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4CA5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EBB68A-5F4A-4D79-95C3-96B6B2FAAD1B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ja-JP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483C5-9268-4A3A-B307-640B2584209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A39CF-C97F-4F76-9A8F-8120FC8F608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4FD57-9F11-4345-9846-1B2FDDC4455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AF7F1-3140-4533-B930-AC9289E67F2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6C99F-6E1A-4460-A3C8-C8BF9A9058A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5D7CA-C71F-4F48-AA02-835F176875D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2BD28-59E8-45B9-8609-0BECA4B77C2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9B6DF-A460-4471-9A14-96F089A1FCE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DE612-9162-44B8-8885-C7BCFA2AA53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167E6-DF76-4DE0-A2FC-2C99478E159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595CB16-5DEA-461A-8445-AB94FA53FE2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乳製品と健康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水曜</a:t>
            </a:r>
            <a:r>
              <a:rPr lang="en-US" altLang="ja-JP"/>
              <a:t>3</a:t>
            </a:r>
            <a:r>
              <a:rPr lang="ja-JP" altLang="en-US"/>
              <a:t>限 </a:t>
            </a:r>
            <a:r>
              <a:rPr lang="en-US" altLang="ja-JP"/>
              <a:t>123456  </a:t>
            </a:r>
            <a:r>
              <a:rPr lang="ja-JP" altLang="en-US"/>
              <a:t>産大太郎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牛乳の健康効果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さまざまな栄養素がとれる</a:t>
            </a:r>
          </a:p>
          <a:p>
            <a:pPr lvl="1"/>
            <a:r>
              <a:rPr lang="ja-JP" altLang="en-US"/>
              <a:t>成人男性の</a:t>
            </a:r>
            <a:r>
              <a:rPr lang="en-US" altLang="ja-JP"/>
              <a:t>1</a:t>
            </a:r>
            <a:r>
              <a:rPr lang="ja-JP" altLang="en-US"/>
              <a:t>日に必要な栄養のうち、</a:t>
            </a:r>
            <a:br>
              <a:rPr lang="ja-JP" altLang="en-US"/>
            </a:br>
            <a:r>
              <a:rPr lang="ja-JP" altLang="en-US"/>
              <a:t>牛乳</a:t>
            </a:r>
            <a:r>
              <a:rPr lang="en-US" altLang="ja-JP"/>
              <a:t>1</a:t>
            </a:r>
            <a:r>
              <a:rPr lang="ja-JP" altLang="en-US"/>
              <a:t>本</a:t>
            </a:r>
            <a:r>
              <a:rPr lang="en-US" altLang="ja-JP"/>
              <a:t>(200</a:t>
            </a:r>
            <a:r>
              <a:rPr lang="ja-JP" altLang="en-US"/>
              <a:t>ｍｌ</a:t>
            </a:r>
            <a:r>
              <a:rPr lang="en-US" altLang="ja-JP"/>
              <a:t>)</a:t>
            </a:r>
            <a:r>
              <a:rPr lang="ja-JP" altLang="en-US"/>
              <a:t>で下記の量が摂れる。</a:t>
            </a:r>
          </a:p>
        </p:txBody>
      </p:sp>
      <p:graphicFrame>
        <p:nvGraphicFramePr>
          <p:cNvPr id="3122" name="Group 50"/>
          <p:cNvGraphicFramePr>
            <a:graphicFrameLocks noGrp="1"/>
          </p:cNvGraphicFramePr>
          <p:nvPr/>
        </p:nvGraphicFramePr>
        <p:xfrm>
          <a:off x="2268538" y="3573463"/>
          <a:ext cx="4624387" cy="1950720"/>
        </p:xfrm>
        <a:graphic>
          <a:graphicData uri="http://schemas.openxmlformats.org/drawingml/2006/table">
            <a:tbl>
              <a:tblPr/>
              <a:tblGrid>
                <a:gridCol w="1835150"/>
                <a:gridCol w="2789237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C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摂取できる割合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CA5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カルシウム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34</a:t>
                      </a: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ビタミン</a:t>
                      </a: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27</a:t>
                      </a: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たんぱく質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2987675" y="5876925"/>
            <a:ext cx="560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latin typeface="Arial" charset="0"/>
              </a:rPr>
              <a:t>ビタミン</a:t>
            </a:r>
            <a:r>
              <a:rPr lang="en-US" altLang="ja-JP">
                <a:latin typeface="Arial" charset="0"/>
              </a:rPr>
              <a:t>B2</a:t>
            </a:r>
            <a:r>
              <a:rPr lang="ja-JP" altLang="en-US">
                <a:latin typeface="Arial" charset="0"/>
              </a:rPr>
              <a:t>は成長ビタミンとも呼ばれ、人体の成長に重要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さまざまな利点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770563" cy="4781550"/>
          </a:xfrm>
        </p:spPr>
        <p:txBody>
          <a:bodyPr/>
          <a:lstStyle/>
          <a:p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カルシウム</a:t>
            </a:r>
            <a:r>
              <a:rPr lang="ja-JP" altLang="en-US"/>
              <a:t>に富んでいる</a:t>
            </a:r>
          </a:p>
          <a:p>
            <a:pPr lvl="1"/>
            <a:r>
              <a:rPr lang="ja-JP" altLang="en-US"/>
              <a:t>ほかの食品より段違いに高い</a:t>
            </a:r>
          </a:p>
          <a:p>
            <a:pPr lvl="1"/>
            <a:r>
              <a:rPr lang="ja-JP" altLang="en-US"/>
              <a:t>吸収率が非常に高い</a:t>
            </a:r>
          </a:p>
          <a:p>
            <a:r>
              <a:rPr lang="ja-JP" altLang="en-US"/>
              <a:t>骨や歯を丈夫にする</a:t>
            </a:r>
          </a:p>
          <a:p>
            <a:pPr lvl="1"/>
            <a:r>
              <a:rPr lang="ja-JP" altLang="en-US"/>
              <a:t>「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骨粗しょう症</a:t>
            </a:r>
            <a:r>
              <a:rPr lang="ja-JP" altLang="en-US"/>
              <a:t>」になりにくい！</a:t>
            </a:r>
          </a:p>
          <a:p>
            <a:r>
              <a:rPr lang="ja-JP" altLang="en-US"/>
              <a:t>アミノ酸を多く含んでいる</a:t>
            </a:r>
          </a:p>
          <a:p>
            <a:pPr lvl="1"/>
            <a:r>
              <a:rPr lang="ja-JP" altLang="en-US"/>
              <a:t>すべての必須</a:t>
            </a:r>
            <a:r>
              <a:rPr lang="ja-JP" altLang="en-US" b="1">
                <a:solidFill>
                  <a:srgbClr val="0066FF"/>
                </a:solidFill>
              </a:rPr>
              <a:t>アミノ酸</a:t>
            </a:r>
            <a:r>
              <a:rPr lang="ja-JP" altLang="en-US"/>
              <a:t>がたっぷりあるので、</a:t>
            </a:r>
            <a:br>
              <a:rPr lang="ja-JP" altLang="en-US"/>
            </a:br>
            <a:r>
              <a:rPr lang="ja-JP" altLang="en-US"/>
              <a:t>良質な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タンパク</a:t>
            </a:r>
            <a:r>
              <a:rPr lang="ja-JP" altLang="en-US"/>
              <a:t>源である。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227763" y="1628775"/>
          <a:ext cx="2424112" cy="2095500"/>
        </p:xfrm>
        <a:graphic>
          <a:graphicData uri="http://schemas.openxmlformats.org/presentationml/2006/ole">
            <p:oleObj spid="_x0000_s4100" name="グラフ" r:id="rId3" imgW="4153069" imgH="3590883" progId="Excel.Chart.8">
              <p:embed/>
            </p:oleObj>
          </a:graphicData>
        </a:graphic>
      </p:graphicFrame>
      <p:graphicFrame>
        <p:nvGraphicFramePr>
          <p:cNvPr id="4192" name="Group 96"/>
          <p:cNvGraphicFramePr>
            <a:graphicFrameLocks noGrp="1"/>
          </p:cNvGraphicFramePr>
          <p:nvPr/>
        </p:nvGraphicFramePr>
        <p:xfrm>
          <a:off x="7092950" y="3860800"/>
          <a:ext cx="1550988" cy="1813560"/>
        </p:xfrm>
        <a:graphic>
          <a:graphicData uri="http://schemas.openxmlformats.org/drawingml/2006/table">
            <a:tbl>
              <a:tblPr/>
              <a:tblGrid>
                <a:gridCol w="833438"/>
                <a:gridCol w="717550"/>
              </a:tblGrid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栄養素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分量</a:t>
                      </a: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(mg)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カルシウム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110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ビタミン</a:t>
                      </a: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A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0.0039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ビタミン</a:t>
                      </a: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B1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0.04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ビタミン</a:t>
                      </a: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B2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0.15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リン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93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カリウム</a:t>
                      </a:r>
                      <a:endParaRPr kumimoji="1" lang="ja-JP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150</a:t>
                      </a:r>
                      <a:endParaRPr kumimoji="1" lang="en-US" altLang="ja-JP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さまざまな利点２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腸内の環境を整える</a:t>
            </a:r>
          </a:p>
          <a:p>
            <a:pPr lvl="1"/>
            <a:r>
              <a:rPr lang="ja-JP" altLang="en-US"/>
              <a:t>乳糖が乳酸菌の栄養になりつくられる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乳酸</a:t>
            </a:r>
            <a:r>
              <a:rPr lang="ja-JP" altLang="en-US"/>
              <a:t>が</a:t>
            </a:r>
            <a:br>
              <a:rPr lang="ja-JP" altLang="en-US"/>
            </a:br>
            <a:r>
              <a:rPr lang="ja-JP" altLang="en-US"/>
              <a:t>腸内細菌のバランスを整える。</a:t>
            </a:r>
            <a:br>
              <a:rPr lang="ja-JP" altLang="en-US"/>
            </a:br>
            <a:r>
              <a:rPr lang="en-US" altLang="ja-JP"/>
              <a:t>(</a:t>
            </a:r>
            <a:r>
              <a:rPr lang="ja-JP" altLang="en-US">
                <a:solidFill>
                  <a:srgbClr val="0066FF"/>
                </a:solidFill>
              </a:rPr>
              <a:t>整腸作用</a:t>
            </a:r>
            <a:r>
              <a:rPr lang="en-US" altLang="ja-JP"/>
              <a:t>)</a:t>
            </a:r>
          </a:p>
          <a:p>
            <a:pPr lvl="1"/>
            <a:endParaRPr lang="en-US" altLang="ja-JP"/>
          </a:p>
          <a:p>
            <a:r>
              <a:rPr lang="ja-JP" altLang="en-US"/>
              <a:t>毎日牛乳</a:t>
            </a:r>
            <a:r>
              <a:rPr lang="en-US" altLang="ja-JP"/>
              <a:t>1</a:t>
            </a:r>
            <a:r>
              <a:rPr lang="ja-JP" altLang="en-US"/>
              <a:t>本を飲む＝理想的な健康増進法</a:t>
            </a:r>
            <a:br>
              <a:rPr lang="ja-JP" altLang="en-US"/>
            </a:br>
            <a:r>
              <a:rPr lang="ja-JP" altLang="en-US"/>
              <a:t>である。</a:t>
            </a:r>
          </a:p>
        </p:txBody>
      </p:sp>
      <p:pic>
        <p:nvPicPr>
          <p:cNvPr id="5124" name="Picture 4" descr="1pt2qqec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4797425"/>
            <a:ext cx="2233613" cy="1722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牛乳を飲むとおなかが痛くなる？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乳糖を分解できないとおなかが痛い</a:t>
            </a:r>
          </a:p>
          <a:p>
            <a:pPr lvl="1"/>
            <a:r>
              <a:rPr lang="ja-JP" altLang="en-US"/>
              <a:t>乳酸菌は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乳糖</a:t>
            </a:r>
            <a:r>
              <a:rPr lang="ja-JP" altLang="en-US"/>
              <a:t>を分解して</a:t>
            </a: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乳酸</a:t>
            </a:r>
            <a:r>
              <a:rPr lang="ja-JP" altLang="en-US"/>
              <a:t>を作る</a:t>
            </a:r>
          </a:p>
          <a:p>
            <a:pPr lvl="1"/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乳糖</a:t>
            </a:r>
            <a:r>
              <a:rPr lang="ja-JP" altLang="en-US"/>
              <a:t>を分解できない「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乳糖不耐症</a:t>
            </a:r>
            <a:r>
              <a:rPr lang="ja-JP" altLang="en-US"/>
              <a:t>」</a:t>
            </a:r>
          </a:p>
          <a:p>
            <a:r>
              <a:rPr lang="ja-JP" altLang="en-US"/>
              <a:t>ヨーグルトなら大丈夫</a:t>
            </a:r>
          </a:p>
          <a:p>
            <a:pPr lvl="1"/>
            <a:r>
              <a:rPr lang="ja-JP" altLang="en-US"/>
              <a:t>あらかじめ発酵中に、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乳糖</a:t>
            </a:r>
            <a:r>
              <a:rPr lang="ja-JP" altLang="en-US"/>
              <a:t>を約５０％分解してくれるので、おなかが痛くなりにくい！</a:t>
            </a:r>
          </a:p>
          <a:p>
            <a:pPr lvl="1"/>
            <a:r>
              <a:rPr lang="ja-JP" altLang="en-US"/>
              <a:t>カルシウムも</a:t>
            </a:r>
            <a:r>
              <a:rPr lang="ja-JP" alt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乳酸カルシウム</a:t>
            </a:r>
            <a:r>
              <a:rPr lang="ja-JP" altLang="en-US"/>
              <a:t>になって</a:t>
            </a:r>
            <a:br>
              <a:rPr lang="ja-JP" altLang="en-US"/>
            </a:br>
            <a:r>
              <a:rPr lang="ja-JP" altLang="en-US"/>
              <a:t>吸収が早まる！</a:t>
            </a:r>
          </a:p>
          <a:p>
            <a:pPr lvl="1"/>
            <a:endParaRPr lang="en-US" altLang="ja-JP"/>
          </a:p>
        </p:txBody>
      </p:sp>
      <p:pic>
        <p:nvPicPr>
          <p:cNvPr id="7172" name="Picture 4" descr="3pgtg2r2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5084763"/>
            <a:ext cx="1347788" cy="136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牛乳は優れた栄養食品</a:t>
            </a:r>
          </a:p>
          <a:p>
            <a:pPr lvl="1"/>
            <a:r>
              <a:rPr lang="ja-JP" altLang="en-US"/>
              <a:t>アミノ酸・カルシウム・たんぱく質の宝庫</a:t>
            </a:r>
          </a:p>
          <a:p>
            <a:r>
              <a:rPr lang="ja-JP" altLang="en-US"/>
              <a:t>ただし、おなかが痛くなる場合がある</a:t>
            </a:r>
          </a:p>
          <a:p>
            <a:pPr lvl="1"/>
            <a:r>
              <a:rPr lang="ja-JP" altLang="en-US"/>
              <a:t>乳糖を分解できない体質の場合</a:t>
            </a:r>
          </a:p>
          <a:p>
            <a:r>
              <a:rPr lang="ja-JP" altLang="en-US"/>
              <a:t>ヨーグルトは、乳糖が少ない</a:t>
            </a:r>
          </a:p>
          <a:p>
            <a:pPr lvl="1"/>
            <a:r>
              <a:rPr lang="ja-JP" altLang="en-US"/>
              <a:t>おなかが痛くなりにくい</a:t>
            </a:r>
          </a:p>
          <a:p>
            <a:pPr lvl="1"/>
            <a:r>
              <a:rPr lang="ja-JP" altLang="en-US"/>
              <a:t>カルシウムも吸収しやすくなっている</a:t>
            </a:r>
          </a:p>
          <a:p>
            <a:pPr lvl="1"/>
            <a:r>
              <a:rPr lang="ja-JP" altLang="en-US"/>
              <a:t>カロリーも牛乳とほぼいっしょ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24300" y="6237288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ja-JP" altLang="en-US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ヨーグルトを毎日食べましょう。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</TotalTime>
  <Words>266</Words>
  <Application>Microsoft Office PowerPoint</Application>
  <PresentationFormat>画面に合わせる (4:3)</PresentationFormat>
  <Paragraphs>57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</vt:lpstr>
      <vt:lpstr>ＭＳ Ｐゴシック</vt:lpstr>
      <vt:lpstr>ＭＳ Ｐ明朝</vt:lpstr>
      <vt:lpstr>Verdana</vt:lpstr>
      <vt:lpstr>Times New Roman</vt:lpstr>
      <vt:lpstr>Wingdings</vt:lpstr>
      <vt:lpstr>Profile</vt:lpstr>
      <vt:lpstr>Microsoft Excel グラフ</vt:lpstr>
      <vt:lpstr>乳製品と健康</vt:lpstr>
      <vt:lpstr>牛乳の健康効果</vt:lpstr>
      <vt:lpstr>さまざまな利点</vt:lpstr>
      <vt:lpstr>さまざまな利点２</vt:lpstr>
      <vt:lpstr>牛乳を飲むとおなかが痛くなる？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牛乳と健康</dc:title>
  <dc:creator>a</dc:creator>
  <cp:lastModifiedBy>root</cp:lastModifiedBy>
  <cp:revision>5</cp:revision>
  <dcterms:created xsi:type="dcterms:W3CDTF">2004-06-29T13:09:04Z</dcterms:created>
  <dcterms:modified xsi:type="dcterms:W3CDTF">2012-05-15T02:42:40Z</dcterms:modified>
</cp:coreProperties>
</file>