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256" r:id="rId2"/>
    <p:sldId id="385" r:id="rId3"/>
    <p:sldId id="291" r:id="rId4"/>
    <p:sldId id="346" r:id="rId5"/>
    <p:sldId id="290" r:id="rId6"/>
    <p:sldId id="292" r:id="rId7"/>
    <p:sldId id="381" r:id="rId8"/>
    <p:sldId id="260" r:id="rId9"/>
    <p:sldId id="265" r:id="rId10"/>
    <p:sldId id="299" r:id="rId11"/>
    <p:sldId id="394" r:id="rId12"/>
    <p:sldId id="284" r:id="rId13"/>
    <p:sldId id="347" r:id="rId14"/>
    <p:sldId id="348" r:id="rId15"/>
    <p:sldId id="349" r:id="rId16"/>
    <p:sldId id="350" r:id="rId17"/>
    <p:sldId id="276" r:id="rId18"/>
    <p:sldId id="278" r:id="rId19"/>
    <p:sldId id="277" r:id="rId20"/>
    <p:sldId id="406" r:id="rId21"/>
    <p:sldId id="368" r:id="rId22"/>
    <p:sldId id="353" r:id="rId23"/>
    <p:sldId id="354" r:id="rId24"/>
    <p:sldId id="387" r:id="rId25"/>
    <p:sldId id="295" r:id="rId26"/>
    <p:sldId id="274" r:id="rId27"/>
    <p:sldId id="289" r:id="rId28"/>
    <p:sldId id="355" r:id="rId29"/>
    <p:sldId id="356" r:id="rId30"/>
    <p:sldId id="304" r:id="rId31"/>
    <p:sldId id="398" r:id="rId32"/>
    <p:sldId id="390" r:id="rId33"/>
    <p:sldId id="361" r:id="rId34"/>
    <p:sldId id="365" r:id="rId35"/>
    <p:sldId id="407" r:id="rId36"/>
    <p:sldId id="396" r:id="rId37"/>
    <p:sldId id="399" r:id="rId38"/>
    <p:sldId id="400" r:id="rId39"/>
    <p:sldId id="374" r:id="rId40"/>
    <p:sldId id="258" r:id="rId41"/>
    <p:sldId id="269" r:id="rId42"/>
    <p:sldId id="378" r:id="rId43"/>
    <p:sldId id="300" r:id="rId44"/>
    <p:sldId id="345" r:id="rId45"/>
    <p:sldId id="404" r:id="rId46"/>
  </p:sldIdLst>
  <p:sldSz cx="9144000" cy="6858000" type="screen4x3"/>
  <p:notesSz cx="68580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369" autoAdjust="0"/>
    <p:restoredTop sz="85211" autoAdjust="0"/>
  </p:normalViewPr>
  <p:slideViewPr>
    <p:cSldViewPr>
      <p:cViewPr varScale="1">
        <p:scale>
          <a:sx n="63" d="100"/>
          <a:sy n="63" d="100"/>
        </p:scale>
        <p:origin x="-642" y="-102"/>
      </p:cViewPr>
      <p:guideLst>
        <p:guide orient="horz" pos="2160"/>
        <p:guide pos="2880"/>
      </p:guideLst>
    </p:cSldViewPr>
  </p:slideViewPr>
  <p:outlineViewPr>
    <p:cViewPr>
      <p:scale>
        <a:sx n="33" d="100"/>
        <a:sy n="33" d="100"/>
      </p:scale>
      <p:origin x="0" y="22350"/>
    </p:cViewPr>
  </p:outlineViewPr>
  <p:notesTextViewPr>
    <p:cViewPr>
      <p:scale>
        <a:sx n="100" d="100"/>
        <a:sy n="100" d="100"/>
      </p:scale>
      <p:origin x="0" y="0"/>
    </p:cViewPr>
  </p:notesTextViewPr>
  <p:sorterViewPr>
    <p:cViewPr>
      <p:scale>
        <a:sx n="87" d="100"/>
        <a:sy n="87"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ea typeface="ＭＳ Ｐゴシック" charset="-128"/>
              </a:defRPr>
            </a:lvl1pPr>
          </a:lstStyle>
          <a:p>
            <a:pPr>
              <a:defRPr/>
            </a:pPr>
            <a:fld id="{447B4BF6-D810-4B3D-B88E-A87836AD0BD1}" type="datetimeFigureOut">
              <a:rPr lang="ja-JP" altLang="en-US"/>
              <a:pPr>
                <a:defRPr/>
              </a:pPr>
              <a:t>2011/8/23</a:t>
            </a:fld>
            <a:endParaRPr lang="ja-JP" altLang="en-US"/>
          </a:p>
        </p:txBody>
      </p:sp>
      <p:sp>
        <p:nvSpPr>
          <p:cNvPr id="4" name="フッター プレースホルダ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ea typeface="ＭＳ Ｐゴシック" charset="-128"/>
              </a:defRPr>
            </a:lvl1pPr>
          </a:lstStyle>
          <a:p>
            <a:pPr>
              <a:defRPr/>
            </a:pPr>
            <a:fld id="{F0F4453C-DF2D-4F99-992A-F3AB2A2FA09D}" type="slidenum">
              <a:rPr lang="ja-JP" altLang="en-US"/>
              <a:pPr>
                <a:defRPr/>
              </a:pPr>
              <a:t>&lt;#&gt;</a:t>
            </a:fld>
            <a:endParaRPr lang="ja-JP" altLang="en-US"/>
          </a:p>
        </p:txBody>
      </p:sp>
    </p:spTree>
    <p:extLst>
      <p:ext uri="{BB962C8B-B14F-4D97-AF65-F5344CB8AC3E}">
        <p14:creationId xmlns="" xmlns:p14="http://schemas.microsoft.com/office/powerpoint/2010/main" val="232700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0E3C65C-3C5F-4C55-A264-12CC546157D5}" type="datetimeFigureOut">
              <a:rPr lang="ja-JP" altLang="en-US"/>
              <a:pPr>
                <a:defRPr/>
              </a:pPr>
              <a:t>2011/8/23</a:t>
            </a:fld>
            <a:endParaRPr lang="ja-JP" altLang="en-US"/>
          </a:p>
        </p:txBody>
      </p:sp>
      <p:sp>
        <p:nvSpPr>
          <p:cNvPr id="4" name="スライド イメージ プレースホルダ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711CFF24-7B7A-4FB9-8C52-BC143F2F9641}" type="slidenum">
              <a:rPr lang="ja-JP" altLang="en-US"/>
              <a:pPr>
                <a:defRPr/>
              </a:pPr>
              <a:t>&lt;#&gt;</a:t>
            </a:fld>
            <a:endParaRPr lang="ja-JP" altLang="en-US"/>
          </a:p>
        </p:txBody>
      </p:sp>
    </p:spTree>
    <p:extLst>
      <p:ext uri="{BB962C8B-B14F-4D97-AF65-F5344CB8AC3E}">
        <p14:creationId xmlns="" xmlns:p14="http://schemas.microsoft.com/office/powerpoint/2010/main" val="30225491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bword://!!XYT45EW3JE,%E4%BB%AE%E8%AA%AC/"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bword://!!XYT45EW3JE,%E5%8F%8D%E8%A8%BC/" TargetMode="External"/><Relationship Id="rId5" Type="http://schemas.openxmlformats.org/officeDocument/2006/relationships/hyperlink" Target="bword://!!XYT45EW3JE,%E8%A6%B3%E5%AF%9F/" TargetMode="External"/><Relationship Id="rId4" Type="http://schemas.openxmlformats.org/officeDocument/2006/relationships/hyperlink" Target="bword://!!XYT45EW3JE,%E5%AE%9F%E9%A8%93/"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books.simonandschuster.com/9781451602470"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www.cmer.org/class/articles/persit.html"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fld id="{12723559-976F-4197-A337-EB989C5F128C}" type="slidenum">
              <a:rPr kumimoji="1" lang="ja-JP" altLang="en-US" smtClean="0"/>
              <a:pPr/>
              <a:t>1</a:t>
            </a:fld>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10</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sz="1200" dirty="0" smtClean="0">
                <a:latin typeface="Arial" pitchFamily="34" charset="0"/>
                <a:cs typeface="Arial" pitchFamily="34" charset="0"/>
              </a:rPr>
              <a:t>If a social system is substituted for the individual in the learning curve, it seems reasonable to expect that experience with the innovation is gained as each successive member in the social system adopts it.     We expect a normal adopter distribution for an innovation because of the cumulatively increasing influences upon an individual to adopt or reject an innovation, resulting from the activation of peer networks about the innovation in a system (see Chapter 8).</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11</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b="1" kern="1200" dirty="0" smtClean="0">
                <a:solidFill>
                  <a:schemeClr val="tx1"/>
                </a:solidFill>
                <a:latin typeface="+mn-lt"/>
                <a:ea typeface="+mn-ea"/>
                <a:cs typeface="+mn-cs"/>
              </a:rPr>
              <a:t>反証可能性</a:t>
            </a:r>
            <a:r>
              <a:rPr kumimoji="1" lang="ja-JP" altLang="en-US" sz="1200" kern="1200" dirty="0" smtClean="0">
                <a:solidFill>
                  <a:schemeClr val="tx1"/>
                </a:solidFill>
                <a:latin typeface="+mn-lt"/>
                <a:ea typeface="+mn-ea"/>
                <a:cs typeface="+mn-cs"/>
              </a:rPr>
              <a:t>（</a:t>
            </a:r>
            <a:r>
              <a:rPr kumimoji="1" lang="ja-JP" altLang="en-US" sz="1200" b="1" kern="1200" dirty="0" smtClean="0">
                <a:solidFill>
                  <a:schemeClr val="tx1"/>
                </a:solidFill>
                <a:latin typeface="+mn-lt"/>
                <a:ea typeface="+mn-ea"/>
                <a:cs typeface="+mn-cs"/>
              </a:rPr>
              <a:t>はんしょうかのう</a:t>
            </a:r>
            <a:r>
              <a:rPr kumimoji="1" lang="ja-JP" altLang="en-US" sz="1200" b="1" kern="1200" dirty="0" err="1" smtClean="0">
                <a:solidFill>
                  <a:schemeClr val="tx1"/>
                </a:solidFill>
                <a:latin typeface="+mn-lt"/>
                <a:ea typeface="+mn-ea"/>
                <a:cs typeface="+mn-cs"/>
              </a:rPr>
              <a:t>せい</a:t>
            </a:r>
            <a:r>
              <a:rPr kumimoji="1" lang="ja-JP" altLang="en-US" sz="1200" kern="1200" dirty="0" err="1"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Falsability</a:t>
            </a:r>
            <a:r>
              <a:rPr kumimoji="1" lang="ja-JP" altLang="en-US" sz="1200" kern="1200" dirty="0" smtClean="0">
                <a:solidFill>
                  <a:schemeClr val="tx1"/>
                </a:solidFill>
                <a:latin typeface="+mn-lt"/>
                <a:ea typeface="+mn-ea"/>
                <a:cs typeface="+mn-cs"/>
              </a:rPr>
              <a:t>）とは、検証されようとしている</a:t>
            </a:r>
            <a:r>
              <a:rPr kumimoji="1" lang="ja-JP" altLang="en-US" sz="1200" kern="1200" dirty="0" smtClean="0">
                <a:solidFill>
                  <a:schemeClr val="tx1"/>
                </a:solidFill>
                <a:latin typeface="+mn-lt"/>
                <a:ea typeface="+mn-ea"/>
                <a:cs typeface="+mn-cs"/>
                <a:hlinkClick r:id="rId3" tooltip="翻訳する: &quot;%E4%BB%AE%E8%AA%AC&quot;"/>
              </a:rPr>
              <a:t>仮説</a:t>
            </a:r>
            <a:r>
              <a:rPr kumimoji="1" lang="ja-JP" altLang="en-US" sz="1200" kern="1200" dirty="0" smtClean="0">
                <a:solidFill>
                  <a:schemeClr val="tx1"/>
                </a:solidFill>
                <a:latin typeface="+mn-lt"/>
                <a:ea typeface="+mn-ea"/>
                <a:cs typeface="+mn-cs"/>
              </a:rPr>
              <a:t>が</a:t>
            </a:r>
            <a:r>
              <a:rPr kumimoji="1" lang="ja-JP" altLang="en-US" sz="1200" kern="1200" dirty="0" smtClean="0">
                <a:solidFill>
                  <a:schemeClr val="tx1"/>
                </a:solidFill>
                <a:latin typeface="+mn-lt"/>
                <a:ea typeface="+mn-ea"/>
                <a:cs typeface="+mn-cs"/>
                <a:hlinkClick r:id="rId4" tooltip="翻訳する: &quot;%E5%AE%9F%E9%A8%93&quot;"/>
              </a:rPr>
              <a:t>実験</a:t>
            </a:r>
            <a:r>
              <a:rPr kumimoji="1" lang="ja-JP" altLang="en-US" sz="1200" kern="1200" dirty="0" smtClean="0">
                <a:solidFill>
                  <a:schemeClr val="tx1"/>
                </a:solidFill>
                <a:latin typeface="+mn-lt"/>
                <a:ea typeface="+mn-ea"/>
                <a:cs typeface="+mn-cs"/>
              </a:rPr>
              <a:t>や</a:t>
            </a:r>
            <a:r>
              <a:rPr kumimoji="1" lang="ja-JP" altLang="en-US" sz="1200" kern="1200" dirty="0" smtClean="0">
                <a:solidFill>
                  <a:schemeClr val="tx1"/>
                </a:solidFill>
                <a:latin typeface="+mn-lt"/>
                <a:ea typeface="+mn-ea"/>
                <a:cs typeface="+mn-cs"/>
                <a:hlinkClick r:id="rId5" tooltip="翻訳する: &quot;%E8%A6%B3%E5%AF%9F&quot;"/>
              </a:rPr>
              <a:t>観察</a:t>
            </a:r>
            <a:r>
              <a:rPr kumimoji="1" lang="ja-JP" altLang="en-US" sz="1200" kern="1200" dirty="0" smtClean="0">
                <a:solidFill>
                  <a:schemeClr val="tx1"/>
                </a:solidFill>
                <a:latin typeface="+mn-lt"/>
                <a:ea typeface="+mn-ea"/>
                <a:cs typeface="+mn-cs"/>
              </a:rPr>
              <a:t>によって</a:t>
            </a:r>
            <a:r>
              <a:rPr kumimoji="1" lang="ja-JP" altLang="en-US" sz="1200" kern="1200" dirty="0" smtClean="0">
                <a:solidFill>
                  <a:schemeClr val="tx1"/>
                </a:solidFill>
                <a:latin typeface="+mn-lt"/>
                <a:ea typeface="+mn-ea"/>
                <a:cs typeface="+mn-cs"/>
                <a:hlinkClick r:id="rId6" tooltip="翻訳する: &quot;%E5%8F%8D%E8%A8%BC&quot;"/>
              </a:rPr>
              <a:t>反証</a:t>
            </a:r>
            <a:r>
              <a:rPr kumimoji="1" lang="ja-JP" altLang="en-US" sz="1200" kern="1200" dirty="0" smtClean="0">
                <a:solidFill>
                  <a:schemeClr val="tx1"/>
                </a:solidFill>
                <a:latin typeface="+mn-lt"/>
                <a:ea typeface="+mn-ea"/>
                <a:cs typeface="+mn-cs"/>
              </a:rPr>
              <a:t>される可能性があることを意味する。</a:t>
            </a:r>
          </a:p>
          <a:p>
            <a:r>
              <a:rPr kumimoji="1" lang="ja-JP" altLang="en-US" sz="1200" kern="1200" dirty="0" smtClean="0">
                <a:solidFill>
                  <a:schemeClr val="tx1"/>
                </a:solidFill>
                <a:latin typeface="+mn-lt"/>
                <a:ea typeface="+mn-ea"/>
                <a:cs typeface="+mn-cs"/>
              </a:rPr>
              <a:t/>
            </a:r>
            <a:br>
              <a:rPr kumimoji="1" lang="ja-JP" altLang="en-US" sz="1200" kern="1200" dirty="0" smtClean="0">
                <a:solidFill>
                  <a:schemeClr val="tx1"/>
                </a:solidFill>
                <a:latin typeface="+mn-lt"/>
                <a:ea typeface="+mn-ea"/>
                <a:cs typeface="+mn-cs"/>
              </a:rPr>
            </a:b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12</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13</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14</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16</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17</a:t>
            </a:fld>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18</a:t>
            </a:fld>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19</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a:t>
            </a:fld>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20</a:t>
            </a:fld>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b="1" dirty="0" err="1" smtClean="0">
                <a:latin typeface="Arial" pitchFamily="34" charset="0"/>
                <a:cs typeface="Arial" pitchFamily="34" charset="0"/>
              </a:rPr>
              <a:t>Im</a:t>
            </a:r>
            <a:r>
              <a:rPr lang="en-US" altLang="ja-JP" sz="1200" b="1" dirty="0" smtClean="0">
                <a:latin typeface="Arial" pitchFamily="34" charset="0"/>
                <a:cs typeface="Arial" pitchFamily="34" charset="0"/>
              </a:rPr>
              <a:t>, </a:t>
            </a:r>
            <a:r>
              <a:rPr lang="en-US" altLang="ja-JP" sz="1200" b="1" dirty="0" err="1" smtClean="0">
                <a:latin typeface="Arial" pitchFamily="34" charset="0"/>
                <a:cs typeface="Arial" pitchFamily="34" charset="0"/>
              </a:rPr>
              <a:t>Bayus</a:t>
            </a:r>
            <a:r>
              <a:rPr lang="en-US" altLang="ja-JP" sz="1200" b="1" dirty="0" smtClean="0">
                <a:latin typeface="Arial" pitchFamily="34" charset="0"/>
                <a:cs typeface="Arial" pitchFamily="34" charset="0"/>
              </a:rPr>
              <a:t> and Mason (2003)</a:t>
            </a:r>
          </a:p>
          <a:p>
            <a:r>
              <a:rPr kumimoji="1" lang="en-US" altLang="ja-JP" sz="1200" i="1" kern="1200" baseline="0" dirty="0" smtClean="0">
                <a:solidFill>
                  <a:schemeClr val="tx1"/>
                </a:solidFill>
                <a:latin typeface="+mn-lt"/>
                <a:ea typeface="+mn-ea"/>
                <a:cs typeface="+mn-cs"/>
              </a:rPr>
              <a:t>This article explores the relationships between innate consumer</a:t>
            </a:r>
          </a:p>
          <a:p>
            <a:r>
              <a:rPr kumimoji="1" lang="en-US" altLang="ja-JP" sz="1200" i="1" kern="1200" baseline="0" dirty="0" smtClean="0">
                <a:solidFill>
                  <a:schemeClr val="tx1"/>
                </a:solidFill>
                <a:latin typeface="+mn-lt"/>
                <a:ea typeface="+mn-ea"/>
                <a:cs typeface="+mn-cs"/>
              </a:rPr>
              <a:t>innovativeness, personal characteristics, and </a:t>
            </a:r>
            <a:r>
              <a:rPr kumimoji="1" lang="en-US" altLang="ja-JP" sz="1200" i="1" kern="1200" baseline="0" dirty="0" err="1" smtClean="0">
                <a:solidFill>
                  <a:schemeClr val="tx1"/>
                </a:solidFill>
                <a:latin typeface="+mn-lt"/>
                <a:ea typeface="+mn-ea"/>
                <a:cs typeface="+mn-cs"/>
              </a:rPr>
              <a:t>newproduct</a:t>
            </a:r>
            <a:endParaRPr kumimoji="1" lang="en-US" altLang="ja-JP" sz="1200" i="1" kern="1200" baseline="0" dirty="0" smtClean="0">
              <a:solidFill>
                <a:schemeClr val="tx1"/>
              </a:solidFill>
              <a:latin typeface="+mn-lt"/>
              <a:ea typeface="+mn-ea"/>
              <a:cs typeface="+mn-cs"/>
            </a:endParaRPr>
          </a:p>
          <a:p>
            <a:r>
              <a:rPr kumimoji="1" lang="en-US" altLang="ja-JP" sz="1200" i="1" kern="1200" baseline="0" dirty="0" smtClean="0">
                <a:solidFill>
                  <a:schemeClr val="tx1"/>
                </a:solidFill>
                <a:latin typeface="+mn-lt"/>
                <a:ea typeface="+mn-ea"/>
                <a:cs typeface="+mn-cs"/>
              </a:rPr>
              <a:t>adoption behavior. To do this, the authors analyze</a:t>
            </a:r>
          </a:p>
          <a:p>
            <a:r>
              <a:rPr kumimoji="1" lang="en-US" altLang="ja-JP" sz="1200" i="1" kern="1200" baseline="0" dirty="0" smtClean="0">
                <a:solidFill>
                  <a:schemeClr val="tx1"/>
                </a:solidFill>
                <a:latin typeface="+mn-lt"/>
                <a:ea typeface="+mn-ea"/>
                <a:cs typeface="+mn-cs"/>
              </a:rPr>
              <a:t>cross-sectional data from a household panel using a structural</a:t>
            </a:r>
          </a:p>
          <a:p>
            <a:r>
              <a:rPr kumimoji="1" lang="en-US" altLang="ja-JP" sz="1200" i="1" kern="1200" baseline="0" dirty="0" smtClean="0">
                <a:solidFill>
                  <a:schemeClr val="tx1"/>
                </a:solidFill>
                <a:latin typeface="+mn-lt"/>
                <a:ea typeface="+mn-ea"/>
                <a:cs typeface="+mn-cs"/>
              </a:rPr>
              <a:t>equation modeling approach. They also test for potential</a:t>
            </a:r>
          </a:p>
          <a:p>
            <a:r>
              <a:rPr kumimoji="1" lang="en-US" altLang="ja-JP" sz="1200" i="1" kern="1200" baseline="0" dirty="0" smtClean="0">
                <a:solidFill>
                  <a:schemeClr val="tx1"/>
                </a:solidFill>
                <a:latin typeface="+mn-lt"/>
                <a:ea typeface="+mn-ea"/>
                <a:cs typeface="+mn-cs"/>
              </a:rPr>
              <a:t>moderating effects using a two-stage least square</a:t>
            </a:r>
          </a:p>
          <a:p>
            <a:r>
              <a:rPr kumimoji="1" lang="en-US" altLang="ja-JP" sz="1200" i="1" kern="1200" baseline="0" dirty="0" smtClean="0">
                <a:solidFill>
                  <a:schemeClr val="tx1"/>
                </a:solidFill>
                <a:latin typeface="+mn-lt"/>
                <a:ea typeface="+mn-ea"/>
                <a:cs typeface="+mn-cs"/>
              </a:rPr>
              <a:t>estimation procedure. They find that the personal characteristics</a:t>
            </a:r>
          </a:p>
          <a:p>
            <a:r>
              <a:rPr kumimoji="1" lang="en-US" altLang="ja-JP" sz="1200" i="1" kern="1200" baseline="0" dirty="0" smtClean="0">
                <a:solidFill>
                  <a:schemeClr val="tx1"/>
                </a:solidFill>
                <a:latin typeface="+mn-lt"/>
                <a:ea typeface="+mn-ea"/>
                <a:cs typeface="+mn-cs"/>
              </a:rPr>
              <a:t>of age and income are stronger predictors of </a:t>
            </a:r>
            <a:r>
              <a:rPr kumimoji="1" lang="en-US" altLang="ja-JP" sz="1200" i="1" kern="1200" baseline="0" dirty="0" err="1" smtClean="0">
                <a:solidFill>
                  <a:schemeClr val="tx1"/>
                </a:solidFill>
                <a:latin typeface="+mn-lt"/>
                <a:ea typeface="+mn-ea"/>
                <a:cs typeface="+mn-cs"/>
              </a:rPr>
              <a:t>newproduct</a:t>
            </a:r>
            <a:endParaRPr kumimoji="1" lang="en-US" altLang="ja-JP" sz="1200" i="1" kern="1200" baseline="0" dirty="0" smtClean="0">
              <a:solidFill>
                <a:schemeClr val="tx1"/>
              </a:solidFill>
              <a:latin typeface="+mn-lt"/>
              <a:ea typeface="+mn-ea"/>
              <a:cs typeface="+mn-cs"/>
            </a:endParaRPr>
          </a:p>
          <a:p>
            <a:r>
              <a:rPr kumimoji="1" lang="en-US" altLang="ja-JP" sz="1200" i="1" kern="1200" baseline="0" dirty="0" smtClean="0">
                <a:solidFill>
                  <a:schemeClr val="tx1"/>
                </a:solidFill>
                <a:latin typeface="+mn-lt"/>
                <a:ea typeface="+mn-ea"/>
                <a:cs typeface="+mn-cs"/>
              </a:rPr>
              <a:t>ownership in the consumer electronics category</a:t>
            </a:r>
          </a:p>
          <a:p>
            <a:r>
              <a:rPr kumimoji="1" lang="en-US" altLang="ja-JP" sz="1200" i="1" kern="1200" baseline="0" dirty="0" smtClean="0">
                <a:solidFill>
                  <a:schemeClr val="tx1"/>
                </a:solidFill>
                <a:latin typeface="+mn-lt"/>
                <a:ea typeface="+mn-ea"/>
                <a:cs typeface="+mn-cs"/>
              </a:rPr>
              <a:t>than innate consumer innovativeness as a generalized personality</a:t>
            </a:r>
          </a:p>
          <a:p>
            <a:r>
              <a:rPr kumimoji="1" lang="en-US" altLang="ja-JP" sz="1200" i="1" kern="1200" baseline="0" dirty="0" smtClean="0">
                <a:solidFill>
                  <a:schemeClr val="tx1"/>
                </a:solidFill>
                <a:latin typeface="+mn-lt"/>
                <a:ea typeface="+mn-ea"/>
                <a:cs typeface="+mn-cs"/>
              </a:rPr>
              <a:t>trait. The authors also find that personal characteristics</a:t>
            </a:r>
          </a:p>
          <a:p>
            <a:r>
              <a:rPr kumimoji="1" lang="en-US" altLang="ja-JP" sz="1200" i="1" kern="1200" baseline="0" dirty="0" smtClean="0">
                <a:solidFill>
                  <a:schemeClr val="tx1"/>
                </a:solidFill>
                <a:latin typeface="+mn-lt"/>
                <a:ea typeface="+mn-ea"/>
                <a:cs typeface="+mn-cs"/>
              </a:rPr>
              <a:t>neither influence innate consumer innovativeness</a:t>
            </a:r>
          </a:p>
          <a:p>
            <a:r>
              <a:rPr kumimoji="1" lang="en-US" altLang="ja-JP" sz="1200" i="1" kern="1200" baseline="0" dirty="0" smtClean="0">
                <a:solidFill>
                  <a:schemeClr val="tx1"/>
                </a:solidFill>
                <a:latin typeface="+mn-lt"/>
                <a:ea typeface="+mn-ea"/>
                <a:cs typeface="+mn-cs"/>
              </a:rPr>
              <a:t>nor moderate the relationship between innate consumer</a:t>
            </a:r>
          </a:p>
          <a:p>
            <a:r>
              <a:rPr kumimoji="1" lang="en-US" altLang="ja-JP" sz="1200" i="1" kern="1200" baseline="0" dirty="0" smtClean="0">
                <a:solidFill>
                  <a:schemeClr val="tx1"/>
                </a:solidFill>
                <a:latin typeface="+mn-lt"/>
                <a:ea typeface="+mn-ea"/>
                <a:cs typeface="+mn-cs"/>
              </a:rPr>
              <a:t>innovativeness and new-product adoption behavior.</a:t>
            </a:r>
          </a:p>
          <a:p>
            <a:r>
              <a:rPr lang="en-US" altLang="ja-JP" sz="1200" b="1" dirty="0" err="1" smtClean="0">
                <a:latin typeface="Arial" pitchFamily="34" charset="0"/>
                <a:cs typeface="Arial" pitchFamily="34" charset="0"/>
              </a:rPr>
              <a:t>Im</a:t>
            </a:r>
            <a:r>
              <a:rPr lang="en-US" altLang="ja-JP" sz="1200" b="1" dirty="0" smtClean="0">
                <a:latin typeface="Arial" pitchFamily="34" charset="0"/>
                <a:cs typeface="Arial" pitchFamily="34" charset="0"/>
              </a:rPr>
              <a:t>, Mason, and Houston (2007)</a:t>
            </a:r>
            <a:endParaRPr kumimoji="1" lang="en-US" altLang="ja-JP" sz="1200" b="1" i="1"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Empirical studies provide an inconsistent picture</a:t>
            </a:r>
          </a:p>
          <a:p>
            <a:r>
              <a:rPr kumimoji="1" lang="en-US" altLang="ja-JP" sz="1200" kern="1200" baseline="0" dirty="0" smtClean="0">
                <a:solidFill>
                  <a:schemeClr val="tx1"/>
                </a:solidFill>
                <a:latin typeface="+mn-lt"/>
                <a:ea typeface="+mn-ea"/>
                <a:cs typeface="+mn-cs"/>
              </a:rPr>
              <a:t>of the relationship between an innovative personality</a:t>
            </a:r>
          </a:p>
          <a:p>
            <a:r>
              <a:rPr kumimoji="1" lang="it-IT" altLang="ja-JP" sz="1200" kern="1200" baseline="0" dirty="0" smtClean="0">
                <a:solidFill>
                  <a:schemeClr val="tx1"/>
                </a:solidFill>
                <a:latin typeface="+mn-lt"/>
                <a:ea typeface="+mn-ea"/>
                <a:cs typeface="+mn-cs"/>
              </a:rPr>
              <a:t>predisposition (i.e., innate consumer innovativeness [ICI])</a:t>
            </a:r>
          </a:p>
          <a:p>
            <a:r>
              <a:rPr kumimoji="1" lang="en-US" altLang="ja-JP" sz="1200" kern="1200" baseline="0" dirty="0" smtClean="0">
                <a:solidFill>
                  <a:schemeClr val="tx1"/>
                </a:solidFill>
                <a:latin typeface="+mn-lt"/>
                <a:ea typeface="+mn-ea"/>
                <a:cs typeface="+mn-cs"/>
              </a:rPr>
              <a:t>and innovative behavior (i.e., new product adoption</a:t>
            </a:r>
          </a:p>
          <a:p>
            <a:r>
              <a:rPr kumimoji="1" lang="en-US" altLang="ja-JP" sz="1200" kern="1200" baseline="0" dirty="0" smtClean="0">
                <a:solidFill>
                  <a:schemeClr val="tx1"/>
                </a:solidFill>
                <a:latin typeface="+mn-lt"/>
                <a:ea typeface="+mn-ea"/>
                <a:cs typeface="+mn-cs"/>
              </a:rPr>
              <a:t>behavior). Such inconsistencies suggest intervening variables</a:t>
            </a:r>
          </a:p>
          <a:p>
            <a:r>
              <a:rPr kumimoji="1" lang="en-US" altLang="ja-JP" sz="1200" kern="1200" baseline="0" dirty="0" smtClean="0">
                <a:solidFill>
                  <a:schemeClr val="tx1"/>
                </a:solidFill>
                <a:latin typeface="+mn-lt"/>
                <a:ea typeface="+mn-ea"/>
                <a:cs typeface="+mn-cs"/>
              </a:rPr>
              <a:t>that may mediate the relationship have not been</a:t>
            </a:r>
          </a:p>
          <a:p>
            <a:r>
              <a:rPr kumimoji="1" lang="en-US" altLang="ja-JP" sz="1200" kern="1200" baseline="0" dirty="0" smtClean="0">
                <a:solidFill>
                  <a:schemeClr val="tx1"/>
                </a:solidFill>
                <a:latin typeface="+mn-lt"/>
                <a:ea typeface="+mn-ea"/>
                <a:cs typeface="+mn-cs"/>
              </a:rPr>
              <a:t>considered. Using data from a panel of consumers (n=296</a:t>
            </a:r>
          </a:p>
          <a:p>
            <a:r>
              <a:rPr kumimoji="1" lang="en-US" altLang="ja-JP" sz="1200" kern="1200" baseline="0" dirty="0" smtClean="0">
                <a:solidFill>
                  <a:schemeClr val="tx1"/>
                </a:solidFill>
                <a:latin typeface="+mn-lt"/>
                <a:ea typeface="+mn-ea"/>
                <a:cs typeface="+mn-cs"/>
              </a:rPr>
              <a:t>in a cross-sectional phase, n=147 in a matched, two-phase</a:t>
            </a:r>
          </a:p>
          <a:p>
            <a:r>
              <a:rPr kumimoji="1" lang="en-US" altLang="ja-JP" sz="1200" kern="1200" baseline="0" dirty="0" smtClean="0">
                <a:solidFill>
                  <a:schemeClr val="tx1"/>
                </a:solidFill>
                <a:latin typeface="+mn-lt"/>
                <a:ea typeface="+mn-ea"/>
                <a:cs typeface="+mn-cs"/>
              </a:rPr>
              <a:t>longitudinal analysis), we find that ICI does not directly</a:t>
            </a:r>
          </a:p>
          <a:p>
            <a:r>
              <a:rPr kumimoji="1" lang="en-US" altLang="ja-JP" sz="1200" kern="1200" baseline="0" dirty="0" smtClean="0">
                <a:solidFill>
                  <a:schemeClr val="tx1"/>
                </a:solidFill>
                <a:latin typeface="+mn-lt"/>
                <a:ea typeface="+mn-ea"/>
                <a:cs typeface="+mn-cs"/>
              </a:rPr>
              <a:t>influence adoption behavior but does so indirectly through</a:t>
            </a:r>
          </a:p>
          <a:p>
            <a:r>
              <a:rPr kumimoji="1" lang="en-US" altLang="ja-JP" sz="1200" kern="1200" baseline="0" dirty="0" smtClean="0">
                <a:solidFill>
                  <a:schemeClr val="tx1"/>
                </a:solidFill>
                <a:latin typeface="+mn-lt"/>
                <a:ea typeface="+mn-ea"/>
                <a:cs typeface="+mn-cs"/>
              </a:rPr>
              <a:t>two of three components of vicarious innovativeness</a:t>
            </a:r>
          </a:p>
          <a:p>
            <a:r>
              <a:rPr kumimoji="1" lang="en-US" altLang="ja-JP" sz="1200" kern="1200" baseline="0" dirty="0" smtClean="0">
                <a:solidFill>
                  <a:schemeClr val="tx1"/>
                </a:solidFill>
                <a:latin typeface="+mn-lt"/>
                <a:ea typeface="+mn-ea"/>
                <a:cs typeface="+mn-cs"/>
              </a:rPr>
              <a:t>(modeling and engagement in word of mouth but not</a:t>
            </a:r>
          </a:p>
          <a:p>
            <a:r>
              <a:rPr kumimoji="1" lang="en-US" altLang="ja-JP" sz="1200" kern="1200" baseline="0" dirty="0" smtClean="0">
                <a:solidFill>
                  <a:schemeClr val="tx1"/>
                </a:solidFill>
                <a:latin typeface="+mn-lt"/>
                <a:ea typeface="+mn-ea"/>
                <a:cs typeface="+mn-cs"/>
              </a:rPr>
              <a:t>exposure to advertising). Furthermore, despite the evidence</a:t>
            </a:r>
          </a:p>
          <a:p>
            <a:r>
              <a:rPr kumimoji="1" lang="en-US" altLang="ja-JP" sz="1200" kern="1200" baseline="0" dirty="0" smtClean="0">
                <a:solidFill>
                  <a:schemeClr val="tx1"/>
                </a:solidFill>
                <a:latin typeface="+mn-lt"/>
                <a:ea typeface="+mn-ea"/>
                <a:cs typeface="+mn-cs"/>
              </a:rPr>
              <a:t>that consumers’ decision processes differ for service versus</a:t>
            </a:r>
          </a:p>
          <a:p>
            <a:r>
              <a:rPr kumimoji="1" lang="en-US" altLang="ja-JP" sz="1200" kern="1200" baseline="0" dirty="0" smtClean="0">
                <a:solidFill>
                  <a:schemeClr val="tx1"/>
                </a:solidFill>
                <a:latin typeface="+mn-lt"/>
                <a:ea typeface="+mn-ea"/>
                <a:cs typeface="+mn-cs"/>
              </a:rPr>
              <a:t>product adoption, extant studies largely ignore the role of</a:t>
            </a:r>
          </a:p>
          <a:p>
            <a:r>
              <a:rPr kumimoji="1" lang="en-US" altLang="ja-JP" sz="1200" kern="1200" baseline="0" dirty="0" smtClean="0">
                <a:solidFill>
                  <a:schemeClr val="tx1"/>
                </a:solidFill>
                <a:latin typeface="+mn-lt"/>
                <a:ea typeface="+mn-ea"/>
                <a:cs typeface="+mn-cs"/>
              </a:rPr>
              <a:t>ICI in new service adoption. Our findings suggest that</a:t>
            </a:r>
          </a:p>
          <a:p>
            <a:r>
              <a:rPr kumimoji="1" lang="en-US" altLang="ja-JP" sz="1200" kern="1200" baseline="0" dirty="0" smtClean="0">
                <a:solidFill>
                  <a:schemeClr val="tx1"/>
                </a:solidFill>
                <a:latin typeface="+mn-lt"/>
                <a:ea typeface="+mn-ea"/>
                <a:cs typeface="+mn-cs"/>
              </a:rPr>
              <a:t>vicarious innovativeness plays a similar intervening role in</a:t>
            </a:r>
          </a:p>
          <a:p>
            <a:r>
              <a:rPr kumimoji="1" lang="en-US" altLang="ja-JP" sz="1200" kern="1200" baseline="0" dirty="0" smtClean="0">
                <a:solidFill>
                  <a:schemeClr val="tx1"/>
                </a:solidFill>
                <a:latin typeface="+mn-lt"/>
                <a:ea typeface="+mn-ea"/>
                <a:cs typeface="+mn-cs"/>
              </a:rPr>
              <a:t>service contexts. Finally, divergent </a:t>
            </a:r>
            <a:r>
              <a:rPr kumimoji="1" lang="en-US" altLang="ja-JP" sz="1200" kern="1200" baseline="0" dirty="0" err="1" smtClean="0">
                <a:solidFill>
                  <a:schemeClr val="tx1"/>
                </a:solidFill>
                <a:latin typeface="+mn-lt"/>
                <a:ea typeface="+mn-ea"/>
                <a:cs typeface="+mn-cs"/>
              </a:rPr>
              <a:t>operationalizations</a:t>
            </a:r>
            <a:r>
              <a:rPr kumimoji="1" lang="en-US" altLang="ja-JP" sz="1200" kern="1200" baseline="0" dirty="0" smtClean="0">
                <a:solidFill>
                  <a:schemeClr val="tx1"/>
                </a:solidFill>
                <a:latin typeface="+mn-lt"/>
                <a:ea typeface="+mn-ea"/>
                <a:cs typeface="+mn-cs"/>
              </a:rPr>
              <a:t> of</a:t>
            </a:r>
          </a:p>
          <a:p>
            <a:r>
              <a:rPr kumimoji="1" lang="en-US" altLang="ja-JP" sz="1200" kern="1200" baseline="0" dirty="0" smtClean="0">
                <a:solidFill>
                  <a:schemeClr val="tx1"/>
                </a:solidFill>
                <a:latin typeface="+mn-lt"/>
                <a:ea typeface="+mn-ea"/>
                <a:cs typeface="+mn-cs"/>
              </a:rPr>
              <a:t>adoption behavior (ownership, relative time of adoption)</a:t>
            </a:r>
          </a:p>
          <a:p>
            <a:r>
              <a:rPr kumimoji="1" lang="en-US" altLang="ja-JP" sz="1200" kern="1200" baseline="0" dirty="0" smtClean="0">
                <a:solidFill>
                  <a:schemeClr val="tx1"/>
                </a:solidFill>
                <a:latin typeface="+mn-lt"/>
                <a:ea typeface="+mn-ea"/>
                <a:cs typeface="+mn-cs"/>
              </a:rPr>
              <a:t>appear to perform equally well.</a:t>
            </a:r>
            <a:endParaRPr lang="en-US" altLang="ja-JP" sz="1200" b="1"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b="1" dirty="0" err="1" smtClean="0">
                <a:latin typeface="Arial" pitchFamily="34" charset="0"/>
                <a:cs typeface="Arial" pitchFamily="34" charset="0"/>
              </a:rPr>
              <a:t>Reohrich</a:t>
            </a:r>
            <a:r>
              <a:rPr lang="en-US" altLang="ja-JP" sz="1200" b="1" dirty="0" smtClean="0">
                <a:latin typeface="Arial" pitchFamily="34" charset="0"/>
                <a:cs typeface="Arial" pitchFamily="34" charset="0"/>
              </a:rPr>
              <a:t> (2004)</a:t>
            </a:r>
          </a:p>
          <a:p>
            <a:r>
              <a:rPr kumimoji="1" lang="en-US" altLang="ja-JP" sz="1200" kern="1200" baseline="0" dirty="0" smtClean="0">
                <a:solidFill>
                  <a:schemeClr val="tx1"/>
                </a:solidFill>
                <a:latin typeface="+mn-lt"/>
                <a:ea typeface="+mn-ea"/>
                <a:cs typeface="+mn-cs"/>
              </a:rPr>
              <a:t>Consumer innovativeness, as a force that leads to innovative behavior, has often been cited and studied in research on the diffusion of</a:t>
            </a:r>
          </a:p>
          <a:p>
            <a:r>
              <a:rPr kumimoji="1" lang="en-US" altLang="ja-JP" sz="1200" kern="1200" baseline="0" dirty="0" smtClean="0">
                <a:solidFill>
                  <a:schemeClr val="tx1"/>
                </a:solidFill>
                <a:latin typeface="+mn-lt"/>
                <a:ea typeface="+mn-ea"/>
                <a:cs typeface="+mn-cs"/>
              </a:rPr>
              <a:t>innovation. Surprisingly, it appears that there is still room for discussion about this concept. This article attempts to take stock of this issue. In</a:t>
            </a:r>
          </a:p>
          <a:p>
            <a:r>
              <a:rPr kumimoji="1" lang="en-US" altLang="ja-JP" sz="1200" kern="1200" baseline="0" dirty="0" smtClean="0">
                <a:solidFill>
                  <a:schemeClr val="tx1"/>
                </a:solidFill>
                <a:latin typeface="+mn-lt"/>
                <a:ea typeface="+mn-ea"/>
                <a:cs typeface="+mn-cs"/>
              </a:rPr>
              <a:t>the first part, the different theoretical definitions of the notion are introduced critically. The second part is devoted to displaying major</a:t>
            </a:r>
          </a:p>
          <a:p>
            <a:r>
              <a:rPr kumimoji="1" lang="en-US" altLang="ja-JP" sz="1200" kern="1200" baseline="0" dirty="0" smtClean="0">
                <a:solidFill>
                  <a:schemeClr val="tx1"/>
                </a:solidFill>
                <a:latin typeface="+mn-lt"/>
                <a:ea typeface="+mn-ea"/>
                <a:cs typeface="+mn-cs"/>
              </a:rPr>
              <a:t>measurement scales that have been designed with a view to measuring this construct. This review helps in understanding the diversity of</a:t>
            </a:r>
          </a:p>
          <a:p>
            <a:r>
              <a:rPr kumimoji="1" lang="en-US" altLang="ja-JP" sz="1200" kern="1200" baseline="0" dirty="0" smtClean="0">
                <a:solidFill>
                  <a:schemeClr val="tx1"/>
                </a:solidFill>
                <a:latin typeface="+mn-lt"/>
                <a:ea typeface="+mn-ea"/>
                <a:cs typeface="+mn-cs"/>
              </a:rPr>
              <a:t>approaches to innovativeness. It raises two main questions: (1) Are the different theoretical conceptualizations of innovativeness equally valid</a:t>
            </a:r>
          </a:p>
          <a:p>
            <a:r>
              <a:rPr kumimoji="1" lang="en-US" altLang="ja-JP" sz="1200" kern="1200" baseline="0" dirty="0" smtClean="0">
                <a:solidFill>
                  <a:schemeClr val="tx1"/>
                </a:solidFill>
                <a:latin typeface="+mn-lt"/>
                <a:ea typeface="+mn-ea"/>
                <a:cs typeface="+mn-cs"/>
              </a:rPr>
              <a:t>and compatible? (2) Do the scales really express each theoretical standpoint? This suggests that the present scales may be imperfect, and</a:t>
            </a:r>
          </a:p>
          <a:p>
            <a:r>
              <a:rPr kumimoji="1" lang="en-US" altLang="ja-JP" sz="1200" kern="1200" baseline="0" dirty="0" smtClean="0">
                <a:solidFill>
                  <a:schemeClr val="tx1"/>
                </a:solidFill>
                <a:latin typeface="+mn-lt"/>
                <a:ea typeface="+mn-ea"/>
                <a:cs typeface="+mn-cs"/>
              </a:rPr>
              <a:t>construction of a new one may well be of interest.</a:t>
            </a:r>
            <a:endParaRPr lang="en-US" altLang="ja-JP" sz="1200" b="1"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b="1" dirty="0" smtClean="0">
                <a:latin typeface="Arial" pitchFamily="34" charset="0"/>
                <a:cs typeface="Arial" pitchFamily="34" charset="0"/>
              </a:rPr>
              <a:t>Hoffmann and </a:t>
            </a:r>
            <a:r>
              <a:rPr lang="en-US" altLang="ja-JP" sz="1200" b="1" dirty="0" err="1" smtClean="0">
                <a:latin typeface="Arial" pitchFamily="34" charset="0"/>
                <a:cs typeface="Arial" pitchFamily="34" charset="0"/>
              </a:rPr>
              <a:t>Soyez</a:t>
            </a:r>
            <a:r>
              <a:rPr lang="en-US" altLang="ja-JP" sz="1200" b="1" dirty="0" smtClean="0">
                <a:latin typeface="Arial" pitchFamily="34" charset="0"/>
                <a:cs typeface="Arial" pitchFamily="34" charset="0"/>
              </a:rPr>
              <a:t> (2010)</a:t>
            </a:r>
          </a:p>
          <a:p>
            <a:r>
              <a:rPr kumimoji="1" lang="en-US" altLang="ja-JP" sz="1200" kern="1200" baseline="0" dirty="0" smtClean="0">
                <a:solidFill>
                  <a:schemeClr val="tx1"/>
                </a:solidFill>
                <a:latin typeface="+mn-lt"/>
                <a:ea typeface="+mn-ea"/>
                <a:cs typeface="+mn-cs"/>
              </a:rPr>
              <a:t>Marketers who launch innovative products need to identify consumers who are willing to learn about, buy,</a:t>
            </a:r>
          </a:p>
          <a:p>
            <a:r>
              <a:rPr kumimoji="1" lang="en-US" altLang="ja-JP" sz="1200" kern="1200" baseline="0" dirty="0" smtClean="0">
                <a:solidFill>
                  <a:schemeClr val="tx1"/>
                </a:solidFill>
                <a:latin typeface="+mn-lt"/>
                <a:ea typeface="+mn-ea"/>
                <a:cs typeface="+mn-cs"/>
              </a:rPr>
              <a:t>and use these innovations. To optimize marketing campaigns, practitioners need to know the characteristics</a:t>
            </a:r>
          </a:p>
          <a:p>
            <a:r>
              <a:rPr kumimoji="1" lang="en-US" altLang="ja-JP" sz="1200" kern="1200" baseline="0" dirty="0" smtClean="0">
                <a:solidFill>
                  <a:schemeClr val="tx1"/>
                </a:solidFill>
                <a:latin typeface="+mn-lt"/>
                <a:ea typeface="+mn-ea"/>
                <a:cs typeface="+mn-cs"/>
              </a:rPr>
              <a:t>of this key segment in the diffusion process. Previous research, however, provides confounding results about</a:t>
            </a:r>
          </a:p>
          <a:p>
            <a:r>
              <a:rPr kumimoji="1" lang="en-US" altLang="ja-JP" sz="1200" kern="1200" baseline="0" dirty="0" smtClean="0">
                <a:solidFill>
                  <a:schemeClr val="tx1"/>
                </a:solidFill>
                <a:latin typeface="+mn-lt"/>
                <a:ea typeface="+mn-ea"/>
                <a:cs typeface="+mn-cs"/>
              </a:rPr>
              <a:t>antecedents of innovativeness because of two limitations: (1) previous studies have conceptualized</a:t>
            </a:r>
          </a:p>
          <a:p>
            <a:r>
              <a:rPr kumimoji="1" lang="en-US" altLang="ja-JP" sz="1200" kern="1200" baseline="0" dirty="0" smtClean="0">
                <a:solidFill>
                  <a:schemeClr val="tx1"/>
                </a:solidFill>
                <a:latin typeface="+mn-lt"/>
                <a:ea typeface="+mn-ea"/>
                <a:cs typeface="+mn-cs"/>
              </a:rPr>
              <a:t>innovativeness on different levels of abstraction (2) previous studies have not taken into account the</a:t>
            </a:r>
          </a:p>
          <a:p>
            <a:r>
              <a:rPr kumimoji="1" lang="en-US" altLang="ja-JP" sz="1200" kern="1200" baseline="0" dirty="0" smtClean="0">
                <a:solidFill>
                  <a:schemeClr val="tx1"/>
                </a:solidFill>
                <a:latin typeface="+mn-lt"/>
                <a:ea typeface="+mn-ea"/>
                <a:cs typeface="+mn-cs"/>
              </a:rPr>
              <a:t>influence of the product category. The present paper suggests a conceptual framework to overcome these</a:t>
            </a:r>
          </a:p>
          <a:p>
            <a:r>
              <a:rPr kumimoji="1" lang="en-US" altLang="ja-JP" sz="1200" kern="1200" baseline="0" dirty="0" smtClean="0">
                <a:solidFill>
                  <a:schemeClr val="tx1"/>
                </a:solidFill>
                <a:latin typeface="+mn-lt"/>
                <a:ea typeface="+mn-ea"/>
                <a:cs typeface="+mn-cs"/>
              </a:rPr>
              <a:t>shortcomings. Based on this framework, the paper suggests a theoretically founded cognitive model of</a:t>
            </a:r>
          </a:p>
          <a:p>
            <a:r>
              <a:rPr kumimoji="1" lang="en-US" altLang="ja-JP" sz="1200" kern="1200" baseline="0" dirty="0" smtClean="0">
                <a:solidFill>
                  <a:schemeClr val="tx1"/>
                </a:solidFill>
                <a:latin typeface="+mn-lt"/>
                <a:ea typeface="+mn-ea"/>
                <a:cs typeface="+mn-cs"/>
              </a:rPr>
              <a:t>domain-specific innovativeness for a product category with a utilitarian benefit. This model is empirically</a:t>
            </a:r>
          </a:p>
          <a:p>
            <a:r>
              <a:rPr kumimoji="1" lang="en-US" altLang="ja-JP" sz="1200" kern="1200" baseline="0" dirty="0" smtClean="0">
                <a:solidFill>
                  <a:schemeClr val="tx1"/>
                </a:solidFill>
                <a:latin typeface="+mn-lt"/>
                <a:ea typeface="+mn-ea"/>
                <a:cs typeface="+mn-cs"/>
              </a:rPr>
              <a:t>tested in the field of automotive interior. To this end, 521 German car drivers were surveyed. The results of</a:t>
            </a:r>
          </a:p>
          <a:p>
            <a:r>
              <a:rPr kumimoji="1" lang="en-US" altLang="ja-JP" sz="1200" kern="1200" baseline="0" dirty="0" smtClean="0">
                <a:solidFill>
                  <a:schemeClr val="tx1"/>
                </a:solidFill>
                <a:latin typeface="+mn-lt"/>
                <a:ea typeface="+mn-ea"/>
                <a:cs typeface="+mn-cs"/>
              </a:rPr>
              <a:t>structural equation modeling show that domain-specific innovativeness for utilitarian products is mainly</a:t>
            </a:r>
          </a:p>
          <a:p>
            <a:r>
              <a:rPr kumimoji="1" lang="en-US" altLang="ja-JP" sz="1200" kern="1200" baseline="0" dirty="0" smtClean="0">
                <a:solidFill>
                  <a:schemeClr val="tx1"/>
                </a:solidFill>
                <a:latin typeface="+mn-lt"/>
                <a:ea typeface="+mn-ea"/>
                <a:cs typeface="+mn-cs"/>
              </a:rPr>
              <a:t>influenced by specific need for cognition, special interest media usage and domain-specific opinion</a:t>
            </a:r>
          </a:p>
          <a:p>
            <a:r>
              <a:rPr kumimoji="1" lang="en-US" altLang="ja-JP" sz="1200" kern="1200" baseline="0" dirty="0" smtClean="0">
                <a:solidFill>
                  <a:schemeClr val="tx1"/>
                </a:solidFill>
                <a:latin typeface="+mn-lt"/>
                <a:ea typeface="+mn-ea"/>
                <a:cs typeface="+mn-cs"/>
              </a:rPr>
              <a:t>leadership.</a:t>
            </a:r>
            <a:endParaRPr lang="en-US" altLang="ja-JP" sz="1200" b="1"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b="1" dirty="0" smtClean="0">
                <a:latin typeface="Arial" pitchFamily="34" charset="0"/>
                <a:cs typeface="Arial" pitchFamily="34" charset="0"/>
              </a:rPr>
              <a:t>Bartels and </a:t>
            </a:r>
            <a:r>
              <a:rPr lang="en-US" altLang="ja-JP" sz="1200" b="1" dirty="0" err="1" smtClean="0">
                <a:latin typeface="Arial" pitchFamily="34" charset="0"/>
                <a:cs typeface="Arial" pitchFamily="34" charset="0"/>
              </a:rPr>
              <a:t>Reinders</a:t>
            </a:r>
            <a:r>
              <a:rPr lang="en-US" altLang="ja-JP" sz="1200" b="1" dirty="0" smtClean="0">
                <a:latin typeface="Arial" pitchFamily="34" charset="0"/>
                <a:cs typeface="Arial" pitchFamily="34" charset="0"/>
              </a:rPr>
              <a:t> (2010)</a:t>
            </a:r>
            <a:endParaRPr kumimoji="1" lang="en-US" altLang="ja-JP" sz="1200"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This article summarizes the results of a systematic review of the literature on consumer innovativeness and</a:t>
            </a:r>
          </a:p>
          <a:p>
            <a:r>
              <a:rPr kumimoji="1" lang="en-US" altLang="ja-JP" sz="1200" kern="1200" baseline="0" dirty="0" smtClean="0">
                <a:solidFill>
                  <a:schemeClr val="tx1"/>
                </a:solidFill>
                <a:latin typeface="+mn-lt"/>
                <a:ea typeface="+mn-ea"/>
                <a:cs typeface="+mn-cs"/>
              </a:rPr>
              <a:t>its correlates and provides a propositional inventory for future research. The authors identified seventy-nine</a:t>
            </a:r>
          </a:p>
          <a:p>
            <a:r>
              <a:rPr kumimoji="1" lang="en-US" altLang="ja-JP" sz="1200" kern="1200" baseline="0" dirty="0" smtClean="0">
                <a:solidFill>
                  <a:schemeClr val="tx1"/>
                </a:solidFill>
                <a:latin typeface="+mn-lt"/>
                <a:ea typeface="+mn-ea"/>
                <a:cs typeface="+mn-cs"/>
              </a:rPr>
              <a:t>relevant empirical articles from international journals through a search of multiple databases using specific</a:t>
            </a:r>
          </a:p>
          <a:p>
            <a:r>
              <a:rPr kumimoji="1" lang="en-US" altLang="ja-JP" sz="1200" kern="1200" baseline="0" dirty="0" smtClean="0">
                <a:solidFill>
                  <a:schemeClr val="tx1"/>
                </a:solidFill>
                <a:latin typeface="+mn-lt"/>
                <a:ea typeface="+mn-ea"/>
                <a:cs typeface="+mn-cs"/>
              </a:rPr>
              <a:t>search terms, a manual search of marketing and consumer behavior journals and a cross-reference search.</a:t>
            </a:r>
          </a:p>
          <a:p>
            <a:r>
              <a:rPr kumimoji="1" lang="en-US" altLang="ja-JP" sz="1200" kern="1200" baseline="0" dirty="0" smtClean="0">
                <a:solidFill>
                  <a:schemeClr val="tx1"/>
                </a:solidFill>
                <a:latin typeface="+mn-lt"/>
                <a:ea typeface="+mn-ea"/>
                <a:cs typeface="+mn-cs"/>
              </a:rPr>
              <a:t>The results show that innovativeness consists of different levels of conceptualization and operational</a:t>
            </a:r>
          </a:p>
          <a:p>
            <a:r>
              <a:rPr kumimoji="1" lang="en-US" altLang="ja-JP" sz="1200" kern="1200" baseline="0" dirty="0" smtClean="0">
                <a:solidFill>
                  <a:schemeClr val="tx1"/>
                </a:solidFill>
                <a:latin typeface="+mn-lt"/>
                <a:ea typeface="+mn-ea"/>
                <a:cs typeface="+mn-cs"/>
              </a:rPr>
              <a:t>processes. Based on these different conceptualizations, the authors offer propositions for further empirical</a:t>
            </a:r>
          </a:p>
          <a:p>
            <a:r>
              <a:rPr kumimoji="1" lang="en-US" altLang="ja-JP" sz="1200" kern="1200" baseline="0" dirty="0" smtClean="0">
                <a:solidFill>
                  <a:schemeClr val="tx1"/>
                </a:solidFill>
                <a:latin typeface="+mn-lt"/>
                <a:ea typeface="+mn-ea"/>
                <a:cs typeface="+mn-cs"/>
              </a:rPr>
              <a:t>exploration on consumer innovativeness.</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21</a:t>
            </a:fld>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22</a:t>
            </a:fld>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23</a:t>
            </a:fld>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sz="1200" dirty="0" smtClean="0">
                <a:solidFill>
                  <a:srgbClr val="C00000"/>
                </a:solidFill>
              </a:rPr>
              <a:t>Innovativeness is what we measure </a:t>
            </a:r>
            <a:r>
              <a:rPr lang="en-US" altLang="ja-JP" sz="1200" dirty="0" smtClean="0"/>
              <a:t>in terms of relative time of adoption </a:t>
            </a:r>
            <a:r>
              <a:rPr lang="en-US" altLang="ja-JP" sz="1200" dirty="0" smtClean="0">
                <a:solidFill>
                  <a:srgbClr val="C00000"/>
                </a:solidFill>
              </a:rPr>
              <a:t>and what we measure </a:t>
            </a:r>
            <a:r>
              <a:rPr lang="en-US" altLang="ja-JP" sz="1200" dirty="0" smtClean="0"/>
              <a:t>in terms of relative time of adoption</a:t>
            </a:r>
            <a:r>
              <a:rPr lang="en-US" altLang="ja-JP" sz="1200" dirty="0" smtClean="0">
                <a:solidFill>
                  <a:srgbClr val="C00000"/>
                </a:solidFill>
              </a:rPr>
              <a:t> is innovativeness</a:t>
            </a:r>
            <a:r>
              <a:rPr lang="en-US" altLang="ja-JP" sz="1200" dirty="0" smtClean="0"/>
              <a:t>.</a:t>
            </a:r>
            <a:r>
              <a:rPr lang="en-US" altLang="ja-JP" b="1" dirty="0" smtClean="0">
                <a:latin typeface="Arial" pitchFamily="34" charset="0"/>
                <a:cs typeface="Arial" pitchFamily="34" charset="0"/>
              </a:rPr>
              <a:t> Also they found that domain-specific innovativeness is the most effective predictor among three innovativeness constructs except </a:t>
            </a:r>
            <a:r>
              <a:rPr lang="en-US" altLang="ja-JP" b="1" dirty="0" err="1" smtClean="0">
                <a:latin typeface="Arial" pitchFamily="34" charset="0"/>
                <a:cs typeface="Arial" pitchFamily="34" charset="0"/>
              </a:rPr>
              <a:t>Im</a:t>
            </a:r>
            <a:r>
              <a:rPr lang="en-US" altLang="ja-JP" b="1" dirty="0" smtClean="0">
                <a:latin typeface="Arial" pitchFamily="34" charset="0"/>
                <a:cs typeface="Arial" pitchFamily="34" charset="0"/>
              </a:rPr>
              <a:t> et al.</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24</a:t>
            </a:fld>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25</a:t>
            </a:fld>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26</a:t>
            </a:fld>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27</a:t>
            </a:fld>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28</a:t>
            </a:fld>
            <a:endParaRPr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29</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a:t>
            </a:fld>
            <a:endParaRPr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b="1" dirty="0" err="1" smtClean="0"/>
              <a:t>Hassinger</a:t>
            </a:r>
            <a:r>
              <a:rPr lang="en-US" altLang="ja-JP" dirty="0" smtClean="0"/>
              <a:t> 1959 argued that individuals will seldom expose themselves to messages about an innovation unless they first feel a need for the innovation, and that even if such individuals are exposed to these innovation messages, such exposure will have little effect unless the innovation is perceived as relevant to the individuals needs and as consistent with the individuals attitudes and beliefs. — </a:t>
            </a:r>
            <a:r>
              <a:rPr lang="en-US" altLang="ja-JP" i="1" dirty="0" smtClean="0">
                <a:hlinkClick r:id="rId3"/>
              </a:rPr>
              <a:t>Simon &amp; Schuster</a:t>
            </a:r>
            <a:r>
              <a:rPr lang="en-US" altLang="ja-JP" dirty="0" smtClean="0">
                <a:hlinkClick r:id="rId3"/>
              </a:rPr>
              <a:t>, “Diffusion of Innovations”</a:t>
            </a:r>
            <a:r>
              <a:rPr lang="en-US" altLang="ja-JP" dirty="0" smtClean="0"/>
              <a:t> http://www.wordnik.com/words/Hassinger</a:t>
            </a:r>
          </a:p>
          <a:p>
            <a:endParaRPr lang="en-US" altLang="ja-JP" dirty="0" smtClean="0"/>
          </a:p>
          <a:p>
            <a:endParaRPr lang="en-US" altLang="ja-JP" dirty="0" smtClean="0"/>
          </a:p>
          <a:p>
            <a:r>
              <a:rPr kumimoji="1" lang="en-US" altLang="ja-JP" sz="1200" kern="1200" baseline="0" dirty="0" err="1" smtClean="0">
                <a:solidFill>
                  <a:schemeClr val="tx1"/>
                </a:solidFill>
                <a:latin typeface="+mn-lt"/>
                <a:ea typeface="+mn-ea"/>
                <a:cs typeface="+mn-cs"/>
              </a:rPr>
              <a:t>Hassinger</a:t>
            </a:r>
            <a:r>
              <a:rPr kumimoji="1" lang="en-US" altLang="ja-JP" sz="1200" kern="1200" baseline="0" dirty="0" smtClean="0">
                <a:solidFill>
                  <a:schemeClr val="tx1"/>
                </a:solidFill>
                <a:latin typeface="+mn-lt"/>
                <a:ea typeface="+mn-ea"/>
                <a:cs typeface="+mn-cs"/>
              </a:rPr>
              <a:t> (1959) argues that</a:t>
            </a:r>
          </a:p>
          <a:p>
            <a:r>
              <a:rPr kumimoji="1" lang="en-US" altLang="ja-JP" sz="1200" kern="1200" baseline="0" dirty="0" smtClean="0">
                <a:solidFill>
                  <a:schemeClr val="tx1"/>
                </a:solidFill>
                <a:latin typeface="+mn-lt"/>
                <a:ea typeface="+mn-ea"/>
                <a:cs typeface="+mn-cs"/>
              </a:rPr>
              <a:t>even if an individual is exposed to an innovation, it will have little effect unless the innovation is perceived</a:t>
            </a:r>
          </a:p>
          <a:p>
            <a:r>
              <a:rPr kumimoji="1" lang="en-US" altLang="ja-JP" sz="1200" kern="1200" baseline="0" dirty="0" smtClean="0">
                <a:solidFill>
                  <a:schemeClr val="tx1"/>
                </a:solidFill>
                <a:latin typeface="+mn-lt"/>
                <a:ea typeface="+mn-ea"/>
                <a:cs typeface="+mn-cs"/>
              </a:rPr>
              <a:t>to be relevant to the needs of that individual.</a:t>
            </a:r>
            <a:endParaRPr lang="en-US" altLang="ja-JP"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30</a:t>
            </a:fld>
            <a:endParaRPr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err="1" smtClean="0"/>
              <a:t>Nisbett</a:t>
            </a:r>
            <a:r>
              <a:rPr lang="en-US" altLang="ja-JP" dirty="0" smtClean="0"/>
              <a:t>, R. E. (1980). The trait construct in lay and professional psychology. In L. </a:t>
            </a:r>
            <a:r>
              <a:rPr lang="en-US" altLang="ja-JP" dirty="0" err="1" smtClean="0"/>
              <a:t>Festinger</a:t>
            </a:r>
            <a:r>
              <a:rPr lang="en-US" altLang="ja-JP" dirty="0" smtClean="0"/>
              <a:t> (Ed.), </a:t>
            </a:r>
            <a:r>
              <a:rPr lang="en-US" altLang="ja-JP" i="1" dirty="0" smtClean="0"/>
              <a:t>Retrospections on social psychology</a:t>
            </a:r>
            <a:r>
              <a:rPr lang="en-US" altLang="ja-JP" dirty="0" smtClean="0"/>
              <a:t> (pp. 109-130). New York: Oxford University Press.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err="1" smtClean="0"/>
              <a:t>Mischel</a:t>
            </a:r>
            <a:r>
              <a:rPr lang="en-US" altLang="ja-JP" dirty="0" smtClean="0"/>
              <a:t> 2004, p. 2 </a:t>
            </a:r>
            <a:r>
              <a:rPr lang="en-US" altLang="ja-JP" dirty="0" smtClean="0">
                <a:solidFill>
                  <a:srgbClr val="FF0000"/>
                </a:solidFill>
              </a:rPr>
              <a:t>Theodore Newcomb (1929)</a:t>
            </a:r>
            <a:r>
              <a:rPr lang="en-US" altLang="ja-JP" dirty="0" smtClean="0"/>
              <a:t> Newcomb was shocked to find that </a:t>
            </a:r>
            <a:r>
              <a:rPr lang="en-US" altLang="ja-JP" dirty="0" smtClean="0">
                <a:solidFill>
                  <a:srgbClr val="FF0000"/>
                </a:solidFill>
              </a:rPr>
              <a:t>the average correlation coefficient </a:t>
            </a:r>
            <a:r>
              <a:rPr lang="en-US" altLang="ja-JP" dirty="0" smtClean="0"/>
              <a:t>based on daily behavior records </a:t>
            </a:r>
            <a:r>
              <a:rPr lang="en-US" altLang="ja-JP" dirty="0" smtClean="0">
                <a:solidFill>
                  <a:srgbClr val="FF0000"/>
                </a:solidFill>
              </a:rPr>
              <a:t>across the situations </a:t>
            </a:r>
            <a:r>
              <a:rPr lang="en-US" altLang="ja-JP" dirty="0" smtClean="0"/>
              <a:t>was about </a:t>
            </a:r>
            <a:r>
              <a:rPr lang="en-US" altLang="ja-JP" dirty="0" smtClean="0">
                <a:solidFill>
                  <a:srgbClr val="FF0000"/>
                </a:solidFill>
              </a:rPr>
              <a:t>0.14</a:t>
            </a:r>
            <a:r>
              <a:rPr lang="en-US" altLang="ja-JP"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err="1" smtClean="0"/>
              <a:t>Mischel</a:t>
            </a:r>
            <a:r>
              <a:rPr lang="en-US" altLang="ja-JP" dirty="0" smtClean="0"/>
              <a:t> 2004, p. 3 (e.g., D. Fiske unpublished manuscript; </a:t>
            </a:r>
            <a:r>
              <a:rPr lang="en-US" altLang="ja-JP" dirty="0" err="1" smtClean="0"/>
              <a:t>Krahe</a:t>
            </a:r>
            <a:r>
              <a:rPr lang="en-US" altLang="ja-JP" dirty="0" smtClean="0"/>
              <a:t> 1990; Magnusson &amp; </a:t>
            </a:r>
            <a:r>
              <a:rPr lang="en-US" altLang="ja-JP" dirty="0" err="1" smtClean="0"/>
              <a:t>Endler</a:t>
            </a:r>
            <a:r>
              <a:rPr lang="en-US" altLang="ja-JP" dirty="0" smtClean="0"/>
              <a:t> 1977; </a:t>
            </a:r>
            <a:r>
              <a:rPr lang="en-US" altLang="ja-JP" dirty="0" err="1" smtClean="0"/>
              <a:t>Mischel</a:t>
            </a:r>
            <a:r>
              <a:rPr lang="en-US" altLang="ja-JP" dirty="0" smtClean="0"/>
              <a:t> 1968, 1973; </a:t>
            </a:r>
            <a:r>
              <a:rPr lang="en-US" altLang="ja-JP" dirty="0" err="1" smtClean="0"/>
              <a:t>Mischel</a:t>
            </a:r>
            <a:r>
              <a:rPr lang="en-US" altLang="ja-JP" dirty="0" smtClean="0"/>
              <a:t> &amp; </a:t>
            </a:r>
            <a:r>
              <a:rPr lang="en-US" altLang="ja-JP" dirty="0" err="1" smtClean="0"/>
              <a:t>Peake</a:t>
            </a:r>
            <a:r>
              <a:rPr lang="en-US" altLang="ja-JP" dirty="0" smtClean="0"/>
              <a:t> 1982; </a:t>
            </a:r>
            <a:r>
              <a:rPr lang="en-US" altLang="ja-JP" dirty="0" err="1" smtClean="0"/>
              <a:t>Moskowitz</a:t>
            </a:r>
            <a:r>
              <a:rPr lang="en-US" altLang="ja-JP" dirty="0" smtClean="0"/>
              <a:t> 1982, 1994; </a:t>
            </a:r>
            <a:r>
              <a:rPr lang="en-US" altLang="ja-JP" dirty="0" err="1" smtClean="0"/>
              <a:t>Nisbett</a:t>
            </a:r>
            <a:r>
              <a:rPr lang="en-US" altLang="ja-JP" dirty="0" smtClean="0"/>
              <a:t> &amp; Ross 1980; Peterson 1968; Ross &amp; </a:t>
            </a:r>
            <a:r>
              <a:rPr lang="en-US" altLang="ja-JP" dirty="0" err="1" smtClean="0"/>
              <a:t>Nisbett</a:t>
            </a:r>
            <a:r>
              <a:rPr lang="en-US" altLang="ja-JP" dirty="0" smtClean="0"/>
              <a:t> 1991; Vernon 1964). </a:t>
            </a:r>
          </a:p>
          <a:p>
            <a:endParaRPr kumimoji="1" lang="en-US" altLang="ja-JP" dirty="0" smtClean="0"/>
          </a:p>
          <a:p>
            <a:r>
              <a:rPr kumimoji="1" lang="en-US" altLang="ja-JP" smtClean="0"/>
              <a:t>http://shodalab.psych.washington.edu/home.htm</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31</a:t>
            </a:fld>
            <a:endParaRPr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b="1" dirty="0" smtClean="0"/>
              <a:t>THE CAPS MODEL The Cognitive-Affective Processing System, or </a:t>
            </a:r>
            <a:r>
              <a:rPr lang="en-US" altLang="ja-JP" b="1" dirty="0" smtClean="0">
                <a:solidFill>
                  <a:srgbClr val="FF0000"/>
                </a:solidFill>
              </a:rPr>
              <a:t>CAPS</a:t>
            </a:r>
            <a:r>
              <a:rPr lang="ja-JP" altLang="en-US" b="1" dirty="0" smtClean="0">
                <a:solidFill>
                  <a:srgbClr val="FF0000"/>
                </a:solidFill>
              </a:rPr>
              <a:t> </a:t>
            </a:r>
            <a:r>
              <a:rPr lang="en-US" altLang="ja-JP" dirty="0" smtClean="0"/>
              <a:t>(</a:t>
            </a:r>
            <a:r>
              <a:rPr lang="en-US" altLang="ja-JP" dirty="0" err="1" smtClean="0"/>
              <a:t>Mischel</a:t>
            </a:r>
            <a:r>
              <a:rPr lang="en-US" altLang="ja-JP" dirty="0" smtClean="0"/>
              <a:t> &amp; </a:t>
            </a:r>
            <a:r>
              <a:rPr lang="en-US" altLang="ja-JP" dirty="0" err="1" smtClean="0"/>
              <a:t>Shoda</a:t>
            </a:r>
            <a:r>
              <a:rPr lang="en-US" altLang="ja-JP" dirty="0" smtClean="0"/>
              <a:t> 1995, </a:t>
            </a:r>
            <a:r>
              <a:rPr lang="en-US" altLang="ja-JP" dirty="0" err="1" smtClean="0"/>
              <a:t>Shoda</a:t>
            </a:r>
            <a:r>
              <a:rPr lang="en-US" altLang="ja-JP" dirty="0" smtClean="0"/>
              <a:t> &amp; </a:t>
            </a:r>
            <a:r>
              <a:rPr lang="en-US" altLang="ja-JP" dirty="0" err="1" smtClean="0"/>
              <a:t>Mischel</a:t>
            </a:r>
            <a:r>
              <a:rPr lang="en-US" altLang="ja-JP" dirty="0" smtClean="0"/>
              <a:t> 1998), was developed as an exemplar of this kind of framework intended to predict the two types of behavioral consistency discovered in personality research. </a:t>
            </a:r>
          </a:p>
          <a:p>
            <a:endParaRPr lang="en-US" altLang="ja-JP" dirty="0" smtClean="0"/>
          </a:p>
          <a:p>
            <a:r>
              <a:rPr lang="en-US" altLang="ja-JP" dirty="0" smtClean="0"/>
              <a:t>Kurt </a:t>
            </a:r>
            <a:r>
              <a:rPr lang="en-US" altLang="ja-JP" dirty="0" err="1" smtClean="0"/>
              <a:t>Lewin</a:t>
            </a:r>
            <a:r>
              <a:rPr lang="en-US" altLang="ja-JP" dirty="0" smtClean="0"/>
              <a:t> in his field theory observed that: “[G]</a:t>
            </a:r>
            <a:r>
              <a:rPr lang="en-US" altLang="ja-JP" dirty="0" err="1" smtClean="0"/>
              <a:t>eneral</a:t>
            </a:r>
            <a:r>
              <a:rPr lang="en-US" altLang="ja-JP" dirty="0" smtClean="0"/>
              <a:t> laws and individual differences are merely two aspects of one problem; they are mutually dependent on each other and the study of the one cannot proceed without the study of the other (</a:t>
            </a:r>
            <a:r>
              <a:rPr lang="en-US" altLang="ja-JP" dirty="0" err="1" smtClean="0"/>
              <a:t>Lewin</a:t>
            </a:r>
            <a:r>
              <a:rPr lang="en-US" altLang="ja-JP" dirty="0" smtClean="0"/>
              <a:t> 1946, p. 794).” </a:t>
            </a:r>
          </a:p>
          <a:p>
            <a:r>
              <a:rPr kumimoji="1" lang="en-US" altLang="ja-JP" sz="1200" kern="1200" baseline="0" dirty="0" err="1" smtClean="0">
                <a:solidFill>
                  <a:schemeClr val="tx1"/>
                </a:solidFill>
                <a:latin typeface="+mn-lt"/>
                <a:ea typeface="+mn-ea"/>
                <a:cs typeface="+mn-cs"/>
              </a:rPr>
              <a:t>Lewin</a:t>
            </a:r>
            <a:r>
              <a:rPr kumimoji="1" lang="en-US" altLang="ja-JP" sz="1200" kern="1200" baseline="0" dirty="0" smtClean="0">
                <a:solidFill>
                  <a:schemeClr val="tx1"/>
                </a:solidFill>
                <a:latin typeface="+mn-lt"/>
                <a:ea typeface="+mn-ea"/>
                <a:cs typeface="+mn-cs"/>
              </a:rPr>
              <a:t> K. 1946. Behavior and development as a function of the total situation. In </a:t>
            </a:r>
            <a:r>
              <a:rPr kumimoji="1" lang="en-US" altLang="ja-JP" sz="1200" i="1" kern="1200" baseline="0" dirty="0" smtClean="0">
                <a:solidFill>
                  <a:schemeClr val="tx1"/>
                </a:solidFill>
                <a:latin typeface="+mn-lt"/>
                <a:ea typeface="+mn-ea"/>
                <a:cs typeface="+mn-cs"/>
              </a:rPr>
              <a:t>Manual of Child Psychology, ed. L Carmichael, pp. </a:t>
            </a:r>
            <a:r>
              <a:rPr kumimoji="1" lang="en-US" altLang="ja-JP" sz="1200" kern="1200" baseline="0" dirty="0" smtClean="0">
                <a:solidFill>
                  <a:schemeClr val="tx1"/>
                </a:solidFill>
                <a:latin typeface="+mn-lt"/>
                <a:ea typeface="+mn-ea"/>
                <a:cs typeface="+mn-cs"/>
              </a:rPr>
              <a:t>791–802. New York: Wiley.</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32</a:t>
            </a:fld>
            <a:endParaRPr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33</a:t>
            </a:fld>
            <a:endParaRPr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34</a:t>
            </a:fld>
            <a:endParaRPr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36</a:t>
            </a:fld>
            <a:endParaRPr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37</a:t>
            </a:fld>
            <a:endParaRPr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38</a:t>
            </a:fld>
            <a:endParaRPr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39</a:t>
            </a:fld>
            <a:endParaRPr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40</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sz="1200" b="1" i="0" u="none" strike="noStrike" kern="1200" dirty="0" smtClean="0">
                <a:solidFill>
                  <a:schemeClr val="tx1"/>
                </a:solidFill>
                <a:latin typeface="+mn-lt"/>
                <a:ea typeface="+mn-ea"/>
                <a:cs typeface="+mn-cs"/>
              </a:rPr>
              <a:t>The preceding analyses illustrate that we must be</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cautious about the normative policies derived from the</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diffusion-based dynamic optimization framework because</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the derived policies could be simply an artifact</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of the underlying assumptions made for analytical</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convenience. Despite this observation, the diffusion</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modeling framework has provided an excellent opportunity</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to develop a "theory" of life cycle analysis</a:t>
            </a:r>
            <a:r>
              <a:rPr lang="en-US" altLang="ja-JP" dirty="0" smtClean="0"/>
              <a:t/>
            </a:r>
            <a:br>
              <a:rPr lang="en-US" altLang="ja-JP" dirty="0" smtClean="0"/>
            </a:br>
            <a:r>
              <a:rPr kumimoji="1" lang="en-US" altLang="ja-JP" sz="1200" b="1" i="0" u="none" strike="noStrike" kern="1200" dirty="0" smtClean="0">
                <a:solidFill>
                  <a:schemeClr val="tx1"/>
                </a:solidFill>
                <a:latin typeface="+mn-lt"/>
                <a:ea typeface="+mn-ea"/>
                <a:cs typeface="+mn-cs"/>
              </a:rPr>
              <a:t>for empirical validation (</a:t>
            </a:r>
            <a:r>
              <a:rPr kumimoji="1" lang="en-US" altLang="ja-JP" sz="1200" b="1" i="0" u="none" strike="noStrike" kern="1200" dirty="0" err="1" smtClean="0">
                <a:solidFill>
                  <a:schemeClr val="tx1"/>
                </a:solidFill>
                <a:latin typeface="+mn-lt"/>
                <a:ea typeface="+mn-ea"/>
                <a:cs typeface="+mn-cs"/>
              </a:rPr>
              <a:t>Mahajan</a:t>
            </a:r>
            <a:r>
              <a:rPr kumimoji="1" lang="en-US" altLang="ja-JP" sz="1200" b="1" i="0" u="none" strike="noStrike" kern="1200" dirty="0" smtClean="0">
                <a:solidFill>
                  <a:schemeClr val="tx1"/>
                </a:solidFill>
                <a:latin typeface="+mn-lt"/>
                <a:ea typeface="+mn-ea"/>
                <a:cs typeface="+mn-cs"/>
              </a:rPr>
              <a:t> et al 1990, p. 17).</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a:t>
            </a:fld>
            <a:endParaRPr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sz="1200" kern="1200" dirty="0" err="1" smtClean="0">
                <a:solidFill>
                  <a:schemeClr val="tx1"/>
                </a:solidFill>
                <a:latin typeface="+mn-lt"/>
                <a:ea typeface="+mn-ea"/>
                <a:cs typeface="+mn-cs"/>
              </a:rPr>
              <a:t>Kenrick</a:t>
            </a:r>
            <a:r>
              <a:rPr kumimoji="1" lang="en-US" altLang="ja-JP" sz="1200" kern="1200" dirty="0" smtClean="0">
                <a:solidFill>
                  <a:schemeClr val="tx1"/>
                </a:solidFill>
                <a:latin typeface="+mn-lt"/>
                <a:ea typeface="+mn-ea"/>
                <a:cs typeface="+mn-cs"/>
              </a:rPr>
              <a:t>, D. T., &amp; Funder, D. C. (1991). </a:t>
            </a:r>
            <a:r>
              <a:rPr kumimoji="1" lang="en-US" altLang="ja-JP" sz="1200" kern="1200" dirty="0" smtClean="0">
                <a:solidFill>
                  <a:schemeClr val="tx1"/>
                </a:solidFill>
                <a:latin typeface="+mn-lt"/>
                <a:ea typeface="+mn-ea"/>
                <a:cs typeface="+mn-cs"/>
                <a:hlinkClick r:id="rId3"/>
              </a:rPr>
              <a:t>The person-situation debate: Do personality traits really exist?</a:t>
            </a:r>
            <a:r>
              <a:rPr kumimoji="1" lang="en-US" altLang="ja-JP" sz="1200" kern="1200" dirty="0" smtClean="0">
                <a:solidFill>
                  <a:schemeClr val="tx1"/>
                </a:solidFill>
                <a:latin typeface="+mn-lt"/>
                <a:ea typeface="+mn-ea"/>
                <a:cs typeface="+mn-cs"/>
              </a:rPr>
              <a:t>  In V. J. </a:t>
            </a:r>
            <a:r>
              <a:rPr kumimoji="1" lang="en-US" altLang="ja-JP" sz="1200" kern="1200" dirty="0" err="1" smtClean="0">
                <a:solidFill>
                  <a:schemeClr val="tx1"/>
                </a:solidFill>
                <a:latin typeface="+mn-lt"/>
                <a:ea typeface="+mn-ea"/>
                <a:cs typeface="+mn-cs"/>
              </a:rPr>
              <a:t>Derlega</a:t>
            </a:r>
            <a:r>
              <a:rPr kumimoji="1" lang="en-US" altLang="ja-JP" sz="1200" kern="1200" dirty="0" smtClean="0">
                <a:solidFill>
                  <a:schemeClr val="tx1"/>
                </a:solidFill>
                <a:latin typeface="+mn-lt"/>
                <a:ea typeface="+mn-ea"/>
                <a:cs typeface="+mn-cs"/>
              </a:rPr>
              <a:t>, B. A. </a:t>
            </a:r>
            <a:r>
              <a:rPr kumimoji="1" lang="en-US" altLang="ja-JP" sz="1200" kern="1200" dirty="0" err="1" smtClean="0">
                <a:solidFill>
                  <a:schemeClr val="tx1"/>
                </a:solidFill>
                <a:latin typeface="+mn-lt"/>
                <a:ea typeface="+mn-ea"/>
                <a:cs typeface="+mn-cs"/>
              </a:rPr>
              <a:t>Winstead</a:t>
            </a:r>
            <a:r>
              <a:rPr kumimoji="1" lang="en-US" altLang="ja-JP" sz="1200" kern="1200" dirty="0" smtClean="0">
                <a:solidFill>
                  <a:schemeClr val="tx1"/>
                </a:solidFill>
                <a:latin typeface="+mn-lt"/>
                <a:ea typeface="+mn-ea"/>
                <a:cs typeface="+mn-cs"/>
              </a:rPr>
              <a:t>, &amp; W. H. Jones (Eds.) </a:t>
            </a:r>
            <a:r>
              <a:rPr kumimoji="1" lang="en-US" altLang="ja-JP" sz="1200" i="1" kern="1200" dirty="0" smtClean="0">
                <a:solidFill>
                  <a:schemeClr val="tx1"/>
                </a:solidFill>
                <a:latin typeface="+mn-lt"/>
                <a:ea typeface="+mn-ea"/>
                <a:cs typeface="+mn-cs"/>
              </a:rPr>
              <a:t>Personality, Contemporary theory and research. </a:t>
            </a:r>
            <a:r>
              <a:rPr kumimoji="1" lang="en-US" altLang="ja-JP" sz="1200" i="0" kern="1200" dirty="0" smtClean="0">
                <a:solidFill>
                  <a:schemeClr val="tx1"/>
                </a:solidFill>
                <a:latin typeface="+mn-lt"/>
                <a:ea typeface="+mn-ea"/>
                <a:cs typeface="+mn-cs"/>
              </a:rPr>
              <a:t>Chicago: </a:t>
            </a:r>
            <a:r>
              <a:rPr kumimoji="1" lang="en-US" altLang="ja-JP" sz="1200" i="0" kern="1200" dirty="0" err="1" smtClean="0">
                <a:solidFill>
                  <a:schemeClr val="tx1"/>
                </a:solidFill>
                <a:latin typeface="+mn-lt"/>
                <a:ea typeface="+mn-ea"/>
                <a:cs typeface="+mn-cs"/>
              </a:rPr>
              <a:t>Nelso</a:t>
            </a:r>
            <a:r>
              <a:rPr kumimoji="1" lang="en-US" altLang="ja-JP" sz="1200" i="0" kern="1200" dirty="0" smtClean="0">
                <a:solidFill>
                  <a:schemeClr val="tx1"/>
                </a:solidFill>
                <a:latin typeface="+mn-lt"/>
                <a:ea typeface="+mn-ea"/>
                <a:cs typeface="+mn-cs"/>
              </a:rPr>
              <a:t>-Hall.</a:t>
            </a:r>
            <a:r>
              <a:rPr kumimoji="1" lang="en-US" altLang="ja-JP" sz="1200" i="1" kern="1200" dirty="0" smtClean="0">
                <a:solidFill>
                  <a:schemeClr val="tx1"/>
                </a:solidFill>
                <a:latin typeface="+mn-lt"/>
                <a:ea typeface="+mn-ea"/>
                <a:cs typeface="+mn-cs"/>
              </a:rPr>
              <a:t> </a:t>
            </a:r>
            <a:endParaRPr kumimoji="1" lang="ja-JP" altLang="en-US" i="1"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41</a:t>
            </a:fld>
            <a:endParaRPr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42</a:t>
            </a:fld>
            <a:endParaRPr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43</a:t>
            </a:fld>
            <a:endParaRPr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44</a:t>
            </a:fld>
            <a:endParaRPr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45</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8</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9</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F968B50-0AEE-4605-BFDA-3B34963507AF}"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D5880713-F690-4AC0-9DB6-E3213A80F501}"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1EF963B-BFD8-4541-9BA8-D4BB68B65358}"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FFFA1DC-310A-4584-96D9-D9979AF7B22A}"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1D718EA-EC72-44F5-B3DE-40386756324F}"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E4CAEB60-2DA2-4F39-918B-AF5D3E11EF5E}"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82676C2-C7F9-4366-A254-6C6FB97A9EAF}"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sz="1800" b="1">
                <a:solidFill>
                  <a:schemeClr val="tx1"/>
                </a:solidFill>
              </a:defRPr>
            </a:lvl1pPr>
          </a:lstStyle>
          <a:p>
            <a:pPr>
              <a:defRPr/>
            </a:pPr>
            <a:fld id="{6C2D65DF-F6AB-44AF-AF81-CD4C030D5441}"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83AE34B-794B-46E8-A431-CCADDEF214F4}"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2417684-099E-4727-B3B9-4C2F625F38D5}"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622D1900-0164-49A5-8772-A53B09EF6A28}" type="datetime1">
              <a:rPr lang="ja-JP" altLang="en-US" smtClean="0"/>
              <a:pPr>
                <a:defRPr/>
              </a:pPr>
              <a:t>2011/8/23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E3BE7D97-8122-4EDE-9FD5-8C9C741FFB01}"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3A7B0359-E1D6-439F-8D18-345ABAC47D4B}" type="datetime1">
              <a:rPr lang="ja-JP" altLang="en-US" smtClean="0"/>
              <a:pPr>
                <a:defRPr/>
              </a:pPr>
              <a:t>2011/8/23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9" name="スライド番号プレースホルダ 5"/>
          <p:cNvSpPr>
            <a:spLocks noGrp="1"/>
          </p:cNvSpPr>
          <p:nvPr>
            <p:ph type="sldNum" sz="quarter" idx="12"/>
          </p:nvPr>
        </p:nvSpPr>
        <p:spPr/>
        <p:txBody>
          <a:bodyPr/>
          <a:lstStyle>
            <a:lvl1pPr>
              <a:defRPr/>
            </a:lvl1pPr>
          </a:lstStyle>
          <a:p>
            <a:pPr>
              <a:defRPr/>
            </a:pPr>
            <a:fld id="{823C70EA-483D-487D-B389-BDFC2866AD0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7245B2DF-13AD-4EE1-8F1B-B3DD52774E74}" type="datetime1">
              <a:rPr lang="ja-JP" altLang="en-US" smtClean="0"/>
              <a:pPr>
                <a:defRPr/>
              </a:pPr>
              <a:t>2011/8/23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5" name="スライド番号プレースホルダ 5"/>
          <p:cNvSpPr>
            <a:spLocks noGrp="1"/>
          </p:cNvSpPr>
          <p:nvPr>
            <p:ph type="sldNum" sz="quarter" idx="12"/>
          </p:nvPr>
        </p:nvSpPr>
        <p:spPr/>
        <p:txBody>
          <a:bodyPr/>
          <a:lstStyle>
            <a:lvl1pPr>
              <a:defRPr/>
            </a:lvl1pPr>
          </a:lstStyle>
          <a:p>
            <a:pPr>
              <a:defRPr/>
            </a:pPr>
            <a:fld id="{0D21B269-808F-40E5-9F86-EDFCA4F1E57D}"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BF5D6CD-5F66-4908-A28B-D122AB153B4B}" type="datetime1">
              <a:rPr lang="ja-JP" altLang="en-US" smtClean="0"/>
              <a:pPr>
                <a:defRPr/>
              </a:pPr>
              <a:t>2011/8/23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4" name="スライド番号プレースホルダ 5"/>
          <p:cNvSpPr>
            <a:spLocks noGrp="1"/>
          </p:cNvSpPr>
          <p:nvPr>
            <p:ph type="sldNum" sz="quarter" idx="12"/>
          </p:nvPr>
        </p:nvSpPr>
        <p:spPr/>
        <p:txBody>
          <a:bodyPr/>
          <a:lstStyle>
            <a:lvl1pPr>
              <a:defRPr/>
            </a:lvl1pPr>
          </a:lstStyle>
          <a:p>
            <a:pPr>
              <a:defRPr/>
            </a:pPr>
            <a:fld id="{602605E6-2739-471C-9603-58493A7CB5F9}"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2C13AFE-CF49-43A9-AD86-CFC2FD9EF83A}" type="datetime1">
              <a:rPr lang="ja-JP" altLang="en-US" smtClean="0"/>
              <a:pPr>
                <a:defRPr/>
              </a:pPr>
              <a:t>2011/8/23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C4724B3D-5BA7-422B-ADE1-66D4608C7B76}"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B327CB9-8063-43C6-9266-AB8D5049D89D}" type="datetime1">
              <a:rPr lang="ja-JP" altLang="en-US" smtClean="0"/>
              <a:pPr>
                <a:defRPr/>
              </a:pPr>
              <a:t>2011/8/23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B68737DE-E442-455B-A0A4-8CFD5E67A3B7}"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43"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68313" y="630872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A224048-0120-4D36-B9F0-14394A29C9B3}" type="datetime1">
              <a:rPr lang="ja-JP" altLang="en-US" smtClean="0"/>
              <a:pPr>
                <a:defRPr/>
              </a:pPr>
              <a:t>2011/8/23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a:defRPr/>
            </a:pPr>
            <a:r>
              <a:rPr lang="en-US" altLang="ja-JP"/>
              <a:t>(C) Yamada and Nagaoka</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26327909-F137-49A4-82AD-911878CFA4A2}"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97" r:id="rId1"/>
    <p:sldLayoutId id="214748370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yamada@nucba.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nagaoka@kaw.boehringer-ingelheim.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jpeg"/><Relationship Id="rId4" Type="http://schemas.openxmlformats.org/officeDocument/2006/relationships/hyperlink" Target="http://www.google.co.jp/imgres?imgurl=http://cruel.org/econthought/profiles/image/rousseau.gif&amp;imgrefurl=http://cruel.org/econthought/profiles/rousseau.html&amp;usg=__ipGORbCb6ANmfFGiAUcG5wbDhY0=&amp;h=400&amp;w=324&amp;sz=25&amp;hl=ja&amp;start=1&amp;zoom=1&amp;itbs=1&amp;tbnid=4trTlRNM7PnP-M:&amp;tbnh=124&amp;tbnw=100&amp;prev=/search?q=%E3%83%AB%E3%82%BD%E3%83%BC&amp;tbnid=4trTlRNM7PnP-M&amp;tbnh=0&amp;tbnw=0&amp;hl=ja&amp;sa=X&amp;rlz=1T4GZHZ_jaJP243JP243&amp;biw=993&amp;bih=516&amp;imgtype=i_similar&amp;tbm=isch&amp;prmd=ivnsb&amp;ei=GU_JTfTXFoLEvgOt-5n7BA"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jp/imgres?imgurl=http://www.zam.it/images/7557/1.jpg&amp;imgrefurl=http://www.zam.it/biografia_Walter_Mischel&amp;usg=__401eGAh6wXGyYxgCmfLK6YkPf3c=&amp;h=446&amp;w=325&amp;sz=132&amp;hl=ja&amp;start=3&amp;zoom=1&amp;itbs=1&amp;tbnid=D91C6seLgUwK8M:&amp;tbnh=127&amp;tbnw=93&amp;prev=/search?q=Walter+Mischel&amp;hl=ja&amp;sa=X&amp;rlz=1T4GZHZ_jaJP243JP243&amp;biw=993&amp;bih=499&amp;tbm=isch&amp;prmd=ivnsbo&amp;ei=alTVTY6PCZLcvQOm_PXtCw"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hyperlink" Target="http://www.integratedsociopsychology.net/temperament_dimensions.html"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ctrTitle"/>
          </p:nvPr>
        </p:nvSpPr>
        <p:spPr>
          <a:xfrm>
            <a:off x="611560" y="1772816"/>
            <a:ext cx="7772400" cy="1428750"/>
          </a:xfrm>
        </p:spPr>
        <p:txBody>
          <a:bodyPr/>
          <a:lstStyle/>
          <a:p>
            <a:r>
              <a:rPr lang="en-US" altLang="ja-JP" sz="3200" b="1" dirty="0" smtClean="0"/>
              <a:t>An Investigation of Scales for Consumer Innovativeness</a:t>
            </a:r>
            <a:r>
              <a:rPr lang="en-US" altLang="ja-JP" sz="3200" b="1" dirty="0" smtClean="0">
                <a:latin typeface="Arial" charset="0"/>
              </a:rPr>
              <a:t>*</a:t>
            </a:r>
            <a:br>
              <a:rPr lang="en-US" altLang="ja-JP" sz="3200" b="1" dirty="0" smtClean="0">
                <a:latin typeface="Arial" charset="0"/>
              </a:rPr>
            </a:br>
            <a:r>
              <a:rPr lang="en-US" altLang="ja-JP" sz="2400" b="1" dirty="0" smtClean="0">
                <a:latin typeface="Arial" charset="0"/>
              </a:rPr>
              <a:t>V. 3. 4. 1</a:t>
            </a:r>
            <a:endParaRPr lang="ja-JP" altLang="en-US" sz="2400" b="1" dirty="0" smtClean="0">
              <a:latin typeface="Arial" charset="0"/>
            </a:endParaRPr>
          </a:p>
        </p:txBody>
      </p:sp>
      <p:sp>
        <p:nvSpPr>
          <p:cNvPr id="12291" name="サブタイトル 2"/>
          <p:cNvSpPr>
            <a:spLocks noGrp="1"/>
          </p:cNvSpPr>
          <p:nvPr>
            <p:ph type="subTitle" idx="1"/>
          </p:nvPr>
        </p:nvSpPr>
        <p:spPr>
          <a:xfrm>
            <a:off x="1258888" y="3357563"/>
            <a:ext cx="6772275" cy="3023765"/>
          </a:xfrm>
        </p:spPr>
        <p:txBody>
          <a:bodyPr/>
          <a:lstStyle/>
          <a:p>
            <a:pPr eaLnBrk="1" hangingPunct="1">
              <a:lnSpc>
                <a:spcPct val="80000"/>
              </a:lnSpc>
            </a:pPr>
            <a:r>
              <a:rPr lang="en-US" altLang="ja-JP" sz="2000" dirty="0" err="1" smtClean="0">
                <a:solidFill>
                  <a:schemeClr val="bg2">
                    <a:lumMod val="50000"/>
                  </a:schemeClr>
                </a:solidFill>
                <a:latin typeface="Arial" charset="0"/>
              </a:rPr>
              <a:t>Masataka</a:t>
            </a:r>
            <a:r>
              <a:rPr lang="en-US" altLang="ja-JP" sz="2000" dirty="0" smtClean="0">
                <a:solidFill>
                  <a:schemeClr val="bg2">
                    <a:lumMod val="50000"/>
                  </a:schemeClr>
                </a:solidFill>
                <a:latin typeface="Arial" charset="0"/>
              </a:rPr>
              <a:t> Yamada</a:t>
            </a:r>
          </a:p>
          <a:p>
            <a:pPr eaLnBrk="1" hangingPunct="1">
              <a:lnSpc>
                <a:spcPct val="80000"/>
              </a:lnSpc>
            </a:pPr>
            <a:r>
              <a:rPr lang="en-US" altLang="ja-JP" sz="1400" dirty="0" smtClean="0">
                <a:solidFill>
                  <a:schemeClr val="bg2">
                    <a:lumMod val="50000"/>
                  </a:schemeClr>
                </a:solidFill>
                <a:latin typeface="Arial" charset="0"/>
              </a:rPr>
              <a:t>Nagoya University of Commerce and Business,4-4 </a:t>
            </a:r>
            <a:r>
              <a:rPr lang="en-US" altLang="ja-JP" sz="1400" dirty="0" err="1" smtClean="0">
                <a:solidFill>
                  <a:schemeClr val="bg2">
                    <a:lumMod val="50000"/>
                  </a:schemeClr>
                </a:solidFill>
                <a:latin typeface="Arial" charset="0"/>
              </a:rPr>
              <a:t>Sagamine</a:t>
            </a:r>
            <a:r>
              <a:rPr lang="en-US" altLang="ja-JP" sz="1400" dirty="0" smtClean="0">
                <a:solidFill>
                  <a:schemeClr val="bg2">
                    <a:lumMod val="50000"/>
                  </a:schemeClr>
                </a:solidFill>
                <a:latin typeface="Arial" charset="0"/>
              </a:rPr>
              <a:t>, </a:t>
            </a:r>
            <a:r>
              <a:rPr lang="en-US" altLang="ja-JP" sz="1400" dirty="0" err="1" smtClean="0">
                <a:solidFill>
                  <a:schemeClr val="bg2">
                    <a:lumMod val="50000"/>
                  </a:schemeClr>
                </a:solidFill>
                <a:latin typeface="Arial" charset="0"/>
              </a:rPr>
              <a:t>Komenoki-cho</a:t>
            </a:r>
            <a:r>
              <a:rPr lang="en-US" altLang="ja-JP" sz="1400" dirty="0" smtClean="0">
                <a:solidFill>
                  <a:schemeClr val="bg2">
                    <a:lumMod val="50000"/>
                  </a:schemeClr>
                </a:solidFill>
                <a:latin typeface="Arial" charset="0"/>
              </a:rPr>
              <a:t>, Nissin-</a:t>
            </a:r>
            <a:r>
              <a:rPr lang="en-US" altLang="ja-JP" sz="1400" dirty="0" err="1" smtClean="0">
                <a:solidFill>
                  <a:schemeClr val="bg2">
                    <a:lumMod val="50000"/>
                  </a:schemeClr>
                </a:solidFill>
                <a:latin typeface="Arial" charset="0"/>
              </a:rPr>
              <a:t>shi</a:t>
            </a:r>
            <a:r>
              <a:rPr lang="en-US" altLang="ja-JP" sz="1400" dirty="0" smtClean="0">
                <a:solidFill>
                  <a:schemeClr val="bg2">
                    <a:lumMod val="50000"/>
                  </a:schemeClr>
                </a:solidFill>
                <a:latin typeface="Arial" charset="0"/>
              </a:rPr>
              <a:t>, Aichi-ken 470-0193, Japan, </a:t>
            </a:r>
            <a:r>
              <a:rPr lang="en-US" altLang="ja-JP" sz="1400" dirty="0" err="1" smtClean="0">
                <a:solidFill>
                  <a:schemeClr val="bg2">
                    <a:lumMod val="50000"/>
                  </a:schemeClr>
                </a:solidFill>
                <a:latin typeface="Arial" charset="0"/>
                <a:hlinkClick r:id="rId3"/>
              </a:rPr>
              <a:t>myamada@nucba.ac.jp</a:t>
            </a:r>
            <a:endParaRPr lang="en-US" altLang="ja-JP" sz="1400" dirty="0" smtClean="0">
              <a:solidFill>
                <a:schemeClr val="bg2">
                  <a:lumMod val="50000"/>
                </a:schemeClr>
              </a:solidFill>
              <a:latin typeface="Arial" charset="0"/>
            </a:endParaRPr>
          </a:p>
          <a:p>
            <a:pPr eaLnBrk="1" hangingPunct="1">
              <a:lnSpc>
                <a:spcPct val="80000"/>
              </a:lnSpc>
            </a:pPr>
            <a:endParaRPr lang="en-US" altLang="ja-JP" sz="1800" dirty="0" smtClean="0">
              <a:solidFill>
                <a:schemeClr val="bg2">
                  <a:lumMod val="50000"/>
                </a:schemeClr>
              </a:solidFill>
              <a:latin typeface="Arial" charset="0"/>
            </a:endParaRPr>
          </a:p>
          <a:p>
            <a:pPr eaLnBrk="1" hangingPunct="1">
              <a:lnSpc>
                <a:spcPct val="80000"/>
              </a:lnSpc>
            </a:pPr>
            <a:r>
              <a:rPr lang="en-US" altLang="ja-JP" sz="2000" dirty="0" smtClean="0">
                <a:solidFill>
                  <a:schemeClr val="bg2">
                    <a:lumMod val="50000"/>
                  </a:schemeClr>
                </a:solidFill>
                <a:latin typeface="Arial" charset="0"/>
              </a:rPr>
              <a:t>Toshihiko </a:t>
            </a:r>
            <a:r>
              <a:rPr lang="en-US" altLang="ja-JP" sz="2000" dirty="0" err="1" smtClean="0">
                <a:solidFill>
                  <a:schemeClr val="bg2">
                    <a:lumMod val="50000"/>
                  </a:schemeClr>
                </a:solidFill>
                <a:latin typeface="Arial" charset="0"/>
              </a:rPr>
              <a:t>Nagaoka</a:t>
            </a:r>
            <a:endParaRPr lang="en-US" altLang="ja-JP" sz="2000" dirty="0" smtClean="0">
              <a:solidFill>
                <a:schemeClr val="bg2">
                  <a:lumMod val="50000"/>
                </a:schemeClr>
              </a:solidFill>
              <a:latin typeface="Arial" charset="0"/>
            </a:endParaRPr>
          </a:p>
          <a:p>
            <a:pPr eaLnBrk="1" hangingPunct="1">
              <a:lnSpc>
                <a:spcPct val="80000"/>
              </a:lnSpc>
            </a:pPr>
            <a:r>
              <a:rPr lang="en-US" altLang="ja-JP" sz="1400" dirty="0" smtClean="0">
                <a:solidFill>
                  <a:schemeClr val="bg2">
                    <a:lumMod val="50000"/>
                  </a:schemeClr>
                </a:solidFill>
                <a:latin typeface="Arial" charset="0"/>
              </a:rPr>
              <a:t>Team Leader, Nippon </a:t>
            </a:r>
            <a:r>
              <a:rPr lang="en-US" altLang="ja-JP" sz="1400" dirty="0" err="1" smtClean="0">
                <a:solidFill>
                  <a:schemeClr val="bg2">
                    <a:lumMod val="50000"/>
                  </a:schemeClr>
                </a:solidFill>
                <a:latin typeface="Arial" charset="0"/>
              </a:rPr>
              <a:t>Boehringer</a:t>
            </a:r>
            <a:r>
              <a:rPr lang="en-US" altLang="ja-JP" sz="1400" dirty="0" smtClean="0">
                <a:solidFill>
                  <a:schemeClr val="bg2">
                    <a:lumMod val="50000"/>
                  </a:schemeClr>
                </a:solidFill>
                <a:latin typeface="Arial" charset="0"/>
              </a:rPr>
              <a:t> </a:t>
            </a:r>
            <a:r>
              <a:rPr lang="en-US" altLang="ja-JP" sz="1400" dirty="0" err="1" smtClean="0">
                <a:solidFill>
                  <a:schemeClr val="bg2">
                    <a:lumMod val="50000"/>
                  </a:schemeClr>
                </a:solidFill>
                <a:latin typeface="Arial" charset="0"/>
              </a:rPr>
              <a:t>Ingelheim</a:t>
            </a:r>
            <a:r>
              <a:rPr lang="en-US" altLang="ja-JP" sz="1400" dirty="0" smtClean="0">
                <a:solidFill>
                  <a:schemeClr val="bg2">
                    <a:lumMod val="50000"/>
                  </a:schemeClr>
                </a:solidFill>
                <a:latin typeface="Arial" charset="0"/>
              </a:rPr>
              <a:t>/Sales Marketing Osaka, 1-1-5, </a:t>
            </a:r>
            <a:r>
              <a:rPr lang="en-US" altLang="ja-JP" sz="1400" dirty="0" err="1" smtClean="0">
                <a:solidFill>
                  <a:schemeClr val="bg2">
                    <a:lumMod val="50000"/>
                  </a:schemeClr>
                </a:solidFill>
                <a:latin typeface="Arial" charset="0"/>
              </a:rPr>
              <a:t>Shinsenri</a:t>
            </a:r>
            <a:r>
              <a:rPr lang="en-US" altLang="ja-JP" sz="1400" dirty="0" smtClean="0">
                <a:solidFill>
                  <a:schemeClr val="bg2">
                    <a:lumMod val="50000"/>
                  </a:schemeClr>
                </a:solidFill>
                <a:latin typeface="Arial" charset="0"/>
              </a:rPr>
              <a:t> </a:t>
            </a:r>
            <a:r>
              <a:rPr lang="en-US" altLang="ja-JP" sz="1400" dirty="0" err="1" smtClean="0">
                <a:solidFill>
                  <a:schemeClr val="bg2">
                    <a:lumMod val="50000"/>
                  </a:schemeClr>
                </a:solidFill>
                <a:latin typeface="Arial" charset="0"/>
              </a:rPr>
              <a:t>Higasimati</a:t>
            </a:r>
            <a:r>
              <a:rPr lang="en-US" altLang="ja-JP" sz="1400" dirty="0" smtClean="0">
                <a:solidFill>
                  <a:schemeClr val="bg2">
                    <a:lumMod val="50000"/>
                  </a:schemeClr>
                </a:solidFill>
                <a:latin typeface="Arial" charset="0"/>
              </a:rPr>
              <a:t>, </a:t>
            </a:r>
            <a:r>
              <a:rPr lang="en-US" altLang="ja-JP" sz="1400" dirty="0" err="1" smtClean="0">
                <a:solidFill>
                  <a:schemeClr val="bg2">
                    <a:lumMod val="50000"/>
                  </a:schemeClr>
                </a:solidFill>
                <a:latin typeface="Arial" charset="0"/>
              </a:rPr>
              <a:t>Toyanaka</a:t>
            </a:r>
            <a:r>
              <a:rPr lang="en-US" altLang="ja-JP" sz="1400" dirty="0" smtClean="0">
                <a:solidFill>
                  <a:schemeClr val="bg2">
                    <a:lumMod val="50000"/>
                  </a:schemeClr>
                </a:solidFill>
                <a:latin typeface="Arial" charset="0"/>
              </a:rPr>
              <a:t> 560-0082, Japan, </a:t>
            </a:r>
            <a:r>
              <a:rPr lang="en-US" altLang="ja-JP" sz="1400" dirty="0" err="1" smtClean="0">
                <a:solidFill>
                  <a:schemeClr val="bg2">
                    <a:lumMod val="50000"/>
                  </a:schemeClr>
                </a:solidFill>
                <a:latin typeface="Arial" charset="0"/>
                <a:hlinkClick r:id="rId4"/>
              </a:rPr>
              <a:t>nagaoka@kaw.boehringer-ingelheim.com</a:t>
            </a:r>
            <a:endParaRPr lang="en-US" altLang="ja-JP" sz="1400" dirty="0" smtClean="0">
              <a:solidFill>
                <a:schemeClr val="bg2">
                  <a:lumMod val="50000"/>
                </a:schemeClr>
              </a:solidFill>
              <a:latin typeface="Arial" charset="0"/>
            </a:endParaRPr>
          </a:p>
          <a:p>
            <a:pPr eaLnBrk="1" hangingPunct="1">
              <a:lnSpc>
                <a:spcPct val="80000"/>
              </a:lnSpc>
            </a:pPr>
            <a:r>
              <a:rPr lang="en-US" altLang="ja-JP" sz="1800" dirty="0" smtClean="0">
                <a:solidFill>
                  <a:schemeClr val="bg2">
                    <a:lumMod val="50000"/>
                  </a:schemeClr>
                </a:solidFill>
                <a:latin typeface="Arial" charset="0"/>
              </a:rPr>
              <a:t/>
            </a:r>
            <a:br>
              <a:rPr lang="en-US" altLang="ja-JP" sz="1800" dirty="0" smtClean="0">
                <a:solidFill>
                  <a:schemeClr val="bg2">
                    <a:lumMod val="50000"/>
                  </a:schemeClr>
                </a:solidFill>
                <a:latin typeface="Arial" charset="0"/>
              </a:rPr>
            </a:br>
            <a:r>
              <a:rPr lang="en-US" altLang="ja-JP" sz="1400" b="1" dirty="0" smtClean="0">
                <a:solidFill>
                  <a:schemeClr val="bg2">
                    <a:lumMod val="50000"/>
                  </a:schemeClr>
                </a:solidFill>
                <a:latin typeface="Arial" charset="0"/>
              </a:rPr>
              <a:t>* A part of this study has been supported by Scientific Research (C)</a:t>
            </a:r>
          </a:p>
          <a:p>
            <a:pPr eaLnBrk="1" hangingPunct="1">
              <a:lnSpc>
                <a:spcPct val="80000"/>
              </a:lnSpc>
            </a:pPr>
            <a:r>
              <a:rPr lang="en-US" altLang="ja-JP" sz="1400" b="1" dirty="0" smtClean="0">
                <a:solidFill>
                  <a:schemeClr val="bg2">
                    <a:lumMod val="50000"/>
                  </a:schemeClr>
                </a:solidFill>
                <a:latin typeface="Arial" charset="0"/>
              </a:rPr>
              <a:t> # 23530550 of the Grant-in-Aid for Scientific Research, JSPS</a:t>
            </a:r>
          </a:p>
        </p:txBody>
      </p:sp>
      <p:sp>
        <p:nvSpPr>
          <p:cNvPr id="12292" name="テキスト ボックス 3"/>
          <p:cNvSpPr txBox="1">
            <a:spLocks noChangeArrowheads="1"/>
          </p:cNvSpPr>
          <p:nvPr/>
        </p:nvSpPr>
        <p:spPr bwMode="auto">
          <a:xfrm>
            <a:off x="251520" y="188640"/>
            <a:ext cx="8533581" cy="1354217"/>
          </a:xfrm>
          <a:prstGeom prst="rect">
            <a:avLst/>
          </a:prstGeom>
          <a:noFill/>
          <a:ln w="9525">
            <a:noFill/>
            <a:miter lim="800000"/>
            <a:headEnd/>
            <a:tailEnd/>
          </a:ln>
        </p:spPr>
        <p:txBody>
          <a:bodyPr wrap="square">
            <a:spAutoFit/>
          </a:bodyPr>
          <a:lstStyle/>
          <a:p>
            <a:r>
              <a:rPr lang="en-US" altLang="ja-JP" sz="1600" b="1" dirty="0" smtClean="0">
                <a:solidFill>
                  <a:schemeClr val="bg2">
                    <a:lumMod val="50000"/>
                  </a:schemeClr>
                </a:solidFill>
              </a:rPr>
              <a:t>2011 33</a:t>
            </a:r>
            <a:r>
              <a:rPr lang="en-US" altLang="ja-JP" sz="1600" b="1" baseline="30000" dirty="0" smtClean="0">
                <a:solidFill>
                  <a:schemeClr val="bg2">
                    <a:lumMod val="50000"/>
                  </a:schemeClr>
                </a:solidFill>
              </a:rPr>
              <a:t>rd</a:t>
            </a:r>
            <a:r>
              <a:rPr lang="en-US" altLang="ja-JP" sz="1600" b="1" dirty="0" smtClean="0">
                <a:solidFill>
                  <a:schemeClr val="bg2">
                    <a:lumMod val="50000"/>
                  </a:schemeClr>
                </a:solidFill>
              </a:rPr>
              <a:t> INFORMS </a:t>
            </a:r>
            <a:r>
              <a:rPr lang="en-US" altLang="ja-JP" sz="1600" b="1" dirty="0">
                <a:solidFill>
                  <a:schemeClr val="bg2">
                    <a:lumMod val="50000"/>
                  </a:schemeClr>
                </a:solidFill>
              </a:rPr>
              <a:t>Marketing Science </a:t>
            </a:r>
            <a:r>
              <a:rPr lang="en-US" altLang="ja-JP" sz="1600" b="1" dirty="0" smtClean="0">
                <a:solidFill>
                  <a:schemeClr val="bg2">
                    <a:lumMod val="50000"/>
                  </a:schemeClr>
                </a:solidFill>
              </a:rPr>
              <a:t>Conference, Rice University, Houston, TX </a:t>
            </a:r>
          </a:p>
          <a:p>
            <a:r>
              <a:rPr lang="en-US" altLang="ja-JP" sz="1600" b="1" dirty="0" smtClean="0">
                <a:solidFill>
                  <a:schemeClr val="bg2">
                    <a:lumMod val="50000"/>
                  </a:schemeClr>
                </a:solidFill>
              </a:rPr>
              <a:t>June 9-11, 2011.</a:t>
            </a:r>
          </a:p>
          <a:p>
            <a:r>
              <a:rPr lang="en-US" altLang="ja-JP" sz="1600" b="1" dirty="0" smtClean="0">
                <a:solidFill>
                  <a:schemeClr val="bg2">
                    <a:lumMod val="50000"/>
                  </a:schemeClr>
                </a:solidFill>
              </a:rPr>
              <a:t>TC05: </a:t>
            </a:r>
            <a:r>
              <a:rPr lang="en-US" altLang="ja-JP" sz="1600" dirty="0" smtClean="0"/>
              <a:t>Legends Ballroom VI</a:t>
            </a:r>
            <a:endParaRPr lang="en-US" altLang="ja-JP" sz="1600" b="1" dirty="0">
              <a:solidFill>
                <a:schemeClr val="bg2">
                  <a:lumMod val="50000"/>
                </a:schemeClr>
              </a:solidFill>
            </a:endParaRPr>
          </a:p>
          <a:p>
            <a:r>
              <a:rPr lang="en-US" altLang="ja-JP" sz="1600" b="1" dirty="0" smtClean="0">
                <a:solidFill>
                  <a:schemeClr val="bg2">
                    <a:lumMod val="50000"/>
                  </a:schemeClr>
                </a:solidFill>
              </a:rPr>
              <a:t>Cluster </a:t>
            </a:r>
            <a:r>
              <a:rPr lang="en-US" altLang="ja-JP" sz="1600" b="1" dirty="0">
                <a:solidFill>
                  <a:schemeClr val="bg2">
                    <a:lumMod val="50000"/>
                  </a:schemeClr>
                </a:solidFill>
              </a:rPr>
              <a:t>: </a:t>
            </a:r>
            <a:r>
              <a:rPr lang="en-US" altLang="ja-JP" sz="1600" b="1" dirty="0" smtClean="0">
                <a:solidFill>
                  <a:schemeClr val="bg2">
                    <a:lumMod val="50000"/>
                  </a:schemeClr>
                </a:solidFill>
              </a:rPr>
              <a:t>Contributed, </a:t>
            </a:r>
            <a:r>
              <a:rPr lang="en-US" altLang="ja-JP" sz="1600" b="1" dirty="0">
                <a:solidFill>
                  <a:schemeClr val="bg2">
                    <a:lumMod val="50000"/>
                  </a:schemeClr>
                </a:solidFill>
              </a:rPr>
              <a:t>Session Information: </a:t>
            </a:r>
            <a:r>
              <a:rPr lang="en-US" altLang="ja-JP" sz="1600" b="1" dirty="0" smtClean="0">
                <a:solidFill>
                  <a:schemeClr val="bg2">
                    <a:lumMod val="50000"/>
                  </a:schemeClr>
                </a:solidFill>
              </a:rPr>
              <a:t>Thursday Jun 09, 13:30 - 15:00 , </a:t>
            </a:r>
          </a:p>
          <a:p>
            <a:r>
              <a:rPr lang="en-US" altLang="ja-JP" sz="1600" b="1" dirty="0" smtClean="0">
                <a:solidFill>
                  <a:schemeClr val="bg2">
                    <a:lumMod val="50000"/>
                  </a:schemeClr>
                </a:solidFill>
              </a:rPr>
              <a:t>Title: New Product III: Adoption </a:t>
            </a:r>
            <a:endParaRPr lang="ja-JP" altLang="en-US" sz="1600"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日付プレースホルダ 3"/>
          <p:cNvSpPr>
            <a:spLocks noGrp="1"/>
          </p:cNvSpPr>
          <p:nvPr>
            <p:ph type="dt" sz="quarter" idx="10"/>
          </p:nvPr>
        </p:nvSpPr>
        <p:spPr/>
        <p:txBody>
          <a:bodyPr/>
          <a:lstStyle/>
          <a:p>
            <a:pPr>
              <a:defRPr/>
            </a:pPr>
            <a:fld id="{462BFBF2-2101-4EC1-8AD0-4119AACC3F0F}" type="datetime1">
              <a:rPr lang="ja-JP" altLang="en-US" smtClean="0"/>
              <a:pPr>
                <a:defRPr/>
              </a:pPr>
              <a:t>2011/8/23</a:t>
            </a:fld>
            <a:endParaRPr lang="ja-JP" altLang="en-US"/>
          </a:p>
        </p:txBody>
      </p:sp>
      <p:sp>
        <p:nvSpPr>
          <p:cNvPr id="1945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1" name="スライド番号プレースホルダ 5"/>
          <p:cNvSpPr>
            <a:spLocks noGrp="1"/>
          </p:cNvSpPr>
          <p:nvPr>
            <p:ph type="sldNum" sz="quarter" idx="12"/>
          </p:nvPr>
        </p:nvSpPr>
        <p:spPr>
          <a:xfrm>
            <a:off x="6643688" y="6286500"/>
            <a:ext cx="2133600" cy="365125"/>
          </a:xfrm>
        </p:spPr>
        <p:txBody>
          <a:bodyPr/>
          <a:lstStyle/>
          <a:p>
            <a:pPr>
              <a:defRPr/>
            </a:pPr>
            <a:fld id="{9D9C8373-851B-4270-B86F-236FD7460182}" type="slidenum">
              <a:rPr lang="ja-JP" altLang="en-US"/>
              <a:pPr>
                <a:defRPr/>
              </a:pPr>
              <a:t>10</a:t>
            </a:fld>
            <a:endParaRPr lang="ja-JP" altLang="en-US" dirty="0"/>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30BC443-6758-44BA-867D-15DD6FC23A7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946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B2CB8B40-A6E7-4F09-89A4-130418FCFA6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946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D792595-B152-4E25-B8FC-15BB122E1FC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946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BED2B77-2D54-4523-80E1-4B737095A92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946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F3B0293-00F3-42B4-9307-7D8BE1CDEB9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947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9471" name="Rectangle 2"/>
          <p:cNvSpPr>
            <a:spLocks noGrp="1"/>
          </p:cNvSpPr>
          <p:nvPr>
            <p:ph type="title"/>
          </p:nvPr>
        </p:nvSpPr>
        <p:spPr>
          <a:xfrm>
            <a:off x="457200" y="214290"/>
            <a:ext cx="8229600" cy="642942"/>
          </a:xfrm>
        </p:spPr>
        <p:txBody>
          <a:bodyPr/>
          <a:lstStyle/>
          <a:p>
            <a:r>
              <a:rPr lang="en-US" altLang="ja-JP" sz="2800" b="1" dirty="0" smtClean="0">
                <a:latin typeface="Arial" charset="0"/>
              </a:rPr>
              <a:t>2. Critical Review of Literature</a:t>
            </a:r>
            <a:endParaRPr lang="ja-JP" altLang="en-US" sz="2800" b="1" dirty="0" smtClean="0">
              <a:latin typeface="Arial" charset="0"/>
            </a:endParaRPr>
          </a:p>
        </p:txBody>
      </p:sp>
      <p:sp>
        <p:nvSpPr>
          <p:cNvPr id="19472" name="Rectangle 3"/>
          <p:cNvSpPr>
            <a:spLocks noGrp="1"/>
          </p:cNvSpPr>
          <p:nvPr>
            <p:ph type="body" idx="1"/>
          </p:nvPr>
        </p:nvSpPr>
        <p:spPr>
          <a:xfrm>
            <a:off x="357158" y="928670"/>
            <a:ext cx="8534430" cy="3436434"/>
          </a:xfrm>
        </p:spPr>
        <p:txBody>
          <a:bodyPr/>
          <a:lstStyle/>
          <a:p>
            <a:r>
              <a:rPr lang="en-US" altLang="ja-JP" sz="2400" b="1" dirty="0" smtClean="0">
                <a:latin typeface="Arial" charset="0"/>
              </a:rPr>
              <a:t>We only review the studies directly related to our current study for this presentation: </a:t>
            </a:r>
          </a:p>
          <a:p>
            <a:pPr lvl="1"/>
            <a:r>
              <a:rPr lang="en-US" altLang="ja-JP" sz="2000" b="1" dirty="0" smtClean="0">
                <a:latin typeface="Arial" charset="0"/>
              </a:rPr>
              <a:t>Rogers</a:t>
            </a:r>
            <a:r>
              <a:rPr lang="ja-JP" altLang="en-US" sz="2000" b="1" dirty="0" smtClean="0">
                <a:latin typeface="Arial" charset="0"/>
              </a:rPr>
              <a:t> </a:t>
            </a:r>
            <a:r>
              <a:rPr lang="en-US" altLang="ja-JP" sz="2000" b="1" dirty="0" smtClean="0">
                <a:latin typeface="Arial" charset="0"/>
              </a:rPr>
              <a:t>(2003)</a:t>
            </a:r>
          </a:p>
          <a:p>
            <a:pPr lvl="1"/>
            <a:r>
              <a:rPr lang="en-US" altLang="ja-JP" sz="2000" b="1" dirty="0" err="1" smtClean="0">
                <a:latin typeface="Arial" charset="0"/>
              </a:rPr>
              <a:t>Midgley</a:t>
            </a:r>
            <a:r>
              <a:rPr lang="en-US" altLang="ja-JP" sz="2000" b="1" dirty="0" smtClean="0">
                <a:latin typeface="Arial" charset="0"/>
              </a:rPr>
              <a:t> and Dowling (1978), </a:t>
            </a:r>
          </a:p>
          <a:p>
            <a:pPr lvl="1"/>
            <a:r>
              <a:rPr lang="en-US" altLang="ja-JP" sz="2000" b="1" dirty="0" smtClean="0">
                <a:latin typeface="Arial" charset="0"/>
              </a:rPr>
              <a:t>Goldsmith and </a:t>
            </a:r>
            <a:r>
              <a:rPr lang="en-US" altLang="ja-JP" sz="2000" b="1" dirty="0" err="1" smtClean="0">
                <a:latin typeface="Arial" charset="0"/>
              </a:rPr>
              <a:t>Hofacker</a:t>
            </a:r>
            <a:r>
              <a:rPr lang="en-US" altLang="ja-JP" sz="2000" b="1" dirty="0" smtClean="0">
                <a:latin typeface="Arial" charset="0"/>
              </a:rPr>
              <a:t> (1991), </a:t>
            </a:r>
          </a:p>
          <a:p>
            <a:pPr lvl="2"/>
            <a:r>
              <a:rPr lang="en-US" altLang="ja-JP" sz="1600" b="1" dirty="0" err="1" smtClean="0">
                <a:latin typeface="Arial" charset="0"/>
              </a:rPr>
              <a:t>Im</a:t>
            </a:r>
            <a:r>
              <a:rPr lang="en-US" altLang="ja-JP" sz="1600" b="1" dirty="0" smtClean="0">
                <a:latin typeface="Arial" charset="0"/>
              </a:rPr>
              <a:t> et al (2003), </a:t>
            </a:r>
          </a:p>
          <a:p>
            <a:pPr lvl="2"/>
            <a:r>
              <a:rPr lang="en-US" altLang="ja-JP" sz="1600" b="1" dirty="0" err="1" smtClean="0">
                <a:latin typeface="Arial" pitchFamily="34" charset="0"/>
                <a:cs typeface="Arial" pitchFamily="34" charset="0"/>
              </a:rPr>
              <a:t>Im</a:t>
            </a:r>
            <a:r>
              <a:rPr lang="en-US" altLang="ja-JP" sz="1600" b="1" dirty="0" smtClean="0">
                <a:latin typeface="Arial" pitchFamily="34" charset="0"/>
                <a:cs typeface="Arial" pitchFamily="34" charset="0"/>
              </a:rPr>
              <a:t>, Mason, and Houston (2007)</a:t>
            </a:r>
            <a:endParaRPr lang="en-US" altLang="ja-JP" sz="1600" b="1" dirty="0" smtClean="0">
              <a:latin typeface="Arial" charset="0"/>
            </a:endParaRPr>
          </a:p>
          <a:p>
            <a:pPr lvl="2"/>
            <a:r>
              <a:rPr lang="en-US" altLang="ja-JP" sz="1600" b="1" dirty="0" err="1" smtClean="0">
                <a:latin typeface="Arial" pitchFamily="34" charset="0"/>
                <a:cs typeface="Arial" pitchFamily="34" charset="0"/>
              </a:rPr>
              <a:t>Reohrich</a:t>
            </a:r>
            <a:r>
              <a:rPr lang="en-US" altLang="ja-JP" sz="1600" b="1" dirty="0" smtClean="0">
                <a:latin typeface="Arial" pitchFamily="34" charset="0"/>
                <a:cs typeface="Arial" pitchFamily="34" charset="0"/>
              </a:rPr>
              <a:t> (2004),</a:t>
            </a:r>
            <a:endParaRPr lang="en-US" altLang="ja-JP" sz="1600" b="1" dirty="0" smtClean="0">
              <a:latin typeface="Arial" charset="0"/>
            </a:endParaRPr>
          </a:p>
          <a:p>
            <a:pPr lvl="2"/>
            <a:r>
              <a:rPr lang="en-US" altLang="ja-JP" sz="1600" b="1" dirty="0" smtClean="0">
                <a:latin typeface="Arial" charset="0"/>
              </a:rPr>
              <a:t>Hoffmann and </a:t>
            </a:r>
            <a:r>
              <a:rPr lang="en-US" altLang="ja-JP" sz="1600" b="1" dirty="0" err="1" smtClean="0">
                <a:latin typeface="Arial" charset="0"/>
              </a:rPr>
              <a:t>Soyez</a:t>
            </a:r>
            <a:r>
              <a:rPr lang="en-US" altLang="ja-JP" sz="1600" b="1" dirty="0" smtClean="0">
                <a:latin typeface="Arial" charset="0"/>
              </a:rPr>
              <a:t> (2010), </a:t>
            </a:r>
          </a:p>
          <a:p>
            <a:pPr lvl="2"/>
            <a:r>
              <a:rPr lang="en-US" altLang="ja-JP" sz="1600" b="1" dirty="0" smtClean="0">
                <a:latin typeface="Arial" pitchFamily="34" charset="0"/>
                <a:cs typeface="Arial" pitchFamily="34" charset="0"/>
              </a:rPr>
              <a:t>Bartels and </a:t>
            </a:r>
            <a:r>
              <a:rPr lang="en-US" altLang="ja-JP" sz="1600" b="1" dirty="0" err="1" smtClean="0">
                <a:latin typeface="Arial" pitchFamily="34" charset="0"/>
                <a:cs typeface="Arial" pitchFamily="34" charset="0"/>
              </a:rPr>
              <a:t>Reinders</a:t>
            </a:r>
            <a:r>
              <a:rPr lang="en-US" altLang="ja-JP" sz="1600" b="1" dirty="0" smtClean="0">
                <a:latin typeface="Arial" pitchFamily="34" charset="0"/>
                <a:cs typeface="Arial" pitchFamily="34" charset="0"/>
              </a:rPr>
              <a:t> (2010).</a:t>
            </a:r>
          </a:p>
        </p:txBody>
      </p:sp>
      <p:sp>
        <p:nvSpPr>
          <p:cNvPr id="17" name="テキスト ボックス 16"/>
          <p:cNvSpPr txBox="1"/>
          <p:nvPr/>
        </p:nvSpPr>
        <p:spPr>
          <a:xfrm>
            <a:off x="323528" y="4509120"/>
            <a:ext cx="8568952" cy="830997"/>
          </a:xfrm>
          <a:prstGeom prst="rect">
            <a:avLst/>
          </a:prstGeom>
          <a:noFill/>
        </p:spPr>
        <p:txBody>
          <a:bodyPr wrap="square" rtlCol="0">
            <a:spAutoFit/>
          </a:bodyPr>
          <a:lstStyle/>
          <a:p>
            <a:pPr>
              <a:buFont typeface="Arial" pitchFamily="34" charset="0"/>
              <a:buChar char="•"/>
            </a:pPr>
            <a:r>
              <a:rPr lang="en-US" altLang="ja-JP" sz="2400" b="1" dirty="0" smtClean="0">
                <a:latin typeface="Arial" pitchFamily="34" charset="0"/>
                <a:cs typeface="Arial" pitchFamily="34" charset="0"/>
              </a:rPr>
              <a:t>  Later in section 5, we will touch upon personality</a:t>
            </a:r>
          </a:p>
          <a:p>
            <a:r>
              <a:rPr lang="en-US" altLang="ja-JP" sz="2400" b="1" dirty="0" smtClean="0">
                <a:latin typeface="Arial" pitchFamily="34" charset="0"/>
                <a:cs typeface="Arial" pitchFamily="34" charset="0"/>
              </a:rPr>
              <a:t>   psychology studies also.</a:t>
            </a:r>
            <a:endParaRPr lang="en-US" altLang="ja-JP"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9472">
                                            <p:txEl>
                                              <p:pRg st="0" end="0"/>
                                            </p:txEl>
                                          </p:spTgt>
                                        </p:tgtEl>
                                        <p:attrNameLst>
                                          <p:attrName>style.visibility</p:attrName>
                                        </p:attrNameLst>
                                      </p:cBhvr>
                                      <p:to>
                                        <p:strVal val="visible"/>
                                      </p:to>
                                    </p:set>
                                    <p:anim calcmode="lin" valueType="num">
                                      <p:cBhvr>
                                        <p:cTn id="7" dur="500" fill="hold"/>
                                        <p:tgtEl>
                                          <p:spTgt spid="1947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47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9472">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9472">
                                            <p:txEl>
                                              <p:pRg st="1" end="1"/>
                                            </p:txEl>
                                          </p:spTgt>
                                        </p:tgtEl>
                                        <p:attrNameLst>
                                          <p:attrName>style.visibility</p:attrName>
                                        </p:attrNameLst>
                                      </p:cBhvr>
                                      <p:to>
                                        <p:strVal val="visible"/>
                                      </p:to>
                                    </p:set>
                                    <p:anim calcmode="lin" valueType="num">
                                      <p:cBhvr>
                                        <p:cTn id="12" dur="500" fill="hold"/>
                                        <p:tgtEl>
                                          <p:spTgt spid="1947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947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19472">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19472">
                                            <p:txEl>
                                              <p:pRg st="2" end="2"/>
                                            </p:txEl>
                                          </p:spTgt>
                                        </p:tgtEl>
                                        <p:attrNameLst>
                                          <p:attrName>style.visibility</p:attrName>
                                        </p:attrNameLst>
                                      </p:cBhvr>
                                      <p:to>
                                        <p:strVal val="visible"/>
                                      </p:to>
                                    </p:set>
                                    <p:anim calcmode="lin" valueType="num">
                                      <p:cBhvr>
                                        <p:cTn id="17" dur="500" fill="hold"/>
                                        <p:tgtEl>
                                          <p:spTgt spid="1947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947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9472">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19472">
                                            <p:txEl>
                                              <p:pRg st="3" end="3"/>
                                            </p:txEl>
                                          </p:spTgt>
                                        </p:tgtEl>
                                        <p:attrNameLst>
                                          <p:attrName>style.visibility</p:attrName>
                                        </p:attrNameLst>
                                      </p:cBhvr>
                                      <p:to>
                                        <p:strVal val="visible"/>
                                      </p:to>
                                    </p:set>
                                    <p:anim calcmode="lin" valueType="num">
                                      <p:cBhvr>
                                        <p:cTn id="22" dur="500" fill="hold"/>
                                        <p:tgtEl>
                                          <p:spTgt spid="1947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19472">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19472">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19472">
                                            <p:txEl>
                                              <p:pRg st="4" end="4"/>
                                            </p:txEl>
                                          </p:spTgt>
                                        </p:tgtEl>
                                        <p:attrNameLst>
                                          <p:attrName>style.visibility</p:attrName>
                                        </p:attrNameLst>
                                      </p:cBhvr>
                                      <p:to>
                                        <p:strVal val="visible"/>
                                      </p:to>
                                    </p:set>
                                    <p:anim calcmode="lin" valueType="num">
                                      <p:cBhvr>
                                        <p:cTn id="27" dur="500" fill="hold"/>
                                        <p:tgtEl>
                                          <p:spTgt spid="1947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947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19472">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19472">
                                            <p:txEl>
                                              <p:pRg st="5" end="5"/>
                                            </p:txEl>
                                          </p:spTgt>
                                        </p:tgtEl>
                                        <p:attrNameLst>
                                          <p:attrName>style.visibility</p:attrName>
                                        </p:attrNameLst>
                                      </p:cBhvr>
                                      <p:to>
                                        <p:strVal val="visible"/>
                                      </p:to>
                                    </p:set>
                                    <p:anim calcmode="lin" valueType="num">
                                      <p:cBhvr>
                                        <p:cTn id="32" dur="500" fill="hold"/>
                                        <p:tgtEl>
                                          <p:spTgt spid="19472">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19472">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19472">
                                            <p:txEl>
                                              <p:pRg st="5" end="5"/>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19472">
                                            <p:txEl>
                                              <p:pRg st="6" end="6"/>
                                            </p:txEl>
                                          </p:spTgt>
                                        </p:tgtEl>
                                        <p:attrNameLst>
                                          <p:attrName>style.visibility</p:attrName>
                                        </p:attrNameLst>
                                      </p:cBhvr>
                                      <p:to>
                                        <p:strVal val="visible"/>
                                      </p:to>
                                    </p:set>
                                    <p:anim calcmode="lin" valueType="num">
                                      <p:cBhvr>
                                        <p:cTn id="37" dur="500" fill="hold"/>
                                        <p:tgtEl>
                                          <p:spTgt spid="1947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19472">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19472">
                                            <p:txEl>
                                              <p:pRg st="6" end="6"/>
                                            </p:txEl>
                                          </p:spTgt>
                                        </p:tgtEl>
                                      </p:cBhvr>
                                    </p:animEffect>
                                  </p:childTnLst>
                                </p:cTn>
                              </p:par>
                              <p:par>
                                <p:cTn id="40" presetID="53" presetClass="entr" presetSubtype="0" fill="hold" nodeType="withEffect">
                                  <p:stCondLst>
                                    <p:cond delay="0"/>
                                  </p:stCondLst>
                                  <p:childTnLst>
                                    <p:set>
                                      <p:cBhvr>
                                        <p:cTn id="41" dur="1" fill="hold">
                                          <p:stCondLst>
                                            <p:cond delay="0"/>
                                          </p:stCondLst>
                                        </p:cTn>
                                        <p:tgtEl>
                                          <p:spTgt spid="19472">
                                            <p:txEl>
                                              <p:pRg st="7" end="7"/>
                                            </p:txEl>
                                          </p:spTgt>
                                        </p:tgtEl>
                                        <p:attrNameLst>
                                          <p:attrName>style.visibility</p:attrName>
                                        </p:attrNameLst>
                                      </p:cBhvr>
                                      <p:to>
                                        <p:strVal val="visible"/>
                                      </p:to>
                                    </p:set>
                                    <p:anim calcmode="lin" valueType="num">
                                      <p:cBhvr>
                                        <p:cTn id="42" dur="500" fill="hold"/>
                                        <p:tgtEl>
                                          <p:spTgt spid="19472">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19472">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19472">
                                            <p:txEl>
                                              <p:pRg st="7" end="7"/>
                                            </p:txEl>
                                          </p:spTgt>
                                        </p:tgtEl>
                                      </p:cBhvr>
                                    </p:animEffect>
                                  </p:childTnLst>
                                </p:cTn>
                              </p:par>
                              <p:par>
                                <p:cTn id="45" presetID="53" presetClass="entr" presetSubtype="0" fill="hold" nodeType="withEffect">
                                  <p:stCondLst>
                                    <p:cond delay="0"/>
                                  </p:stCondLst>
                                  <p:childTnLst>
                                    <p:set>
                                      <p:cBhvr>
                                        <p:cTn id="46" dur="1" fill="hold">
                                          <p:stCondLst>
                                            <p:cond delay="0"/>
                                          </p:stCondLst>
                                        </p:cTn>
                                        <p:tgtEl>
                                          <p:spTgt spid="19472">
                                            <p:txEl>
                                              <p:pRg st="8" end="8"/>
                                            </p:txEl>
                                          </p:spTgt>
                                        </p:tgtEl>
                                        <p:attrNameLst>
                                          <p:attrName>style.visibility</p:attrName>
                                        </p:attrNameLst>
                                      </p:cBhvr>
                                      <p:to>
                                        <p:strVal val="visible"/>
                                      </p:to>
                                    </p:set>
                                    <p:anim calcmode="lin" valueType="num">
                                      <p:cBhvr>
                                        <p:cTn id="47" dur="500" fill="hold"/>
                                        <p:tgtEl>
                                          <p:spTgt spid="19472">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19472">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19472">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p:cTn id="54" dur="500" fill="hold"/>
                                        <p:tgtEl>
                                          <p:spTgt spid="17"/>
                                        </p:tgtEl>
                                        <p:attrNameLst>
                                          <p:attrName>ppt_w</p:attrName>
                                        </p:attrNameLst>
                                      </p:cBhvr>
                                      <p:tavLst>
                                        <p:tav tm="0">
                                          <p:val>
                                            <p:fltVal val="0"/>
                                          </p:val>
                                        </p:tav>
                                        <p:tav tm="100000">
                                          <p:val>
                                            <p:strVal val="#ppt_w"/>
                                          </p:val>
                                        </p:tav>
                                      </p:tavLst>
                                    </p:anim>
                                    <p:anim calcmode="lin" valueType="num">
                                      <p:cBhvr>
                                        <p:cTn id="55" dur="500" fill="hold"/>
                                        <p:tgtEl>
                                          <p:spTgt spid="17"/>
                                        </p:tgtEl>
                                        <p:attrNameLst>
                                          <p:attrName>ppt_h</p:attrName>
                                        </p:attrNameLst>
                                      </p:cBhvr>
                                      <p:tavLst>
                                        <p:tav tm="0">
                                          <p:val>
                                            <p:fltVal val="0"/>
                                          </p:val>
                                        </p:tav>
                                        <p:tav tm="100000">
                                          <p:val>
                                            <p:strVal val="#ppt_h"/>
                                          </p:val>
                                        </p:tav>
                                      </p:tavLst>
                                    </p:anim>
                                    <p:animEffect transition="in" filter="fade">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922114"/>
          </a:xfrm>
        </p:spPr>
        <p:txBody>
          <a:bodyPr/>
          <a:lstStyle/>
          <a:p>
            <a:r>
              <a:rPr lang="en-US" altLang="ja-JP" sz="2000" b="1" dirty="0" smtClean="0">
                <a:latin typeface="Arial" charset="0"/>
              </a:rPr>
              <a:t>2. Critical Review of Literature</a:t>
            </a:r>
            <a:br>
              <a:rPr lang="en-US" altLang="ja-JP" sz="2000" b="1" dirty="0" smtClean="0">
                <a:latin typeface="Arial" charset="0"/>
              </a:rPr>
            </a:br>
            <a:r>
              <a:rPr lang="en-US" altLang="ja-JP" sz="3200" dirty="0" smtClean="0"/>
              <a:t> </a:t>
            </a:r>
            <a:r>
              <a:rPr lang="en-US" altLang="ja-JP" sz="2800" b="1" dirty="0" smtClean="0">
                <a:latin typeface="Arial" pitchFamily="34" charset="0"/>
                <a:cs typeface="Arial" pitchFamily="34" charset="0"/>
              </a:rPr>
              <a:t>Rogers (2003) </a:t>
            </a:r>
            <a:endParaRPr kumimoji="1" lang="ja-JP" altLang="en-US" sz="2800" b="1" dirty="0">
              <a:latin typeface="Arial" pitchFamily="34" charset="0"/>
              <a:cs typeface="Arial" pitchFamily="34" charset="0"/>
            </a:endParaRPr>
          </a:p>
        </p:txBody>
      </p:sp>
      <p:sp>
        <p:nvSpPr>
          <p:cNvPr id="3" name="コンテンツ プレースホルダ 2"/>
          <p:cNvSpPr>
            <a:spLocks noGrp="1"/>
          </p:cNvSpPr>
          <p:nvPr>
            <p:ph idx="1"/>
          </p:nvPr>
        </p:nvSpPr>
        <p:spPr>
          <a:xfrm>
            <a:off x="0" y="908720"/>
            <a:ext cx="8964488" cy="5328592"/>
          </a:xfrm>
        </p:spPr>
        <p:txBody>
          <a:bodyPr/>
          <a:lstStyle/>
          <a:p>
            <a:r>
              <a:rPr lang="en-US" altLang="ja-JP" sz="2300" dirty="0" smtClean="0">
                <a:latin typeface="Arial" pitchFamily="34" charset="0"/>
                <a:cs typeface="Arial" pitchFamily="34" charset="0"/>
              </a:rPr>
              <a:t>Definition of Innovativeness: </a:t>
            </a:r>
            <a:r>
              <a:rPr lang="en-US" altLang="ja-JP" sz="2300" i="1" dirty="0" smtClean="0">
                <a:latin typeface="Arial" pitchFamily="34" charset="0"/>
                <a:cs typeface="Arial" pitchFamily="34" charset="0"/>
              </a:rPr>
              <a:t>Innovativeness is the degree to which an individual or other unit of adoption is relatively earlier in adopting new ideas than other members of a social system</a:t>
            </a:r>
            <a:r>
              <a:rPr lang="en-US" altLang="ja-JP" sz="2300" dirty="0" smtClean="0">
                <a:latin typeface="Arial" pitchFamily="34" charset="0"/>
                <a:cs typeface="Arial" pitchFamily="34" charset="0"/>
              </a:rPr>
              <a:t> (Rogers 2003, p. 37) .</a:t>
            </a:r>
          </a:p>
          <a:p>
            <a:endParaRPr lang="en-US" altLang="ja-JP" sz="2300" dirty="0" smtClean="0">
              <a:latin typeface="Arial" pitchFamily="34" charset="0"/>
              <a:cs typeface="Arial" pitchFamily="34" charset="0"/>
            </a:endParaRPr>
          </a:p>
          <a:p>
            <a:r>
              <a:rPr lang="en-US" altLang="ja-JP" sz="2300" dirty="0" smtClean="0">
                <a:latin typeface="Arial" pitchFamily="34" charset="0"/>
                <a:cs typeface="Arial" pitchFamily="34" charset="0"/>
              </a:rPr>
              <a:t>Rogers adopted adoption time as scale of innovativeness instead of score of innovativeness test, because he considered them equivalent. Here is an evidence: Rogers (2003, pp. 272-274),  </a:t>
            </a:r>
            <a:endParaRPr lang="en-US" altLang="ja-JP" sz="2300" i="1" dirty="0" smtClean="0">
              <a:latin typeface="Arial" pitchFamily="34" charset="0"/>
              <a:cs typeface="Arial" pitchFamily="34" charset="0"/>
            </a:endParaRPr>
          </a:p>
          <a:p>
            <a:pPr>
              <a:buNone/>
            </a:pPr>
            <a:r>
              <a:rPr lang="ja-JP" altLang="en-US" sz="2300" dirty="0" smtClean="0">
                <a:latin typeface="Arial" pitchFamily="34" charset="0"/>
                <a:cs typeface="Arial" pitchFamily="34" charset="0"/>
              </a:rPr>
              <a:t>　　</a:t>
            </a:r>
            <a:r>
              <a:rPr lang="en-US" altLang="ja-JP" sz="1800" dirty="0" smtClean="0">
                <a:latin typeface="Arial" pitchFamily="34" charset="0"/>
                <a:cs typeface="Arial" pitchFamily="34" charset="0"/>
              </a:rPr>
              <a:t>“</a:t>
            </a:r>
            <a:r>
              <a:rPr lang="en-US" altLang="ja-JP" sz="1800" i="1" dirty="0" smtClean="0">
                <a:latin typeface="Arial" pitchFamily="34" charset="0"/>
                <a:cs typeface="Arial" pitchFamily="34" charset="0"/>
              </a:rPr>
              <a:t>Many human traits are </a:t>
            </a:r>
            <a:r>
              <a:rPr lang="en-US" altLang="ja-JP" sz="1800" i="1" dirty="0" smtClean="0">
                <a:solidFill>
                  <a:srgbClr val="FF0000"/>
                </a:solidFill>
                <a:latin typeface="Arial" pitchFamily="34" charset="0"/>
                <a:cs typeface="Arial" pitchFamily="34" charset="0"/>
              </a:rPr>
              <a:t>normally distributed</a:t>
            </a:r>
            <a:r>
              <a:rPr lang="en-US" altLang="ja-JP" sz="1800" i="1" dirty="0" smtClean="0">
                <a:latin typeface="Arial" pitchFamily="34" charset="0"/>
                <a:cs typeface="Arial" pitchFamily="34" charset="0"/>
              </a:rPr>
              <a:t>, whether the trait is a physical characteristic, such as weight or height, or a behavioral trait, such as intelligence or the learning of new information. Hence a variable such as the degree of innovativeness is also expected to be normally distributed. … .”</a:t>
            </a:r>
          </a:p>
          <a:p>
            <a:pPr>
              <a:buNone/>
            </a:pPr>
            <a:endParaRPr lang="en-US" altLang="ja-JP" sz="1800" i="1" dirty="0" smtClean="0">
              <a:latin typeface="Arial" pitchFamily="34" charset="0"/>
              <a:cs typeface="Arial" pitchFamily="34" charset="0"/>
            </a:endParaRPr>
          </a:p>
          <a:p>
            <a:r>
              <a:rPr lang="en-US" altLang="ja-JP" sz="2300" b="1" dirty="0" smtClean="0">
                <a:latin typeface="Arial" pitchFamily="34" charset="0"/>
                <a:cs typeface="Arial" pitchFamily="34" charset="0"/>
              </a:rPr>
              <a:t>However, as we have discussed already, some of innovations diffuse </a:t>
            </a:r>
            <a:r>
              <a:rPr lang="en-US" altLang="ja-JP" sz="2300" b="1" dirty="0" smtClean="0">
                <a:solidFill>
                  <a:srgbClr val="FF0000"/>
                </a:solidFill>
                <a:latin typeface="Arial" pitchFamily="34" charset="0"/>
                <a:cs typeface="Arial" pitchFamily="34" charset="0"/>
              </a:rPr>
              <a:t>non-normally</a:t>
            </a:r>
            <a:r>
              <a:rPr lang="en-US" altLang="ja-JP" sz="2300" b="1" dirty="0" smtClean="0">
                <a:latin typeface="Arial" pitchFamily="34" charset="0"/>
                <a:cs typeface="Arial" pitchFamily="34" charset="0"/>
              </a:rPr>
              <a:t>.</a:t>
            </a:r>
          </a:p>
          <a:p>
            <a:pPr>
              <a:buNone/>
            </a:pPr>
            <a:endParaRPr kumimoji="1" lang="ja-JP" altLang="en-US" sz="2300" dirty="0"/>
          </a:p>
        </p:txBody>
      </p:sp>
      <p:sp>
        <p:nvSpPr>
          <p:cNvPr id="4" name="日付プレースホルダ 3"/>
          <p:cNvSpPr>
            <a:spLocks noGrp="1"/>
          </p:cNvSpPr>
          <p:nvPr>
            <p:ph type="dt" sz="half" idx="10"/>
          </p:nvPr>
        </p:nvSpPr>
        <p:spPr/>
        <p:txBody>
          <a:bodyPr/>
          <a:lstStyle/>
          <a:p>
            <a:pPr>
              <a:defRPr/>
            </a:pPr>
            <a:fld id="{C674D778-5D06-4742-A76A-9049BF903DC5}"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11</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F289DC6-413C-44C8-BFC3-9A9CBBEF5A04}" type="datetime1">
              <a:rPr lang="ja-JP" altLang="en-US" smtClean="0"/>
              <a:pPr>
                <a:defRPr/>
              </a:pPr>
              <a:t>2011/8/23</a:t>
            </a:fld>
            <a:endParaRPr lang="ja-JP" altLang="en-US"/>
          </a:p>
        </p:txBody>
      </p:sp>
      <p:sp>
        <p:nvSpPr>
          <p:cNvPr id="2048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8AE11299-753D-43CE-A6CB-A73BDC47C9C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85"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1"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CB80942-DF91-42F8-B1B5-397B2720F875}" type="slidenum">
              <a:rPr lang="ja-JP" altLang="en-US" sz="1200">
                <a:solidFill>
                  <a:schemeClr val="tx1">
                    <a:tint val="75000"/>
                  </a:schemeClr>
                </a:solidFill>
                <a:latin typeface="+mn-lt"/>
                <a:ea typeface="+mn-ea"/>
              </a:rPr>
              <a:pPr algn="r" fontAlgn="auto">
                <a:spcBef>
                  <a:spcPts val="0"/>
                </a:spcBef>
                <a:spcAft>
                  <a:spcPts val="0"/>
                </a:spcAft>
                <a:defRPr/>
              </a:pPr>
              <a:t>12</a:t>
            </a:fld>
            <a:endParaRPr lang="ja-JP" altLang="en-US" sz="1200">
              <a:solidFill>
                <a:schemeClr val="tx1">
                  <a:tint val="75000"/>
                </a:schemeClr>
              </a:solidFill>
              <a:latin typeface="+mn-lt"/>
              <a:ea typeface="+mn-ea"/>
            </a:endParaRP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8990227-509F-4B4F-8644-EB0950B831D1}"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8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8"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F26EBF-CE5E-40A1-BFA1-C4D40EE8E5B8}" type="slidenum">
              <a:rPr lang="ja-JP" altLang="en-US" b="1">
                <a:latin typeface="+mn-lt"/>
                <a:ea typeface="+mn-ea"/>
              </a:rPr>
              <a:pPr algn="r" fontAlgn="auto">
                <a:spcBef>
                  <a:spcPts val="0"/>
                </a:spcBef>
                <a:spcAft>
                  <a:spcPts val="0"/>
                </a:spcAft>
                <a:defRPr/>
              </a:pPr>
              <a:t>12</a:t>
            </a:fld>
            <a:endParaRPr lang="ja-JP" altLang="en-US" b="1" dirty="0">
              <a:latin typeface="+mn-lt"/>
              <a:ea typeface="+mn-ea"/>
            </a:endParaRP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B7204A7-39EB-46DC-B390-ACCC1A5607A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91"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D879F1F-5C31-42F5-8189-F7B4A733D72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93"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3AA4A74-B8A4-4D34-B498-7E99788FBDEA}"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95"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3ABCD34-9564-4B22-938F-3F780BD5F403}"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0497"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0498" name="タイトル 1"/>
          <p:cNvSpPr>
            <a:spLocks noGrp="1"/>
          </p:cNvSpPr>
          <p:nvPr>
            <p:ph type="title"/>
          </p:nvPr>
        </p:nvSpPr>
        <p:spPr>
          <a:xfrm>
            <a:off x="468313" y="260350"/>
            <a:ext cx="8229600" cy="882634"/>
          </a:xfrm>
        </p:spPr>
        <p:txBody>
          <a:bodyPr/>
          <a:lstStyle/>
          <a:p>
            <a:pPr>
              <a:spcBef>
                <a:spcPct val="50000"/>
              </a:spcBef>
            </a:pPr>
            <a:r>
              <a:rPr lang="en-US" altLang="ja-JP" sz="2000" b="1" dirty="0" smtClean="0">
                <a:latin typeface="Arial" charset="0"/>
              </a:rPr>
              <a:t>2. Critical Review of Literature </a:t>
            </a:r>
            <a:r>
              <a:rPr lang="en-US" altLang="ja-JP" sz="2800" b="1" dirty="0" smtClean="0">
                <a:latin typeface="Arial" charset="0"/>
              </a:rPr>
              <a:t/>
            </a:r>
            <a:br>
              <a:rPr lang="en-US" altLang="ja-JP" sz="2800" b="1" dirty="0" smtClean="0">
                <a:latin typeface="Arial" charset="0"/>
              </a:rPr>
            </a:br>
            <a:r>
              <a:rPr lang="en-US" altLang="ja-JP" sz="2800" b="1" dirty="0" err="1" smtClean="0">
                <a:latin typeface="Arial" charset="0"/>
              </a:rPr>
              <a:t>Midgley</a:t>
            </a:r>
            <a:r>
              <a:rPr lang="en-US" altLang="ja-JP" sz="2800" b="1" dirty="0" smtClean="0">
                <a:latin typeface="Arial" charset="0"/>
              </a:rPr>
              <a:t> and Dowling (1978) </a:t>
            </a:r>
          </a:p>
        </p:txBody>
      </p:sp>
      <p:sp>
        <p:nvSpPr>
          <p:cNvPr id="20499" name="コンテンツ プレースホルダ 2"/>
          <p:cNvSpPr>
            <a:spLocks noGrp="1"/>
          </p:cNvSpPr>
          <p:nvPr>
            <p:ph idx="1"/>
          </p:nvPr>
        </p:nvSpPr>
        <p:spPr>
          <a:xfrm>
            <a:off x="500034" y="1714488"/>
            <a:ext cx="8429684" cy="4411675"/>
          </a:xfrm>
        </p:spPr>
        <p:txBody>
          <a:bodyPr/>
          <a:lstStyle/>
          <a:p>
            <a:pPr eaLnBrk="1" hangingPunct="1">
              <a:lnSpc>
                <a:spcPct val="90000"/>
              </a:lnSpc>
            </a:pPr>
            <a:r>
              <a:rPr lang="en-US" altLang="ja-JP" sz="2400" b="1" dirty="0" smtClean="0">
                <a:latin typeface="Arial" charset="0"/>
              </a:rPr>
              <a:t>They defined that innovativeness is a personality trait possessed, to a greater or lesser degree, by all members of a society.</a:t>
            </a:r>
          </a:p>
          <a:p>
            <a:pPr eaLnBrk="1" hangingPunct="1">
              <a:lnSpc>
                <a:spcPct val="90000"/>
              </a:lnSpc>
              <a:buNone/>
            </a:pPr>
            <a:endParaRPr lang="en-US" altLang="ja-JP" sz="2400" b="1" dirty="0" smtClean="0">
              <a:latin typeface="Arial" charset="0"/>
            </a:endParaRPr>
          </a:p>
          <a:p>
            <a:pPr eaLnBrk="1" hangingPunct="1">
              <a:lnSpc>
                <a:spcPct val="90000"/>
              </a:lnSpc>
            </a:pPr>
            <a:r>
              <a:rPr lang="en-US" altLang="zh-CN" sz="2400" b="1" dirty="0" smtClean="0">
                <a:latin typeface="Arial" pitchFamily="34" charset="0"/>
                <a:cs typeface="Arial" pitchFamily="34" charset="0"/>
              </a:rPr>
              <a:t>Innovativeness is the degree to which an individual </a:t>
            </a:r>
            <a:r>
              <a:rPr lang="en-US" altLang="zh-CN" sz="2400" b="1" dirty="0" smtClean="0">
                <a:solidFill>
                  <a:srgbClr val="FF3300"/>
                </a:solidFill>
                <a:latin typeface="Arial" pitchFamily="34" charset="0"/>
                <a:cs typeface="Arial" pitchFamily="34" charset="0"/>
              </a:rPr>
              <a:t>is receptive to new ideas </a:t>
            </a:r>
            <a:r>
              <a:rPr lang="en-US" altLang="zh-CN" sz="2400" b="1" dirty="0" smtClean="0">
                <a:latin typeface="Arial" pitchFamily="34" charset="0"/>
                <a:cs typeface="Arial" pitchFamily="34" charset="0"/>
              </a:rPr>
              <a:t>and makes innovation decisions independently of the communicated experience of others</a:t>
            </a:r>
            <a:r>
              <a:rPr lang="en-US" altLang="zh-CN" sz="2400" b="1" dirty="0" smtClean="0">
                <a:solidFill>
                  <a:srgbClr val="FF3300"/>
                </a:solidFill>
                <a:latin typeface="Arial" pitchFamily="34" charset="0"/>
                <a:cs typeface="Arial" pitchFamily="34" charset="0"/>
              </a:rPr>
              <a:t>.</a:t>
            </a:r>
            <a:endParaRPr lang="en-US" altLang="ja-JP" sz="2400" b="1" i="1" dirty="0" smtClean="0">
              <a:latin typeface="Arial" pitchFamily="34" charset="0"/>
              <a:cs typeface="Arial" pitchFamily="34" charset="0"/>
            </a:endParaRPr>
          </a:p>
        </p:txBody>
      </p:sp>
      <p:sp>
        <p:nvSpPr>
          <p:cNvPr id="20" name="スライド番号プレースホルダ 19"/>
          <p:cNvSpPr>
            <a:spLocks noGrp="1"/>
          </p:cNvSpPr>
          <p:nvPr>
            <p:ph type="sldNum" sz="quarter" idx="12"/>
          </p:nvPr>
        </p:nvSpPr>
        <p:spPr/>
        <p:txBody>
          <a:bodyPr/>
          <a:lstStyle/>
          <a:p>
            <a:pPr>
              <a:defRPr/>
            </a:pPr>
            <a:fld id="{6C2D65DF-F6AB-44AF-AF81-CD4C030D5441}" type="slidenum">
              <a:rPr lang="ja-JP" altLang="en-US" smtClean="0"/>
              <a:pPr>
                <a:defRPr/>
              </a:pPr>
              <a:t>12</a:t>
            </a:fld>
            <a:endParaRPr lang="ja-JP" altLang="en-US"/>
          </a:p>
        </p:txBody>
      </p:sp>
      <p:sp>
        <p:nvSpPr>
          <p:cNvPr id="23" name="テキスト ボックス 22"/>
          <p:cNvSpPr txBox="1"/>
          <p:nvPr/>
        </p:nvSpPr>
        <p:spPr>
          <a:xfrm>
            <a:off x="539552" y="1196752"/>
            <a:ext cx="4896544" cy="461665"/>
          </a:xfrm>
          <a:prstGeom prst="rect">
            <a:avLst/>
          </a:prstGeom>
          <a:noFill/>
        </p:spPr>
        <p:txBody>
          <a:bodyPr wrap="square" rtlCol="0">
            <a:spAutoFit/>
          </a:bodyPr>
          <a:lstStyle/>
          <a:p>
            <a:r>
              <a:rPr kumimoji="1" lang="en-US" altLang="ja-JP" sz="2400" b="1" dirty="0" smtClean="0"/>
              <a:t>Definition of Innovativeness</a:t>
            </a:r>
            <a:endParaRPr kumimoji="1"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499">
                                            <p:txEl>
                                              <p:pRg st="0" end="0"/>
                                            </p:txEl>
                                          </p:spTgt>
                                        </p:tgtEl>
                                        <p:attrNameLst>
                                          <p:attrName>style.visibility</p:attrName>
                                        </p:attrNameLst>
                                      </p:cBhvr>
                                      <p:to>
                                        <p:strVal val="visible"/>
                                      </p:to>
                                    </p:set>
                                    <p:animEffect transition="in" filter="blinds(horizontal)">
                                      <p:cBhvr>
                                        <p:cTn id="7" dur="500"/>
                                        <p:tgtEl>
                                          <p:spTgt spid="2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499">
                                            <p:txEl>
                                              <p:pRg st="2" end="2"/>
                                            </p:txEl>
                                          </p:spTgt>
                                        </p:tgtEl>
                                        <p:attrNameLst>
                                          <p:attrName>style.visibility</p:attrName>
                                        </p:attrNameLst>
                                      </p:cBhvr>
                                      <p:to>
                                        <p:strVal val="visible"/>
                                      </p:to>
                                    </p:set>
                                    <p:animEffect transition="in" filter="blinds(horizontal)">
                                      <p:cBhvr>
                                        <p:cTn id="12" dur="500"/>
                                        <p:tgtEl>
                                          <p:spTgt spid="20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p:txBody>
          <a:bodyPr/>
          <a:lstStyle/>
          <a:p>
            <a:pPr>
              <a:defRPr/>
            </a:pPr>
            <a:fld id="{23A2AC71-C0BE-48CC-9CE6-6BC28775C31B}" type="datetime1">
              <a:rPr lang="ja-JP" altLang="en-US" smtClean="0"/>
              <a:pPr>
                <a:defRPr/>
              </a:pPr>
              <a:t>2011/8/23</a:t>
            </a:fld>
            <a:endParaRPr lang="ja-JP" altLang="en-US"/>
          </a:p>
        </p:txBody>
      </p:sp>
      <p:sp>
        <p:nvSpPr>
          <p:cNvPr id="2150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a:xfrm>
            <a:off x="6786563" y="6286500"/>
            <a:ext cx="2133600" cy="365125"/>
          </a:xfrm>
        </p:spPr>
        <p:txBody>
          <a:bodyPr/>
          <a:lstStyle/>
          <a:p>
            <a:pPr>
              <a:defRPr/>
            </a:pPr>
            <a:fld id="{87B77EBF-44D7-4A70-8945-43B344EBF756}" type="slidenum">
              <a:rPr lang="ja-JP" altLang="en-US" sz="1800" b="1" smtClean="0">
                <a:solidFill>
                  <a:schemeClr val="tx1"/>
                </a:solidFill>
              </a:rPr>
              <a:pPr>
                <a:defRPr/>
              </a:pPr>
              <a:t>13</a:t>
            </a:fld>
            <a:endParaRPr lang="ja-JP" altLang="en-US" sz="1800" b="1" dirty="0">
              <a:solidFill>
                <a:schemeClr val="tx1"/>
              </a:solidFill>
            </a:endParaRPr>
          </a:p>
        </p:txBody>
      </p:sp>
      <p:sp>
        <p:nvSpPr>
          <p:cNvPr id="42" name="タイトル 1"/>
          <p:cNvSpPr txBox="1">
            <a:spLocks/>
          </p:cNvSpPr>
          <p:nvPr/>
        </p:nvSpPr>
        <p:spPr>
          <a:xfrm>
            <a:off x="468313" y="260350"/>
            <a:ext cx="8229600" cy="1025525"/>
          </a:xfrm>
          <a:prstGeom prst="rect">
            <a:avLst/>
          </a:prstGeom>
        </p:spPr>
        <p:txBody>
          <a:bodyPr/>
          <a:lstStyle/>
          <a:p>
            <a:pPr algn="ctr" eaLnBrk="0" hangingPunct="0">
              <a:spcBef>
                <a:spcPct val="50000"/>
              </a:spcBef>
              <a:defRPr/>
            </a:pPr>
            <a:r>
              <a:rPr lang="en-US" altLang="ja-JP" sz="2000" b="1" dirty="0">
                <a:ea typeface="+mj-ea"/>
                <a:cs typeface="+mj-cs"/>
              </a:rPr>
              <a:t>2. Critical Review of Literature: </a:t>
            </a:r>
            <a:br>
              <a:rPr lang="en-US" altLang="ja-JP" sz="2000" b="1" dirty="0">
                <a:ea typeface="+mj-ea"/>
                <a:cs typeface="+mj-cs"/>
              </a:rPr>
            </a:br>
            <a:r>
              <a:rPr lang="en-US" altLang="ja-JP" sz="2800" b="1" dirty="0" err="1">
                <a:ea typeface="+mj-ea"/>
                <a:cs typeface="+mj-cs"/>
              </a:rPr>
              <a:t>Midgley</a:t>
            </a:r>
            <a:r>
              <a:rPr lang="en-US" altLang="ja-JP" sz="2800" b="1" dirty="0">
                <a:ea typeface="+mj-ea"/>
                <a:cs typeface="+mj-cs"/>
              </a:rPr>
              <a:t> and Dowling (1978) </a:t>
            </a:r>
          </a:p>
        </p:txBody>
      </p:sp>
      <p:sp>
        <p:nvSpPr>
          <p:cNvPr id="21510" name="正方形/長方形 42"/>
          <p:cNvSpPr>
            <a:spLocks noChangeArrowheads="1"/>
          </p:cNvSpPr>
          <p:nvPr/>
        </p:nvSpPr>
        <p:spPr bwMode="auto">
          <a:xfrm>
            <a:off x="467544" y="2276872"/>
            <a:ext cx="8286750" cy="1015663"/>
          </a:xfrm>
          <a:prstGeom prst="rect">
            <a:avLst/>
          </a:prstGeom>
          <a:noFill/>
          <a:ln w="9525">
            <a:noFill/>
            <a:miter lim="800000"/>
            <a:headEnd/>
            <a:tailEnd/>
          </a:ln>
        </p:spPr>
        <p:txBody>
          <a:bodyPr wrap="square">
            <a:spAutoFit/>
          </a:bodyPr>
          <a:lstStyle/>
          <a:p>
            <a:r>
              <a:rPr lang="en-US" altLang="ja-JP" sz="2000" b="1" dirty="0"/>
              <a:t>T</a:t>
            </a:r>
            <a:r>
              <a:rPr lang="en-US" altLang="zh-CN" sz="2000" b="1" dirty="0"/>
              <a:t>ime of adoption is some function of</a:t>
            </a:r>
            <a:r>
              <a:rPr lang="en-US" altLang="ja-JP" sz="2000" b="1" dirty="0">
                <a:ea typeface="宋体" pitchFamily="2" charset="-122"/>
              </a:rPr>
              <a:t> intervening variables:</a:t>
            </a:r>
            <a:r>
              <a:rPr lang="en-US" altLang="zh-CN" sz="2000" b="1" dirty="0">
                <a:solidFill>
                  <a:srgbClr val="FF00FF"/>
                </a:solidFill>
              </a:rPr>
              <a:t> interest in product</a:t>
            </a:r>
            <a:r>
              <a:rPr lang="ja-JP" altLang="en-US" sz="2000" b="1" dirty="0">
                <a:solidFill>
                  <a:srgbClr val="FF00FF"/>
                </a:solidFill>
              </a:rPr>
              <a:t> </a:t>
            </a:r>
            <a:r>
              <a:rPr lang="en-US" altLang="ja-JP" sz="2000" b="1" dirty="0">
                <a:solidFill>
                  <a:srgbClr val="FF00FF"/>
                </a:solidFill>
              </a:rPr>
              <a:t>categories</a:t>
            </a:r>
            <a:r>
              <a:rPr lang="en-US" altLang="zh-CN" sz="2000" b="1" dirty="0"/>
              <a:t>, </a:t>
            </a:r>
            <a:r>
              <a:rPr lang="en-US" altLang="zh-CN" sz="2000" b="1" dirty="0">
                <a:solidFill>
                  <a:srgbClr val="CC3300"/>
                </a:solidFill>
              </a:rPr>
              <a:t>communicated experience</a:t>
            </a:r>
            <a:r>
              <a:rPr lang="en-US" altLang="zh-CN" sz="2000" b="1" dirty="0"/>
              <a:t>, and </a:t>
            </a:r>
            <a:r>
              <a:rPr lang="en-US" altLang="zh-CN" sz="2000" b="1" dirty="0">
                <a:solidFill>
                  <a:srgbClr val="33CC33"/>
                </a:solidFill>
              </a:rPr>
              <a:t>situational factors</a:t>
            </a:r>
            <a:r>
              <a:rPr lang="en-US" altLang="zh-CN" sz="2000" b="1" dirty="0"/>
              <a:t>.</a:t>
            </a:r>
            <a:r>
              <a:rPr lang="en-US" altLang="ja-JP" sz="2000" b="1" dirty="0"/>
              <a:t> </a:t>
            </a:r>
          </a:p>
        </p:txBody>
      </p:sp>
      <p:pic>
        <p:nvPicPr>
          <p:cNvPr id="21511" name="Picture 8"/>
          <p:cNvPicPr>
            <a:picLocks noChangeAspect="1" noChangeArrowheads="1"/>
          </p:cNvPicPr>
          <p:nvPr/>
        </p:nvPicPr>
        <p:blipFill>
          <a:blip r:embed="rId3" cstate="print"/>
          <a:srcRect/>
          <a:stretch>
            <a:fillRect/>
          </a:stretch>
        </p:blipFill>
        <p:spPr bwMode="auto">
          <a:xfrm>
            <a:off x="899591" y="3295716"/>
            <a:ext cx="7416825" cy="3162557"/>
          </a:xfrm>
          <a:prstGeom prst="rect">
            <a:avLst/>
          </a:prstGeom>
          <a:noFill/>
          <a:ln w="9525">
            <a:noFill/>
            <a:miter lim="800000"/>
            <a:headEnd/>
            <a:tailEnd/>
          </a:ln>
        </p:spPr>
      </p:pic>
      <p:sp>
        <p:nvSpPr>
          <p:cNvPr id="8" name="テキスト ボックス 7"/>
          <p:cNvSpPr txBox="1"/>
          <p:nvPr/>
        </p:nvSpPr>
        <p:spPr>
          <a:xfrm>
            <a:off x="467544" y="1124744"/>
            <a:ext cx="3960440" cy="461665"/>
          </a:xfrm>
          <a:prstGeom prst="rect">
            <a:avLst/>
          </a:prstGeom>
          <a:noFill/>
        </p:spPr>
        <p:txBody>
          <a:bodyPr wrap="square" rtlCol="0">
            <a:spAutoFit/>
          </a:bodyPr>
          <a:lstStyle/>
          <a:p>
            <a:r>
              <a:rPr kumimoji="1" lang="en-US" altLang="ja-JP" sz="2400" b="1" dirty="0" smtClean="0"/>
              <a:t>Contingency Model</a:t>
            </a:r>
            <a:endParaRPr kumimoji="1" lang="ja-JP" altLang="en-US" sz="2400" b="1" dirty="0"/>
          </a:p>
        </p:txBody>
      </p:sp>
      <p:sp>
        <p:nvSpPr>
          <p:cNvPr id="9" name="テキスト ボックス 8"/>
          <p:cNvSpPr txBox="1"/>
          <p:nvPr/>
        </p:nvSpPr>
        <p:spPr>
          <a:xfrm>
            <a:off x="467544" y="1628800"/>
            <a:ext cx="8208912" cy="707886"/>
          </a:xfrm>
          <a:prstGeom prst="rect">
            <a:avLst/>
          </a:prstGeom>
          <a:noFill/>
        </p:spPr>
        <p:txBody>
          <a:bodyPr wrap="square" rtlCol="0">
            <a:spAutoFit/>
          </a:bodyPr>
          <a:lstStyle/>
          <a:p>
            <a:r>
              <a:rPr lang="en-US" altLang="ja-JP" sz="2000" b="1" dirty="0" smtClean="0"/>
              <a:t>They separated innovativeness into conceptual innovativeness and actualized innovativeness.</a:t>
            </a:r>
            <a:endParaRPr kumimoji="1" lang="ja-JP"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1510"/>
                                        </p:tgtEl>
                                        <p:attrNameLst>
                                          <p:attrName>style.visibility</p:attrName>
                                        </p:attrNameLst>
                                      </p:cBhvr>
                                      <p:to>
                                        <p:strVal val="visible"/>
                                      </p:to>
                                    </p:set>
                                    <p:anim calcmode="lin" valueType="num">
                                      <p:cBhvr>
                                        <p:cTn id="17" dur="500" fill="hold"/>
                                        <p:tgtEl>
                                          <p:spTgt spid="21510"/>
                                        </p:tgtEl>
                                        <p:attrNameLst>
                                          <p:attrName>ppt_w</p:attrName>
                                        </p:attrNameLst>
                                      </p:cBhvr>
                                      <p:tavLst>
                                        <p:tav tm="0">
                                          <p:val>
                                            <p:fltVal val="0"/>
                                          </p:val>
                                        </p:tav>
                                        <p:tav tm="100000">
                                          <p:val>
                                            <p:strVal val="#ppt_w"/>
                                          </p:val>
                                        </p:tav>
                                      </p:tavLst>
                                    </p:anim>
                                    <p:anim calcmode="lin" valueType="num">
                                      <p:cBhvr>
                                        <p:cTn id="18" dur="500" fill="hold"/>
                                        <p:tgtEl>
                                          <p:spTgt spid="21510"/>
                                        </p:tgtEl>
                                        <p:attrNameLst>
                                          <p:attrName>ppt_h</p:attrName>
                                        </p:attrNameLst>
                                      </p:cBhvr>
                                      <p:tavLst>
                                        <p:tav tm="0">
                                          <p:val>
                                            <p:fltVal val="0"/>
                                          </p:val>
                                        </p:tav>
                                        <p:tav tm="100000">
                                          <p:val>
                                            <p:strVal val="#ppt_h"/>
                                          </p:val>
                                        </p:tav>
                                      </p:tavLst>
                                    </p:anim>
                                    <p:animEffect transition="in" filter="fade">
                                      <p:cBhvr>
                                        <p:cTn id="19" dur="500"/>
                                        <p:tgtEl>
                                          <p:spTgt spid="21510"/>
                                        </p:tgtEl>
                                      </p:cBhvr>
                                    </p:animEffect>
                                  </p:childTnLst>
                                </p:cTn>
                              </p:par>
                              <p:par>
                                <p:cTn id="20" presetID="53" presetClass="entr" presetSubtype="0" fill="hold" nodeType="withEffect">
                                  <p:stCondLst>
                                    <p:cond delay="0"/>
                                  </p:stCondLst>
                                  <p:childTnLst>
                                    <p:set>
                                      <p:cBhvr>
                                        <p:cTn id="21" dur="1" fill="hold">
                                          <p:stCondLst>
                                            <p:cond delay="0"/>
                                          </p:stCondLst>
                                        </p:cTn>
                                        <p:tgtEl>
                                          <p:spTgt spid="21511"/>
                                        </p:tgtEl>
                                        <p:attrNameLst>
                                          <p:attrName>style.visibility</p:attrName>
                                        </p:attrNameLst>
                                      </p:cBhvr>
                                      <p:to>
                                        <p:strVal val="visible"/>
                                      </p:to>
                                    </p:set>
                                    <p:anim calcmode="lin" valueType="num">
                                      <p:cBhvr>
                                        <p:cTn id="22" dur="500" fill="hold"/>
                                        <p:tgtEl>
                                          <p:spTgt spid="21511"/>
                                        </p:tgtEl>
                                        <p:attrNameLst>
                                          <p:attrName>ppt_w</p:attrName>
                                        </p:attrNameLst>
                                      </p:cBhvr>
                                      <p:tavLst>
                                        <p:tav tm="0">
                                          <p:val>
                                            <p:fltVal val="0"/>
                                          </p:val>
                                        </p:tav>
                                        <p:tav tm="100000">
                                          <p:val>
                                            <p:strVal val="#ppt_w"/>
                                          </p:val>
                                        </p:tav>
                                      </p:tavLst>
                                    </p:anim>
                                    <p:anim calcmode="lin" valueType="num">
                                      <p:cBhvr>
                                        <p:cTn id="23" dur="500" fill="hold"/>
                                        <p:tgtEl>
                                          <p:spTgt spid="21511"/>
                                        </p:tgtEl>
                                        <p:attrNameLst>
                                          <p:attrName>ppt_h</p:attrName>
                                        </p:attrNameLst>
                                      </p:cBhvr>
                                      <p:tavLst>
                                        <p:tav tm="0">
                                          <p:val>
                                            <p:fltVal val="0"/>
                                          </p:val>
                                        </p:tav>
                                        <p:tav tm="100000">
                                          <p:val>
                                            <p:strVal val="#ppt_h"/>
                                          </p:val>
                                        </p:tav>
                                      </p:tavLst>
                                    </p:anim>
                                    <p:animEffect transition="in" filter="fade">
                                      <p:cBhvr>
                                        <p:cTn id="24"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4"/>
          <p:cNvSpPr>
            <a:spLocks noGrp="1"/>
          </p:cNvSpPr>
          <p:nvPr>
            <p:ph type="title"/>
          </p:nvPr>
        </p:nvSpPr>
        <p:spPr>
          <a:xfrm>
            <a:off x="285750" y="332656"/>
            <a:ext cx="8858250" cy="766438"/>
          </a:xfrm>
        </p:spPr>
        <p:txBody>
          <a:bodyPr/>
          <a:lstStyle/>
          <a:p>
            <a:r>
              <a:rPr lang="en-US" altLang="ja-JP" sz="2400" b="1" dirty="0" smtClean="0"/>
              <a:t>2. Critical Review of Literature: </a:t>
            </a:r>
            <a:br>
              <a:rPr lang="en-US" altLang="ja-JP" sz="2400" b="1" dirty="0" smtClean="0"/>
            </a:br>
            <a:r>
              <a:rPr lang="en-US" altLang="ja-JP" sz="3200" b="1" dirty="0" err="1" smtClean="0"/>
              <a:t>Midgley</a:t>
            </a:r>
            <a:r>
              <a:rPr lang="en-US" altLang="ja-JP" sz="3200" b="1" dirty="0" smtClean="0"/>
              <a:t> and Dowling (1978) </a:t>
            </a:r>
            <a:br>
              <a:rPr lang="en-US" altLang="ja-JP" sz="3200" b="1" dirty="0" smtClean="0"/>
            </a:br>
            <a:endParaRPr lang="ja-JP" altLang="en-US" sz="2400" b="1" dirty="0" smtClean="0">
              <a:latin typeface="Arial" charset="0"/>
              <a:cs typeface="Arial" charset="0"/>
            </a:endParaRPr>
          </a:p>
        </p:txBody>
      </p:sp>
      <p:sp>
        <p:nvSpPr>
          <p:cNvPr id="22531" name="コンテンツ プレースホルダ 5"/>
          <p:cNvSpPr>
            <a:spLocks noGrp="1"/>
          </p:cNvSpPr>
          <p:nvPr>
            <p:ph idx="1"/>
          </p:nvPr>
        </p:nvSpPr>
        <p:spPr>
          <a:xfrm>
            <a:off x="214282" y="1700808"/>
            <a:ext cx="8472487" cy="4608512"/>
          </a:xfrm>
        </p:spPr>
        <p:txBody>
          <a:bodyPr/>
          <a:lstStyle/>
          <a:p>
            <a:r>
              <a:rPr lang="en-US" altLang="ja-JP" sz="2200" b="1" dirty="0" smtClean="0">
                <a:latin typeface="Arial" charset="0"/>
                <a:cs typeface="Arial" charset="0"/>
              </a:rPr>
              <a:t>They investigated 23 studies. 49 percent of them used relative time of adoption, 23 percent of them used ownership of new products or cross-sectional method and the rests used purchase intentions as a measure of innovativeness.</a:t>
            </a:r>
            <a:r>
              <a:rPr lang="ja-JP" altLang="en-US" sz="2200" b="1" dirty="0" smtClean="0">
                <a:latin typeface="Arial" charset="0"/>
                <a:cs typeface="Arial" charset="0"/>
              </a:rPr>
              <a:t> </a:t>
            </a:r>
            <a:endParaRPr lang="en-US" altLang="ja-JP" sz="2200" b="1" dirty="0" smtClean="0">
              <a:latin typeface="Arial" charset="0"/>
              <a:cs typeface="Arial" charset="0"/>
            </a:endParaRPr>
          </a:p>
          <a:p>
            <a:r>
              <a:rPr lang="en-US" altLang="ja-JP" sz="2200" b="1" dirty="0" smtClean="0">
                <a:latin typeface="Arial" charset="0"/>
                <a:cs typeface="Arial" charset="0"/>
              </a:rPr>
              <a:t>The problem we can see is </a:t>
            </a:r>
            <a:r>
              <a:rPr lang="en-US" altLang="ja-JP" sz="2200" b="1" dirty="0" smtClean="0">
                <a:solidFill>
                  <a:srgbClr val="FF0000"/>
                </a:solidFill>
                <a:latin typeface="Arial" charset="0"/>
                <a:cs typeface="Arial" charset="0"/>
              </a:rPr>
              <a:t>that they did not cover the problem of non-normal distributions of adoption times </a:t>
            </a:r>
            <a:r>
              <a:rPr lang="en-US" altLang="ja-JP" sz="2200" b="1" dirty="0" smtClean="0">
                <a:solidFill>
                  <a:schemeClr val="tx1">
                    <a:lumMod val="95000"/>
                    <a:lumOff val="5000"/>
                  </a:schemeClr>
                </a:solidFill>
                <a:latin typeface="Arial" charset="0"/>
                <a:cs typeface="Arial" charset="0"/>
              </a:rPr>
              <a:t>because an innovation with a non-normal distribution was considered as a failure at that time.</a:t>
            </a:r>
          </a:p>
          <a:p>
            <a:r>
              <a:rPr lang="en-US" altLang="ja-JP" sz="2200" b="1" dirty="0" smtClean="0">
                <a:latin typeface="Arial" charset="0"/>
                <a:cs typeface="Arial" charset="0"/>
              </a:rPr>
              <a:t>Even though they did admit that the Rogers’ definition of </a:t>
            </a:r>
            <a:r>
              <a:rPr lang="en-US" altLang="ja-JP" sz="2200" b="1" u="sng" dirty="0" smtClean="0">
                <a:solidFill>
                  <a:srgbClr val="FF0000"/>
                </a:solidFill>
                <a:latin typeface="Arial" charset="0"/>
                <a:cs typeface="Arial" charset="0"/>
              </a:rPr>
              <a:t>innovativeness is a tautology</a:t>
            </a:r>
            <a:r>
              <a:rPr lang="en-US" altLang="ja-JP" sz="2200" b="1" dirty="0" smtClean="0">
                <a:latin typeface="Arial" charset="0"/>
                <a:cs typeface="Arial" charset="0"/>
              </a:rPr>
              <a:t>,</a:t>
            </a:r>
            <a:r>
              <a:rPr lang="ja-JP" altLang="en-US" sz="2200" b="1" dirty="0" smtClean="0">
                <a:latin typeface="Arial" charset="0"/>
                <a:cs typeface="Arial" charset="0"/>
              </a:rPr>
              <a:t> </a:t>
            </a:r>
            <a:r>
              <a:rPr lang="en-US" altLang="ja-JP" sz="2200" b="1" dirty="0" smtClean="0">
                <a:latin typeface="Arial" charset="0"/>
                <a:cs typeface="Arial" charset="0"/>
              </a:rPr>
              <a:t>they were bounded by </a:t>
            </a:r>
            <a:r>
              <a:rPr lang="en-US" altLang="ja-JP" sz="2200" b="1" dirty="0" smtClean="0">
                <a:latin typeface="Arial" pitchFamily="34" charset="0"/>
                <a:cs typeface="Arial" pitchFamily="34" charset="0"/>
              </a:rPr>
              <a:t>the relative time of adoption methodology. </a:t>
            </a:r>
            <a:endParaRPr lang="ja-JP" altLang="en-US" sz="2200" b="1" dirty="0" smtClean="0">
              <a:latin typeface="Arial" pitchFamily="34" charset="0"/>
              <a:cs typeface="Arial" pitchFamily="34" charset="0"/>
            </a:endParaRPr>
          </a:p>
        </p:txBody>
      </p:sp>
      <p:sp>
        <p:nvSpPr>
          <p:cNvPr id="2" name="日付プレースホルダ 1"/>
          <p:cNvSpPr>
            <a:spLocks noGrp="1"/>
          </p:cNvSpPr>
          <p:nvPr>
            <p:ph type="dt" sz="quarter" idx="10"/>
          </p:nvPr>
        </p:nvSpPr>
        <p:spPr/>
        <p:txBody>
          <a:bodyPr/>
          <a:lstStyle/>
          <a:p>
            <a:pPr>
              <a:defRPr/>
            </a:pPr>
            <a:fld id="{E7604B93-5730-4FE9-BD4A-6A941EBC08C1}" type="datetime1">
              <a:rPr lang="ja-JP" altLang="en-US" smtClean="0"/>
              <a:pPr>
                <a:defRPr/>
              </a:pPr>
              <a:t>2011/8/23</a:t>
            </a:fld>
            <a:endParaRPr lang="ja-JP" altLang="en-US"/>
          </a:p>
        </p:txBody>
      </p:sp>
      <p:sp>
        <p:nvSpPr>
          <p:cNvPr id="22533" name="フッター プレースホルダ 2"/>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4" name="スライド番号プレースホルダ 3"/>
          <p:cNvSpPr>
            <a:spLocks noGrp="1"/>
          </p:cNvSpPr>
          <p:nvPr>
            <p:ph type="sldNum" sz="quarter" idx="12"/>
          </p:nvPr>
        </p:nvSpPr>
        <p:spPr/>
        <p:txBody>
          <a:bodyPr/>
          <a:lstStyle/>
          <a:p>
            <a:pPr>
              <a:defRPr/>
            </a:pPr>
            <a:fld id="{E4921618-2939-4CF8-853B-7A2F5B93841E}" type="slidenum">
              <a:rPr lang="ja-JP" altLang="en-US"/>
              <a:pPr>
                <a:defRPr/>
              </a:pPr>
              <a:t>14</a:t>
            </a:fld>
            <a:endParaRPr lang="ja-JP" altLang="en-US"/>
          </a:p>
        </p:txBody>
      </p:sp>
      <p:sp>
        <p:nvSpPr>
          <p:cNvPr id="7" name="テキスト ボックス 6"/>
          <p:cNvSpPr txBox="1"/>
          <p:nvPr/>
        </p:nvSpPr>
        <p:spPr>
          <a:xfrm>
            <a:off x="1547664" y="1196752"/>
            <a:ext cx="5760640" cy="461665"/>
          </a:xfrm>
          <a:prstGeom prst="rect">
            <a:avLst/>
          </a:prstGeom>
          <a:noFill/>
        </p:spPr>
        <p:txBody>
          <a:bodyPr wrap="square" rtlCol="0">
            <a:spAutoFit/>
          </a:bodyPr>
          <a:lstStyle/>
          <a:p>
            <a:pPr algn="ctr"/>
            <a:r>
              <a:rPr lang="en-US" altLang="ja-JP" sz="2400" b="1" dirty="0" smtClean="0">
                <a:cs typeface="Arial" charset="0"/>
              </a:rPr>
              <a:t>Measurement of Innovativeness </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 calcmode="lin" valueType="num">
                                      <p:cBhvr additive="base">
                                        <p:cTn id="14"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2531">
                                            <p:txEl>
                                              <p:pRg st="1" end="1"/>
                                            </p:txEl>
                                          </p:spTgt>
                                        </p:tgtEl>
                                        <p:attrNameLst>
                                          <p:attrName>style.visibility</p:attrName>
                                        </p:attrNameLst>
                                      </p:cBhvr>
                                      <p:to>
                                        <p:strVal val="visible"/>
                                      </p:to>
                                    </p:set>
                                    <p:anim calcmode="lin" valueType="num">
                                      <p:cBhvr additive="base">
                                        <p:cTn id="20"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22531">
                                            <p:txEl>
                                              <p:pRg st="2" end="2"/>
                                            </p:txEl>
                                          </p:spTgt>
                                        </p:tgtEl>
                                        <p:attrNameLst>
                                          <p:attrName>style.visibility</p:attrName>
                                        </p:attrNameLst>
                                      </p:cBhvr>
                                      <p:to>
                                        <p:strVal val="visible"/>
                                      </p:to>
                                    </p:set>
                                    <p:anim calcmode="lin" valueType="num">
                                      <p:cBhvr additive="base">
                                        <p:cTn id="26"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142875" y="214290"/>
            <a:ext cx="8858250" cy="1143008"/>
          </a:xfrm>
        </p:spPr>
        <p:txBody>
          <a:bodyPr/>
          <a:lstStyle/>
          <a:p>
            <a:r>
              <a:rPr lang="en-US" altLang="ja-JP" sz="2400" b="1" dirty="0" smtClean="0"/>
              <a:t>2. Critical Review of Literature: </a:t>
            </a:r>
            <a:br>
              <a:rPr lang="en-US" altLang="ja-JP" sz="2400" b="1" dirty="0" smtClean="0"/>
            </a:br>
            <a:r>
              <a:rPr lang="en-US" altLang="ja-JP" sz="3200" b="1" dirty="0" err="1" smtClean="0"/>
              <a:t>Midgley</a:t>
            </a:r>
            <a:r>
              <a:rPr lang="en-US" altLang="ja-JP" sz="3200" b="1" dirty="0" smtClean="0"/>
              <a:t> and Dowling (1978) </a:t>
            </a:r>
            <a:br>
              <a:rPr lang="en-US" altLang="ja-JP" sz="3200" b="1" dirty="0" smtClean="0"/>
            </a:br>
            <a:r>
              <a:rPr lang="en-US" altLang="ja-JP" sz="2400" b="1" dirty="0" smtClean="0">
                <a:latin typeface="Arial" charset="0"/>
                <a:cs typeface="Arial" charset="0"/>
              </a:rPr>
              <a:t>Measurement of Innovativeness </a:t>
            </a:r>
            <a:endParaRPr lang="ja-JP" altLang="en-US" sz="2400" dirty="0" smtClean="0">
              <a:latin typeface="Arial" charset="0"/>
              <a:cs typeface="Arial" charset="0"/>
            </a:endParaRPr>
          </a:p>
        </p:txBody>
      </p:sp>
      <p:sp>
        <p:nvSpPr>
          <p:cNvPr id="23555" name="コンテンツ プレースホルダ 2"/>
          <p:cNvSpPr>
            <a:spLocks noGrp="1"/>
          </p:cNvSpPr>
          <p:nvPr>
            <p:ph idx="1"/>
          </p:nvPr>
        </p:nvSpPr>
        <p:spPr>
          <a:xfrm>
            <a:off x="285750" y="2060848"/>
            <a:ext cx="8401050" cy="4065315"/>
          </a:xfrm>
        </p:spPr>
        <p:txBody>
          <a:bodyPr/>
          <a:lstStyle/>
          <a:p>
            <a:r>
              <a:rPr lang="en-US" altLang="ja-JP" sz="2400" b="1" dirty="0" smtClean="0">
                <a:latin typeface="Arial" charset="0"/>
                <a:cs typeface="Arial" charset="0"/>
              </a:rPr>
              <a:t>Since relative time of adoption and ownership of new products are just time and number, we do not think that such measured numbers can give us some meaningful thing of innovativeness. </a:t>
            </a:r>
          </a:p>
          <a:p>
            <a:endParaRPr lang="en-US" altLang="ja-JP" sz="2400" b="1" dirty="0" smtClean="0">
              <a:latin typeface="Arial" charset="0"/>
              <a:cs typeface="Arial" charset="0"/>
            </a:endParaRPr>
          </a:p>
        </p:txBody>
      </p:sp>
      <p:sp>
        <p:nvSpPr>
          <p:cNvPr id="4" name="日付プレースホルダ 3"/>
          <p:cNvSpPr>
            <a:spLocks noGrp="1"/>
          </p:cNvSpPr>
          <p:nvPr>
            <p:ph type="dt" sz="quarter" idx="10"/>
          </p:nvPr>
        </p:nvSpPr>
        <p:spPr/>
        <p:txBody>
          <a:bodyPr/>
          <a:lstStyle/>
          <a:p>
            <a:pPr>
              <a:defRPr/>
            </a:pPr>
            <a:fld id="{4534EAB9-E6EF-4DB0-A858-9B3C347E864D}" type="datetime1">
              <a:rPr lang="ja-JP" altLang="en-US" smtClean="0"/>
              <a:pPr>
                <a:defRPr/>
              </a:pPr>
              <a:t>2011/8/23</a:t>
            </a:fld>
            <a:endParaRPr lang="ja-JP" altLang="en-US"/>
          </a:p>
        </p:txBody>
      </p:sp>
      <p:sp>
        <p:nvSpPr>
          <p:cNvPr id="2355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B4DF6BD2-F368-40AF-B2F8-E64721853394}" type="slidenum">
              <a:rPr lang="ja-JP" altLang="en-US"/>
              <a:pPr>
                <a:defRPr/>
              </a:pPr>
              <a:t>15</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285750" y="142852"/>
            <a:ext cx="8678738" cy="765868"/>
          </a:xfrm>
        </p:spPr>
        <p:txBody>
          <a:bodyPr/>
          <a:lstStyle/>
          <a:p>
            <a:r>
              <a:rPr lang="en-US" altLang="ja-JP" sz="2000" b="1" dirty="0" smtClean="0">
                <a:latin typeface="Arial" charset="0"/>
                <a:cs typeface="Arial" charset="0"/>
              </a:rPr>
              <a:t>2. Critical Review of Literature: </a:t>
            </a:r>
            <a:br>
              <a:rPr lang="en-US" altLang="ja-JP" sz="2000" b="1" dirty="0" smtClean="0">
                <a:latin typeface="Arial" charset="0"/>
                <a:cs typeface="Arial" charset="0"/>
              </a:rPr>
            </a:br>
            <a:r>
              <a:rPr lang="en-US" altLang="ja-JP" sz="2400" b="1" dirty="0" err="1" smtClean="0">
                <a:latin typeface="Arial" charset="0"/>
                <a:cs typeface="Arial" charset="0"/>
              </a:rPr>
              <a:t>Midgley</a:t>
            </a:r>
            <a:r>
              <a:rPr lang="en-US" altLang="ja-JP" sz="2400" b="1" dirty="0" smtClean="0">
                <a:latin typeface="Arial" charset="0"/>
                <a:cs typeface="Arial" charset="0"/>
              </a:rPr>
              <a:t> and Dowling (1978)</a:t>
            </a:r>
            <a:endParaRPr lang="ja-JP" altLang="en-US" sz="2400" dirty="0" smtClean="0">
              <a:latin typeface="Arial" charset="0"/>
              <a:cs typeface="Arial" charset="0"/>
            </a:endParaRPr>
          </a:p>
        </p:txBody>
      </p:sp>
      <p:graphicFrame>
        <p:nvGraphicFramePr>
          <p:cNvPr id="8" name="コンテンツ プレースホルダ 7"/>
          <p:cNvGraphicFramePr>
            <a:graphicFrameLocks noGrp="1"/>
          </p:cNvGraphicFramePr>
          <p:nvPr>
            <p:ph idx="1"/>
          </p:nvPr>
        </p:nvGraphicFramePr>
        <p:xfrm>
          <a:off x="1071538" y="3643313"/>
          <a:ext cx="6858048" cy="2357455"/>
        </p:xfrm>
        <a:graphic>
          <a:graphicData uri="http://schemas.openxmlformats.org/drawingml/2006/table">
            <a:tbl>
              <a:tblPr firstRow="1" bandRow="1">
                <a:tableStyleId>{00A15C55-8517-42AA-B614-E9B94910E393}</a:tableStyleId>
              </a:tblPr>
              <a:tblGrid>
                <a:gridCol w="2357447"/>
                <a:gridCol w="4500601"/>
              </a:tblGrid>
              <a:tr h="517798">
                <a:tc>
                  <a:txBody>
                    <a:bodyPr/>
                    <a:lstStyle/>
                    <a:p>
                      <a:pPr algn="ctr"/>
                      <a:r>
                        <a:rPr kumimoji="1" lang="en-US" altLang="ja-JP" sz="2000" b="1" dirty="0" smtClean="0"/>
                        <a:t>Level of  Abstraction</a:t>
                      </a:r>
                      <a:endParaRPr kumimoji="1" lang="ja-JP" altLang="en-US" sz="2000" b="1" dirty="0"/>
                    </a:p>
                  </a:txBody>
                  <a:tcPr anchor="ctr"/>
                </a:tc>
                <a:tc>
                  <a:txBody>
                    <a:bodyPr/>
                    <a:lstStyle/>
                    <a:p>
                      <a:pPr algn="ctr"/>
                      <a:r>
                        <a:rPr kumimoji="1" lang="en-US" altLang="ja-JP" sz="2000" b="1" dirty="0" smtClean="0"/>
                        <a:t>Consumer</a:t>
                      </a:r>
                      <a:r>
                        <a:rPr kumimoji="1" lang="ja-JP" altLang="en-US" sz="2000" b="1" dirty="0" smtClean="0"/>
                        <a:t>　</a:t>
                      </a:r>
                      <a:r>
                        <a:rPr kumimoji="1" lang="en-US" altLang="ja-JP" sz="2000" b="1" dirty="0" smtClean="0"/>
                        <a:t>Innovativeness</a:t>
                      </a:r>
                      <a:endParaRPr kumimoji="1" lang="ja-JP" altLang="en-US" sz="2000" b="1" dirty="0"/>
                    </a:p>
                  </a:txBody>
                  <a:tcPr anchor="ctr"/>
                </a:tc>
              </a:tr>
              <a:tr h="399925">
                <a:tc>
                  <a:txBody>
                    <a:bodyPr/>
                    <a:lstStyle/>
                    <a:p>
                      <a:pPr algn="ctr"/>
                      <a:r>
                        <a:rPr kumimoji="1" lang="en-US" altLang="ja-JP" sz="2000" b="1" dirty="0" smtClean="0"/>
                        <a:t>High</a:t>
                      </a:r>
                      <a:endParaRPr kumimoji="1" lang="ja-JP" altLang="en-US" sz="2000" b="1" dirty="0"/>
                    </a:p>
                  </a:txBody>
                  <a:tcPr anchor="ctr"/>
                </a:tc>
                <a:tc>
                  <a:txBody>
                    <a:bodyPr/>
                    <a:lstStyle/>
                    <a:p>
                      <a:pPr algn="ctr"/>
                      <a:r>
                        <a:rPr kumimoji="1" lang="en-US" altLang="ja-JP" sz="2000" b="1" dirty="0" smtClean="0"/>
                        <a:t>Generalized Trait Innovativeness</a:t>
                      </a:r>
                      <a:endParaRPr kumimoji="1" lang="ja-JP" altLang="en-US" sz="2000" b="1" dirty="0"/>
                    </a:p>
                  </a:txBody>
                  <a:tcPr anchor="ctr"/>
                </a:tc>
              </a:tr>
              <a:tr h="719866">
                <a:tc>
                  <a:txBody>
                    <a:bodyPr/>
                    <a:lstStyle/>
                    <a:p>
                      <a:pPr algn="ctr"/>
                      <a:r>
                        <a:rPr kumimoji="1" lang="en-US" altLang="ja-JP" sz="2000" b="1" dirty="0" smtClean="0"/>
                        <a:t>Medium</a:t>
                      </a:r>
                      <a:endParaRPr kumimoji="1" lang="ja-JP" altLang="en-US" sz="20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u="none" strike="noStrike" cap="none" normalizeH="0" baseline="0" dirty="0" smtClean="0">
                          <a:ln>
                            <a:noFill/>
                          </a:ln>
                          <a:effectLst/>
                        </a:rPr>
                        <a:t>Domain (Product category)-specific Innovativeness</a:t>
                      </a:r>
                    </a:p>
                  </a:txBody>
                  <a:tcPr anchor="ctr"/>
                </a:tc>
              </a:tr>
              <a:tr h="719866">
                <a:tc>
                  <a:txBody>
                    <a:bodyPr/>
                    <a:lstStyle/>
                    <a:p>
                      <a:pPr algn="ctr"/>
                      <a:r>
                        <a:rPr kumimoji="1" lang="en-US" altLang="ja-JP" sz="2000" b="1" dirty="0" smtClean="0"/>
                        <a:t>Low</a:t>
                      </a:r>
                      <a:endParaRPr kumimoji="1" lang="ja-JP" altLang="en-US" sz="2000" b="1" dirty="0"/>
                    </a:p>
                  </a:txBody>
                  <a:tcPr anchor="ct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2000" b="1" u="none" strike="noStrike" cap="none" normalizeH="0" baseline="0" dirty="0" smtClean="0">
                          <a:ln>
                            <a:noFill/>
                          </a:ln>
                          <a:effectLst/>
                        </a:rPr>
                        <a:t>Single Product-specific</a:t>
                      </a:r>
                      <a:r>
                        <a:rPr kumimoji="1" lang="ja-JP" altLang="en-US" sz="2000" b="1" u="none" strike="noStrike" cap="none" normalizeH="0" baseline="0" dirty="0" smtClean="0">
                          <a:ln>
                            <a:noFill/>
                          </a:ln>
                          <a:effectLst/>
                        </a:rPr>
                        <a:t> </a:t>
                      </a:r>
                      <a:r>
                        <a:rPr kumimoji="1" lang="en-US" altLang="ja-JP" sz="2000" b="1" u="none" strike="noStrike" cap="none" normalizeH="0" baseline="0" dirty="0" smtClean="0">
                          <a:ln>
                            <a:noFill/>
                          </a:ln>
                          <a:effectLst/>
                        </a:rPr>
                        <a:t>Innovativeness</a:t>
                      </a:r>
                      <a:endParaRPr kumimoji="1" lang="en-US" altLang="ja-JP" sz="2000" b="1" i="0" u="none" strike="noStrike" cap="none" normalizeH="0" baseline="0" dirty="0" smtClean="0">
                        <a:ln>
                          <a:noFill/>
                        </a:ln>
                        <a:solidFill>
                          <a:schemeClr val="tx1"/>
                        </a:solidFill>
                        <a:effectLst/>
                        <a:latin typeface="Calibri" pitchFamily="34" charset="0"/>
                        <a:ea typeface="ＭＳ Ｐゴシック" charset="-128"/>
                      </a:endParaRPr>
                    </a:p>
                  </a:txBody>
                  <a:tcPr anchor="ctr"/>
                </a:tc>
              </a:tr>
            </a:tbl>
          </a:graphicData>
        </a:graphic>
      </p:graphicFrame>
      <p:sp>
        <p:nvSpPr>
          <p:cNvPr id="4" name="日付プレースホルダ 3"/>
          <p:cNvSpPr>
            <a:spLocks noGrp="1"/>
          </p:cNvSpPr>
          <p:nvPr>
            <p:ph type="dt" sz="quarter" idx="10"/>
          </p:nvPr>
        </p:nvSpPr>
        <p:spPr/>
        <p:txBody>
          <a:bodyPr/>
          <a:lstStyle/>
          <a:p>
            <a:pPr>
              <a:defRPr/>
            </a:pPr>
            <a:fld id="{57D0A59A-6B74-464C-B308-535FDAD0505E}" type="datetime1">
              <a:rPr lang="ja-JP" altLang="en-US" smtClean="0"/>
              <a:pPr>
                <a:defRPr/>
              </a:pPr>
              <a:t>2011/8/23</a:t>
            </a:fld>
            <a:endParaRPr lang="ja-JP" altLang="en-US" dirty="0"/>
          </a:p>
        </p:txBody>
      </p:sp>
      <p:sp>
        <p:nvSpPr>
          <p:cNvPr id="2459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4D8AEFF8-BFA0-428E-AF7B-DFDCC1347844}" type="slidenum">
              <a:rPr lang="ja-JP" altLang="en-US" smtClean="0"/>
              <a:pPr>
                <a:defRPr/>
              </a:pPr>
              <a:t>16</a:t>
            </a:fld>
            <a:endParaRPr lang="ja-JP" altLang="en-US"/>
          </a:p>
        </p:txBody>
      </p:sp>
      <p:sp>
        <p:nvSpPr>
          <p:cNvPr id="10" name="テキスト ボックス 9"/>
          <p:cNvSpPr txBox="1"/>
          <p:nvPr/>
        </p:nvSpPr>
        <p:spPr>
          <a:xfrm>
            <a:off x="1115616" y="3717032"/>
            <a:ext cx="2232248" cy="369332"/>
          </a:xfrm>
          <a:prstGeom prst="rect">
            <a:avLst/>
          </a:prstGeom>
          <a:solidFill>
            <a:srgbClr val="FFFF00"/>
          </a:solidFill>
        </p:spPr>
        <p:txBody>
          <a:bodyPr wrap="square" rtlCol="0">
            <a:spAutoFit/>
          </a:bodyPr>
          <a:lstStyle/>
          <a:p>
            <a:pPr algn="ctr"/>
            <a:r>
              <a:rPr kumimoji="1" lang="en-US" altLang="ja-JP" b="1" dirty="0" smtClean="0"/>
              <a:t>Scope </a:t>
            </a:r>
            <a:endParaRPr kumimoji="1" lang="ja-JP" altLang="en-US" b="1" dirty="0"/>
          </a:p>
        </p:txBody>
      </p:sp>
      <p:sp>
        <p:nvSpPr>
          <p:cNvPr id="12" name="テキスト ボックス 11"/>
          <p:cNvSpPr txBox="1"/>
          <p:nvPr/>
        </p:nvSpPr>
        <p:spPr>
          <a:xfrm>
            <a:off x="1115616" y="4221088"/>
            <a:ext cx="2232248" cy="369332"/>
          </a:xfrm>
          <a:prstGeom prst="rect">
            <a:avLst/>
          </a:prstGeom>
          <a:solidFill>
            <a:srgbClr val="FFFF00"/>
          </a:solidFill>
        </p:spPr>
        <p:txBody>
          <a:bodyPr wrap="square" rtlCol="0">
            <a:spAutoFit/>
          </a:bodyPr>
          <a:lstStyle/>
          <a:p>
            <a:pPr algn="ctr"/>
            <a:r>
              <a:rPr lang="en-US" altLang="ja-JP" b="1" dirty="0" smtClean="0"/>
              <a:t>Wide</a:t>
            </a:r>
            <a:r>
              <a:rPr kumimoji="1" lang="en-US" altLang="ja-JP" b="1" dirty="0" smtClean="0"/>
              <a:t> </a:t>
            </a:r>
            <a:endParaRPr kumimoji="1" lang="ja-JP" altLang="en-US" b="1" dirty="0"/>
          </a:p>
        </p:txBody>
      </p:sp>
      <p:sp>
        <p:nvSpPr>
          <p:cNvPr id="13" name="テキスト ボックス 12"/>
          <p:cNvSpPr txBox="1"/>
          <p:nvPr/>
        </p:nvSpPr>
        <p:spPr>
          <a:xfrm>
            <a:off x="1187624" y="5445224"/>
            <a:ext cx="2232248" cy="369332"/>
          </a:xfrm>
          <a:prstGeom prst="rect">
            <a:avLst/>
          </a:prstGeom>
          <a:solidFill>
            <a:srgbClr val="FFFF00"/>
          </a:solidFill>
        </p:spPr>
        <p:txBody>
          <a:bodyPr wrap="square" rtlCol="0">
            <a:spAutoFit/>
          </a:bodyPr>
          <a:lstStyle/>
          <a:p>
            <a:pPr algn="ctr"/>
            <a:r>
              <a:rPr lang="en-US" altLang="ja-JP" b="1" dirty="0" smtClean="0"/>
              <a:t>Narrow</a:t>
            </a:r>
            <a:r>
              <a:rPr kumimoji="1" lang="en-US" altLang="ja-JP" b="1" dirty="0" smtClean="0"/>
              <a:t> </a:t>
            </a:r>
            <a:endParaRPr kumimoji="1" lang="ja-JP" altLang="en-US" b="1" dirty="0"/>
          </a:p>
        </p:txBody>
      </p:sp>
      <p:sp>
        <p:nvSpPr>
          <p:cNvPr id="14" name="テキスト ボックス 13"/>
          <p:cNvSpPr txBox="1"/>
          <p:nvPr/>
        </p:nvSpPr>
        <p:spPr>
          <a:xfrm>
            <a:off x="500034" y="980728"/>
            <a:ext cx="8286748" cy="2462213"/>
          </a:xfrm>
          <a:prstGeom prst="rect">
            <a:avLst/>
          </a:prstGeom>
          <a:noFill/>
        </p:spPr>
        <p:txBody>
          <a:bodyPr wrap="square">
            <a:spAutoFit/>
          </a:bodyPr>
          <a:lstStyle/>
          <a:p>
            <a:pPr>
              <a:defRPr/>
            </a:pPr>
            <a:r>
              <a:rPr lang="en-US" altLang="ja-JP" sz="2200" b="1" dirty="0" smtClean="0">
                <a:solidFill>
                  <a:schemeClr val="tx1">
                    <a:lumMod val="95000"/>
                    <a:lumOff val="5000"/>
                  </a:schemeClr>
                </a:solidFill>
              </a:rPr>
              <a:t>Another problem is that </a:t>
            </a:r>
            <a:r>
              <a:rPr lang="en-US" altLang="ja-JP" sz="2200" b="1" dirty="0">
                <a:solidFill>
                  <a:schemeClr val="tx1">
                    <a:lumMod val="95000"/>
                    <a:lumOff val="5000"/>
                  </a:schemeClr>
                </a:solidFill>
              </a:rPr>
              <a:t>they categorized consumer innovativeness by its level of abstraction as in the following table.</a:t>
            </a:r>
            <a:r>
              <a:rPr lang="ja-JP" altLang="en-US" sz="2200" b="1" dirty="0">
                <a:solidFill>
                  <a:schemeClr val="tx1">
                    <a:lumMod val="95000"/>
                    <a:lumOff val="5000"/>
                  </a:schemeClr>
                </a:solidFill>
              </a:rPr>
              <a:t> </a:t>
            </a:r>
            <a:r>
              <a:rPr lang="en-US" altLang="ja-JP" sz="2200" b="1" dirty="0">
                <a:solidFill>
                  <a:schemeClr val="tx1">
                    <a:lumMod val="95000"/>
                    <a:lumOff val="5000"/>
                  </a:schemeClr>
                </a:solidFill>
              </a:rPr>
              <a:t>But we believe that their categorization is actually based on the </a:t>
            </a:r>
            <a:r>
              <a:rPr lang="en-US" altLang="ja-JP" sz="2200" b="1" dirty="0" smtClean="0">
                <a:solidFill>
                  <a:srgbClr val="FF0000"/>
                </a:solidFill>
              </a:rPr>
              <a:t>scope</a:t>
            </a:r>
            <a:r>
              <a:rPr lang="en-US" altLang="ja-JP" sz="2200" b="1" dirty="0" smtClean="0">
                <a:solidFill>
                  <a:schemeClr val="tx1">
                    <a:lumMod val="95000"/>
                    <a:lumOff val="5000"/>
                  </a:schemeClr>
                </a:solidFill>
              </a:rPr>
              <a:t> of </a:t>
            </a:r>
            <a:r>
              <a:rPr lang="en-US" altLang="ja-JP" sz="2200" b="1" dirty="0">
                <a:solidFill>
                  <a:schemeClr val="tx1">
                    <a:lumMod val="95000"/>
                    <a:lumOff val="5000"/>
                  </a:schemeClr>
                </a:solidFill>
              </a:rPr>
              <a:t>consumer innovativeness. Because some individual consumer may show </a:t>
            </a:r>
            <a:r>
              <a:rPr lang="en-US" altLang="ja-JP" sz="2200" b="1" dirty="0" smtClean="0">
                <a:solidFill>
                  <a:schemeClr val="tx1">
                    <a:lumMod val="95000"/>
                    <a:lumOff val="5000"/>
                  </a:schemeClr>
                </a:solidFill>
              </a:rPr>
              <a:t>his/her </a:t>
            </a:r>
            <a:r>
              <a:rPr lang="en-US" altLang="ja-JP" sz="2200" b="1" dirty="0">
                <a:solidFill>
                  <a:schemeClr val="tx1">
                    <a:lumMod val="95000"/>
                    <a:lumOff val="5000"/>
                  </a:schemeClr>
                </a:solidFill>
              </a:rPr>
              <a:t>innovativeness on various product </a:t>
            </a:r>
            <a:r>
              <a:rPr lang="en-US" altLang="ja-JP" sz="2200" b="1" dirty="0" smtClean="0">
                <a:solidFill>
                  <a:schemeClr val="tx1">
                    <a:lumMod val="95000"/>
                    <a:lumOff val="5000"/>
                  </a:schemeClr>
                </a:solidFill>
              </a:rPr>
              <a:t>categories</a:t>
            </a:r>
            <a:r>
              <a:rPr lang="ja-JP" altLang="en-US" sz="2200" b="1" dirty="0" smtClean="0">
                <a:solidFill>
                  <a:schemeClr val="tx1">
                    <a:lumMod val="95000"/>
                    <a:lumOff val="5000"/>
                  </a:schemeClr>
                </a:solidFill>
              </a:rPr>
              <a:t> </a:t>
            </a:r>
            <a:r>
              <a:rPr lang="en-US" altLang="ja-JP" sz="2200" b="1" dirty="0" smtClean="0">
                <a:solidFill>
                  <a:schemeClr val="tx1">
                    <a:lumMod val="95000"/>
                    <a:lumOff val="5000"/>
                  </a:schemeClr>
                </a:solidFill>
              </a:rPr>
              <a:t>(</a:t>
            </a:r>
            <a:r>
              <a:rPr lang="en-US" altLang="ja-JP" sz="2200" b="1" dirty="0" smtClean="0">
                <a:solidFill>
                  <a:srgbClr val="FF0000"/>
                </a:solidFill>
              </a:rPr>
              <a:t>wide</a:t>
            </a:r>
            <a:r>
              <a:rPr lang="en-US" altLang="ja-JP" sz="2200" b="1" dirty="0" smtClean="0">
                <a:solidFill>
                  <a:schemeClr val="tx1">
                    <a:lumMod val="95000"/>
                    <a:lumOff val="5000"/>
                  </a:schemeClr>
                </a:solidFill>
              </a:rPr>
              <a:t>), </a:t>
            </a:r>
            <a:r>
              <a:rPr lang="en-US" altLang="ja-JP" sz="2200" b="1" dirty="0">
                <a:solidFill>
                  <a:schemeClr val="tx1">
                    <a:lumMod val="95000"/>
                    <a:lumOff val="5000"/>
                  </a:schemeClr>
                </a:solidFill>
              </a:rPr>
              <a:t>or a product </a:t>
            </a:r>
            <a:r>
              <a:rPr lang="en-US" altLang="ja-JP" sz="2200" b="1" dirty="0" smtClean="0">
                <a:solidFill>
                  <a:schemeClr val="tx1">
                    <a:lumMod val="95000"/>
                    <a:lumOff val="5000"/>
                  </a:schemeClr>
                </a:solidFill>
              </a:rPr>
              <a:t>category  </a:t>
            </a:r>
            <a:r>
              <a:rPr lang="en-US" altLang="ja-JP" sz="2200" b="1" dirty="0">
                <a:solidFill>
                  <a:schemeClr val="tx1">
                    <a:lumMod val="95000"/>
                    <a:lumOff val="5000"/>
                  </a:schemeClr>
                </a:solidFill>
              </a:rPr>
              <a:t>or a single </a:t>
            </a:r>
            <a:r>
              <a:rPr lang="en-US" altLang="ja-JP" sz="2200" b="1" dirty="0" smtClean="0">
                <a:solidFill>
                  <a:schemeClr val="tx1">
                    <a:lumMod val="95000"/>
                    <a:lumOff val="5000"/>
                  </a:schemeClr>
                </a:solidFill>
              </a:rPr>
              <a:t>product (</a:t>
            </a:r>
            <a:r>
              <a:rPr lang="en-US" altLang="ja-JP" sz="2200" b="1" dirty="0" smtClean="0">
                <a:solidFill>
                  <a:srgbClr val="FF0000"/>
                </a:solidFill>
              </a:rPr>
              <a:t>narrow</a:t>
            </a:r>
            <a:r>
              <a:rPr lang="en-US" altLang="ja-JP" sz="2200" b="1" dirty="0" smtClean="0">
                <a:solidFill>
                  <a:schemeClr val="tx1">
                    <a:lumMod val="95000"/>
                    <a:lumOff val="5000"/>
                  </a:schemeClr>
                </a:solidFill>
              </a:rPr>
              <a:t>). </a:t>
            </a:r>
            <a:r>
              <a:rPr lang="ja-JP" altLang="en-US" sz="2200" b="1" dirty="0">
                <a:solidFill>
                  <a:schemeClr val="tx1">
                    <a:lumMod val="95000"/>
                    <a:lumOff val="5000"/>
                  </a:schemeClr>
                </a:solidFill>
              </a:rPr>
              <a:t>　</a:t>
            </a:r>
            <a:endParaRPr lang="en-US" altLang="ja-JP" sz="2200"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714F49E9-6992-4EBD-98DC-32C00A4DECF7}" type="datetime1">
              <a:rPr lang="ja-JP" altLang="en-US" smtClean="0"/>
              <a:pPr>
                <a:defRPr/>
              </a:pPr>
              <a:t>2011/8/23</a:t>
            </a:fld>
            <a:endParaRPr lang="ja-JP" altLang="en-US"/>
          </a:p>
        </p:txBody>
      </p:sp>
      <p:sp>
        <p:nvSpPr>
          <p:cNvPr id="2560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572250" y="6215063"/>
            <a:ext cx="2133600" cy="365125"/>
          </a:xfrm>
        </p:spPr>
        <p:txBody>
          <a:bodyPr/>
          <a:lstStyle/>
          <a:p>
            <a:pPr>
              <a:defRPr/>
            </a:pPr>
            <a:fld id="{D4DE1ED9-C64A-4ABC-A48F-EE95135C1D78}" type="slidenum">
              <a:rPr lang="ja-JP" altLang="en-US"/>
              <a:pPr>
                <a:defRPr/>
              </a:pPr>
              <a:t>17</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2936950-9A98-4339-ADE4-8C26FD2B72F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0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69CE38C-2469-49B8-B4F1-53EE0E88CBB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0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D761A1A-ACFE-445A-9C17-8F47C85D93F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1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A134798-D16D-435D-9C2F-1071D8EF82DB}"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1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1F2A4AB-E471-4ECA-8375-A4CB1E4C0E7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1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48D70A6-A8AF-4D7C-90CF-BA7AFDCE729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561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5617" name="タイトル 1"/>
          <p:cNvSpPr>
            <a:spLocks noGrp="1"/>
          </p:cNvSpPr>
          <p:nvPr>
            <p:ph type="title"/>
          </p:nvPr>
        </p:nvSpPr>
        <p:spPr>
          <a:xfrm>
            <a:off x="428625" y="214313"/>
            <a:ext cx="8229600" cy="857250"/>
          </a:xfrm>
        </p:spPr>
        <p:txBody>
          <a:bodyPr/>
          <a:lstStyle/>
          <a:p>
            <a:r>
              <a:rPr lang="en-US" altLang="ja-JP" sz="2000" b="1" dirty="0" smtClean="0">
                <a:latin typeface="Arial" charset="0"/>
                <a:cs typeface="Arial" charset="0"/>
              </a:rPr>
              <a:t>2. Critical Review of Literature: </a:t>
            </a:r>
            <a:br>
              <a:rPr lang="en-US" altLang="ja-JP" sz="2000" b="1" dirty="0" smtClean="0">
                <a:latin typeface="Arial" charset="0"/>
                <a:cs typeface="Arial" charset="0"/>
              </a:rPr>
            </a:br>
            <a:r>
              <a:rPr lang="en-US" altLang="ja-JP" sz="2400" b="1" dirty="0" smtClean="0">
                <a:latin typeface="Arial" charset="0"/>
                <a:cs typeface="Arial" charset="0"/>
              </a:rPr>
              <a:t>Goldsmith and </a:t>
            </a:r>
            <a:r>
              <a:rPr lang="en-US" altLang="ja-JP" sz="2400" b="1" dirty="0" err="1" smtClean="0">
                <a:latin typeface="Arial" charset="0"/>
                <a:cs typeface="Arial" charset="0"/>
              </a:rPr>
              <a:t>Hofacker</a:t>
            </a:r>
            <a:r>
              <a:rPr lang="en-US" altLang="ja-JP" sz="2400" b="1" dirty="0" smtClean="0">
                <a:latin typeface="Arial" charset="0"/>
                <a:cs typeface="Arial" charset="0"/>
              </a:rPr>
              <a:t> (1991)</a:t>
            </a:r>
            <a:endParaRPr lang="ja-JP" altLang="en-US" sz="2400" dirty="0" smtClean="0">
              <a:latin typeface="Arial" charset="0"/>
              <a:cs typeface="Arial" charset="0"/>
            </a:endParaRPr>
          </a:p>
        </p:txBody>
      </p:sp>
      <p:sp>
        <p:nvSpPr>
          <p:cNvPr id="25618" name="コンテンツ プレースホルダ 2"/>
          <p:cNvSpPr>
            <a:spLocks noGrp="1"/>
          </p:cNvSpPr>
          <p:nvPr>
            <p:ph idx="1"/>
          </p:nvPr>
        </p:nvSpPr>
        <p:spPr>
          <a:xfrm>
            <a:off x="571471" y="1285875"/>
            <a:ext cx="8072495" cy="5000625"/>
          </a:xfrm>
        </p:spPr>
        <p:txBody>
          <a:bodyPr/>
          <a:lstStyle/>
          <a:p>
            <a:pPr eaLnBrk="1" hangingPunct="1"/>
            <a:r>
              <a:rPr lang="en-US" altLang="ja-JP" sz="2400" b="1" dirty="0" smtClean="0">
                <a:latin typeface="Arial" charset="0"/>
              </a:rPr>
              <a:t>Goldsmith and </a:t>
            </a:r>
            <a:r>
              <a:rPr lang="en-US" altLang="ja-JP" sz="2400" b="1" dirty="0" err="1" smtClean="0">
                <a:latin typeface="Arial" charset="0"/>
              </a:rPr>
              <a:t>Hofacker</a:t>
            </a:r>
            <a:r>
              <a:rPr lang="en-US" altLang="ja-JP" sz="2400" b="1" dirty="0" smtClean="0">
                <a:latin typeface="Arial" charset="0"/>
              </a:rPr>
              <a:t> aimed at product category-specific innovativeness because </a:t>
            </a:r>
            <a:r>
              <a:rPr lang="en-US" altLang="ja-JP" sz="2400" b="1" dirty="0" smtClean="0">
                <a:solidFill>
                  <a:srgbClr val="FF0000"/>
                </a:solidFill>
                <a:latin typeface="Arial" charset="0"/>
              </a:rPr>
              <a:t>they know the inability of predicting behavior by generalized trait innovativeness.</a:t>
            </a:r>
          </a:p>
          <a:p>
            <a:pPr eaLnBrk="1" hangingPunct="1">
              <a:buNone/>
            </a:pPr>
            <a:r>
              <a:rPr lang="en-US" altLang="ja-JP" sz="2400" b="1" dirty="0" smtClean="0">
                <a:latin typeface="Arial" charset="0"/>
              </a:rPr>
              <a:t> </a:t>
            </a:r>
          </a:p>
          <a:p>
            <a:pPr eaLnBrk="1" hangingPunct="1"/>
            <a:r>
              <a:rPr lang="en-US" altLang="ja-JP" sz="2400" b="1" dirty="0" smtClean="0">
                <a:latin typeface="Arial" charset="0"/>
              </a:rPr>
              <a:t>They developed </a:t>
            </a:r>
            <a:r>
              <a:rPr lang="en-US" altLang="ja-JP" sz="2400" b="1" dirty="0" smtClean="0">
                <a:solidFill>
                  <a:srgbClr val="FF0000"/>
                </a:solidFill>
                <a:latin typeface="Arial" charset="0"/>
              </a:rPr>
              <a:t>a six-item, self-report scale </a:t>
            </a:r>
            <a:r>
              <a:rPr lang="en-US" altLang="ja-JP" sz="2400" b="1" dirty="0" smtClean="0">
                <a:latin typeface="Arial" charset="0"/>
              </a:rPr>
              <a:t>to measure innovativeness within a specific domain of interest familiar to the consumer.</a:t>
            </a:r>
          </a:p>
          <a:p>
            <a:pPr eaLnBrk="1" hangingPunct="1"/>
            <a:endParaRPr lang="en-US" altLang="ja-JP" sz="2400" b="1" dirty="0" smtClean="0">
              <a:latin typeface="Arial" charset="0"/>
            </a:endParaRPr>
          </a:p>
          <a:p>
            <a:pPr eaLnBrk="1" hangingPunct="1"/>
            <a:r>
              <a:rPr lang="en-US" altLang="ja-JP" sz="2400" b="1" dirty="0" smtClean="0">
                <a:latin typeface="Arial" charset="0"/>
              </a:rPr>
              <a:t>They found the correlations between the construct and behavior in Rock Music, Fashion, and Cologne.</a:t>
            </a:r>
          </a:p>
          <a:p>
            <a:pPr eaLnBrk="1" hangingPunct="1">
              <a:buFontTx/>
              <a:buNone/>
            </a:pPr>
            <a:endParaRPr lang="en-US" altLang="ja-JP" sz="2400" b="1"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5618">
                                            <p:txEl>
                                              <p:pRg st="0" end="0"/>
                                            </p:txEl>
                                          </p:spTgt>
                                        </p:tgtEl>
                                        <p:attrNameLst>
                                          <p:attrName>style.visibility</p:attrName>
                                        </p:attrNameLst>
                                      </p:cBhvr>
                                      <p:to>
                                        <p:strVal val="visible"/>
                                      </p:to>
                                    </p:set>
                                    <p:anim calcmode="lin" valueType="num">
                                      <p:cBhvr additive="base">
                                        <p:cTn id="7" dur="500" fill="hold"/>
                                        <p:tgtEl>
                                          <p:spTgt spid="2561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5618">
                                            <p:txEl>
                                              <p:pRg st="2" end="2"/>
                                            </p:txEl>
                                          </p:spTgt>
                                        </p:tgtEl>
                                        <p:attrNameLst>
                                          <p:attrName>style.visibility</p:attrName>
                                        </p:attrNameLst>
                                      </p:cBhvr>
                                      <p:to>
                                        <p:strVal val="visible"/>
                                      </p:to>
                                    </p:set>
                                    <p:anim calcmode="lin" valueType="num">
                                      <p:cBhvr additive="base">
                                        <p:cTn id="13" dur="500" fill="hold"/>
                                        <p:tgtEl>
                                          <p:spTgt spid="2561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5618">
                                            <p:txEl>
                                              <p:pRg st="4" end="4"/>
                                            </p:txEl>
                                          </p:spTgt>
                                        </p:tgtEl>
                                        <p:attrNameLst>
                                          <p:attrName>style.visibility</p:attrName>
                                        </p:attrNameLst>
                                      </p:cBhvr>
                                      <p:to>
                                        <p:strVal val="visible"/>
                                      </p:to>
                                    </p:set>
                                    <p:anim calcmode="lin" valueType="num">
                                      <p:cBhvr additive="base">
                                        <p:cTn id="19" dur="500" fill="hold"/>
                                        <p:tgtEl>
                                          <p:spTgt spid="25618">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1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10AB06D7-4220-42D4-BD69-E920A88F25AE}" type="datetime1">
              <a:rPr lang="ja-JP" altLang="en-US" smtClean="0"/>
              <a:pPr>
                <a:defRPr/>
              </a:pPr>
              <a:t>2011/8/23</a:t>
            </a:fld>
            <a:endParaRPr lang="ja-JP" altLang="en-US"/>
          </a:p>
        </p:txBody>
      </p:sp>
      <p:sp>
        <p:nvSpPr>
          <p:cNvPr id="2662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572250" y="6215063"/>
            <a:ext cx="2133600" cy="365125"/>
          </a:xfrm>
        </p:spPr>
        <p:txBody>
          <a:bodyPr/>
          <a:lstStyle/>
          <a:p>
            <a:pPr>
              <a:defRPr/>
            </a:pPr>
            <a:fld id="{777E4D5E-29ED-4192-99C1-5B57DAC65F07}" type="slidenum">
              <a:rPr lang="ja-JP" altLang="en-US"/>
              <a:pPr>
                <a:defRPr/>
              </a:pPr>
              <a:t>18</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F3BDCCE-E460-4A3F-A7FA-5E54982BD6C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3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A9DB291-C982-47EC-AE35-45070025FE0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3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E1ACE43-DBE7-40D0-B556-9F659172462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3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C227E60-38CE-482D-9136-312B6336060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3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50DAD28-140E-4151-AC84-575468E7897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3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CD69B16-E20F-4726-941B-2BD951463C7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664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6641" name="タイトル 1"/>
          <p:cNvSpPr>
            <a:spLocks noGrp="1"/>
          </p:cNvSpPr>
          <p:nvPr>
            <p:ph type="title"/>
          </p:nvPr>
        </p:nvSpPr>
        <p:spPr>
          <a:xfrm>
            <a:off x="457200" y="274638"/>
            <a:ext cx="8229600" cy="1082675"/>
          </a:xfrm>
        </p:spPr>
        <p:txBody>
          <a:bodyPr/>
          <a:lstStyle/>
          <a:p>
            <a:r>
              <a:rPr lang="en-US" altLang="ja-JP" sz="2000" b="1" dirty="0" smtClean="0">
                <a:latin typeface="Arial" charset="0"/>
                <a:cs typeface="Arial" charset="0"/>
              </a:rPr>
              <a:t>2. Critical Review of Literature: </a:t>
            </a:r>
            <a:r>
              <a:rPr lang="en-US" altLang="ja-JP" sz="2800" b="1" dirty="0" smtClean="0">
                <a:latin typeface="Arial" charset="0"/>
                <a:cs typeface="Arial" charset="0"/>
              </a:rPr>
              <a:t/>
            </a:r>
            <a:br>
              <a:rPr lang="en-US" altLang="ja-JP" sz="2800" b="1" dirty="0" smtClean="0">
                <a:latin typeface="Arial" charset="0"/>
                <a:cs typeface="Arial" charset="0"/>
              </a:rPr>
            </a:br>
            <a:r>
              <a:rPr lang="en-US" altLang="ja-JP" sz="2400" b="1" dirty="0" smtClean="0">
                <a:latin typeface="Arial" charset="0"/>
                <a:cs typeface="Arial" charset="0"/>
              </a:rPr>
              <a:t>Goldsmith and </a:t>
            </a:r>
            <a:r>
              <a:rPr lang="en-US" altLang="ja-JP" sz="2400" b="1" dirty="0" err="1" smtClean="0">
                <a:latin typeface="Arial" charset="0"/>
                <a:cs typeface="Arial" charset="0"/>
              </a:rPr>
              <a:t>Hofacker’s</a:t>
            </a:r>
            <a:r>
              <a:rPr lang="en-US" altLang="ja-JP" sz="2400" b="1" dirty="0" smtClean="0">
                <a:latin typeface="Arial" charset="0"/>
                <a:cs typeface="Arial" charset="0"/>
              </a:rPr>
              <a:t> six-item, self-report scale</a:t>
            </a:r>
            <a:endParaRPr lang="ja-JP" altLang="en-US" sz="2400" dirty="0" smtClean="0">
              <a:latin typeface="Arial" charset="0"/>
              <a:cs typeface="Arial" charset="0"/>
            </a:endParaRPr>
          </a:p>
        </p:txBody>
      </p:sp>
      <p:sp>
        <p:nvSpPr>
          <p:cNvPr id="26642" name="コンテンツ プレースホルダ 2"/>
          <p:cNvSpPr>
            <a:spLocks noGrp="1"/>
          </p:cNvSpPr>
          <p:nvPr>
            <p:ph idx="1"/>
          </p:nvPr>
        </p:nvSpPr>
        <p:spPr>
          <a:xfrm>
            <a:off x="571471" y="1600200"/>
            <a:ext cx="8393141" cy="4757738"/>
          </a:xfrm>
          <a:noFill/>
        </p:spPr>
        <p:txBody>
          <a:bodyPr/>
          <a:lstStyle/>
          <a:p>
            <a:pPr eaLnBrk="1" hangingPunct="1">
              <a:buFontTx/>
              <a:buNone/>
            </a:pPr>
            <a:r>
              <a:rPr lang="en-US" altLang="ja-JP" sz="1800" b="1" dirty="0" smtClean="0">
                <a:latin typeface="Arial" charset="0"/>
              </a:rPr>
              <a:t>Negative-direction</a:t>
            </a:r>
          </a:p>
          <a:p>
            <a:pPr eaLnBrk="1" hangingPunct="1">
              <a:buFontTx/>
              <a:buNone/>
            </a:pPr>
            <a:r>
              <a:rPr lang="en-US" altLang="ja-JP" sz="1800" b="1" dirty="0" smtClean="0">
                <a:latin typeface="Arial" charset="0"/>
              </a:rPr>
              <a:t>Q1: I am the least interested in </a:t>
            </a:r>
            <a:r>
              <a:rPr lang="en-US" altLang="ja-JP" sz="1800" b="1" u="sng" dirty="0" smtClean="0">
                <a:solidFill>
                  <a:srgbClr val="FF0000"/>
                </a:solidFill>
                <a:latin typeface="Arial" charset="0"/>
              </a:rPr>
              <a:t>  @@@     </a:t>
            </a:r>
            <a:r>
              <a:rPr lang="en-US" altLang="ja-JP" sz="1800" b="1" dirty="0" smtClean="0">
                <a:latin typeface="Arial" charset="0"/>
              </a:rPr>
              <a:t> among my friends.</a:t>
            </a:r>
          </a:p>
          <a:p>
            <a:pPr eaLnBrk="1" hangingPunct="1">
              <a:buFontTx/>
              <a:buNone/>
            </a:pPr>
            <a:r>
              <a:rPr lang="en-US" altLang="ja-JP" sz="1800" b="1" dirty="0" smtClean="0">
                <a:latin typeface="Arial" charset="0"/>
              </a:rPr>
              <a:t>Q2: Usually I am the last person who becomes aware of recent </a:t>
            </a:r>
            <a:r>
              <a:rPr lang="en-US" altLang="ja-JP" sz="1800" b="1" u="sng" dirty="0" smtClean="0">
                <a:solidFill>
                  <a:srgbClr val="FF3300"/>
                </a:solidFill>
                <a:latin typeface="Arial" charset="0"/>
              </a:rPr>
              <a:t> @@@   </a:t>
            </a:r>
            <a:r>
              <a:rPr lang="en-US" altLang="ja-JP" sz="1800" b="1" dirty="0" smtClean="0">
                <a:latin typeface="Arial" charset="0"/>
              </a:rPr>
              <a:t>.</a:t>
            </a:r>
          </a:p>
          <a:p>
            <a:pPr eaLnBrk="1" hangingPunct="1">
              <a:buFontTx/>
              <a:buNone/>
            </a:pPr>
            <a:r>
              <a:rPr lang="en-US" altLang="ja-JP" sz="1800" b="1" dirty="0" smtClean="0">
                <a:latin typeface="Arial" charset="0"/>
              </a:rPr>
              <a:t>Q3: When a new </a:t>
            </a:r>
            <a:r>
              <a:rPr lang="en-US" altLang="ja-JP" sz="1800" b="1" u="sng" dirty="0" smtClean="0">
                <a:solidFill>
                  <a:srgbClr val="FF3300"/>
                </a:solidFill>
                <a:latin typeface="Arial" charset="0"/>
              </a:rPr>
              <a:t>  @@@   </a:t>
            </a:r>
            <a:r>
              <a:rPr lang="en-US" altLang="ja-JP" sz="1800" b="1" dirty="0" smtClean="0">
                <a:latin typeface="Arial" charset="0"/>
              </a:rPr>
              <a:t>appeared, often times, I was the last person who </a:t>
            </a:r>
          </a:p>
          <a:p>
            <a:pPr eaLnBrk="1" hangingPunct="1">
              <a:buFontTx/>
              <a:buNone/>
            </a:pPr>
            <a:r>
              <a:rPr lang="en-US" altLang="ja-JP" sz="1800" b="1" dirty="0" smtClean="0">
                <a:latin typeface="Arial" charset="0"/>
              </a:rPr>
              <a:t>       bought the new model among my friends. </a:t>
            </a:r>
          </a:p>
          <a:p>
            <a:pPr eaLnBrk="1" hangingPunct="1">
              <a:buFontTx/>
              <a:buNone/>
            </a:pPr>
            <a:endParaRPr lang="en-US" altLang="ja-JP" sz="1800" b="1" dirty="0" smtClean="0">
              <a:latin typeface="Arial" charset="0"/>
            </a:endParaRPr>
          </a:p>
          <a:p>
            <a:pPr eaLnBrk="1" hangingPunct="1">
              <a:buFontTx/>
              <a:buNone/>
            </a:pPr>
            <a:r>
              <a:rPr lang="en-US" altLang="ja-JP" sz="1800" b="1" dirty="0" smtClean="0">
                <a:latin typeface="Arial" charset="0"/>
              </a:rPr>
              <a:t>Positive-direction</a:t>
            </a:r>
          </a:p>
          <a:p>
            <a:pPr eaLnBrk="1" hangingPunct="1">
              <a:buFontTx/>
              <a:buNone/>
            </a:pPr>
            <a:r>
              <a:rPr lang="en-US" altLang="ja-JP" sz="1800" b="1" dirty="0" smtClean="0">
                <a:latin typeface="Arial" charset="0"/>
              </a:rPr>
              <a:t>Q4: If I were allowed to buy a new</a:t>
            </a:r>
            <a:r>
              <a:rPr lang="en-US" altLang="ja-JP" sz="1800" b="1" u="sng" dirty="0" smtClean="0">
                <a:solidFill>
                  <a:srgbClr val="FF3300"/>
                </a:solidFill>
                <a:latin typeface="Arial" charset="0"/>
              </a:rPr>
              <a:t>  @@@  </a:t>
            </a:r>
            <a:r>
              <a:rPr lang="en-US" altLang="ja-JP" sz="1800" b="1" dirty="0" smtClean="0">
                <a:latin typeface="Arial" charset="0"/>
              </a:rPr>
              <a:t>, then I would buy it immediately.</a:t>
            </a:r>
          </a:p>
          <a:p>
            <a:pPr eaLnBrk="1" hangingPunct="1">
              <a:buFontTx/>
              <a:buNone/>
            </a:pPr>
            <a:r>
              <a:rPr lang="en-US" altLang="ja-JP" sz="1800" b="1" dirty="0" smtClean="0">
                <a:latin typeface="Arial" charset="0"/>
              </a:rPr>
              <a:t>Q5: I am a kind of a person who buy a new </a:t>
            </a:r>
            <a:r>
              <a:rPr lang="en-US" altLang="ja-JP" sz="1800" b="1" u="sng" dirty="0" smtClean="0">
                <a:solidFill>
                  <a:srgbClr val="FF3300"/>
                </a:solidFill>
                <a:latin typeface="Arial" charset="0"/>
              </a:rPr>
              <a:t>  @@@    </a:t>
            </a:r>
            <a:r>
              <a:rPr lang="en-US" altLang="ja-JP" sz="1800" b="1" dirty="0" smtClean="0">
                <a:solidFill>
                  <a:srgbClr val="FF3300"/>
                </a:solidFill>
                <a:latin typeface="Arial" charset="0"/>
              </a:rPr>
              <a:t> </a:t>
            </a:r>
            <a:r>
              <a:rPr lang="en-US" altLang="ja-JP" sz="1800" b="1" dirty="0" smtClean="0">
                <a:latin typeface="Arial" charset="0"/>
              </a:rPr>
              <a:t>without testing it by </a:t>
            </a:r>
          </a:p>
          <a:p>
            <a:pPr eaLnBrk="1" hangingPunct="1">
              <a:buFontTx/>
              <a:buNone/>
            </a:pPr>
            <a:r>
              <a:rPr lang="en-US" altLang="ja-JP" sz="1800" b="1" dirty="0" smtClean="0">
                <a:latin typeface="Arial" charset="0"/>
              </a:rPr>
              <a:t>       myself.</a:t>
            </a:r>
          </a:p>
          <a:p>
            <a:pPr eaLnBrk="1" hangingPunct="1">
              <a:buFontTx/>
              <a:buNone/>
            </a:pPr>
            <a:r>
              <a:rPr lang="en-US" altLang="ja-JP" sz="1800" b="1" dirty="0" smtClean="0">
                <a:latin typeface="Arial" charset="0"/>
              </a:rPr>
              <a:t>Q6: I know the launching date of a new </a:t>
            </a:r>
            <a:r>
              <a:rPr lang="en-US" altLang="ja-JP" sz="1800" b="1" u="sng" dirty="0" smtClean="0">
                <a:solidFill>
                  <a:srgbClr val="FF3300"/>
                </a:solidFill>
                <a:latin typeface="Arial" charset="0"/>
              </a:rPr>
              <a:t> @@@  </a:t>
            </a:r>
            <a:r>
              <a:rPr lang="en-US" altLang="ja-JP" sz="1800" b="1" dirty="0" smtClean="0">
                <a:solidFill>
                  <a:srgbClr val="FF3300"/>
                </a:solidFill>
                <a:latin typeface="Arial" charset="0"/>
              </a:rPr>
              <a:t> </a:t>
            </a:r>
            <a:r>
              <a:rPr lang="en-US" altLang="ja-JP" sz="1800" b="1" dirty="0" smtClean="0">
                <a:latin typeface="Arial" charset="0"/>
              </a:rPr>
              <a:t>before other people know it.</a:t>
            </a:r>
            <a:r>
              <a:rPr lang="en-US" altLang="ja-JP" sz="1800" b="1" dirty="0" smtClean="0">
                <a:solidFill>
                  <a:srgbClr val="FF0000"/>
                </a:solidFill>
                <a:latin typeface="Arial" charset="0"/>
              </a:rPr>
              <a:t>  </a:t>
            </a:r>
          </a:p>
          <a:p>
            <a:pPr eaLnBrk="1" hangingPunct="1">
              <a:buFontTx/>
              <a:buNone/>
            </a:pPr>
            <a:endParaRPr lang="en-US" altLang="ja-JP" sz="1800" b="1" dirty="0" smtClean="0">
              <a:solidFill>
                <a:srgbClr val="FF0000"/>
              </a:solidFill>
              <a:latin typeface="Arial" charset="0"/>
            </a:endParaRPr>
          </a:p>
          <a:p>
            <a:pPr eaLnBrk="1" hangingPunct="1">
              <a:buFontTx/>
              <a:buNone/>
            </a:pPr>
            <a:r>
              <a:rPr lang="en-US" altLang="ja-JP" sz="1800" b="1" u="sng" dirty="0" smtClean="0">
                <a:solidFill>
                  <a:srgbClr val="FF0000"/>
                </a:solidFill>
                <a:latin typeface="Arial" charset="0"/>
              </a:rPr>
              <a:t>@@@ </a:t>
            </a:r>
            <a:r>
              <a:rPr lang="en-US" altLang="ja-JP" sz="1800" b="1" dirty="0" smtClean="0">
                <a:solidFill>
                  <a:srgbClr val="FF0000"/>
                </a:solidFill>
                <a:latin typeface="Arial" charset="0"/>
              </a:rPr>
              <a:t> can be Cell phone, PC,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6642">
                                            <p:txEl>
                                              <p:pRg st="0" end="0"/>
                                            </p:txEl>
                                          </p:spTgt>
                                        </p:tgtEl>
                                        <p:attrNameLst>
                                          <p:attrName>style.visibility</p:attrName>
                                        </p:attrNameLst>
                                      </p:cBhvr>
                                      <p:to>
                                        <p:strVal val="visible"/>
                                      </p:to>
                                    </p:set>
                                    <p:anim calcmode="lin" valueType="num">
                                      <p:cBhvr>
                                        <p:cTn id="7" dur="500" fill="hold"/>
                                        <p:tgtEl>
                                          <p:spTgt spid="2664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64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6642">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26642">
                                            <p:txEl>
                                              <p:pRg st="1" end="1"/>
                                            </p:txEl>
                                          </p:spTgt>
                                        </p:tgtEl>
                                        <p:attrNameLst>
                                          <p:attrName>style.visibility</p:attrName>
                                        </p:attrNameLst>
                                      </p:cBhvr>
                                      <p:to>
                                        <p:strVal val="visible"/>
                                      </p:to>
                                    </p:set>
                                    <p:anim calcmode="lin" valueType="num">
                                      <p:cBhvr>
                                        <p:cTn id="12" dur="500" fill="hold"/>
                                        <p:tgtEl>
                                          <p:spTgt spid="2664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664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6642">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6642">
                                            <p:txEl>
                                              <p:pRg st="2" end="2"/>
                                            </p:txEl>
                                          </p:spTgt>
                                        </p:tgtEl>
                                        <p:attrNameLst>
                                          <p:attrName>style.visibility</p:attrName>
                                        </p:attrNameLst>
                                      </p:cBhvr>
                                      <p:to>
                                        <p:strVal val="visible"/>
                                      </p:to>
                                    </p:set>
                                    <p:anim calcmode="lin" valueType="num">
                                      <p:cBhvr>
                                        <p:cTn id="17" dur="500" fill="hold"/>
                                        <p:tgtEl>
                                          <p:spTgt spid="2664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664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6642">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6642">
                                            <p:txEl>
                                              <p:pRg st="3" end="3"/>
                                            </p:txEl>
                                          </p:spTgt>
                                        </p:tgtEl>
                                        <p:attrNameLst>
                                          <p:attrName>style.visibility</p:attrName>
                                        </p:attrNameLst>
                                      </p:cBhvr>
                                      <p:to>
                                        <p:strVal val="visible"/>
                                      </p:to>
                                    </p:set>
                                    <p:anim calcmode="lin" valueType="num">
                                      <p:cBhvr>
                                        <p:cTn id="22" dur="500" fill="hold"/>
                                        <p:tgtEl>
                                          <p:spTgt spid="2664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6642">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6642">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26642">
                                            <p:txEl>
                                              <p:pRg st="4" end="4"/>
                                            </p:txEl>
                                          </p:spTgt>
                                        </p:tgtEl>
                                        <p:attrNameLst>
                                          <p:attrName>style.visibility</p:attrName>
                                        </p:attrNameLst>
                                      </p:cBhvr>
                                      <p:to>
                                        <p:strVal val="visible"/>
                                      </p:to>
                                    </p:set>
                                    <p:anim calcmode="lin" valueType="num">
                                      <p:cBhvr>
                                        <p:cTn id="27" dur="500" fill="hold"/>
                                        <p:tgtEl>
                                          <p:spTgt spid="2664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664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6642">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26642">
                                            <p:txEl>
                                              <p:pRg st="6" end="6"/>
                                            </p:txEl>
                                          </p:spTgt>
                                        </p:tgtEl>
                                        <p:attrNameLst>
                                          <p:attrName>style.visibility</p:attrName>
                                        </p:attrNameLst>
                                      </p:cBhvr>
                                      <p:to>
                                        <p:strVal val="visible"/>
                                      </p:to>
                                    </p:set>
                                    <p:anim calcmode="lin" valueType="num">
                                      <p:cBhvr>
                                        <p:cTn id="32" dur="500" fill="hold"/>
                                        <p:tgtEl>
                                          <p:spTgt spid="26642">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26642">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26642">
                                            <p:txEl>
                                              <p:pRg st="6" end="6"/>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26642">
                                            <p:txEl>
                                              <p:pRg st="7" end="7"/>
                                            </p:txEl>
                                          </p:spTgt>
                                        </p:tgtEl>
                                        <p:attrNameLst>
                                          <p:attrName>style.visibility</p:attrName>
                                        </p:attrNameLst>
                                      </p:cBhvr>
                                      <p:to>
                                        <p:strVal val="visible"/>
                                      </p:to>
                                    </p:set>
                                    <p:anim calcmode="lin" valueType="num">
                                      <p:cBhvr>
                                        <p:cTn id="37" dur="500" fill="hold"/>
                                        <p:tgtEl>
                                          <p:spTgt spid="26642">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26642">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26642">
                                            <p:txEl>
                                              <p:pRg st="7" end="7"/>
                                            </p:txEl>
                                          </p:spTgt>
                                        </p:tgtEl>
                                      </p:cBhvr>
                                    </p:animEffect>
                                  </p:childTnLst>
                                </p:cTn>
                              </p:par>
                              <p:par>
                                <p:cTn id="40" presetID="53" presetClass="entr" presetSubtype="0" fill="hold" nodeType="withEffect">
                                  <p:stCondLst>
                                    <p:cond delay="0"/>
                                  </p:stCondLst>
                                  <p:childTnLst>
                                    <p:set>
                                      <p:cBhvr>
                                        <p:cTn id="41" dur="1" fill="hold">
                                          <p:stCondLst>
                                            <p:cond delay="0"/>
                                          </p:stCondLst>
                                        </p:cTn>
                                        <p:tgtEl>
                                          <p:spTgt spid="26642">
                                            <p:txEl>
                                              <p:pRg st="8" end="8"/>
                                            </p:txEl>
                                          </p:spTgt>
                                        </p:tgtEl>
                                        <p:attrNameLst>
                                          <p:attrName>style.visibility</p:attrName>
                                        </p:attrNameLst>
                                      </p:cBhvr>
                                      <p:to>
                                        <p:strVal val="visible"/>
                                      </p:to>
                                    </p:set>
                                    <p:anim calcmode="lin" valueType="num">
                                      <p:cBhvr>
                                        <p:cTn id="42" dur="500" fill="hold"/>
                                        <p:tgtEl>
                                          <p:spTgt spid="26642">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26642">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26642">
                                            <p:txEl>
                                              <p:pRg st="8" end="8"/>
                                            </p:txEl>
                                          </p:spTgt>
                                        </p:tgtEl>
                                      </p:cBhvr>
                                    </p:animEffect>
                                  </p:childTnLst>
                                </p:cTn>
                              </p:par>
                              <p:par>
                                <p:cTn id="45" presetID="53" presetClass="entr" presetSubtype="0" fill="hold" nodeType="withEffect">
                                  <p:stCondLst>
                                    <p:cond delay="0"/>
                                  </p:stCondLst>
                                  <p:childTnLst>
                                    <p:set>
                                      <p:cBhvr>
                                        <p:cTn id="46" dur="1" fill="hold">
                                          <p:stCondLst>
                                            <p:cond delay="0"/>
                                          </p:stCondLst>
                                        </p:cTn>
                                        <p:tgtEl>
                                          <p:spTgt spid="26642">
                                            <p:txEl>
                                              <p:pRg st="9" end="9"/>
                                            </p:txEl>
                                          </p:spTgt>
                                        </p:tgtEl>
                                        <p:attrNameLst>
                                          <p:attrName>style.visibility</p:attrName>
                                        </p:attrNameLst>
                                      </p:cBhvr>
                                      <p:to>
                                        <p:strVal val="visible"/>
                                      </p:to>
                                    </p:set>
                                    <p:anim calcmode="lin" valueType="num">
                                      <p:cBhvr>
                                        <p:cTn id="47" dur="500" fill="hold"/>
                                        <p:tgtEl>
                                          <p:spTgt spid="26642">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26642">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26642">
                                            <p:txEl>
                                              <p:pRg st="9" end="9"/>
                                            </p:txEl>
                                          </p:spTgt>
                                        </p:tgtEl>
                                      </p:cBhvr>
                                    </p:animEffect>
                                  </p:childTnLst>
                                </p:cTn>
                              </p:par>
                              <p:par>
                                <p:cTn id="50" presetID="53" presetClass="entr" presetSubtype="0" fill="hold" nodeType="withEffect">
                                  <p:stCondLst>
                                    <p:cond delay="0"/>
                                  </p:stCondLst>
                                  <p:childTnLst>
                                    <p:set>
                                      <p:cBhvr>
                                        <p:cTn id="51" dur="1" fill="hold">
                                          <p:stCondLst>
                                            <p:cond delay="0"/>
                                          </p:stCondLst>
                                        </p:cTn>
                                        <p:tgtEl>
                                          <p:spTgt spid="26642">
                                            <p:txEl>
                                              <p:pRg st="10" end="10"/>
                                            </p:txEl>
                                          </p:spTgt>
                                        </p:tgtEl>
                                        <p:attrNameLst>
                                          <p:attrName>style.visibility</p:attrName>
                                        </p:attrNameLst>
                                      </p:cBhvr>
                                      <p:to>
                                        <p:strVal val="visible"/>
                                      </p:to>
                                    </p:set>
                                    <p:anim calcmode="lin" valueType="num">
                                      <p:cBhvr>
                                        <p:cTn id="52" dur="500" fill="hold"/>
                                        <p:tgtEl>
                                          <p:spTgt spid="26642">
                                            <p:txEl>
                                              <p:pRg st="10" end="10"/>
                                            </p:txEl>
                                          </p:spTgt>
                                        </p:tgtEl>
                                        <p:attrNameLst>
                                          <p:attrName>ppt_w</p:attrName>
                                        </p:attrNameLst>
                                      </p:cBhvr>
                                      <p:tavLst>
                                        <p:tav tm="0">
                                          <p:val>
                                            <p:fltVal val="0"/>
                                          </p:val>
                                        </p:tav>
                                        <p:tav tm="100000">
                                          <p:val>
                                            <p:strVal val="#ppt_w"/>
                                          </p:val>
                                        </p:tav>
                                      </p:tavLst>
                                    </p:anim>
                                    <p:anim calcmode="lin" valueType="num">
                                      <p:cBhvr>
                                        <p:cTn id="53" dur="500" fill="hold"/>
                                        <p:tgtEl>
                                          <p:spTgt spid="26642">
                                            <p:txEl>
                                              <p:pRg st="10" end="10"/>
                                            </p:txEl>
                                          </p:spTgt>
                                        </p:tgtEl>
                                        <p:attrNameLst>
                                          <p:attrName>ppt_h</p:attrName>
                                        </p:attrNameLst>
                                      </p:cBhvr>
                                      <p:tavLst>
                                        <p:tav tm="0">
                                          <p:val>
                                            <p:fltVal val="0"/>
                                          </p:val>
                                        </p:tav>
                                        <p:tav tm="100000">
                                          <p:val>
                                            <p:strVal val="#ppt_h"/>
                                          </p:val>
                                        </p:tav>
                                      </p:tavLst>
                                    </p:anim>
                                    <p:animEffect transition="in" filter="fade">
                                      <p:cBhvr>
                                        <p:cTn id="54" dur="500"/>
                                        <p:tgtEl>
                                          <p:spTgt spid="26642">
                                            <p:txEl>
                                              <p:pRg st="10" end="10"/>
                                            </p:txEl>
                                          </p:spTgt>
                                        </p:tgtEl>
                                      </p:cBhvr>
                                    </p:animEffect>
                                  </p:childTnLst>
                                </p:cTn>
                              </p:par>
                              <p:par>
                                <p:cTn id="55" presetID="53" presetClass="entr" presetSubtype="0" fill="hold" nodeType="withEffect">
                                  <p:stCondLst>
                                    <p:cond delay="0"/>
                                  </p:stCondLst>
                                  <p:childTnLst>
                                    <p:set>
                                      <p:cBhvr>
                                        <p:cTn id="56" dur="1" fill="hold">
                                          <p:stCondLst>
                                            <p:cond delay="0"/>
                                          </p:stCondLst>
                                        </p:cTn>
                                        <p:tgtEl>
                                          <p:spTgt spid="26642">
                                            <p:txEl>
                                              <p:pRg st="12" end="12"/>
                                            </p:txEl>
                                          </p:spTgt>
                                        </p:tgtEl>
                                        <p:attrNameLst>
                                          <p:attrName>style.visibility</p:attrName>
                                        </p:attrNameLst>
                                      </p:cBhvr>
                                      <p:to>
                                        <p:strVal val="visible"/>
                                      </p:to>
                                    </p:set>
                                    <p:anim calcmode="lin" valueType="num">
                                      <p:cBhvr>
                                        <p:cTn id="57" dur="500" fill="hold"/>
                                        <p:tgtEl>
                                          <p:spTgt spid="26642">
                                            <p:txEl>
                                              <p:pRg st="12" end="12"/>
                                            </p:txEl>
                                          </p:spTgt>
                                        </p:tgtEl>
                                        <p:attrNameLst>
                                          <p:attrName>ppt_w</p:attrName>
                                        </p:attrNameLst>
                                      </p:cBhvr>
                                      <p:tavLst>
                                        <p:tav tm="0">
                                          <p:val>
                                            <p:fltVal val="0"/>
                                          </p:val>
                                        </p:tav>
                                        <p:tav tm="100000">
                                          <p:val>
                                            <p:strVal val="#ppt_w"/>
                                          </p:val>
                                        </p:tav>
                                      </p:tavLst>
                                    </p:anim>
                                    <p:anim calcmode="lin" valueType="num">
                                      <p:cBhvr>
                                        <p:cTn id="58" dur="500" fill="hold"/>
                                        <p:tgtEl>
                                          <p:spTgt spid="26642">
                                            <p:txEl>
                                              <p:pRg st="12" end="12"/>
                                            </p:txEl>
                                          </p:spTgt>
                                        </p:tgtEl>
                                        <p:attrNameLst>
                                          <p:attrName>ppt_h</p:attrName>
                                        </p:attrNameLst>
                                      </p:cBhvr>
                                      <p:tavLst>
                                        <p:tav tm="0">
                                          <p:val>
                                            <p:fltVal val="0"/>
                                          </p:val>
                                        </p:tav>
                                        <p:tav tm="100000">
                                          <p:val>
                                            <p:strVal val="#ppt_h"/>
                                          </p:val>
                                        </p:tav>
                                      </p:tavLst>
                                    </p:anim>
                                    <p:animEffect transition="in" filter="fade">
                                      <p:cBhvr>
                                        <p:cTn id="59" dur="500"/>
                                        <p:tgtEl>
                                          <p:spTgt spid="2664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9F500F5-9A19-4EE7-8441-06EF3364E045}" type="datetime1">
              <a:rPr lang="ja-JP" altLang="en-US" smtClean="0"/>
              <a:pPr>
                <a:defRPr/>
              </a:pPr>
              <a:t>2011/8/23</a:t>
            </a:fld>
            <a:endParaRPr lang="ja-JP" altLang="en-US"/>
          </a:p>
        </p:txBody>
      </p:sp>
      <p:sp>
        <p:nvSpPr>
          <p:cNvPr id="2765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643688" y="6286500"/>
            <a:ext cx="2133600" cy="365125"/>
          </a:xfrm>
        </p:spPr>
        <p:txBody>
          <a:bodyPr/>
          <a:lstStyle/>
          <a:p>
            <a:pPr>
              <a:defRPr/>
            </a:pPr>
            <a:fld id="{9BD1092C-4717-4A95-AF67-38A97905B22A}" type="slidenum">
              <a:rPr lang="ja-JP" altLang="en-US"/>
              <a:pPr>
                <a:defRPr/>
              </a:pPr>
              <a:t>19</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D7905A0-58B5-45B7-81BE-4153D965BD4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5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1EB2583-6FBB-4D02-A6BA-5BE362F1C3A1}"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5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29C1E6D-076E-48B5-9D7F-9AF60CBF016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5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29D268A-5B47-41CA-8715-E044BDF57A99}"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6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A124C63-0DCF-4D0D-A9D2-4CB1B9252EC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6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4061D1C-BD04-4870-BB7B-05A8661EA95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2766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7665" name="タイトル 1"/>
          <p:cNvSpPr>
            <a:spLocks noGrp="1"/>
          </p:cNvSpPr>
          <p:nvPr>
            <p:ph type="title"/>
          </p:nvPr>
        </p:nvSpPr>
        <p:spPr>
          <a:xfrm>
            <a:off x="395536" y="260648"/>
            <a:ext cx="8229600" cy="811213"/>
          </a:xfrm>
        </p:spPr>
        <p:txBody>
          <a:bodyPr/>
          <a:lstStyle/>
          <a:p>
            <a:r>
              <a:rPr lang="en-US" altLang="ja-JP" sz="2000" b="1" dirty="0" smtClean="0">
                <a:latin typeface="Arial" charset="0"/>
                <a:cs typeface="Arial" charset="0"/>
              </a:rPr>
              <a:t>2. Critical Review of Literature: </a:t>
            </a:r>
            <a:br>
              <a:rPr lang="en-US" altLang="ja-JP" sz="2000" b="1" dirty="0" smtClean="0">
                <a:latin typeface="Arial" charset="0"/>
                <a:cs typeface="Arial" charset="0"/>
              </a:rPr>
            </a:br>
            <a:r>
              <a:rPr lang="en-US" altLang="ja-JP" sz="2400" b="1" dirty="0" smtClean="0">
                <a:latin typeface="Arial" charset="0"/>
                <a:cs typeface="Arial" charset="0"/>
              </a:rPr>
              <a:t>Goldsmith and </a:t>
            </a:r>
            <a:r>
              <a:rPr lang="en-US" altLang="ja-JP" sz="2400" b="1" dirty="0" err="1" smtClean="0">
                <a:latin typeface="Arial" charset="0"/>
                <a:cs typeface="Arial" charset="0"/>
              </a:rPr>
              <a:t>Hofacker</a:t>
            </a:r>
            <a:r>
              <a:rPr lang="en-US" altLang="ja-JP" sz="2400" b="1" dirty="0" smtClean="0">
                <a:latin typeface="Arial" charset="0"/>
                <a:cs typeface="Arial" charset="0"/>
              </a:rPr>
              <a:t> (1991)</a:t>
            </a:r>
            <a:endParaRPr lang="ja-JP" altLang="en-US" sz="2400" dirty="0" smtClean="0">
              <a:latin typeface="Arial" charset="0"/>
              <a:cs typeface="Arial" charset="0"/>
            </a:endParaRPr>
          </a:p>
        </p:txBody>
      </p:sp>
      <p:sp>
        <p:nvSpPr>
          <p:cNvPr id="27666" name="コンテンツ プレースホルダ 2"/>
          <p:cNvSpPr>
            <a:spLocks noGrp="1"/>
          </p:cNvSpPr>
          <p:nvPr>
            <p:ph idx="1"/>
          </p:nvPr>
        </p:nvSpPr>
        <p:spPr>
          <a:xfrm>
            <a:off x="467544" y="1052736"/>
            <a:ext cx="8352928" cy="5040559"/>
          </a:xfrm>
        </p:spPr>
        <p:txBody>
          <a:bodyPr/>
          <a:lstStyle/>
          <a:p>
            <a:pPr eaLnBrk="1" hangingPunct="1"/>
            <a:r>
              <a:rPr lang="en-US" altLang="ja-JP" sz="2400" b="1" dirty="0" smtClean="0">
                <a:latin typeface="Arial" charset="0"/>
              </a:rPr>
              <a:t>For all questions, respondents must choose one of the following answers:</a:t>
            </a:r>
          </a:p>
          <a:p>
            <a:pPr lvl="1" eaLnBrk="1" hangingPunct="1"/>
            <a:r>
              <a:rPr lang="en-US" altLang="ja-JP" sz="2000" b="1" dirty="0" smtClean="0">
                <a:latin typeface="Arial" charset="0"/>
              </a:rPr>
              <a:t> I strongly agree with the statement.</a:t>
            </a:r>
          </a:p>
          <a:p>
            <a:pPr lvl="1" eaLnBrk="1" hangingPunct="1"/>
            <a:r>
              <a:rPr lang="en-US" altLang="ja-JP" sz="2000" b="1" dirty="0" smtClean="0">
                <a:latin typeface="Arial" charset="0"/>
              </a:rPr>
              <a:t> I rather agree with the statement. </a:t>
            </a:r>
          </a:p>
          <a:p>
            <a:pPr lvl="1" eaLnBrk="1" hangingPunct="1"/>
            <a:r>
              <a:rPr lang="en-US" altLang="ja-JP" sz="2000" b="1" dirty="0" smtClean="0">
                <a:latin typeface="Arial" charset="0"/>
              </a:rPr>
              <a:t> I am indifference.</a:t>
            </a:r>
          </a:p>
          <a:p>
            <a:pPr lvl="1" eaLnBrk="1" hangingPunct="1"/>
            <a:r>
              <a:rPr lang="en-US" altLang="ja-JP" sz="2000" b="1" dirty="0" smtClean="0">
                <a:latin typeface="Arial" charset="0"/>
              </a:rPr>
              <a:t> I rather disagree with the statement.</a:t>
            </a:r>
          </a:p>
          <a:p>
            <a:pPr lvl="1" eaLnBrk="1" hangingPunct="1"/>
            <a:r>
              <a:rPr lang="en-US" altLang="ja-JP" sz="2000" b="1" dirty="0" smtClean="0">
                <a:latin typeface="Arial" charset="0"/>
              </a:rPr>
              <a:t> I strongly disagree with the statement.</a:t>
            </a:r>
            <a:r>
              <a:rPr lang="en-US" altLang="ja-JP" sz="2400" b="1" dirty="0" smtClean="0">
                <a:latin typeface="Arial" charset="0"/>
              </a:rPr>
              <a:t> </a:t>
            </a:r>
          </a:p>
          <a:p>
            <a:pPr eaLnBrk="1" hangingPunct="1"/>
            <a:r>
              <a:rPr lang="en-US" altLang="ja-JP" sz="2400" b="1" dirty="0" smtClean="0">
                <a:latin typeface="Arial" charset="0"/>
              </a:rPr>
              <a:t>This scale is aimed </a:t>
            </a:r>
            <a:r>
              <a:rPr lang="en-US" altLang="ja-JP" sz="2400" b="1" dirty="0" smtClean="0">
                <a:solidFill>
                  <a:srgbClr val="FF0000"/>
                </a:solidFill>
                <a:latin typeface="Arial" charset="0"/>
              </a:rPr>
              <a:t>to be adaptable across product categories</a:t>
            </a:r>
            <a:r>
              <a:rPr lang="en-US" altLang="ja-JP" sz="2400" b="1" dirty="0" smtClean="0">
                <a:latin typeface="Arial" charset="0"/>
              </a:rPr>
              <a:t>. This only six item yet reliable test is well accepted by other researchers</a:t>
            </a:r>
            <a:r>
              <a:rPr lang="ja-JP" altLang="en-US" sz="2400" b="1" dirty="0" smtClean="0">
                <a:latin typeface="Arial" charset="0"/>
              </a:rPr>
              <a:t> </a:t>
            </a:r>
            <a:r>
              <a:rPr lang="en-US" altLang="ja-JP" sz="2400" b="1" dirty="0" smtClean="0">
                <a:latin typeface="Arial" charset="0"/>
              </a:rPr>
              <a:t>and practitioners.</a:t>
            </a:r>
          </a:p>
          <a:p>
            <a:pPr eaLnBrk="1" hangingPunct="1"/>
            <a:r>
              <a:rPr lang="en-US" altLang="ja-JP" sz="2400" b="1" dirty="0" smtClean="0">
                <a:latin typeface="Arial" charset="0"/>
              </a:rPr>
              <a:t>If you compare their scale to the I-O scale, then you will notice that while the items of former are close to the behavior, the ones of latter are abstract.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7666">
                                            <p:txEl>
                                              <p:pRg st="0" end="0"/>
                                            </p:txEl>
                                          </p:spTgt>
                                        </p:tgtEl>
                                        <p:attrNameLst>
                                          <p:attrName>style.visibility</p:attrName>
                                        </p:attrNameLst>
                                      </p:cBhvr>
                                      <p:to>
                                        <p:strVal val="visible"/>
                                      </p:to>
                                    </p:set>
                                    <p:anim calcmode="lin" valueType="num">
                                      <p:cBhvr>
                                        <p:cTn id="7" dur="500" fill="hold"/>
                                        <p:tgtEl>
                                          <p:spTgt spid="2766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66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666">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27666">
                                            <p:txEl>
                                              <p:pRg st="1" end="1"/>
                                            </p:txEl>
                                          </p:spTgt>
                                        </p:tgtEl>
                                        <p:attrNameLst>
                                          <p:attrName>style.visibility</p:attrName>
                                        </p:attrNameLst>
                                      </p:cBhvr>
                                      <p:to>
                                        <p:strVal val="visible"/>
                                      </p:to>
                                    </p:set>
                                    <p:anim calcmode="lin" valueType="num">
                                      <p:cBhvr>
                                        <p:cTn id="12" dur="500" fill="hold"/>
                                        <p:tgtEl>
                                          <p:spTgt spid="2766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7666">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7666">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7666">
                                            <p:txEl>
                                              <p:pRg st="2" end="2"/>
                                            </p:txEl>
                                          </p:spTgt>
                                        </p:tgtEl>
                                        <p:attrNameLst>
                                          <p:attrName>style.visibility</p:attrName>
                                        </p:attrNameLst>
                                      </p:cBhvr>
                                      <p:to>
                                        <p:strVal val="visible"/>
                                      </p:to>
                                    </p:set>
                                    <p:anim calcmode="lin" valueType="num">
                                      <p:cBhvr>
                                        <p:cTn id="17" dur="500" fill="hold"/>
                                        <p:tgtEl>
                                          <p:spTgt spid="2766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7666">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7666">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7666">
                                            <p:txEl>
                                              <p:pRg st="3" end="3"/>
                                            </p:txEl>
                                          </p:spTgt>
                                        </p:tgtEl>
                                        <p:attrNameLst>
                                          <p:attrName>style.visibility</p:attrName>
                                        </p:attrNameLst>
                                      </p:cBhvr>
                                      <p:to>
                                        <p:strVal val="visible"/>
                                      </p:to>
                                    </p:set>
                                    <p:anim calcmode="lin" valueType="num">
                                      <p:cBhvr>
                                        <p:cTn id="22" dur="500" fill="hold"/>
                                        <p:tgtEl>
                                          <p:spTgt spid="27666">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7666">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7666">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27666">
                                            <p:txEl>
                                              <p:pRg st="4" end="4"/>
                                            </p:txEl>
                                          </p:spTgt>
                                        </p:tgtEl>
                                        <p:attrNameLst>
                                          <p:attrName>style.visibility</p:attrName>
                                        </p:attrNameLst>
                                      </p:cBhvr>
                                      <p:to>
                                        <p:strVal val="visible"/>
                                      </p:to>
                                    </p:set>
                                    <p:anim calcmode="lin" valueType="num">
                                      <p:cBhvr>
                                        <p:cTn id="27" dur="500" fill="hold"/>
                                        <p:tgtEl>
                                          <p:spTgt spid="27666">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7666">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7666">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27666">
                                            <p:txEl>
                                              <p:pRg st="5" end="5"/>
                                            </p:txEl>
                                          </p:spTgt>
                                        </p:tgtEl>
                                        <p:attrNameLst>
                                          <p:attrName>style.visibility</p:attrName>
                                        </p:attrNameLst>
                                      </p:cBhvr>
                                      <p:to>
                                        <p:strVal val="visible"/>
                                      </p:to>
                                    </p:set>
                                    <p:anim calcmode="lin" valueType="num">
                                      <p:cBhvr>
                                        <p:cTn id="32" dur="500" fill="hold"/>
                                        <p:tgtEl>
                                          <p:spTgt spid="27666">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27666">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27666">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7666">
                                            <p:txEl>
                                              <p:pRg st="6" end="6"/>
                                            </p:txEl>
                                          </p:spTgt>
                                        </p:tgtEl>
                                        <p:attrNameLst>
                                          <p:attrName>style.visibility</p:attrName>
                                        </p:attrNameLst>
                                      </p:cBhvr>
                                      <p:to>
                                        <p:strVal val="visible"/>
                                      </p:to>
                                    </p:set>
                                    <p:animEffect transition="in" filter="blinds(horizontal)">
                                      <p:cBhvr>
                                        <p:cTn id="39" dur="500"/>
                                        <p:tgtEl>
                                          <p:spTgt spid="27666">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7666">
                                            <p:txEl>
                                              <p:pRg st="7" end="7"/>
                                            </p:txEl>
                                          </p:spTgt>
                                        </p:tgtEl>
                                        <p:attrNameLst>
                                          <p:attrName>style.visibility</p:attrName>
                                        </p:attrNameLst>
                                      </p:cBhvr>
                                      <p:to>
                                        <p:strVal val="visible"/>
                                      </p:to>
                                    </p:set>
                                    <p:animEffect transition="in" filter="blinds(horizontal)">
                                      <p:cBhvr>
                                        <p:cTn id="44" dur="500"/>
                                        <p:tgtEl>
                                          <p:spTgt spid="2766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45024"/>
            <a:ext cx="8229600" cy="1143000"/>
          </a:xfrm>
        </p:spPr>
        <p:txBody>
          <a:bodyPr/>
          <a:lstStyle/>
          <a:p>
            <a:r>
              <a:rPr lang="en-US" altLang="ja-JP" sz="3200" i="1" dirty="0" smtClean="0"/>
              <a:t>If I am not better, at least I am different.</a:t>
            </a:r>
            <a:br>
              <a:rPr lang="en-US" altLang="ja-JP" sz="3200" i="1" dirty="0" smtClean="0"/>
            </a:br>
            <a:r>
              <a:rPr lang="fr-FR" altLang="ja-JP" sz="2000" dirty="0" smtClean="0"/>
              <a:t>Jean‐Jacques Rousseau (June 28, 1712 – July 2, 1778)</a:t>
            </a:r>
            <a:endParaRPr kumimoji="1" lang="ja-JP" altLang="en-US" sz="2000" i="1" dirty="0"/>
          </a:p>
        </p:txBody>
      </p:sp>
      <p:sp>
        <p:nvSpPr>
          <p:cNvPr id="4" name="日付プレースホルダ 3"/>
          <p:cNvSpPr>
            <a:spLocks noGrp="1"/>
          </p:cNvSpPr>
          <p:nvPr>
            <p:ph type="dt" sz="half" idx="10"/>
          </p:nvPr>
        </p:nvSpPr>
        <p:spPr/>
        <p:txBody>
          <a:bodyPr/>
          <a:lstStyle/>
          <a:p>
            <a:pPr>
              <a:defRPr/>
            </a:pPr>
            <a:fld id="{86747416-72CD-4002-B0D8-DC9D065ABE04}"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2</a:t>
            </a:fld>
            <a:endParaRPr lang="ja-JP" altLang="en-US" dirty="0"/>
          </a:p>
        </p:txBody>
      </p:sp>
      <p:pic>
        <p:nvPicPr>
          <p:cNvPr id="1026" name="Picture 2" descr="http://t3.gstatic.com/images?q=tbn:ANd9GcRys6M7bR4SEK7N53h4toG32i7YcKdbr7IBlb96p7-XoUenUHVTzjNyWw">
            <a:hlinkClick r:id="rId4"/>
          </p:cNvPr>
          <p:cNvPicPr>
            <a:picLocks noChangeAspect="1" noChangeArrowheads="1"/>
          </p:cNvPicPr>
          <p:nvPr/>
        </p:nvPicPr>
        <p:blipFill>
          <a:blip r:embed="rId5" cstate="print"/>
          <a:srcRect/>
          <a:stretch>
            <a:fillRect/>
          </a:stretch>
        </p:blipFill>
        <p:spPr bwMode="auto">
          <a:xfrm>
            <a:off x="3851920" y="1052736"/>
            <a:ext cx="1916340" cy="2376264"/>
          </a:xfrm>
          <a:prstGeom prst="rect">
            <a:avLst/>
          </a:prstGeo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356BE221-292A-495D-B3AA-E5EE9ED029DF}" type="datetime1">
              <a:rPr lang="ja-JP" altLang="en-US" smtClean="0"/>
              <a:pPr>
                <a:defRPr/>
              </a:pPr>
              <a:t>2011/8/23</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z="1800" b="1" smtClean="0">
                <a:solidFill>
                  <a:schemeClr val="tx1">
                    <a:lumMod val="95000"/>
                    <a:lumOff val="5000"/>
                  </a:schemeClr>
                </a:solidFill>
              </a:rPr>
              <a:pPr>
                <a:defRPr/>
              </a:pPr>
              <a:t>20</a:t>
            </a:fld>
            <a:endParaRPr lang="ja-JP" altLang="en-US" sz="1800" b="1" dirty="0">
              <a:solidFill>
                <a:schemeClr val="tx1">
                  <a:lumMod val="95000"/>
                  <a:lumOff val="5000"/>
                </a:schemeClr>
              </a:solidFill>
            </a:endParaRPr>
          </a:p>
        </p:txBody>
      </p:sp>
      <p:pic>
        <p:nvPicPr>
          <p:cNvPr id="1026" name="Picture 2"/>
          <p:cNvPicPr>
            <a:picLocks noChangeAspect="1" noChangeArrowheads="1"/>
          </p:cNvPicPr>
          <p:nvPr/>
        </p:nvPicPr>
        <p:blipFill>
          <a:blip r:embed="rId3" cstate="print"/>
          <a:srcRect/>
          <a:stretch>
            <a:fillRect/>
          </a:stretch>
        </p:blipFill>
        <p:spPr bwMode="auto">
          <a:xfrm>
            <a:off x="467544" y="1052736"/>
            <a:ext cx="8280920" cy="5156679"/>
          </a:xfrm>
          <a:prstGeom prst="rect">
            <a:avLst/>
          </a:prstGeom>
          <a:noFill/>
          <a:ln w="9525">
            <a:noFill/>
            <a:miter lim="800000"/>
            <a:headEnd/>
            <a:tailEnd/>
          </a:ln>
        </p:spPr>
      </p:pic>
      <p:sp>
        <p:nvSpPr>
          <p:cNvPr id="8" name="テキスト ボックス 7"/>
          <p:cNvSpPr txBox="1"/>
          <p:nvPr/>
        </p:nvSpPr>
        <p:spPr>
          <a:xfrm>
            <a:off x="539552" y="188640"/>
            <a:ext cx="8136904" cy="677108"/>
          </a:xfrm>
          <a:prstGeom prst="rect">
            <a:avLst/>
          </a:prstGeom>
          <a:noFill/>
        </p:spPr>
        <p:txBody>
          <a:bodyPr wrap="square" rtlCol="0">
            <a:spAutoFit/>
          </a:bodyPr>
          <a:lstStyle/>
          <a:p>
            <a:pPr algn="ctr"/>
            <a:r>
              <a:rPr lang="en-US" altLang="ja-JP" b="1" dirty="0" smtClean="0">
                <a:cs typeface="Arial" charset="0"/>
              </a:rPr>
              <a:t>2. Critical Review of Literature:</a:t>
            </a:r>
            <a:endParaRPr kumimoji="1" lang="en-US" altLang="ja-JP" b="1" dirty="0" smtClean="0">
              <a:solidFill>
                <a:schemeClr val="tx1">
                  <a:lumMod val="95000"/>
                  <a:lumOff val="5000"/>
                </a:schemeClr>
              </a:solidFill>
            </a:endParaRPr>
          </a:p>
          <a:p>
            <a:r>
              <a:rPr kumimoji="1" lang="en-US" altLang="ja-JP" sz="2000" b="1" dirty="0" smtClean="0">
                <a:solidFill>
                  <a:schemeClr val="tx1">
                    <a:lumMod val="95000"/>
                    <a:lumOff val="5000"/>
                  </a:schemeClr>
                </a:solidFill>
              </a:rPr>
              <a:t>W. M. </a:t>
            </a:r>
            <a:r>
              <a:rPr kumimoji="1" lang="en-US" altLang="ja-JP" sz="2000" b="1" dirty="0" err="1" smtClean="0">
                <a:solidFill>
                  <a:schemeClr val="tx1">
                    <a:lumMod val="95000"/>
                    <a:lumOff val="5000"/>
                  </a:schemeClr>
                </a:solidFill>
              </a:rPr>
              <a:t>Kassarjian’s</a:t>
            </a:r>
            <a:r>
              <a:rPr kumimoji="1" lang="en-US" altLang="ja-JP" sz="2000" b="1" dirty="0" smtClean="0">
                <a:solidFill>
                  <a:schemeClr val="tx1">
                    <a:lumMod val="95000"/>
                    <a:lumOff val="5000"/>
                  </a:schemeClr>
                </a:solidFill>
              </a:rPr>
              <a:t> I-O scale </a:t>
            </a:r>
            <a:r>
              <a:rPr lang="en-US" altLang="ja-JP" sz="2000" b="1" dirty="0" smtClean="0">
                <a:solidFill>
                  <a:schemeClr val="tx1">
                    <a:lumMod val="95000"/>
                    <a:lumOff val="5000"/>
                  </a:schemeClr>
                </a:solidFill>
              </a:rPr>
              <a:t>for Generalized Trait Innovativeness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500" fill="hold"/>
                                        <p:tgtEl>
                                          <p:spTgt spid="1026"/>
                                        </p:tgtEl>
                                        <p:attrNameLst>
                                          <p:attrName>ppt_w</p:attrName>
                                        </p:attrNameLst>
                                      </p:cBhvr>
                                      <p:tavLst>
                                        <p:tav tm="0">
                                          <p:val>
                                            <p:fltVal val="0"/>
                                          </p:val>
                                        </p:tav>
                                        <p:tav tm="100000">
                                          <p:val>
                                            <p:strVal val="#ppt_w"/>
                                          </p:val>
                                        </p:tav>
                                      </p:tavLst>
                                    </p:anim>
                                    <p:anim calcmode="lin" valueType="num">
                                      <p:cBhvr>
                                        <p:cTn id="14" dur="500" fill="hold"/>
                                        <p:tgtEl>
                                          <p:spTgt spid="1026"/>
                                        </p:tgtEl>
                                        <p:attrNameLst>
                                          <p:attrName>ppt_h</p:attrName>
                                        </p:attrNameLst>
                                      </p:cBhvr>
                                      <p:tavLst>
                                        <p:tav tm="0">
                                          <p:val>
                                            <p:fltVal val="0"/>
                                          </p:val>
                                        </p:tav>
                                        <p:tav tm="100000">
                                          <p:val>
                                            <p:strVal val="#ppt_h"/>
                                          </p:val>
                                        </p:tav>
                                      </p:tavLst>
                                    </p:anim>
                                    <p:animEffect transition="in" filter="fade">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95536" y="836712"/>
            <a:ext cx="7015186" cy="2160240"/>
          </a:xfrm>
        </p:spPr>
        <p:txBody>
          <a:bodyPr/>
          <a:lstStyle/>
          <a:p>
            <a:r>
              <a:rPr lang="en-US" altLang="ja-JP" sz="2400" b="1" dirty="0" err="1" smtClean="0">
                <a:latin typeface="Arial" pitchFamily="34" charset="0"/>
                <a:cs typeface="Arial" pitchFamily="34" charset="0"/>
              </a:rPr>
              <a:t>Im</a:t>
            </a:r>
            <a:r>
              <a:rPr lang="en-US" altLang="ja-JP" sz="2400" b="1" dirty="0" smtClean="0">
                <a:latin typeface="Arial" pitchFamily="34" charset="0"/>
                <a:cs typeface="Arial" pitchFamily="34" charset="0"/>
              </a:rPr>
              <a:t>, </a:t>
            </a:r>
            <a:r>
              <a:rPr lang="en-US" altLang="ja-JP" sz="2400" b="1" dirty="0" err="1" smtClean="0">
                <a:latin typeface="Arial" pitchFamily="34" charset="0"/>
                <a:cs typeface="Arial" pitchFamily="34" charset="0"/>
              </a:rPr>
              <a:t>Bayus</a:t>
            </a:r>
            <a:r>
              <a:rPr lang="en-US" altLang="ja-JP" sz="2400" b="1" dirty="0" smtClean="0">
                <a:latin typeface="Arial" pitchFamily="34" charset="0"/>
                <a:cs typeface="Arial" pitchFamily="34" charset="0"/>
              </a:rPr>
              <a:t> and Mason (2003)</a:t>
            </a:r>
          </a:p>
          <a:p>
            <a:r>
              <a:rPr lang="en-US" altLang="ja-JP" sz="2400" b="1" dirty="0" err="1" smtClean="0">
                <a:latin typeface="Arial" pitchFamily="34" charset="0"/>
                <a:cs typeface="Arial" pitchFamily="34" charset="0"/>
              </a:rPr>
              <a:t>Im</a:t>
            </a:r>
            <a:r>
              <a:rPr lang="en-US" altLang="ja-JP" sz="2400" b="1" dirty="0" smtClean="0">
                <a:latin typeface="Arial" pitchFamily="34" charset="0"/>
                <a:cs typeface="Arial" pitchFamily="34" charset="0"/>
              </a:rPr>
              <a:t>, Mason, and Houston (2007)</a:t>
            </a:r>
          </a:p>
          <a:p>
            <a:r>
              <a:rPr lang="en-US" altLang="ja-JP" sz="2400" b="1" dirty="0" err="1" smtClean="0">
                <a:latin typeface="Arial" pitchFamily="34" charset="0"/>
                <a:cs typeface="Arial" pitchFamily="34" charset="0"/>
              </a:rPr>
              <a:t>Reohrich</a:t>
            </a:r>
            <a:r>
              <a:rPr lang="en-US" altLang="ja-JP" sz="2400" b="1" dirty="0" smtClean="0">
                <a:latin typeface="Arial" pitchFamily="34" charset="0"/>
                <a:cs typeface="Arial" pitchFamily="34" charset="0"/>
              </a:rPr>
              <a:t> (2004)</a:t>
            </a:r>
          </a:p>
          <a:p>
            <a:r>
              <a:rPr lang="en-US" altLang="ja-JP" sz="2400" b="1" dirty="0" smtClean="0">
                <a:latin typeface="Arial" pitchFamily="34" charset="0"/>
                <a:cs typeface="Arial" pitchFamily="34" charset="0"/>
              </a:rPr>
              <a:t>Hoffmann and </a:t>
            </a:r>
            <a:r>
              <a:rPr lang="en-US" altLang="ja-JP" sz="2400" b="1" dirty="0" err="1" smtClean="0">
                <a:latin typeface="Arial" pitchFamily="34" charset="0"/>
                <a:cs typeface="Arial" pitchFamily="34" charset="0"/>
              </a:rPr>
              <a:t>Soyez</a:t>
            </a:r>
            <a:r>
              <a:rPr lang="en-US" altLang="ja-JP" sz="2400" b="1" dirty="0" smtClean="0">
                <a:latin typeface="Arial" pitchFamily="34" charset="0"/>
                <a:cs typeface="Arial" pitchFamily="34" charset="0"/>
              </a:rPr>
              <a:t> (2010)</a:t>
            </a:r>
          </a:p>
          <a:p>
            <a:r>
              <a:rPr lang="en-US" altLang="ja-JP" sz="2400" b="1" dirty="0" smtClean="0">
                <a:latin typeface="Arial" pitchFamily="34" charset="0"/>
                <a:cs typeface="Arial" pitchFamily="34" charset="0"/>
              </a:rPr>
              <a:t>Bartels and </a:t>
            </a:r>
            <a:r>
              <a:rPr lang="en-US" altLang="ja-JP" sz="2400" b="1" dirty="0" err="1" smtClean="0">
                <a:latin typeface="Arial" pitchFamily="34" charset="0"/>
                <a:cs typeface="Arial" pitchFamily="34" charset="0"/>
              </a:rPr>
              <a:t>Reinders</a:t>
            </a:r>
            <a:r>
              <a:rPr lang="en-US" altLang="ja-JP" sz="2400" b="1" dirty="0" smtClean="0">
                <a:latin typeface="Arial" pitchFamily="34" charset="0"/>
                <a:cs typeface="Arial" pitchFamily="34" charset="0"/>
              </a:rPr>
              <a:t> (2010)</a:t>
            </a:r>
          </a:p>
          <a:p>
            <a:endParaRPr lang="en-US" altLang="ja-JP" sz="2400" b="1" dirty="0" smtClean="0">
              <a:latin typeface="Arial" pitchFamily="34" charset="0"/>
              <a:cs typeface="Arial" pitchFamily="34" charset="0"/>
            </a:endParaRPr>
          </a:p>
          <a:p>
            <a:endParaRPr kumimoji="1" lang="ja-JP" altLang="en-US" sz="2400" dirty="0">
              <a:latin typeface="Arial" pitchFamily="34" charset="0"/>
              <a:cs typeface="Arial" pitchFamily="34" charset="0"/>
            </a:endParaRPr>
          </a:p>
        </p:txBody>
      </p:sp>
      <p:sp>
        <p:nvSpPr>
          <p:cNvPr id="4" name="日付プレースホルダ 3"/>
          <p:cNvSpPr>
            <a:spLocks noGrp="1"/>
          </p:cNvSpPr>
          <p:nvPr>
            <p:ph type="dt" sz="half" idx="10"/>
          </p:nvPr>
        </p:nvSpPr>
        <p:spPr/>
        <p:txBody>
          <a:bodyPr/>
          <a:lstStyle/>
          <a:p>
            <a:pPr>
              <a:defRPr/>
            </a:pPr>
            <a:fld id="{80A853B4-0E60-4CFB-9C43-0D1712A8A2E9}"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21</a:t>
            </a:fld>
            <a:endParaRPr lang="ja-JP" altLang="en-US"/>
          </a:p>
        </p:txBody>
      </p:sp>
      <p:sp>
        <p:nvSpPr>
          <p:cNvPr id="7" name="正方形/長方形 6"/>
          <p:cNvSpPr/>
          <p:nvPr/>
        </p:nvSpPr>
        <p:spPr>
          <a:xfrm>
            <a:off x="1214414" y="214290"/>
            <a:ext cx="4856092" cy="369332"/>
          </a:xfrm>
          <a:prstGeom prst="rect">
            <a:avLst/>
          </a:prstGeom>
        </p:spPr>
        <p:txBody>
          <a:bodyPr wrap="square">
            <a:spAutoFit/>
          </a:bodyPr>
          <a:lstStyle/>
          <a:p>
            <a:pPr algn="ctr"/>
            <a:r>
              <a:rPr lang="en-US" altLang="ja-JP" b="1" dirty="0" smtClean="0">
                <a:cs typeface="Arial" charset="0"/>
              </a:rPr>
              <a:t>2. Critical Review of Literature:</a:t>
            </a:r>
            <a:endParaRPr lang="ja-JP" altLang="en-US" dirty="0"/>
          </a:p>
        </p:txBody>
      </p:sp>
      <p:sp>
        <p:nvSpPr>
          <p:cNvPr id="8" name="テキスト ボックス 7"/>
          <p:cNvSpPr txBox="1"/>
          <p:nvPr/>
        </p:nvSpPr>
        <p:spPr>
          <a:xfrm>
            <a:off x="323528" y="3212976"/>
            <a:ext cx="8568952" cy="3046988"/>
          </a:xfrm>
          <a:prstGeom prst="rect">
            <a:avLst/>
          </a:prstGeom>
          <a:noFill/>
        </p:spPr>
        <p:txBody>
          <a:bodyPr wrap="square" rtlCol="0">
            <a:spAutoFit/>
          </a:bodyPr>
          <a:lstStyle/>
          <a:p>
            <a:r>
              <a:rPr lang="en-US" altLang="ja-JP" sz="2400" b="1" dirty="0" smtClean="0">
                <a:latin typeface="Arial" pitchFamily="34" charset="0"/>
                <a:cs typeface="Arial" pitchFamily="34" charset="0"/>
              </a:rPr>
              <a:t>These studies adopted various approaches to predict innovative behavior and investigated the relative predictability between generalized innovativeness and domain-specific innovativeness. </a:t>
            </a:r>
          </a:p>
          <a:p>
            <a:r>
              <a:rPr lang="en-US" altLang="ja-JP" sz="2400" b="1" dirty="0" smtClean="0">
                <a:latin typeface="Arial" pitchFamily="34" charset="0"/>
                <a:cs typeface="Arial" pitchFamily="34" charset="0"/>
              </a:rPr>
              <a:t>Although each obtained satisfactory results, </a:t>
            </a:r>
            <a:r>
              <a:rPr lang="en-US" altLang="ja-JP" sz="2400" b="1" dirty="0" smtClean="0"/>
              <a:t>none of them investigated </a:t>
            </a:r>
            <a:r>
              <a:rPr lang="en-US" altLang="ja-JP" sz="2400" b="1" dirty="0" smtClean="0">
                <a:solidFill>
                  <a:srgbClr val="FF0000"/>
                </a:solidFill>
              </a:rPr>
              <a:t>the theoretical basis </a:t>
            </a:r>
            <a:r>
              <a:rPr lang="en-US" altLang="ja-JP" sz="2400" b="1" dirty="0" smtClean="0">
                <a:latin typeface="Arial" pitchFamily="34" charset="0"/>
                <a:cs typeface="Arial" pitchFamily="34" charset="0"/>
              </a:rPr>
              <a:t>for designing scale for better prediction of innovative behavior and innovation diffusion theory itself. </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blinds(horizontal)">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Effect transition="in" filter="blinds(horizontal)">
                                      <p:cBhvr>
                                        <p:cTn id="29"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457200" y="214313"/>
            <a:ext cx="8229600" cy="714375"/>
          </a:xfrm>
        </p:spPr>
        <p:txBody>
          <a:bodyPr/>
          <a:lstStyle/>
          <a:p>
            <a:r>
              <a:rPr lang="en-US" altLang="ja-JP" sz="2000" b="1" dirty="0" smtClean="0">
                <a:latin typeface="Arial" charset="0"/>
                <a:cs typeface="Arial" charset="0"/>
              </a:rPr>
              <a:t>2. Critical Review of Literature:</a:t>
            </a:r>
            <a:br>
              <a:rPr lang="en-US" altLang="ja-JP" sz="2000" b="1" dirty="0" smtClean="0">
                <a:latin typeface="Arial" charset="0"/>
                <a:cs typeface="Arial" charset="0"/>
              </a:rPr>
            </a:br>
            <a:r>
              <a:rPr lang="en-US" altLang="ja-JP" sz="2400" b="1" dirty="0" smtClean="0">
                <a:latin typeface="Arial" charset="0"/>
                <a:cs typeface="Arial" charset="0"/>
              </a:rPr>
              <a:t>Summary</a:t>
            </a:r>
            <a:endParaRPr lang="ja-JP" altLang="en-US" sz="2400" dirty="0" smtClean="0">
              <a:latin typeface="Arial" charset="0"/>
              <a:cs typeface="Arial" charset="0"/>
            </a:endParaRPr>
          </a:p>
        </p:txBody>
      </p:sp>
      <p:sp>
        <p:nvSpPr>
          <p:cNvPr id="32771" name="コンテンツ プレースホルダ 2"/>
          <p:cNvSpPr>
            <a:spLocks noGrp="1"/>
          </p:cNvSpPr>
          <p:nvPr>
            <p:ph idx="1"/>
          </p:nvPr>
        </p:nvSpPr>
        <p:spPr>
          <a:xfrm>
            <a:off x="714348" y="928688"/>
            <a:ext cx="8001056" cy="5429250"/>
          </a:xfrm>
        </p:spPr>
        <p:txBody>
          <a:bodyPr/>
          <a:lstStyle/>
          <a:p>
            <a:pPr>
              <a:lnSpc>
                <a:spcPts val="3500"/>
              </a:lnSpc>
              <a:buFont typeface="Arial" charset="0"/>
              <a:buNone/>
            </a:pPr>
            <a:r>
              <a:rPr lang="en-US" altLang="ja-JP" sz="2000" b="1" dirty="0" smtClean="0">
                <a:latin typeface="Arial" pitchFamily="34" charset="0"/>
                <a:cs typeface="Arial" pitchFamily="34" charset="0"/>
              </a:rPr>
              <a:t>(1) We find that the contingency model of </a:t>
            </a:r>
            <a:r>
              <a:rPr lang="en-US" altLang="ja-JP" sz="2000" b="1" dirty="0" err="1" smtClean="0">
                <a:latin typeface="Arial" pitchFamily="34" charset="0"/>
                <a:cs typeface="Arial" pitchFamily="34" charset="0"/>
              </a:rPr>
              <a:t>Midgley</a:t>
            </a:r>
            <a:r>
              <a:rPr lang="en-US" altLang="ja-JP" sz="2000" b="1" dirty="0" smtClean="0">
                <a:latin typeface="Arial" pitchFamily="34" charset="0"/>
                <a:cs typeface="Arial" pitchFamily="34" charset="0"/>
              </a:rPr>
              <a:t> and Dowling</a:t>
            </a:r>
            <a:r>
              <a:rPr lang="ja-JP" altLang="en-US" sz="2000" b="1" dirty="0" smtClean="0">
                <a:latin typeface="Arial" pitchFamily="34" charset="0"/>
                <a:cs typeface="Arial" pitchFamily="34" charset="0"/>
              </a:rPr>
              <a:t> </a:t>
            </a:r>
            <a:r>
              <a:rPr lang="en-US" altLang="ja-JP" sz="2000" b="1" dirty="0" smtClean="0">
                <a:latin typeface="Arial" pitchFamily="34" charset="0"/>
                <a:cs typeface="Arial" pitchFamily="34" charset="0"/>
              </a:rPr>
              <a:t>(1978) has been and will be a leading model in this field.</a:t>
            </a:r>
          </a:p>
          <a:p>
            <a:pPr>
              <a:lnSpc>
                <a:spcPts val="3500"/>
              </a:lnSpc>
              <a:buFont typeface="Arial" charset="0"/>
              <a:buNone/>
            </a:pPr>
            <a:r>
              <a:rPr lang="en-US" altLang="ja-JP" sz="2000" b="1" dirty="0" smtClean="0">
                <a:latin typeface="Arial" pitchFamily="34" charset="0"/>
                <a:cs typeface="Arial" pitchFamily="34" charset="0"/>
              </a:rPr>
              <a:t>(2) Although </a:t>
            </a:r>
            <a:r>
              <a:rPr lang="en-US" altLang="ja-JP" sz="2000" b="1" dirty="0" err="1" smtClean="0">
                <a:latin typeface="Arial" pitchFamily="34" charset="0"/>
                <a:cs typeface="Arial" pitchFamily="34" charset="0"/>
              </a:rPr>
              <a:t>Midgley</a:t>
            </a:r>
            <a:r>
              <a:rPr lang="en-US" altLang="ja-JP" sz="2000" b="1" dirty="0" smtClean="0">
                <a:latin typeface="Arial" pitchFamily="34" charset="0"/>
                <a:cs typeface="Arial" pitchFamily="34" charset="0"/>
              </a:rPr>
              <a:t> and Dowling</a:t>
            </a:r>
            <a:r>
              <a:rPr lang="ja-JP" altLang="en-US" sz="2000" b="1" dirty="0" smtClean="0">
                <a:latin typeface="Arial" pitchFamily="34" charset="0"/>
                <a:cs typeface="Arial" pitchFamily="34" charset="0"/>
              </a:rPr>
              <a:t> </a:t>
            </a:r>
            <a:r>
              <a:rPr lang="en-US" altLang="ja-JP" sz="2000" b="1" dirty="0" smtClean="0">
                <a:latin typeface="Arial" pitchFamily="34" charset="0"/>
                <a:cs typeface="Arial" pitchFamily="34" charset="0"/>
              </a:rPr>
              <a:t>(1978) proposed three  abstraction levels on consumer innovativeness, we consider that their abstraction should be changed  to a scope of consumer innovativeness. </a:t>
            </a:r>
          </a:p>
          <a:p>
            <a:pPr>
              <a:lnSpc>
                <a:spcPts val="3500"/>
              </a:lnSpc>
              <a:buNone/>
            </a:pPr>
            <a:r>
              <a:rPr lang="en-US" altLang="ja-JP" sz="2000" b="1" dirty="0" smtClean="0">
                <a:latin typeface="Arial" pitchFamily="34" charset="0"/>
                <a:cs typeface="Arial" pitchFamily="34" charset="0"/>
              </a:rPr>
              <a:t>(3) Although we understand that the actualized innovativeness is a concept given to time of adoption or number of innovations adopted within a certain period, we do not think that one can claim some meaningful thing based on such simple thing as time or number.</a:t>
            </a:r>
          </a:p>
          <a:p>
            <a:pPr>
              <a:lnSpc>
                <a:spcPts val="3500"/>
              </a:lnSpc>
              <a:buFont typeface="Arial" charset="0"/>
              <a:buNone/>
            </a:pPr>
            <a:endParaRPr lang="en-US" altLang="ja-JP" sz="2000" b="1" dirty="0" smtClean="0">
              <a:latin typeface="Arial" pitchFamily="34" charset="0"/>
              <a:cs typeface="Arial" pitchFamily="34" charset="0"/>
            </a:endParaRPr>
          </a:p>
        </p:txBody>
      </p:sp>
      <p:sp>
        <p:nvSpPr>
          <p:cNvPr id="4" name="日付プレースホルダ 3"/>
          <p:cNvSpPr>
            <a:spLocks noGrp="1"/>
          </p:cNvSpPr>
          <p:nvPr>
            <p:ph type="dt" sz="quarter" idx="10"/>
          </p:nvPr>
        </p:nvSpPr>
        <p:spPr/>
        <p:txBody>
          <a:bodyPr/>
          <a:lstStyle/>
          <a:p>
            <a:pPr>
              <a:defRPr/>
            </a:pPr>
            <a:fld id="{4389C582-9F8A-4758-A809-733B96B7F34D}" type="datetime1">
              <a:rPr lang="ja-JP" altLang="en-US" smtClean="0"/>
              <a:pPr>
                <a:defRPr/>
              </a:pPr>
              <a:t>2011/8/23</a:t>
            </a:fld>
            <a:endParaRPr lang="ja-JP" altLang="en-US"/>
          </a:p>
        </p:txBody>
      </p:sp>
      <p:sp>
        <p:nvSpPr>
          <p:cNvPr id="3277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B2F9830D-7418-4B82-8D45-71CA0DF2CA99}" type="slidenum">
              <a:rPr lang="ja-JP" altLang="en-US" smtClean="0"/>
              <a:pPr>
                <a:defRPr/>
              </a:pPr>
              <a:t>22</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a:xfrm>
            <a:off x="457200" y="142875"/>
            <a:ext cx="8229600" cy="785813"/>
          </a:xfrm>
        </p:spPr>
        <p:txBody>
          <a:bodyPr/>
          <a:lstStyle/>
          <a:p>
            <a:r>
              <a:rPr lang="en-US" altLang="ja-JP" sz="2000" b="1" dirty="0" smtClean="0">
                <a:latin typeface="Arial" charset="0"/>
                <a:cs typeface="Arial" charset="0"/>
              </a:rPr>
              <a:t>2. Critical Review of Literature:</a:t>
            </a:r>
            <a:r>
              <a:rPr lang="en-US" altLang="ja-JP" sz="2400" b="1" dirty="0" smtClean="0">
                <a:latin typeface="Arial" charset="0"/>
                <a:cs typeface="Arial" charset="0"/>
              </a:rPr>
              <a:t/>
            </a:r>
            <a:br>
              <a:rPr lang="en-US" altLang="ja-JP" sz="2400" b="1" dirty="0" smtClean="0">
                <a:latin typeface="Arial" charset="0"/>
                <a:cs typeface="Arial" charset="0"/>
              </a:rPr>
            </a:br>
            <a:r>
              <a:rPr lang="en-US" altLang="ja-JP" sz="2400" b="1" dirty="0" smtClean="0">
                <a:latin typeface="Arial" charset="0"/>
                <a:cs typeface="Arial" charset="0"/>
              </a:rPr>
              <a:t>Summary</a:t>
            </a:r>
            <a:endParaRPr lang="ja-JP" altLang="en-US" sz="2400" dirty="0" smtClean="0"/>
          </a:p>
        </p:txBody>
      </p:sp>
      <p:sp>
        <p:nvSpPr>
          <p:cNvPr id="33795" name="コンテンツ プレースホルダ 2"/>
          <p:cNvSpPr>
            <a:spLocks noGrp="1"/>
          </p:cNvSpPr>
          <p:nvPr>
            <p:ph idx="1"/>
          </p:nvPr>
        </p:nvSpPr>
        <p:spPr>
          <a:xfrm>
            <a:off x="395536" y="1052736"/>
            <a:ext cx="8319868" cy="5256585"/>
          </a:xfrm>
        </p:spPr>
        <p:txBody>
          <a:bodyPr/>
          <a:lstStyle/>
          <a:p>
            <a:pPr>
              <a:lnSpc>
                <a:spcPts val="3500"/>
              </a:lnSpc>
              <a:buFont typeface="Arial" charset="0"/>
              <a:buNone/>
            </a:pPr>
            <a:r>
              <a:rPr lang="en-US" altLang="ja-JP" sz="2000" b="1" dirty="0" smtClean="0">
                <a:latin typeface="Arial" pitchFamily="34" charset="0"/>
                <a:cs typeface="Arial" pitchFamily="34" charset="0"/>
              </a:rPr>
              <a:t>(4) Hence </a:t>
            </a:r>
            <a:r>
              <a:rPr lang="en-US" altLang="ja-JP" sz="2000" b="1" dirty="0" err="1" smtClean="0">
                <a:latin typeface="Arial" pitchFamily="34" charset="0"/>
                <a:cs typeface="Arial" pitchFamily="34" charset="0"/>
              </a:rPr>
              <a:t>Midgley</a:t>
            </a:r>
            <a:r>
              <a:rPr lang="en-US" altLang="ja-JP" sz="2000" b="1" dirty="0" smtClean="0">
                <a:latin typeface="Arial" pitchFamily="34" charset="0"/>
                <a:cs typeface="Arial" pitchFamily="34" charset="0"/>
              </a:rPr>
              <a:t> and Dowling</a:t>
            </a:r>
            <a:r>
              <a:rPr lang="ja-JP" altLang="en-US" sz="2000" b="1" dirty="0" smtClean="0">
                <a:latin typeface="Arial" pitchFamily="34" charset="0"/>
                <a:cs typeface="Arial" pitchFamily="34" charset="0"/>
              </a:rPr>
              <a:t> </a:t>
            </a:r>
            <a:r>
              <a:rPr lang="en-US" altLang="ja-JP" sz="2000" b="1" dirty="0" smtClean="0">
                <a:latin typeface="Arial" pitchFamily="34" charset="0"/>
                <a:cs typeface="Arial" pitchFamily="34" charset="0"/>
              </a:rPr>
              <a:t>(1978) pointed out that Rogers’ adopter categorization is a tautology.</a:t>
            </a:r>
          </a:p>
          <a:p>
            <a:pPr>
              <a:lnSpc>
                <a:spcPts val="3500"/>
              </a:lnSpc>
              <a:buFont typeface="Arial" charset="0"/>
              <a:buNone/>
            </a:pPr>
            <a:r>
              <a:rPr lang="en-US" altLang="ja-JP" sz="2000" b="1" dirty="0" smtClean="0">
                <a:latin typeface="Arial" pitchFamily="34" charset="0"/>
                <a:cs typeface="Arial" pitchFamily="34" charset="0"/>
              </a:rPr>
              <a:t>(5) It is generally admitted that use of domain-specific innovativeness is the most effective for predicting innovation adoption behavior among the three innovativeness constructs. </a:t>
            </a:r>
          </a:p>
          <a:p>
            <a:pPr>
              <a:lnSpc>
                <a:spcPts val="3500"/>
              </a:lnSpc>
              <a:buNone/>
            </a:pPr>
            <a:r>
              <a:rPr lang="en-US" altLang="ja-JP" sz="2000" b="1" dirty="0" smtClean="0">
                <a:latin typeface="Arial" pitchFamily="34" charset="0"/>
                <a:cs typeface="Arial" pitchFamily="34" charset="0"/>
              </a:rPr>
              <a:t>(6) No study</a:t>
            </a:r>
            <a:r>
              <a:rPr lang="en-US" altLang="ja-JP" sz="2000" b="1" dirty="0" smtClean="0">
                <a:latin typeface="Arial" charset="0"/>
                <a:cs typeface="Arial" charset="0"/>
              </a:rPr>
              <a:t> covered the problem of non-normal distributions of adoption times.</a:t>
            </a:r>
            <a:endParaRPr lang="en-US" altLang="ja-JP" sz="2000" b="1" dirty="0" smtClean="0">
              <a:latin typeface="Arial" pitchFamily="34" charset="0"/>
              <a:cs typeface="Arial" pitchFamily="34" charset="0"/>
            </a:endParaRPr>
          </a:p>
          <a:p>
            <a:pPr>
              <a:buNone/>
            </a:pPr>
            <a:r>
              <a:rPr lang="en-US" altLang="ja-JP" sz="2400" b="1" dirty="0" smtClean="0">
                <a:latin typeface="Arial" pitchFamily="34" charset="0"/>
                <a:cs typeface="Arial" pitchFamily="34" charset="0"/>
              </a:rPr>
              <a:t>Based on the above six points, we will reconstruct the</a:t>
            </a:r>
          </a:p>
          <a:p>
            <a:pPr>
              <a:buNone/>
            </a:pPr>
            <a:r>
              <a:rPr lang="en-US" altLang="ja-JP" sz="2400" b="1" dirty="0" smtClean="0">
                <a:latin typeface="Arial" pitchFamily="34" charset="0"/>
                <a:cs typeface="Arial" pitchFamily="34" charset="0"/>
              </a:rPr>
              <a:t>overall research framework of innovation adoption and</a:t>
            </a:r>
          </a:p>
          <a:p>
            <a:pPr>
              <a:buNone/>
            </a:pPr>
            <a:r>
              <a:rPr lang="en-US" altLang="ja-JP" sz="2400" b="1" dirty="0" smtClean="0">
                <a:latin typeface="Arial" pitchFamily="34" charset="0"/>
                <a:cs typeface="Arial" pitchFamily="34" charset="0"/>
              </a:rPr>
              <a:t>its diffusion process using </a:t>
            </a:r>
            <a:r>
              <a:rPr lang="en-US" altLang="ja-JP" sz="2400" b="1" dirty="0" err="1" smtClean="0">
                <a:latin typeface="Arial" pitchFamily="34" charset="0"/>
                <a:cs typeface="Arial" pitchFamily="34" charset="0"/>
              </a:rPr>
              <a:t>Carnap’s</a:t>
            </a:r>
            <a:r>
              <a:rPr lang="en-US" altLang="ja-JP" sz="2400" b="1" dirty="0" smtClean="0">
                <a:latin typeface="Arial" pitchFamily="34" charset="0"/>
                <a:cs typeface="Arial" pitchFamily="34" charset="0"/>
              </a:rPr>
              <a:t> framework of</a:t>
            </a:r>
          </a:p>
          <a:p>
            <a:pPr>
              <a:buNone/>
            </a:pPr>
            <a:r>
              <a:rPr lang="en-US" altLang="ja-JP" sz="2400" b="1" dirty="0" smtClean="0">
                <a:latin typeface="Arial" pitchFamily="34" charset="0"/>
                <a:cs typeface="Arial" pitchFamily="34" charset="0"/>
              </a:rPr>
              <a:t>construct. </a:t>
            </a:r>
          </a:p>
          <a:p>
            <a:endParaRPr lang="ja-JP" altLang="en-US" sz="2000" dirty="0" smtClean="0">
              <a:latin typeface="Arial" pitchFamily="34" charset="0"/>
              <a:cs typeface="Arial" pitchFamily="34" charset="0"/>
            </a:endParaRPr>
          </a:p>
        </p:txBody>
      </p:sp>
      <p:sp>
        <p:nvSpPr>
          <p:cNvPr id="4" name="日付プレースホルダ 3"/>
          <p:cNvSpPr>
            <a:spLocks noGrp="1"/>
          </p:cNvSpPr>
          <p:nvPr>
            <p:ph type="dt" sz="quarter" idx="10"/>
          </p:nvPr>
        </p:nvSpPr>
        <p:spPr/>
        <p:txBody>
          <a:bodyPr/>
          <a:lstStyle/>
          <a:p>
            <a:pPr>
              <a:defRPr/>
            </a:pPr>
            <a:fld id="{E1F29AD0-E525-4151-9FAB-79F347C3EEAB}" type="datetime1">
              <a:rPr lang="ja-JP" altLang="en-US" smtClean="0"/>
              <a:pPr>
                <a:defRPr/>
              </a:pPr>
              <a:t>2011/8/23</a:t>
            </a:fld>
            <a:endParaRPr lang="ja-JP" altLang="en-US"/>
          </a:p>
        </p:txBody>
      </p:sp>
      <p:sp>
        <p:nvSpPr>
          <p:cNvPr id="3379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DD2EE84D-9080-475E-9930-DCF7ABB15ACD}" type="slidenum">
              <a:rPr lang="ja-JP" altLang="en-US" smtClean="0"/>
              <a:pPr>
                <a:defRPr/>
              </a:pPr>
              <a:t>23</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33795">
                                            <p:txEl>
                                              <p:pRg st="3" end="3"/>
                                            </p:txEl>
                                          </p:spTgt>
                                        </p:tgtEl>
                                        <p:attrNameLst>
                                          <p:attrName>style.visibility</p:attrName>
                                        </p:attrNameLst>
                                      </p:cBhvr>
                                      <p:to>
                                        <p:strVal val="visible"/>
                                      </p:to>
                                    </p:set>
                                    <p:anim calcmode="lin" valueType="num">
                                      <p:cBhvr>
                                        <p:cTn id="25" dur="500" fill="hold"/>
                                        <p:tgtEl>
                                          <p:spTgt spid="3379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3795">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33795">
                                            <p:txEl>
                                              <p:pRg st="3" end="3"/>
                                            </p:txEl>
                                          </p:spTgt>
                                        </p:tgtEl>
                                      </p:cBhvr>
                                    </p:animEffect>
                                  </p:childTnLst>
                                </p:cTn>
                              </p:par>
                              <p:par>
                                <p:cTn id="28" presetID="53" presetClass="entr" presetSubtype="0" fill="hold" nodeType="withEffect">
                                  <p:stCondLst>
                                    <p:cond delay="0"/>
                                  </p:stCondLst>
                                  <p:childTnLst>
                                    <p:set>
                                      <p:cBhvr>
                                        <p:cTn id="29" dur="1" fill="hold">
                                          <p:stCondLst>
                                            <p:cond delay="0"/>
                                          </p:stCondLst>
                                        </p:cTn>
                                        <p:tgtEl>
                                          <p:spTgt spid="33795">
                                            <p:txEl>
                                              <p:pRg st="4" end="4"/>
                                            </p:txEl>
                                          </p:spTgt>
                                        </p:tgtEl>
                                        <p:attrNameLst>
                                          <p:attrName>style.visibility</p:attrName>
                                        </p:attrNameLst>
                                      </p:cBhvr>
                                      <p:to>
                                        <p:strVal val="visible"/>
                                      </p:to>
                                    </p:set>
                                    <p:anim calcmode="lin" valueType="num">
                                      <p:cBhvr>
                                        <p:cTn id="30" dur="500" fill="hold"/>
                                        <p:tgtEl>
                                          <p:spTgt spid="33795">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3795">
                                            <p:txEl>
                                              <p:pRg st="4" end="4"/>
                                            </p:txEl>
                                          </p:spTgt>
                                        </p:tgtEl>
                                        <p:attrNameLst>
                                          <p:attrName>ppt_h</p:attrName>
                                        </p:attrNameLst>
                                      </p:cBhvr>
                                      <p:tavLst>
                                        <p:tav tm="0">
                                          <p:val>
                                            <p:fltVal val="0"/>
                                          </p:val>
                                        </p:tav>
                                        <p:tav tm="100000">
                                          <p:val>
                                            <p:strVal val="#ppt_h"/>
                                          </p:val>
                                        </p:tav>
                                      </p:tavLst>
                                    </p:anim>
                                    <p:animEffect transition="in" filter="fade">
                                      <p:cBhvr>
                                        <p:cTn id="32" dur="500"/>
                                        <p:tgtEl>
                                          <p:spTgt spid="33795">
                                            <p:txEl>
                                              <p:pRg st="4" end="4"/>
                                            </p:txEl>
                                          </p:spTgt>
                                        </p:tgtEl>
                                      </p:cBhvr>
                                    </p:animEffect>
                                  </p:childTnLst>
                                </p:cTn>
                              </p:par>
                              <p:par>
                                <p:cTn id="33" presetID="53" presetClass="entr" presetSubtype="0" fill="hold" nodeType="withEffect">
                                  <p:stCondLst>
                                    <p:cond delay="0"/>
                                  </p:stCondLst>
                                  <p:childTnLst>
                                    <p:set>
                                      <p:cBhvr>
                                        <p:cTn id="34" dur="1" fill="hold">
                                          <p:stCondLst>
                                            <p:cond delay="0"/>
                                          </p:stCondLst>
                                        </p:cTn>
                                        <p:tgtEl>
                                          <p:spTgt spid="33795">
                                            <p:txEl>
                                              <p:pRg st="5" end="5"/>
                                            </p:txEl>
                                          </p:spTgt>
                                        </p:tgtEl>
                                        <p:attrNameLst>
                                          <p:attrName>style.visibility</p:attrName>
                                        </p:attrNameLst>
                                      </p:cBhvr>
                                      <p:to>
                                        <p:strVal val="visible"/>
                                      </p:to>
                                    </p:set>
                                    <p:anim calcmode="lin" valueType="num">
                                      <p:cBhvr>
                                        <p:cTn id="35" dur="500" fill="hold"/>
                                        <p:tgtEl>
                                          <p:spTgt spid="3379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3795">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3795">
                                            <p:txEl>
                                              <p:pRg st="5" end="5"/>
                                            </p:txEl>
                                          </p:spTgt>
                                        </p:tgtEl>
                                      </p:cBhvr>
                                    </p:animEffect>
                                  </p:childTnLst>
                                </p:cTn>
                              </p:par>
                              <p:par>
                                <p:cTn id="38" presetID="53" presetClass="entr" presetSubtype="0" fill="hold" nodeType="withEffect">
                                  <p:stCondLst>
                                    <p:cond delay="0"/>
                                  </p:stCondLst>
                                  <p:childTnLst>
                                    <p:set>
                                      <p:cBhvr>
                                        <p:cTn id="39" dur="1" fill="hold">
                                          <p:stCondLst>
                                            <p:cond delay="0"/>
                                          </p:stCondLst>
                                        </p:cTn>
                                        <p:tgtEl>
                                          <p:spTgt spid="33795">
                                            <p:txEl>
                                              <p:pRg st="6" end="6"/>
                                            </p:txEl>
                                          </p:spTgt>
                                        </p:tgtEl>
                                        <p:attrNameLst>
                                          <p:attrName>style.visibility</p:attrName>
                                        </p:attrNameLst>
                                      </p:cBhvr>
                                      <p:to>
                                        <p:strVal val="visible"/>
                                      </p:to>
                                    </p:set>
                                    <p:anim calcmode="lin" valueType="num">
                                      <p:cBhvr>
                                        <p:cTn id="40" dur="500" fill="hold"/>
                                        <p:tgtEl>
                                          <p:spTgt spid="33795">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33795">
                                            <p:txEl>
                                              <p:pRg st="6" end="6"/>
                                            </p:txEl>
                                          </p:spTgt>
                                        </p:tgtEl>
                                        <p:attrNameLst>
                                          <p:attrName>ppt_h</p:attrName>
                                        </p:attrNameLst>
                                      </p:cBhvr>
                                      <p:tavLst>
                                        <p:tav tm="0">
                                          <p:val>
                                            <p:fltVal val="0"/>
                                          </p:val>
                                        </p:tav>
                                        <p:tav tm="100000">
                                          <p:val>
                                            <p:strVal val="#ppt_h"/>
                                          </p:val>
                                        </p:tav>
                                      </p:tavLst>
                                    </p:anim>
                                    <p:animEffect transition="in" filter="fade">
                                      <p:cBhvr>
                                        <p:cTn id="42" dur="500"/>
                                        <p:tgtEl>
                                          <p:spTgt spid="33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lstStyle/>
          <a:p>
            <a:r>
              <a:rPr lang="en-US" altLang="ja-JP" sz="2400" b="1" dirty="0" smtClean="0">
                <a:latin typeface="Arial" charset="0"/>
              </a:rPr>
              <a:t>3. Rogers’ definition of innovativeness is a tautology </a:t>
            </a:r>
            <a:endParaRPr kumimoji="1" lang="ja-JP" altLang="en-US" sz="2400" dirty="0"/>
          </a:p>
        </p:txBody>
      </p:sp>
      <p:sp>
        <p:nvSpPr>
          <p:cNvPr id="4" name="日付プレースホルダ 3"/>
          <p:cNvSpPr>
            <a:spLocks noGrp="1"/>
          </p:cNvSpPr>
          <p:nvPr>
            <p:ph type="dt" sz="half" idx="10"/>
          </p:nvPr>
        </p:nvSpPr>
        <p:spPr/>
        <p:txBody>
          <a:bodyPr/>
          <a:lstStyle/>
          <a:p>
            <a:pPr>
              <a:defRPr/>
            </a:pPr>
            <a:fld id="{1BE5483F-1DF6-4A81-9F17-2BA2B2C949D0}" type="datetime1">
              <a:rPr lang="ja-JP" altLang="en-US" smtClean="0"/>
              <a:pPr>
                <a:defRPr/>
              </a:pPr>
              <a:t>2011/8/23</a:t>
            </a:fld>
            <a:endParaRPr lang="ja-JP" altLang="en-US" dirty="0"/>
          </a:p>
        </p:txBody>
      </p:sp>
      <p:sp>
        <p:nvSpPr>
          <p:cNvPr id="5" name="フッター プレースホルダ 4"/>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24</a:t>
            </a:fld>
            <a:endParaRPr lang="ja-JP" altLang="en-US"/>
          </a:p>
        </p:txBody>
      </p:sp>
      <p:sp>
        <p:nvSpPr>
          <p:cNvPr id="9" name="コンテンツ プレースホルダ 8"/>
          <p:cNvSpPr>
            <a:spLocks noGrp="1"/>
          </p:cNvSpPr>
          <p:nvPr>
            <p:ph idx="1"/>
          </p:nvPr>
        </p:nvSpPr>
        <p:spPr>
          <a:xfrm>
            <a:off x="323528" y="836712"/>
            <a:ext cx="8568952" cy="5472607"/>
          </a:xfrm>
        </p:spPr>
        <p:txBody>
          <a:bodyPr/>
          <a:lstStyle/>
          <a:p>
            <a:r>
              <a:rPr lang="en-US" altLang="ja-JP" sz="1800" dirty="0" err="1" smtClean="0">
                <a:latin typeface="Arial" pitchFamily="34" charset="0"/>
                <a:cs typeface="Arial" pitchFamily="34" charset="0"/>
              </a:rPr>
              <a:t>Midgley</a:t>
            </a:r>
            <a:r>
              <a:rPr lang="en-US" altLang="ja-JP" sz="1800" dirty="0" smtClean="0">
                <a:latin typeface="Arial" pitchFamily="34" charset="0"/>
                <a:cs typeface="Arial" pitchFamily="34" charset="0"/>
              </a:rPr>
              <a:t> and Dowling</a:t>
            </a:r>
            <a:r>
              <a:rPr lang="ja-JP" altLang="en-US" sz="1800" dirty="0" smtClean="0">
                <a:latin typeface="Arial" pitchFamily="34" charset="0"/>
                <a:cs typeface="Arial" pitchFamily="34" charset="0"/>
              </a:rPr>
              <a:t> </a:t>
            </a:r>
            <a:r>
              <a:rPr lang="en-US" altLang="ja-JP" sz="1800" dirty="0" smtClean="0">
                <a:latin typeface="Arial" pitchFamily="34" charset="0"/>
                <a:cs typeface="Arial" pitchFamily="34" charset="0"/>
              </a:rPr>
              <a:t>(1978) pointed out that Rogers’ adopter categorization is a tautology: Innovativeness (</a:t>
            </a:r>
            <a:r>
              <a:rPr lang="en-US" altLang="ja-JP" sz="1800" dirty="0" smtClean="0">
                <a:solidFill>
                  <a:srgbClr val="FF0000"/>
                </a:solidFill>
                <a:latin typeface="Arial" pitchFamily="34" charset="0"/>
                <a:cs typeface="Arial" pitchFamily="34" charset="0"/>
              </a:rPr>
              <a:t>A</a:t>
            </a:r>
            <a:r>
              <a:rPr lang="en-US" altLang="ja-JP" sz="1800" dirty="0" smtClean="0">
                <a:latin typeface="Arial" pitchFamily="34" charset="0"/>
                <a:cs typeface="Arial" pitchFamily="34" charset="0"/>
              </a:rPr>
              <a:t>) is what we measure (</a:t>
            </a:r>
            <a:r>
              <a:rPr lang="en-US" altLang="ja-JP" sz="1800" dirty="0" smtClean="0">
                <a:solidFill>
                  <a:srgbClr val="FF0000"/>
                </a:solidFill>
                <a:latin typeface="Arial" pitchFamily="34" charset="0"/>
                <a:cs typeface="Arial" pitchFamily="34" charset="0"/>
              </a:rPr>
              <a:t>B</a:t>
            </a:r>
            <a:r>
              <a:rPr lang="en-US" altLang="ja-JP" sz="1800" dirty="0" smtClean="0">
                <a:latin typeface="Arial" pitchFamily="34" charset="0"/>
                <a:cs typeface="Arial" pitchFamily="34" charset="0"/>
              </a:rPr>
              <a:t>) and what we measure (</a:t>
            </a:r>
            <a:r>
              <a:rPr lang="en-US" altLang="ja-JP" sz="1800" dirty="0" smtClean="0">
                <a:solidFill>
                  <a:srgbClr val="FF0000"/>
                </a:solidFill>
                <a:latin typeface="Arial" pitchFamily="34" charset="0"/>
                <a:cs typeface="Arial" pitchFamily="34" charset="0"/>
              </a:rPr>
              <a:t>B</a:t>
            </a:r>
            <a:r>
              <a:rPr lang="en-US" altLang="ja-JP" sz="1800" dirty="0" smtClean="0">
                <a:latin typeface="Arial" pitchFamily="34" charset="0"/>
                <a:cs typeface="Arial" pitchFamily="34" charset="0"/>
              </a:rPr>
              <a:t>) is innovativeness (</a:t>
            </a:r>
            <a:r>
              <a:rPr lang="en-US" altLang="ja-JP" sz="1800" dirty="0" smtClean="0">
                <a:solidFill>
                  <a:srgbClr val="FF0000"/>
                </a:solidFill>
                <a:latin typeface="Arial" pitchFamily="34" charset="0"/>
                <a:cs typeface="Arial" pitchFamily="34" charset="0"/>
              </a:rPr>
              <a:t>A</a:t>
            </a:r>
            <a:r>
              <a:rPr lang="en-US" altLang="ja-JP" sz="1800" dirty="0" smtClean="0">
                <a:latin typeface="Arial" pitchFamily="34" charset="0"/>
                <a:cs typeface="Arial" pitchFamily="34" charset="0"/>
              </a:rPr>
              <a:t>). Here we analyze this in detail.</a:t>
            </a:r>
          </a:p>
          <a:p>
            <a:endParaRPr lang="en-US" altLang="ja-JP" sz="1800" dirty="0" smtClean="0">
              <a:latin typeface="Arial" pitchFamily="34" charset="0"/>
              <a:cs typeface="Arial" pitchFamily="34" charset="0"/>
            </a:endParaRPr>
          </a:p>
          <a:p>
            <a:r>
              <a:rPr lang="en-US" altLang="ja-JP" sz="1800" dirty="0" smtClean="0">
                <a:latin typeface="Arial" pitchFamily="34" charset="0"/>
                <a:cs typeface="Arial" pitchFamily="34" charset="0"/>
              </a:rPr>
              <a:t>This is equivalent to saying that “An innovator (</a:t>
            </a:r>
            <a:r>
              <a:rPr lang="en-US" altLang="ja-JP" sz="1800" dirty="0" smtClean="0">
                <a:solidFill>
                  <a:srgbClr val="FF0000"/>
                </a:solidFill>
                <a:latin typeface="Arial" pitchFamily="34" charset="0"/>
                <a:cs typeface="Arial" pitchFamily="34" charset="0"/>
              </a:rPr>
              <a:t>A</a:t>
            </a:r>
            <a:r>
              <a:rPr lang="en-US" altLang="ja-JP" sz="1800" dirty="0" smtClean="0">
                <a:latin typeface="Arial" pitchFamily="34" charset="0"/>
                <a:cs typeface="Arial" pitchFamily="34" charset="0"/>
              </a:rPr>
              <a:t>) is a relatively earlier adopter (</a:t>
            </a:r>
            <a:r>
              <a:rPr lang="en-US" altLang="ja-JP" sz="1800" dirty="0" smtClean="0">
                <a:solidFill>
                  <a:srgbClr val="FF0000"/>
                </a:solidFill>
                <a:latin typeface="Arial" pitchFamily="34" charset="0"/>
                <a:cs typeface="Arial" pitchFamily="34" charset="0"/>
              </a:rPr>
              <a:t>B</a:t>
            </a:r>
            <a:r>
              <a:rPr lang="en-US" altLang="ja-JP" sz="1800" dirty="0" smtClean="0">
                <a:latin typeface="Arial" pitchFamily="34" charset="0"/>
                <a:cs typeface="Arial" pitchFamily="34" charset="0"/>
              </a:rPr>
              <a:t>)” is equal to “A relatively earlier adopter (</a:t>
            </a:r>
            <a:r>
              <a:rPr lang="en-US" altLang="ja-JP" sz="1800" dirty="0" smtClean="0">
                <a:solidFill>
                  <a:srgbClr val="FF0000"/>
                </a:solidFill>
                <a:latin typeface="Arial" pitchFamily="34" charset="0"/>
                <a:cs typeface="Arial" pitchFamily="34" charset="0"/>
              </a:rPr>
              <a:t>B</a:t>
            </a:r>
            <a:r>
              <a:rPr lang="en-US" altLang="ja-JP" sz="1800" dirty="0" smtClean="0">
                <a:latin typeface="Arial" pitchFamily="34" charset="0"/>
                <a:cs typeface="Arial" pitchFamily="34" charset="0"/>
              </a:rPr>
              <a:t>) is an innovator (</a:t>
            </a:r>
            <a:r>
              <a:rPr lang="en-US" altLang="ja-JP" sz="1800" dirty="0" smtClean="0">
                <a:solidFill>
                  <a:srgbClr val="FF0000"/>
                </a:solidFill>
                <a:latin typeface="Arial" pitchFamily="34" charset="0"/>
                <a:cs typeface="Arial" pitchFamily="34" charset="0"/>
              </a:rPr>
              <a:t>A</a:t>
            </a:r>
            <a:r>
              <a:rPr lang="en-US" altLang="ja-JP" sz="1800" dirty="0" smtClean="0">
                <a:latin typeface="Arial" pitchFamily="34" charset="0"/>
                <a:cs typeface="Arial" pitchFamily="34" charset="0"/>
              </a:rPr>
              <a:t>).” </a:t>
            </a:r>
          </a:p>
          <a:p>
            <a:endParaRPr lang="en-US" altLang="ja-JP" sz="1800" dirty="0" smtClean="0">
              <a:latin typeface="Arial" pitchFamily="34" charset="0"/>
              <a:cs typeface="Arial" pitchFamily="34" charset="0"/>
            </a:endParaRPr>
          </a:p>
          <a:p>
            <a:r>
              <a:rPr lang="en-US" altLang="ja-JP" sz="1800" dirty="0">
                <a:latin typeface="Arial" pitchFamily="34" charset="0"/>
                <a:cs typeface="Arial" pitchFamily="34" charset="0"/>
              </a:rPr>
              <a:t>A tautology does not explain the causes of innovativeness at all. It does not have a surplus meaning. </a:t>
            </a:r>
          </a:p>
          <a:p>
            <a:r>
              <a:rPr lang="en-US" altLang="ja-JP" sz="1800" dirty="0">
                <a:latin typeface="Arial" pitchFamily="34" charset="0"/>
                <a:cs typeface="Arial" pitchFamily="34" charset="0"/>
              </a:rPr>
              <a:t>In addition, a tautology is always true and hence it is not equipped with </a:t>
            </a:r>
            <a:r>
              <a:rPr lang="en-US" altLang="ja-JP" sz="1800" dirty="0" err="1">
                <a:latin typeface="Arial" pitchFamily="34" charset="0"/>
                <a:cs typeface="Arial" pitchFamily="34" charset="0"/>
              </a:rPr>
              <a:t>falsability</a:t>
            </a:r>
            <a:r>
              <a:rPr lang="en-US" altLang="ja-JP" sz="1800" dirty="0">
                <a:latin typeface="Arial" pitchFamily="34" charset="0"/>
                <a:cs typeface="Arial" pitchFamily="34" charset="0"/>
              </a:rPr>
              <a:t> which is necessary for scientific reasoning (Popper 1959).</a:t>
            </a:r>
          </a:p>
          <a:p>
            <a:endParaRPr lang="en-US" altLang="ja-JP" sz="2200" dirty="0" smtClean="0">
              <a:latin typeface="Arial" pitchFamily="34" charset="0"/>
              <a:cs typeface="Arial" pitchFamily="34" charset="0"/>
            </a:endParaRPr>
          </a:p>
          <a:p>
            <a:pPr>
              <a:buNone/>
            </a:pPr>
            <a:endParaRPr lang="en-US" altLang="ja-JP" sz="2200" dirty="0" smtClean="0">
              <a:latin typeface="Arial" pitchFamily="34" charset="0"/>
              <a:cs typeface="Arial" pitchFamily="34" charset="0"/>
            </a:endParaRPr>
          </a:p>
          <a:p>
            <a:r>
              <a:rPr lang="ja-JP" altLang="ja-JP" sz="2200" dirty="0" smtClean="0">
                <a:latin typeface="Arial" pitchFamily="34" charset="0"/>
                <a:cs typeface="Arial" pitchFamily="34" charset="0"/>
              </a:rPr>
              <a:t>（</a:t>
            </a:r>
            <a:r>
              <a:rPr lang="en-US" altLang="ja-JP" sz="2200" dirty="0" smtClean="0">
                <a:solidFill>
                  <a:srgbClr val="FF0000"/>
                </a:solidFill>
                <a:latin typeface="Arial" pitchFamily="34" charset="0"/>
                <a:cs typeface="Arial" pitchFamily="34" charset="0"/>
              </a:rPr>
              <a:t>A</a:t>
            </a:r>
            <a:r>
              <a:rPr lang="ja-JP" altLang="ja-JP" sz="2200" dirty="0" smtClean="0">
                <a:latin typeface="Arial" pitchFamily="34" charset="0"/>
                <a:cs typeface="Arial" pitchFamily="34" charset="0"/>
              </a:rPr>
              <a:t>⇒</a:t>
            </a:r>
            <a:r>
              <a:rPr lang="en-US" altLang="ja-JP" sz="2200" dirty="0" smtClean="0">
                <a:solidFill>
                  <a:srgbClr val="FF0000"/>
                </a:solidFill>
                <a:latin typeface="Arial" pitchFamily="34" charset="0"/>
                <a:cs typeface="Arial" pitchFamily="34" charset="0"/>
              </a:rPr>
              <a:t>B</a:t>
            </a:r>
            <a:r>
              <a:rPr lang="en-US" altLang="ja-JP" sz="2200" dirty="0" smtClean="0">
                <a:latin typeface="Arial" pitchFamily="34" charset="0"/>
                <a:cs typeface="Arial" pitchFamily="34" charset="0"/>
              </a:rPr>
              <a:t>)</a:t>
            </a:r>
            <a:r>
              <a:rPr lang="ja-JP" altLang="ja-JP" sz="2200" dirty="0" smtClean="0">
                <a:latin typeface="Arial" pitchFamily="34" charset="0"/>
                <a:cs typeface="Arial" pitchFamily="34" charset="0"/>
              </a:rPr>
              <a:t>⇔（</a:t>
            </a:r>
            <a:r>
              <a:rPr lang="en-US" altLang="ja-JP" sz="2200" dirty="0" smtClean="0">
                <a:solidFill>
                  <a:srgbClr val="FF0000"/>
                </a:solidFill>
                <a:latin typeface="Arial" pitchFamily="34" charset="0"/>
                <a:cs typeface="Arial" pitchFamily="34" charset="0"/>
              </a:rPr>
              <a:t>B</a:t>
            </a:r>
            <a:r>
              <a:rPr lang="ja-JP" altLang="ja-JP" sz="2200" dirty="0" smtClean="0">
                <a:latin typeface="Arial" pitchFamily="34" charset="0"/>
                <a:cs typeface="Arial" pitchFamily="34" charset="0"/>
              </a:rPr>
              <a:t>⇒</a:t>
            </a:r>
            <a:r>
              <a:rPr lang="en-US" altLang="ja-JP" sz="2200" dirty="0" smtClean="0">
                <a:solidFill>
                  <a:srgbClr val="FF0000"/>
                </a:solidFill>
                <a:latin typeface="Arial" pitchFamily="34" charset="0"/>
                <a:cs typeface="Arial" pitchFamily="34" charset="0"/>
              </a:rPr>
              <a:t>A</a:t>
            </a:r>
            <a:r>
              <a:rPr lang="en-US" altLang="ja-JP" sz="2200" dirty="0" smtClean="0">
                <a:latin typeface="Arial" pitchFamily="34" charset="0"/>
                <a:cs typeface="Arial" pitchFamily="34" charset="0"/>
              </a:rPr>
              <a:t>)</a:t>
            </a:r>
            <a:endParaRPr lang="ja-JP" altLang="en-US" sz="2200" dirty="0">
              <a:latin typeface="Arial" pitchFamily="34" charset="0"/>
              <a:cs typeface="Arial" pitchFamily="34" charset="0"/>
            </a:endParaRPr>
          </a:p>
        </p:txBody>
      </p:sp>
      <p:pic>
        <p:nvPicPr>
          <p:cNvPr id="1035" name="Picture 11"/>
          <p:cNvPicPr>
            <a:picLocks noChangeAspect="1" noChangeArrowheads="1"/>
          </p:cNvPicPr>
          <p:nvPr/>
        </p:nvPicPr>
        <p:blipFill>
          <a:blip r:embed="rId3" cstate="print"/>
          <a:srcRect/>
          <a:stretch>
            <a:fillRect/>
          </a:stretch>
        </p:blipFill>
        <p:spPr bwMode="auto">
          <a:xfrm>
            <a:off x="2987824" y="4941168"/>
            <a:ext cx="2076450" cy="495300"/>
          </a:xfrm>
          <a:prstGeom prst="rect">
            <a:avLst/>
          </a:prstGeom>
          <a:noFill/>
        </p:spPr>
      </p:pic>
      <p:pic>
        <p:nvPicPr>
          <p:cNvPr id="8" name="Picture 10"/>
          <p:cNvPicPr>
            <a:picLocks noChangeAspect="1" noChangeArrowheads="1"/>
          </p:cNvPicPr>
          <p:nvPr/>
        </p:nvPicPr>
        <p:blipFill>
          <a:blip r:embed="rId4" cstate="print"/>
          <a:srcRect/>
          <a:stretch>
            <a:fillRect/>
          </a:stretch>
        </p:blipFill>
        <p:spPr bwMode="auto">
          <a:xfrm>
            <a:off x="5436096" y="4797152"/>
            <a:ext cx="3456384" cy="1382554"/>
          </a:xfrm>
          <a:prstGeom prst="rect">
            <a:avLst/>
          </a:prstGeom>
          <a:noFill/>
          <a:ln w="9525">
            <a:noFill/>
            <a:miter lim="800000"/>
            <a:headEnd/>
            <a:tailEnd/>
          </a:ln>
        </p:spPr>
      </p:pic>
      <p:sp>
        <p:nvSpPr>
          <p:cNvPr id="10" name="Text Box 9"/>
          <p:cNvSpPr txBox="1">
            <a:spLocks noChangeArrowheads="1"/>
          </p:cNvSpPr>
          <p:nvPr/>
        </p:nvSpPr>
        <p:spPr bwMode="auto">
          <a:xfrm>
            <a:off x="5436096" y="4293096"/>
            <a:ext cx="1590675" cy="3600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1" i="0" u="none" strike="noStrike" cap="none" normalizeH="0" baseline="0" dirty="0" smtClean="0">
                <a:ln>
                  <a:noFill/>
                </a:ln>
                <a:solidFill>
                  <a:schemeClr val="tx1"/>
                </a:solidFill>
                <a:effectLst/>
                <a:latin typeface="Arial" pitchFamily="34" charset="0"/>
                <a:ea typeface="ＭＳ Ｐゴシック" pitchFamily="50" charset="-128"/>
              </a:rPr>
              <a:t>Truth 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 calcmode="lin" valueType="num">
                                      <p:cBhvr additive="base">
                                        <p:cTn id="31" dur="500" fill="hold"/>
                                        <p:tgtEl>
                                          <p:spTgt spid="9">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0" fill="hold"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1035"/>
                                        </p:tgtEl>
                                        <p:attrNameLst>
                                          <p:attrName>style.visibility</p:attrName>
                                        </p:attrNameLst>
                                      </p:cBhvr>
                                      <p:to>
                                        <p:strVal val="visible"/>
                                      </p:to>
                                    </p:set>
                                    <p:anim calcmode="lin" valueType="num">
                                      <p:cBhvr>
                                        <p:cTn id="49" dur="500" fill="hold"/>
                                        <p:tgtEl>
                                          <p:spTgt spid="1035"/>
                                        </p:tgtEl>
                                        <p:attrNameLst>
                                          <p:attrName>ppt_w</p:attrName>
                                        </p:attrNameLst>
                                      </p:cBhvr>
                                      <p:tavLst>
                                        <p:tav tm="0">
                                          <p:val>
                                            <p:fltVal val="0"/>
                                          </p:val>
                                        </p:tav>
                                        <p:tav tm="100000">
                                          <p:val>
                                            <p:strVal val="#ppt_w"/>
                                          </p:val>
                                        </p:tav>
                                      </p:tavLst>
                                    </p:anim>
                                    <p:anim calcmode="lin" valueType="num">
                                      <p:cBhvr>
                                        <p:cTn id="50" dur="500" fill="hold"/>
                                        <p:tgtEl>
                                          <p:spTgt spid="1035"/>
                                        </p:tgtEl>
                                        <p:attrNameLst>
                                          <p:attrName>ppt_h</p:attrName>
                                        </p:attrNameLst>
                                      </p:cBhvr>
                                      <p:tavLst>
                                        <p:tav tm="0">
                                          <p:val>
                                            <p:fltVal val="0"/>
                                          </p:val>
                                        </p:tav>
                                        <p:tav tm="100000">
                                          <p:val>
                                            <p:strVal val="#ppt_h"/>
                                          </p:val>
                                        </p:tav>
                                      </p:tavLst>
                                    </p:anim>
                                    <p:animEffect transition="in" filter="fade">
                                      <p:cBhvr>
                                        <p:cTn id="51"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日付プレースホルダ 3"/>
          <p:cNvSpPr>
            <a:spLocks noGrp="1"/>
          </p:cNvSpPr>
          <p:nvPr>
            <p:ph type="dt" sz="quarter" idx="10"/>
          </p:nvPr>
        </p:nvSpPr>
        <p:spPr/>
        <p:txBody>
          <a:bodyPr/>
          <a:lstStyle/>
          <a:p>
            <a:pPr>
              <a:defRPr/>
            </a:pPr>
            <a:fld id="{F7985406-CC61-440D-AE63-68D73DF81A83}" type="datetime1">
              <a:rPr lang="ja-JP" altLang="en-US" smtClean="0"/>
              <a:pPr>
                <a:defRPr/>
              </a:pPr>
              <a:t>2011/8/23</a:t>
            </a:fld>
            <a:endParaRPr lang="ja-JP" altLang="en-US" dirty="0"/>
          </a:p>
        </p:txBody>
      </p:sp>
      <p:sp>
        <p:nvSpPr>
          <p:cNvPr id="3481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2" name="スライド番号プレースホルダ 5"/>
          <p:cNvSpPr>
            <a:spLocks noGrp="1"/>
          </p:cNvSpPr>
          <p:nvPr>
            <p:ph type="sldNum" sz="quarter" idx="12"/>
          </p:nvPr>
        </p:nvSpPr>
        <p:spPr/>
        <p:txBody>
          <a:bodyPr/>
          <a:lstStyle/>
          <a:p>
            <a:pPr>
              <a:defRPr/>
            </a:pPr>
            <a:fld id="{B5CA8E05-7333-410C-9D94-6E8D58475F79}" type="slidenum">
              <a:rPr lang="ja-JP" altLang="en-US"/>
              <a:pPr>
                <a:defRPr/>
              </a:pPr>
              <a:t>25</a:t>
            </a:fld>
            <a:endParaRPr lang="ja-JP" altLang="en-US" dirty="0"/>
          </a:p>
        </p:txBody>
      </p:sp>
      <p:sp>
        <p:nvSpPr>
          <p:cNvPr id="1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245B7CB-1900-4EC6-A3F8-FB31963A093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482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6CE5601-F8FD-4FD9-9B71-A246F8A9906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482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1"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214FA0A-51D9-4D9E-AC8E-45B9E650842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482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8C74F27-DE3F-4D52-B6DB-27D15A8A0260}"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482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5"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EFD0DA5-8DA6-4BA4-A188-98B4C100E6E0}"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483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34831" name="Rectangle 2"/>
          <p:cNvSpPr>
            <a:spLocks noGrp="1"/>
          </p:cNvSpPr>
          <p:nvPr>
            <p:ph type="title"/>
          </p:nvPr>
        </p:nvSpPr>
        <p:spPr>
          <a:xfrm>
            <a:off x="457200" y="142875"/>
            <a:ext cx="8229600" cy="785813"/>
          </a:xfrm>
        </p:spPr>
        <p:txBody>
          <a:bodyPr/>
          <a:lstStyle/>
          <a:p>
            <a:r>
              <a:rPr lang="en-US" altLang="ja-JP" sz="2800" b="1" dirty="0" smtClean="0">
                <a:latin typeface="Arial" charset="0"/>
              </a:rPr>
              <a:t>4. </a:t>
            </a:r>
            <a:r>
              <a:rPr lang="en-US" altLang="ja-JP" sz="2800" b="1" dirty="0" err="1" smtClean="0">
                <a:latin typeface="Arial" charset="0"/>
              </a:rPr>
              <a:t>Carnap’s</a:t>
            </a:r>
            <a:r>
              <a:rPr lang="en-US" altLang="ja-JP" sz="2800" b="1" dirty="0" smtClean="0">
                <a:latin typeface="Arial" charset="0"/>
              </a:rPr>
              <a:t> Framework for Construct</a:t>
            </a:r>
            <a:endParaRPr lang="en-US" altLang="ja-JP" sz="2800" b="1" dirty="0" smtClean="0"/>
          </a:p>
        </p:txBody>
      </p:sp>
      <p:sp>
        <p:nvSpPr>
          <p:cNvPr id="34832" name="Rectangle 14"/>
          <p:cNvSpPr>
            <a:spLocks noChangeArrowheads="1"/>
          </p:cNvSpPr>
          <p:nvPr/>
        </p:nvSpPr>
        <p:spPr bwMode="auto">
          <a:xfrm>
            <a:off x="755576" y="836712"/>
            <a:ext cx="7786742" cy="1938992"/>
          </a:xfrm>
          <a:prstGeom prst="rect">
            <a:avLst/>
          </a:prstGeom>
          <a:noFill/>
          <a:ln w="9525">
            <a:noFill/>
            <a:miter lim="800000"/>
            <a:headEnd/>
            <a:tailEnd/>
          </a:ln>
        </p:spPr>
        <p:txBody>
          <a:bodyPr wrap="square">
            <a:spAutoFit/>
          </a:bodyPr>
          <a:lstStyle/>
          <a:p>
            <a:r>
              <a:rPr lang="en-US" altLang="ja-JP" sz="2400" b="1" dirty="0">
                <a:cs typeface="Arial" charset="0"/>
              </a:rPr>
              <a:t>In psychology, behavioral patterns and regularities are described by construct. Construct can be classified into disposition concept and theoretical construct </a:t>
            </a:r>
            <a:r>
              <a:rPr lang="en-US" altLang="ja-JP" sz="2400" b="1" dirty="0" smtClean="0">
                <a:cs typeface="Arial" charset="0"/>
              </a:rPr>
              <a:t>from </a:t>
            </a:r>
            <a:r>
              <a:rPr lang="en-US" altLang="ja-JP" sz="2400" b="1" dirty="0" smtClean="0">
                <a:solidFill>
                  <a:srgbClr val="FF0000"/>
                </a:solidFill>
                <a:cs typeface="Arial" charset="0"/>
              </a:rPr>
              <a:t>logical syntax</a:t>
            </a:r>
            <a:r>
              <a:rPr lang="en-US" altLang="ja-JP" sz="2400" b="1" dirty="0" smtClean="0">
                <a:cs typeface="Arial" charset="0"/>
              </a:rPr>
              <a:t> point of view (</a:t>
            </a:r>
            <a:r>
              <a:rPr lang="en-US" altLang="ja-JP" sz="2400" b="1" dirty="0" err="1" smtClean="0">
                <a:cs typeface="Arial" charset="0"/>
              </a:rPr>
              <a:t>Carnap</a:t>
            </a:r>
            <a:r>
              <a:rPr lang="en-US" altLang="ja-JP" sz="2400" b="1" dirty="0" smtClean="0">
                <a:cs typeface="Arial" charset="0"/>
              </a:rPr>
              <a:t> </a:t>
            </a:r>
            <a:r>
              <a:rPr lang="en-US" altLang="ja-JP" sz="2400" b="1" dirty="0">
                <a:cs typeface="Arial" charset="0"/>
              </a:rPr>
              <a:t>1956, Watanabe 1995):</a:t>
            </a:r>
            <a:endParaRPr lang="ja-JP" altLang="en-US" sz="2400" b="1" dirty="0"/>
          </a:p>
        </p:txBody>
      </p:sp>
      <p:grpSp>
        <p:nvGrpSpPr>
          <p:cNvPr id="1026" name="Group 11"/>
          <p:cNvGrpSpPr>
            <a:grpSpLocks/>
          </p:cNvGrpSpPr>
          <p:nvPr/>
        </p:nvGrpSpPr>
        <p:grpSpPr bwMode="auto">
          <a:xfrm>
            <a:off x="1043608" y="2708920"/>
            <a:ext cx="7272808" cy="3586336"/>
            <a:chOff x="76" y="22"/>
            <a:chExt cx="535" cy="248"/>
          </a:xfrm>
        </p:grpSpPr>
        <p:sp>
          <p:nvSpPr>
            <p:cNvPr id="4097" name="Text Box 1"/>
            <p:cNvSpPr txBox="1">
              <a:spLocks noChangeArrowheads="1"/>
            </p:cNvSpPr>
            <p:nvPr/>
          </p:nvSpPr>
          <p:spPr bwMode="auto">
            <a:xfrm>
              <a:off x="76" y="76"/>
              <a:ext cx="145" cy="84"/>
            </a:xfrm>
            <a:prstGeom prst="rect">
              <a:avLst/>
            </a:prstGeom>
            <a:solidFill>
              <a:srgbClr val="FFFFFF"/>
            </a:solidFill>
            <a:ln w="9525">
              <a:solidFill>
                <a:srgbClr val="000000"/>
              </a:solidFill>
              <a:miter lim="800000"/>
              <a:headEnd/>
              <a:tailEnd/>
            </a:ln>
          </p:spPr>
          <p:txBody>
            <a:bodyPr vert="horz" wrap="square" lIns="36576" tIns="27432" rIns="36576" bIns="27432"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400" b="1" i="0" u="none" strike="noStrike" cap="none" normalizeH="0" baseline="0" smtClean="0">
                  <a:ln>
                    <a:noFill/>
                  </a:ln>
                  <a:solidFill>
                    <a:schemeClr val="tx1"/>
                  </a:solidFill>
                  <a:effectLst/>
                  <a:latin typeface="Arial" pitchFamily="34" charset="0"/>
                  <a:cs typeface="Arial" pitchFamily="34" charset="0"/>
                </a:rPr>
                <a:t>Construct</a:t>
              </a:r>
            </a:p>
          </p:txBody>
        </p:sp>
        <p:sp>
          <p:nvSpPr>
            <p:cNvPr id="4098" name="Text Box 2"/>
            <p:cNvSpPr txBox="1">
              <a:spLocks noChangeArrowheads="1"/>
            </p:cNvSpPr>
            <p:nvPr/>
          </p:nvSpPr>
          <p:spPr bwMode="auto">
            <a:xfrm>
              <a:off x="295" y="22"/>
              <a:ext cx="315" cy="35"/>
            </a:xfrm>
            <a:prstGeom prst="rect">
              <a:avLst/>
            </a:prstGeom>
            <a:solidFill>
              <a:srgbClr val="FFFF00"/>
            </a:solidFill>
            <a:ln w="9525">
              <a:solidFill>
                <a:srgbClr val="000000"/>
              </a:solidFill>
              <a:miter lim="800000"/>
              <a:headEnd/>
              <a:tailEnd/>
            </a:ln>
          </p:spPr>
          <p:txBody>
            <a:bodyPr vert="horz" wrap="square" lIns="36576" tIns="27432" rIns="36576" bIns="27432"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400" b="1" i="0" u="none" strike="noStrike" cap="none" normalizeH="0" baseline="0" smtClean="0">
                  <a:ln>
                    <a:noFill/>
                  </a:ln>
                  <a:solidFill>
                    <a:schemeClr val="tx1"/>
                  </a:solidFill>
                  <a:effectLst/>
                  <a:latin typeface="Arial" pitchFamily="34" charset="0"/>
                  <a:cs typeface="Arial" pitchFamily="34" charset="0"/>
                </a:rPr>
                <a:t>Disposition Concept</a:t>
              </a:r>
            </a:p>
          </p:txBody>
        </p:sp>
        <p:sp>
          <p:nvSpPr>
            <p:cNvPr id="4099" name="Text Box 3"/>
            <p:cNvSpPr txBox="1">
              <a:spLocks noChangeArrowheads="1"/>
            </p:cNvSpPr>
            <p:nvPr/>
          </p:nvSpPr>
          <p:spPr bwMode="auto">
            <a:xfrm>
              <a:off x="293" y="149"/>
              <a:ext cx="317" cy="39"/>
            </a:xfrm>
            <a:prstGeom prst="rect">
              <a:avLst/>
            </a:prstGeom>
            <a:solidFill>
              <a:srgbClr val="CCFFCC"/>
            </a:solidFill>
            <a:ln w="9525">
              <a:solidFill>
                <a:srgbClr val="000000"/>
              </a:solidFill>
              <a:miter lim="800000"/>
              <a:headEnd/>
              <a:tailEnd/>
            </a:ln>
          </p:spPr>
          <p:txBody>
            <a:bodyPr vert="horz" wrap="square" lIns="36576" tIns="27432" rIns="36576" bIns="27432"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400" b="1" i="0" u="none" strike="noStrike" cap="none" normalizeH="0" baseline="0" dirty="0" smtClean="0">
                  <a:ln>
                    <a:noFill/>
                  </a:ln>
                  <a:solidFill>
                    <a:schemeClr val="tx1"/>
                  </a:solidFill>
                  <a:effectLst/>
                  <a:latin typeface="Arial" pitchFamily="34" charset="0"/>
                  <a:cs typeface="Arial" pitchFamily="34" charset="0"/>
                </a:rPr>
                <a:t>Theoretical Construct</a:t>
              </a:r>
            </a:p>
          </p:txBody>
        </p:sp>
        <p:sp>
          <p:nvSpPr>
            <p:cNvPr id="4100" name="Text Box 4"/>
            <p:cNvSpPr txBox="1">
              <a:spLocks noChangeArrowheads="1"/>
            </p:cNvSpPr>
            <p:nvPr/>
          </p:nvSpPr>
          <p:spPr bwMode="auto">
            <a:xfrm>
              <a:off x="295" y="58"/>
              <a:ext cx="316" cy="74"/>
            </a:xfrm>
            <a:prstGeom prst="rect">
              <a:avLst/>
            </a:prstGeom>
            <a:solidFill>
              <a:srgbClr val="FFFFFF"/>
            </a:solidFill>
            <a:ln w="9525">
              <a:solidFill>
                <a:srgbClr val="000000"/>
              </a:solidFill>
              <a:miter lim="800000"/>
              <a:headEnd/>
              <a:tailEnd/>
            </a:ln>
          </p:spPr>
          <p:txBody>
            <a:bodyPr vert="horz" wrap="square" lIns="36576" tIns="27432" rIns="36576" bIns="27432"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2400" b="1" i="0" u="none" strike="noStrike" cap="none" normalizeH="0" baseline="0" smtClean="0">
                <a:ln>
                  <a:noFill/>
                </a:ln>
                <a:solidFill>
                  <a:schemeClr val="tx1"/>
                </a:solidFill>
                <a:effectLst/>
                <a:latin typeface="Arial" pitchFamily="34" charset="0"/>
                <a:cs typeface="Arial" pitchFamily="34" charset="0"/>
              </a:endParaRPr>
            </a:p>
          </p:txBody>
        </p:sp>
        <p:sp>
          <p:nvSpPr>
            <p:cNvPr id="4101" name="Text Box 5"/>
            <p:cNvSpPr txBox="1">
              <a:spLocks noChangeArrowheads="1"/>
            </p:cNvSpPr>
            <p:nvPr/>
          </p:nvSpPr>
          <p:spPr bwMode="auto">
            <a:xfrm>
              <a:off x="293" y="189"/>
              <a:ext cx="317" cy="81"/>
            </a:xfrm>
            <a:prstGeom prst="rect">
              <a:avLst/>
            </a:prstGeom>
            <a:solidFill>
              <a:srgbClr val="FFFFFF"/>
            </a:solidFill>
            <a:ln w="9525">
              <a:solidFill>
                <a:srgbClr val="000000"/>
              </a:solidFill>
              <a:miter lim="800000"/>
              <a:headEnd/>
              <a:tailEnd/>
            </a:ln>
          </p:spPr>
          <p:txBody>
            <a:bodyPr vert="horz" wrap="square" lIns="36576" tIns="27432" rIns="36576" bIns="27432"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2400" b="1" i="0" u="none" strike="noStrike" cap="none" normalizeH="0" baseline="0" smtClean="0">
                <a:ln>
                  <a:noFill/>
                </a:ln>
                <a:solidFill>
                  <a:schemeClr val="tx1"/>
                </a:solidFill>
                <a:effectLst/>
                <a:latin typeface="Arial" pitchFamily="34" charset="0"/>
                <a:cs typeface="Arial" pitchFamily="34" charset="0"/>
              </a:endParaRPr>
            </a:p>
          </p:txBody>
        </p:sp>
        <p:sp>
          <p:nvSpPr>
            <p:cNvPr id="1032" name="Line 7"/>
            <p:cNvSpPr>
              <a:spLocks noChangeShapeType="1"/>
            </p:cNvSpPr>
            <p:nvPr/>
          </p:nvSpPr>
          <p:spPr bwMode="auto">
            <a:xfrm flipV="1">
              <a:off x="223" y="43"/>
              <a:ext cx="72" cy="7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sz="2400" b="1">
                <a:latin typeface="Arial" pitchFamily="34" charset="0"/>
                <a:cs typeface="Arial" pitchFamily="34" charset="0"/>
              </a:endParaRPr>
            </a:p>
          </p:txBody>
        </p:sp>
        <p:sp>
          <p:nvSpPr>
            <p:cNvPr id="1033" name="Line 8"/>
            <p:cNvSpPr>
              <a:spLocks noChangeShapeType="1"/>
            </p:cNvSpPr>
            <p:nvPr/>
          </p:nvSpPr>
          <p:spPr bwMode="auto">
            <a:xfrm>
              <a:off x="223" y="117"/>
              <a:ext cx="70" cy="5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sz="2400" b="1">
                <a:latin typeface="Arial" pitchFamily="34" charset="0"/>
                <a:cs typeface="Arial" pitchFamily="34" charset="0"/>
              </a:endParaRPr>
            </a:p>
          </p:txBody>
        </p:sp>
      </p:grpSp>
      <p:sp>
        <p:nvSpPr>
          <p:cNvPr id="2" name="Text Box 10"/>
          <p:cNvSpPr txBox="1">
            <a:spLocks noChangeArrowheads="1"/>
          </p:cNvSpPr>
          <p:nvPr/>
        </p:nvSpPr>
        <p:spPr bwMode="auto">
          <a:xfrm>
            <a:off x="4572000" y="3356992"/>
            <a:ext cx="3312368" cy="792088"/>
          </a:xfrm>
          <a:prstGeom prst="rect">
            <a:avLst/>
          </a:prstGeom>
          <a:solidFill>
            <a:srgbClr val="FFFFFF"/>
          </a:solid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400" b="1" i="0" u="none" strike="noStrike" cap="none" normalizeH="0" baseline="0" dirty="0" smtClean="0">
                <a:ln>
                  <a:noFill/>
                </a:ln>
                <a:solidFill>
                  <a:schemeClr val="tx1"/>
                </a:solidFill>
                <a:effectLst/>
                <a:latin typeface="Arial" pitchFamily="34" charset="0"/>
                <a:cs typeface="Arial" pitchFamily="34" charset="0"/>
              </a:rPr>
              <a:t>Just simple label for </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400" b="1" i="0" u="none" strike="noStrike" cap="none" normalizeH="0" baseline="0" dirty="0" smtClean="0">
                <a:ln>
                  <a:noFill/>
                </a:ln>
                <a:solidFill>
                  <a:schemeClr val="tx1"/>
                </a:solidFill>
                <a:effectLst/>
                <a:latin typeface="Arial" pitchFamily="34" charset="0"/>
                <a:cs typeface="Arial" pitchFamily="34" charset="0"/>
              </a:rPr>
              <a:t>observed behavior</a:t>
            </a:r>
          </a:p>
        </p:txBody>
      </p:sp>
      <p:sp>
        <p:nvSpPr>
          <p:cNvPr id="1035" name="Text Box 11"/>
          <p:cNvSpPr txBox="1">
            <a:spLocks noChangeArrowheads="1"/>
          </p:cNvSpPr>
          <p:nvPr/>
        </p:nvSpPr>
        <p:spPr bwMode="auto">
          <a:xfrm>
            <a:off x="4067944" y="5229200"/>
            <a:ext cx="4176464" cy="1008112"/>
          </a:xfrm>
          <a:prstGeom prst="rect">
            <a:avLst/>
          </a:prstGeom>
          <a:solidFill>
            <a:srgbClr val="FFFFFF"/>
          </a:solid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smtClean="0">
                <a:ln>
                  <a:noFill/>
                </a:ln>
                <a:solidFill>
                  <a:schemeClr val="tx1"/>
                </a:solidFill>
                <a:effectLst/>
                <a:latin typeface="Arial" pitchFamily="34" charset="0"/>
                <a:ea typeface="ＭＳ Ｐゴシック" pitchFamily="50" charset="-128"/>
              </a:rPr>
              <a:t>Label that contains</a:t>
            </a:r>
            <a:r>
              <a:rPr lang="ja-JP" altLang="en-US" sz="2000" b="1" dirty="0" smtClean="0">
                <a:latin typeface="Arial" pitchFamily="34" charset="0"/>
              </a:rPr>
              <a:t> </a:t>
            </a:r>
            <a:r>
              <a:rPr kumimoji="1" lang="ja-JP" altLang="ja-JP" sz="2000" b="1" i="0" u="none" strike="noStrike" cap="none" normalizeH="0" baseline="0" dirty="0" smtClean="0">
                <a:ln>
                  <a:noFill/>
                </a:ln>
                <a:solidFill>
                  <a:srgbClr val="FF0000"/>
                </a:solidFill>
                <a:effectLst/>
                <a:latin typeface="Arial" pitchFamily="34" charset="0"/>
                <a:ea typeface="ＭＳ Ｐゴシック" pitchFamily="50" charset="-128"/>
              </a:rPr>
              <a:t>thoughts concerning the causes of </a:t>
            </a:r>
            <a:endParaRPr kumimoji="1" lang="en-US" altLang="ja-JP" sz="2000" b="1" i="0" u="none" strike="noStrike" cap="none" normalizeH="0" baseline="0" dirty="0" smtClean="0">
              <a:ln>
                <a:noFill/>
              </a:ln>
              <a:solidFill>
                <a:srgbClr val="FF0000"/>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smtClean="0">
                <a:ln>
                  <a:noFill/>
                </a:ln>
                <a:solidFill>
                  <a:srgbClr val="FF0000"/>
                </a:solidFill>
                <a:effectLst/>
                <a:latin typeface="Arial" pitchFamily="34" charset="0"/>
                <a:ea typeface="ＭＳ Ｐゴシック" pitchFamily="50" charset="-128"/>
              </a:rPr>
              <a:t>observed behavior</a:t>
            </a:r>
          </a:p>
        </p:txBody>
      </p:sp>
      <p:pic>
        <p:nvPicPr>
          <p:cNvPr id="29" name="Picture 2" descr="A Dashing Carnap"/>
          <p:cNvPicPr>
            <a:picLocks noChangeAspect="1" noChangeArrowheads="1"/>
          </p:cNvPicPr>
          <p:nvPr/>
        </p:nvPicPr>
        <p:blipFill>
          <a:blip r:embed="rId3" cstate="print"/>
          <a:srcRect/>
          <a:stretch>
            <a:fillRect/>
          </a:stretch>
        </p:blipFill>
        <p:spPr bwMode="auto">
          <a:xfrm>
            <a:off x="683568" y="2708920"/>
            <a:ext cx="2736304" cy="3518108"/>
          </a:xfrm>
          <a:prstGeom prst="rect">
            <a:avLst/>
          </a:prstGeom>
          <a:noFill/>
        </p:spPr>
      </p:pic>
      <p:sp>
        <p:nvSpPr>
          <p:cNvPr id="28" name="正方形/長方形 27"/>
          <p:cNvSpPr/>
          <p:nvPr/>
        </p:nvSpPr>
        <p:spPr>
          <a:xfrm>
            <a:off x="467544" y="5877272"/>
            <a:ext cx="3206327" cy="307777"/>
          </a:xfrm>
          <a:prstGeom prst="rect">
            <a:avLst/>
          </a:prstGeom>
        </p:spPr>
        <p:txBody>
          <a:bodyPr wrap="none">
            <a:spAutoFit/>
          </a:bodyPr>
          <a:lstStyle/>
          <a:p>
            <a:r>
              <a:rPr lang="en-US" altLang="ja-JP" sz="1400" dirty="0" smtClean="0"/>
              <a:t>(May 18, 1891 – September 14, 1970)</a:t>
            </a:r>
            <a:endParaRPr lang="ja-JP"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32"/>
                                        </p:tgtEl>
                                        <p:attrNameLst>
                                          <p:attrName>style.visibility</p:attrName>
                                        </p:attrNameLst>
                                      </p:cBhvr>
                                      <p:to>
                                        <p:strVal val="visible"/>
                                      </p:to>
                                    </p:set>
                                    <p:anim calcmode="lin" valueType="num">
                                      <p:cBhvr additive="base">
                                        <p:cTn id="7" dur="500" fill="hold"/>
                                        <p:tgtEl>
                                          <p:spTgt spid="34832"/>
                                        </p:tgtEl>
                                        <p:attrNameLst>
                                          <p:attrName>ppt_x</p:attrName>
                                        </p:attrNameLst>
                                      </p:cBhvr>
                                      <p:tavLst>
                                        <p:tav tm="0">
                                          <p:val>
                                            <p:strVal val="0-#ppt_w/2"/>
                                          </p:val>
                                        </p:tav>
                                        <p:tav tm="100000">
                                          <p:val>
                                            <p:strVal val="#ppt_x"/>
                                          </p:val>
                                        </p:tav>
                                      </p:tavLst>
                                    </p:anim>
                                    <p:anim calcmode="lin" valueType="num">
                                      <p:cBhvr additive="base">
                                        <p:cTn id="8" dur="500" fill="hold"/>
                                        <p:tgtEl>
                                          <p:spTgt spid="348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500" fill="hold"/>
                                        <p:tgtEl>
                                          <p:spTgt spid="1026"/>
                                        </p:tgtEl>
                                        <p:attrNameLst>
                                          <p:attrName>ppt_w</p:attrName>
                                        </p:attrNameLst>
                                      </p:cBhvr>
                                      <p:tavLst>
                                        <p:tav tm="0">
                                          <p:val>
                                            <p:fltVal val="0"/>
                                          </p:val>
                                        </p:tav>
                                        <p:tav tm="100000">
                                          <p:val>
                                            <p:strVal val="#ppt_w"/>
                                          </p:val>
                                        </p:tav>
                                      </p:tavLst>
                                    </p:anim>
                                    <p:anim calcmode="lin" valueType="num">
                                      <p:cBhvr>
                                        <p:cTn id="14" dur="500" fill="hold"/>
                                        <p:tgtEl>
                                          <p:spTgt spid="1026"/>
                                        </p:tgtEl>
                                        <p:attrNameLst>
                                          <p:attrName>ppt_h</p:attrName>
                                        </p:attrNameLst>
                                      </p:cBhvr>
                                      <p:tavLst>
                                        <p:tav tm="0">
                                          <p:val>
                                            <p:fltVal val="0"/>
                                          </p:val>
                                        </p:tav>
                                        <p:tav tm="100000">
                                          <p:val>
                                            <p:strVal val="#ppt_h"/>
                                          </p:val>
                                        </p:tav>
                                      </p:tavLst>
                                    </p:anim>
                                    <p:animEffect transition="in" filter="fade">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035"/>
                                        </p:tgtEl>
                                        <p:attrNameLst>
                                          <p:attrName>style.visibility</p:attrName>
                                        </p:attrNameLst>
                                      </p:cBhvr>
                                      <p:to>
                                        <p:strVal val="visible"/>
                                      </p:to>
                                    </p:set>
                                    <p:anim calcmode="lin" valueType="num">
                                      <p:cBhvr>
                                        <p:cTn id="27" dur="500" fill="hold"/>
                                        <p:tgtEl>
                                          <p:spTgt spid="1035"/>
                                        </p:tgtEl>
                                        <p:attrNameLst>
                                          <p:attrName>ppt_w</p:attrName>
                                        </p:attrNameLst>
                                      </p:cBhvr>
                                      <p:tavLst>
                                        <p:tav tm="0">
                                          <p:val>
                                            <p:fltVal val="0"/>
                                          </p:val>
                                        </p:tav>
                                        <p:tav tm="100000">
                                          <p:val>
                                            <p:strVal val="#ppt_w"/>
                                          </p:val>
                                        </p:tav>
                                      </p:tavLst>
                                    </p:anim>
                                    <p:anim calcmode="lin" valueType="num">
                                      <p:cBhvr>
                                        <p:cTn id="28" dur="500" fill="hold"/>
                                        <p:tgtEl>
                                          <p:spTgt spid="1035"/>
                                        </p:tgtEl>
                                        <p:attrNameLst>
                                          <p:attrName>ppt_h</p:attrName>
                                        </p:attrNameLst>
                                      </p:cBhvr>
                                      <p:tavLst>
                                        <p:tav tm="0">
                                          <p:val>
                                            <p:fltVal val="0"/>
                                          </p:val>
                                        </p:tav>
                                        <p:tav tm="100000">
                                          <p:val>
                                            <p:strVal val="#ppt_h"/>
                                          </p:val>
                                        </p:tav>
                                      </p:tavLst>
                                    </p:anim>
                                    <p:animEffect transition="in" filter="fade">
                                      <p:cBhvr>
                                        <p:cTn id="29" dur="500"/>
                                        <p:tgtEl>
                                          <p:spTgt spid="1035"/>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1000" fill="hold"/>
                                        <p:tgtEl>
                                          <p:spTgt spid="29"/>
                                        </p:tgtEl>
                                        <p:attrNameLst>
                                          <p:attrName>ppt_w</p:attrName>
                                        </p:attrNameLst>
                                      </p:cBhvr>
                                      <p:tavLst>
                                        <p:tav tm="0">
                                          <p:val>
                                            <p:fltVal val="0"/>
                                          </p:val>
                                        </p:tav>
                                        <p:tav tm="100000">
                                          <p:val>
                                            <p:strVal val="#ppt_w"/>
                                          </p:val>
                                        </p:tav>
                                      </p:tavLst>
                                    </p:anim>
                                    <p:anim calcmode="lin" valueType="num">
                                      <p:cBhvr>
                                        <p:cTn id="35" dur="1000" fill="hold"/>
                                        <p:tgtEl>
                                          <p:spTgt spid="29"/>
                                        </p:tgtEl>
                                        <p:attrNameLst>
                                          <p:attrName>ppt_h</p:attrName>
                                        </p:attrNameLst>
                                      </p:cBhvr>
                                      <p:tavLst>
                                        <p:tav tm="0">
                                          <p:val>
                                            <p:fltVal val="0"/>
                                          </p:val>
                                        </p:tav>
                                        <p:tav tm="100000">
                                          <p:val>
                                            <p:strVal val="#ppt_h"/>
                                          </p:val>
                                        </p:tav>
                                      </p:tavLst>
                                    </p:anim>
                                    <p:animEffect transition="in" filter="fade">
                                      <p:cBhvr>
                                        <p:cTn id="36" dur="10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500" fill="hold"/>
                                        <p:tgtEl>
                                          <p:spTgt spid="28"/>
                                        </p:tgtEl>
                                        <p:attrNameLst>
                                          <p:attrName>ppt_w</p:attrName>
                                        </p:attrNameLst>
                                      </p:cBhvr>
                                      <p:tavLst>
                                        <p:tav tm="0">
                                          <p:val>
                                            <p:fltVal val="0"/>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animEffect transition="in" filter="fade">
                                      <p:cBhvr>
                                        <p:cTn id="43" dur="500"/>
                                        <p:tgtEl>
                                          <p:spTgt spid="28"/>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nodeType="clickEffect">
                                  <p:stCondLst>
                                    <p:cond delay="0"/>
                                  </p:stCondLst>
                                  <p:childTnLst>
                                    <p:animEffect transition="out" filter="checkerboard(across)">
                                      <p:cBhvr>
                                        <p:cTn id="47" dur="500"/>
                                        <p:tgtEl>
                                          <p:spTgt spid="29"/>
                                        </p:tgtEl>
                                      </p:cBhvr>
                                    </p:animEffect>
                                    <p:set>
                                      <p:cBhvr>
                                        <p:cTn id="48" dur="1" fill="hold">
                                          <p:stCondLst>
                                            <p:cond delay="499"/>
                                          </p:stCondLst>
                                        </p:cTn>
                                        <p:tgtEl>
                                          <p:spTgt spid="29"/>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5" presetClass="exit" presetSubtype="10" fill="hold" grpId="1" nodeType="clickEffect">
                                  <p:stCondLst>
                                    <p:cond delay="0"/>
                                  </p:stCondLst>
                                  <p:childTnLst>
                                    <p:animEffect transition="out" filter="checkerboard(across)">
                                      <p:cBhvr>
                                        <p:cTn id="52" dur="500"/>
                                        <p:tgtEl>
                                          <p:spTgt spid="28"/>
                                        </p:tgtEl>
                                      </p:cBhvr>
                                    </p:animEffect>
                                    <p:set>
                                      <p:cBhvr>
                                        <p:cTn id="53"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2" grpId="0"/>
      <p:bldP spid="2" grpId="0" animBg="1"/>
      <p:bldP spid="1035" grpId="0" animBg="1"/>
      <p:bldP spid="28" grpId="0"/>
      <p:bldP spid="28"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AD4E6B72-4257-40AB-A784-137FF0BBDB32}" type="datetime1">
              <a:rPr lang="ja-JP" altLang="en-US" smtClean="0"/>
              <a:pPr>
                <a:defRPr/>
              </a:pPr>
              <a:t>2011/8/23</a:t>
            </a:fld>
            <a:endParaRPr lang="ja-JP" altLang="en-US"/>
          </a:p>
        </p:txBody>
      </p:sp>
      <p:sp>
        <p:nvSpPr>
          <p:cNvPr id="3993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572250" y="6286500"/>
            <a:ext cx="2133600" cy="365125"/>
          </a:xfrm>
        </p:spPr>
        <p:txBody>
          <a:bodyPr/>
          <a:lstStyle/>
          <a:p>
            <a:pPr>
              <a:defRPr/>
            </a:pPr>
            <a:fld id="{708F5756-79C1-46DB-A6B3-E44173884352}" type="slidenum">
              <a:rPr lang="ja-JP" altLang="en-US"/>
              <a:pPr>
                <a:defRPr/>
              </a:pPr>
              <a:t>26</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D16E95A-EC2E-41F8-AF7E-645F91289912}"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4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5A97483-DC0D-4ED5-A068-25233ED78981}"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4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3EC7BFB-F810-4140-B1CF-D83AD860D453}"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4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670378A-9CAD-4F88-92AB-2F5B6EDD069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4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992CEC4-24E7-4F07-934E-38B4C3473BF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5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4AFEA82-C28B-4700-B30E-BD0C876E2FD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3995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39953" name="タイトル 6"/>
          <p:cNvSpPr>
            <a:spLocks noGrp="1"/>
          </p:cNvSpPr>
          <p:nvPr>
            <p:ph type="title"/>
          </p:nvPr>
        </p:nvSpPr>
        <p:spPr>
          <a:xfrm>
            <a:off x="142875" y="214313"/>
            <a:ext cx="8786813" cy="785812"/>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lang="ja-JP" altLang="en-US" sz="2400" b="1" dirty="0" smtClean="0">
              <a:latin typeface="Arial" charset="0"/>
            </a:endParaRPr>
          </a:p>
        </p:txBody>
      </p:sp>
      <p:sp>
        <p:nvSpPr>
          <p:cNvPr id="40978" name="コンテンツ プレースホルダ 7"/>
          <p:cNvSpPr>
            <a:spLocks noGrp="1"/>
          </p:cNvSpPr>
          <p:nvPr>
            <p:ph idx="1"/>
          </p:nvPr>
        </p:nvSpPr>
        <p:spPr>
          <a:xfrm>
            <a:off x="395536" y="1916832"/>
            <a:ext cx="8424936" cy="4464496"/>
          </a:xfrm>
        </p:spPr>
        <p:txBody>
          <a:bodyPr/>
          <a:lstStyle/>
          <a:p>
            <a:pPr marL="457200" indent="-457200">
              <a:buFont typeface="Arial" charset="0"/>
              <a:buNone/>
              <a:defRPr/>
            </a:pPr>
            <a:r>
              <a:rPr lang="en-US" altLang="ja-JP" sz="1800" b="1" dirty="0" smtClean="0">
                <a:latin typeface="Arial" charset="0"/>
              </a:rPr>
              <a:t>(1) </a:t>
            </a:r>
            <a:r>
              <a:rPr lang="en-US" altLang="ja-JP" sz="1800" b="1" u="sng" dirty="0" smtClean="0">
                <a:latin typeface="Arial" charset="0"/>
              </a:rPr>
              <a:t>Definition of Innovativeness</a:t>
            </a:r>
          </a:p>
          <a:p>
            <a:pPr>
              <a:defRPr/>
            </a:pPr>
            <a:r>
              <a:rPr lang="en-US" altLang="ja-JP" sz="1800" b="1" dirty="0" smtClean="0">
                <a:latin typeface="Arial" charset="0"/>
              </a:rPr>
              <a:t>We adopt </a:t>
            </a:r>
            <a:r>
              <a:rPr lang="en-US" altLang="ja-JP" sz="1800" b="1" dirty="0" err="1" smtClean="0">
                <a:latin typeface="Arial" charset="0"/>
              </a:rPr>
              <a:t>Midgley</a:t>
            </a:r>
            <a:r>
              <a:rPr lang="en-US" altLang="ja-JP" sz="1800" b="1" dirty="0" smtClean="0">
                <a:latin typeface="Arial" charset="0"/>
              </a:rPr>
              <a:t> and Dowling’s Definition for our proposal since it has been well accepted by researchers.</a:t>
            </a:r>
          </a:p>
          <a:p>
            <a:pPr>
              <a:defRPr/>
            </a:pPr>
            <a:endParaRPr lang="en-US" altLang="ja-JP" sz="1800" b="1" dirty="0" smtClean="0">
              <a:latin typeface="Arial" charset="0"/>
            </a:endParaRPr>
          </a:p>
          <a:p>
            <a:pPr marL="0" indent="0">
              <a:buNone/>
              <a:defRPr/>
            </a:pPr>
            <a:r>
              <a:rPr lang="en-US" altLang="ja-JP" sz="1800" b="1" dirty="0">
                <a:latin typeface="Arial" charset="0"/>
              </a:rPr>
              <a:t>(2) </a:t>
            </a:r>
            <a:r>
              <a:rPr lang="en-US" altLang="ja-JP" sz="1800" b="1" u="sng" dirty="0">
                <a:latin typeface="Arial" charset="0"/>
              </a:rPr>
              <a:t>Replacing ‘Actualized innovativeness’ to New Disposition Concepts</a:t>
            </a:r>
          </a:p>
          <a:p>
            <a:pPr>
              <a:defRPr/>
            </a:pPr>
            <a:r>
              <a:rPr lang="en-US" altLang="ja-JP" sz="1800" b="1" dirty="0" smtClean="0">
                <a:latin typeface="Arial" charset="0"/>
              </a:rPr>
              <a:t>‘</a:t>
            </a:r>
            <a:r>
              <a:rPr lang="en-US" altLang="ja-JP" sz="1800" b="1" dirty="0">
                <a:latin typeface="Arial" charset="0"/>
              </a:rPr>
              <a:t>Actualized innovativeness’ of </a:t>
            </a:r>
            <a:r>
              <a:rPr lang="en-US" altLang="ja-JP" sz="1800" b="1" dirty="0" err="1">
                <a:latin typeface="Arial" charset="0"/>
              </a:rPr>
              <a:t>Midgley</a:t>
            </a:r>
            <a:r>
              <a:rPr lang="en-US" altLang="ja-JP" sz="1800" b="1" dirty="0">
                <a:latin typeface="Arial" charset="0"/>
              </a:rPr>
              <a:t> and Dowling (1978) should be considered as disposition concept which is just a label for convenience to describe observed behavioral pattern. The meaning of the construct is reduced to the observations completely.</a:t>
            </a:r>
          </a:p>
          <a:p>
            <a:pPr>
              <a:defRPr/>
            </a:pPr>
            <a:endParaRPr lang="en-US" altLang="ja-JP" sz="1800" b="1" dirty="0">
              <a:latin typeface="Arial" charset="0"/>
            </a:endParaRPr>
          </a:p>
          <a:p>
            <a:pPr>
              <a:defRPr/>
            </a:pPr>
            <a:r>
              <a:rPr lang="en-US" altLang="ja-JP" sz="1800" b="1" dirty="0" smtClean="0">
                <a:latin typeface="Arial" charset="0"/>
              </a:rPr>
              <a:t>In </a:t>
            </a:r>
            <a:r>
              <a:rPr lang="en-US" altLang="ja-JP" sz="1800" b="1" dirty="0">
                <a:latin typeface="Arial" charset="0"/>
              </a:rPr>
              <a:t>order to avoid confusion, we propose to use simply </a:t>
            </a:r>
            <a:r>
              <a:rPr lang="en-US" altLang="ja-JP" sz="1800" b="1" dirty="0">
                <a:solidFill>
                  <a:srgbClr val="FF0000"/>
                </a:solidFill>
                <a:latin typeface="Arial" charset="0"/>
              </a:rPr>
              <a:t>‘# of new products adopted</a:t>
            </a:r>
            <a:r>
              <a:rPr lang="en-US" altLang="ja-JP" sz="1800" b="1" dirty="0">
                <a:latin typeface="Arial" charset="0"/>
              </a:rPr>
              <a:t>’ and ‘</a:t>
            </a:r>
            <a:r>
              <a:rPr lang="en-US" altLang="ja-JP" sz="1800" b="1" dirty="0">
                <a:solidFill>
                  <a:srgbClr val="FF0000"/>
                </a:solidFill>
                <a:latin typeface="Arial" charset="0"/>
              </a:rPr>
              <a:t>time of adoption</a:t>
            </a:r>
            <a:r>
              <a:rPr lang="en-US" altLang="ja-JP" sz="1800" b="1" dirty="0">
                <a:latin typeface="Arial" charset="0"/>
              </a:rPr>
              <a:t>’ as </a:t>
            </a:r>
            <a:r>
              <a:rPr lang="en-US" altLang="ja-JP" sz="1800" b="1" dirty="0">
                <a:solidFill>
                  <a:srgbClr val="FF0000"/>
                </a:solidFill>
                <a:latin typeface="Arial" charset="0"/>
              </a:rPr>
              <a:t>disposition concepts </a:t>
            </a:r>
            <a:r>
              <a:rPr lang="en-US" altLang="ja-JP" sz="1800" b="1" dirty="0">
                <a:latin typeface="Arial" charset="0"/>
              </a:rPr>
              <a:t>instead of ‘actualized innovativeness.’</a:t>
            </a:r>
          </a:p>
          <a:p>
            <a:pPr>
              <a:defRPr/>
            </a:pPr>
            <a:endParaRPr lang="en-US" altLang="ja-JP" sz="1600" b="1" dirty="0">
              <a:latin typeface="Arial" charset="0"/>
            </a:endParaRPr>
          </a:p>
          <a:p>
            <a:pPr marL="0" indent="0">
              <a:buNone/>
              <a:defRPr/>
            </a:pPr>
            <a:endParaRPr lang="en-US" altLang="ja-JP" sz="2000" b="1" dirty="0" smtClean="0">
              <a:latin typeface="Arial" charset="0"/>
            </a:endParaRPr>
          </a:p>
          <a:p>
            <a:pPr marL="0" indent="0">
              <a:buNone/>
              <a:defRPr/>
            </a:pPr>
            <a:endParaRPr lang="en-US" altLang="zh-CN" sz="2000" b="1" dirty="0">
              <a:latin typeface="Arial" charset="0"/>
              <a:ea typeface="ＭＳ Ｐゴシック" pitchFamily="50" charset="-128"/>
            </a:endParaRPr>
          </a:p>
          <a:p>
            <a:pPr>
              <a:buFontTx/>
              <a:buNone/>
              <a:defRPr/>
            </a:pPr>
            <a:endParaRPr lang="en-US" altLang="ja-JP" sz="2400" b="1" i="1" dirty="0" smtClean="0">
              <a:latin typeface="Arial" charset="0"/>
              <a:ea typeface="ＭＳ Ｐ明朝" pitchFamily="18" charset="-128"/>
            </a:endParaRPr>
          </a:p>
        </p:txBody>
      </p:sp>
      <p:sp>
        <p:nvSpPr>
          <p:cNvPr id="39955" name="テキスト ボックス 19"/>
          <p:cNvSpPr txBox="1">
            <a:spLocks noChangeArrowheads="1"/>
          </p:cNvSpPr>
          <p:nvPr/>
        </p:nvSpPr>
        <p:spPr bwMode="auto">
          <a:xfrm>
            <a:off x="357188" y="1052736"/>
            <a:ext cx="8501062" cy="830997"/>
          </a:xfrm>
          <a:prstGeom prst="rect">
            <a:avLst/>
          </a:prstGeom>
          <a:noFill/>
          <a:ln w="9525">
            <a:noFill/>
            <a:miter lim="800000"/>
            <a:headEnd/>
            <a:tailEnd/>
          </a:ln>
        </p:spPr>
        <p:txBody>
          <a:bodyPr wrap="square">
            <a:spAutoFit/>
          </a:bodyPr>
          <a:lstStyle/>
          <a:p>
            <a:r>
              <a:rPr lang="en-US" altLang="ja-JP" sz="2400" b="1" dirty="0">
                <a:cs typeface="Arial" charset="0"/>
              </a:rPr>
              <a:t>We propose this to overcome the </a:t>
            </a:r>
            <a:r>
              <a:rPr lang="en-US" altLang="ja-JP" sz="2400" b="1" dirty="0" smtClean="0">
                <a:cs typeface="Arial" charset="0"/>
              </a:rPr>
              <a:t>six </a:t>
            </a:r>
            <a:r>
              <a:rPr lang="en-US" altLang="ja-JP" sz="2400" b="1" dirty="0">
                <a:cs typeface="Arial" charset="0"/>
              </a:rPr>
              <a:t>points in the summary of critical review of literature.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55"/>
                                        </p:tgtEl>
                                        <p:attrNameLst>
                                          <p:attrName>style.visibility</p:attrName>
                                        </p:attrNameLst>
                                      </p:cBhvr>
                                      <p:to>
                                        <p:strVal val="visible"/>
                                      </p:to>
                                    </p:set>
                                    <p:anim calcmode="lin" valueType="num">
                                      <p:cBhvr additive="base">
                                        <p:cTn id="7" dur="500" fill="hold"/>
                                        <p:tgtEl>
                                          <p:spTgt spid="39955"/>
                                        </p:tgtEl>
                                        <p:attrNameLst>
                                          <p:attrName>ppt_x</p:attrName>
                                        </p:attrNameLst>
                                      </p:cBhvr>
                                      <p:tavLst>
                                        <p:tav tm="0">
                                          <p:val>
                                            <p:strVal val="0-#ppt_w/2"/>
                                          </p:val>
                                        </p:tav>
                                        <p:tav tm="100000">
                                          <p:val>
                                            <p:strVal val="#ppt_x"/>
                                          </p:val>
                                        </p:tav>
                                      </p:tavLst>
                                    </p:anim>
                                    <p:anim calcmode="lin" valueType="num">
                                      <p:cBhvr additive="base">
                                        <p:cTn id="8" dur="500" fill="hold"/>
                                        <p:tgtEl>
                                          <p:spTgt spid="3995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0978">
                                            <p:txEl>
                                              <p:pRg st="0" end="0"/>
                                            </p:txEl>
                                          </p:spTgt>
                                        </p:tgtEl>
                                        <p:attrNameLst>
                                          <p:attrName>style.visibility</p:attrName>
                                        </p:attrNameLst>
                                      </p:cBhvr>
                                      <p:to>
                                        <p:strVal val="visible"/>
                                      </p:to>
                                    </p:set>
                                    <p:anim calcmode="lin" valueType="num">
                                      <p:cBhvr additive="base">
                                        <p:cTn id="13" dur="500" fill="hold"/>
                                        <p:tgtEl>
                                          <p:spTgt spid="40978">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78">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0978">
                                            <p:txEl>
                                              <p:pRg st="1" end="1"/>
                                            </p:txEl>
                                          </p:spTgt>
                                        </p:tgtEl>
                                        <p:attrNameLst>
                                          <p:attrName>style.visibility</p:attrName>
                                        </p:attrNameLst>
                                      </p:cBhvr>
                                      <p:to>
                                        <p:strVal val="visible"/>
                                      </p:to>
                                    </p:set>
                                    <p:anim calcmode="lin" valueType="num">
                                      <p:cBhvr additive="base">
                                        <p:cTn id="17" dur="500" fill="hold"/>
                                        <p:tgtEl>
                                          <p:spTgt spid="40978">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0978">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40978">
                                            <p:txEl>
                                              <p:pRg st="3" end="3"/>
                                            </p:txEl>
                                          </p:spTgt>
                                        </p:tgtEl>
                                        <p:attrNameLst>
                                          <p:attrName>style.visibility</p:attrName>
                                        </p:attrNameLst>
                                      </p:cBhvr>
                                      <p:to>
                                        <p:strVal val="visible"/>
                                      </p:to>
                                    </p:set>
                                    <p:anim calcmode="lin" valueType="num">
                                      <p:cBhvr additive="base">
                                        <p:cTn id="21" dur="500" fill="hold"/>
                                        <p:tgtEl>
                                          <p:spTgt spid="40978">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0978">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40978">
                                            <p:txEl>
                                              <p:pRg st="4" end="4"/>
                                            </p:txEl>
                                          </p:spTgt>
                                        </p:tgtEl>
                                        <p:attrNameLst>
                                          <p:attrName>style.visibility</p:attrName>
                                        </p:attrNameLst>
                                      </p:cBhvr>
                                      <p:to>
                                        <p:strVal val="visible"/>
                                      </p:to>
                                    </p:set>
                                    <p:anim calcmode="lin" valueType="num">
                                      <p:cBhvr additive="base">
                                        <p:cTn id="25" dur="500" fill="hold"/>
                                        <p:tgtEl>
                                          <p:spTgt spid="40978">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78">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0978">
                                            <p:txEl>
                                              <p:pRg st="6" end="6"/>
                                            </p:txEl>
                                          </p:spTgt>
                                        </p:tgtEl>
                                        <p:attrNameLst>
                                          <p:attrName>style.visibility</p:attrName>
                                        </p:attrNameLst>
                                      </p:cBhvr>
                                      <p:to>
                                        <p:strVal val="visible"/>
                                      </p:to>
                                    </p:set>
                                    <p:anim calcmode="lin" valueType="num">
                                      <p:cBhvr additive="base">
                                        <p:cTn id="29" dur="500" fill="hold"/>
                                        <p:tgtEl>
                                          <p:spTgt spid="40978">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097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177445E-F7D0-4D10-A3BF-F48983452C3B}" type="datetime1">
              <a:rPr lang="ja-JP" altLang="en-US" smtClean="0"/>
              <a:pPr>
                <a:defRPr/>
              </a:pPr>
              <a:t>2011/8/23</a:t>
            </a:fld>
            <a:endParaRPr lang="ja-JP" altLang="en-US"/>
          </a:p>
        </p:txBody>
      </p:sp>
      <p:sp>
        <p:nvSpPr>
          <p:cNvPr id="4505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15125" y="6286500"/>
            <a:ext cx="2133600" cy="365125"/>
          </a:xfrm>
        </p:spPr>
        <p:txBody>
          <a:bodyPr/>
          <a:lstStyle/>
          <a:p>
            <a:pPr>
              <a:defRPr/>
            </a:pPr>
            <a:fld id="{5EC6793C-439F-4B16-A168-395149C0FFB2}" type="slidenum">
              <a:rPr lang="ja-JP" altLang="en-US"/>
              <a:pPr>
                <a:defRPr/>
              </a:pPr>
              <a:t>27</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69909B6-D327-49C8-BFEA-93FE1DB3840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6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9AEC718-F46E-4A4C-AFC7-D991BBDDC4F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6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519A550-EEDD-43DA-8E26-D6F11317B35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6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DEE4DAD-3561-43F9-8DF4-68962A26516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6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BB65B537-0801-4D6D-B37C-0A14E82CB37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7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6410502-0AC9-4AEE-A9DA-691B43D1C813}"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45072" name="タイトル 1"/>
          <p:cNvSpPr>
            <a:spLocks noGrp="1"/>
          </p:cNvSpPr>
          <p:nvPr>
            <p:ph type="title"/>
          </p:nvPr>
        </p:nvSpPr>
        <p:spPr>
          <a:xfrm>
            <a:off x="285750" y="214313"/>
            <a:ext cx="8586788" cy="478383"/>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 </a:t>
            </a:r>
            <a:endParaRPr lang="ja-JP" altLang="en-US" sz="2400" b="1" dirty="0" smtClean="0">
              <a:latin typeface="Arial" charset="0"/>
            </a:endParaRPr>
          </a:p>
        </p:txBody>
      </p:sp>
      <p:sp>
        <p:nvSpPr>
          <p:cNvPr id="45073" name="コンテンツ プレースホルダ 2"/>
          <p:cNvSpPr>
            <a:spLocks noGrp="1"/>
          </p:cNvSpPr>
          <p:nvPr>
            <p:ph idx="1"/>
          </p:nvPr>
        </p:nvSpPr>
        <p:spPr>
          <a:xfrm>
            <a:off x="467544" y="1052513"/>
            <a:ext cx="8424936" cy="2664519"/>
          </a:xfrm>
        </p:spPr>
        <p:txBody>
          <a:bodyPr/>
          <a:lstStyle/>
          <a:p>
            <a:pPr>
              <a:lnSpc>
                <a:spcPct val="85000"/>
              </a:lnSpc>
              <a:buNone/>
            </a:pPr>
            <a:r>
              <a:rPr lang="en-US" altLang="ja-JP" sz="1800" b="1" dirty="0" smtClean="0">
                <a:latin typeface="Arial" charset="0"/>
              </a:rPr>
              <a:t>(3) </a:t>
            </a:r>
            <a:r>
              <a:rPr lang="en-US" altLang="ja-JP" sz="1800" b="1" u="sng" dirty="0" smtClean="0">
                <a:latin typeface="Arial" charset="0"/>
              </a:rPr>
              <a:t>Scope of Innovativeness</a:t>
            </a:r>
          </a:p>
          <a:p>
            <a:pPr>
              <a:lnSpc>
                <a:spcPct val="85000"/>
              </a:lnSpc>
              <a:buNone/>
            </a:pPr>
            <a:endParaRPr lang="en-US" altLang="ja-JP" sz="1800" b="1" u="sng" dirty="0" smtClean="0">
              <a:latin typeface="Arial" charset="0"/>
            </a:endParaRPr>
          </a:p>
          <a:p>
            <a:pPr>
              <a:lnSpc>
                <a:spcPct val="85000"/>
              </a:lnSpc>
              <a:buNone/>
            </a:pPr>
            <a:r>
              <a:rPr lang="en-US" altLang="ja-JP" sz="1800" b="1" dirty="0" smtClean="0">
                <a:latin typeface="Arial" charset="0"/>
              </a:rPr>
              <a:t>      As we explained previously,</a:t>
            </a:r>
          </a:p>
          <a:p>
            <a:pPr>
              <a:lnSpc>
                <a:spcPct val="85000"/>
              </a:lnSpc>
              <a:buNone/>
            </a:pPr>
            <a:endParaRPr lang="en-US" altLang="ja-JP" sz="1800" b="1" dirty="0" smtClean="0">
              <a:latin typeface="Arial" charset="0"/>
            </a:endParaRPr>
          </a:p>
          <a:p>
            <a:pPr>
              <a:lnSpc>
                <a:spcPct val="85000"/>
              </a:lnSpc>
              <a:buNone/>
            </a:pPr>
            <a:r>
              <a:rPr lang="en-US" altLang="ja-JP" sz="1800" b="1" dirty="0" smtClean="0">
                <a:latin typeface="Arial" charset="0"/>
              </a:rPr>
              <a:t>        Abstraction </a:t>
            </a:r>
            <a:r>
              <a:rPr lang="en-US" altLang="ja-JP" sz="1800" b="1" dirty="0" smtClean="0">
                <a:latin typeface="Arial" charset="0"/>
                <a:sym typeface="Wingdings" pitchFamily="2" charset="2"/>
              </a:rPr>
              <a:t> Scope of innovativeness</a:t>
            </a:r>
            <a:endParaRPr lang="en-US" altLang="ja-JP" sz="1800" b="1" dirty="0" smtClean="0">
              <a:latin typeface="Arial" charset="0"/>
            </a:endParaRPr>
          </a:p>
        </p:txBody>
      </p:sp>
      <p:graphicFrame>
        <p:nvGraphicFramePr>
          <p:cNvPr id="18" name="コンテンツ プレースホルダ 7"/>
          <p:cNvGraphicFramePr>
            <a:graphicFrameLocks/>
          </p:cNvGraphicFramePr>
          <p:nvPr/>
        </p:nvGraphicFramePr>
        <p:xfrm>
          <a:off x="1115616" y="3068960"/>
          <a:ext cx="6858048" cy="2357455"/>
        </p:xfrm>
        <a:graphic>
          <a:graphicData uri="http://schemas.openxmlformats.org/drawingml/2006/table">
            <a:tbl>
              <a:tblPr firstRow="1" bandRow="1">
                <a:tableStyleId>{00A15C55-8517-42AA-B614-E9B94910E393}</a:tableStyleId>
              </a:tblPr>
              <a:tblGrid>
                <a:gridCol w="2357447"/>
                <a:gridCol w="4500601"/>
              </a:tblGrid>
              <a:tr h="517798">
                <a:tc>
                  <a:txBody>
                    <a:bodyPr/>
                    <a:lstStyle/>
                    <a:p>
                      <a:pPr algn="ctr"/>
                      <a:r>
                        <a:rPr kumimoji="1" lang="en-US" altLang="ja-JP" sz="2000" b="1" dirty="0" smtClean="0"/>
                        <a:t>Level of  Abstraction</a:t>
                      </a:r>
                      <a:endParaRPr kumimoji="1" lang="ja-JP" altLang="en-US" sz="2000" b="1" dirty="0"/>
                    </a:p>
                  </a:txBody>
                  <a:tcPr anchor="ctr"/>
                </a:tc>
                <a:tc>
                  <a:txBody>
                    <a:bodyPr/>
                    <a:lstStyle/>
                    <a:p>
                      <a:pPr algn="ctr"/>
                      <a:r>
                        <a:rPr kumimoji="1" lang="en-US" altLang="ja-JP" sz="2000" b="1" dirty="0" smtClean="0"/>
                        <a:t>Consumer</a:t>
                      </a:r>
                      <a:r>
                        <a:rPr kumimoji="1" lang="ja-JP" altLang="en-US" sz="2000" b="1" dirty="0" smtClean="0"/>
                        <a:t>　</a:t>
                      </a:r>
                      <a:r>
                        <a:rPr kumimoji="1" lang="en-US" altLang="ja-JP" sz="2000" b="1" dirty="0" smtClean="0"/>
                        <a:t>Innovativeness</a:t>
                      </a:r>
                      <a:endParaRPr kumimoji="1" lang="ja-JP" altLang="en-US" sz="2000" b="1" dirty="0"/>
                    </a:p>
                  </a:txBody>
                  <a:tcPr anchor="ctr"/>
                </a:tc>
              </a:tr>
              <a:tr h="399925">
                <a:tc>
                  <a:txBody>
                    <a:bodyPr/>
                    <a:lstStyle/>
                    <a:p>
                      <a:pPr algn="ctr"/>
                      <a:r>
                        <a:rPr kumimoji="1" lang="en-US" altLang="ja-JP" sz="2000" b="1" dirty="0" smtClean="0"/>
                        <a:t>High</a:t>
                      </a:r>
                      <a:endParaRPr kumimoji="1" lang="ja-JP" altLang="en-US" sz="2000" b="1" dirty="0"/>
                    </a:p>
                  </a:txBody>
                  <a:tcPr anchor="ctr"/>
                </a:tc>
                <a:tc>
                  <a:txBody>
                    <a:bodyPr/>
                    <a:lstStyle/>
                    <a:p>
                      <a:pPr algn="ctr"/>
                      <a:r>
                        <a:rPr kumimoji="1" lang="en-US" altLang="ja-JP" sz="2000" b="1" dirty="0" smtClean="0"/>
                        <a:t>Generalized Trait Innovativeness</a:t>
                      </a:r>
                      <a:endParaRPr kumimoji="1" lang="ja-JP" altLang="en-US" sz="2000" b="1" dirty="0"/>
                    </a:p>
                  </a:txBody>
                  <a:tcPr anchor="ctr"/>
                </a:tc>
              </a:tr>
              <a:tr h="719866">
                <a:tc>
                  <a:txBody>
                    <a:bodyPr/>
                    <a:lstStyle/>
                    <a:p>
                      <a:pPr algn="ctr"/>
                      <a:r>
                        <a:rPr kumimoji="1" lang="en-US" altLang="ja-JP" sz="2000" b="1" dirty="0" smtClean="0"/>
                        <a:t>Medium</a:t>
                      </a:r>
                      <a:endParaRPr kumimoji="1" lang="ja-JP" altLang="en-US" sz="20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u="none" strike="noStrike" cap="none" normalizeH="0" baseline="0" dirty="0" smtClean="0">
                          <a:ln>
                            <a:noFill/>
                          </a:ln>
                          <a:effectLst/>
                        </a:rPr>
                        <a:t>Domain (Product category)-specific Innovativeness</a:t>
                      </a:r>
                    </a:p>
                  </a:txBody>
                  <a:tcPr anchor="ctr"/>
                </a:tc>
              </a:tr>
              <a:tr h="719866">
                <a:tc>
                  <a:txBody>
                    <a:bodyPr/>
                    <a:lstStyle/>
                    <a:p>
                      <a:pPr algn="ctr"/>
                      <a:r>
                        <a:rPr kumimoji="1" lang="en-US" altLang="ja-JP" sz="2000" b="1" dirty="0" smtClean="0"/>
                        <a:t>Low</a:t>
                      </a:r>
                      <a:endParaRPr kumimoji="1" lang="ja-JP" altLang="en-US" sz="2000" b="1" dirty="0"/>
                    </a:p>
                  </a:txBody>
                  <a:tcPr anchor="ct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2000" b="1" u="none" strike="noStrike" cap="none" normalizeH="0" baseline="0" dirty="0" smtClean="0">
                          <a:ln>
                            <a:noFill/>
                          </a:ln>
                          <a:effectLst/>
                        </a:rPr>
                        <a:t>Single Product-specific</a:t>
                      </a:r>
                      <a:r>
                        <a:rPr kumimoji="1" lang="ja-JP" altLang="en-US" sz="2000" b="1" u="none" strike="noStrike" cap="none" normalizeH="0" baseline="0" dirty="0" smtClean="0">
                          <a:ln>
                            <a:noFill/>
                          </a:ln>
                          <a:effectLst/>
                        </a:rPr>
                        <a:t> </a:t>
                      </a:r>
                      <a:r>
                        <a:rPr kumimoji="1" lang="en-US" altLang="ja-JP" sz="2000" b="1" u="none" strike="noStrike" cap="none" normalizeH="0" baseline="0" dirty="0" smtClean="0">
                          <a:ln>
                            <a:noFill/>
                          </a:ln>
                          <a:effectLst/>
                        </a:rPr>
                        <a:t>Innovativeness</a:t>
                      </a:r>
                      <a:endParaRPr kumimoji="1" lang="en-US" altLang="ja-JP" sz="2000" b="1" i="0" u="none" strike="noStrike" cap="none" normalizeH="0" baseline="0" dirty="0" smtClean="0">
                        <a:ln>
                          <a:noFill/>
                        </a:ln>
                        <a:solidFill>
                          <a:schemeClr val="tx1"/>
                        </a:solidFill>
                        <a:effectLst/>
                        <a:latin typeface="Calibri" pitchFamily="34" charset="0"/>
                        <a:ea typeface="ＭＳ Ｐゴシック" charset="-128"/>
                      </a:endParaRPr>
                    </a:p>
                  </a:txBody>
                  <a:tcPr anchor="ctr"/>
                </a:tc>
              </a:tr>
            </a:tbl>
          </a:graphicData>
        </a:graphic>
      </p:graphicFrame>
      <p:sp>
        <p:nvSpPr>
          <p:cNvPr id="20" name="テキスト ボックス 19"/>
          <p:cNvSpPr txBox="1"/>
          <p:nvPr/>
        </p:nvSpPr>
        <p:spPr>
          <a:xfrm>
            <a:off x="1187624" y="3140968"/>
            <a:ext cx="2232248" cy="369332"/>
          </a:xfrm>
          <a:prstGeom prst="rect">
            <a:avLst/>
          </a:prstGeom>
          <a:solidFill>
            <a:srgbClr val="FFFF00"/>
          </a:solidFill>
        </p:spPr>
        <p:txBody>
          <a:bodyPr wrap="square" rtlCol="0">
            <a:spAutoFit/>
          </a:bodyPr>
          <a:lstStyle/>
          <a:p>
            <a:pPr algn="ctr"/>
            <a:r>
              <a:rPr kumimoji="1" lang="en-US" altLang="ja-JP" b="1" dirty="0" smtClean="0"/>
              <a:t>Scope </a:t>
            </a:r>
            <a:endParaRPr kumimoji="1" lang="ja-JP" altLang="en-US" b="1" dirty="0"/>
          </a:p>
        </p:txBody>
      </p:sp>
      <p:sp>
        <p:nvSpPr>
          <p:cNvPr id="21" name="テキスト ボックス 20"/>
          <p:cNvSpPr txBox="1"/>
          <p:nvPr/>
        </p:nvSpPr>
        <p:spPr>
          <a:xfrm>
            <a:off x="1187624" y="3573016"/>
            <a:ext cx="2232248" cy="369332"/>
          </a:xfrm>
          <a:prstGeom prst="rect">
            <a:avLst/>
          </a:prstGeom>
          <a:solidFill>
            <a:srgbClr val="FFFF00"/>
          </a:solidFill>
        </p:spPr>
        <p:txBody>
          <a:bodyPr wrap="square" rtlCol="0">
            <a:spAutoFit/>
          </a:bodyPr>
          <a:lstStyle/>
          <a:p>
            <a:pPr algn="ctr"/>
            <a:r>
              <a:rPr lang="en-US" altLang="ja-JP" b="1" dirty="0" smtClean="0"/>
              <a:t>Wide</a:t>
            </a:r>
            <a:r>
              <a:rPr kumimoji="1" lang="en-US" altLang="ja-JP" b="1" dirty="0" smtClean="0"/>
              <a:t> </a:t>
            </a:r>
            <a:endParaRPr kumimoji="1" lang="ja-JP" altLang="en-US" b="1" dirty="0"/>
          </a:p>
        </p:txBody>
      </p:sp>
      <p:sp>
        <p:nvSpPr>
          <p:cNvPr id="23" name="テキスト ボックス 22"/>
          <p:cNvSpPr txBox="1"/>
          <p:nvPr/>
        </p:nvSpPr>
        <p:spPr>
          <a:xfrm>
            <a:off x="1187624" y="4869160"/>
            <a:ext cx="2232248" cy="369332"/>
          </a:xfrm>
          <a:prstGeom prst="rect">
            <a:avLst/>
          </a:prstGeom>
          <a:solidFill>
            <a:srgbClr val="FFFF00"/>
          </a:solidFill>
        </p:spPr>
        <p:txBody>
          <a:bodyPr wrap="square" rtlCol="0">
            <a:spAutoFit/>
          </a:bodyPr>
          <a:lstStyle/>
          <a:p>
            <a:pPr algn="ctr"/>
            <a:r>
              <a:rPr lang="en-US" altLang="ja-JP" b="1" dirty="0" smtClean="0"/>
              <a:t>Narrow</a:t>
            </a:r>
            <a:r>
              <a:rPr kumimoji="1" lang="en-US" altLang="ja-JP" b="1" dirty="0" smtClean="0"/>
              <a:t> </a:t>
            </a:r>
            <a:endParaRPr kumimoji="1" lang="ja-JP"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73">
                                            <p:txEl>
                                              <p:pRg st="0" end="0"/>
                                            </p:txEl>
                                          </p:spTgt>
                                        </p:tgtEl>
                                        <p:attrNameLst>
                                          <p:attrName>style.visibility</p:attrName>
                                        </p:attrNameLst>
                                      </p:cBhvr>
                                      <p:to>
                                        <p:strVal val="visible"/>
                                      </p:to>
                                    </p:set>
                                    <p:animEffect transition="in" filter="blinds(horizontal)">
                                      <p:cBhvr>
                                        <p:cTn id="7" dur="500"/>
                                        <p:tgtEl>
                                          <p:spTgt spid="450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73">
                                            <p:txEl>
                                              <p:pRg st="2" end="2"/>
                                            </p:txEl>
                                          </p:spTgt>
                                        </p:tgtEl>
                                        <p:attrNameLst>
                                          <p:attrName>style.visibility</p:attrName>
                                        </p:attrNameLst>
                                      </p:cBhvr>
                                      <p:to>
                                        <p:strVal val="visible"/>
                                      </p:to>
                                    </p:set>
                                    <p:animEffect transition="in" filter="blinds(horizontal)">
                                      <p:cBhvr>
                                        <p:cTn id="12" dur="500"/>
                                        <p:tgtEl>
                                          <p:spTgt spid="4507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73">
                                            <p:txEl>
                                              <p:pRg st="4" end="4"/>
                                            </p:txEl>
                                          </p:spTgt>
                                        </p:tgtEl>
                                        <p:attrNameLst>
                                          <p:attrName>style.visibility</p:attrName>
                                        </p:attrNameLst>
                                      </p:cBhvr>
                                      <p:to>
                                        <p:strVal val="visible"/>
                                      </p:to>
                                    </p:set>
                                    <p:animEffect transition="in" filter="blinds(horizontal)">
                                      <p:cBhvr>
                                        <p:cTn id="17" dur="500"/>
                                        <p:tgtEl>
                                          <p:spTgt spid="45073">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0-#ppt_w/2"/>
                                          </p:val>
                                        </p:tav>
                                        <p:tav tm="100000">
                                          <p:val>
                                            <p:strVal val="#ppt_x"/>
                                          </p:val>
                                        </p:tav>
                                      </p:tavLst>
                                    </p:anim>
                                    <p:anim calcmode="lin" valueType="num">
                                      <p:cBhvr additive="base">
                                        <p:cTn id="26" dur="500" fill="hold"/>
                                        <p:tgtEl>
                                          <p:spTgt spid="20"/>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0-#ppt_w/2"/>
                                          </p:val>
                                        </p:tav>
                                        <p:tav tm="100000">
                                          <p:val>
                                            <p:strVal val="#ppt_x"/>
                                          </p:val>
                                        </p:tav>
                                      </p:tavLst>
                                    </p:anim>
                                    <p:anim calcmode="lin" valueType="num">
                                      <p:cBhvr additive="base">
                                        <p:cTn id="30" dur="500" fill="hold"/>
                                        <p:tgtEl>
                                          <p:spTgt spid="21"/>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0-#ppt_w/2"/>
                                          </p:val>
                                        </p:tav>
                                        <p:tav tm="100000">
                                          <p:val>
                                            <p:strVal val="#ppt_x"/>
                                          </p:val>
                                        </p:tav>
                                      </p:tavLst>
                                    </p:anim>
                                    <p:anim calcmode="lin" valueType="num">
                                      <p:cBhvr additive="base">
                                        <p:cTn id="34"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3" grpId="0" build="p"/>
      <p:bldP spid="20" grpId="0" animBg="1"/>
      <p:bldP spid="21"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a:xfrm>
            <a:off x="214313" y="214313"/>
            <a:ext cx="8715375" cy="478383"/>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lang="ja-JP" altLang="en-US" sz="2400" dirty="0" smtClean="0"/>
          </a:p>
        </p:txBody>
      </p:sp>
      <p:sp>
        <p:nvSpPr>
          <p:cNvPr id="3" name="コンテンツ プレースホルダ 2"/>
          <p:cNvSpPr>
            <a:spLocks noGrp="1"/>
          </p:cNvSpPr>
          <p:nvPr>
            <p:ph idx="1"/>
          </p:nvPr>
        </p:nvSpPr>
        <p:spPr>
          <a:xfrm>
            <a:off x="395536" y="1052736"/>
            <a:ext cx="8280920" cy="5328592"/>
          </a:xfrm>
        </p:spPr>
        <p:txBody>
          <a:bodyPr/>
          <a:lstStyle/>
          <a:p>
            <a:pPr>
              <a:buNone/>
              <a:defRPr/>
            </a:pPr>
            <a:r>
              <a:rPr lang="en-US" altLang="ja-JP" sz="1800" b="1" dirty="0" smtClean="0">
                <a:latin typeface="Arial" pitchFamily="34" charset="0"/>
                <a:cs typeface="Arial" pitchFamily="34" charset="0"/>
              </a:rPr>
              <a:t>(4) </a:t>
            </a:r>
            <a:r>
              <a:rPr lang="en-US" altLang="ja-JP" sz="1800" b="1" u="sng" dirty="0" smtClean="0">
                <a:latin typeface="Arial" pitchFamily="34" charset="0"/>
                <a:cs typeface="Arial" pitchFamily="34" charset="0"/>
              </a:rPr>
              <a:t>Need an </a:t>
            </a:r>
            <a:r>
              <a:rPr lang="en-US" altLang="ja-JP" sz="1800" b="1" u="sng" dirty="0" smtClean="0">
                <a:solidFill>
                  <a:srgbClr val="FF0000"/>
                </a:solidFill>
                <a:latin typeface="Arial" pitchFamily="34" charset="0"/>
                <a:cs typeface="Arial" pitchFamily="34" charset="0"/>
              </a:rPr>
              <a:t>Intermediate Abstract </a:t>
            </a:r>
            <a:r>
              <a:rPr lang="en-US" altLang="ja-JP" sz="1800" b="1" u="sng" dirty="0">
                <a:solidFill>
                  <a:srgbClr val="FF0000"/>
                </a:solidFill>
                <a:latin typeface="Arial" pitchFamily="34" charset="0"/>
                <a:cs typeface="Arial" pitchFamily="34" charset="0"/>
              </a:rPr>
              <a:t>L</a:t>
            </a:r>
            <a:r>
              <a:rPr lang="en-US" altLang="ja-JP" sz="1800" b="1" u="sng" dirty="0" smtClean="0">
                <a:solidFill>
                  <a:srgbClr val="FF0000"/>
                </a:solidFill>
                <a:latin typeface="Arial" pitchFamily="34" charset="0"/>
                <a:cs typeface="Arial" pitchFamily="34" charset="0"/>
              </a:rPr>
              <a:t>evel </a:t>
            </a:r>
            <a:r>
              <a:rPr lang="en-US" altLang="ja-JP" sz="1800" b="1" u="sng" dirty="0">
                <a:solidFill>
                  <a:srgbClr val="FF0000"/>
                </a:solidFill>
                <a:latin typeface="Arial" pitchFamily="34" charset="0"/>
                <a:cs typeface="Arial" pitchFamily="34" charset="0"/>
              </a:rPr>
              <a:t>of </a:t>
            </a:r>
            <a:r>
              <a:rPr lang="en-US" altLang="ja-JP" sz="1800" b="1" u="sng" dirty="0" smtClean="0">
                <a:solidFill>
                  <a:srgbClr val="FF0000"/>
                </a:solidFill>
                <a:latin typeface="Arial" pitchFamily="34" charset="0"/>
                <a:cs typeface="Arial" pitchFamily="34" charset="0"/>
              </a:rPr>
              <a:t>innovativeness (Construct) </a:t>
            </a:r>
            <a:r>
              <a:rPr lang="en-US" altLang="ja-JP" sz="1800" b="1" u="sng" dirty="0" smtClean="0">
                <a:latin typeface="Arial" pitchFamily="34" charset="0"/>
                <a:cs typeface="Arial" pitchFamily="34" charset="0"/>
              </a:rPr>
              <a:t>for Better Prediction of Behavior</a:t>
            </a:r>
            <a:r>
              <a:rPr lang="en-US" altLang="ja-JP" sz="1800" dirty="0" smtClean="0">
                <a:latin typeface="Arial" pitchFamily="34" charset="0"/>
                <a:cs typeface="Arial" pitchFamily="34" charset="0"/>
              </a:rPr>
              <a:t>  </a:t>
            </a:r>
          </a:p>
          <a:p>
            <a:pPr>
              <a:lnSpc>
                <a:spcPts val="3000"/>
              </a:lnSpc>
              <a:defRPr/>
            </a:pPr>
            <a:r>
              <a:rPr lang="en-US" altLang="ja-JP" sz="2000" b="1" dirty="0" smtClean="0">
                <a:solidFill>
                  <a:srgbClr val="FF0000"/>
                </a:solidFill>
                <a:latin typeface="Arial" pitchFamily="34" charset="0"/>
                <a:cs typeface="Arial" pitchFamily="34" charset="0"/>
              </a:rPr>
              <a:t>Each construct has its own scale to measure itself</a:t>
            </a:r>
            <a:r>
              <a:rPr lang="en-US" altLang="ja-JP" sz="2000" b="1" dirty="0" smtClean="0">
                <a:latin typeface="Arial" pitchFamily="34" charset="0"/>
                <a:cs typeface="Arial" pitchFamily="34" charset="0"/>
              </a:rPr>
              <a:t>. </a:t>
            </a:r>
          </a:p>
          <a:p>
            <a:pPr>
              <a:lnSpc>
                <a:spcPts val="3000"/>
              </a:lnSpc>
              <a:defRPr/>
            </a:pPr>
            <a:r>
              <a:rPr lang="en-US" altLang="ja-JP" sz="2000" b="1" dirty="0" smtClean="0">
                <a:latin typeface="Arial" pitchFamily="34" charset="0"/>
                <a:cs typeface="Arial" pitchFamily="34" charset="0"/>
              </a:rPr>
              <a:t>Looking over the past studies, while the scale of theoretical construct consists of abstract items because of its width, the scale of disposition concept consists of items directly related to the innovation adoption behavior.</a:t>
            </a:r>
          </a:p>
          <a:p>
            <a:pPr>
              <a:lnSpc>
                <a:spcPts val="3000"/>
              </a:lnSpc>
              <a:defRPr/>
            </a:pPr>
            <a:r>
              <a:rPr lang="en-US" altLang="ja-JP" sz="2000" b="1" dirty="0" smtClean="0">
                <a:latin typeface="Arial" pitchFamily="34" charset="0"/>
                <a:cs typeface="Arial" pitchFamily="34" charset="0"/>
              </a:rPr>
              <a:t>The effectiveness of the domain-specific innovativeness for predicting innovation adoption behavior can be attributed to the items not directly related to but close to the innovation adoption behavior and intervening variables</a:t>
            </a:r>
            <a:r>
              <a:rPr lang="en-US" altLang="ja-JP" sz="2000" b="1" dirty="0" smtClean="0">
                <a:latin typeface="Arial" charset="0"/>
                <a:cs typeface="Arial" charset="0"/>
              </a:rPr>
              <a:t>.</a:t>
            </a:r>
            <a:r>
              <a:rPr lang="en-US" altLang="ja-JP" sz="2400" b="1" dirty="0" smtClean="0">
                <a:latin typeface="Arial" charset="0"/>
                <a:cs typeface="Arial" charset="0"/>
              </a:rPr>
              <a:t> </a:t>
            </a:r>
            <a:endParaRPr lang="en-US" altLang="ja-JP" sz="2400" b="1" dirty="0" smtClean="0">
              <a:latin typeface="+mn-ea"/>
            </a:endParaRPr>
          </a:p>
        </p:txBody>
      </p:sp>
      <p:sp>
        <p:nvSpPr>
          <p:cNvPr id="4" name="日付プレースホルダ 3"/>
          <p:cNvSpPr>
            <a:spLocks noGrp="1"/>
          </p:cNvSpPr>
          <p:nvPr>
            <p:ph type="dt" sz="quarter" idx="10"/>
          </p:nvPr>
        </p:nvSpPr>
        <p:spPr/>
        <p:txBody>
          <a:bodyPr/>
          <a:lstStyle/>
          <a:p>
            <a:pPr>
              <a:defRPr/>
            </a:pPr>
            <a:fld id="{B1FB123E-7E26-40E2-99C7-3C746AF2B189}" type="datetime1">
              <a:rPr lang="ja-JP" altLang="en-US" smtClean="0"/>
              <a:pPr>
                <a:defRPr/>
              </a:pPr>
              <a:t>2011/8/23</a:t>
            </a:fld>
            <a:endParaRPr lang="ja-JP" altLang="en-US" dirty="0"/>
          </a:p>
        </p:txBody>
      </p:sp>
      <p:sp>
        <p:nvSpPr>
          <p:cNvPr id="40965"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37D3BA11-99BD-4527-8EAD-7DD950602545}" type="slidenum">
              <a:rPr lang="ja-JP" altLang="en-US" smtClean="0"/>
              <a:pPr>
                <a:defRPr/>
              </a:pPr>
              <a:t>28</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a:xfrm>
            <a:off x="214313" y="214313"/>
            <a:ext cx="8715375" cy="622399"/>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lang="ja-JP" altLang="en-US" sz="2400" dirty="0" smtClean="0"/>
          </a:p>
        </p:txBody>
      </p:sp>
      <p:sp>
        <p:nvSpPr>
          <p:cNvPr id="41987" name="コンテンツ プレースホルダ 2"/>
          <p:cNvSpPr>
            <a:spLocks noGrp="1"/>
          </p:cNvSpPr>
          <p:nvPr>
            <p:ph idx="1"/>
          </p:nvPr>
        </p:nvSpPr>
        <p:spPr>
          <a:xfrm>
            <a:off x="323528" y="1214438"/>
            <a:ext cx="8568952" cy="5072062"/>
          </a:xfrm>
        </p:spPr>
        <p:txBody>
          <a:bodyPr/>
          <a:lstStyle/>
          <a:p>
            <a:pPr marL="0" indent="0">
              <a:buNone/>
            </a:pPr>
            <a:r>
              <a:rPr lang="en-US" altLang="ja-JP" sz="1800" b="1" dirty="0">
                <a:latin typeface="Arial" charset="0"/>
              </a:rPr>
              <a:t>(4) </a:t>
            </a:r>
            <a:r>
              <a:rPr lang="en-US" altLang="ja-JP" sz="1800" b="1" u="sng" dirty="0">
                <a:latin typeface="Arial" charset="0"/>
              </a:rPr>
              <a:t>Need an Intermediate Abstract Level of innovativeness (Construct) for </a:t>
            </a:r>
            <a:r>
              <a:rPr lang="en-US" altLang="ja-JP" sz="1800" b="1" u="sng" dirty="0" smtClean="0">
                <a:latin typeface="Arial" charset="0"/>
              </a:rPr>
              <a:t>  </a:t>
            </a:r>
          </a:p>
          <a:p>
            <a:pPr marL="0" indent="0">
              <a:buNone/>
            </a:pPr>
            <a:r>
              <a:rPr lang="en-US" altLang="ja-JP" sz="1800" b="1" dirty="0" smtClean="0">
                <a:latin typeface="Arial" charset="0"/>
              </a:rPr>
              <a:t>     </a:t>
            </a:r>
            <a:r>
              <a:rPr lang="en-US" altLang="ja-JP" sz="1800" b="1" u="sng" dirty="0" smtClean="0">
                <a:latin typeface="Arial" charset="0"/>
              </a:rPr>
              <a:t>Better </a:t>
            </a:r>
            <a:r>
              <a:rPr lang="en-US" altLang="ja-JP" sz="1800" b="1" u="sng" dirty="0">
                <a:latin typeface="Arial" charset="0"/>
              </a:rPr>
              <a:t>Prediction of Behavior </a:t>
            </a:r>
            <a:r>
              <a:rPr lang="en-US" altLang="ja-JP" sz="1800" b="1" u="sng" dirty="0" smtClean="0">
                <a:latin typeface="Arial" charset="0"/>
              </a:rPr>
              <a:t>(continued)</a:t>
            </a:r>
          </a:p>
          <a:p>
            <a:pPr>
              <a:buNone/>
            </a:pPr>
            <a:endParaRPr lang="en-US" altLang="ja-JP" sz="1800" b="1" dirty="0" smtClean="0">
              <a:latin typeface="Arial" charset="0"/>
            </a:endParaRPr>
          </a:p>
          <a:p>
            <a:r>
              <a:rPr lang="en-US" altLang="ja-JP" sz="1800" b="1" dirty="0" smtClean="0">
                <a:latin typeface="Arial" charset="0"/>
                <a:cs typeface="Arial" charset="0"/>
              </a:rPr>
              <a:t>As we compared Goldsmith and </a:t>
            </a:r>
            <a:r>
              <a:rPr lang="en-US" altLang="ja-JP" sz="1800" b="1" dirty="0" err="1" smtClean="0">
                <a:latin typeface="Arial" charset="0"/>
                <a:cs typeface="Arial" charset="0"/>
              </a:rPr>
              <a:t>Hofacker’s</a:t>
            </a:r>
            <a:r>
              <a:rPr lang="en-US" altLang="ja-JP" sz="1800" b="1" dirty="0" smtClean="0">
                <a:latin typeface="Arial" charset="0"/>
                <a:cs typeface="Arial" charset="0"/>
              </a:rPr>
              <a:t> scale items and </a:t>
            </a:r>
            <a:r>
              <a:rPr lang="en-US" altLang="ja-JP" sz="1800" b="1" dirty="0" err="1" smtClean="0">
                <a:latin typeface="Arial" charset="0"/>
                <a:cs typeface="Arial" charset="0"/>
              </a:rPr>
              <a:t>Kasserjan’s</a:t>
            </a:r>
            <a:r>
              <a:rPr lang="en-US" altLang="ja-JP" sz="1800" b="1" dirty="0" smtClean="0">
                <a:latin typeface="Arial" charset="0"/>
                <a:cs typeface="Arial" charset="0"/>
              </a:rPr>
              <a:t> I-O scale or </a:t>
            </a:r>
            <a:r>
              <a:rPr lang="en-US" altLang="ja-JP" sz="1800" b="1" dirty="0" err="1" smtClean="0">
                <a:latin typeface="Arial" charset="0"/>
                <a:cs typeface="Arial" charset="0"/>
              </a:rPr>
              <a:t>Kiuchi’s</a:t>
            </a:r>
            <a:r>
              <a:rPr lang="en-US" altLang="ja-JP" sz="1800" b="1" dirty="0" smtClean="0">
                <a:latin typeface="Arial" charset="0"/>
                <a:cs typeface="Arial" charset="0"/>
              </a:rPr>
              <a:t> scale items (for all/multiple category innovativeness), the items of the former are close to adoption behavior and the items of the latter consist of indirect contents to adoption behavior.</a:t>
            </a:r>
          </a:p>
          <a:p>
            <a:endParaRPr lang="en-US" altLang="ja-JP" sz="1800" b="1" dirty="0" smtClean="0">
              <a:latin typeface="Arial" charset="0"/>
              <a:cs typeface="Arial" charset="0"/>
            </a:endParaRPr>
          </a:p>
          <a:p>
            <a:r>
              <a:rPr lang="en-US" altLang="ja-JP" sz="1800" b="1" dirty="0" smtClean="0">
                <a:latin typeface="Arial" charset="0"/>
                <a:cs typeface="Arial" charset="0"/>
              </a:rPr>
              <a:t>Hence, with regard to the correlation between adoption behavior and the scale scores, domain-specific innovativeness scale is higher than all/multiple category innovativeness scale.</a:t>
            </a:r>
          </a:p>
          <a:p>
            <a:endParaRPr lang="en-US" altLang="ja-JP" sz="1800" b="1" dirty="0" smtClean="0">
              <a:latin typeface="Arial" charset="0"/>
              <a:cs typeface="Arial" charset="0"/>
            </a:endParaRPr>
          </a:p>
          <a:p>
            <a:pPr marL="0" indent="0">
              <a:buNone/>
            </a:pPr>
            <a:endParaRPr lang="en-US" altLang="ja-JP" sz="2000" b="1" dirty="0" smtClean="0">
              <a:latin typeface="Arial" charset="0"/>
              <a:cs typeface="Arial" charset="0"/>
            </a:endParaRPr>
          </a:p>
        </p:txBody>
      </p:sp>
      <p:sp>
        <p:nvSpPr>
          <p:cNvPr id="4" name="日付プレースホルダ 3"/>
          <p:cNvSpPr>
            <a:spLocks noGrp="1"/>
          </p:cNvSpPr>
          <p:nvPr>
            <p:ph type="dt" sz="quarter" idx="10"/>
          </p:nvPr>
        </p:nvSpPr>
        <p:spPr/>
        <p:txBody>
          <a:bodyPr/>
          <a:lstStyle/>
          <a:p>
            <a:pPr>
              <a:defRPr/>
            </a:pPr>
            <a:fld id="{8813496D-3054-4808-89FA-9867861BC230}" type="datetime1">
              <a:rPr lang="ja-JP" altLang="en-US" smtClean="0"/>
              <a:pPr>
                <a:defRPr/>
              </a:pPr>
              <a:t>2011/8/23</a:t>
            </a:fld>
            <a:endParaRPr lang="ja-JP" altLang="en-US" dirty="0"/>
          </a:p>
        </p:txBody>
      </p:sp>
      <p:sp>
        <p:nvSpPr>
          <p:cNvPr id="4198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E6022457-0F2A-48F6-837B-C7EE2A0AF2EA}" type="slidenum">
              <a:rPr lang="ja-JP" altLang="en-US" smtClean="0"/>
              <a:pPr>
                <a:defRPr/>
              </a:pPr>
              <a:t>29</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anim calcmode="lin" valueType="num">
                                      <p:cBhvr additive="base">
                                        <p:cTn id="11"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 calcmode="lin" valueType="num">
                                      <p:cBhvr additive="base">
                                        <p:cTn id="17" dur="500" fill="hold"/>
                                        <p:tgtEl>
                                          <p:spTgt spid="4198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41987">
                                            <p:txEl>
                                              <p:pRg st="5" end="5"/>
                                            </p:txEl>
                                          </p:spTgt>
                                        </p:tgtEl>
                                        <p:attrNameLst>
                                          <p:attrName>style.visibility</p:attrName>
                                        </p:attrNameLst>
                                      </p:cBhvr>
                                      <p:to>
                                        <p:strVal val="visible"/>
                                      </p:to>
                                    </p:set>
                                    <p:anim calcmode="lin" valueType="num">
                                      <p:cBhvr additive="base">
                                        <p:cTn id="23" dur="500" fill="hold"/>
                                        <p:tgtEl>
                                          <p:spTgt spid="4198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198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9F20C285-0FAB-4A72-86B2-15DFEE5A2024}" type="datetime1">
              <a:rPr lang="ja-JP" altLang="en-US" smtClean="0"/>
              <a:pPr>
                <a:defRPr/>
              </a:pPr>
              <a:t>2011/8/23</a:t>
            </a:fld>
            <a:endParaRPr lang="ja-JP" altLang="en-US"/>
          </a:p>
        </p:txBody>
      </p:sp>
      <p:sp>
        <p:nvSpPr>
          <p:cNvPr id="13315"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86563" y="6286500"/>
            <a:ext cx="2133600" cy="365125"/>
          </a:xfrm>
        </p:spPr>
        <p:txBody>
          <a:bodyPr/>
          <a:lstStyle/>
          <a:p>
            <a:pPr>
              <a:defRPr/>
            </a:pPr>
            <a:fld id="{46652B2E-B4B9-4335-AE79-B4E2C8B8CD5D}" type="slidenum">
              <a:rPr lang="ja-JP" altLang="en-US"/>
              <a:pPr>
                <a:defRPr/>
              </a:pPr>
              <a:t>3</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8AF422B-E07A-47A4-ABCF-317E97C741C3}"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331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24DE67C-3690-4A8A-BF7E-EBA61E2E0A5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332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CA4DC51-9A08-4DDF-8A05-3538123BAB2A}"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332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233FEDC-AD9A-42A5-B454-73286EE08D4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332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44DC499-9D15-4200-B688-20C51BA3E3FB}"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332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882ABDA9-EC5B-4E24-B7A8-9C70F5CB95C4}" type="datetime1">
              <a:rPr lang="ja-JP" altLang="en-US" sz="1200">
                <a:solidFill>
                  <a:schemeClr val="bg2">
                    <a:lumMod val="75000"/>
                  </a:schemeClr>
                </a:solidFill>
                <a:latin typeface="+mn-lt"/>
                <a:ea typeface="+mn-ea"/>
              </a:rPr>
              <a:pPr fontAlgn="auto">
                <a:spcBef>
                  <a:spcPts val="0"/>
                </a:spcBef>
                <a:spcAft>
                  <a:spcPts val="0"/>
                </a:spcAft>
                <a:defRPr/>
              </a:pPr>
              <a:t>2011/8/23</a:t>
            </a:fld>
            <a:endParaRPr lang="ja-JP" altLang="en-US" sz="1200" dirty="0">
              <a:solidFill>
                <a:schemeClr val="bg2">
                  <a:lumMod val="75000"/>
                </a:schemeClr>
              </a:solidFill>
              <a:latin typeface="+mn-lt"/>
              <a:ea typeface="+mn-ea"/>
            </a:endParaRPr>
          </a:p>
        </p:txBody>
      </p:sp>
      <p:sp>
        <p:nvSpPr>
          <p:cNvPr id="15377"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defRPr/>
            </a:pPr>
            <a:r>
              <a:rPr lang="en-US" altLang="ja-JP" sz="1200" dirty="0">
                <a:solidFill>
                  <a:schemeClr val="bg2">
                    <a:lumMod val="75000"/>
                  </a:schemeClr>
                </a:solidFill>
                <a:latin typeface="Calibri" pitchFamily="34" charset="0"/>
                <a:ea typeface="ＭＳ Ｐゴシック" charset="-128"/>
              </a:rPr>
              <a:t>(C) Yamada and </a:t>
            </a:r>
            <a:r>
              <a:rPr lang="en-US" altLang="ja-JP" sz="1200" dirty="0" err="1">
                <a:solidFill>
                  <a:schemeClr val="bg2">
                    <a:lumMod val="75000"/>
                  </a:schemeClr>
                </a:solidFill>
                <a:latin typeface="Calibri" pitchFamily="34" charset="0"/>
                <a:ea typeface="ＭＳ Ｐゴシック" charset="-128"/>
              </a:rPr>
              <a:t>Nagaoka</a:t>
            </a:r>
            <a:endParaRPr lang="en-US" altLang="ja-JP" sz="1200" dirty="0">
              <a:solidFill>
                <a:schemeClr val="bg2">
                  <a:lumMod val="75000"/>
                </a:schemeClr>
              </a:solidFill>
              <a:latin typeface="Calibri" pitchFamily="34" charset="0"/>
              <a:ea typeface="ＭＳ Ｐゴシック" charset="-128"/>
            </a:endParaRPr>
          </a:p>
        </p:txBody>
      </p:sp>
      <p:sp>
        <p:nvSpPr>
          <p:cNvPr id="13329" name="タイトル 1"/>
          <p:cNvSpPr>
            <a:spLocks noGrp="1"/>
          </p:cNvSpPr>
          <p:nvPr>
            <p:ph type="title"/>
          </p:nvPr>
        </p:nvSpPr>
        <p:spPr>
          <a:xfrm>
            <a:off x="457200" y="274638"/>
            <a:ext cx="8229600" cy="417512"/>
          </a:xfrm>
        </p:spPr>
        <p:txBody>
          <a:bodyPr/>
          <a:lstStyle/>
          <a:p>
            <a:r>
              <a:rPr lang="en-US" altLang="ja-JP" sz="3200" i="1" dirty="0" smtClean="0"/>
              <a:t>Problems in Diffusion Theory</a:t>
            </a:r>
            <a:endParaRPr lang="ja-JP" altLang="en-US" sz="3200" i="1" dirty="0" smtClean="0"/>
          </a:p>
        </p:txBody>
      </p:sp>
      <p:sp>
        <p:nvSpPr>
          <p:cNvPr id="13330" name="コンテンツ プレースホルダ 2"/>
          <p:cNvSpPr>
            <a:spLocks noGrp="1"/>
          </p:cNvSpPr>
          <p:nvPr>
            <p:ph idx="1"/>
          </p:nvPr>
        </p:nvSpPr>
        <p:spPr>
          <a:xfrm>
            <a:off x="500034" y="1000125"/>
            <a:ext cx="8643966" cy="5214938"/>
          </a:xfrm>
        </p:spPr>
        <p:txBody>
          <a:bodyPr/>
          <a:lstStyle/>
          <a:p>
            <a:pPr eaLnBrk="1" hangingPunct="1">
              <a:lnSpc>
                <a:spcPct val="80000"/>
              </a:lnSpc>
            </a:pPr>
            <a:r>
              <a:rPr lang="en-US" altLang="ja-JP" sz="2400" dirty="0" smtClean="0">
                <a:cs typeface="Arial" charset="0"/>
              </a:rPr>
              <a:t>With regard to adopter categorization in innovation diffusion theory, there are two major approaches :   </a:t>
            </a:r>
          </a:p>
          <a:p>
            <a:pPr eaLnBrk="1" hangingPunct="1">
              <a:lnSpc>
                <a:spcPct val="80000"/>
              </a:lnSpc>
              <a:buNone/>
            </a:pPr>
            <a:r>
              <a:rPr lang="en-US" altLang="ja-JP" sz="2400" dirty="0" smtClean="0">
                <a:cs typeface="Arial" charset="0"/>
              </a:rPr>
              <a:t>  </a:t>
            </a:r>
          </a:p>
          <a:p>
            <a:pPr eaLnBrk="1" hangingPunct="1">
              <a:lnSpc>
                <a:spcPct val="80000"/>
              </a:lnSpc>
              <a:buFontTx/>
              <a:buNone/>
            </a:pPr>
            <a:r>
              <a:rPr lang="en-US" altLang="ja-JP" sz="2400" dirty="0" smtClean="0">
                <a:cs typeface="Arial" charset="0"/>
              </a:rPr>
              <a:t>(1) Rogers scheme where adopters are classified by their time of adoption </a:t>
            </a:r>
            <a:r>
              <a:rPr lang="en-US" altLang="ja-JP" sz="2400" dirty="0" smtClean="0">
                <a:solidFill>
                  <a:srgbClr val="FF0000"/>
                </a:solidFill>
                <a:cs typeface="Arial" charset="0"/>
              </a:rPr>
              <a:t>assuming a normal distribution</a:t>
            </a:r>
            <a:r>
              <a:rPr lang="en-US" altLang="ja-JP" sz="2400" dirty="0" smtClean="0">
                <a:cs typeface="Arial" charset="0"/>
              </a:rPr>
              <a:t>, along with diffusion time axis, into five categories (Rogers 1962): innovator, early adopter, early majority, late majority, and laggard. </a:t>
            </a:r>
          </a:p>
          <a:p>
            <a:pPr eaLnBrk="1" hangingPunct="1">
              <a:lnSpc>
                <a:spcPct val="80000"/>
              </a:lnSpc>
              <a:buFontTx/>
              <a:buNone/>
            </a:pPr>
            <a:r>
              <a:rPr lang="en-US" altLang="ja-JP" sz="2400" dirty="0" smtClean="0">
                <a:cs typeface="Arial" charset="0"/>
              </a:rPr>
              <a:t>    </a:t>
            </a:r>
          </a:p>
          <a:p>
            <a:pPr eaLnBrk="1" hangingPunct="1">
              <a:lnSpc>
                <a:spcPct val="80000"/>
              </a:lnSpc>
              <a:buFontTx/>
              <a:buNone/>
            </a:pPr>
            <a:r>
              <a:rPr lang="en-US" altLang="ja-JP" sz="2400" dirty="0" smtClean="0">
                <a:cs typeface="Arial" charset="0"/>
              </a:rPr>
              <a:t>     Although a statistical method to obtain the number of adopter </a:t>
            </a:r>
          </a:p>
          <a:p>
            <a:pPr eaLnBrk="1" hangingPunct="1">
              <a:lnSpc>
                <a:spcPct val="80000"/>
              </a:lnSpc>
              <a:buFontTx/>
              <a:buNone/>
            </a:pPr>
            <a:r>
              <a:rPr lang="en-US" altLang="ja-JP" sz="2400" dirty="0" smtClean="0">
                <a:cs typeface="Arial" charset="0"/>
              </a:rPr>
              <a:t>     categories was proposed by Peterson (1973), Rogers scheme</a:t>
            </a:r>
          </a:p>
          <a:p>
            <a:pPr eaLnBrk="1" hangingPunct="1">
              <a:lnSpc>
                <a:spcPct val="80000"/>
              </a:lnSpc>
              <a:buFontTx/>
              <a:buNone/>
            </a:pPr>
            <a:r>
              <a:rPr lang="en-US" altLang="ja-JP" sz="2400" dirty="0" smtClean="0">
                <a:cs typeface="Arial" charset="0"/>
              </a:rPr>
              <a:t>     has been generally well accepted by academics and practitioners. </a:t>
            </a:r>
            <a:endParaRPr lang="ja-JP" altLang="en-US" sz="2400" dirty="0" smtClean="0">
              <a:cs typeface="Arial" charset="0"/>
            </a:endParaRPr>
          </a:p>
          <a:p>
            <a:pPr eaLnBrk="1" hangingPunct="1">
              <a:lnSpc>
                <a:spcPct val="80000"/>
              </a:lnSpc>
              <a:buFontTx/>
              <a:buNone/>
            </a:pPr>
            <a:endParaRPr lang="en-US" altLang="ja-JP" sz="2400" dirty="0" smtClean="0">
              <a:cs typeface="Arial"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330">
                                            <p:txEl>
                                              <p:pRg st="0" end="0"/>
                                            </p:txEl>
                                          </p:spTgt>
                                        </p:tgtEl>
                                        <p:attrNameLst>
                                          <p:attrName>style.visibility</p:attrName>
                                        </p:attrNameLst>
                                      </p:cBhvr>
                                      <p:to>
                                        <p:strVal val="visible"/>
                                      </p:to>
                                    </p:set>
                                    <p:animEffect transition="in" filter="box(in)">
                                      <p:cBhvr>
                                        <p:cTn id="7" dur="500"/>
                                        <p:tgtEl>
                                          <p:spTgt spid="13330">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330">
                                            <p:txEl>
                                              <p:pRg st="1" end="1"/>
                                            </p:txEl>
                                          </p:spTgt>
                                        </p:tgtEl>
                                        <p:attrNameLst>
                                          <p:attrName>style.visibility</p:attrName>
                                        </p:attrNameLst>
                                      </p:cBhvr>
                                      <p:to>
                                        <p:strVal val="visible"/>
                                      </p:to>
                                    </p:set>
                                    <p:animEffect transition="in" filter="box(in)">
                                      <p:cBhvr>
                                        <p:cTn id="10" dur="500"/>
                                        <p:tgtEl>
                                          <p:spTgt spid="13330">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3330">
                                            <p:txEl>
                                              <p:pRg st="2" end="2"/>
                                            </p:txEl>
                                          </p:spTgt>
                                        </p:tgtEl>
                                        <p:attrNameLst>
                                          <p:attrName>style.visibility</p:attrName>
                                        </p:attrNameLst>
                                      </p:cBhvr>
                                      <p:to>
                                        <p:strVal val="visible"/>
                                      </p:to>
                                    </p:set>
                                    <p:animEffect transition="in" filter="box(in)">
                                      <p:cBhvr>
                                        <p:cTn id="13" dur="500"/>
                                        <p:tgtEl>
                                          <p:spTgt spid="13330">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3330">
                                            <p:txEl>
                                              <p:pRg st="3" end="3"/>
                                            </p:txEl>
                                          </p:spTgt>
                                        </p:tgtEl>
                                        <p:attrNameLst>
                                          <p:attrName>style.visibility</p:attrName>
                                        </p:attrNameLst>
                                      </p:cBhvr>
                                      <p:to>
                                        <p:strVal val="visible"/>
                                      </p:to>
                                    </p:set>
                                    <p:animEffect transition="in" filter="box(in)">
                                      <p:cBhvr>
                                        <p:cTn id="16" dur="500"/>
                                        <p:tgtEl>
                                          <p:spTgt spid="13330">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3330">
                                            <p:txEl>
                                              <p:pRg st="4" end="4"/>
                                            </p:txEl>
                                          </p:spTgt>
                                        </p:tgtEl>
                                        <p:attrNameLst>
                                          <p:attrName>style.visibility</p:attrName>
                                        </p:attrNameLst>
                                      </p:cBhvr>
                                      <p:to>
                                        <p:strVal val="visible"/>
                                      </p:to>
                                    </p:set>
                                    <p:animEffect transition="in" filter="box(in)">
                                      <p:cBhvr>
                                        <p:cTn id="19" dur="500"/>
                                        <p:tgtEl>
                                          <p:spTgt spid="13330">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13330">
                                            <p:txEl>
                                              <p:pRg st="5" end="5"/>
                                            </p:txEl>
                                          </p:spTgt>
                                        </p:tgtEl>
                                        <p:attrNameLst>
                                          <p:attrName>style.visibility</p:attrName>
                                        </p:attrNameLst>
                                      </p:cBhvr>
                                      <p:to>
                                        <p:strVal val="visible"/>
                                      </p:to>
                                    </p:set>
                                    <p:animEffect transition="in" filter="box(in)">
                                      <p:cBhvr>
                                        <p:cTn id="22" dur="500"/>
                                        <p:tgtEl>
                                          <p:spTgt spid="13330">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3330">
                                            <p:txEl>
                                              <p:pRg st="6" end="6"/>
                                            </p:txEl>
                                          </p:spTgt>
                                        </p:tgtEl>
                                        <p:attrNameLst>
                                          <p:attrName>style.visibility</p:attrName>
                                        </p:attrNameLst>
                                      </p:cBhvr>
                                      <p:to>
                                        <p:strVal val="visible"/>
                                      </p:to>
                                    </p:set>
                                    <p:animEffect transition="in" filter="box(in)">
                                      <p:cBhvr>
                                        <p:cTn id="25" dur="500"/>
                                        <p:tgtEl>
                                          <p:spTgt spid="1333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日付プレースホルダ 3"/>
          <p:cNvSpPr>
            <a:spLocks noGrp="1"/>
          </p:cNvSpPr>
          <p:nvPr>
            <p:ph type="dt" sz="quarter" idx="10"/>
          </p:nvPr>
        </p:nvSpPr>
        <p:spPr/>
        <p:txBody>
          <a:bodyPr/>
          <a:lstStyle/>
          <a:p>
            <a:pPr>
              <a:defRPr/>
            </a:pPr>
            <a:fld id="{E4B9334E-A7D9-4AE3-8557-0599BE7CAF2A}" type="datetime1">
              <a:rPr lang="ja-JP" altLang="en-US" smtClean="0"/>
              <a:pPr>
                <a:defRPr/>
              </a:pPr>
              <a:t>2011/8/23</a:t>
            </a:fld>
            <a:endParaRPr lang="ja-JP" altLang="en-US"/>
          </a:p>
        </p:txBody>
      </p:sp>
      <p:sp>
        <p:nvSpPr>
          <p:cNvPr id="5120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1" name="スライド番号プレースホルダ 5"/>
          <p:cNvSpPr>
            <a:spLocks noGrp="1"/>
          </p:cNvSpPr>
          <p:nvPr>
            <p:ph type="sldNum" sz="quarter" idx="12"/>
          </p:nvPr>
        </p:nvSpPr>
        <p:spPr>
          <a:xfrm>
            <a:off x="6643688" y="6286500"/>
            <a:ext cx="2133600" cy="365125"/>
          </a:xfrm>
        </p:spPr>
        <p:txBody>
          <a:bodyPr/>
          <a:lstStyle/>
          <a:p>
            <a:pPr>
              <a:defRPr/>
            </a:pPr>
            <a:fld id="{96A67521-6042-431D-8AF3-5169515DE9EF}" type="slidenum">
              <a:rPr lang="ja-JP" altLang="en-US"/>
              <a:pPr>
                <a:defRPr/>
              </a:pPr>
              <a:t>30</a:t>
            </a:fld>
            <a:endParaRPr lang="ja-JP" altLang="en-US" dirty="0"/>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FA97282-69B2-41F3-A2FD-5B86BA2E1D43}"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5120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5F49673-FFC1-4A4D-BD96-3CE19B293261}"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5120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E7676A3-CDD2-4C30-9A76-E9D82890ACC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5121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D001D86-3188-4977-ADC3-0A3CD81EA392}"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5121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9C1245A-67F4-42B3-8C7C-5B1156302E0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5121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51215" name="Rectangle 2"/>
          <p:cNvSpPr>
            <a:spLocks noGrp="1"/>
          </p:cNvSpPr>
          <p:nvPr>
            <p:ph type="title"/>
          </p:nvPr>
        </p:nvSpPr>
        <p:spPr>
          <a:xfrm>
            <a:off x="214282" y="142852"/>
            <a:ext cx="8643937" cy="477836"/>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lang="ja-JP" altLang="en-US" sz="2400" b="1" dirty="0" smtClean="0">
              <a:latin typeface="Arial" charset="0"/>
            </a:endParaRPr>
          </a:p>
        </p:txBody>
      </p:sp>
      <p:sp>
        <p:nvSpPr>
          <p:cNvPr id="51216" name="Rectangle 3"/>
          <p:cNvSpPr>
            <a:spLocks noGrp="1"/>
          </p:cNvSpPr>
          <p:nvPr>
            <p:ph type="body" idx="1"/>
          </p:nvPr>
        </p:nvSpPr>
        <p:spPr>
          <a:xfrm>
            <a:off x="358775" y="1071546"/>
            <a:ext cx="8605713" cy="5165766"/>
          </a:xfrm>
        </p:spPr>
        <p:txBody>
          <a:bodyPr/>
          <a:lstStyle/>
          <a:p>
            <a:pPr>
              <a:lnSpc>
                <a:spcPts val="2638"/>
              </a:lnSpc>
              <a:buFont typeface="Arial" charset="0"/>
              <a:buNone/>
            </a:pPr>
            <a:r>
              <a:rPr lang="en-US" altLang="ja-JP" sz="2000" b="1" dirty="0" smtClean="0">
                <a:latin typeface="Arial" charset="0"/>
                <a:cs typeface="Arial" charset="0"/>
              </a:rPr>
              <a:t>Supporting evidences:</a:t>
            </a:r>
          </a:p>
          <a:p>
            <a:pPr>
              <a:lnSpc>
                <a:spcPts val="2638"/>
              </a:lnSpc>
              <a:buFont typeface="Arial" charset="0"/>
              <a:buNone/>
            </a:pPr>
            <a:endParaRPr lang="en-US" altLang="ja-JP" sz="2000" b="1" dirty="0" smtClean="0">
              <a:latin typeface="Arial" charset="0"/>
              <a:cs typeface="Arial" charset="0"/>
            </a:endParaRPr>
          </a:p>
          <a:p>
            <a:pPr>
              <a:lnSpc>
                <a:spcPts val="2638"/>
              </a:lnSpc>
            </a:pPr>
            <a:r>
              <a:rPr lang="en-US" altLang="ja-JP" sz="2000" b="1" dirty="0" err="1" smtClean="0">
                <a:latin typeface="Arial" pitchFamily="34" charset="0"/>
                <a:cs typeface="Arial" pitchFamily="34" charset="0"/>
              </a:rPr>
              <a:t>Hassinger</a:t>
            </a:r>
            <a:r>
              <a:rPr lang="en-US" altLang="ja-JP" sz="2000" b="1" dirty="0" smtClean="0">
                <a:latin typeface="Arial" pitchFamily="34" charset="0"/>
                <a:cs typeface="Arial" pitchFamily="34" charset="0"/>
              </a:rPr>
              <a:t>(1959):</a:t>
            </a:r>
            <a:r>
              <a:rPr lang="en-US" altLang="ja-JP" sz="2000" dirty="0" smtClean="0"/>
              <a:t> argued that individuals will seldom expose themselves to messages about an innovation unless they first feel a need for the innovation.</a:t>
            </a:r>
            <a:endParaRPr lang="en-US" altLang="ja-JP" sz="2000" b="1" dirty="0" smtClean="0">
              <a:latin typeface="Arial" pitchFamily="34" charset="0"/>
              <a:cs typeface="Arial" pitchFamily="34" charset="0"/>
            </a:endParaRPr>
          </a:p>
          <a:p>
            <a:pPr>
              <a:lnSpc>
                <a:spcPts val="2638"/>
              </a:lnSpc>
            </a:pPr>
            <a:r>
              <a:rPr lang="en-US" altLang="ja-JP" sz="2000" b="1" dirty="0" smtClean="0">
                <a:latin typeface="Arial" pitchFamily="34" charset="0"/>
                <a:cs typeface="Arial" pitchFamily="34" charset="0"/>
              </a:rPr>
              <a:t>Goldsmith and </a:t>
            </a:r>
            <a:r>
              <a:rPr lang="en-US" altLang="ja-JP" sz="2000" b="1" dirty="0" err="1" smtClean="0">
                <a:latin typeface="Arial" pitchFamily="34" charset="0"/>
                <a:cs typeface="Arial" pitchFamily="34" charset="0"/>
              </a:rPr>
              <a:t>Hofacker</a:t>
            </a:r>
            <a:r>
              <a:rPr lang="en-US" altLang="ja-JP" sz="2000" b="1" dirty="0" smtClean="0">
                <a:latin typeface="Arial" pitchFamily="34" charset="0"/>
                <a:cs typeface="Arial" pitchFamily="34" charset="0"/>
              </a:rPr>
              <a:t>(1991).</a:t>
            </a:r>
          </a:p>
          <a:p>
            <a:pPr>
              <a:lnSpc>
                <a:spcPts val="2638"/>
              </a:lnSpc>
            </a:pPr>
            <a:r>
              <a:rPr lang="en-US" altLang="ja-JP" sz="2000" b="1" dirty="0" smtClean="0">
                <a:latin typeface="Arial" pitchFamily="34" charset="0"/>
                <a:cs typeface="Arial" pitchFamily="34" charset="0"/>
              </a:rPr>
              <a:t>Goldsmith et al.(1995).</a:t>
            </a:r>
          </a:p>
          <a:p>
            <a:pPr>
              <a:lnSpc>
                <a:spcPts val="2638"/>
              </a:lnSpc>
            </a:pPr>
            <a:r>
              <a:rPr lang="en-US" altLang="ja-JP" sz="2000" b="1" dirty="0" err="1" smtClean="0">
                <a:latin typeface="Arial" pitchFamily="34" charset="0"/>
                <a:cs typeface="Arial" pitchFamily="34" charset="0"/>
              </a:rPr>
              <a:t>Reohrich</a:t>
            </a:r>
            <a:r>
              <a:rPr lang="en-US" altLang="ja-JP" sz="2000" b="1" dirty="0" smtClean="0">
                <a:latin typeface="Arial" pitchFamily="34" charset="0"/>
                <a:cs typeface="Arial" pitchFamily="34" charset="0"/>
              </a:rPr>
              <a:t> (2004): Goldsmith and </a:t>
            </a:r>
            <a:r>
              <a:rPr lang="en-US" altLang="ja-JP" sz="2000" b="1" dirty="0" err="1" smtClean="0">
                <a:latin typeface="Arial" pitchFamily="34" charset="0"/>
                <a:cs typeface="Arial" pitchFamily="34" charset="0"/>
              </a:rPr>
              <a:t>Hofacker’s</a:t>
            </a:r>
            <a:r>
              <a:rPr lang="en-US" altLang="ja-JP" sz="2000" b="1" dirty="0" smtClean="0">
                <a:latin typeface="Arial" pitchFamily="34" charset="0"/>
                <a:cs typeface="Arial" pitchFamily="34" charset="0"/>
              </a:rPr>
              <a:t> scale is the most effective scale.</a:t>
            </a:r>
          </a:p>
          <a:p>
            <a:pPr>
              <a:lnSpc>
                <a:spcPts val="2638"/>
              </a:lnSpc>
            </a:pPr>
            <a:r>
              <a:rPr lang="en-US" altLang="ja-JP" sz="2000" b="1" dirty="0" smtClean="0">
                <a:latin typeface="Arial" pitchFamily="34" charset="0"/>
                <a:cs typeface="Arial" pitchFamily="34" charset="0"/>
              </a:rPr>
              <a:t>Hoffmann and </a:t>
            </a:r>
            <a:r>
              <a:rPr lang="en-US" altLang="ja-JP" sz="2000" b="1" dirty="0" err="1" smtClean="0">
                <a:latin typeface="Arial" pitchFamily="34" charset="0"/>
                <a:cs typeface="Arial" pitchFamily="34" charset="0"/>
              </a:rPr>
              <a:t>Soyez</a:t>
            </a:r>
            <a:r>
              <a:rPr lang="en-US" altLang="ja-JP" sz="2000" b="1" dirty="0" smtClean="0">
                <a:latin typeface="Arial" pitchFamily="34" charset="0"/>
                <a:cs typeface="Arial" pitchFamily="34" charset="0"/>
              </a:rPr>
              <a:t> (2010): they said that consumer innovativeness should be measured in a specific interest category (</a:t>
            </a:r>
            <a:r>
              <a:rPr lang="en-US" altLang="ja-JP" sz="2000" b="1" dirty="0" err="1" smtClean="0">
                <a:latin typeface="Arial" pitchFamily="34" charset="0"/>
                <a:cs typeface="Arial" pitchFamily="34" charset="0"/>
              </a:rPr>
              <a:t>Gatignon</a:t>
            </a:r>
            <a:r>
              <a:rPr lang="en-US" altLang="ja-JP" sz="2000" b="1" dirty="0" smtClean="0">
                <a:latin typeface="Arial" pitchFamily="34" charset="0"/>
                <a:cs typeface="Arial" pitchFamily="34" charset="0"/>
              </a:rPr>
              <a:t> and Robertson, 1985).</a:t>
            </a:r>
            <a:endParaRPr lang="en-US" altLang="ja-JP" sz="2400" b="1" dirty="0" smtClean="0">
              <a:latin typeface="Arial" charset="0"/>
              <a:cs typeface="Arial" charset="0"/>
            </a:endParaRPr>
          </a:p>
          <a:p>
            <a:pPr>
              <a:lnSpc>
                <a:spcPct val="90000"/>
              </a:lnSpc>
            </a:pPr>
            <a:endParaRPr lang="en-US" altLang="ja-JP" sz="2400" b="1" dirty="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1216">
                                            <p:txEl>
                                              <p:pRg st="0" end="0"/>
                                            </p:txEl>
                                          </p:spTgt>
                                        </p:tgtEl>
                                        <p:attrNameLst>
                                          <p:attrName>style.visibility</p:attrName>
                                        </p:attrNameLst>
                                      </p:cBhvr>
                                      <p:to>
                                        <p:strVal val="visible"/>
                                      </p:to>
                                    </p:set>
                                    <p:anim calcmode="lin" valueType="num">
                                      <p:cBhvr additive="base">
                                        <p:cTn id="7" dur="500" fill="hold"/>
                                        <p:tgtEl>
                                          <p:spTgt spid="512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216">
                                            <p:txEl>
                                              <p:pRg st="2" end="2"/>
                                            </p:txEl>
                                          </p:spTgt>
                                        </p:tgtEl>
                                        <p:attrNameLst>
                                          <p:attrName>style.visibility</p:attrName>
                                        </p:attrNameLst>
                                      </p:cBhvr>
                                      <p:to>
                                        <p:strVal val="visible"/>
                                      </p:to>
                                    </p:set>
                                    <p:anim calcmode="lin" valueType="num">
                                      <p:cBhvr additive="base">
                                        <p:cTn id="13" dur="500" fill="hold"/>
                                        <p:tgtEl>
                                          <p:spTgt spid="5121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1216">
                                            <p:txEl>
                                              <p:pRg st="3" end="3"/>
                                            </p:txEl>
                                          </p:spTgt>
                                        </p:tgtEl>
                                        <p:attrNameLst>
                                          <p:attrName>style.visibility</p:attrName>
                                        </p:attrNameLst>
                                      </p:cBhvr>
                                      <p:to>
                                        <p:strVal val="visible"/>
                                      </p:to>
                                    </p:set>
                                    <p:anim calcmode="lin" valueType="num">
                                      <p:cBhvr additive="base">
                                        <p:cTn id="19" dur="500" fill="hold"/>
                                        <p:tgtEl>
                                          <p:spTgt spid="5121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16">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1216">
                                            <p:txEl>
                                              <p:pRg st="4" end="4"/>
                                            </p:txEl>
                                          </p:spTgt>
                                        </p:tgtEl>
                                        <p:attrNameLst>
                                          <p:attrName>style.visibility</p:attrName>
                                        </p:attrNameLst>
                                      </p:cBhvr>
                                      <p:to>
                                        <p:strVal val="visible"/>
                                      </p:to>
                                    </p:set>
                                    <p:anim calcmode="lin" valueType="num">
                                      <p:cBhvr additive="base">
                                        <p:cTn id="23" dur="500" fill="hold"/>
                                        <p:tgtEl>
                                          <p:spTgt spid="51216">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121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51216">
                                            <p:txEl>
                                              <p:pRg st="5" end="5"/>
                                            </p:txEl>
                                          </p:spTgt>
                                        </p:tgtEl>
                                        <p:attrNameLst>
                                          <p:attrName>style.visibility</p:attrName>
                                        </p:attrNameLst>
                                      </p:cBhvr>
                                      <p:to>
                                        <p:strVal val="visible"/>
                                      </p:to>
                                    </p:set>
                                    <p:anim calcmode="lin" valueType="num">
                                      <p:cBhvr additive="base">
                                        <p:cTn id="29" dur="500" fill="hold"/>
                                        <p:tgtEl>
                                          <p:spTgt spid="51216">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121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51216">
                                            <p:txEl>
                                              <p:pRg st="6" end="6"/>
                                            </p:txEl>
                                          </p:spTgt>
                                        </p:tgtEl>
                                        <p:attrNameLst>
                                          <p:attrName>style.visibility</p:attrName>
                                        </p:attrNameLst>
                                      </p:cBhvr>
                                      <p:to>
                                        <p:strVal val="visible"/>
                                      </p:to>
                                    </p:set>
                                    <p:anim calcmode="lin" valueType="num">
                                      <p:cBhvr additive="base">
                                        <p:cTn id="35" dur="500" fill="hold"/>
                                        <p:tgtEl>
                                          <p:spTgt spid="51216">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121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640960" cy="562074"/>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kumimoji="1" lang="ja-JP" altLang="en-US" sz="2400" dirty="0"/>
          </a:p>
        </p:txBody>
      </p:sp>
      <p:sp>
        <p:nvSpPr>
          <p:cNvPr id="3" name="コンテンツ プレースホルダ 2"/>
          <p:cNvSpPr>
            <a:spLocks noGrp="1"/>
          </p:cNvSpPr>
          <p:nvPr>
            <p:ph idx="1"/>
          </p:nvPr>
        </p:nvSpPr>
        <p:spPr>
          <a:xfrm>
            <a:off x="457200" y="980728"/>
            <a:ext cx="8229600" cy="5145435"/>
          </a:xfrm>
        </p:spPr>
        <p:txBody>
          <a:bodyPr/>
          <a:lstStyle/>
          <a:p>
            <a:pPr marL="0" indent="0">
              <a:buNone/>
            </a:pPr>
            <a:r>
              <a:rPr lang="en-US" altLang="ja-JP" sz="1800" b="1" u="sng" dirty="0" smtClean="0">
                <a:solidFill>
                  <a:srgbClr val="FF0000"/>
                </a:solidFill>
                <a:latin typeface="Arial" charset="0"/>
                <a:cs typeface="Arial" charset="0"/>
              </a:rPr>
              <a:t>Supporting evidences (continued)</a:t>
            </a:r>
            <a:r>
              <a:rPr lang="en-US" altLang="ja-JP" sz="1800" b="1" dirty="0" smtClean="0">
                <a:latin typeface="Arial" charset="0"/>
                <a:cs typeface="Arial" charset="0"/>
              </a:rPr>
              <a:t>:</a:t>
            </a:r>
          </a:p>
          <a:p>
            <a:endParaRPr lang="en-US" altLang="ja-JP" sz="1800" b="1" u="sng" dirty="0" smtClean="0">
              <a:latin typeface="Arial" charset="0"/>
              <a:cs typeface="Arial" charset="0"/>
            </a:endParaRPr>
          </a:p>
          <a:p>
            <a:r>
              <a:rPr lang="en-US" altLang="ja-JP" sz="1800" b="1" dirty="0" smtClean="0">
                <a:latin typeface="Arial" pitchFamily="34" charset="0"/>
                <a:cs typeface="Arial" pitchFamily="34" charset="0"/>
              </a:rPr>
              <a:t>F</a:t>
            </a:r>
            <a:r>
              <a:rPr kumimoji="1" lang="en-US" altLang="ja-JP" sz="1800" b="1" dirty="0" smtClean="0">
                <a:latin typeface="Arial" pitchFamily="34" charset="0"/>
                <a:cs typeface="Arial" pitchFamily="34" charset="0"/>
              </a:rPr>
              <a:t>rom </a:t>
            </a:r>
            <a:r>
              <a:rPr lang="en-US" altLang="ja-JP" sz="1800" b="1" dirty="0" smtClean="0">
                <a:latin typeface="Arial" pitchFamily="34" charset="0"/>
                <a:cs typeface="Arial" pitchFamily="34" charset="0"/>
              </a:rPr>
              <a:t>personality psychology: The person-situation debate has been hotly contested topic since the late 1960's. </a:t>
            </a:r>
          </a:p>
          <a:p>
            <a:r>
              <a:rPr lang="en-US" altLang="ja-JP" sz="1800" b="1" dirty="0" err="1" smtClean="0">
                <a:latin typeface="Arial" pitchFamily="34" charset="0"/>
                <a:cs typeface="Arial" pitchFamily="34" charset="0"/>
              </a:rPr>
              <a:t>Eysenck</a:t>
            </a:r>
            <a:r>
              <a:rPr lang="en-US" altLang="ja-JP" sz="1800" b="1" dirty="0" smtClean="0">
                <a:latin typeface="Arial" pitchFamily="34" charset="0"/>
                <a:cs typeface="Arial" pitchFamily="34" charset="0"/>
              </a:rPr>
              <a:t> (1944) </a:t>
            </a:r>
            <a:r>
              <a:rPr lang="en-US" altLang="ja-JP" sz="1800" b="1" dirty="0" err="1" smtClean="0">
                <a:solidFill>
                  <a:srgbClr val="FF0000"/>
                </a:solidFill>
                <a:latin typeface="Arial" pitchFamily="34" charset="0"/>
                <a:cs typeface="Arial" pitchFamily="34" charset="0"/>
              </a:rPr>
              <a:t>Temperment</a:t>
            </a:r>
            <a:r>
              <a:rPr lang="en-US" altLang="ja-JP" sz="1800" b="1" dirty="0" smtClean="0">
                <a:latin typeface="Arial" pitchFamily="34" charset="0"/>
                <a:cs typeface="Arial" pitchFamily="34" charset="0"/>
              </a:rPr>
              <a:t> </a:t>
            </a:r>
            <a:r>
              <a:rPr lang="ja-JP" altLang="en-US" sz="1800" b="1" dirty="0" smtClean="0">
                <a:latin typeface="Arial" pitchFamily="34" charset="0"/>
                <a:cs typeface="Arial" pitchFamily="34" charset="0"/>
              </a:rPr>
              <a:t>　　</a:t>
            </a:r>
            <a:r>
              <a:rPr lang="en-US" altLang="ja-JP" sz="1800" b="1" dirty="0" err="1" smtClean="0">
                <a:latin typeface="Arial" pitchFamily="34" charset="0"/>
                <a:cs typeface="Arial" pitchFamily="34" charset="0"/>
              </a:rPr>
              <a:t>Mischel</a:t>
            </a:r>
            <a:r>
              <a:rPr lang="en-US" altLang="ja-JP" sz="1800" b="1" dirty="0" smtClean="0">
                <a:latin typeface="Arial" pitchFamily="34" charset="0"/>
                <a:cs typeface="Arial" pitchFamily="34" charset="0"/>
              </a:rPr>
              <a:t> (1968) </a:t>
            </a:r>
            <a:r>
              <a:rPr lang="en-US" altLang="ja-JP" sz="1800" b="1" dirty="0" smtClean="0">
                <a:solidFill>
                  <a:srgbClr val="FF0000"/>
                </a:solidFill>
                <a:latin typeface="Arial" pitchFamily="34" charset="0"/>
                <a:cs typeface="Arial" pitchFamily="34" charset="0"/>
              </a:rPr>
              <a:t>Personality Trait</a:t>
            </a:r>
          </a:p>
          <a:p>
            <a:r>
              <a:rPr lang="en-US" altLang="ja-JP" sz="1800" b="1" dirty="0" err="1" smtClean="0">
                <a:latin typeface="Arial" pitchFamily="34" charset="0"/>
                <a:cs typeface="Arial" pitchFamily="34" charset="0"/>
              </a:rPr>
              <a:t>Mischel</a:t>
            </a:r>
            <a:r>
              <a:rPr lang="en-US" altLang="ja-JP" sz="1800" b="1" dirty="0" smtClean="0">
                <a:latin typeface="Arial" pitchFamily="34" charset="0"/>
                <a:cs typeface="Arial" pitchFamily="34" charset="0"/>
              </a:rPr>
              <a:t> (1968): emphasized the importance of situational factors since personality and behavior have less than 0.3 correlation. </a:t>
            </a:r>
          </a:p>
          <a:p>
            <a:r>
              <a:rPr lang="en-US" altLang="ja-JP" sz="1800" b="1" dirty="0" err="1" smtClean="0">
                <a:latin typeface="Arial" pitchFamily="34" charset="0"/>
                <a:cs typeface="Arial" pitchFamily="34" charset="0"/>
              </a:rPr>
              <a:t>Nisbett</a:t>
            </a:r>
            <a:r>
              <a:rPr lang="en-US" altLang="ja-JP" sz="1800" b="1" dirty="0" smtClean="0">
                <a:latin typeface="Arial" pitchFamily="34" charset="0"/>
                <a:cs typeface="Arial" pitchFamily="34" charset="0"/>
              </a:rPr>
              <a:t> (1980) revised the personality-behavior correlation upwards to 0.4.</a:t>
            </a:r>
          </a:p>
          <a:p>
            <a:r>
              <a:rPr lang="en-US" altLang="ja-JP" sz="1800" b="1" dirty="0">
                <a:latin typeface="Arial" pitchFamily="34" charset="0"/>
                <a:cs typeface="Arial" pitchFamily="34" charset="0"/>
              </a:rPr>
              <a:t>We think that </a:t>
            </a:r>
            <a:r>
              <a:rPr lang="en-US" altLang="ja-JP" sz="1800" b="1" dirty="0" err="1">
                <a:latin typeface="Arial" pitchFamily="34" charset="0"/>
                <a:cs typeface="Arial" pitchFamily="34" charset="0"/>
              </a:rPr>
              <a:t>Eysenck</a:t>
            </a:r>
            <a:r>
              <a:rPr lang="en-US" altLang="ja-JP" sz="1800" b="1" dirty="0">
                <a:latin typeface="Arial" pitchFamily="34" charset="0"/>
                <a:cs typeface="Arial" pitchFamily="34" charset="0"/>
              </a:rPr>
              <a:t> and </a:t>
            </a:r>
            <a:r>
              <a:rPr lang="en-US" altLang="ja-JP" sz="1800" b="1" dirty="0" err="1">
                <a:latin typeface="Arial" pitchFamily="34" charset="0"/>
                <a:cs typeface="Arial" pitchFamily="34" charset="0"/>
              </a:rPr>
              <a:t>Mischel</a:t>
            </a:r>
            <a:r>
              <a:rPr lang="en-US" altLang="ja-JP" sz="1800" b="1" dirty="0">
                <a:latin typeface="Arial" pitchFamily="34" charset="0"/>
                <a:cs typeface="Arial" pitchFamily="34" charset="0"/>
              </a:rPr>
              <a:t> are looking at the same </a:t>
            </a:r>
            <a:r>
              <a:rPr lang="en-US" altLang="ja-JP" sz="1800" b="1" dirty="0" smtClean="0">
                <a:latin typeface="Arial" pitchFamily="34" charset="0"/>
                <a:cs typeface="Arial" pitchFamily="34" charset="0"/>
              </a:rPr>
              <a:t>thing from </a:t>
            </a:r>
            <a:r>
              <a:rPr lang="en-US" altLang="ja-JP" sz="1800" b="1" dirty="0">
                <a:latin typeface="Arial" pitchFamily="34" charset="0"/>
                <a:cs typeface="Arial" pitchFamily="34" charset="0"/>
              </a:rPr>
              <a:t>different angles (see The Cognitive-Affective </a:t>
            </a:r>
            <a:r>
              <a:rPr lang="en-US" altLang="ja-JP" sz="1800" b="1" dirty="0" smtClean="0">
                <a:latin typeface="Arial" pitchFamily="34" charset="0"/>
                <a:cs typeface="Arial" pitchFamily="34" charset="0"/>
              </a:rPr>
              <a:t>Processing System</a:t>
            </a:r>
            <a:r>
              <a:rPr lang="en-US" altLang="ja-JP" sz="1800" b="1" dirty="0">
                <a:latin typeface="Arial" pitchFamily="34" charset="0"/>
                <a:cs typeface="Arial" pitchFamily="34" charset="0"/>
              </a:rPr>
              <a:t>, or CAPS (</a:t>
            </a:r>
            <a:r>
              <a:rPr lang="en-US" altLang="ja-JP" sz="1800" b="1" dirty="0" err="1">
                <a:latin typeface="Arial" pitchFamily="34" charset="0"/>
                <a:cs typeface="Arial" pitchFamily="34" charset="0"/>
              </a:rPr>
              <a:t>Mischel</a:t>
            </a:r>
            <a:r>
              <a:rPr lang="en-US" altLang="ja-JP" sz="1800" b="1" dirty="0">
                <a:latin typeface="Arial" pitchFamily="34" charset="0"/>
                <a:cs typeface="Arial" pitchFamily="34" charset="0"/>
              </a:rPr>
              <a:t> &amp; </a:t>
            </a:r>
            <a:r>
              <a:rPr lang="en-US" altLang="ja-JP" sz="1800" b="1" dirty="0" err="1">
                <a:latin typeface="Arial" pitchFamily="34" charset="0"/>
                <a:cs typeface="Arial" pitchFamily="34" charset="0"/>
              </a:rPr>
              <a:t>Shoda</a:t>
            </a:r>
            <a:r>
              <a:rPr lang="en-US" altLang="ja-JP" sz="1800" b="1" dirty="0">
                <a:latin typeface="Arial" pitchFamily="34" charset="0"/>
                <a:cs typeface="Arial" pitchFamily="34" charset="0"/>
              </a:rPr>
              <a:t> 1995, </a:t>
            </a:r>
            <a:r>
              <a:rPr lang="en-US" altLang="ja-JP" sz="1800" b="1" dirty="0" err="1">
                <a:latin typeface="Arial" pitchFamily="34" charset="0"/>
                <a:cs typeface="Arial" pitchFamily="34" charset="0"/>
              </a:rPr>
              <a:t>Shoda</a:t>
            </a:r>
            <a:r>
              <a:rPr lang="en-US" altLang="ja-JP" sz="1800" b="1" dirty="0">
                <a:latin typeface="Arial" pitchFamily="34" charset="0"/>
                <a:cs typeface="Arial" pitchFamily="34" charset="0"/>
              </a:rPr>
              <a:t> &amp; </a:t>
            </a:r>
            <a:r>
              <a:rPr lang="en-US" altLang="ja-JP" sz="1800" b="1" dirty="0" err="1">
                <a:latin typeface="Arial" pitchFamily="34" charset="0"/>
                <a:cs typeface="Arial" pitchFamily="34" charset="0"/>
              </a:rPr>
              <a:t>Mischel</a:t>
            </a:r>
            <a:r>
              <a:rPr lang="en-US" altLang="ja-JP" sz="1800" b="1" dirty="0">
                <a:latin typeface="Arial" pitchFamily="34" charset="0"/>
                <a:cs typeface="Arial" pitchFamily="34" charset="0"/>
              </a:rPr>
              <a:t> 1998</a:t>
            </a:r>
            <a:r>
              <a:rPr lang="en-US" altLang="ja-JP" sz="1800" b="1" dirty="0" smtClean="0">
                <a:latin typeface="Arial" pitchFamily="34" charset="0"/>
                <a:cs typeface="Arial" pitchFamily="34" charset="0"/>
              </a:rPr>
              <a:t>)).</a:t>
            </a:r>
          </a:p>
          <a:p>
            <a:endParaRPr lang="en-US" altLang="ja-JP" sz="1800" b="1" dirty="0">
              <a:latin typeface="Arial" pitchFamily="34" charset="0"/>
              <a:cs typeface="Arial" pitchFamily="34" charset="0"/>
            </a:endParaRPr>
          </a:p>
          <a:p>
            <a:endParaRPr lang="en-US" altLang="ja-JP" sz="1800" b="1" dirty="0" smtClean="0">
              <a:latin typeface="Arial" pitchFamily="34" charset="0"/>
              <a:cs typeface="Arial" pitchFamily="34" charset="0"/>
            </a:endParaRPr>
          </a:p>
          <a:p>
            <a:endParaRPr lang="en-US" altLang="ja-JP" sz="2400" b="1" dirty="0" smtClean="0">
              <a:latin typeface="Arial" pitchFamily="34" charset="0"/>
              <a:cs typeface="Arial" pitchFamily="34" charset="0"/>
            </a:endParaRPr>
          </a:p>
          <a:p>
            <a:endParaRPr lang="en-US" altLang="ja-JP" sz="2400" b="1" dirty="0" smtClean="0">
              <a:latin typeface="Arial" pitchFamily="34" charset="0"/>
              <a:cs typeface="Arial" pitchFamily="34" charset="0"/>
            </a:endParaRPr>
          </a:p>
          <a:p>
            <a:pPr>
              <a:buNone/>
            </a:pPr>
            <a:endParaRPr kumimoji="1" lang="ja-JP" altLang="en-US" dirty="0"/>
          </a:p>
        </p:txBody>
      </p:sp>
      <p:sp>
        <p:nvSpPr>
          <p:cNvPr id="4" name="日付プレースホルダ 3"/>
          <p:cNvSpPr>
            <a:spLocks noGrp="1"/>
          </p:cNvSpPr>
          <p:nvPr>
            <p:ph type="dt" sz="half" idx="10"/>
          </p:nvPr>
        </p:nvSpPr>
        <p:spPr/>
        <p:txBody>
          <a:bodyPr/>
          <a:lstStyle/>
          <a:p>
            <a:pPr>
              <a:defRPr/>
            </a:pPr>
            <a:fld id="{04F3B9A6-0774-4B01-8E59-E24E13578322}"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31</a:t>
            </a:fld>
            <a:endParaRPr lang="ja-JP" altLang="en-US"/>
          </a:p>
        </p:txBody>
      </p:sp>
      <p:pic>
        <p:nvPicPr>
          <p:cNvPr id="7" name="Picture 2" descr="http://t2.gstatic.com/images?q=tbn:ANd9GcQYJf4pLL1i-OdI_HhPpX4oylErzOPF9tmMKseXuDHkMwkItOc7lpOV9kM">
            <a:hlinkClick r:id="rId3"/>
          </p:cNvPr>
          <p:cNvPicPr>
            <a:picLocks noChangeAspect="1" noChangeArrowheads="1"/>
          </p:cNvPicPr>
          <p:nvPr/>
        </p:nvPicPr>
        <p:blipFill>
          <a:blip r:embed="rId4" cstate="print"/>
          <a:srcRect/>
          <a:stretch>
            <a:fillRect/>
          </a:stretch>
        </p:blipFill>
        <p:spPr bwMode="auto">
          <a:xfrm>
            <a:off x="416465" y="4694659"/>
            <a:ext cx="1347223" cy="1839759"/>
          </a:xfrm>
          <a:prstGeom prst="rect">
            <a:avLst/>
          </a:prstGeom>
          <a:noFill/>
        </p:spPr>
      </p:pic>
      <p:sp>
        <p:nvSpPr>
          <p:cNvPr id="10" name="テキスト ボックス 9"/>
          <p:cNvSpPr txBox="1"/>
          <p:nvPr/>
        </p:nvSpPr>
        <p:spPr>
          <a:xfrm>
            <a:off x="416465" y="6462111"/>
            <a:ext cx="1377300" cy="369332"/>
          </a:xfrm>
          <a:prstGeom prst="rect">
            <a:avLst/>
          </a:prstGeom>
          <a:solidFill>
            <a:schemeClr val="bg1"/>
          </a:solidFill>
        </p:spPr>
        <p:txBody>
          <a:bodyPr wrap="square" rtlCol="0">
            <a:spAutoFit/>
          </a:bodyPr>
          <a:lstStyle/>
          <a:p>
            <a:r>
              <a:rPr lang="en-US" altLang="ja-JP" dirty="0" smtClean="0"/>
              <a:t>(born 1930)</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1000" fill="hold"/>
                                        <p:tgtEl>
                                          <p:spTgt spid="7"/>
                                        </p:tgtEl>
                                        <p:attrNameLst>
                                          <p:attrName>ppt_w</p:attrName>
                                        </p:attrNameLst>
                                      </p:cBhvr>
                                      <p:tavLst>
                                        <p:tav tm="0">
                                          <p:val>
                                            <p:fltVal val="0"/>
                                          </p:val>
                                        </p:tav>
                                        <p:tav tm="100000">
                                          <p:val>
                                            <p:strVal val="#ppt_w"/>
                                          </p:val>
                                        </p:tav>
                                      </p:tavLst>
                                    </p:anim>
                                    <p:anim calcmode="lin" valueType="num">
                                      <p:cBhvr>
                                        <p:cTn id="44" dur="1000" fill="hold"/>
                                        <p:tgtEl>
                                          <p:spTgt spid="7"/>
                                        </p:tgtEl>
                                        <p:attrNameLst>
                                          <p:attrName>ppt_h</p:attrName>
                                        </p:attrNameLst>
                                      </p:cBhvr>
                                      <p:tavLst>
                                        <p:tav tm="0">
                                          <p:val>
                                            <p:fltVal val="0"/>
                                          </p:val>
                                        </p:tav>
                                        <p:tav tm="100000">
                                          <p:val>
                                            <p:strVal val="#ppt_h"/>
                                          </p:val>
                                        </p:tav>
                                      </p:tavLst>
                                    </p:anim>
                                    <p:animEffect transition="in" filter="fade">
                                      <p:cBhvr>
                                        <p:cTn id="45" dur="100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xit" presetSubtype="10" fill="hold" nodeType="clickEffect">
                                  <p:stCondLst>
                                    <p:cond delay="0"/>
                                  </p:stCondLst>
                                  <p:childTnLst>
                                    <p:animEffect transition="out" filter="checkerboard(across)">
                                      <p:cBhvr>
                                        <p:cTn id="56" dur="500"/>
                                        <p:tgtEl>
                                          <p:spTgt spid="7"/>
                                        </p:tgtEl>
                                      </p:cBhvr>
                                    </p:animEffect>
                                    <p:set>
                                      <p:cBhvr>
                                        <p:cTn id="57" dur="1" fill="hold">
                                          <p:stCondLst>
                                            <p:cond delay="499"/>
                                          </p:stCondLst>
                                        </p:cTn>
                                        <p:tgtEl>
                                          <p:spTgt spid="7"/>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5" presetClass="exit" presetSubtype="10" fill="hold" grpId="1" nodeType="clickEffect">
                                  <p:stCondLst>
                                    <p:cond delay="0"/>
                                  </p:stCondLst>
                                  <p:childTnLst>
                                    <p:animEffect transition="out" filter="checkerboard(across)">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88F0B5EC-1ED2-4F3E-95BA-5DCFA4A384AC}" type="datetime1">
              <a:rPr lang="ja-JP" altLang="en-US" smtClean="0"/>
              <a:pPr>
                <a:defRPr/>
              </a:pPr>
              <a:t>2011/8/23</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mtClean="0"/>
              <a:pPr>
                <a:defRPr/>
              </a:pPr>
              <a:t>32</a:t>
            </a:fld>
            <a:endParaRPr lang="ja-JP" altLang="en-US" dirty="0"/>
          </a:p>
        </p:txBody>
      </p:sp>
      <p:pic>
        <p:nvPicPr>
          <p:cNvPr id="3074" name="Picture 2" descr="http://www.integratedsociopsychology.net/wpimages/wpf07da166.png"/>
          <p:cNvPicPr>
            <a:picLocks noChangeAspect="1" noChangeArrowheads="1"/>
          </p:cNvPicPr>
          <p:nvPr/>
        </p:nvPicPr>
        <p:blipFill>
          <a:blip r:embed="rId3" cstate="print"/>
          <a:srcRect/>
          <a:stretch>
            <a:fillRect/>
          </a:stretch>
        </p:blipFill>
        <p:spPr bwMode="auto">
          <a:xfrm>
            <a:off x="1457662" y="1483043"/>
            <a:ext cx="6192689" cy="3295445"/>
          </a:xfrm>
          <a:prstGeom prst="rect">
            <a:avLst/>
          </a:prstGeom>
          <a:noFill/>
        </p:spPr>
      </p:pic>
      <p:sp>
        <p:nvSpPr>
          <p:cNvPr id="3075" name="Rectangle 3"/>
          <p:cNvSpPr>
            <a:spLocks noChangeArrowheads="1"/>
          </p:cNvSpPr>
          <p:nvPr/>
        </p:nvSpPr>
        <p:spPr bwMode="auto">
          <a:xfrm>
            <a:off x="10160000" y="9870614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Arial" pitchFamily="34" charset="0"/>
                <a:ea typeface="ＭＳ Ｐゴシック" pitchFamily="50" charset="-128"/>
                <a:cs typeface="Arial" pitchFamily="34" charset="0"/>
              </a:rPr>
              <a:t>Graphic copyright © 1999-2003 Heffner Media Group Inc.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3076" name="Rectangle 4"/>
          <p:cNvSpPr>
            <a:spLocks noChangeArrowheads="1"/>
          </p:cNvSpPr>
          <p:nvPr/>
        </p:nvSpPr>
        <p:spPr bwMode="auto">
          <a:xfrm>
            <a:off x="1872639" y="4439934"/>
            <a:ext cx="539872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effectLst/>
                <a:latin typeface="Arial" pitchFamily="34" charset="0"/>
                <a:ea typeface="ＭＳ Ｐゴシック" pitchFamily="50" charset="-128"/>
                <a:cs typeface="Arial" pitchFamily="34" charset="0"/>
              </a:rPr>
              <a:t>Graphic copyright © 1999-2003 Heffner Media Group Inc.</a:t>
            </a:r>
            <a:endParaRPr kumimoji="1" lang="ja-JP" altLang="ja-JP" sz="1600" b="0" i="0" u="none" strike="noStrike" cap="none" normalizeH="0" baseline="0" dirty="0" smtClean="0">
              <a:ln>
                <a:noFill/>
              </a:ln>
              <a:effectLst/>
              <a:latin typeface="Arial" pitchFamily="34" charset="0"/>
              <a:ea typeface="ＭＳ Ｐゴシック" pitchFamily="50" charset="-128"/>
            </a:endParaRPr>
          </a:p>
        </p:txBody>
      </p:sp>
      <p:sp>
        <p:nvSpPr>
          <p:cNvPr id="8" name="正方形/長方形 7"/>
          <p:cNvSpPr/>
          <p:nvPr/>
        </p:nvSpPr>
        <p:spPr>
          <a:xfrm>
            <a:off x="1464942" y="4778488"/>
            <a:ext cx="7067498" cy="338554"/>
          </a:xfrm>
          <a:prstGeom prst="rect">
            <a:avLst/>
          </a:prstGeom>
        </p:spPr>
        <p:txBody>
          <a:bodyPr wrap="square">
            <a:spAutoFit/>
          </a:bodyPr>
          <a:lstStyle/>
          <a:p>
            <a:r>
              <a:rPr lang="en-US" altLang="ja-JP" sz="1600" dirty="0" smtClean="0">
                <a:hlinkClick r:id="rId4"/>
              </a:rPr>
              <a:t>http://www.integratedsociopsychology.net/temperament_dimensions.html</a:t>
            </a:r>
            <a:endParaRPr lang="en-US" altLang="ja-JP" sz="1600" dirty="0" smtClean="0"/>
          </a:p>
        </p:txBody>
      </p:sp>
      <p:sp>
        <p:nvSpPr>
          <p:cNvPr id="9" name="正方形/長方形 8"/>
          <p:cNvSpPr/>
          <p:nvPr/>
        </p:nvSpPr>
        <p:spPr>
          <a:xfrm>
            <a:off x="1259632" y="188640"/>
            <a:ext cx="6586547" cy="523220"/>
          </a:xfrm>
          <a:prstGeom prst="rect">
            <a:avLst/>
          </a:prstGeom>
        </p:spPr>
        <p:txBody>
          <a:bodyPr wrap="none">
            <a:spAutoFit/>
          </a:bodyPr>
          <a:lstStyle/>
          <a:p>
            <a:r>
              <a:rPr lang="en-US" altLang="ja-JP" sz="2800" b="1" dirty="0" smtClean="0"/>
              <a:t>The structure of </a:t>
            </a:r>
            <a:r>
              <a:rPr lang="en-US" altLang="ja-JP" sz="2800" b="1" dirty="0" err="1" smtClean="0"/>
              <a:t>Eysenck’s</a:t>
            </a:r>
            <a:r>
              <a:rPr lang="en-US" altLang="ja-JP" sz="2800" b="1" dirty="0" smtClean="0"/>
              <a:t> hierarchy </a:t>
            </a:r>
            <a:endParaRPr lang="ja-JP" altLang="en-US" sz="2800" b="1" dirty="0"/>
          </a:p>
        </p:txBody>
      </p:sp>
      <p:pic>
        <p:nvPicPr>
          <p:cNvPr id="1026"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1411" y="4774051"/>
            <a:ext cx="1386251" cy="17814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547664" y="6087874"/>
            <a:ext cx="3706813" cy="4333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467544" y="692696"/>
            <a:ext cx="8496944" cy="923330"/>
          </a:xfrm>
          <a:prstGeom prst="rect">
            <a:avLst/>
          </a:prstGeom>
        </p:spPr>
        <p:txBody>
          <a:bodyPr wrap="square">
            <a:spAutoFit/>
          </a:bodyPr>
          <a:lstStyle/>
          <a:p>
            <a:r>
              <a:rPr lang="en-US" altLang="ja-JP" b="1" dirty="0"/>
              <a:t>Since there are specific responses, we need individual </a:t>
            </a:r>
            <a:r>
              <a:rPr lang="en-US" altLang="ja-JP" b="1" dirty="0" smtClean="0"/>
              <a:t>scales for each response (</a:t>
            </a:r>
            <a:r>
              <a:rPr lang="en-US" altLang="ja-JP" b="1" dirty="0" err="1" smtClean="0"/>
              <a:t>Eysenck</a:t>
            </a:r>
            <a:r>
              <a:rPr lang="en-US" altLang="ja-JP" b="1" dirty="0"/>
              <a:t>) or specific situations need to be implement to the prediction </a:t>
            </a:r>
            <a:r>
              <a:rPr lang="en-US" altLang="ja-JP" b="1" dirty="0" smtClean="0"/>
              <a:t>model </a:t>
            </a:r>
            <a:r>
              <a:rPr lang="en-US" altLang="ja-JP" b="1" dirty="0"/>
              <a:t>(</a:t>
            </a:r>
            <a:r>
              <a:rPr lang="en-US" altLang="ja-JP" b="1" dirty="0" err="1"/>
              <a:t>Mischel</a:t>
            </a:r>
            <a:r>
              <a:rPr lang="en-US" altLang="ja-JP" b="1"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3076"/>
                                        </p:tgtEl>
                                        <p:attrNameLst>
                                          <p:attrName>style.visibility</p:attrName>
                                        </p:attrNameLst>
                                      </p:cBhvr>
                                      <p:to>
                                        <p:strVal val="visible"/>
                                      </p:to>
                                    </p:set>
                                    <p:anim calcmode="lin" valueType="num">
                                      <p:cBhvr>
                                        <p:cTn id="24" dur="500" fill="hold"/>
                                        <p:tgtEl>
                                          <p:spTgt spid="3076"/>
                                        </p:tgtEl>
                                        <p:attrNameLst>
                                          <p:attrName>ppt_w</p:attrName>
                                        </p:attrNameLst>
                                      </p:cBhvr>
                                      <p:tavLst>
                                        <p:tav tm="0">
                                          <p:val>
                                            <p:fltVal val="0"/>
                                          </p:val>
                                        </p:tav>
                                        <p:tav tm="100000">
                                          <p:val>
                                            <p:strVal val="#ppt_w"/>
                                          </p:val>
                                        </p:tav>
                                      </p:tavLst>
                                    </p:anim>
                                    <p:anim calcmode="lin" valueType="num">
                                      <p:cBhvr>
                                        <p:cTn id="25" dur="500" fill="hold"/>
                                        <p:tgtEl>
                                          <p:spTgt spid="3076"/>
                                        </p:tgtEl>
                                        <p:attrNameLst>
                                          <p:attrName>ppt_h</p:attrName>
                                        </p:attrNameLst>
                                      </p:cBhvr>
                                      <p:tavLst>
                                        <p:tav tm="0">
                                          <p:val>
                                            <p:fltVal val="0"/>
                                          </p:val>
                                        </p:tav>
                                        <p:tav tm="100000">
                                          <p:val>
                                            <p:strVal val="#ppt_h"/>
                                          </p:val>
                                        </p:tav>
                                      </p:tavLst>
                                    </p:anim>
                                    <p:animEffect transition="in" filter="fade">
                                      <p:cBhvr>
                                        <p:cTn id="26" dur="500"/>
                                        <p:tgtEl>
                                          <p:spTgt spid="3076"/>
                                        </p:tgtEl>
                                      </p:cBhvr>
                                    </p:animEffect>
                                  </p:childTnLst>
                                </p:cTn>
                              </p:par>
                              <p:par>
                                <p:cTn id="27" presetID="53" presetClass="entr" presetSubtype="0" fill="hold" nodeType="withEffect">
                                  <p:stCondLst>
                                    <p:cond delay="0"/>
                                  </p:stCondLst>
                                  <p:childTnLst>
                                    <p:set>
                                      <p:cBhvr>
                                        <p:cTn id="28" dur="1" fill="hold">
                                          <p:stCondLst>
                                            <p:cond delay="0"/>
                                          </p:stCondLst>
                                        </p:cTn>
                                        <p:tgtEl>
                                          <p:spTgt spid="3074"/>
                                        </p:tgtEl>
                                        <p:attrNameLst>
                                          <p:attrName>style.visibility</p:attrName>
                                        </p:attrNameLst>
                                      </p:cBhvr>
                                      <p:to>
                                        <p:strVal val="visible"/>
                                      </p:to>
                                    </p:set>
                                    <p:anim calcmode="lin" valueType="num">
                                      <p:cBhvr>
                                        <p:cTn id="29" dur="500" fill="hold"/>
                                        <p:tgtEl>
                                          <p:spTgt spid="3074"/>
                                        </p:tgtEl>
                                        <p:attrNameLst>
                                          <p:attrName>ppt_w</p:attrName>
                                        </p:attrNameLst>
                                      </p:cBhvr>
                                      <p:tavLst>
                                        <p:tav tm="0">
                                          <p:val>
                                            <p:fltVal val="0"/>
                                          </p:val>
                                        </p:tav>
                                        <p:tav tm="100000">
                                          <p:val>
                                            <p:strVal val="#ppt_w"/>
                                          </p:val>
                                        </p:tav>
                                      </p:tavLst>
                                    </p:anim>
                                    <p:anim calcmode="lin" valueType="num">
                                      <p:cBhvr>
                                        <p:cTn id="30" dur="500" fill="hold"/>
                                        <p:tgtEl>
                                          <p:spTgt spid="3074"/>
                                        </p:tgtEl>
                                        <p:attrNameLst>
                                          <p:attrName>ppt_h</p:attrName>
                                        </p:attrNameLst>
                                      </p:cBhvr>
                                      <p:tavLst>
                                        <p:tav tm="0">
                                          <p:val>
                                            <p:fltVal val="0"/>
                                          </p:val>
                                        </p:tav>
                                        <p:tav tm="100000">
                                          <p:val>
                                            <p:strVal val="#ppt_h"/>
                                          </p:val>
                                        </p:tav>
                                      </p:tavLst>
                                    </p:anim>
                                    <p:animEffect transition="in" filter="fade">
                                      <p:cBhvr>
                                        <p:cTn id="31" dur="500"/>
                                        <p:tgtEl>
                                          <p:spTgt spid="3074"/>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checkerboard(across)">
                                      <p:cBhvr>
                                        <p:cTn id="36" dur="500"/>
                                        <p:tgtEl>
                                          <p:spTgt spid="1026"/>
                                        </p:tgtEl>
                                      </p:cBhvr>
                                    </p:animEffect>
                                  </p:childTnLst>
                                </p:cTn>
                              </p:par>
                              <p:par>
                                <p:cTn id="37" presetID="5" presetClass="entr" presetSubtype="10" fill="hold" nodeType="with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checkerboard(across)">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xit" presetSubtype="10" fill="hold" nodeType="clickEffect">
                                  <p:stCondLst>
                                    <p:cond delay="0"/>
                                  </p:stCondLst>
                                  <p:childTnLst>
                                    <p:animEffect transition="out" filter="checkerboard(across)">
                                      <p:cBhvr>
                                        <p:cTn id="43" dur="500"/>
                                        <p:tgtEl>
                                          <p:spTgt spid="1026"/>
                                        </p:tgtEl>
                                      </p:cBhvr>
                                    </p:animEffect>
                                    <p:set>
                                      <p:cBhvr>
                                        <p:cTn id="44" dur="1" fill="hold">
                                          <p:stCondLst>
                                            <p:cond delay="499"/>
                                          </p:stCondLst>
                                        </p:cTn>
                                        <p:tgtEl>
                                          <p:spTgt spid="1026"/>
                                        </p:tgtEl>
                                        <p:attrNameLst>
                                          <p:attrName>style.visibility</p:attrName>
                                        </p:attrNameLst>
                                      </p:cBhvr>
                                      <p:to>
                                        <p:strVal val="hidden"/>
                                      </p:to>
                                    </p:set>
                                  </p:childTnLst>
                                </p:cTn>
                              </p:par>
                              <p:par>
                                <p:cTn id="45" presetID="5" presetClass="exit" presetSubtype="10" fill="hold" nodeType="withEffect">
                                  <p:stCondLst>
                                    <p:cond delay="0"/>
                                  </p:stCondLst>
                                  <p:childTnLst>
                                    <p:animEffect transition="out" filter="checkerboard(across)">
                                      <p:cBhvr>
                                        <p:cTn id="46" dur="500"/>
                                        <p:tgtEl>
                                          <p:spTgt spid="1027"/>
                                        </p:tgtEl>
                                      </p:cBhvr>
                                    </p:animEffect>
                                    <p:set>
                                      <p:cBhvr>
                                        <p:cTn id="47" dur="1" fill="hold">
                                          <p:stCondLst>
                                            <p:cond delay="499"/>
                                          </p:stCondLst>
                                        </p:cTn>
                                        <p:tgtEl>
                                          <p:spTgt spid="10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8" grpId="0"/>
      <p:bldP spid="9"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タイトル 1"/>
          <p:cNvSpPr>
            <a:spLocks noGrp="1"/>
          </p:cNvSpPr>
          <p:nvPr>
            <p:ph type="title"/>
          </p:nvPr>
        </p:nvSpPr>
        <p:spPr>
          <a:xfrm>
            <a:off x="0" y="142852"/>
            <a:ext cx="8858281" cy="477836"/>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lang="ja-JP" altLang="en-US" sz="2400" dirty="0" smtClean="0"/>
          </a:p>
        </p:txBody>
      </p:sp>
      <p:sp>
        <p:nvSpPr>
          <p:cNvPr id="52227" name="コンテンツ プレースホルダ 2"/>
          <p:cNvSpPr>
            <a:spLocks noGrp="1"/>
          </p:cNvSpPr>
          <p:nvPr>
            <p:ph idx="1"/>
          </p:nvPr>
        </p:nvSpPr>
        <p:spPr>
          <a:xfrm>
            <a:off x="251520" y="836712"/>
            <a:ext cx="8640960" cy="5664122"/>
          </a:xfrm>
        </p:spPr>
        <p:txBody>
          <a:bodyPr/>
          <a:lstStyle/>
          <a:p>
            <a:pPr>
              <a:buNone/>
            </a:pPr>
            <a:r>
              <a:rPr lang="en-US" altLang="ja-JP" sz="2000" b="1" u="sng" dirty="0" smtClean="0">
                <a:solidFill>
                  <a:srgbClr val="FF0000"/>
                </a:solidFill>
                <a:latin typeface="Arial" charset="0"/>
                <a:cs typeface="Arial" charset="0"/>
              </a:rPr>
              <a:t>Supporting evidences (continued)</a:t>
            </a:r>
            <a:r>
              <a:rPr lang="en-US" altLang="ja-JP" sz="2000" b="1" dirty="0" smtClean="0">
                <a:latin typeface="Arial" charset="0"/>
                <a:cs typeface="Arial" charset="0"/>
              </a:rPr>
              <a:t>:  </a:t>
            </a:r>
          </a:p>
          <a:p>
            <a:pPr>
              <a:buNone/>
            </a:pPr>
            <a:endParaRPr lang="en-US" altLang="ja-JP" sz="2000" b="1" u="sng" dirty="0" smtClean="0">
              <a:latin typeface="Arial" charset="0"/>
              <a:cs typeface="Arial" charset="0"/>
            </a:endParaRPr>
          </a:p>
          <a:p>
            <a:r>
              <a:rPr lang="en-US" altLang="ja-JP" sz="1800" b="1" dirty="0" smtClean="0">
                <a:latin typeface="Arial" pitchFamily="34" charset="0"/>
                <a:cs typeface="Arial" pitchFamily="34" charset="0"/>
              </a:rPr>
              <a:t>It is said that higher abstraction (</a:t>
            </a:r>
            <a:r>
              <a:rPr lang="en-US" altLang="ja-JP" sz="1800" b="1" dirty="0" smtClean="0">
                <a:solidFill>
                  <a:srgbClr val="FF0000"/>
                </a:solidFill>
                <a:latin typeface="Arial" pitchFamily="34" charset="0"/>
                <a:cs typeface="Arial" pitchFamily="34" charset="0"/>
              </a:rPr>
              <a:t>wide</a:t>
            </a:r>
            <a:r>
              <a:rPr lang="en-US" altLang="ja-JP" sz="1800" b="1" dirty="0" smtClean="0">
                <a:latin typeface="Arial" pitchFamily="34" charset="0"/>
                <a:cs typeface="Arial" pitchFamily="34" charset="0"/>
              </a:rPr>
              <a:t> </a:t>
            </a:r>
            <a:r>
              <a:rPr lang="en-US" altLang="ja-JP" sz="1800" b="1" dirty="0" smtClean="0">
                <a:solidFill>
                  <a:srgbClr val="FF0000"/>
                </a:solidFill>
                <a:latin typeface="Arial" pitchFamily="34" charset="0"/>
                <a:cs typeface="Arial" pitchFamily="34" charset="0"/>
              </a:rPr>
              <a:t>scope</a:t>
            </a:r>
            <a:r>
              <a:rPr lang="en-US" altLang="ja-JP" sz="1800" b="1" dirty="0" smtClean="0">
                <a:latin typeface="Arial" pitchFamily="34" charset="0"/>
                <a:cs typeface="Arial" pitchFamily="34" charset="0"/>
              </a:rPr>
              <a:t>) constructs are not suitable to measure a specific event in other fields in social sciences. Therefore, less abstraction construct should be used</a:t>
            </a:r>
            <a:r>
              <a:rPr lang="ja-JP" altLang="en-US" sz="1800" b="1" dirty="0" smtClean="0">
                <a:latin typeface="Arial" pitchFamily="34" charset="0"/>
                <a:cs typeface="Arial" pitchFamily="34" charset="0"/>
              </a:rPr>
              <a:t> </a:t>
            </a:r>
            <a:r>
              <a:rPr lang="en-US" altLang="ja-JP" sz="1800" b="1" dirty="0" smtClean="0">
                <a:latin typeface="Arial" pitchFamily="34" charset="0"/>
                <a:cs typeface="Arial" pitchFamily="34" charset="0"/>
              </a:rPr>
              <a:t>(Buss, 1989; </a:t>
            </a:r>
            <a:r>
              <a:rPr lang="en-US" altLang="ja-JP" sz="1800" b="1" dirty="0" err="1" smtClean="0">
                <a:latin typeface="Arial" pitchFamily="34" charset="0"/>
                <a:cs typeface="Arial" pitchFamily="34" charset="0"/>
              </a:rPr>
              <a:t>Lastovicka</a:t>
            </a:r>
            <a:r>
              <a:rPr lang="en-US" altLang="ja-JP" sz="1800" b="1" dirty="0" smtClean="0">
                <a:latin typeface="Arial" pitchFamily="34" charset="0"/>
                <a:cs typeface="Arial" pitchFamily="34" charset="0"/>
              </a:rPr>
              <a:t> and </a:t>
            </a:r>
            <a:r>
              <a:rPr lang="en-US" altLang="ja-JP" sz="1800" b="1" dirty="0" err="1" smtClean="0">
                <a:latin typeface="Arial" pitchFamily="34" charset="0"/>
                <a:cs typeface="Arial" pitchFamily="34" charset="0"/>
              </a:rPr>
              <a:t>Joachimsthaler</a:t>
            </a:r>
            <a:r>
              <a:rPr lang="en-US" altLang="ja-JP" sz="1800" b="1" dirty="0" smtClean="0">
                <a:latin typeface="Arial" pitchFamily="34" charset="0"/>
                <a:cs typeface="Arial" pitchFamily="34" charset="0"/>
              </a:rPr>
              <a:t>, 1988).</a:t>
            </a:r>
            <a:endParaRPr lang="en-US" altLang="ja-JP" sz="2000" b="1" dirty="0" smtClean="0">
              <a:latin typeface="Arial" pitchFamily="34" charset="0"/>
              <a:cs typeface="Arial" pitchFamily="34" charset="0"/>
            </a:endParaRPr>
          </a:p>
          <a:p>
            <a:r>
              <a:rPr lang="en-US" altLang="ja-JP" sz="1800" b="1" dirty="0" smtClean="0">
                <a:latin typeface="Arial" charset="0"/>
                <a:cs typeface="Arial" charset="0"/>
              </a:rPr>
              <a:t>Our conclusion is that if the items of theoretical construct were close to adoption behavior then the predictability should increase. </a:t>
            </a:r>
          </a:p>
          <a:p>
            <a:r>
              <a:rPr lang="en-US" altLang="ja-JP" sz="1800" b="1" dirty="0" smtClean="0">
                <a:latin typeface="Arial" charset="0"/>
                <a:cs typeface="Arial" charset="0"/>
              </a:rPr>
              <a:t>But most of the scale contents for theoretical construct have been designed to be very abstract because of its width. </a:t>
            </a:r>
            <a:endParaRPr lang="en-US" altLang="ja-JP" sz="1800" b="1" dirty="0">
              <a:solidFill>
                <a:srgbClr val="FF0000"/>
              </a:solidFill>
              <a:latin typeface="Arial" charset="0"/>
              <a:cs typeface="Arial" charset="0"/>
            </a:endParaRPr>
          </a:p>
          <a:p>
            <a:r>
              <a:rPr lang="en-US" altLang="ja-JP" sz="1800" b="1" dirty="0" smtClean="0">
                <a:latin typeface="Arial" charset="0"/>
                <a:cs typeface="Arial" charset="0"/>
              </a:rPr>
              <a:t>That is why the predictability has been generally weak.</a:t>
            </a:r>
          </a:p>
          <a:p>
            <a:r>
              <a:rPr lang="en-US" altLang="ja-JP" sz="1800" b="1" dirty="0">
                <a:latin typeface="Arial" charset="0"/>
                <a:cs typeface="Arial" charset="0"/>
              </a:rPr>
              <a:t>Based on these facts, we introduce a new construct in an intermediate level of abstraction between </a:t>
            </a:r>
            <a:r>
              <a:rPr lang="en-US" altLang="ja-JP" sz="1800" b="1" dirty="0">
                <a:solidFill>
                  <a:srgbClr val="FF0000"/>
                </a:solidFill>
                <a:latin typeface="Arial" charset="0"/>
                <a:cs typeface="Arial" charset="0"/>
              </a:rPr>
              <a:t>t</a:t>
            </a:r>
            <a:r>
              <a:rPr lang="en-US" altLang="ja-JP" sz="1800" b="1" dirty="0">
                <a:latin typeface="Arial" charset="0"/>
                <a:cs typeface="Arial" charset="0"/>
              </a:rPr>
              <a:t>heoretical construct and </a:t>
            </a:r>
            <a:r>
              <a:rPr lang="en-US" altLang="ja-JP" sz="1800" b="1" dirty="0">
                <a:solidFill>
                  <a:srgbClr val="FF0000"/>
                </a:solidFill>
                <a:latin typeface="Arial" charset="0"/>
                <a:cs typeface="Arial" charset="0"/>
              </a:rPr>
              <a:t>d</a:t>
            </a:r>
            <a:r>
              <a:rPr lang="en-US" altLang="ja-JP" sz="1800" b="1" dirty="0">
                <a:latin typeface="Arial" charset="0"/>
                <a:cs typeface="Arial" charset="0"/>
              </a:rPr>
              <a:t>isposition concept.</a:t>
            </a:r>
            <a:r>
              <a:rPr lang="en-US" altLang="ja-JP" sz="1800" b="1" dirty="0">
                <a:solidFill>
                  <a:srgbClr val="FF0000"/>
                </a:solidFill>
                <a:latin typeface="Arial" charset="0"/>
                <a:cs typeface="Arial" charset="0"/>
              </a:rPr>
              <a:t> We name this T-D mixture</a:t>
            </a:r>
            <a:r>
              <a:rPr lang="en-US" altLang="ja-JP" sz="1800" b="1" dirty="0">
                <a:latin typeface="Arial" charset="0"/>
                <a:cs typeface="Arial" charset="0"/>
              </a:rPr>
              <a:t>. </a:t>
            </a:r>
          </a:p>
          <a:p>
            <a:r>
              <a:rPr lang="en-US" altLang="ja-JP" sz="1800" b="1" dirty="0">
                <a:latin typeface="Arial" charset="0"/>
                <a:cs typeface="Arial" charset="0"/>
              </a:rPr>
              <a:t>Its scale items must consist of contents close to the innovation adoption behavior. Yet, they should keep some surplus meanings.</a:t>
            </a:r>
          </a:p>
          <a:p>
            <a:pPr>
              <a:buNone/>
            </a:pPr>
            <a:endParaRPr lang="en-US" altLang="ja-JP" sz="1800" b="1" dirty="0" smtClean="0">
              <a:solidFill>
                <a:srgbClr val="FF0000"/>
              </a:solidFill>
              <a:latin typeface="Arial" charset="0"/>
              <a:cs typeface="Arial" charset="0"/>
            </a:endParaRPr>
          </a:p>
        </p:txBody>
      </p:sp>
      <p:sp>
        <p:nvSpPr>
          <p:cNvPr id="4" name="日付プレースホルダ 3"/>
          <p:cNvSpPr>
            <a:spLocks noGrp="1"/>
          </p:cNvSpPr>
          <p:nvPr>
            <p:ph type="dt" sz="quarter" idx="10"/>
          </p:nvPr>
        </p:nvSpPr>
        <p:spPr/>
        <p:txBody>
          <a:bodyPr/>
          <a:lstStyle/>
          <a:p>
            <a:pPr>
              <a:defRPr/>
            </a:pPr>
            <a:fld id="{0DD62D8B-8863-440C-89D2-822577E7DFFF}" type="datetime1">
              <a:rPr lang="ja-JP" altLang="en-US" smtClean="0"/>
              <a:pPr>
                <a:defRPr/>
              </a:pPr>
              <a:t>2011/8/23</a:t>
            </a:fld>
            <a:endParaRPr lang="ja-JP" altLang="en-US"/>
          </a:p>
        </p:txBody>
      </p:sp>
      <p:sp>
        <p:nvSpPr>
          <p:cNvPr id="52229" name="フッター プレースホルダ 4"/>
          <p:cNvSpPr>
            <a:spLocks noGrp="1"/>
          </p:cNvSpPr>
          <p:nvPr>
            <p:ph type="ftr" sz="quarter" idx="11"/>
          </p:nvPr>
        </p:nvSpPr>
        <p:spPr bwMode="auto">
          <a:noFill/>
          <a:ln>
            <a:miter lim="800000"/>
            <a:headEnd/>
            <a:tailEnd/>
          </a:ln>
        </p:spPr>
        <p:txBody>
          <a:bodyPr/>
          <a:lstStyle/>
          <a:p>
            <a:r>
              <a:rPr lang="en-US" altLang="ja-JP" dirty="0" smtClean="0">
                <a:ea typeface="ＭＳ Ｐゴシック" pitchFamily="50" charset="-128"/>
              </a:rPr>
              <a:t>(C) Yamada and </a:t>
            </a:r>
            <a:r>
              <a:rPr lang="en-US" altLang="ja-JP" dirty="0" err="1" smtClean="0">
                <a:ea typeface="ＭＳ Ｐゴシック" pitchFamily="50" charset="-128"/>
              </a:rPr>
              <a:t>Nagaoka</a:t>
            </a:r>
            <a:endParaRPr lang="en-US" altLang="ja-JP" dirty="0" smtClean="0">
              <a:ea typeface="ＭＳ Ｐゴシック" pitchFamily="50" charset="-128"/>
            </a:endParaRPr>
          </a:p>
        </p:txBody>
      </p:sp>
      <p:sp>
        <p:nvSpPr>
          <p:cNvPr id="6" name="スライド番号プレースホルダ 5"/>
          <p:cNvSpPr>
            <a:spLocks noGrp="1"/>
          </p:cNvSpPr>
          <p:nvPr>
            <p:ph type="sldNum" sz="quarter" idx="12"/>
          </p:nvPr>
        </p:nvSpPr>
        <p:spPr/>
        <p:txBody>
          <a:bodyPr/>
          <a:lstStyle/>
          <a:p>
            <a:pPr>
              <a:defRPr/>
            </a:pPr>
            <a:fld id="{E1D581A2-1C7B-42DA-9744-7B22CDDF3166}" type="slidenum">
              <a:rPr lang="ja-JP" altLang="en-US" smtClean="0"/>
              <a:pPr>
                <a:defRPr/>
              </a:pPr>
              <a:t>33</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anim calcmode="lin" valueType="num">
                                      <p:cBhvr additive="base">
                                        <p:cTn id="13"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anim calcmode="lin" valueType="num">
                                      <p:cBhvr additive="base">
                                        <p:cTn id="19"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2227">
                                            <p:txEl>
                                              <p:pRg st="4" end="4"/>
                                            </p:txEl>
                                          </p:spTgt>
                                        </p:tgtEl>
                                        <p:attrNameLst>
                                          <p:attrName>style.visibility</p:attrName>
                                        </p:attrNameLst>
                                      </p:cBhvr>
                                      <p:to>
                                        <p:strVal val="visible"/>
                                      </p:to>
                                    </p:set>
                                    <p:anim calcmode="lin" valueType="num">
                                      <p:cBhvr additive="base">
                                        <p:cTn id="25"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2227">
                                            <p:txEl>
                                              <p:pRg st="5" end="5"/>
                                            </p:txEl>
                                          </p:spTgt>
                                        </p:tgtEl>
                                        <p:attrNameLst>
                                          <p:attrName>style.visibility</p:attrName>
                                        </p:attrNameLst>
                                      </p:cBhvr>
                                      <p:to>
                                        <p:strVal val="visible"/>
                                      </p:to>
                                    </p:set>
                                    <p:anim calcmode="lin" valueType="num">
                                      <p:cBhvr additive="base">
                                        <p:cTn id="31"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2227">
                                            <p:txEl>
                                              <p:pRg st="6" end="6"/>
                                            </p:txEl>
                                          </p:spTgt>
                                        </p:tgtEl>
                                        <p:attrNameLst>
                                          <p:attrName>style.visibility</p:attrName>
                                        </p:attrNameLst>
                                      </p:cBhvr>
                                      <p:to>
                                        <p:strVal val="visible"/>
                                      </p:to>
                                    </p:set>
                                    <p:anim calcmode="lin" valueType="num">
                                      <p:cBhvr additive="base">
                                        <p:cTn id="37"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2227">
                                            <p:txEl>
                                              <p:pRg st="7" end="7"/>
                                            </p:txEl>
                                          </p:spTgt>
                                        </p:tgtEl>
                                        <p:attrNameLst>
                                          <p:attrName>style.visibility</p:attrName>
                                        </p:attrNameLst>
                                      </p:cBhvr>
                                      <p:to>
                                        <p:strVal val="visible"/>
                                      </p:to>
                                    </p:set>
                                    <p:anim calcmode="lin" valueType="num">
                                      <p:cBhvr additive="base">
                                        <p:cTn id="43" dur="500" fill="hold"/>
                                        <p:tgtEl>
                                          <p:spTgt spid="5222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22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74638"/>
            <a:ext cx="8715436" cy="796908"/>
          </a:xfrm>
        </p:spPr>
        <p:txBody>
          <a:bodyPr/>
          <a:lstStyle/>
          <a:p>
            <a:r>
              <a:rPr lang="en-US" altLang="ja-JP" sz="2400" b="1" dirty="0" smtClean="0">
                <a:latin typeface="Arial" charset="0"/>
                <a:cs typeface="Arial" charset="0"/>
              </a:rPr>
              <a:t>5. </a:t>
            </a:r>
            <a:r>
              <a:rPr lang="en-US" altLang="ja-JP" sz="2400" b="1" dirty="0" smtClean="0">
                <a:latin typeface="Arial" charset="0"/>
              </a:rPr>
              <a:t>Reconstruction of Research Framework</a:t>
            </a:r>
            <a:endParaRPr kumimoji="1" lang="ja-JP" altLang="en-US" sz="2400" dirty="0"/>
          </a:p>
        </p:txBody>
      </p:sp>
      <p:sp>
        <p:nvSpPr>
          <p:cNvPr id="3" name="コンテンツ プレースホルダ 2"/>
          <p:cNvSpPr>
            <a:spLocks noGrp="1"/>
          </p:cNvSpPr>
          <p:nvPr>
            <p:ph idx="1"/>
          </p:nvPr>
        </p:nvSpPr>
        <p:spPr>
          <a:xfrm>
            <a:off x="285720" y="1600201"/>
            <a:ext cx="8643998" cy="2043114"/>
          </a:xfrm>
        </p:spPr>
        <p:txBody>
          <a:bodyPr/>
          <a:lstStyle/>
          <a:p>
            <a:r>
              <a:rPr lang="en-US" altLang="ja-JP" sz="2800" b="1" dirty="0" smtClean="0">
                <a:latin typeface="Arial" charset="0"/>
              </a:rPr>
              <a:t>The following table summarizes the reconstruction.</a:t>
            </a:r>
            <a:endParaRPr kumimoji="1" lang="ja-JP" altLang="en-US" sz="2800" dirty="0"/>
          </a:p>
        </p:txBody>
      </p:sp>
      <p:sp>
        <p:nvSpPr>
          <p:cNvPr id="4" name="日付プレースホルダ 3"/>
          <p:cNvSpPr>
            <a:spLocks noGrp="1"/>
          </p:cNvSpPr>
          <p:nvPr>
            <p:ph type="dt" sz="half" idx="10"/>
          </p:nvPr>
        </p:nvSpPr>
        <p:spPr/>
        <p:txBody>
          <a:bodyPr/>
          <a:lstStyle/>
          <a:p>
            <a:pPr>
              <a:defRPr/>
            </a:pPr>
            <a:fld id="{DBF56636-F38A-4981-A082-964159AB3D9E}"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34</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BBF5D6CD-5F66-4908-A28B-D122AB153B4B}" type="datetime1">
              <a:rPr lang="ja-JP" altLang="en-US" smtClean="0"/>
              <a:pPr>
                <a:defRPr/>
              </a:pPr>
              <a:t>2011/8/23</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mtClean="0"/>
              <a:pPr>
                <a:defRPr/>
              </a:pPr>
              <a:t>35</a:t>
            </a:fld>
            <a:endParaRPr lang="ja-JP" altLang="en-US"/>
          </a:p>
        </p:txBody>
      </p:sp>
      <p:pic>
        <p:nvPicPr>
          <p:cNvPr id="1035" name="Picture 11"/>
          <p:cNvPicPr>
            <a:picLocks noChangeAspect="1" noChangeArrowheads="1"/>
          </p:cNvPicPr>
          <p:nvPr/>
        </p:nvPicPr>
        <p:blipFill>
          <a:blip r:embed="rId2" cstate="print"/>
          <a:srcRect/>
          <a:stretch>
            <a:fillRect/>
          </a:stretch>
        </p:blipFill>
        <p:spPr bwMode="auto">
          <a:xfrm>
            <a:off x="2843808" y="836712"/>
            <a:ext cx="4552950" cy="628650"/>
          </a:xfrm>
          <a:prstGeom prst="rect">
            <a:avLst/>
          </a:prstGeom>
          <a:noFill/>
        </p:spPr>
      </p:pic>
      <p:pic>
        <p:nvPicPr>
          <p:cNvPr id="1036" name="Picture 12"/>
          <p:cNvPicPr>
            <a:picLocks noChangeAspect="1" noChangeArrowheads="1"/>
          </p:cNvPicPr>
          <p:nvPr/>
        </p:nvPicPr>
        <p:blipFill>
          <a:blip r:embed="rId3" cstate="print"/>
          <a:srcRect/>
          <a:stretch>
            <a:fillRect/>
          </a:stretch>
        </p:blipFill>
        <p:spPr bwMode="auto">
          <a:xfrm>
            <a:off x="683568" y="1556792"/>
            <a:ext cx="7934328" cy="4536504"/>
          </a:xfrm>
          <a:prstGeom prst="rect">
            <a:avLst/>
          </a:prstGeom>
          <a:noFill/>
          <a:ln w="9525">
            <a:noFill/>
            <a:miter lim="800000"/>
            <a:headEnd/>
            <a:tailEnd/>
          </a:ln>
        </p:spPr>
      </p:pic>
      <p:sp>
        <p:nvSpPr>
          <p:cNvPr id="8" name="テキスト ボックス 11"/>
          <p:cNvSpPr txBox="1">
            <a:spLocks noChangeArrowheads="1"/>
          </p:cNvSpPr>
          <p:nvPr/>
        </p:nvSpPr>
        <p:spPr bwMode="auto">
          <a:xfrm>
            <a:off x="684213" y="260350"/>
            <a:ext cx="6408737" cy="461963"/>
          </a:xfrm>
          <a:prstGeom prst="rect">
            <a:avLst/>
          </a:prstGeom>
          <a:noFill/>
          <a:ln w="9525">
            <a:noFill/>
            <a:miter lim="800000"/>
            <a:headEnd/>
            <a:tailEnd/>
          </a:ln>
        </p:spPr>
        <p:txBody>
          <a:bodyPr>
            <a:spAutoFit/>
          </a:bodyPr>
          <a:lstStyle/>
          <a:p>
            <a:pPr algn="ctr"/>
            <a:r>
              <a:rPr lang="en-US" altLang="ja-JP" sz="2400" b="1" dirty="0"/>
              <a:t>Simplified Version of Research Framework </a:t>
            </a:r>
            <a:endParaRPr lang="ja-JP" altLang="en-US" sz="2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D72A89BF-FD98-48AD-B9C3-072D773148C7}" type="datetime1">
              <a:rPr lang="ja-JP" altLang="en-US" smtClean="0"/>
              <a:pPr>
                <a:defRPr/>
              </a:pPr>
              <a:t>2011/8/23</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z="1800" b="1" smtClean="0">
                <a:solidFill>
                  <a:schemeClr val="tx1">
                    <a:lumMod val="95000"/>
                    <a:lumOff val="5000"/>
                  </a:schemeClr>
                </a:solidFill>
              </a:rPr>
              <a:pPr>
                <a:defRPr/>
              </a:pPr>
              <a:t>36</a:t>
            </a:fld>
            <a:endParaRPr lang="ja-JP" altLang="en-US" sz="1800" b="1" dirty="0">
              <a:solidFill>
                <a:schemeClr val="tx1">
                  <a:lumMod val="95000"/>
                  <a:lumOff val="5000"/>
                </a:schemeClr>
              </a:solidFill>
            </a:endParaRPr>
          </a:p>
        </p:txBody>
      </p:sp>
      <p:pic>
        <p:nvPicPr>
          <p:cNvPr id="1027" name="Picture 3"/>
          <p:cNvPicPr>
            <a:picLocks noChangeAspect="1" noChangeArrowheads="1"/>
          </p:cNvPicPr>
          <p:nvPr/>
        </p:nvPicPr>
        <p:blipFill>
          <a:blip r:embed="rId3" cstate="print"/>
          <a:srcRect/>
          <a:stretch>
            <a:fillRect/>
          </a:stretch>
        </p:blipFill>
        <p:spPr bwMode="auto">
          <a:xfrm>
            <a:off x="827584" y="908720"/>
            <a:ext cx="8098980" cy="5364259"/>
          </a:xfrm>
          <a:prstGeom prst="rect">
            <a:avLst/>
          </a:prstGeom>
          <a:noFill/>
          <a:ln w="9525">
            <a:noFill/>
            <a:miter lim="800000"/>
            <a:headEnd/>
            <a:tailEnd/>
          </a:ln>
        </p:spPr>
      </p:pic>
      <p:sp>
        <p:nvSpPr>
          <p:cNvPr id="8" name="Text Box 10"/>
          <p:cNvSpPr txBox="1">
            <a:spLocks noChangeArrowheads="1"/>
          </p:cNvSpPr>
          <p:nvPr/>
        </p:nvSpPr>
        <p:spPr bwMode="auto">
          <a:xfrm>
            <a:off x="251520" y="2780928"/>
            <a:ext cx="504825" cy="285750"/>
          </a:xfrm>
          <a:prstGeom prst="rect">
            <a:avLst/>
          </a:prstGeom>
          <a:solidFill>
            <a:srgbClr val="FFFFFF"/>
          </a:solidFill>
          <a:ln w="9525" algn="ctr">
            <a:solidFill>
              <a:srgbClr val="000000"/>
            </a:solidFill>
            <a:miter lim="800000"/>
            <a:headEnd/>
            <a:tailEnd/>
          </a:ln>
        </p:spPr>
        <p:txBody>
          <a:bodyPr lIns="36576" tIns="18288" rIns="36576" bIns="18288" anchor="ctr"/>
          <a:lstStyle/>
          <a:p>
            <a:pPr algn="ctr"/>
            <a:r>
              <a:rPr lang="ja-JP" altLang="ja-JP" sz="1200" b="1" dirty="0"/>
              <a:t>Wide</a:t>
            </a:r>
          </a:p>
        </p:txBody>
      </p:sp>
      <p:sp>
        <p:nvSpPr>
          <p:cNvPr id="9" name="Text Box 11"/>
          <p:cNvSpPr txBox="1">
            <a:spLocks noChangeArrowheads="1"/>
          </p:cNvSpPr>
          <p:nvPr/>
        </p:nvSpPr>
        <p:spPr bwMode="auto">
          <a:xfrm>
            <a:off x="142844" y="4857760"/>
            <a:ext cx="642938" cy="285750"/>
          </a:xfrm>
          <a:prstGeom prst="rect">
            <a:avLst/>
          </a:prstGeom>
          <a:solidFill>
            <a:srgbClr val="FFFFFF"/>
          </a:solidFill>
          <a:ln w="9525" algn="ctr">
            <a:solidFill>
              <a:srgbClr val="000000"/>
            </a:solidFill>
            <a:miter lim="800000"/>
            <a:headEnd/>
            <a:tailEnd/>
          </a:ln>
        </p:spPr>
        <p:txBody>
          <a:bodyPr lIns="36576" tIns="18288" rIns="36576" bIns="18288" anchor="ctr"/>
          <a:lstStyle/>
          <a:p>
            <a:pPr algn="ctr"/>
            <a:r>
              <a:rPr lang="ja-JP" altLang="ja-JP" sz="1200" b="1" dirty="0"/>
              <a:t>Narrow</a:t>
            </a:r>
          </a:p>
        </p:txBody>
      </p:sp>
      <p:pic>
        <p:nvPicPr>
          <p:cNvPr id="10" name="Picture 35"/>
          <p:cNvPicPr>
            <a:picLocks noChangeAspect="1" noChangeArrowheads="1"/>
          </p:cNvPicPr>
          <p:nvPr/>
        </p:nvPicPr>
        <p:blipFill>
          <a:blip r:embed="rId4" cstate="print"/>
          <a:srcRect/>
          <a:stretch>
            <a:fillRect/>
          </a:stretch>
        </p:blipFill>
        <p:spPr bwMode="auto">
          <a:xfrm>
            <a:off x="251520" y="3212976"/>
            <a:ext cx="500063" cy="1571625"/>
          </a:xfrm>
          <a:prstGeom prst="rect">
            <a:avLst/>
          </a:prstGeom>
          <a:noFill/>
          <a:ln w="9525">
            <a:noFill/>
            <a:miter lim="800000"/>
            <a:headEnd/>
            <a:tailEnd/>
          </a:ln>
        </p:spPr>
      </p:pic>
      <p:pic>
        <p:nvPicPr>
          <p:cNvPr id="11" name="Picture 36"/>
          <p:cNvPicPr>
            <a:picLocks noChangeAspect="1" noChangeArrowheads="1"/>
          </p:cNvPicPr>
          <p:nvPr/>
        </p:nvPicPr>
        <p:blipFill>
          <a:blip r:embed="rId5" cstate="print"/>
          <a:srcRect/>
          <a:stretch>
            <a:fillRect/>
          </a:stretch>
        </p:blipFill>
        <p:spPr bwMode="auto">
          <a:xfrm>
            <a:off x="2987825" y="404664"/>
            <a:ext cx="2952328" cy="466725"/>
          </a:xfrm>
          <a:prstGeom prst="rect">
            <a:avLst/>
          </a:prstGeom>
          <a:noFill/>
          <a:ln w="9525">
            <a:noFill/>
            <a:miter lim="800000"/>
            <a:headEnd/>
            <a:tailEnd/>
          </a:ln>
        </p:spPr>
      </p:pic>
      <p:pic>
        <p:nvPicPr>
          <p:cNvPr id="12" name="Picture 38"/>
          <p:cNvPicPr>
            <a:picLocks noChangeAspect="1" noChangeArrowheads="1"/>
          </p:cNvPicPr>
          <p:nvPr/>
        </p:nvPicPr>
        <p:blipFill>
          <a:blip r:embed="rId6" cstate="print"/>
          <a:srcRect/>
          <a:stretch>
            <a:fillRect/>
          </a:stretch>
        </p:blipFill>
        <p:spPr bwMode="auto">
          <a:xfrm>
            <a:off x="2123728" y="476672"/>
            <a:ext cx="666750" cy="295275"/>
          </a:xfrm>
          <a:prstGeom prst="rect">
            <a:avLst/>
          </a:prstGeom>
          <a:noFill/>
          <a:ln w="9525">
            <a:noFill/>
            <a:miter lim="800000"/>
            <a:headEnd/>
            <a:tailEnd/>
          </a:ln>
        </p:spPr>
      </p:pic>
      <p:pic>
        <p:nvPicPr>
          <p:cNvPr id="13" name="Picture 39"/>
          <p:cNvPicPr>
            <a:picLocks noChangeAspect="1" noChangeArrowheads="1"/>
          </p:cNvPicPr>
          <p:nvPr/>
        </p:nvPicPr>
        <p:blipFill>
          <a:blip r:embed="rId7" cstate="print"/>
          <a:srcRect/>
          <a:stretch>
            <a:fillRect/>
          </a:stretch>
        </p:blipFill>
        <p:spPr bwMode="auto">
          <a:xfrm>
            <a:off x="5940152" y="476672"/>
            <a:ext cx="666750" cy="295275"/>
          </a:xfrm>
          <a:prstGeom prst="rect">
            <a:avLst/>
          </a:prstGeom>
          <a:noFill/>
          <a:ln w="9525">
            <a:noFill/>
            <a:miter lim="800000"/>
            <a:headEnd/>
            <a:tailEnd/>
          </a:ln>
        </p:spPr>
      </p:pic>
      <p:sp>
        <p:nvSpPr>
          <p:cNvPr id="14" name="円/楕円 13"/>
          <p:cNvSpPr/>
          <p:nvPr/>
        </p:nvSpPr>
        <p:spPr>
          <a:xfrm>
            <a:off x="7812360" y="4437112"/>
            <a:ext cx="1080120" cy="72008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16" name="円/楕円 15"/>
          <p:cNvSpPr/>
          <p:nvPr/>
        </p:nvSpPr>
        <p:spPr>
          <a:xfrm>
            <a:off x="7740352" y="2276872"/>
            <a:ext cx="1080120" cy="194421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19" name="円/楕円 18"/>
          <p:cNvSpPr/>
          <p:nvPr/>
        </p:nvSpPr>
        <p:spPr>
          <a:xfrm>
            <a:off x="1979712" y="1124744"/>
            <a:ext cx="1224136"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0" name="円/楕円 19"/>
          <p:cNvSpPr/>
          <p:nvPr/>
        </p:nvSpPr>
        <p:spPr>
          <a:xfrm>
            <a:off x="6084168" y="1124744"/>
            <a:ext cx="1800200"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1" name="円/楕円 20"/>
          <p:cNvSpPr/>
          <p:nvPr/>
        </p:nvSpPr>
        <p:spPr>
          <a:xfrm>
            <a:off x="611560" y="2060848"/>
            <a:ext cx="1080120" cy="50405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2" name="円/楕円 21"/>
          <p:cNvSpPr/>
          <p:nvPr/>
        </p:nvSpPr>
        <p:spPr>
          <a:xfrm>
            <a:off x="3635896" y="1484784"/>
            <a:ext cx="108012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3491880" y="2060848"/>
            <a:ext cx="1296144"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179512" y="5229200"/>
            <a:ext cx="8712968" cy="122413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Then, in order to improve </a:t>
            </a:r>
            <a:r>
              <a:rPr lang="en-US" altLang="ja-JP" b="1" dirty="0" smtClean="0">
                <a:solidFill>
                  <a:srgbClr val="FF0000"/>
                </a:solidFill>
                <a:latin typeface="Arial" charset="0"/>
              </a:rPr>
              <a:t>predictability of behavior</a:t>
            </a:r>
            <a:r>
              <a:rPr lang="en-US" altLang="ja-JP" b="1" dirty="0" smtClean="0">
                <a:latin typeface="Arial" charset="0"/>
              </a:rPr>
              <a:t>, we introduced a new intermediate construct between theoretical construct and disposition concept which can be measured by a scale whose items are  close to behavior. We call this </a:t>
            </a:r>
            <a:r>
              <a:rPr lang="en-US" altLang="ja-JP" b="1" dirty="0" smtClean="0">
                <a:solidFill>
                  <a:srgbClr val="FF0000"/>
                </a:solidFill>
                <a:latin typeface="Arial" charset="0"/>
              </a:rPr>
              <a:t>T-D mixture</a:t>
            </a:r>
            <a:r>
              <a:rPr lang="en-US" altLang="ja-JP" b="1" dirty="0" smtClean="0">
                <a:latin typeface="Arial" charset="0"/>
              </a:rPr>
              <a:t>. Better Forecasting but Weaker Reasoning</a:t>
            </a:r>
          </a:p>
        </p:txBody>
      </p:sp>
      <p:sp>
        <p:nvSpPr>
          <p:cNvPr id="25" name="角丸四角形 24"/>
          <p:cNvSpPr/>
          <p:nvPr/>
        </p:nvSpPr>
        <p:spPr>
          <a:xfrm>
            <a:off x="1259632" y="2564904"/>
            <a:ext cx="6120680" cy="119675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We reconstructed the framework of innovation diffusion theory based on consumer innovativeness adopting </a:t>
            </a:r>
            <a:r>
              <a:rPr lang="en-US" altLang="ja-JP" b="1" dirty="0" err="1" smtClean="0">
                <a:latin typeface="Arial" charset="0"/>
              </a:rPr>
              <a:t>Carnap’s</a:t>
            </a:r>
            <a:r>
              <a:rPr lang="en-US" altLang="ja-JP" b="1" dirty="0" smtClean="0">
                <a:latin typeface="Arial" charset="0"/>
              </a:rPr>
              <a:t> </a:t>
            </a:r>
            <a:r>
              <a:rPr lang="en-US" altLang="ja-JP" b="1" dirty="0" smtClean="0">
                <a:solidFill>
                  <a:srgbClr val="FF0000"/>
                </a:solidFill>
                <a:latin typeface="Arial" charset="0"/>
              </a:rPr>
              <a:t>theoretical construct </a:t>
            </a:r>
            <a:r>
              <a:rPr lang="en-US" altLang="ja-JP" b="1" dirty="0" smtClean="0">
                <a:latin typeface="Arial" charset="0"/>
              </a:rPr>
              <a:t>and </a:t>
            </a:r>
            <a:r>
              <a:rPr lang="en-US" altLang="ja-JP" b="1" dirty="0" smtClean="0">
                <a:solidFill>
                  <a:srgbClr val="FF0000"/>
                </a:solidFill>
                <a:latin typeface="Arial" charset="0"/>
              </a:rPr>
              <a:t>disposition concept</a:t>
            </a:r>
            <a:r>
              <a:rPr lang="en-US" altLang="ja-JP" b="1" dirty="0" smtClean="0">
                <a:latin typeface="Arial" charset="0"/>
              </a:rPr>
              <a:t>. </a:t>
            </a:r>
          </a:p>
        </p:txBody>
      </p:sp>
      <p:sp>
        <p:nvSpPr>
          <p:cNvPr id="26" name="角丸四角形 25"/>
          <p:cNvSpPr/>
          <p:nvPr/>
        </p:nvSpPr>
        <p:spPr>
          <a:xfrm>
            <a:off x="1979712" y="3140968"/>
            <a:ext cx="5400600" cy="1656184"/>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We replaced </a:t>
            </a:r>
            <a:r>
              <a:rPr lang="en-US" altLang="ja-JP" b="1" dirty="0" err="1" smtClean="0">
                <a:latin typeface="Arial" charset="0"/>
              </a:rPr>
              <a:t>Midgley</a:t>
            </a:r>
            <a:r>
              <a:rPr lang="en-US" altLang="ja-JP" b="1" dirty="0" smtClean="0">
                <a:latin typeface="Arial" charset="0"/>
              </a:rPr>
              <a:t> and Dowling’s “actualized innovativeness to “</a:t>
            </a:r>
            <a:r>
              <a:rPr lang="en-US" altLang="ja-JP" b="1" dirty="0" smtClean="0">
                <a:solidFill>
                  <a:srgbClr val="FF0000"/>
                </a:solidFill>
                <a:latin typeface="Arial" charset="0"/>
              </a:rPr>
              <a:t>relative time of adoption</a:t>
            </a:r>
            <a:r>
              <a:rPr lang="en-US" altLang="ja-JP" b="1" dirty="0" smtClean="0">
                <a:latin typeface="Arial" charset="0"/>
              </a:rPr>
              <a:t>” and “</a:t>
            </a:r>
            <a:r>
              <a:rPr lang="en-US" altLang="ja-JP" b="1" dirty="0" smtClean="0">
                <a:solidFill>
                  <a:srgbClr val="FF0000"/>
                </a:solidFill>
                <a:latin typeface="Arial" charset="0"/>
              </a:rPr>
              <a:t>number of new products adopted</a:t>
            </a:r>
            <a:r>
              <a:rPr lang="en-US" altLang="ja-JP" b="1" dirty="0" smtClean="0">
                <a:latin typeface="Arial" charset="0"/>
              </a:rPr>
              <a:t>” and also </a:t>
            </a:r>
            <a:r>
              <a:rPr lang="en-US" altLang="ja-JP" b="1" dirty="0" smtClean="0">
                <a:solidFill>
                  <a:srgbClr val="FF0000"/>
                </a:solidFill>
                <a:latin typeface="Arial" charset="0"/>
              </a:rPr>
              <a:t>abstraction level </a:t>
            </a:r>
            <a:r>
              <a:rPr lang="en-US" altLang="ja-JP" b="1" dirty="0" smtClean="0">
                <a:latin typeface="Arial" charset="0"/>
              </a:rPr>
              <a:t>of innovativeness to </a:t>
            </a:r>
            <a:r>
              <a:rPr lang="en-US" altLang="ja-JP" b="1" dirty="0" smtClean="0">
                <a:solidFill>
                  <a:srgbClr val="FF0000"/>
                </a:solidFill>
                <a:latin typeface="Arial" charset="0"/>
              </a:rPr>
              <a:t>scope </a:t>
            </a:r>
            <a:r>
              <a:rPr lang="en-US" altLang="ja-JP" b="1" dirty="0" smtClean="0">
                <a:latin typeface="Arial" charset="0"/>
              </a:rPr>
              <a:t>of innovativeness.</a:t>
            </a:r>
          </a:p>
        </p:txBody>
      </p:sp>
      <p:sp>
        <p:nvSpPr>
          <p:cNvPr id="27" name="角丸四角形 26"/>
          <p:cNvSpPr/>
          <p:nvPr/>
        </p:nvSpPr>
        <p:spPr>
          <a:xfrm>
            <a:off x="1547664" y="2636912"/>
            <a:ext cx="6480720" cy="1196752"/>
          </a:xfrm>
          <a:prstGeom prst="round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bg1"/>
                </a:solidFill>
                <a:latin typeface="Arial" charset="0"/>
              </a:rPr>
              <a:t>The capabilities of </a:t>
            </a:r>
            <a:r>
              <a:rPr lang="en-US" altLang="ja-JP" b="1" dirty="0" smtClean="0">
                <a:solidFill>
                  <a:srgbClr val="FF0000"/>
                </a:solidFill>
                <a:latin typeface="Arial" charset="0"/>
              </a:rPr>
              <a:t>theoretical construct</a:t>
            </a:r>
            <a:r>
              <a:rPr lang="en-US" altLang="ja-JP" b="1" dirty="0" smtClean="0">
                <a:solidFill>
                  <a:schemeClr val="bg1"/>
                </a:solidFill>
                <a:latin typeface="Arial" charset="0"/>
              </a:rPr>
              <a:t> include description, classification, forecasting  and reasoning.  The capabilities of </a:t>
            </a:r>
            <a:r>
              <a:rPr lang="en-US" altLang="ja-JP" b="1" dirty="0" smtClean="0">
                <a:solidFill>
                  <a:srgbClr val="FF0000"/>
                </a:solidFill>
                <a:latin typeface="Arial" charset="0"/>
              </a:rPr>
              <a:t>disposition concept </a:t>
            </a:r>
            <a:r>
              <a:rPr lang="en-US" altLang="ja-JP" b="1" dirty="0" smtClean="0">
                <a:solidFill>
                  <a:schemeClr val="bg1"/>
                </a:solidFill>
                <a:latin typeface="Arial" charset="0"/>
              </a:rPr>
              <a:t>include the same </a:t>
            </a:r>
            <a:r>
              <a:rPr lang="en-US" altLang="ja-JP" b="1" dirty="0" smtClean="0">
                <a:solidFill>
                  <a:srgbClr val="FF0000"/>
                </a:solidFill>
                <a:latin typeface="Arial" charset="0"/>
              </a:rPr>
              <a:t>except reasoning </a:t>
            </a:r>
            <a:r>
              <a:rPr lang="en-US" altLang="ja-JP" b="1" dirty="0" smtClean="0">
                <a:latin typeface="Arial" charset="0"/>
              </a:rPr>
              <a:t>. </a:t>
            </a:r>
          </a:p>
        </p:txBody>
      </p:sp>
      <p:sp>
        <p:nvSpPr>
          <p:cNvPr id="28" name="円/楕円 27"/>
          <p:cNvSpPr/>
          <p:nvPr/>
        </p:nvSpPr>
        <p:spPr>
          <a:xfrm>
            <a:off x="6300192" y="1916832"/>
            <a:ext cx="1440160"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9" name="円/楕円 28"/>
          <p:cNvSpPr/>
          <p:nvPr/>
        </p:nvSpPr>
        <p:spPr>
          <a:xfrm>
            <a:off x="1979712" y="1772816"/>
            <a:ext cx="1224136" cy="72008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30" name="上矢印 29"/>
          <p:cNvSpPr/>
          <p:nvPr/>
        </p:nvSpPr>
        <p:spPr>
          <a:xfrm>
            <a:off x="4067944" y="2564904"/>
            <a:ext cx="72008"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6444208" y="2348880"/>
            <a:ext cx="999728" cy="14401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32" name="テキスト ボックス 11"/>
          <p:cNvSpPr txBox="1">
            <a:spLocks noChangeArrowheads="1"/>
          </p:cNvSpPr>
          <p:nvPr/>
        </p:nvSpPr>
        <p:spPr bwMode="auto">
          <a:xfrm>
            <a:off x="611560" y="0"/>
            <a:ext cx="6408737" cy="461963"/>
          </a:xfrm>
          <a:prstGeom prst="rect">
            <a:avLst/>
          </a:prstGeom>
          <a:noFill/>
          <a:ln w="9525">
            <a:noFill/>
            <a:miter lim="800000"/>
            <a:headEnd/>
            <a:tailEnd/>
          </a:ln>
        </p:spPr>
        <p:txBody>
          <a:bodyPr>
            <a:spAutoFit/>
          </a:bodyPr>
          <a:lstStyle/>
          <a:p>
            <a:pPr algn="ctr"/>
            <a:r>
              <a:rPr lang="en-US" altLang="ja-JP" sz="2400" b="1" dirty="0" smtClean="0"/>
              <a:t>Detailed </a:t>
            </a:r>
            <a:r>
              <a:rPr lang="en-US" altLang="ja-JP" sz="2400" b="1" dirty="0"/>
              <a:t>Version of Research Framework </a:t>
            </a:r>
            <a:endParaRPr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grpId="1" nodeType="clickEffect">
                                  <p:stCondLst>
                                    <p:cond delay="0"/>
                                  </p:stCondLst>
                                  <p:childTnLst>
                                    <p:animEffect transition="out" filter="blinds(horizontal)">
                                      <p:cBhvr>
                                        <p:cTn id="25" dur="500"/>
                                        <p:tgtEl>
                                          <p:spTgt spid="25"/>
                                        </p:tgtEl>
                                      </p:cBhvr>
                                    </p:animEffect>
                                    <p:set>
                                      <p:cBhvr>
                                        <p:cTn id="26" dur="1" fill="hold">
                                          <p:stCondLst>
                                            <p:cond delay="499"/>
                                          </p:stCondLst>
                                        </p:cTn>
                                        <p:tgtEl>
                                          <p:spTgt spid="2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linds(horizontal)">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p:cTn id="36" dur="500" fill="hold"/>
                                        <p:tgtEl>
                                          <p:spTgt spid="29"/>
                                        </p:tgtEl>
                                        <p:attrNameLst>
                                          <p:attrName>ppt_w</p:attrName>
                                        </p:attrNameLst>
                                      </p:cBhvr>
                                      <p:tavLst>
                                        <p:tav tm="0">
                                          <p:val>
                                            <p:fltVal val="0"/>
                                          </p:val>
                                        </p:tav>
                                        <p:tav tm="100000">
                                          <p:val>
                                            <p:strVal val="#ppt_w"/>
                                          </p:val>
                                        </p:tav>
                                      </p:tavLst>
                                    </p:anim>
                                    <p:anim calcmode="lin" valueType="num">
                                      <p:cBhvr>
                                        <p:cTn id="37" dur="500" fill="hold"/>
                                        <p:tgtEl>
                                          <p:spTgt spid="29"/>
                                        </p:tgtEl>
                                        <p:attrNameLst>
                                          <p:attrName>ppt_h</p:attrName>
                                        </p:attrNameLst>
                                      </p:cBhvr>
                                      <p:tavLst>
                                        <p:tav tm="0">
                                          <p:val>
                                            <p:fltVal val="0"/>
                                          </p:val>
                                        </p:tav>
                                        <p:tav tm="100000">
                                          <p:val>
                                            <p:strVal val="#ppt_h"/>
                                          </p:val>
                                        </p:tav>
                                      </p:tavLst>
                                    </p:anim>
                                    <p:animEffect transition="in" filter="fade">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31"/>
                                        </p:tgtEl>
                                        <p:attrNameLst>
                                          <p:attrName>style.visibility</p:attrName>
                                        </p:attrNameLst>
                                      </p:cBhvr>
                                      <p:to>
                                        <p:strVal val="visible"/>
                                      </p:to>
                                    </p:set>
                                    <p:anim calcmode="lin" valueType="num">
                                      <p:cBhvr>
                                        <p:cTn id="50" dur="500" fill="hold"/>
                                        <p:tgtEl>
                                          <p:spTgt spid="31"/>
                                        </p:tgtEl>
                                        <p:attrNameLst>
                                          <p:attrName>ppt_w</p:attrName>
                                        </p:attrNameLst>
                                      </p:cBhvr>
                                      <p:tavLst>
                                        <p:tav tm="0">
                                          <p:val>
                                            <p:fltVal val="0"/>
                                          </p:val>
                                        </p:tav>
                                        <p:tav tm="100000">
                                          <p:val>
                                            <p:strVal val="#ppt_w"/>
                                          </p:val>
                                        </p:tav>
                                      </p:tavLst>
                                    </p:anim>
                                    <p:anim calcmode="lin" valueType="num">
                                      <p:cBhvr>
                                        <p:cTn id="51" dur="500" fill="hold"/>
                                        <p:tgtEl>
                                          <p:spTgt spid="31"/>
                                        </p:tgtEl>
                                        <p:attrNameLst>
                                          <p:attrName>ppt_h</p:attrName>
                                        </p:attrNameLst>
                                      </p:cBhvr>
                                      <p:tavLst>
                                        <p:tav tm="0">
                                          <p:val>
                                            <p:fltVal val="0"/>
                                          </p:val>
                                        </p:tav>
                                        <p:tav tm="100000">
                                          <p:val>
                                            <p:strVal val="#ppt_h"/>
                                          </p:val>
                                        </p:tav>
                                      </p:tavLst>
                                    </p:anim>
                                    <p:animEffect transition="in" filter="fade">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1" nodeType="clickEffect">
                                  <p:stCondLst>
                                    <p:cond delay="0"/>
                                  </p:stCondLst>
                                  <p:childTnLst>
                                    <p:animEffect transition="out" filter="blinds(horizontal)">
                                      <p:cBhvr>
                                        <p:cTn id="56" dur="500"/>
                                        <p:tgtEl>
                                          <p:spTgt spid="27"/>
                                        </p:tgtEl>
                                      </p:cBhvr>
                                    </p:animEffect>
                                    <p:set>
                                      <p:cBhvr>
                                        <p:cTn id="57" dur="1" fill="hold">
                                          <p:stCondLst>
                                            <p:cond delay="499"/>
                                          </p:stCondLst>
                                        </p:cTn>
                                        <p:tgtEl>
                                          <p:spTgt spid="27"/>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animEffect transition="in" filter="fade">
                                      <p:cBhvr>
                                        <p:cTn id="69" dur="500"/>
                                        <p:tgtEl>
                                          <p:spTgt spid="16"/>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p:cTn id="74" dur="500" fill="hold"/>
                                        <p:tgtEl>
                                          <p:spTgt spid="14"/>
                                        </p:tgtEl>
                                        <p:attrNameLst>
                                          <p:attrName>ppt_w</p:attrName>
                                        </p:attrNameLst>
                                      </p:cBhvr>
                                      <p:tavLst>
                                        <p:tav tm="0">
                                          <p:val>
                                            <p:fltVal val="0"/>
                                          </p:val>
                                        </p:tav>
                                        <p:tav tm="100000">
                                          <p:val>
                                            <p:strVal val="#ppt_w"/>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Effect transition="in" filter="fade">
                                      <p:cBhvr>
                                        <p:cTn id="76" dur="500"/>
                                        <p:tgtEl>
                                          <p:spTgt spid="14"/>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500" fill="hold"/>
                                        <p:tgtEl>
                                          <p:spTgt spid="21"/>
                                        </p:tgtEl>
                                        <p:attrNameLst>
                                          <p:attrName>ppt_w</p:attrName>
                                        </p:attrNameLst>
                                      </p:cBhvr>
                                      <p:tavLst>
                                        <p:tav tm="0">
                                          <p:val>
                                            <p:fltVal val="0"/>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animEffect transition="in" filter="fade">
                                      <p:cBhvr>
                                        <p:cTn id="83" dur="500"/>
                                        <p:tgtEl>
                                          <p:spTgt spid="21"/>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0" fill="hold" grpId="0" nodeType="click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500" fill="hold"/>
                                        <p:tgtEl>
                                          <p:spTgt spid="8"/>
                                        </p:tgtEl>
                                        <p:attrNameLst>
                                          <p:attrName>ppt_w</p:attrName>
                                        </p:attrNameLst>
                                      </p:cBhvr>
                                      <p:tavLst>
                                        <p:tav tm="0">
                                          <p:val>
                                            <p:fltVal val="0"/>
                                          </p:val>
                                        </p:tav>
                                        <p:tav tm="100000">
                                          <p:val>
                                            <p:strVal val="#ppt_w"/>
                                          </p:val>
                                        </p:tav>
                                      </p:tavLst>
                                    </p:anim>
                                    <p:anim calcmode="lin" valueType="num">
                                      <p:cBhvr>
                                        <p:cTn id="89" dur="500" fill="hold"/>
                                        <p:tgtEl>
                                          <p:spTgt spid="8"/>
                                        </p:tgtEl>
                                        <p:attrNameLst>
                                          <p:attrName>ppt_h</p:attrName>
                                        </p:attrNameLst>
                                      </p:cBhvr>
                                      <p:tavLst>
                                        <p:tav tm="0">
                                          <p:val>
                                            <p:fltVal val="0"/>
                                          </p:val>
                                        </p:tav>
                                        <p:tav tm="100000">
                                          <p:val>
                                            <p:strVal val="#ppt_h"/>
                                          </p:val>
                                        </p:tav>
                                      </p:tavLst>
                                    </p:anim>
                                    <p:animEffect transition="in" filter="fade">
                                      <p:cBhvr>
                                        <p:cTn id="90" dur="500"/>
                                        <p:tgtEl>
                                          <p:spTgt spid="8"/>
                                        </p:tgtEl>
                                      </p:cBhvr>
                                    </p:animEffect>
                                  </p:childTnLst>
                                </p:cTn>
                              </p:par>
                              <p:par>
                                <p:cTn id="91" presetID="53" presetClass="entr" presetSubtype="0" fill="hold" nodeType="with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p:cTn id="93" dur="500" fill="hold"/>
                                        <p:tgtEl>
                                          <p:spTgt spid="10"/>
                                        </p:tgtEl>
                                        <p:attrNameLst>
                                          <p:attrName>ppt_w</p:attrName>
                                        </p:attrNameLst>
                                      </p:cBhvr>
                                      <p:tavLst>
                                        <p:tav tm="0">
                                          <p:val>
                                            <p:fltVal val="0"/>
                                          </p:val>
                                        </p:tav>
                                        <p:tav tm="100000">
                                          <p:val>
                                            <p:strVal val="#ppt_w"/>
                                          </p:val>
                                        </p:tav>
                                      </p:tavLst>
                                    </p:anim>
                                    <p:anim calcmode="lin" valueType="num">
                                      <p:cBhvr>
                                        <p:cTn id="94" dur="500" fill="hold"/>
                                        <p:tgtEl>
                                          <p:spTgt spid="10"/>
                                        </p:tgtEl>
                                        <p:attrNameLst>
                                          <p:attrName>ppt_h</p:attrName>
                                        </p:attrNameLst>
                                      </p:cBhvr>
                                      <p:tavLst>
                                        <p:tav tm="0">
                                          <p:val>
                                            <p:fltVal val="0"/>
                                          </p:val>
                                        </p:tav>
                                        <p:tav tm="100000">
                                          <p:val>
                                            <p:strVal val="#ppt_h"/>
                                          </p:val>
                                        </p:tav>
                                      </p:tavLst>
                                    </p:anim>
                                    <p:animEffect transition="in" filter="fade">
                                      <p:cBhvr>
                                        <p:cTn id="95" dur="500"/>
                                        <p:tgtEl>
                                          <p:spTgt spid="10"/>
                                        </p:tgtEl>
                                      </p:cBhvr>
                                    </p:animEffect>
                                  </p:childTnLst>
                                </p:cTn>
                              </p:par>
                              <p:par>
                                <p:cTn id="96" presetID="53" presetClass="entr" presetSubtype="0"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500" fill="hold"/>
                                        <p:tgtEl>
                                          <p:spTgt spid="9"/>
                                        </p:tgtEl>
                                        <p:attrNameLst>
                                          <p:attrName>ppt_w</p:attrName>
                                        </p:attrNameLst>
                                      </p:cBhvr>
                                      <p:tavLst>
                                        <p:tav tm="0">
                                          <p:val>
                                            <p:fltVal val="0"/>
                                          </p:val>
                                        </p:tav>
                                        <p:tav tm="100000">
                                          <p:val>
                                            <p:strVal val="#ppt_w"/>
                                          </p:val>
                                        </p:tav>
                                      </p:tavLst>
                                    </p:anim>
                                    <p:anim calcmode="lin" valueType="num">
                                      <p:cBhvr>
                                        <p:cTn id="99" dur="500" fill="hold"/>
                                        <p:tgtEl>
                                          <p:spTgt spid="9"/>
                                        </p:tgtEl>
                                        <p:attrNameLst>
                                          <p:attrName>ppt_h</p:attrName>
                                        </p:attrNameLst>
                                      </p:cBhvr>
                                      <p:tavLst>
                                        <p:tav tm="0">
                                          <p:val>
                                            <p:fltVal val="0"/>
                                          </p:val>
                                        </p:tav>
                                        <p:tav tm="100000">
                                          <p:val>
                                            <p:strVal val="#ppt_h"/>
                                          </p:val>
                                        </p:tav>
                                      </p:tavLst>
                                    </p:anim>
                                    <p:animEffect transition="in" filter="fade">
                                      <p:cBhvr>
                                        <p:cTn id="100" dur="500"/>
                                        <p:tgtEl>
                                          <p:spTgt spid="9"/>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0" fill="hold" nodeType="clickEffect">
                                  <p:stCondLst>
                                    <p:cond delay="0"/>
                                  </p:stCondLst>
                                  <p:childTnLst>
                                    <p:set>
                                      <p:cBhvr>
                                        <p:cTn id="104" dur="1" fill="hold">
                                          <p:stCondLst>
                                            <p:cond delay="0"/>
                                          </p:stCondLst>
                                        </p:cTn>
                                        <p:tgtEl>
                                          <p:spTgt spid="11"/>
                                        </p:tgtEl>
                                        <p:attrNameLst>
                                          <p:attrName>style.visibility</p:attrName>
                                        </p:attrNameLst>
                                      </p:cBhvr>
                                      <p:to>
                                        <p:strVal val="visible"/>
                                      </p:to>
                                    </p:set>
                                    <p:anim calcmode="lin" valueType="num">
                                      <p:cBhvr>
                                        <p:cTn id="105" dur="500" fill="hold"/>
                                        <p:tgtEl>
                                          <p:spTgt spid="11"/>
                                        </p:tgtEl>
                                        <p:attrNameLst>
                                          <p:attrName>ppt_w</p:attrName>
                                        </p:attrNameLst>
                                      </p:cBhvr>
                                      <p:tavLst>
                                        <p:tav tm="0">
                                          <p:val>
                                            <p:fltVal val="0"/>
                                          </p:val>
                                        </p:tav>
                                        <p:tav tm="100000">
                                          <p:val>
                                            <p:strVal val="#ppt_w"/>
                                          </p:val>
                                        </p:tav>
                                      </p:tavLst>
                                    </p:anim>
                                    <p:anim calcmode="lin" valueType="num">
                                      <p:cBhvr>
                                        <p:cTn id="106" dur="500" fill="hold"/>
                                        <p:tgtEl>
                                          <p:spTgt spid="11"/>
                                        </p:tgtEl>
                                        <p:attrNameLst>
                                          <p:attrName>ppt_h</p:attrName>
                                        </p:attrNameLst>
                                      </p:cBhvr>
                                      <p:tavLst>
                                        <p:tav tm="0">
                                          <p:val>
                                            <p:fltVal val="0"/>
                                          </p:val>
                                        </p:tav>
                                        <p:tav tm="100000">
                                          <p:val>
                                            <p:strVal val="#ppt_h"/>
                                          </p:val>
                                        </p:tav>
                                      </p:tavLst>
                                    </p:anim>
                                    <p:animEffect transition="in" filter="fade">
                                      <p:cBhvr>
                                        <p:cTn id="107" dur="500"/>
                                        <p:tgtEl>
                                          <p:spTgt spid="11"/>
                                        </p:tgtEl>
                                      </p:cBhvr>
                                    </p:animEffect>
                                  </p:childTnLst>
                                </p:cTn>
                              </p:par>
                              <p:par>
                                <p:cTn id="108" presetID="53" presetClass="entr" presetSubtype="0" fill="hold" nodeType="withEffect">
                                  <p:stCondLst>
                                    <p:cond delay="0"/>
                                  </p:stCondLst>
                                  <p:childTnLst>
                                    <p:set>
                                      <p:cBhvr>
                                        <p:cTn id="109" dur="1" fill="hold">
                                          <p:stCondLst>
                                            <p:cond delay="0"/>
                                          </p:stCondLst>
                                        </p:cTn>
                                        <p:tgtEl>
                                          <p:spTgt spid="12"/>
                                        </p:tgtEl>
                                        <p:attrNameLst>
                                          <p:attrName>style.visibility</p:attrName>
                                        </p:attrNameLst>
                                      </p:cBhvr>
                                      <p:to>
                                        <p:strVal val="visible"/>
                                      </p:to>
                                    </p:set>
                                    <p:anim calcmode="lin" valueType="num">
                                      <p:cBhvr>
                                        <p:cTn id="110" dur="500" fill="hold"/>
                                        <p:tgtEl>
                                          <p:spTgt spid="12"/>
                                        </p:tgtEl>
                                        <p:attrNameLst>
                                          <p:attrName>ppt_w</p:attrName>
                                        </p:attrNameLst>
                                      </p:cBhvr>
                                      <p:tavLst>
                                        <p:tav tm="0">
                                          <p:val>
                                            <p:fltVal val="0"/>
                                          </p:val>
                                        </p:tav>
                                        <p:tav tm="100000">
                                          <p:val>
                                            <p:strVal val="#ppt_w"/>
                                          </p:val>
                                        </p:tav>
                                      </p:tavLst>
                                    </p:anim>
                                    <p:anim calcmode="lin" valueType="num">
                                      <p:cBhvr>
                                        <p:cTn id="111" dur="500" fill="hold"/>
                                        <p:tgtEl>
                                          <p:spTgt spid="12"/>
                                        </p:tgtEl>
                                        <p:attrNameLst>
                                          <p:attrName>ppt_h</p:attrName>
                                        </p:attrNameLst>
                                      </p:cBhvr>
                                      <p:tavLst>
                                        <p:tav tm="0">
                                          <p:val>
                                            <p:fltVal val="0"/>
                                          </p:val>
                                        </p:tav>
                                        <p:tav tm="100000">
                                          <p:val>
                                            <p:strVal val="#ppt_h"/>
                                          </p:val>
                                        </p:tav>
                                      </p:tavLst>
                                    </p:anim>
                                    <p:animEffect transition="in" filter="fade">
                                      <p:cBhvr>
                                        <p:cTn id="112" dur="500"/>
                                        <p:tgtEl>
                                          <p:spTgt spid="12"/>
                                        </p:tgtEl>
                                      </p:cBhvr>
                                    </p:animEffect>
                                  </p:childTnLst>
                                </p:cTn>
                              </p:par>
                              <p:par>
                                <p:cTn id="113" presetID="53" presetClass="entr" presetSubtype="0" fill="hold" nodeType="withEffect">
                                  <p:stCondLst>
                                    <p:cond delay="0"/>
                                  </p:stCondLst>
                                  <p:childTnLst>
                                    <p:set>
                                      <p:cBhvr>
                                        <p:cTn id="114" dur="1" fill="hold">
                                          <p:stCondLst>
                                            <p:cond delay="0"/>
                                          </p:stCondLst>
                                        </p:cTn>
                                        <p:tgtEl>
                                          <p:spTgt spid="13"/>
                                        </p:tgtEl>
                                        <p:attrNameLst>
                                          <p:attrName>style.visibility</p:attrName>
                                        </p:attrNameLst>
                                      </p:cBhvr>
                                      <p:to>
                                        <p:strVal val="visible"/>
                                      </p:to>
                                    </p:set>
                                    <p:anim calcmode="lin" valueType="num">
                                      <p:cBhvr>
                                        <p:cTn id="115" dur="500" fill="hold"/>
                                        <p:tgtEl>
                                          <p:spTgt spid="13"/>
                                        </p:tgtEl>
                                        <p:attrNameLst>
                                          <p:attrName>ppt_w</p:attrName>
                                        </p:attrNameLst>
                                      </p:cBhvr>
                                      <p:tavLst>
                                        <p:tav tm="0">
                                          <p:val>
                                            <p:fltVal val="0"/>
                                          </p:val>
                                        </p:tav>
                                        <p:tav tm="100000">
                                          <p:val>
                                            <p:strVal val="#ppt_w"/>
                                          </p:val>
                                        </p:tav>
                                      </p:tavLst>
                                    </p:anim>
                                    <p:anim calcmode="lin" valueType="num">
                                      <p:cBhvr>
                                        <p:cTn id="116" dur="500" fill="hold"/>
                                        <p:tgtEl>
                                          <p:spTgt spid="13"/>
                                        </p:tgtEl>
                                        <p:attrNameLst>
                                          <p:attrName>ppt_h</p:attrName>
                                        </p:attrNameLst>
                                      </p:cBhvr>
                                      <p:tavLst>
                                        <p:tav tm="0">
                                          <p:val>
                                            <p:fltVal val="0"/>
                                          </p:val>
                                        </p:tav>
                                        <p:tav tm="100000">
                                          <p:val>
                                            <p:strVal val="#ppt_h"/>
                                          </p:val>
                                        </p:tav>
                                      </p:tavLst>
                                    </p:anim>
                                    <p:animEffect transition="in" filter="fade">
                                      <p:cBhvr>
                                        <p:cTn id="117" dur="500"/>
                                        <p:tgtEl>
                                          <p:spTgt spid="13"/>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xit" presetSubtype="10" fill="hold" grpId="1" nodeType="clickEffect">
                                  <p:stCondLst>
                                    <p:cond delay="0"/>
                                  </p:stCondLst>
                                  <p:childTnLst>
                                    <p:animEffect transition="out" filter="blinds(horizontal)">
                                      <p:cBhvr>
                                        <p:cTn id="121" dur="500"/>
                                        <p:tgtEl>
                                          <p:spTgt spid="26"/>
                                        </p:tgtEl>
                                      </p:cBhvr>
                                    </p:animEffect>
                                    <p:set>
                                      <p:cBhvr>
                                        <p:cTn id="122" dur="1" fill="hold">
                                          <p:stCondLst>
                                            <p:cond delay="499"/>
                                          </p:stCondLst>
                                        </p:cTn>
                                        <p:tgtEl>
                                          <p:spTgt spid="26"/>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blinds(horizontal)">
                                      <p:cBhvr>
                                        <p:cTn id="127" dur="500"/>
                                        <p:tgtEl>
                                          <p:spTgt spid="24"/>
                                        </p:tgtEl>
                                      </p:cBhvr>
                                    </p:animEffect>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 calcmode="lin" valueType="num">
                                      <p:cBhvr additive="base">
                                        <p:cTn id="132" dur="500" fill="hold"/>
                                        <p:tgtEl>
                                          <p:spTgt spid="30"/>
                                        </p:tgtEl>
                                        <p:attrNameLst>
                                          <p:attrName>ppt_x</p:attrName>
                                        </p:attrNameLst>
                                      </p:cBhvr>
                                      <p:tavLst>
                                        <p:tav tm="0">
                                          <p:val>
                                            <p:strVal val="#ppt_x"/>
                                          </p:val>
                                        </p:tav>
                                        <p:tav tm="100000">
                                          <p:val>
                                            <p:strVal val="#ppt_x"/>
                                          </p:val>
                                        </p:tav>
                                      </p:tavLst>
                                    </p:anim>
                                    <p:anim calcmode="lin" valueType="num">
                                      <p:cBhvr additive="base">
                                        <p:cTn id="13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53" presetClass="entr" presetSubtype="0" fill="hold" grpId="0" nodeType="clickEffect">
                                  <p:stCondLst>
                                    <p:cond delay="0"/>
                                  </p:stCondLst>
                                  <p:childTnLst>
                                    <p:set>
                                      <p:cBhvr>
                                        <p:cTn id="137" dur="1" fill="hold">
                                          <p:stCondLst>
                                            <p:cond delay="0"/>
                                          </p:stCondLst>
                                        </p:cTn>
                                        <p:tgtEl>
                                          <p:spTgt spid="22"/>
                                        </p:tgtEl>
                                        <p:attrNameLst>
                                          <p:attrName>style.visibility</p:attrName>
                                        </p:attrNameLst>
                                      </p:cBhvr>
                                      <p:to>
                                        <p:strVal val="visible"/>
                                      </p:to>
                                    </p:set>
                                    <p:anim calcmode="lin" valueType="num">
                                      <p:cBhvr>
                                        <p:cTn id="138" dur="500" fill="hold"/>
                                        <p:tgtEl>
                                          <p:spTgt spid="22"/>
                                        </p:tgtEl>
                                        <p:attrNameLst>
                                          <p:attrName>ppt_w</p:attrName>
                                        </p:attrNameLst>
                                      </p:cBhvr>
                                      <p:tavLst>
                                        <p:tav tm="0">
                                          <p:val>
                                            <p:fltVal val="0"/>
                                          </p:val>
                                        </p:tav>
                                        <p:tav tm="100000">
                                          <p:val>
                                            <p:strVal val="#ppt_w"/>
                                          </p:val>
                                        </p:tav>
                                      </p:tavLst>
                                    </p:anim>
                                    <p:anim calcmode="lin" valueType="num">
                                      <p:cBhvr>
                                        <p:cTn id="139" dur="500" fill="hold"/>
                                        <p:tgtEl>
                                          <p:spTgt spid="22"/>
                                        </p:tgtEl>
                                        <p:attrNameLst>
                                          <p:attrName>ppt_h</p:attrName>
                                        </p:attrNameLst>
                                      </p:cBhvr>
                                      <p:tavLst>
                                        <p:tav tm="0">
                                          <p:val>
                                            <p:fltVal val="0"/>
                                          </p:val>
                                        </p:tav>
                                        <p:tav tm="100000">
                                          <p:val>
                                            <p:strVal val="#ppt_h"/>
                                          </p:val>
                                        </p:tav>
                                      </p:tavLst>
                                    </p:anim>
                                    <p:animEffect transition="in" filter="fade">
                                      <p:cBhvr>
                                        <p:cTn id="140" dur="500"/>
                                        <p:tgtEl>
                                          <p:spTgt spid="22"/>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ntr" presetSubtype="0" fill="hold" grpId="0" nodeType="clickEffect">
                                  <p:stCondLst>
                                    <p:cond delay="0"/>
                                  </p:stCondLst>
                                  <p:childTnLst>
                                    <p:set>
                                      <p:cBhvr>
                                        <p:cTn id="144" dur="1" fill="hold">
                                          <p:stCondLst>
                                            <p:cond delay="0"/>
                                          </p:stCondLst>
                                        </p:cTn>
                                        <p:tgtEl>
                                          <p:spTgt spid="23"/>
                                        </p:tgtEl>
                                        <p:attrNameLst>
                                          <p:attrName>style.visibility</p:attrName>
                                        </p:attrNameLst>
                                      </p:cBhvr>
                                      <p:to>
                                        <p:strVal val="visible"/>
                                      </p:to>
                                    </p:set>
                                    <p:anim calcmode="lin" valueType="num">
                                      <p:cBhvr>
                                        <p:cTn id="145" dur="500" fill="hold"/>
                                        <p:tgtEl>
                                          <p:spTgt spid="23"/>
                                        </p:tgtEl>
                                        <p:attrNameLst>
                                          <p:attrName>ppt_w</p:attrName>
                                        </p:attrNameLst>
                                      </p:cBhvr>
                                      <p:tavLst>
                                        <p:tav tm="0">
                                          <p:val>
                                            <p:fltVal val="0"/>
                                          </p:val>
                                        </p:tav>
                                        <p:tav tm="100000">
                                          <p:val>
                                            <p:strVal val="#ppt_w"/>
                                          </p:val>
                                        </p:tav>
                                      </p:tavLst>
                                    </p:anim>
                                    <p:anim calcmode="lin" valueType="num">
                                      <p:cBhvr>
                                        <p:cTn id="146" dur="500" fill="hold"/>
                                        <p:tgtEl>
                                          <p:spTgt spid="23"/>
                                        </p:tgtEl>
                                        <p:attrNameLst>
                                          <p:attrName>ppt_h</p:attrName>
                                        </p:attrNameLst>
                                      </p:cBhvr>
                                      <p:tavLst>
                                        <p:tav tm="0">
                                          <p:val>
                                            <p:fltVal val="0"/>
                                          </p:val>
                                        </p:tav>
                                        <p:tav tm="100000">
                                          <p:val>
                                            <p:strVal val="#ppt_h"/>
                                          </p:val>
                                        </p:tav>
                                      </p:tavLst>
                                    </p:anim>
                                    <p:animEffect transition="in" filter="fade">
                                      <p:cBhvr>
                                        <p:cTn id="147" dur="500"/>
                                        <p:tgtEl>
                                          <p:spTgt spid="23"/>
                                        </p:tgtEl>
                                      </p:cBhvr>
                                    </p:animEffect>
                                  </p:childTnLst>
                                </p:cTn>
                              </p:par>
                            </p:childTnLst>
                          </p:cTn>
                        </p:par>
                      </p:childTnLst>
                    </p:cTn>
                  </p:par>
                  <p:par>
                    <p:cTn id="148" fill="hold">
                      <p:stCondLst>
                        <p:cond delay="indefinite"/>
                      </p:stCondLst>
                      <p:childTnLst>
                        <p:par>
                          <p:cTn id="149" fill="hold">
                            <p:stCondLst>
                              <p:cond delay="0"/>
                            </p:stCondLst>
                            <p:childTnLst>
                              <p:par>
                                <p:cTn id="150" presetID="5" presetClass="exit" presetSubtype="10" fill="hold" grpId="1" nodeType="clickEffect">
                                  <p:stCondLst>
                                    <p:cond delay="0"/>
                                  </p:stCondLst>
                                  <p:childTnLst>
                                    <p:animEffect transition="out" filter="checkerboard(across)">
                                      <p:cBhvr>
                                        <p:cTn id="151" dur="500"/>
                                        <p:tgtEl>
                                          <p:spTgt spid="30"/>
                                        </p:tgtEl>
                                      </p:cBhvr>
                                    </p:animEffect>
                                    <p:set>
                                      <p:cBhvr>
                                        <p:cTn id="152" dur="1" fill="hold">
                                          <p:stCondLst>
                                            <p:cond delay="499"/>
                                          </p:stCondLst>
                                        </p:cTn>
                                        <p:tgtEl>
                                          <p:spTgt spid="3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3" presetClass="exit" presetSubtype="10" fill="hold" grpId="1" nodeType="clickEffect">
                                  <p:stCondLst>
                                    <p:cond delay="0"/>
                                  </p:stCondLst>
                                  <p:childTnLst>
                                    <p:animEffect transition="out" filter="blinds(horizontal)">
                                      <p:cBhvr>
                                        <p:cTn id="156" dur="500"/>
                                        <p:tgtEl>
                                          <p:spTgt spid="24"/>
                                        </p:tgtEl>
                                      </p:cBhvr>
                                    </p:animEffect>
                                    <p:set>
                                      <p:cBhvr>
                                        <p:cTn id="15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animBg="1"/>
      <p:bldP spid="16" grpId="0" animBg="1"/>
      <p:bldP spid="19" grpId="0" animBg="1"/>
      <p:bldP spid="20" grpId="0" animBg="1"/>
      <p:bldP spid="21" grpId="0" animBg="1"/>
      <p:bldP spid="22" grpId="0" animBg="1"/>
      <p:bldP spid="23" grpId="0" animBg="1"/>
      <p:bldP spid="24" grpId="0" animBg="1"/>
      <p:bldP spid="24" grpId="1" animBg="1"/>
      <p:bldP spid="25" grpId="0" animBg="1"/>
      <p:bldP spid="25" grpId="1" animBg="1"/>
      <p:bldP spid="26" grpId="0" animBg="1"/>
      <p:bldP spid="26" grpId="1" animBg="1"/>
      <p:bldP spid="27" grpId="0" animBg="1"/>
      <p:bldP spid="27" grpId="1" animBg="1"/>
      <p:bldP spid="28" grpId="0" animBg="1"/>
      <p:bldP spid="29" grpId="0" animBg="1"/>
      <p:bldP spid="30" grpId="0" animBg="1"/>
      <p:bldP spid="30" grpId="1" animBg="1"/>
      <p:bldP spid="3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576064"/>
          </a:xfrm>
        </p:spPr>
        <p:txBody>
          <a:bodyPr/>
          <a:lstStyle/>
          <a:p>
            <a:r>
              <a:rPr lang="en-US" altLang="ja-JP" sz="3200" b="1" dirty="0" smtClean="0">
                <a:latin typeface="Arial" charset="0"/>
              </a:rPr>
              <a:t>6. Summary and Conclusions</a:t>
            </a:r>
            <a:endParaRPr kumimoji="1" lang="ja-JP" altLang="en-US" sz="3200" dirty="0"/>
          </a:p>
        </p:txBody>
      </p:sp>
      <p:sp>
        <p:nvSpPr>
          <p:cNvPr id="3" name="コンテンツ プレースホルダ 2"/>
          <p:cNvSpPr>
            <a:spLocks noGrp="1"/>
          </p:cNvSpPr>
          <p:nvPr>
            <p:ph idx="1"/>
          </p:nvPr>
        </p:nvSpPr>
        <p:spPr>
          <a:xfrm>
            <a:off x="323528" y="980728"/>
            <a:ext cx="8363272" cy="5184576"/>
          </a:xfrm>
        </p:spPr>
        <p:txBody>
          <a:bodyPr/>
          <a:lstStyle/>
          <a:p>
            <a:r>
              <a:rPr kumimoji="1" lang="en-US" altLang="ja-JP" sz="2400" dirty="0" smtClean="0">
                <a:latin typeface="Arial" pitchFamily="34" charset="0"/>
                <a:cs typeface="Arial" pitchFamily="34" charset="0"/>
              </a:rPr>
              <a:t>After intensive literature survey of innovation diffusion theory we conclude that </a:t>
            </a:r>
            <a:r>
              <a:rPr kumimoji="1" lang="en-US" altLang="ja-JP" sz="2400" dirty="0" err="1" smtClean="0">
                <a:latin typeface="Arial" pitchFamily="34" charset="0"/>
                <a:cs typeface="Arial" pitchFamily="34" charset="0"/>
              </a:rPr>
              <a:t>Midgley</a:t>
            </a:r>
            <a:r>
              <a:rPr kumimoji="1" lang="en-US" altLang="ja-JP" sz="2400" dirty="0" smtClean="0">
                <a:latin typeface="Arial" pitchFamily="34" charset="0"/>
                <a:cs typeface="Arial" pitchFamily="34" charset="0"/>
              </a:rPr>
              <a:t> and Dowling contingency model is</a:t>
            </a:r>
            <a:r>
              <a:rPr lang="ja-JP" altLang="en-US" sz="2400" dirty="0" smtClean="0">
                <a:latin typeface="Arial" pitchFamily="34" charset="0"/>
                <a:cs typeface="Arial" pitchFamily="34" charset="0"/>
              </a:rPr>
              <a:t> </a:t>
            </a:r>
            <a:r>
              <a:rPr lang="en-US" altLang="ja-JP" sz="2400" dirty="0" smtClean="0">
                <a:latin typeface="Arial" pitchFamily="34" charset="0"/>
                <a:cs typeface="Arial" pitchFamily="34" charset="0"/>
              </a:rPr>
              <a:t>most suitable with a few modifications. </a:t>
            </a:r>
          </a:p>
          <a:p>
            <a:endParaRPr lang="en-US" altLang="ja-JP" sz="2400" dirty="0" smtClean="0">
              <a:latin typeface="Arial" pitchFamily="34" charset="0"/>
              <a:cs typeface="Arial" pitchFamily="34" charset="0"/>
            </a:endParaRPr>
          </a:p>
          <a:p>
            <a:r>
              <a:rPr kumimoji="1" lang="en-US" altLang="ja-JP" sz="2400" dirty="0" smtClean="0">
                <a:latin typeface="Arial" pitchFamily="34" charset="0"/>
                <a:cs typeface="Arial" pitchFamily="34" charset="0"/>
              </a:rPr>
              <a:t>Innovativeness should be treated as a theoretical construct as one of personality traits. Then we could resolve the (</a:t>
            </a:r>
            <a:r>
              <a:rPr kumimoji="1" lang="en-US" altLang="ja-JP" sz="2400" dirty="0" smtClean="0">
                <a:solidFill>
                  <a:srgbClr val="FF0000"/>
                </a:solidFill>
                <a:latin typeface="Arial" pitchFamily="34" charset="0"/>
                <a:cs typeface="Arial" pitchFamily="34" charset="0"/>
              </a:rPr>
              <a:t>1</a:t>
            </a:r>
            <a:r>
              <a:rPr kumimoji="1" lang="en-US" altLang="ja-JP" sz="2400" dirty="0" smtClean="0">
                <a:latin typeface="Arial" pitchFamily="34" charset="0"/>
                <a:cs typeface="Arial" pitchFamily="34" charset="0"/>
              </a:rPr>
              <a:t>)</a:t>
            </a:r>
            <a:r>
              <a:rPr lang="ja-JP" altLang="en-US" sz="2400" dirty="0" smtClean="0">
                <a:latin typeface="Arial" pitchFamily="34" charset="0"/>
                <a:cs typeface="Arial" pitchFamily="34" charset="0"/>
              </a:rPr>
              <a:t> </a:t>
            </a:r>
            <a:r>
              <a:rPr kumimoji="1" lang="en-US" altLang="ja-JP" sz="2400" dirty="0" smtClean="0">
                <a:latin typeface="Arial" pitchFamily="34" charset="0"/>
                <a:cs typeface="Arial" pitchFamily="34" charset="0"/>
              </a:rPr>
              <a:t>the tautology problem of Rogers’ definition on innovativeness.</a:t>
            </a:r>
          </a:p>
          <a:p>
            <a:endParaRPr kumimoji="1" lang="en-US" altLang="ja-JP" sz="2400" dirty="0" smtClean="0">
              <a:latin typeface="Arial" pitchFamily="34" charset="0"/>
              <a:cs typeface="Arial" pitchFamily="34" charset="0"/>
            </a:endParaRPr>
          </a:p>
          <a:p>
            <a:r>
              <a:rPr lang="en-US" altLang="ja-JP" sz="2400" dirty="0" smtClean="0">
                <a:latin typeface="Arial" pitchFamily="34" charset="0"/>
                <a:cs typeface="Arial" pitchFamily="34" charset="0"/>
              </a:rPr>
              <a:t>T</a:t>
            </a:r>
            <a:r>
              <a:rPr kumimoji="1" lang="en-US" altLang="ja-JP" sz="2400" dirty="0" smtClean="0">
                <a:latin typeface="Arial" pitchFamily="34" charset="0"/>
                <a:cs typeface="Arial" pitchFamily="34" charset="0"/>
              </a:rPr>
              <a:t>aking score of innovativeness scale instead of relative time of adoption, we could handle (</a:t>
            </a:r>
            <a:r>
              <a:rPr kumimoji="1" lang="en-US" altLang="ja-JP" sz="2400" dirty="0" smtClean="0">
                <a:solidFill>
                  <a:srgbClr val="FF0000"/>
                </a:solidFill>
                <a:latin typeface="Arial" pitchFamily="34" charset="0"/>
                <a:cs typeface="Arial" pitchFamily="34" charset="0"/>
              </a:rPr>
              <a:t>2</a:t>
            </a:r>
            <a:r>
              <a:rPr kumimoji="1" lang="en-US" altLang="ja-JP" sz="2400" dirty="0" smtClean="0">
                <a:latin typeface="Arial" pitchFamily="34" charset="0"/>
                <a:cs typeface="Arial" pitchFamily="34" charset="0"/>
              </a:rPr>
              <a:t>) non-normal distribution of </a:t>
            </a:r>
            <a:r>
              <a:rPr lang="en-US" altLang="ja-JP" sz="2400" dirty="0" smtClean="0">
                <a:latin typeface="Arial" pitchFamily="34" charset="0"/>
                <a:cs typeface="Arial" pitchFamily="34" charset="0"/>
              </a:rPr>
              <a:t>relative time of adoption and resolve  (</a:t>
            </a:r>
            <a:r>
              <a:rPr lang="en-US" altLang="ja-JP" sz="2400" dirty="0" smtClean="0">
                <a:solidFill>
                  <a:srgbClr val="FF0000"/>
                </a:solidFill>
                <a:latin typeface="Arial" pitchFamily="34" charset="0"/>
                <a:cs typeface="Arial" pitchFamily="34" charset="0"/>
              </a:rPr>
              <a:t>3</a:t>
            </a:r>
            <a:r>
              <a:rPr lang="en-US" altLang="ja-JP" sz="2400" dirty="0" smtClean="0">
                <a:latin typeface="Arial" pitchFamily="34" charset="0"/>
                <a:cs typeface="Arial" pitchFamily="34" charset="0"/>
              </a:rPr>
              <a:t>) the adopter categorization problem.</a:t>
            </a:r>
          </a:p>
          <a:p>
            <a:pPr>
              <a:buNone/>
            </a:pPr>
            <a:endParaRPr kumimoji="1" lang="en-US" altLang="ja-JP" sz="2400" dirty="0" smtClean="0">
              <a:latin typeface="Arial" pitchFamily="34" charset="0"/>
              <a:cs typeface="Arial" pitchFamily="34" charset="0"/>
            </a:endParaRPr>
          </a:p>
        </p:txBody>
      </p:sp>
      <p:sp>
        <p:nvSpPr>
          <p:cNvPr id="4" name="日付プレースホルダ 3"/>
          <p:cNvSpPr>
            <a:spLocks noGrp="1"/>
          </p:cNvSpPr>
          <p:nvPr>
            <p:ph type="dt" sz="half" idx="10"/>
          </p:nvPr>
        </p:nvSpPr>
        <p:spPr/>
        <p:txBody>
          <a:bodyPr/>
          <a:lstStyle/>
          <a:p>
            <a:pPr>
              <a:defRPr/>
            </a:pPr>
            <a:fld id="{75CC66DD-8A29-4F01-8C99-DB89F087CCF3}" type="datetime1">
              <a:rPr lang="ja-JP" altLang="en-US" smtClean="0"/>
              <a:pPr>
                <a:defRPr/>
              </a:pPr>
              <a:t>2011/8/23</a:t>
            </a:fld>
            <a:r>
              <a:rPr lang="ja-JP" altLang="en-US" smtClean="0"/>
              <a:t> </a:t>
            </a:r>
            <a:r>
              <a:rPr lang="en-US" altLang="ja-JP" dirty="0" smtClean="0"/>
              <a:t>(4) </a:t>
            </a:r>
            <a:endParaRPr lang="ja-JP" altLang="en-US" dirty="0"/>
          </a:p>
        </p:txBody>
      </p:sp>
      <p:sp>
        <p:nvSpPr>
          <p:cNvPr id="5" name="フッター プレースホルダ 4"/>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37</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404664"/>
            <a:ext cx="8640960" cy="5616624"/>
          </a:xfrm>
        </p:spPr>
        <p:txBody>
          <a:bodyPr/>
          <a:lstStyle/>
          <a:p>
            <a:r>
              <a:rPr lang="en-US" altLang="ja-JP" sz="2200" dirty="0" smtClean="0">
                <a:latin typeface="Arial" pitchFamily="34" charset="0"/>
                <a:cs typeface="Arial" pitchFamily="34" charset="0"/>
              </a:rPr>
              <a:t>Through intensive literature survey on innovation diffusion theory, personality psychology and other social sciences, we found that the items of  scales for theoretical construct  are relatively far from what you want to measure because of its width and that the items of scale for disposition concept are just behavior, at its extreme like time or number </a:t>
            </a:r>
            <a:r>
              <a:rPr lang="en-US" altLang="ja-JP" sz="2200" dirty="0" smtClean="0">
                <a:solidFill>
                  <a:srgbClr val="FF0000"/>
                </a:solidFill>
                <a:latin typeface="Arial" pitchFamily="34" charset="0"/>
                <a:cs typeface="Arial" pitchFamily="34" charset="0"/>
              </a:rPr>
              <a:t>with no surplus meaning</a:t>
            </a:r>
            <a:r>
              <a:rPr lang="en-US" altLang="ja-JP" sz="2200" dirty="0" smtClean="0">
                <a:latin typeface="Arial" pitchFamily="34" charset="0"/>
                <a:cs typeface="Arial" pitchFamily="34" charset="0"/>
              </a:rPr>
              <a:t>. </a:t>
            </a:r>
          </a:p>
          <a:p>
            <a:r>
              <a:rPr lang="en-US" altLang="ja-JP" sz="2200" dirty="0" smtClean="0">
                <a:latin typeface="Arial" charset="0"/>
              </a:rPr>
              <a:t>Then, in order to improve our predictability of behavior, we introduced (</a:t>
            </a:r>
            <a:r>
              <a:rPr lang="en-US" altLang="ja-JP" sz="2200" dirty="0" smtClean="0">
                <a:solidFill>
                  <a:srgbClr val="FF0000"/>
                </a:solidFill>
                <a:latin typeface="Arial" charset="0"/>
              </a:rPr>
              <a:t>4</a:t>
            </a:r>
            <a:r>
              <a:rPr lang="en-US" altLang="ja-JP" sz="2200" dirty="0" smtClean="0">
                <a:latin typeface="Arial" charset="0"/>
              </a:rPr>
              <a:t>) </a:t>
            </a:r>
            <a:r>
              <a:rPr lang="en-US" altLang="ja-JP" sz="2200" dirty="0" smtClean="0">
                <a:solidFill>
                  <a:srgbClr val="FF0000"/>
                </a:solidFill>
                <a:latin typeface="Arial" charset="0"/>
              </a:rPr>
              <a:t>a new intermediate construct </a:t>
            </a:r>
            <a:r>
              <a:rPr lang="en-US" altLang="ja-JP" sz="2200" dirty="0" smtClean="0">
                <a:latin typeface="Arial" charset="0"/>
              </a:rPr>
              <a:t>between theoretical construct and disposition concept. We call this T-D mixture</a:t>
            </a:r>
            <a:r>
              <a:rPr lang="en-US" altLang="ja-JP" sz="2200" b="1" dirty="0" smtClean="0">
                <a:latin typeface="Arial" charset="0"/>
              </a:rPr>
              <a:t>. </a:t>
            </a:r>
          </a:p>
          <a:p>
            <a:r>
              <a:rPr lang="en-US" altLang="ja-JP" sz="2200" dirty="0" smtClean="0">
                <a:solidFill>
                  <a:srgbClr val="FF0000"/>
                </a:solidFill>
                <a:latin typeface="Arial" charset="0"/>
              </a:rPr>
              <a:t>Domain-specific innovativeness happened to be an example of T-D mixture </a:t>
            </a:r>
            <a:r>
              <a:rPr lang="en-US" altLang="ja-JP" sz="2200" dirty="0" smtClean="0">
                <a:latin typeface="Arial" charset="0"/>
              </a:rPr>
              <a:t>because its scale items include contents closer to the behavior patterns to be predicted </a:t>
            </a:r>
            <a:r>
              <a:rPr lang="en-US" altLang="ja-JP" sz="2200" dirty="0" smtClean="0">
                <a:solidFill>
                  <a:srgbClr val="FF0000"/>
                </a:solidFill>
                <a:latin typeface="Arial" charset="0"/>
              </a:rPr>
              <a:t>but not entirely dispositional.</a:t>
            </a:r>
          </a:p>
          <a:p>
            <a:r>
              <a:rPr lang="en-US" altLang="ja-JP" sz="2200" dirty="0" smtClean="0">
                <a:solidFill>
                  <a:srgbClr val="FF0000"/>
                </a:solidFill>
                <a:latin typeface="Arial" charset="0"/>
              </a:rPr>
              <a:t>Finally as a future research, we would like to find the detailed requirements for the scale items of T-D mixture.</a:t>
            </a:r>
          </a:p>
          <a:p>
            <a:endParaRPr kumimoji="1" lang="ja-JP" altLang="en-US" sz="2200" dirty="0"/>
          </a:p>
        </p:txBody>
      </p:sp>
      <p:sp>
        <p:nvSpPr>
          <p:cNvPr id="4" name="日付プレースホルダ 3"/>
          <p:cNvSpPr>
            <a:spLocks noGrp="1"/>
          </p:cNvSpPr>
          <p:nvPr>
            <p:ph type="dt" sz="half" idx="10"/>
          </p:nvPr>
        </p:nvSpPr>
        <p:spPr/>
        <p:txBody>
          <a:bodyPr/>
          <a:lstStyle/>
          <a:p>
            <a:pPr>
              <a:defRPr/>
            </a:pPr>
            <a:fld id="{2223D5E6-5677-467E-9332-2CA9864B76AC}" type="datetime1">
              <a:rPr lang="ja-JP" altLang="en-US" smtClean="0"/>
              <a:pPr>
                <a:defRPr/>
              </a:pPr>
              <a:t>2011/8/23</a:t>
            </a:fld>
            <a:endParaRPr lang="ja-JP" altLang="en-US" dirty="0"/>
          </a:p>
        </p:txBody>
      </p:sp>
      <p:sp>
        <p:nvSpPr>
          <p:cNvPr id="5" name="フッター プレースホルダ 4"/>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38</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lgn="ctr"/>
            <a:endParaRPr kumimoji="1" lang="en-US" altLang="ja-JP" sz="6600" b="1" dirty="0" smtClean="0">
              <a:latin typeface="Arial" pitchFamily="34" charset="0"/>
              <a:cs typeface="Arial" pitchFamily="34" charset="0"/>
            </a:endParaRPr>
          </a:p>
          <a:p>
            <a:pPr algn="ctr">
              <a:buNone/>
            </a:pPr>
            <a:r>
              <a:rPr kumimoji="1" lang="en-US" altLang="ja-JP" sz="6600" b="1" dirty="0" smtClean="0">
                <a:latin typeface="Arial" pitchFamily="34" charset="0"/>
                <a:cs typeface="Arial" pitchFamily="34" charset="0"/>
              </a:rPr>
              <a:t>Thank you!</a:t>
            </a:r>
            <a:endParaRPr kumimoji="1" lang="ja-JP" altLang="en-US" sz="6600" b="1" dirty="0">
              <a:latin typeface="Arial" pitchFamily="34" charset="0"/>
              <a:cs typeface="Arial" pitchFamily="34" charset="0"/>
            </a:endParaRPr>
          </a:p>
        </p:txBody>
      </p:sp>
      <p:sp>
        <p:nvSpPr>
          <p:cNvPr id="4" name="日付プレースホルダ 3"/>
          <p:cNvSpPr>
            <a:spLocks noGrp="1"/>
          </p:cNvSpPr>
          <p:nvPr>
            <p:ph type="dt" sz="half" idx="10"/>
          </p:nvPr>
        </p:nvSpPr>
        <p:spPr/>
        <p:txBody>
          <a:bodyPr/>
          <a:lstStyle/>
          <a:p>
            <a:pPr>
              <a:defRPr/>
            </a:pPr>
            <a:fld id="{CD2CD6DE-BABD-40CA-8760-CDB9456B64E8}"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39</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28596" y="214290"/>
            <a:ext cx="8229600" cy="428628"/>
          </a:xfrm>
        </p:spPr>
        <p:txBody>
          <a:bodyPr/>
          <a:lstStyle/>
          <a:p>
            <a:r>
              <a:rPr lang="en-US" altLang="ja-JP" sz="2800" i="1" dirty="0" smtClean="0"/>
              <a:t>Problems in Diffusion Theory</a:t>
            </a:r>
            <a:endParaRPr lang="ja-JP" altLang="en-US" sz="2800" i="1" dirty="0" smtClean="0"/>
          </a:p>
        </p:txBody>
      </p:sp>
      <p:sp>
        <p:nvSpPr>
          <p:cNvPr id="14339" name="コンテンツ プレースホルダ 2"/>
          <p:cNvSpPr>
            <a:spLocks noGrp="1"/>
          </p:cNvSpPr>
          <p:nvPr>
            <p:ph idx="1"/>
          </p:nvPr>
        </p:nvSpPr>
        <p:spPr>
          <a:xfrm>
            <a:off x="500034" y="1000108"/>
            <a:ext cx="8229600" cy="4525963"/>
          </a:xfrm>
        </p:spPr>
        <p:txBody>
          <a:bodyPr/>
          <a:lstStyle/>
          <a:p>
            <a:pPr eaLnBrk="1" hangingPunct="1">
              <a:lnSpc>
                <a:spcPct val="80000"/>
              </a:lnSpc>
              <a:buFontTx/>
              <a:buNone/>
            </a:pPr>
            <a:r>
              <a:rPr lang="en-US" altLang="ja-JP" sz="2400" b="1" dirty="0" smtClean="0">
                <a:latin typeface="Arial" charset="0"/>
              </a:rPr>
              <a:t> </a:t>
            </a:r>
            <a:r>
              <a:rPr lang="en-US" altLang="ja-JP" sz="2400" dirty="0" smtClean="0"/>
              <a:t>(2) Bass model and its extensions where adopters are categorized by their traits/behaviors such as innovators / </a:t>
            </a:r>
            <a:r>
              <a:rPr lang="en-US" altLang="ja-JP" sz="2400" dirty="0" err="1" smtClean="0"/>
              <a:t>influentials</a:t>
            </a:r>
            <a:r>
              <a:rPr lang="en-US" altLang="ja-JP" sz="2400" dirty="0" smtClean="0"/>
              <a:t> and imitators (Bass 1969; Van den </a:t>
            </a:r>
            <a:r>
              <a:rPr lang="en-US" altLang="ja-JP" sz="2400" dirty="0" err="1" smtClean="0"/>
              <a:t>Bulte</a:t>
            </a:r>
            <a:r>
              <a:rPr lang="en-US" altLang="ja-JP" sz="2400" dirty="0" smtClean="0"/>
              <a:t> and Joshi 2004). </a:t>
            </a:r>
          </a:p>
          <a:p>
            <a:pPr eaLnBrk="1" hangingPunct="1">
              <a:lnSpc>
                <a:spcPct val="80000"/>
              </a:lnSpc>
              <a:buFontTx/>
              <a:buNone/>
            </a:pPr>
            <a:r>
              <a:rPr lang="en-US" altLang="ja-JP" sz="2400" b="1" dirty="0" smtClean="0">
                <a:latin typeface="Arial" charset="0"/>
              </a:rPr>
              <a:t>   </a:t>
            </a:r>
          </a:p>
          <a:p>
            <a:pPr eaLnBrk="1" hangingPunct="1">
              <a:lnSpc>
                <a:spcPct val="80000"/>
              </a:lnSpc>
              <a:buFontTx/>
              <a:buNone/>
            </a:pPr>
            <a:r>
              <a:rPr lang="en-US" altLang="ja-JP" sz="2400" b="1" dirty="0" smtClean="0">
                <a:latin typeface="Arial" charset="0"/>
              </a:rPr>
              <a:t>    </a:t>
            </a:r>
            <a:r>
              <a:rPr lang="en-US" altLang="ja-JP" sz="2400" dirty="0" smtClean="0"/>
              <a:t>It is well known that the innovator coefficient and imitator coefficient, </a:t>
            </a:r>
            <a:r>
              <a:rPr lang="en-US" altLang="ja-JP" sz="2400" i="1" dirty="0" smtClean="0"/>
              <a:t>p</a:t>
            </a:r>
            <a:r>
              <a:rPr lang="en-US" altLang="ja-JP" sz="2400" dirty="0" smtClean="0"/>
              <a:t> and </a:t>
            </a:r>
            <a:r>
              <a:rPr lang="en-US" altLang="ja-JP" sz="2400" i="1" dirty="0" smtClean="0"/>
              <a:t>q</a:t>
            </a:r>
            <a:r>
              <a:rPr lang="en-US" altLang="ja-JP" sz="2400" dirty="0" smtClean="0"/>
              <a:t> are only mathematical artifacts based on the analytical convenience</a:t>
            </a:r>
            <a:r>
              <a:rPr lang="ja-JP" altLang="en-US" sz="2400" dirty="0" smtClean="0"/>
              <a:t> </a:t>
            </a:r>
            <a:r>
              <a:rPr lang="en-US" altLang="ja-JP" sz="2400" dirty="0" smtClean="0"/>
              <a:t>(assumptions).</a:t>
            </a:r>
          </a:p>
          <a:p>
            <a:pPr eaLnBrk="1" hangingPunct="1">
              <a:lnSpc>
                <a:spcPct val="80000"/>
              </a:lnSpc>
              <a:buFontTx/>
              <a:buNone/>
            </a:pPr>
            <a:endParaRPr lang="ja-JP" altLang="en-US" sz="2400" dirty="0" smtClean="0"/>
          </a:p>
        </p:txBody>
      </p:sp>
      <p:sp>
        <p:nvSpPr>
          <p:cNvPr id="4" name="日付プレースホルダ 3"/>
          <p:cNvSpPr>
            <a:spLocks noGrp="1"/>
          </p:cNvSpPr>
          <p:nvPr>
            <p:ph type="dt" sz="quarter" idx="10"/>
          </p:nvPr>
        </p:nvSpPr>
        <p:spPr/>
        <p:txBody>
          <a:bodyPr/>
          <a:lstStyle/>
          <a:p>
            <a:pPr>
              <a:defRPr/>
            </a:pPr>
            <a:fld id="{1663FC60-0768-48F3-AA8B-7B30536040EF}" type="datetime1">
              <a:rPr lang="ja-JP" altLang="en-US" smtClean="0"/>
              <a:pPr>
                <a:defRPr/>
              </a:pPr>
              <a:t>2011/8/23</a:t>
            </a:fld>
            <a:endParaRPr lang="ja-JP" altLang="en-US"/>
          </a:p>
        </p:txBody>
      </p:sp>
      <p:sp>
        <p:nvSpPr>
          <p:cNvPr id="14341" name="フッター プレースホルダ 4"/>
          <p:cNvSpPr>
            <a:spLocks noGrp="1"/>
          </p:cNvSpPr>
          <p:nvPr>
            <p:ph type="ftr" sz="quarter" idx="11"/>
          </p:nvPr>
        </p:nvSpPr>
        <p:spPr bwMode="auto">
          <a:noFill/>
          <a:ln>
            <a:miter lim="800000"/>
            <a:headEnd/>
            <a:tailEnd/>
          </a:ln>
        </p:spPr>
        <p:txBody>
          <a:bodyPr/>
          <a:lstStyle/>
          <a:p>
            <a:r>
              <a:rPr lang="en-US" altLang="ja-JP" dirty="0" smtClean="0">
                <a:ea typeface="ＭＳ Ｐゴシック" pitchFamily="50" charset="-128"/>
              </a:rPr>
              <a:t>(C) Yamada and </a:t>
            </a:r>
            <a:r>
              <a:rPr lang="en-US" altLang="ja-JP" dirty="0" err="1" smtClean="0">
                <a:ea typeface="ＭＳ Ｐゴシック" pitchFamily="50" charset="-128"/>
              </a:rPr>
              <a:t>Nagaoka</a:t>
            </a:r>
            <a:endParaRPr lang="en-US" altLang="ja-JP" dirty="0" smtClean="0">
              <a:ea typeface="ＭＳ Ｐゴシック" pitchFamily="50" charset="-128"/>
            </a:endParaRPr>
          </a:p>
        </p:txBody>
      </p:sp>
      <p:sp>
        <p:nvSpPr>
          <p:cNvPr id="6" name="スライド番号プレースホルダ 5"/>
          <p:cNvSpPr>
            <a:spLocks noGrp="1"/>
          </p:cNvSpPr>
          <p:nvPr>
            <p:ph type="sldNum" sz="quarter" idx="12"/>
          </p:nvPr>
        </p:nvSpPr>
        <p:spPr>
          <a:xfrm>
            <a:off x="6715125" y="6286500"/>
            <a:ext cx="2133600" cy="365125"/>
          </a:xfrm>
        </p:spPr>
        <p:txBody>
          <a:bodyPr/>
          <a:lstStyle/>
          <a:p>
            <a:pPr>
              <a:defRPr/>
            </a:pPr>
            <a:fld id="{4EEEE275-E0C8-4D4F-B7D6-EB8C0911ABB6}" type="slidenum">
              <a:rPr lang="ja-JP" altLang="en-US"/>
              <a:pPr>
                <a:defRPr/>
              </a:pPr>
              <a:t>4</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amond(in)">
                                      <p:cBhvr>
                                        <p:cTn id="7" dur="500"/>
                                        <p:tgtEl>
                                          <p:spTgt spid="14339">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diamond(in)">
                                      <p:cBhvr>
                                        <p:cTn id="10" dur="500"/>
                                        <p:tgtEl>
                                          <p:spTgt spid="14339">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diamond(in)">
                                      <p:cBhvr>
                                        <p:cTn id="13"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2A985FF2-7605-4E6C-8A9F-41759CAB2E32}" type="datetime1">
              <a:rPr lang="ja-JP" altLang="en-US" smtClean="0"/>
              <a:pPr>
                <a:defRPr/>
              </a:pPr>
              <a:t>2011/8/23</a:t>
            </a:fld>
            <a:endParaRPr lang="ja-JP" altLang="en-US"/>
          </a:p>
        </p:txBody>
      </p:sp>
      <p:sp>
        <p:nvSpPr>
          <p:cNvPr id="7680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572250" y="6286500"/>
            <a:ext cx="2133600" cy="365125"/>
          </a:xfrm>
        </p:spPr>
        <p:txBody>
          <a:bodyPr/>
          <a:lstStyle/>
          <a:p>
            <a:pPr>
              <a:defRPr/>
            </a:pPr>
            <a:fld id="{DBD905C9-FB57-49FD-8DF6-4379F9441264}" type="slidenum">
              <a:rPr lang="ja-JP" altLang="en-US"/>
              <a:pPr>
                <a:defRPr/>
              </a:pPr>
              <a:t>40</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8257C5C7-DB06-421D-9E43-6EE53CE7608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0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F153BD7-7B83-4C25-BDB5-5AEB711EA020}"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0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B051B3A-979D-4334-8FC7-7E0ADD111819}"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1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AFB5185-8CC8-4184-9AD2-C88E138612C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1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C673DDC-A2AD-4A99-93AA-ADE77237EE2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1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24ED939-F273-473E-A0B8-AA2027C60474}"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681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dirty="0">
                <a:solidFill>
                  <a:srgbClr val="898989"/>
                </a:solidFill>
                <a:latin typeface="Calibri" pitchFamily="34" charset="0"/>
              </a:rPr>
              <a:t>(C) Yamada and </a:t>
            </a:r>
            <a:r>
              <a:rPr lang="en-US" altLang="ja-JP" sz="1200" dirty="0" err="1">
                <a:solidFill>
                  <a:srgbClr val="898989"/>
                </a:solidFill>
                <a:latin typeface="Calibri" pitchFamily="34" charset="0"/>
              </a:rPr>
              <a:t>Nagaoka</a:t>
            </a:r>
            <a:endParaRPr lang="en-US" altLang="ja-JP" sz="1200" dirty="0">
              <a:solidFill>
                <a:srgbClr val="898989"/>
              </a:solidFill>
              <a:latin typeface="Calibri" pitchFamily="34" charset="0"/>
            </a:endParaRPr>
          </a:p>
        </p:txBody>
      </p:sp>
      <p:sp>
        <p:nvSpPr>
          <p:cNvPr id="76817" name="タイトル 1"/>
          <p:cNvSpPr>
            <a:spLocks noGrp="1"/>
          </p:cNvSpPr>
          <p:nvPr>
            <p:ph type="title"/>
          </p:nvPr>
        </p:nvSpPr>
        <p:spPr>
          <a:xfrm>
            <a:off x="468313" y="260350"/>
            <a:ext cx="8229600" cy="454025"/>
          </a:xfrm>
        </p:spPr>
        <p:txBody>
          <a:bodyPr/>
          <a:lstStyle/>
          <a:p>
            <a:pPr eaLnBrk="1" hangingPunct="1"/>
            <a:r>
              <a:rPr lang="en-US" altLang="ja-JP" sz="3200" b="1" dirty="0" smtClean="0"/>
              <a:t>References</a:t>
            </a:r>
          </a:p>
        </p:txBody>
      </p:sp>
      <p:sp>
        <p:nvSpPr>
          <p:cNvPr id="76818" name="コンテンツ プレースホルダ 7"/>
          <p:cNvSpPr>
            <a:spLocks noGrp="1"/>
          </p:cNvSpPr>
          <p:nvPr>
            <p:ph idx="1"/>
          </p:nvPr>
        </p:nvSpPr>
        <p:spPr>
          <a:xfrm>
            <a:off x="0" y="764704"/>
            <a:ext cx="8964613" cy="5184576"/>
          </a:xfrm>
        </p:spPr>
        <p:txBody>
          <a:bodyPr/>
          <a:lstStyle/>
          <a:p>
            <a:pPr eaLnBrk="1" hangingPunct="1">
              <a:spcBef>
                <a:spcPct val="0"/>
              </a:spcBef>
              <a:tabLst>
                <a:tab pos="900113" algn="l"/>
              </a:tabLst>
            </a:pPr>
            <a:r>
              <a:rPr lang="en-US" altLang="ja-JP" sz="2000" b="1" dirty="0" err="1" smtClean="0">
                <a:latin typeface="Arial" charset="0"/>
                <a:sym typeface="Symbol" pitchFamily="18" charset="2"/>
              </a:rPr>
              <a:t>Barban</a:t>
            </a:r>
            <a:r>
              <a:rPr lang="en-US" altLang="ja-JP" sz="2000" b="1" dirty="0" smtClean="0">
                <a:latin typeface="Arial" charset="0"/>
                <a:sym typeface="Symbol" pitchFamily="18" charset="2"/>
              </a:rPr>
              <a:t>, Arnold M., C.H. </a:t>
            </a:r>
            <a:r>
              <a:rPr lang="en-US" altLang="ja-JP" sz="2000" b="1" dirty="0" err="1" smtClean="0">
                <a:latin typeface="Arial" charset="0"/>
                <a:sym typeface="Symbol" pitchFamily="18" charset="2"/>
              </a:rPr>
              <a:t>Sandage</a:t>
            </a:r>
            <a:r>
              <a:rPr lang="en-US" altLang="ja-JP" sz="2000" b="1" dirty="0" smtClean="0">
                <a:latin typeface="Arial" charset="0"/>
                <a:sym typeface="Symbol" pitchFamily="18" charset="2"/>
              </a:rPr>
              <a:t>, </a:t>
            </a:r>
            <a:r>
              <a:rPr lang="en-US" altLang="ja-JP" sz="2000" b="1" dirty="0" err="1" smtClean="0">
                <a:latin typeface="Arial" charset="0"/>
                <a:sym typeface="Symbol" pitchFamily="18" charset="2"/>
              </a:rPr>
              <a:t>Waltraud</a:t>
            </a:r>
            <a:r>
              <a:rPr lang="en-US" altLang="ja-JP" sz="2000" b="1" dirty="0" smtClean="0">
                <a:latin typeface="Arial" charset="0"/>
                <a:sym typeface="Symbol" pitchFamily="18" charset="2"/>
              </a:rPr>
              <a:t> M. </a:t>
            </a:r>
            <a:r>
              <a:rPr lang="en-US" altLang="ja-JP" sz="2000" b="1" dirty="0" err="1" smtClean="0">
                <a:latin typeface="Arial" charset="0"/>
                <a:sym typeface="Symbol" pitchFamily="18" charset="2"/>
              </a:rPr>
              <a:t>Kassarjian</a:t>
            </a:r>
            <a:r>
              <a:rPr lang="en-US" altLang="ja-JP" sz="2000" b="1" dirty="0" smtClean="0">
                <a:latin typeface="Arial" charset="0"/>
                <a:sym typeface="Symbol" pitchFamily="18" charset="2"/>
              </a:rPr>
              <a:t>, and Harold</a:t>
            </a:r>
          </a:p>
          <a:p>
            <a:pPr eaLnBrk="1" hangingPunct="1">
              <a:spcBef>
                <a:spcPct val="0"/>
              </a:spcBef>
              <a:buFont typeface="Symbol" pitchFamily="18" charset="2"/>
              <a:buNone/>
              <a:tabLst>
                <a:tab pos="900113" algn="l"/>
              </a:tabLst>
            </a:pPr>
            <a:r>
              <a:rPr lang="en-US" altLang="ja-JP" sz="2000" b="1" dirty="0" smtClean="0">
                <a:latin typeface="Arial" charset="0"/>
                <a:sym typeface="Symbol" pitchFamily="18" charset="2"/>
              </a:rPr>
              <a:t>              H. </a:t>
            </a:r>
            <a:r>
              <a:rPr lang="en-US" altLang="ja-JP" sz="2000" b="1" dirty="0" err="1" smtClean="0">
                <a:latin typeface="Arial" charset="0"/>
                <a:sym typeface="Symbol" pitchFamily="18" charset="2"/>
              </a:rPr>
              <a:t>Kassarjian</a:t>
            </a:r>
            <a:r>
              <a:rPr lang="en-US" altLang="ja-JP" sz="2000" b="1" dirty="0" smtClean="0">
                <a:latin typeface="Arial" charset="0"/>
                <a:sym typeface="Symbol" pitchFamily="18" charset="2"/>
              </a:rPr>
              <a:t>, (1970</a:t>
            </a:r>
            <a:r>
              <a:rPr lang="ja-JP" altLang="en-US" sz="2000" b="1" dirty="0" smtClean="0">
                <a:latin typeface="Arial" charset="0"/>
                <a:sym typeface="Symbol" pitchFamily="18" charset="2"/>
              </a:rPr>
              <a:t>）</a:t>
            </a:r>
            <a:r>
              <a:rPr lang="en-US" altLang="ja-JP" sz="2000" b="1" dirty="0" smtClean="0">
                <a:latin typeface="Arial" charset="0"/>
                <a:sym typeface="Symbol" pitchFamily="18" charset="2"/>
              </a:rPr>
              <a:t>, “A Study of Riesman’s Inner-Other </a:t>
            </a:r>
          </a:p>
          <a:p>
            <a:pPr eaLnBrk="1" hangingPunct="1">
              <a:spcBef>
                <a:spcPct val="0"/>
              </a:spcBef>
              <a:buFont typeface="Symbol" pitchFamily="18" charset="2"/>
              <a:buNone/>
              <a:tabLst>
                <a:tab pos="900113" algn="l"/>
              </a:tabLst>
            </a:pPr>
            <a:r>
              <a:rPr lang="en-US" altLang="ja-JP" sz="2000" b="1" dirty="0" smtClean="0">
                <a:latin typeface="Arial" charset="0"/>
                <a:sym typeface="Symbol" pitchFamily="18" charset="2"/>
              </a:rPr>
              <a:t>              Directedness Among Farmers,” Rural Sociology, 35, 232-243.</a:t>
            </a:r>
            <a:r>
              <a:rPr lang="en-US" altLang="ja-JP" sz="2000" dirty="0" smtClean="0">
                <a:sym typeface="Symbol" pitchFamily="18" charset="2"/>
              </a:rPr>
              <a:t> </a:t>
            </a:r>
          </a:p>
          <a:p>
            <a:pPr eaLnBrk="1" hangingPunct="1">
              <a:spcBef>
                <a:spcPct val="0"/>
              </a:spcBef>
              <a:tabLst>
                <a:tab pos="900113" algn="l"/>
              </a:tabLst>
            </a:pPr>
            <a:r>
              <a:rPr lang="en-US" altLang="ja-JP" sz="2000" b="1" dirty="0" smtClean="0">
                <a:latin typeface="Arial" pitchFamily="34" charset="0"/>
                <a:cs typeface="Arial" pitchFamily="34" charset="0"/>
                <a:sym typeface="Symbol" pitchFamily="18" charset="2"/>
              </a:rPr>
              <a:t>Bartels, J. and </a:t>
            </a:r>
            <a:r>
              <a:rPr lang="en-US" altLang="ja-JP" sz="2000" b="1" dirty="0" err="1" smtClean="0">
                <a:latin typeface="Arial" pitchFamily="34" charset="0"/>
                <a:cs typeface="Arial" pitchFamily="34" charset="0"/>
                <a:sym typeface="Symbol" pitchFamily="18" charset="2"/>
              </a:rPr>
              <a:t>Reinders</a:t>
            </a:r>
            <a:r>
              <a:rPr lang="en-US" altLang="ja-JP" sz="2000" b="1" dirty="0" smtClean="0">
                <a:latin typeface="Arial" pitchFamily="34" charset="0"/>
                <a:cs typeface="Arial" pitchFamily="34" charset="0"/>
                <a:sym typeface="Symbol" pitchFamily="18" charset="2"/>
              </a:rPr>
              <a:t> MJ(2010), “Consumer innovativeness and its</a:t>
            </a:r>
          </a:p>
          <a:p>
            <a:pPr eaLnBrk="1" hangingPunct="1">
              <a:spcBef>
                <a:spcPct val="0"/>
              </a:spcBef>
              <a:buNone/>
              <a:tabLst>
                <a:tab pos="900113" algn="l"/>
              </a:tabLst>
            </a:pPr>
            <a:r>
              <a:rPr lang="en-US" altLang="ja-JP" sz="2000" b="1" dirty="0" smtClean="0">
                <a:latin typeface="Arial" pitchFamily="34" charset="0"/>
                <a:cs typeface="Arial" pitchFamily="34" charset="0"/>
                <a:sym typeface="Symbol" pitchFamily="18" charset="2"/>
              </a:rPr>
              <a:t>              correlates: A propositional inventory for future research,”</a:t>
            </a:r>
          </a:p>
          <a:p>
            <a:pPr eaLnBrk="1" hangingPunct="1">
              <a:spcBef>
                <a:spcPct val="0"/>
              </a:spcBef>
              <a:buNone/>
              <a:tabLst>
                <a:tab pos="900113" algn="l"/>
              </a:tabLst>
            </a:pPr>
            <a:r>
              <a:rPr lang="en-US" altLang="ja-JP" sz="2000" b="1" dirty="0" smtClean="0">
                <a:latin typeface="Arial" pitchFamily="34" charset="0"/>
                <a:cs typeface="Arial" pitchFamily="34" charset="0"/>
                <a:sym typeface="Symbol" pitchFamily="18" charset="2"/>
              </a:rPr>
              <a:t>              Journal of Business Research, doi:10.1016/j.jbusres.2010.05.002.</a:t>
            </a:r>
          </a:p>
          <a:p>
            <a:pPr eaLnBrk="1" hangingPunct="1">
              <a:spcBef>
                <a:spcPct val="0"/>
              </a:spcBef>
              <a:tabLst>
                <a:tab pos="900113" algn="l"/>
              </a:tabLst>
            </a:pPr>
            <a:r>
              <a:rPr lang="en-US" altLang="ja-JP" sz="2000" b="1" dirty="0" smtClean="0">
                <a:latin typeface="Arial" charset="0"/>
                <a:sym typeface="Symbol" pitchFamily="18" charset="2"/>
              </a:rPr>
              <a:t>Bass, F. M. (1969), "A New Product Growth Model for Consumer </a:t>
            </a:r>
          </a:p>
          <a:p>
            <a:pPr eaLnBrk="1" hangingPunct="1">
              <a:spcBef>
                <a:spcPct val="0"/>
              </a:spcBef>
              <a:buFont typeface="Symbol" pitchFamily="18" charset="2"/>
              <a:buNone/>
              <a:tabLst>
                <a:tab pos="900113" algn="l"/>
              </a:tabLst>
            </a:pPr>
            <a:r>
              <a:rPr lang="en-US" altLang="ja-JP" sz="2000" b="1" dirty="0" smtClean="0">
                <a:latin typeface="Arial" charset="0"/>
                <a:sym typeface="Symbol" pitchFamily="18" charset="2"/>
              </a:rPr>
              <a:t>              Durables," </a:t>
            </a:r>
            <a:r>
              <a:rPr lang="en-US" altLang="ja-JP" sz="2000" b="1" i="1" dirty="0" smtClean="0">
                <a:latin typeface="Arial" charset="0"/>
                <a:sym typeface="Symbol" pitchFamily="18" charset="2"/>
              </a:rPr>
              <a:t>Management Science</a:t>
            </a:r>
            <a:r>
              <a:rPr lang="en-US" altLang="ja-JP" sz="2000" b="1" dirty="0" smtClean="0">
                <a:latin typeface="Arial" charset="0"/>
                <a:sym typeface="Symbol" pitchFamily="18" charset="2"/>
              </a:rPr>
              <a:t>, 15, 215-227.</a:t>
            </a:r>
            <a:r>
              <a:rPr lang="en-US" altLang="ja-JP" dirty="0" smtClean="0">
                <a:sym typeface="Symbol" pitchFamily="18" charset="2"/>
              </a:rPr>
              <a:t> </a:t>
            </a:r>
          </a:p>
          <a:p>
            <a:r>
              <a:rPr lang="en-US" altLang="ja-JP" sz="2000" b="1" dirty="0" smtClean="0">
                <a:latin typeface="Arial" pitchFamily="34" charset="0"/>
                <a:cs typeface="Arial" pitchFamily="34" charset="0"/>
              </a:rPr>
              <a:t>Buss, A.H. (1989), “Personality as traits,” </a:t>
            </a:r>
            <a:r>
              <a:rPr lang="en-US" altLang="ja-JP" sz="2000" b="1" i="1" dirty="0" smtClean="0">
                <a:latin typeface="Arial" pitchFamily="34" charset="0"/>
                <a:cs typeface="Arial" pitchFamily="34" charset="0"/>
              </a:rPr>
              <a:t>American Psychologist, </a:t>
            </a:r>
            <a:r>
              <a:rPr lang="en-US" altLang="ja-JP" sz="2000" b="1" dirty="0" smtClean="0">
                <a:latin typeface="Arial" pitchFamily="34" charset="0"/>
                <a:cs typeface="Arial" pitchFamily="34" charset="0"/>
              </a:rPr>
              <a:t>44</a:t>
            </a:r>
          </a:p>
          <a:p>
            <a:pPr>
              <a:buNone/>
            </a:pPr>
            <a:r>
              <a:rPr lang="en-US" altLang="ja-JP" sz="2000" b="1" dirty="0" smtClean="0">
                <a:latin typeface="Arial" pitchFamily="34" charset="0"/>
                <a:cs typeface="Arial" pitchFamily="34" charset="0"/>
              </a:rPr>
              <a:t>             1378-1388.</a:t>
            </a:r>
            <a:endParaRPr lang="en-US" altLang="ja-JP" sz="2000" dirty="0" smtClean="0">
              <a:latin typeface="Arial" pitchFamily="34" charset="0"/>
              <a:cs typeface="Arial" pitchFamily="34" charset="0"/>
              <a:sym typeface="Symbol" pitchFamily="18" charset="2"/>
            </a:endParaRPr>
          </a:p>
          <a:p>
            <a:pPr eaLnBrk="1" hangingPunct="1">
              <a:spcBef>
                <a:spcPct val="0"/>
              </a:spcBef>
              <a:tabLst>
                <a:tab pos="900113" algn="l"/>
              </a:tabLst>
            </a:pPr>
            <a:r>
              <a:rPr lang="en-US" altLang="ja-JP" sz="2000" b="1" dirty="0" err="1" smtClean="0">
                <a:latin typeface="Arial" charset="0"/>
                <a:cs typeface="Arial" charset="0"/>
                <a:sym typeface="Symbol" pitchFamily="18" charset="2"/>
              </a:rPr>
              <a:t>Carnap</a:t>
            </a:r>
            <a:r>
              <a:rPr lang="en-US" altLang="ja-JP" sz="2000" b="1" dirty="0" smtClean="0">
                <a:latin typeface="Arial" charset="0"/>
                <a:cs typeface="Arial" charset="0"/>
                <a:sym typeface="Symbol" pitchFamily="18" charset="2"/>
              </a:rPr>
              <a:t>,  Rudolf (1956), “The Methodological Character of Theoretical </a:t>
            </a:r>
          </a:p>
          <a:p>
            <a:pPr eaLnBrk="1" hangingPunct="1">
              <a:spcBef>
                <a:spcPct val="0"/>
              </a:spcBef>
              <a:buFont typeface="Arial" charset="0"/>
              <a:buNone/>
              <a:tabLst>
                <a:tab pos="900113" algn="l"/>
              </a:tabLst>
            </a:pPr>
            <a:r>
              <a:rPr lang="en-US" altLang="ja-JP" sz="2000" b="1" dirty="0" smtClean="0">
                <a:latin typeface="Arial" charset="0"/>
                <a:cs typeface="Arial" charset="0"/>
                <a:sym typeface="Symbol" pitchFamily="18" charset="2"/>
              </a:rPr>
              <a:t>              Concepts,”  </a:t>
            </a:r>
            <a:r>
              <a:rPr lang="en-US" altLang="ja-JP" sz="2000" b="1" i="1" dirty="0" smtClean="0">
                <a:latin typeface="Arial" charset="0"/>
                <a:cs typeface="Arial" charset="0"/>
                <a:sym typeface="Symbol" pitchFamily="18" charset="2"/>
              </a:rPr>
              <a:t>The Foundations of Science and the Concepts of </a:t>
            </a:r>
          </a:p>
          <a:p>
            <a:pPr eaLnBrk="1" hangingPunct="1">
              <a:spcBef>
                <a:spcPct val="0"/>
              </a:spcBef>
              <a:buFont typeface="Arial" charset="0"/>
              <a:buNone/>
              <a:tabLst>
                <a:tab pos="900113" algn="l"/>
              </a:tabLst>
            </a:pPr>
            <a:r>
              <a:rPr lang="en-US" altLang="ja-JP" sz="2000" b="1" i="1" dirty="0" smtClean="0">
                <a:latin typeface="Arial" charset="0"/>
                <a:cs typeface="Arial" charset="0"/>
                <a:sym typeface="Symbol" pitchFamily="18" charset="2"/>
              </a:rPr>
              <a:t>              Psychology and Psychoanalysis</a:t>
            </a:r>
            <a:r>
              <a:rPr lang="en-US" altLang="ja-JP" sz="2000" b="1" dirty="0" smtClean="0">
                <a:latin typeface="Arial" charset="0"/>
                <a:cs typeface="Arial" charset="0"/>
                <a:sym typeface="Symbol" pitchFamily="18" charset="2"/>
              </a:rPr>
              <a:t>,  Vol. 1, Minnesota Studies in </a:t>
            </a:r>
          </a:p>
          <a:p>
            <a:pPr eaLnBrk="1" hangingPunct="1">
              <a:spcBef>
                <a:spcPct val="0"/>
              </a:spcBef>
              <a:buFont typeface="Arial" charset="0"/>
              <a:buNone/>
              <a:tabLst>
                <a:tab pos="900113" algn="l"/>
              </a:tabLst>
            </a:pPr>
            <a:r>
              <a:rPr lang="en-US" altLang="ja-JP" sz="2000" b="1" dirty="0" smtClean="0">
                <a:latin typeface="Arial" charset="0"/>
                <a:cs typeface="Arial" charset="0"/>
                <a:sym typeface="Symbol" pitchFamily="18" charset="2"/>
              </a:rPr>
              <a:t>              The Philosophy of Science Edited by Herbert </a:t>
            </a:r>
            <a:r>
              <a:rPr lang="en-US" altLang="ja-JP" sz="2000" b="1" dirty="0" err="1" smtClean="0">
                <a:latin typeface="Arial" charset="0"/>
                <a:cs typeface="Arial" charset="0"/>
                <a:sym typeface="Symbol" pitchFamily="18" charset="2"/>
              </a:rPr>
              <a:t>Feigl</a:t>
            </a:r>
            <a:r>
              <a:rPr lang="en-US" altLang="ja-JP" sz="2000" b="1" dirty="0" smtClean="0">
                <a:latin typeface="Arial" charset="0"/>
                <a:cs typeface="Arial" charset="0"/>
                <a:sym typeface="Symbol" pitchFamily="18" charset="2"/>
              </a:rPr>
              <a:t> and Michael </a:t>
            </a:r>
          </a:p>
          <a:p>
            <a:pPr eaLnBrk="1" hangingPunct="1">
              <a:spcBef>
                <a:spcPct val="0"/>
              </a:spcBef>
              <a:buFont typeface="Arial" charset="0"/>
              <a:buNone/>
              <a:tabLst>
                <a:tab pos="900113" algn="l"/>
              </a:tabLst>
            </a:pPr>
            <a:r>
              <a:rPr lang="en-US" altLang="ja-JP" sz="2000" b="1" dirty="0" smtClean="0">
                <a:latin typeface="Arial" charset="0"/>
                <a:cs typeface="Arial" charset="0"/>
                <a:sym typeface="Symbol" pitchFamily="18" charset="2"/>
              </a:rPr>
              <a:t>               </a:t>
            </a:r>
            <a:r>
              <a:rPr lang="en-US" altLang="ja-JP" sz="2000" b="1" dirty="0" err="1" smtClean="0">
                <a:latin typeface="Arial" charset="0"/>
                <a:cs typeface="Arial" charset="0"/>
                <a:sym typeface="Symbol" pitchFamily="18" charset="2"/>
              </a:rPr>
              <a:t>Scriven</a:t>
            </a:r>
            <a:r>
              <a:rPr lang="en-US" altLang="ja-JP" sz="2000" b="1" dirty="0" smtClean="0">
                <a:latin typeface="Arial" charset="0"/>
                <a:cs typeface="Arial" charset="0"/>
                <a:sym typeface="Symbol" pitchFamily="18" charset="2"/>
              </a:rPr>
              <a:t>, University of Minnesota Press, Minneapolis, Sixth </a:t>
            </a:r>
          </a:p>
          <a:p>
            <a:pPr eaLnBrk="1" hangingPunct="1">
              <a:spcBef>
                <a:spcPct val="0"/>
              </a:spcBef>
              <a:buFont typeface="Arial" charset="0"/>
              <a:buNone/>
              <a:tabLst>
                <a:tab pos="900113" algn="l"/>
              </a:tabLst>
            </a:pPr>
            <a:r>
              <a:rPr lang="en-US" altLang="ja-JP" sz="2000" b="1" dirty="0" smtClean="0">
                <a:latin typeface="Arial" charset="0"/>
                <a:cs typeface="Arial" charset="0"/>
                <a:sym typeface="Symbol" pitchFamily="18" charset="2"/>
              </a:rPr>
              <a:t>               Printing, 1968, 38-76.</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2C882A9C-91E5-4CEA-A51A-73874357CF65}" type="datetime1">
              <a:rPr lang="ja-JP" altLang="en-US" smtClean="0"/>
              <a:pPr>
                <a:defRPr/>
              </a:pPr>
              <a:t>2011/8/23</a:t>
            </a:fld>
            <a:endParaRPr lang="ja-JP" altLang="en-US"/>
          </a:p>
        </p:txBody>
      </p:sp>
      <p:sp>
        <p:nvSpPr>
          <p:cNvPr id="7782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p:txBody>
          <a:bodyPr/>
          <a:lstStyle/>
          <a:p>
            <a:pPr>
              <a:defRPr/>
            </a:pPr>
            <a:fld id="{9643F91D-DDDA-40C2-9FF8-0C25430E853A}" type="slidenum">
              <a:rPr lang="ja-JP" altLang="en-US"/>
              <a:pPr>
                <a:defRPr/>
              </a:pPr>
              <a:t>41</a:t>
            </a:fld>
            <a:endParaRPr lang="ja-JP" altLang="en-US"/>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29B492A-D4E8-419F-8C75-4C071F81685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3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1"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167957-CECD-4314-B41D-D91AF2A450FA}"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9BFDD54-FBE6-47C9-BCE0-E029FA85D63A}"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33"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8"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7CFC22E-C02C-455F-A319-491E726AE46C}"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5EF682D-2F97-4241-87FD-49EEB859834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3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5"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8BAD7FC-CF98-4D24-82F0-1012536D4D77}"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3A33FFD-C01A-4278-BB2B-4BC7D235604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39"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2"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82426EB-9C3C-4617-99E0-B383A18C9B1C}"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1640923-243D-4DCD-A934-443697B116A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4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9"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D1A9C55-273C-436D-8E1F-51B707F091EA}"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EF5A3D4-7BB1-4AEE-99C7-88E51D31191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7845"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6"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A633AF2-A3F1-48F2-AC8E-00B0766ED365}" type="slidenum">
              <a:rPr lang="ja-JP" altLang="en-US" sz="1200">
                <a:solidFill>
                  <a:schemeClr val="tx1">
                    <a:tint val="75000"/>
                  </a:schemeClr>
                </a:solidFill>
                <a:latin typeface="+mn-lt"/>
                <a:ea typeface="+mn-ea"/>
              </a:rPr>
              <a:pPr algn="r" fontAlgn="auto">
                <a:spcBef>
                  <a:spcPts val="0"/>
                </a:spcBef>
                <a:spcAft>
                  <a:spcPts val="0"/>
                </a:spcAft>
                <a:defRPr/>
              </a:pPr>
              <a:t>41</a:t>
            </a:fld>
            <a:endParaRPr lang="ja-JP" altLang="en-US" sz="1200">
              <a:solidFill>
                <a:schemeClr val="tx1">
                  <a:tint val="75000"/>
                </a:schemeClr>
              </a:solidFill>
              <a:latin typeface="+mn-lt"/>
              <a:ea typeface="+mn-ea"/>
            </a:endParaRPr>
          </a:p>
        </p:txBody>
      </p:sp>
      <p:sp>
        <p:nvSpPr>
          <p:cNvPr id="77847" name="Rectangle 2"/>
          <p:cNvSpPr>
            <a:spLocks noGrp="1"/>
          </p:cNvSpPr>
          <p:nvPr>
            <p:ph type="title"/>
          </p:nvPr>
        </p:nvSpPr>
        <p:spPr>
          <a:xfrm>
            <a:off x="467544" y="188640"/>
            <a:ext cx="8229600" cy="428625"/>
          </a:xfrm>
        </p:spPr>
        <p:txBody>
          <a:bodyPr/>
          <a:lstStyle/>
          <a:p>
            <a:r>
              <a:rPr lang="en-US" altLang="ja-JP" sz="3200" b="1" dirty="0" smtClean="0"/>
              <a:t>References</a:t>
            </a:r>
            <a:endParaRPr lang="ja-JP" altLang="en-US" sz="3200" b="1" dirty="0" smtClean="0"/>
          </a:p>
        </p:txBody>
      </p:sp>
      <p:sp>
        <p:nvSpPr>
          <p:cNvPr id="71704" name="Rectangle 3"/>
          <p:cNvSpPr>
            <a:spLocks noGrp="1"/>
          </p:cNvSpPr>
          <p:nvPr>
            <p:ph type="body" idx="1"/>
          </p:nvPr>
        </p:nvSpPr>
        <p:spPr>
          <a:xfrm>
            <a:off x="0" y="620688"/>
            <a:ext cx="9144000" cy="5787579"/>
          </a:xfrm>
        </p:spPr>
        <p:txBody>
          <a:bodyPr/>
          <a:lstStyle/>
          <a:p>
            <a:pPr eaLnBrk="1" hangingPunct="1">
              <a:spcBef>
                <a:spcPct val="0"/>
              </a:spcBef>
              <a:tabLst>
                <a:tab pos="900113" algn="l"/>
              </a:tabLst>
            </a:pPr>
            <a:r>
              <a:rPr lang="en-US" altLang="ja-JP" sz="2000" b="1" dirty="0" err="1" smtClean="0">
                <a:latin typeface="Arial" charset="0"/>
                <a:cs typeface="Arial" charset="0"/>
                <a:sym typeface="Symbol" pitchFamily="18" charset="2"/>
              </a:rPr>
              <a:t>Eysenck</a:t>
            </a:r>
            <a:r>
              <a:rPr lang="en-US" altLang="ja-JP" sz="2000" b="1" dirty="0" smtClean="0">
                <a:latin typeface="Arial" charset="0"/>
                <a:cs typeface="Arial" charset="0"/>
                <a:sym typeface="Symbol" pitchFamily="18" charset="2"/>
              </a:rPr>
              <a:t>, H. J. (1967), </a:t>
            </a:r>
            <a:r>
              <a:rPr lang="en-US" altLang="ja-JP" sz="2000" b="1" i="1" dirty="0" smtClean="0">
                <a:latin typeface="Arial" charset="0"/>
                <a:cs typeface="Arial" charset="0"/>
                <a:sym typeface="Symbol" pitchFamily="18" charset="2"/>
              </a:rPr>
              <a:t>The biological basis of personality</a:t>
            </a:r>
            <a:r>
              <a:rPr lang="en-US" altLang="ja-JP" sz="2000" b="1" dirty="0" smtClean="0">
                <a:latin typeface="Arial" pitchFamily="34" charset="0"/>
                <a:cs typeface="Arial" pitchFamily="34" charset="0"/>
                <a:sym typeface="Symbol" pitchFamily="18" charset="2"/>
              </a:rPr>
              <a:t>, </a:t>
            </a:r>
            <a:r>
              <a:rPr lang="en-US" altLang="ja-JP" sz="2000" b="1" dirty="0" smtClean="0">
                <a:latin typeface="Arial" pitchFamily="34" charset="0"/>
                <a:cs typeface="Arial" pitchFamily="34" charset="0"/>
              </a:rPr>
              <a:t>Springfield,</a:t>
            </a:r>
          </a:p>
          <a:p>
            <a:pPr eaLnBrk="1" hangingPunct="1">
              <a:spcBef>
                <a:spcPct val="0"/>
              </a:spcBef>
              <a:buNone/>
              <a:tabLst>
                <a:tab pos="900113" algn="l"/>
              </a:tabLst>
            </a:pPr>
            <a:r>
              <a:rPr lang="en-US" altLang="ja-JP" sz="2000" b="1" dirty="0" smtClean="0">
                <a:latin typeface="Arial" pitchFamily="34" charset="0"/>
                <a:cs typeface="Arial" pitchFamily="34" charset="0"/>
              </a:rPr>
              <a:t>               IL: </a:t>
            </a:r>
            <a:r>
              <a:rPr lang="en-US" altLang="ja-JP" sz="2000" b="1" dirty="0" smtClean="0">
                <a:latin typeface="Arial" charset="0"/>
                <a:cs typeface="Arial" charset="0"/>
                <a:sym typeface="Symbol" pitchFamily="18" charset="2"/>
              </a:rPr>
              <a:t>Charles C. Thomas.</a:t>
            </a:r>
            <a:endParaRPr lang="en-US" altLang="ja-JP" sz="2000" b="1" dirty="0" smtClean="0">
              <a:latin typeface="Arial" charset="0"/>
              <a:cs typeface="Arial" charset="0"/>
            </a:endParaRPr>
          </a:p>
          <a:p>
            <a:pPr>
              <a:lnSpc>
                <a:spcPct val="90000"/>
              </a:lnSpc>
              <a:tabLst>
                <a:tab pos="900113" algn="l"/>
              </a:tabLst>
            </a:pPr>
            <a:r>
              <a:rPr lang="en-US" altLang="ja-JP" sz="2000" b="1" dirty="0" smtClean="0">
                <a:latin typeface="Arial" charset="0"/>
                <a:cs typeface="Arial" charset="0"/>
              </a:rPr>
              <a:t>Goldsmith, R. E. and C. F. </a:t>
            </a:r>
            <a:r>
              <a:rPr lang="en-US" altLang="ja-JP" sz="2000" b="1" dirty="0" err="1" smtClean="0">
                <a:latin typeface="Arial" charset="0"/>
                <a:cs typeface="Arial" charset="0"/>
              </a:rPr>
              <a:t>Hofacker</a:t>
            </a:r>
            <a:r>
              <a:rPr lang="en-US" altLang="ja-JP" sz="2000" b="1" dirty="0" smtClean="0">
                <a:latin typeface="Arial" charset="0"/>
                <a:cs typeface="Arial" charset="0"/>
              </a:rPr>
              <a:t> (1991), “Measuring Consumer </a:t>
            </a:r>
          </a:p>
          <a:p>
            <a:pPr>
              <a:lnSpc>
                <a:spcPct val="90000"/>
              </a:lnSpc>
              <a:buNone/>
              <a:tabLst>
                <a:tab pos="900113" algn="l"/>
              </a:tabLst>
            </a:pPr>
            <a:r>
              <a:rPr lang="en-US" altLang="ja-JP" sz="2000" b="1" dirty="0" smtClean="0">
                <a:latin typeface="Arial" charset="0"/>
                <a:cs typeface="Arial" charset="0"/>
              </a:rPr>
              <a:t>               Innovativeness,“ </a:t>
            </a:r>
            <a:r>
              <a:rPr lang="en-US" altLang="ja-JP" sz="2000" b="1" i="1" dirty="0" smtClean="0">
                <a:latin typeface="Arial" charset="0"/>
                <a:cs typeface="Arial" charset="0"/>
              </a:rPr>
              <a:t>Journal of the Academy of Marketing Science, </a:t>
            </a:r>
          </a:p>
          <a:p>
            <a:pPr>
              <a:lnSpc>
                <a:spcPct val="90000"/>
              </a:lnSpc>
              <a:buNone/>
              <a:tabLst>
                <a:tab pos="900113" algn="l"/>
              </a:tabLst>
            </a:pPr>
            <a:r>
              <a:rPr lang="en-US" altLang="ja-JP" sz="2000" b="1" i="1" dirty="0" smtClean="0">
                <a:latin typeface="Arial" charset="0"/>
                <a:cs typeface="Arial" charset="0"/>
              </a:rPr>
              <a:t>               </a:t>
            </a:r>
            <a:r>
              <a:rPr lang="en-US" altLang="ja-JP" sz="2000" b="1" dirty="0" smtClean="0">
                <a:latin typeface="Arial" charset="0"/>
                <a:cs typeface="Arial" charset="0"/>
              </a:rPr>
              <a:t>19(3), 209-22.</a:t>
            </a:r>
            <a:endParaRPr lang="en-US" altLang="ja-JP" sz="2000" b="1" dirty="0" smtClean="0">
              <a:latin typeface="Arial" charset="0"/>
            </a:endParaRPr>
          </a:p>
          <a:p>
            <a:pPr eaLnBrk="1" hangingPunct="1">
              <a:spcBef>
                <a:spcPct val="0"/>
              </a:spcBef>
              <a:tabLst>
                <a:tab pos="900113" algn="l"/>
              </a:tabLst>
              <a:defRPr/>
            </a:pPr>
            <a:r>
              <a:rPr lang="en-US" altLang="ja-JP" sz="2000" b="1" dirty="0" smtClean="0">
                <a:latin typeface="Arial" charset="0"/>
              </a:rPr>
              <a:t>Hoffmann S. and K. </a:t>
            </a:r>
            <a:r>
              <a:rPr lang="en-US" altLang="ja-JP" sz="2000" b="1" dirty="0" err="1" smtClean="0">
                <a:latin typeface="Arial" charset="0"/>
              </a:rPr>
              <a:t>Soyez</a:t>
            </a:r>
            <a:r>
              <a:rPr lang="en-US" altLang="ja-JP" sz="2000" b="1" dirty="0" smtClean="0">
                <a:latin typeface="Arial" charset="0"/>
              </a:rPr>
              <a:t> (2010), “A cognitive model to predict </a:t>
            </a:r>
          </a:p>
          <a:p>
            <a:pPr eaLnBrk="1" hangingPunct="1">
              <a:spcBef>
                <a:spcPct val="0"/>
              </a:spcBef>
              <a:buFont typeface="Symbol" pitchFamily="18" charset="2"/>
              <a:buNone/>
              <a:tabLst>
                <a:tab pos="900113" algn="l"/>
              </a:tabLst>
              <a:defRPr/>
            </a:pPr>
            <a:r>
              <a:rPr lang="en-US" altLang="ja-JP" sz="2000" b="1" dirty="0" smtClean="0">
                <a:latin typeface="Arial" charset="0"/>
              </a:rPr>
              <a:t>               domain-specific consumer innovativeness,” </a:t>
            </a:r>
            <a:r>
              <a:rPr lang="en-US" altLang="ja-JP" sz="2000" b="1" i="1" dirty="0" smtClean="0">
                <a:latin typeface="Arial" charset="0"/>
              </a:rPr>
              <a:t>Journal of </a:t>
            </a:r>
          </a:p>
          <a:p>
            <a:pPr eaLnBrk="1" hangingPunct="1">
              <a:spcBef>
                <a:spcPct val="0"/>
              </a:spcBef>
              <a:buFont typeface="Symbol" pitchFamily="18" charset="2"/>
              <a:buNone/>
              <a:tabLst>
                <a:tab pos="900113" algn="l"/>
              </a:tabLst>
              <a:defRPr/>
            </a:pPr>
            <a:r>
              <a:rPr lang="en-US" altLang="ja-JP" sz="2000" b="1" i="1" dirty="0" smtClean="0">
                <a:latin typeface="Arial" charset="0"/>
              </a:rPr>
              <a:t>               Business Research</a:t>
            </a:r>
            <a:r>
              <a:rPr lang="en-US" altLang="ja-JP" sz="2000" b="1" dirty="0" smtClean="0">
                <a:latin typeface="Arial" charset="0"/>
              </a:rPr>
              <a:t>, Vol. 63, 7, July. 778-785.</a:t>
            </a:r>
          </a:p>
          <a:p>
            <a:pPr eaLnBrk="1" hangingPunct="1">
              <a:tabLst>
                <a:tab pos="900113" algn="l"/>
              </a:tabLst>
              <a:defRPr/>
            </a:pPr>
            <a:r>
              <a:rPr lang="en-US" altLang="ja-JP" sz="2000" b="1" dirty="0" err="1" smtClean="0">
                <a:latin typeface="Arial" charset="0"/>
              </a:rPr>
              <a:t>Im</a:t>
            </a:r>
            <a:r>
              <a:rPr lang="en-US" altLang="ja-JP" sz="2000" b="1" dirty="0" smtClean="0">
                <a:latin typeface="Arial" charset="0"/>
              </a:rPr>
              <a:t>, S., B. J. </a:t>
            </a:r>
            <a:r>
              <a:rPr lang="en-US" altLang="ja-JP" sz="2000" b="1" dirty="0" err="1" smtClean="0">
                <a:latin typeface="Arial" charset="0"/>
              </a:rPr>
              <a:t>Bayus</a:t>
            </a:r>
            <a:r>
              <a:rPr lang="en-US" altLang="ja-JP" sz="2000" b="1" dirty="0" smtClean="0">
                <a:latin typeface="Arial" charset="0"/>
              </a:rPr>
              <a:t> and C. H. Mason (2003), “An Empirical Study of</a:t>
            </a:r>
          </a:p>
          <a:p>
            <a:pPr eaLnBrk="1" hangingPunct="1">
              <a:buFont typeface="Arial" charset="0"/>
              <a:buNone/>
              <a:tabLst>
                <a:tab pos="900113" algn="l"/>
              </a:tabLst>
              <a:defRPr/>
            </a:pPr>
            <a:r>
              <a:rPr lang="en-US" altLang="ja-JP" sz="2000" b="1" dirty="0" smtClean="0">
                <a:latin typeface="Arial" charset="0"/>
              </a:rPr>
              <a:t>             Innate Consumer Innovativeness, Personal Characteristics, and </a:t>
            </a:r>
          </a:p>
          <a:p>
            <a:pPr eaLnBrk="1" hangingPunct="1">
              <a:buFont typeface="Arial" charset="0"/>
              <a:buNone/>
              <a:tabLst>
                <a:tab pos="900113" algn="l"/>
              </a:tabLst>
              <a:defRPr/>
            </a:pPr>
            <a:r>
              <a:rPr lang="en-US" altLang="ja-JP" sz="2000" b="1" dirty="0" smtClean="0">
                <a:latin typeface="Arial" charset="0"/>
              </a:rPr>
              <a:t>             New-Product Adoption Behavior,” </a:t>
            </a:r>
            <a:r>
              <a:rPr lang="en-US" altLang="ja-JP" sz="2000" b="1" i="1" dirty="0" smtClean="0">
                <a:latin typeface="Arial" charset="0"/>
              </a:rPr>
              <a:t>Journal of the Academy of </a:t>
            </a:r>
          </a:p>
          <a:p>
            <a:pPr eaLnBrk="1" hangingPunct="1">
              <a:buFont typeface="Arial" charset="0"/>
              <a:buNone/>
              <a:tabLst>
                <a:tab pos="900113" algn="l"/>
              </a:tabLst>
              <a:defRPr/>
            </a:pPr>
            <a:r>
              <a:rPr lang="en-US" altLang="ja-JP" sz="2000" b="1" i="1" dirty="0" smtClean="0">
                <a:latin typeface="Arial" charset="0"/>
              </a:rPr>
              <a:t>             Marketing Science</a:t>
            </a:r>
            <a:r>
              <a:rPr lang="en-US" altLang="ja-JP" sz="2000" b="1" dirty="0" smtClean="0">
                <a:latin typeface="Arial" charset="0"/>
              </a:rPr>
              <a:t>, 31, 1, 61-73.</a:t>
            </a:r>
          </a:p>
          <a:p>
            <a:pPr eaLnBrk="1" hangingPunct="1">
              <a:tabLst>
                <a:tab pos="900113" algn="l"/>
              </a:tabLst>
              <a:defRPr/>
            </a:pPr>
            <a:r>
              <a:rPr lang="en-US" altLang="ja-JP" sz="2000" b="1" dirty="0" err="1" smtClean="0">
                <a:latin typeface="Arial" pitchFamily="34" charset="0"/>
                <a:cs typeface="Arial" pitchFamily="34" charset="0"/>
              </a:rPr>
              <a:t>Im</a:t>
            </a:r>
            <a:r>
              <a:rPr lang="en-US" altLang="ja-JP" sz="2000" b="1" dirty="0" smtClean="0">
                <a:latin typeface="Arial" pitchFamily="34" charset="0"/>
                <a:cs typeface="Arial" pitchFamily="34" charset="0"/>
              </a:rPr>
              <a:t>, S., C.H. Mason, and M.B. Houston (2007), “Does innate consumer</a:t>
            </a:r>
          </a:p>
          <a:p>
            <a:pPr eaLnBrk="1" hangingPunct="1">
              <a:buNone/>
              <a:tabLst>
                <a:tab pos="900113" algn="l"/>
              </a:tabLst>
              <a:defRPr/>
            </a:pPr>
            <a:r>
              <a:rPr lang="en-US" altLang="ja-JP" sz="2000" b="1" dirty="0" smtClean="0">
                <a:latin typeface="Arial" pitchFamily="34" charset="0"/>
                <a:cs typeface="Arial" pitchFamily="34" charset="0"/>
              </a:rPr>
              <a:t>             innovativeness relate to new product/service adoption behavior?</a:t>
            </a:r>
          </a:p>
          <a:p>
            <a:pPr eaLnBrk="1" hangingPunct="1">
              <a:buNone/>
              <a:tabLst>
                <a:tab pos="900113" algn="l"/>
              </a:tabLst>
              <a:defRPr/>
            </a:pPr>
            <a:r>
              <a:rPr lang="en-US" altLang="ja-JP" sz="2000" b="1" dirty="0" smtClean="0">
                <a:latin typeface="Arial" pitchFamily="34" charset="0"/>
                <a:cs typeface="Arial" pitchFamily="34" charset="0"/>
              </a:rPr>
              <a:t>            The intervening role of social learning via vicarious innovativeness.</a:t>
            </a:r>
          </a:p>
          <a:p>
            <a:pPr eaLnBrk="1" hangingPunct="1">
              <a:buNone/>
              <a:tabLst>
                <a:tab pos="900113" algn="l"/>
              </a:tabLst>
              <a:defRPr/>
            </a:pPr>
            <a:r>
              <a:rPr lang="en-US" altLang="ja-JP" sz="2000" b="1" dirty="0" smtClean="0">
                <a:latin typeface="Arial" pitchFamily="34" charset="0"/>
                <a:cs typeface="Arial" pitchFamily="34" charset="0"/>
              </a:rPr>
              <a:t>            </a:t>
            </a:r>
            <a:r>
              <a:rPr lang="en-US" altLang="ja-JP" sz="2000" b="1" i="1" dirty="0" smtClean="0">
                <a:latin typeface="Arial" pitchFamily="34" charset="0"/>
                <a:cs typeface="Arial" pitchFamily="34" charset="0"/>
              </a:rPr>
              <a:t>Journal of the Academy of Marketing Science </a:t>
            </a:r>
            <a:r>
              <a:rPr lang="en-US" altLang="ja-JP" sz="2000" b="1" dirty="0" smtClean="0">
                <a:latin typeface="Arial" pitchFamily="34" charset="0"/>
                <a:cs typeface="Arial" pitchFamily="34" charset="0"/>
              </a:rPr>
              <a:t>35 (1), 63–75. </a:t>
            </a:r>
          </a:p>
          <a:p>
            <a:pPr eaLnBrk="1" hangingPunct="1">
              <a:tabLst>
                <a:tab pos="900113" algn="l"/>
              </a:tabLst>
              <a:defRPr/>
            </a:pPr>
            <a:endParaRPr lang="en-US" altLang="ja-JP" sz="2000" b="1" dirty="0" smtClean="0">
              <a:latin typeface="Arial" pitchFamily="34" charset="0"/>
              <a:cs typeface="Arial" pitchFamily="34" charset="0"/>
            </a:endParaRPr>
          </a:p>
          <a:p>
            <a:pPr eaLnBrk="1" hangingPunct="1">
              <a:lnSpc>
                <a:spcPct val="80000"/>
              </a:lnSpc>
              <a:tabLst>
                <a:tab pos="900113" algn="l"/>
              </a:tabLst>
              <a:defRPr/>
            </a:pPr>
            <a:endParaRPr lang="en-US" altLang="ja-JP" sz="2000" b="1" dirty="0" smtClean="0">
              <a:latin typeface="Arial" charset="0"/>
            </a:endParaRPr>
          </a:p>
          <a:p>
            <a:pPr eaLnBrk="1" hangingPunct="1">
              <a:lnSpc>
                <a:spcPct val="80000"/>
              </a:lnSpc>
              <a:buFont typeface="Arial" charset="0"/>
              <a:buNone/>
              <a:tabLst>
                <a:tab pos="900113" algn="l"/>
              </a:tabLst>
              <a:defRPr/>
            </a:pPr>
            <a:endParaRPr lang="en-US" altLang="ja-JP" sz="2000" b="1" dirty="0" smtClean="0">
              <a:latin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4983"/>
            <a:ext cx="8229600" cy="465705"/>
          </a:xfrm>
        </p:spPr>
        <p:txBody>
          <a:bodyPr/>
          <a:lstStyle/>
          <a:p>
            <a:r>
              <a:rPr lang="en-US" altLang="ja-JP" sz="3200" b="1" dirty="0" smtClean="0"/>
              <a:t>References</a:t>
            </a:r>
            <a:endParaRPr kumimoji="1" lang="ja-JP" altLang="en-US" sz="3200" dirty="0"/>
          </a:p>
        </p:txBody>
      </p:sp>
      <p:sp>
        <p:nvSpPr>
          <p:cNvPr id="3" name="コンテンツ プレースホルダ 2"/>
          <p:cNvSpPr>
            <a:spLocks noGrp="1"/>
          </p:cNvSpPr>
          <p:nvPr>
            <p:ph idx="1"/>
          </p:nvPr>
        </p:nvSpPr>
        <p:spPr>
          <a:xfrm>
            <a:off x="0" y="692696"/>
            <a:ext cx="9144000" cy="5616624"/>
          </a:xfrm>
        </p:spPr>
        <p:txBody>
          <a:bodyPr/>
          <a:lstStyle/>
          <a:p>
            <a:r>
              <a:rPr lang="en-US" altLang="ja-JP" sz="2000" b="1" dirty="0" err="1" smtClean="0">
                <a:latin typeface="Arial" pitchFamily="34" charset="0"/>
                <a:cs typeface="Arial" pitchFamily="34" charset="0"/>
              </a:rPr>
              <a:t>Kenrick</a:t>
            </a:r>
            <a:r>
              <a:rPr lang="en-US" altLang="ja-JP" sz="2000" b="1" dirty="0" smtClean="0">
                <a:latin typeface="Arial" pitchFamily="34" charset="0"/>
                <a:cs typeface="Arial" pitchFamily="34" charset="0"/>
              </a:rPr>
              <a:t>, D. T., &amp; Funder, D. C. (1991). The person-situation debate: Do</a:t>
            </a:r>
          </a:p>
          <a:p>
            <a:pPr>
              <a:buNone/>
            </a:pPr>
            <a:r>
              <a:rPr lang="en-US" altLang="ja-JP" sz="2000" b="1" dirty="0" smtClean="0">
                <a:latin typeface="Arial" pitchFamily="34" charset="0"/>
                <a:cs typeface="Arial" pitchFamily="34" charset="0"/>
              </a:rPr>
              <a:t>              personality traits really exist? In V. J. </a:t>
            </a:r>
            <a:r>
              <a:rPr lang="en-US" altLang="ja-JP" sz="2000" b="1" dirty="0" err="1" smtClean="0">
                <a:latin typeface="Arial" pitchFamily="34" charset="0"/>
                <a:cs typeface="Arial" pitchFamily="34" charset="0"/>
              </a:rPr>
              <a:t>Derlega</a:t>
            </a:r>
            <a:r>
              <a:rPr lang="en-US" altLang="ja-JP" sz="2000" b="1" dirty="0" smtClean="0">
                <a:latin typeface="Arial" pitchFamily="34" charset="0"/>
                <a:cs typeface="Arial" pitchFamily="34" charset="0"/>
              </a:rPr>
              <a:t>, B. A. </a:t>
            </a:r>
            <a:r>
              <a:rPr lang="en-US" altLang="ja-JP" sz="2000" b="1" dirty="0" err="1" smtClean="0">
                <a:latin typeface="Arial" pitchFamily="34" charset="0"/>
                <a:cs typeface="Arial" pitchFamily="34" charset="0"/>
              </a:rPr>
              <a:t>Winstead</a:t>
            </a:r>
            <a:r>
              <a:rPr lang="en-US" altLang="ja-JP" sz="2000" b="1" dirty="0" smtClean="0">
                <a:latin typeface="Arial" pitchFamily="34" charset="0"/>
                <a:cs typeface="Arial" pitchFamily="34" charset="0"/>
              </a:rPr>
              <a:t>, &amp; </a:t>
            </a:r>
          </a:p>
          <a:p>
            <a:pPr>
              <a:buNone/>
            </a:pPr>
            <a:r>
              <a:rPr lang="en-US" altLang="ja-JP" sz="2000" b="1" dirty="0" smtClean="0">
                <a:latin typeface="Arial" pitchFamily="34" charset="0"/>
                <a:cs typeface="Arial" pitchFamily="34" charset="0"/>
              </a:rPr>
              <a:t>              W. H. Jones (Eds.), </a:t>
            </a:r>
            <a:r>
              <a:rPr lang="en-US" altLang="ja-JP" sz="2000" b="1" i="1" dirty="0" smtClean="0">
                <a:latin typeface="Arial" pitchFamily="34" charset="0"/>
                <a:cs typeface="Arial" pitchFamily="34" charset="0"/>
              </a:rPr>
              <a:t>Personality: Contemporary theory and </a:t>
            </a:r>
          </a:p>
          <a:p>
            <a:pPr>
              <a:buNone/>
            </a:pPr>
            <a:r>
              <a:rPr lang="en-US" altLang="ja-JP" sz="2000" b="1" i="1" dirty="0" smtClean="0">
                <a:latin typeface="Arial" pitchFamily="34" charset="0"/>
                <a:cs typeface="Arial" pitchFamily="34" charset="0"/>
              </a:rPr>
              <a:t>              research (pp.149-173). Chicago: Nelson-Hall.</a:t>
            </a:r>
            <a:endParaRPr lang="en-US" altLang="ja-JP" sz="2000" b="1" dirty="0" smtClean="0">
              <a:latin typeface="Arial" pitchFamily="34" charset="0"/>
              <a:cs typeface="Arial" pitchFamily="34" charset="0"/>
            </a:endParaRPr>
          </a:p>
          <a:p>
            <a:pPr>
              <a:tabLst>
                <a:tab pos="900113" algn="l"/>
              </a:tabLst>
              <a:defRPr/>
            </a:pPr>
            <a:r>
              <a:rPr lang="en-US" altLang="ja-JP" sz="2000" b="1" dirty="0" err="1" smtClean="0">
                <a:latin typeface="Arial" charset="0"/>
                <a:cs typeface="Arial" charset="0"/>
              </a:rPr>
              <a:t>Kirton</a:t>
            </a:r>
            <a:r>
              <a:rPr lang="en-US" altLang="ja-JP" sz="2000" b="1" dirty="0" smtClean="0">
                <a:latin typeface="Arial" charset="0"/>
                <a:cs typeface="Arial" charset="0"/>
              </a:rPr>
              <a:t>, M. (1976), “Adaptors and innovators: A description and </a:t>
            </a:r>
          </a:p>
          <a:p>
            <a:pPr>
              <a:buNone/>
              <a:tabLst>
                <a:tab pos="900113" algn="l"/>
              </a:tabLst>
              <a:defRPr/>
            </a:pPr>
            <a:r>
              <a:rPr lang="en-US" altLang="ja-JP" sz="2000" b="1" dirty="0" smtClean="0">
                <a:latin typeface="Arial" charset="0"/>
                <a:cs typeface="Arial" charset="0"/>
              </a:rPr>
              <a:t>              measure,” </a:t>
            </a:r>
            <a:r>
              <a:rPr lang="en-US" altLang="ja-JP" sz="2000" b="1" i="1" dirty="0" smtClean="0">
                <a:latin typeface="Arial" charset="0"/>
                <a:cs typeface="Arial" charset="0"/>
              </a:rPr>
              <a:t>Journal of Applied Psychology</a:t>
            </a:r>
            <a:r>
              <a:rPr lang="en-US" altLang="ja-JP" sz="2000" b="1" dirty="0" smtClean="0">
                <a:latin typeface="Arial" charset="0"/>
                <a:cs typeface="Arial" charset="0"/>
              </a:rPr>
              <a:t>, Vol. 61, No. 5, 622-629.</a:t>
            </a:r>
            <a:endParaRPr lang="en-US" altLang="ja-JP" sz="2000" b="1" dirty="0" smtClean="0">
              <a:solidFill>
                <a:schemeClr val="tx1">
                  <a:lumMod val="95000"/>
                  <a:lumOff val="5000"/>
                </a:schemeClr>
              </a:solidFill>
              <a:latin typeface="Arial" pitchFamily="34" charset="0"/>
              <a:cs typeface="Arial" pitchFamily="34" charset="0"/>
            </a:endParaRPr>
          </a:p>
          <a:p>
            <a:pPr>
              <a:tabLst>
                <a:tab pos="900113" algn="l"/>
              </a:tabLst>
              <a:defRPr/>
            </a:pPr>
            <a:r>
              <a:rPr lang="en-US" altLang="ja-JP" sz="2000" b="1" dirty="0" err="1" smtClean="0">
                <a:solidFill>
                  <a:schemeClr val="tx1">
                    <a:lumMod val="95000"/>
                    <a:lumOff val="5000"/>
                  </a:schemeClr>
                </a:solidFill>
                <a:latin typeface="Arial" pitchFamily="34" charset="0"/>
                <a:cs typeface="Arial" pitchFamily="34" charset="0"/>
              </a:rPr>
              <a:t>Kiuchi</a:t>
            </a:r>
            <a:r>
              <a:rPr lang="en-US" altLang="ja-JP" sz="2000" b="1" dirty="0" smtClean="0">
                <a:solidFill>
                  <a:schemeClr val="tx1">
                    <a:lumMod val="95000"/>
                    <a:lumOff val="5000"/>
                  </a:schemeClr>
                </a:solidFill>
                <a:latin typeface="Arial" pitchFamily="34" charset="0"/>
                <a:cs typeface="Arial" pitchFamily="34" charset="0"/>
              </a:rPr>
              <a:t>, Aki (1996), “Independent-Interdependent Self Construal, </a:t>
            </a:r>
          </a:p>
          <a:p>
            <a:pPr>
              <a:buNone/>
              <a:tabLst>
                <a:tab pos="900113" algn="l"/>
              </a:tabLst>
              <a:defRPr/>
            </a:pPr>
            <a:r>
              <a:rPr lang="en-US" altLang="ja-JP" sz="2000" b="1" dirty="0" smtClean="0">
                <a:solidFill>
                  <a:schemeClr val="tx1">
                    <a:lumMod val="95000"/>
                    <a:lumOff val="5000"/>
                  </a:schemeClr>
                </a:solidFill>
                <a:latin typeface="Arial" pitchFamily="34" charset="0"/>
                <a:cs typeface="Arial" pitchFamily="34" charset="0"/>
              </a:rPr>
              <a:t>              Relationship of Cultural Influence and Personality Trait,” </a:t>
            </a:r>
          </a:p>
          <a:p>
            <a:pPr>
              <a:buNone/>
              <a:tabLst>
                <a:tab pos="900113" algn="l"/>
              </a:tabLst>
              <a:defRPr/>
            </a:pPr>
            <a:r>
              <a:rPr lang="en-US" altLang="ja-JP" sz="2000" b="1" dirty="0" smtClean="0">
                <a:solidFill>
                  <a:schemeClr val="tx1">
                    <a:lumMod val="95000"/>
                    <a:lumOff val="5000"/>
                  </a:schemeClr>
                </a:solidFill>
                <a:latin typeface="Arial" pitchFamily="34" charset="0"/>
                <a:cs typeface="Arial" pitchFamily="34" charset="0"/>
              </a:rPr>
              <a:t>              </a:t>
            </a:r>
            <a:r>
              <a:rPr lang="en-US" altLang="ja-JP" sz="2000" b="1" i="1" dirty="0" smtClean="0">
                <a:solidFill>
                  <a:schemeClr val="tx1">
                    <a:lumMod val="95000"/>
                    <a:lumOff val="5000"/>
                  </a:schemeClr>
                </a:solidFill>
                <a:latin typeface="Arial" pitchFamily="34" charset="0"/>
                <a:cs typeface="Arial" pitchFamily="34" charset="0"/>
              </a:rPr>
              <a:t>Research in Psychology, </a:t>
            </a:r>
            <a:r>
              <a:rPr lang="en-US" altLang="ja-JP" sz="2000" b="1" dirty="0" smtClean="0">
                <a:solidFill>
                  <a:schemeClr val="tx1">
                    <a:lumMod val="95000"/>
                    <a:lumOff val="5000"/>
                  </a:schemeClr>
                </a:solidFill>
                <a:latin typeface="Arial" pitchFamily="34" charset="0"/>
                <a:cs typeface="Arial" pitchFamily="34" charset="0"/>
              </a:rPr>
              <a:t>67, 308-313 (translated by the authors).</a:t>
            </a:r>
          </a:p>
          <a:p>
            <a:r>
              <a:rPr lang="en-US" altLang="ja-JP" sz="2000" b="1" dirty="0" err="1" smtClean="0">
                <a:latin typeface="Arial" pitchFamily="34" charset="0"/>
                <a:cs typeface="Arial" pitchFamily="34" charset="0"/>
              </a:rPr>
              <a:t>J.k</a:t>
            </a:r>
            <a:r>
              <a:rPr lang="en-US" altLang="ja-JP" sz="2000" b="1" dirty="0" smtClean="0">
                <a:latin typeface="Arial" pitchFamily="34" charset="0"/>
                <a:cs typeface="Arial" pitchFamily="34" charset="0"/>
              </a:rPr>
              <a:t>. </a:t>
            </a:r>
            <a:r>
              <a:rPr lang="en-US" altLang="ja-JP" sz="2000" b="1" dirty="0" err="1" smtClean="0">
                <a:latin typeface="Arial" pitchFamily="34" charset="0"/>
                <a:cs typeface="Arial" pitchFamily="34" charset="0"/>
              </a:rPr>
              <a:t>Lastovicka</a:t>
            </a:r>
            <a:r>
              <a:rPr lang="en-US" altLang="ja-JP" sz="2000" b="1" dirty="0" smtClean="0">
                <a:latin typeface="Arial" pitchFamily="34" charset="0"/>
                <a:cs typeface="Arial" pitchFamily="34" charset="0"/>
              </a:rPr>
              <a:t> and E.A. </a:t>
            </a:r>
            <a:r>
              <a:rPr lang="en-US" altLang="ja-JP" sz="2000" b="1" dirty="0" err="1" smtClean="0">
                <a:latin typeface="Arial" pitchFamily="34" charset="0"/>
                <a:cs typeface="Arial" pitchFamily="34" charset="0"/>
              </a:rPr>
              <a:t>Joachimsthaler</a:t>
            </a:r>
            <a:r>
              <a:rPr lang="en-US" altLang="ja-JP" sz="2000" b="1" dirty="0" smtClean="0">
                <a:latin typeface="Arial" pitchFamily="34" charset="0"/>
                <a:cs typeface="Arial" pitchFamily="34" charset="0"/>
              </a:rPr>
              <a:t> (1988). “Improving the </a:t>
            </a:r>
          </a:p>
          <a:p>
            <a:pPr>
              <a:buNone/>
            </a:pPr>
            <a:r>
              <a:rPr lang="en-US" altLang="ja-JP" sz="2000" b="1" dirty="0" smtClean="0">
                <a:latin typeface="Arial" pitchFamily="34" charset="0"/>
                <a:cs typeface="Arial" pitchFamily="34" charset="0"/>
              </a:rPr>
              <a:t>              detection of personality-behavior relationships in consumer </a:t>
            </a:r>
          </a:p>
          <a:p>
            <a:pPr>
              <a:buNone/>
            </a:pPr>
            <a:r>
              <a:rPr lang="en-US" altLang="ja-JP" sz="2000" b="1" dirty="0" smtClean="0">
                <a:latin typeface="Arial" pitchFamily="34" charset="0"/>
                <a:cs typeface="Arial" pitchFamily="34" charset="0"/>
              </a:rPr>
              <a:t>              research,” </a:t>
            </a:r>
            <a:r>
              <a:rPr lang="en-US" altLang="ja-JP" sz="2000" b="1" i="1" dirty="0" smtClean="0">
                <a:latin typeface="Arial" pitchFamily="34" charset="0"/>
                <a:cs typeface="Arial" pitchFamily="34" charset="0"/>
              </a:rPr>
              <a:t>Journal of Consumer Research, </a:t>
            </a:r>
            <a:r>
              <a:rPr lang="en-US" altLang="ja-JP" sz="2000" b="1" dirty="0" smtClean="0">
                <a:latin typeface="Arial" pitchFamily="34" charset="0"/>
                <a:cs typeface="Arial" pitchFamily="34" charset="0"/>
              </a:rPr>
              <a:t>14 (March) 583-587.</a:t>
            </a:r>
            <a:endParaRPr lang="en-US" altLang="ja-JP" sz="2000" b="1" i="1" dirty="0" smtClean="0">
              <a:latin typeface="Arial" pitchFamily="34" charset="0"/>
              <a:cs typeface="Arial" pitchFamily="34" charset="0"/>
            </a:endParaRPr>
          </a:p>
          <a:p>
            <a:pPr>
              <a:buNone/>
              <a:tabLst>
                <a:tab pos="900113" algn="l"/>
              </a:tabLst>
            </a:pPr>
            <a:endParaRPr lang="en-US" altLang="ja-JP" sz="2000" b="1" dirty="0" smtClean="0">
              <a:latin typeface="Arial" charset="0"/>
              <a:cs typeface="Arial" charset="0"/>
            </a:endParaRPr>
          </a:p>
          <a:p>
            <a:pPr eaLnBrk="1" hangingPunct="1">
              <a:buNone/>
              <a:tabLst>
                <a:tab pos="900113" algn="l"/>
              </a:tabLst>
              <a:defRPr/>
            </a:pPr>
            <a:endParaRPr kumimoji="1" lang="ja-JP" altLang="en-US" sz="2000" dirty="0"/>
          </a:p>
        </p:txBody>
      </p:sp>
      <p:sp>
        <p:nvSpPr>
          <p:cNvPr id="4" name="日付プレースホルダ 3"/>
          <p:cNvSpPr>
            <a:spLocks noGrp="1"/>
          </p:cNvSpPr>
          <p:nvPr>
            <p:ph type="dt" sz="half" idx="10"/>
          </p:nvPr>
        </p:nvSpPr>
        <p:spPr/>
        <p:txBody>
          <a:bodyPr/>
          <a:lstStyle/>
          <a:p>
            <a:pPr>
              <a:defRPr/>
            </a:pPr>
            <a:fld id="{6D74E21F-2B64-43B5-A50E-7AB247B8D1C5}" type="datetime1">
              <a:rPr lang="ja-JP" altLang="en-US" smtClean="0"/>
              <a:pPr>
                <a:defRPr/>
              </a:pPr>
              <a:t>2011/8/23</a:t>
            </a:fld>
            <a:endParaRPr lang="ja-JP" altLang="en-US" dirty="0"/>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42</a:t>
            </a:fld>
            <a:endParaRPr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日付プレースホルダ 3"/>
          <p:cNvSpPr>
            <a:spLocks noGrp="1"/>
          </p:cNvSpPr>
          <p:nvPr>
            <p:ph type="dt" sz="quarter" idx="10"/>
          </p:nvPr>
        </p:nvSpPr>
        <p:spPr/>
        <p:txBody>
          <a:bodyPr/>
          <a:lstStyle/>
          <a:p>
            <a:pPr>
              <a:defRPr/>
            </a:pPr>
            <a:fld id="{170DA312-2E6A-413F-8593-5C46424FBAC9}" type="datetime1">
              <a:rPr lang="ja-JP" altLang="en-US" smtClean="0"/>
              <a:pPr>
                <a:defRPr/>
              </a:pPr>
              <a:t>2011/8/23</a:t>
            </a:fld>
            <a:endParaRPr lang="ja-JP" altLang="en-US"/>
          </a:p>
        </p:txBody>
      </p:sp>
      <p:sp>
        <p:nvSpPr>
          <p:cNvPr id="7885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1" name="スライド番号プレースホルダ 5"/>
          <p:cNvSpPr>
            <a:spLocks noGrp="1"/>
          </p:cNvSpPr>
          <p:nvPr>
            <p:ph type="sldNum" sz="quarter" idx="12"/>
          </p:nvPr>
        </p:nvSpPr>
        <p:spPr>
          <a:xfrm>
            <a:off x="6643688" y="6286500"/>
            <a:ext cx="2133600" cy="365125"/>
          </a:xfrm>
        </p:spPr>
        <p:txBody>
          <a:bodyPr/>
          <a:lstStyle/>
          <a:p>
            <a:pPr>
              <a:defRPr/>
            </a:pPr>
            <a:fld id="{8EB26638-132A-4E39-B0CB-403D861DA736}" type="slidenum">
              <a:rPr lang="ja-JP" altLang="en-US"/>
              <a:pPr>
                <a:defRPr/>
              </a:pPr>
              <a:t>43</a:t>
            </a:fld>
            <a:endParaRPr lang="ja-JP" altLang="en-US" dirty="0"/>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52ACE88-C5C7-4C57-831D-63B591ECF23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885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98AD322-051C-4A62-A233-6180EF22680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885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9C612EE-B682-4F11-840D-D9291A54153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885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CDF2BEA-A2B3-487F-8C47-8CB23CCA8A1B}"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886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5146AAD-C829-409F-BB43-19B4A3D089E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7886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8863" name="Rectangle 2"/>
          <p:cNvSpPr>
            <a:spLocks noGrp="1"/>
          </p:cNvSpPr>
          <p:nvPr>
            <p:ph type="title"/>
          </p:nvPr>
        </p:nvSpPr>
        <p:spPr>
          <a:xfrm>
            <a:off x="457200" y="274639"/>
            <a:ext cx="8229600" cy="346050"/>
          </a:xfrm>
        </p:spPr>
        <p:txBody>
          <a:bodyPr/>
          <a:lstStyle/>
          <a:p>
            <a:r>
              <a:rPr lang="en-US" altLang="ja-JP" sz="3200" b="1" dirty="0" smtClean="0"/>
              <a:t>References</a:t>
            </a:r>
            <a:endParaRPr lang="ja-JP" altLang="en-US" sz="3200" b="1" dirty="0" smtClean="0"/>
          </a:p>
        </p:txBody>
      </p:sp>
      <p:sp>
        <p:nvSpPr>
          <p:cNvPr id="78864" name="Rectangle 3"/>
          <p:cNvSpPr>
            <a:spLocks noGrp="1"/>
          </p:cNvSpPr>
          <p:nvPr>
            <p:ph type="body" idx="1"/>
          </p:nvPr>
        </p:nvSpPr>
        <p:spPr>
          <a:xfrm>
            <a:off x="142875" y="620688"/>
            <a:ext cx="8821738" cy="5594375"/>
          </a:xfrm>
        </p:spPr>
        <p:txBody>
          <a:bodyPr/>
          <a:lstStyle/>
          <a:p>
            <a:pPr eaLnBrk="1" hangingPunct="1">
              <a:tabLst>
                <a:tab pos="900113" algn="l"/>
              </a:tabLst>
              <a:defRPr/>
            </a:pPr>
            <a:r>
              <a:rPr lang="en-US" altLang="ja-JP" sz="2000" b="1" dirty="0" err="1" smtClean="0">
                <a:latin typeface="Arial" charset="0"/>
              </a:rPr>
              <a:t>MaCorquadale</a:t>
            </a:r>
            <a:r>
              <a:rPr lang="en-US" altLang="ja-JP" sz="2000" b="1" dirty="0" smtClean="0">
                <a:latin typeface="Arial" charset="0"/>
              </a:rPr>
              <a:t>, K. and </a:t>
            </a:r>
            <a:r>
              <a:rPr lang="en-US" altLang="ja-JP" sz="2000" b="1" dirty="0" err="1" smtClean="0">
                <a:latin typeface="Arial" charset="0"/>
              </a:rPr>
              <a:t>Meehl</a:t>
            </a:r>
            <a:r>
              <a:rPr lang="en-US" altLang="ja-JP" sz="2000" b="1" dirty="0" smtClean="0">
                <a:latin typeface="Arial" charset="0"/>
              </a:rPr>
              <a:t>, P. E. (1948), “On a Distinction between </a:t>
            </a:r>
          </a:p>
          <a:p>
            <a:pPr eaLnBrk="1" hangingPunct="1">
              <a:buNone/>
              <a:tabLst>
                <a:tab pos="900113" algn="l"/>
              </a:tabLst>
              <a:defRPr/>
            </a:pPr>
            <a:r>
              <a:rPr lang="en-US" altLang="ja-JP" sz="2000" b="1" dirty="0" smtClean="0">
                <a:latin typeface="Arial" charset="0"/>
              </a:rPr>
              <a:t>              Hypothetical Constructs and Intervening Variables,” </a:t>
            </a:r>
          </a:p>
          <a:p>
            <a:pPr eaLnBrk="1" hangingPunct="1">
              <a:buNone/>
              <a:tabLst>
                <a:tab pos="900113" algn="l"/>
              </a:tabLst>
              <a:defRPr/>
            </a:pPr>
            <a:r>
              <a:rPr lang="en-US" altLang="ja-JP" sz="2000" b="1" i="1" dirty="0" smtClean="0">
                <a:latin typeface="Arial" charset="0"/>
              </a:rPr>
              <a:t>              Psychological Review</a:t>
            </a:r>
            <a:r>
              <a:rPr lang="en-US" altLang="ja-JP" sz="2000" b="1" dirty="0" smtClean="0">
                <a:latin typeface="Arial" charset="0"/>
              </a:rPr>
              <a:t>, 55, 95-107.</a:t>
            </a:r>
          </a:p>
          <a:p>
            <a:pPr eaLnBrk="1" hangingPunct="1">
              <a:lnSpc>
                <a:spcPct val="80000"/>
              </a:lnSpc>
              <a:tabLst>
                <a:tab pos="900113" algn="l"/>
              </a:tabLst>
            </a:pPr>
            <a:r>
              <a:rPr lang="en-US" altLang="ja-JP" sz="2000" b="1" dirty="0" smtClean="0">
                <a:latin typeface="Arial" charset="0"/>
              </a:rPr>
              <a:t>Manning, Kenneth C., William O. Bearden, and Thomas J. Madden </a:t>
            </a:r>
          </a:p>
          <a:p>
            <a:pPr eaLnBrk="1" hangingPunct="1">
              <a:lnSpc>
                <a:spcPct val="80000"/>
              </a:lnSpc>
              <a:buNone/>
              <a:tabLst>
                <a:tab pos="900113" algn="l"/>
              </a:tabLst>
            </a:pPr>
            <a:r>
              <a:rPr lang="en-US" altLang="ja-JP" sz="2000" b="1" dirty="0" smtClean="0">
                <a:latin typeface="Arial" charset="0"/>
              </a:rPr>
              <a:t>              (1995), “Consumer Innovativeness and the Adoption Process,” </a:t>
            </a:r>
          </a:p>
          <a:p>
            <a:pPr eaLnBrk="1" hangingPunct="1">
              <a:lnSpc>
                <a:spcPct val="80000"/>
              </a:lnSpc>
              <a:buNone/>
              <a:tabLst>
                <a:tab pos="900113" algn="l"/>
              </a:tabLst>
            </a:pPr>
            <a:r>
              <a:rPr lang="en-US" altLang="ja-JP" sz="2000" b="1" i="1" dirty="0" smtClean="0">
                <a:latin typeface="Arial" charset="0"/>
              </a:rPr>
              <a:t>              Journal of Consumer Psychology</a:t>
            </a:r>
            <a:r>
              <a:rPr lang="en-US" altLang="ja-JP" sz="2000" b="1" dirty="0" smtClean="0">
                <a:latin typeface="Arial" charset="0"/>
              </a:rPr>
              <a:t>, 4(4), 329-345.</a:t>
            </a:r>
            <a:endParaRPr lang="en-US" altLang="ja-JP" sz="2000" b="1" dirty="0" smtClean="0">
              <a:latin typeface="Arial" charset="0"/>
              <a:cs typeface="Arial" charset="0"/>
            </a:endParaRPr>
          </a:p>
          <a:p>
            <a:pPr>
              <a:tabLst>
                <a:tab pos="900113" algn="l"/>
              </a:tabLst>
            </a:pPr>
            <a:r>
              <a:rPr lang="en-US" altLang="ja-JP" sz="2000" b="1" dirty="0" smtClean="0">
                <a:latin typeface="Arial" charset="0"/>
                <a:cs typeface="Arial" charset="0"/>
              </a:rPr>
              <a:t>Markus, H. R., &amp; </a:t>
            </a:r>
            <a:r>
              <a:rPr lang="en-US" altLang="ja-JP" sz="2000" b="1" dirty="0" err="1" smtClean="0">
                <a:latin typeface="Arial" charset="0"/>
                <a:cs typeface="Arial" charset="0"/>
              </a:rPr>
              <a:t>Kitayama</a:t>
            </a:r>
            <a:r>
              <a:rPr lang="en-US" altLang="ja-JP" sz="2000" b="1" dirty="0" smtClean="0">
                <a:latin typeface="Arial" charset="0"/>
                <a:cs typeface="Arial" charset="0"/>
              </a:rPr>
              <a:t>, S. 1991 Culture and the self : Implication</a:t>
            </a:r>
          </a:p>
          <a:p>
            <a:pPr>
              <a:buNone/>
              <a:tabLst>
                <a:tab pos="900113" algn="l"/>
              </a:tabLst>
            </a:pPr>
            <a:r>
              <a:rPr lang="en-US" altLang="ja-JP" sz="2000" b="1" dirty="0" smtClean="0">
                <a:latin typeface="Arial" charset="0"/>
                <a:cs typeface="Arial" charset="0"/>
              </a:rPr>
              <a:t>               for cognition, emotion, and motivation. Psychological Review, </a:t>
            </a:r>
          </a:p>
          <a:p>
            <a:pPr>
              <a:buNone/>
              <a:tabLst>
                <a:tab pos="900113" algn="l"/>
              </a:tabLst>
            </a:pPr>
            <a:r>
              <a:rPr lang="en-US" altLang="ja-JP" sz="2000" b="1" dirty="0" smtClean="0">
                <a:latin typeface="Arial" charset="0"/>
                <a:cs typeface="Arial" charset="0"/>
              </a:rPr>
              <a:t>               Vol. 98, 224-253.</a:t>
            </a:r>
          </a:p>
          <a:p>
            <a:pPr eaLnBrk="1" hangingPunct="1">
              <a:lnSpc>
                <a:spcPct val="80000"/>
              </a:lnSpc>
              <a:tabLst>
                <a:tab pos="900113" algn="l"/>
              </a:tabLst>
            </a:pPr>
            <a:r>
              <a:rPr lang="en-US" altLang="ja-JP" sz="2000" b="1" dirty="0" err="1" smtClean="0">
                <a:latin typeface="Arial" charset="0"/>
                <a:cs typeface="Arial" charset="0"/>
              </a:rPr>
              <a:t>Midgley</a:t>
            </a:r>
            <a:r>
              <a:rPr lang="en-US" altLang="ja-JP" sz="2000" b="1" dirty="0" smtClean="0">
                <a:latin typeface="Arial" charset="0"/>
                <a:cs typeface="Arial" charset="0"/>
              </a:rPr>
              <a:t>, David F. and Grahame R. Dowling (1978), “Innovativeness: </a:t>
            </a:r>
          </a:p>
          <a:p>
            <a:pPr eaLnBrk="1" hangingPunct="1">
              <a:lnSpc>
                <a:spcPct val="80000"/>
              </a:lnSpc>
              <a:buNone/>
              <a:tabLst>
                <a:tab pos="900113" algn="l"/>
              </a:tabLst>
            </a:pPr>
            <a:r>
              <a:rPr lang="en-US" altLang="ja-JP" sz="2000" b="1" dirty="0" smtClean="0">
                <a:latin typeface="Arial" charset="0"/>
                <a:cs typeface="Arial" charset="0"/>
              </a:rPr>
              <a:t>               The concept and its measurement,” </a:t>
            </a:r>
            <a:r>
              <a:rPr lang="en-US" altLang="ja-JP" sz="2000" b="1" i="1" dirty="0" smtClean="0">
                <a:latin typeface="Arial" charset="0"/>
                <a:cs typeface="Arial" charset="0"/>
              </a:rPr>
              <a:t>Journal of Consumer </a:t>
            </a:r>
          </a:p>
          <a:p>
            <a:pPr eaLnBrk="1" hangingPunct="1">
              <a:lnSpc>
                <a:spcPct val="80000"/>
              </a:lnSpc>
              <a:buNone/>
              <a:tabLst>
                <a:tab pos="900113" algn="l"/>
              </a:tabLst>
            </a:pPr>
            <a:r>
              <a:rPr lang="en-US" altLang="ja-JP" sz="2000" b="1" i="1" dirty="0" smtClean="0">
                <a:latin typeface="Arial" charset="0"/>
                <a:cs typeface="Arial" charset="0"/>
              </a:rPr>
              <a:t>               Research, </a:t>
            </a:r>
            <a:r>
              <a:rPr lang="en-US" altLang="ja-JP" sz="2000" b="1" dirty="0" smtClean="0">
                <a:latin typeface="Arial" charset="0"/>
                <a:cs typeface="Arial" charset="0"/>
              </a:rPr>
              <a:t>4 (March) 229-242.</a:t>
            </a:r>
          </a:p>
          <a:p>
            <a:pPr>
              <a:lnSpc>
                <a:spcPct val="60000"/>
              </a:lnSpc>
              <a:tabLst>
                <a:tab pos="900113" algn="l"/>
              </a:tabLst>
            </a:pPr>
            <a:r>
              <a:rPr lang="en-US" altLang="ja-JP" sz="2000" b="1" dirty="0" err="1" smtClean="0">
                <a:latin typeface="Arial" charset="0"/>
                <a:cs typeface="Arial" charset="0"/>
              </a:rPr>
              <a:t>Mischel</a:t>
            </a:r>
            <a:r>
              <a:rPr lang="en-US" altLang="ja-JP" sz="2000" b="1" dirty="0" smtClean="0">
                <a:latin typeface="Arial" charset="0"/>
                <a:cs typeface="Arial" charset="0"/>
              </a:rPr>
              <a:t>, W (1968</a:t>
            </a:r>
            <a:r>
              <a:rPr lang="en-US" altLang="ja-JP" sz="2000" b="1" i="1" dirty="0" smtClean="0">
                <a:latin typeface="Arial" charset="0"/>
                <a:cs typeface="Arial" charset="0"/>
              </a:rPr>
              <a:t>), Personality and Assessment</a:t>
            </a:r>
            <a:r>
              <a:rPr lang="en-US" altLang="ja-JP" sz="2000" b="1" dirty="0" smtClean="0">
                <a:latin typeface="Arial" charset="0"/>
                <a:cs typeface="Arial" charset="0"/>
              </a:rPr>
              <a:t>, New York: John</a:t>
            </a:r>
          </a:p>
          <a:p>
            <a:pPr>
              <a:lnSpc>
                <a:spcPct val="60000"/>
              </a:lnSpc>
              <a:buFont typeface="Arial" charset="0"/>
              <a:buNone/>
              <a:tabLst>
                <a:tab pos="900113" algn="l"/>
              </a:tabLst>
            </a:pPr>
            <a:r>
              <a:rPr lang="en-US" altLang="ja-JP" sz="2000" b="1" dirty="0" smtClean="0">
                <a:latin typeface="Arial" charset="0"/>
                <a:cs typeface="Arial" charset="0"/>
              </a:rPr>
              <a:t>               Wiley &amp;</a:t>
            </a:r>
            <a:r>
              <a:rPr lang="ja-JP" altLang="en-US" sz="2000" b="1" dirty="0" smtClean="0">
                <a:latin typeface="Arial" charset="0"/>
                <a:cs typeface="Arial" charset="0"/>
              </a:rPr>
              <a:t> </a:t>
            </a:r>
            <a:r>
              <a:rPr lang="en-US" altLang="ja-JP" sz="2000" b="1" dirty="0" smtClean="0">
                <a:latin typeface="Arial" charset="0"/>
                <a:cs typeface="Arial" charset="0"/>
              </a:rPr>
              <a:t>Sons, Inc.</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タイトル 1"/>
          <p:cNvSpPr>
            <a:spLocks noGrp="1"/>
          </p:cNvSpPr>
          <p:nvPr>
            <p:ph type="title"/>
          </p:nvPr>
        </p:nvSpPr>
        <p:spPr>
          <a:xfrm>
            <a:off x="467544" y="188640"/>
            <a:ext cx="8229600" cy="620688"/>
          </a:xfrm>
        </p:spPr>
        <p:txBody>
          <a:bodyPr/>
          <a:lstStyle/>
          <a:p>
            <a:r>
              <a:rPr lang="en-US" altLang="ja-JP" sz="3200" b="1" dirty="0" smtClean="0"/>
              <a:t>References</a:t>
            </a:r>
            <a:endParaRPr lang="ja-JP" altLang="en-US" sz="3200" dirty="0" smtClean="0"/>
          </a:p>
        </p:txBody>
      </p:sp>
      <p:sp>
        <p:nvSpPr>
          <p:cNvPr id="79875" name="コンテンツ プレースホルダ 2"/>
          <p:cNvSpPr>
            <a:spLocks noGrp="1"/>
          </p:cNvSpPr>
          <p:nvPr>
            <p:ph idx="1"/>
          </p:nvPr>
        </p:nvSpPr>
        <p:spPr>
          <a:xfrm>
            <a:off x="214313" y="764704"/>
            <a:ext cx="8929687" cy="5472608"/>
          </a:xfrm>
        </p:spPr>
        <p:txBody>
          <a:bodyPr/>
          <a:lstStyle/>
          <a:p>
            <a:r>
              <a:rPr lang="en-US" altLang="ja-JP" sz="2000" b="1" dirty="0" err="1" smtClean="0">
                <a:latin typeface="Arial" pitchFamily="34" charset="0"/>
                <a:cs typeface="Arial" pitchFamily="34" charset="0"/>
              </a:rPr>
              <a:t>Mischel</a:t>
            </a:r>
            <a:r>
              <a:rPr lang="en-US" altLang="ja-JP" sz="2000" b="1" dirty="0" smtClean="0">
                <a:latin typeface="Arial" pitchFamily="34" charset="0"/>
                <a:cs typeface="Arial" pitchFamily="34" charset="0"/>
              </a:rPr>
              <a:t> W, </a:t>
            </a:r>
            <a:r>
              <a:rPr lang="en-US" altLang="ja-JP" sz="2000" b="1" dirty="0" err="1" smtClean="0">
                <a:latin typeface="Arial" pitchFamily="34" charset="0"/>
                <a:cs typeface="Arial" pitchFamily="34" charset="0"/>
              </a:rPr>
              <a:t>Shoda</a:t>
            </a:r>
            <a:r>
              <a:rPr lang="en-US" altLang="ja-JP" sz="2000" b="1" dirty="0" smtClean="0">
                <a:latin typeface="Arial" pitchFamily="34" charset="0"/>
                <a:cs typeface="Arial" pitchFamily="34" charset="0"/>
              </a:rPr>
              <a:t> Y. (1995), “A cognitive-affective system theory of </a:t>
            </a:r>
          </a:p>
          <a:p>
            <a:pPr>
              <a:buNone/>
            </a:pPr>
            <a:r>
              <a:rPr lang="en-US" altLang="ja-JP" sz="2000" b="1" dirty="0" smtClean="0">
                <a:latin typeface="Arial" pitchFamily="34" charset="0"/>
                <a:cs typeface="Arial" pitchFamily="34" charset="0"/>
              </a:rPr>
              <a:t>             personality: </a:t>
            </a:r>
            <a:r>
              <a:rPr lang="en-US" altLang="ja-JP" sz="2000" b="1" dirty="0" err="1" smtClean="0">
                <a:latin typeface="Arial" pitchFamily="34" charset="0"/>
                <a:cs typeface="Arial" pitchFamily="34" charset="0"/>
              </a:rPr>
              <a:t>reconceptualizing</a:t>
            </a:r>
            <a:r>
              <a:rPr lang="en-US" altLang="ja-JP" sz="2000" b="1" dirty="0" smtClean="0">
                <a:latin typeface="Arial" pitchFamily="34" charset="0"/>
                <a:cs typeface="Arial" pitchFamily="34" charset="0"/>
              </a:rPr>
              <a:t> situations, dispositions, </a:t>
            </a:r>
          </a:p>
          <a:p>
            <a:pPr>
              <a:buNone/>
            </a:pPr>
            <a:r>
              <a:rPr lang="en-US" altLang="ja-JP" sz="2000" b="1" dirty="0" smtClean="0">
                <a:latin typeface="Arial" pitchFamily="34" charset="0"/>
                <a:cs typeface="Arial" pitchFamily="34" charset="0"/>
              </a:rPr>
              <a:t>             dynamics, and invariance in personality structure,” </a:t>
            </a:r>
            <a:r>
              <a:rPr lang="en-US" altLang="ja-JP" sz="2000" b="1" i="1" dirty="0" smtClean="0">
                <a:latin typeface="Arial" pitchFamily="34" charset="0"/>
                <a:cs typeface="Arial" pitchFamily="34" charset="0"/>
              </a:rPr>
              <a:t>Psychol.</a:t>
            </a:r>
          </a:p>
          <a:p>
            <a:pPr>
              <a:buNone/>
            </a:pPr>
            <a:r>
              <a:rPr lang="en-US" altLang="ja-JP" sz="2000" b="1" i="1" dirty="0" smtClean="0">
                <a:latin typeface="Arial" pitchFamily="34" charset="0"/>
                <a:cs typeface="Arial" pitchFamily="34" charset="0"/>
              </a:rPr>
              <a:t>             Rev. </a:t>
            </a:r>
            <a:r>
              <a:rPr lang="en-US" altLang="ja-JP" sz="2000" b="1" dirty="0" smtClean="0">
                <a:latin typeface="Arial" pitchFamily="34" charset="0"/>
                <a:cs typeface="Arial" pitchFamily="34" charset="0"/>
              </a:rPr>
              <a:t>102:246–68.</a:t>
            </a:r>
          </a:p>
          <a:p>
            <a:r>
              <a:rPr lang="en-US" altLang="ja-JP" sz="2000" b="1" dirty="0" err="1" smtClean="0">
                <a:latin typeface="Arial" pitchFamily="34" charset="0"/>
                <a:cs typeface="Arial" pitchFamily="34" charset="0"/>
              </a:rPr>
              <a:t>Mischel</a:t>
            </a:r>
            <a:r>
              <a:rPr lang="en-US" altLang="ja-JP" sz="2000" b="1" dirty="0" smtClean="0">
                <a:latin typeface="Arial" pitchFamily="34" charset="0"/>
                <a:cs typeface="Arial" pitchFamily="34" charset="0"/>
              </a:rPr>
              <a:t> W, and </a:t>
            </a:r>
            <a:r>
              <a:rPr lang="en-US" altLang="ja-JP" sz="2000" b="1" dirty="0" err="1" smtClean="0">
                <a:latin typeface="Arial" pitchFamily="34" charset="0"/>
                <a:cs typeface="Arial" pitchFamily="34" charset="0"/>
              </a:rPr>
              <a:t>Shoda</a:t>
            </a:r>
            <a:r>
              <a:rPr lang="en-US" altLang="ja-JP" sz="2000" b="1" dirty="0" smtClean="0">
                <a:latin typeface="Arial" pitchFamily="34" charset="0"/>
                <a:cs typeface="Arial" pitchFamily="34" charset="0"/>
              </a:rPr>
              <a:t> Y. (1998), “Reconciling processing dynamics</a:t>
            </a:r>
          </a:p>
          <a:p>
            <a:pPr>
              <a:buNone/>
            </a:pPr>
            <a:r>
              <a:rPr lang="en-US" altLang="ja-JP" sz="2000" b="1" dirty="0" smtClean="0">
                <a:latin typeface="Arial" pitchFamily="34" charset="0"/>
                <a:cs typeface="Arial" pitchFamily="34" charset="0"/>
              </a:rPr>
              <a:t>             and personality dispositions,” </a:t>
            </a:r>
            <a:r>
              <a:rPr lang="en-US" altLang="ja-JP" sz="2000" b="1" i="1" dirty="0" err="1" smtClean="0">
                <a:latin typeface="Arial" pitchFamily="34" charset="0"/>
                <a:cs typeface="Arial" pitchFamily="34" charset="0"/>
              </a:rPr>
              <a:t>Annu</a:t>
            </a:r>
            <a:r>
              <a:rPr lang="en-US" altLang="ja-JP" sz="2000" b="1" i="1" dirty="0" smtClean="0">
                <a:latin typeface="Arial" pitchFamily="34" charset="0"/>
                <a:cs typeface="Arial" pitchFamily="34" charset="0"/>
              </a:rPr>
              <a:t>. Rev. Psychol. 49:229–58.</a:t>
            </a:r>
            <a:endParaRPr lang="en-US" altLang="ja-JP" sz="2000" b="1" dirty="0" smtClean="0">
              <a:latin typeface="Arial" charset="0"/>
              <a:cs typeface="Arial" charset="0"/>
            </a:endParaRPr>
          </a:p>
          <a:p>
            <a:pPr>
              <a:tabLst>
                <a:tab pos="900113" algn="l"/>
              </a:tabLst>
            </a:pPr>
            <a:r>
              <a:rPr lang="en-US" altLang="ja-JP" sz="2000" b="1" dirty="0" err="1" smtClean="0">
                <a:latin typeface="Arial" pitchFamily="34" charset="0"/>
                <a:cs typeface="Arial" pitchFamily="34" charset="0"/>
              </a:rPr>
              <a:t>Mischel</a:t>
            </a:r>
            <a:r>
              <a:rPr lang="en-US" altLang="ja-JP" sz="2000" b="1" dirty="0" smtClean="0">
                <a:latin typeface="Arial" pitchFamily="34" charset="0"/>
                <a:cs typeface="Arial" pitchFamily="34" charset="0"/>
              </a:rPr>
              <a:t>, W. (2004), "Toward an integrative science of the person,”</a:t>
            </a:r>
          </a:p>
          <a:p>
            <a:pPr>
              <a:buNone/>
              <a:tabLst>
                <a:tab pos="900113" algn="l"/>
              </a:tabLst>
            </a:pPr>
            <a:r>
              <a:rPr lang="en-US" altLang="ja-JP" sz="2000" b="1" dirty="0" smtClean="0">
                <a:latin typeface="Arial" pitchFamily="34" charset="0"/>
                <a:cs typeface="Arial" pitchFamily="34" charset="0"/>
              </a:rPr>
              <a:t>               </a:t>
            </a:r>
            <a:r>
              <a:rPr lang="en-US" altLang="ja-JP" sz="2000" b="1" i="1" dirty="0" smtClean="0">
                <a:latin typeface="Arial" pitchFamily="34" charset="0"/>
                <a:cs typeface="Arial" pitchFamily="34" charset="0"/>
              </a:rPr>
              <a:t>Annual Review of Psychology</a:t>
            </a:r>
            <a:r>
              <a:rPr lang="en-US" altLang="ja-JP" sz="2000" b="1" dirty="0" smtClean="0">
                <a:latin typeface="Arial" pitchFamily="34" charset="0"/>
                <a:cs typeface="Arial" pitchFamily="34" charset="0"/>
              </a:rPr>
              <a:t>, 55, 1-22. </a:t>
            </a:r>
            <a:endParaRPr lang="en-US" altLang="ja-JP" sz="2000" b="1" dirty="0" smtClean="0">
              <a:latin typeface="Arial" charset="0"/>
              <a:cs typeface="Arial" charset="0"/>
            </a:endParaRPr>
          </a:p>
          <a:p>
            <a:pPr eaLnBrk="1" hangingPunct="1">
              <a:lnSpc>
                <a:spcPct val="80000"/>
              </a:lnSpc>
              <a:tabLst>
                <a:tab pos="900113" algn="l"/>
              </a:tabLst>
            </a:pPr>
            <a:r>
              <a:rPr lang="en-US" altLang="ja-JP" sz="2000" b="1" dirty="0" err="1" smtClean="0">
                <a:latin typeface="Arial" charset="0"/>
                <a:cs typeface="Arial" charset="0"/>
              </a:rPr>
              <a:t>Mudd</a:t>
            </a:r>
            <a:r>
              <a:rPr lang="en-US" altLang="ja-JP" sz="2000" b="1" dirty="0" smtClean="0">
                <a:latin typeface="Arial" charset="0"/>
                <a:cs typeface="Arial" charset="0"/>
              </a:rPr>
              <a:t>, Samuel (1990), “The place of innovativeness in models of the</a:t>
            </a:r>
          </a:p>
          <a:p>
            <a:pPr eaLnBrk="1" hangingPunct="1">
              <a:lnSpc>
                <a:spcPct val="60000"/>
              </a:lnSpc>
              <a:buNone/>
              <a:tabLst>
                <a:tab pos="900113" algn="l"/>
              </a:tabLst>
            </a:pPr>
            <a:r>
              <a:rPr lang="en-US" altLang="ja-JP" sz="2000" b="1" dirty="0" smtClean="0">
                <a:latin typeface="Arial" charset="0"/>
                <a:cs typeface="Arial" charset="0"/>
              </a:rPr>
              <a:t>               adoption process: an integrative review,”</a:t>
            </a:r>
            <a:r>
              <a:rPr lang="en-US" altLang="ja-JP" sz="2000" b="1" i="1" dirty="0" smtClean="0">
                <a:latin typeface="Arial" charset="0"/>
                <a:cs typeface="Arial" charset="0"/>
              </a:rPr>
              <a:t> </a:t>
            </a:r>
            <a:r>
              <a:rPr lang="en-US" altLang="ja-JP" sz="2000" b="1" i="1" dirty="0" err="1" smtClean="0">
                <a:latin typeface="Arial" charset="0"/>
                <a:cs typeface="Arial" charset="0"/>
              </a:rPr>
              <a:t>Technovation</a:t>
            </a:r>
            <a:r>
              <a:rPr lang="en-US" altLang="ja-JP" sz="2000" b="1" i="1" dirty="0" smtClean="0">
                <a:latin typeface="Arial" charset="0"/>
                <a:cs typeface="Arial" charset="0"/>
              </a:rPr>
              <a:t> </a:t>
            </a:r>
            <a:r>
              <a:rPr lang="en-US" altLang="ja-JP" sz="2000" b="1" dirty="0" smtClean="0">
                <a:latin typeface="Arial" charset="0"/>
                <a:cs typeface="Arial" charset="0"/>
              </a:rPr>
              <a:t>10 (2), </a:t>
            </a:r>
          </a:p>
          <a:p>
            <a:pPr eaLnBrk="1" hangingPunct="1">
              <a:lnSpc>
                <a:spcPct val="60000"/>
              </a:lnSpc>
              <a:buNone/>
              <a:tabLst>
                <a:tab pos="900113" algn="l"/>
              </a:tabLst>
            </a:pPr>
            <a:r>
              <a:rPr lang="en-US" altLang="ja-JP" sz="2000" b="1" dirty="0" smtClean="0">
                <a:latin typeface="Arial" charset="0"/>
                <a:cs typeface="Arial" charset="0"/>
              </a:rPr>
              <a:t>               119-134. </a:t>
            </a:r>
          </a:p>
          <a:p>
            <a:pPr eaLnBrk="1" hangingPunct="1">
              <a:lnSpc>
                <a:spcPct val="60000"/>
              </a:lnSpc>
              <a:tabLst>
                <a:tab pos="900113" algn="l"/>
              </a:tabLst>
            </a:pPr>
            <a:r>
              <a:rPr lang="en-US" altLang="ja-JP" sz="2000" b="1" dirty="0" err="1" smtClean="0">
                <a:latin typeface="Arial" pitchFamily="34" charset="0"/>
                <a:cs typeface="Arial" pitchFamily="34" charset="0"/>
              </a:rPr>
              <a:t>Nisbett</a:t>
            </a:r>
            <a:r>
              <a:rPr lang="en-US" altLang="ja-JP" sz="2000" b="1" dirty="0" smtClean="0">
                <a:latin typeface="Arial" pitchFamily="34" charset="0"/>
                <a:cs typeface="Arial" pitchFamily="34" charset="0"/>
              </a:rPr>
              <a:t>, R. E. (1980). The trait construct in lay and professional </a:t>
            </a:r>
          </a:p>
          <a:p>
            <a:pPr eaLnBrk="1" hangingPunct="1">
              <a:lnSpc>
                <a:spcPct val="60000"/>
              </a:lnSpc>
              <a:buNone/>
              <a:tabLst>
                <a:tab pos="900113" algn="l"/>
              </a:tabLst>
            </a:pPr>
            <a:r>
              <a:rPr lang="en-US" altLang="ja-JP" sz="2000" b="1" dirty="0" smtClean="0">
                <a:latin typeface="Arial" pitchFamily="34" charset="0"/>
                <a:cs typeface="Arial" pitchFamily="34" charset="0"/>
              </a:rPr>
              <a:t>               psychology. In L. </a:t>
            </a:r>
            <a:r>
              <a:rPr lang="en-US" altLang="ja-JP" sz="2000" b="1" dirty="0" err="1" smtClean="0">
                <a:latin typeface="Arial" pitchFamily="34" charset="0"/>
                <a:cs typeface="Arial" pitchFamily="34" charset="0"/>
              </a:rPr>
              <a:t>Festinger</a:t>
            </a:r>
            <a:r>
              <a:rPr lang="en-US" altLang="ja-JP" sz="2000" b="1" dirty="0" smtClean="0">
                <a:latin typeface="Arial" pitchFamily="34" charset="0"/>
                <a:cs typeface="Arial" pitchFamily="34" charset="0"/>
              </a:rPr>
              <a:t> (Ed.), </a:t>
            </a:r>
            <a:r>
              <a:rPr lang="en-US" altLang="ja-JP" sz="2000" b="1" i="1" dirty="0" smtClean="0">
                <a:latin typeface="Arial" pitchFamily="34" charset="0"/>
                <a:cs typeface="Arial" pitchFamily="34" charset="0"/>
              </a:rPr>
              <a:t>Retrospections on social </a:t>
            </a:r>
          </a:p>
          <a:p>
            <a:pPr eaLnBrk="1" hangingPunct="1">
              <a:lnSpc>
                <a:spcPct val="60000"/>
              </a:lnSpc>
              <a:buNone/>
              <a:tabLst>
                <a:tab pos="900113" algn="l"/>
              </a:tabLst>
            </a:pPr>
            <a:r>
              <a:rPr lang="en-US" altLang="ja-JP" sz="2000" b="1" i="1" dirty="0" smtClean="0">
                <a:latin typeface="Arial" pitchFamily="34" charset="0"/>
                <a:cs typeface="Arial" pitchFamily="34" charset="0"/>
              </a:rPr>
              <a:t>               psychology</a:t>
            </a:r>
            <a:r>
              <a:rPr lang="en-US" altLang="ja-JP" sz="2000" b="1" dirty="0" smtClean="0">
                <a:latin typeface="Arial" pitchFamily="34" charset="0"/>
                <a:cs typeface="Arial" pitchFamily="34" charset="0"/>
              </a:rPr>
              <a:t> (pp. 109-130). New York: Oxford University Press. </a:t>
            </a:r>
          </a:p>
          <a:p>
            <a:pPr eaLnBrk="1" hangingPunct="1">
              <a:lnSpc>
                <a:spcPct val="80000"/>
              </a:lnSpc>
              <a:tabLst>
                <a:tab pos="900113" algn="l"/>
              </a:tabLst>
            </a:pPr>
            <a:r>
              <a:rPr lang="en-US" altLang="ja-JP" sz="2000" b="1" dirty="0" smtClean="0">
                <a:latin typeface="Arial" charset="0"/>
                <a:cs typeface="Arial" charset="0"/>
              </a:rPr>
              <a:t>Peterson, Robert A. (1973), "A Note on Optimal Adopter Category </a:t>
            </a:r>
          </a:p>
          <a:p>
            <a:pPr eaLnBrk="1" hangingPunct="1">
              <a:lnSpc>
                <a:spcPct val="80000"/>
              </a:lnSpc>
              <a:buNone/>
              <a:tabLst>
                <a:tab pos="900113" algn="l"/>
              </a:tabLst>
            </a:pPr>
            <a:r>
              <a:rPr lang="en-US" altLang="ja-JP" sz="2000" b="1" dirty="0" smtClean="0">
                <a:latin typeface="Arial" charset="0"/>
                <a:cs typeface="Arial" charset="0"/>
              </a:rPr>
              <a:t>               Determination," </a:t>
            </a:r>
            <a:r>
              <a:rPr lang="en-US" altLang="ja-JP" sz="2000" b="1" i="1" dirty="0" smtClean="0">
                <a:latin typeface="Arial" charset="0"/>
                <a:cs typeface="Arial" charset="0"/>
              </a:rPr>
              <a:t>Journal of Marketing Research</a:t>
            </a:r>
            <a:r>
              <a:rPr lang="en-US" altLang="ja-JP" sz="2000" b="1" dirty="0" smtClean="0">
                <a:latin typeface="Arial" charset="0"/>
                <a:cs typeface="Arial" charset="0"/>
              </a:rPr>
              <a:t>, 10 (August), </a:t>
            </a:r>
          </a:p>
          <a:p>
            <a:pPr eaLnBrk="1" hangingPunct="1">
              <a:lnSpc>
                <a:spcPct val="80000"/>
              </a:lnSpc>
              <a:buNone/>
              <a:tabLst>
                <a:tab pos="900113" algn="l"/>
              </a:tabLst>
            </a:pPr>
            <a:r>
              <a:rPr lang="en-US" altLang="ja-JP" sz="2000" b="1" dirty="0" smtClean="0">
                <a:latin typeface="Arial" charset="0"/>
                <a:cs typeface="Arial" charset="0"/>
              </a:rPr>
              <a:t>               325-9.</a:t>
            </a:r>
            <a:endParaRPr lang="en-US" altLang="ja-JP" sz="2000" b="1" dirty="0" smtClean="0">
              <a:latin typeface="Arial" pitchFamily="34" charset="0"/>
              <a:cs typeface="Arial" pitchFamily="34" charset="0"/>
            </a:endParaRPr>
          </a:p>
        </p:txBody>
      </p:sp>
      <p:sp>
        <p:nvSpPr>
          <p:cNvPr id="4" name="日付プレースホルダ 3"/>
          <p:cNvSpPr>
            <a:spLocks noGrp="1"/>
          </p:cNvSpPr>
          <p:nvPr>
            <p:ph type="dt" sz="quarter" idx="10"/>
          </p:nvPr>
        </p:nvSpPr>
        <p:spPr/>
        <p:txBody>
          <a:bodyPr/>
          <a:lstStyle/>
          <a:p>
            <a:pPr>
              <a:defRPr/>
            </a:pPr>
            <a:fld id="{91F986E7-CEE7-48D6-BABE-D9B10E916841}" type="datetime1">
              <a:rPr lang="ja-JP" altLang="en-US" smtClean="0"/>
              <a:pPr>
                <a:defRPr/>
              </a:pPr>
              <a:t>2011/8/23</a:t>
            </a:fld>
            <a:endParaRPr lang="ja-JP" altLang="en-US" dirty="0"/>
          </a:p>
        </p:txBody>
      </p:sp>
      <p:sp>
        <p:nvSpPr>
          <p:cNvPr id="7987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6" name="スライド番号プレースホルダ 5"/>
          <p:cNvSpPr>
            <a:spLocks noGrp="1"/>
          </p:cNvSpPr>
          <p:nvPr>
            <p:ph type="sldNum" sz="quarter" idx="12"/>
          </p:nvPr>
        </p:nvSpPr>
        <p:spPr/>
        <p:txBody>
          <a:bodyPr/>
          <a:lstStyle/>
          <a:p>
            <a:pPr>
              <a:defRPr/>
            </a:pPr>
            <a:fld id="{0F49167F-B949-4C4A-8FC0-CEF802D9863B}" type="slidenum">
              <a:rPr lang="ja-JP" altLang="en-US"/>
              <a:pPr>
                <a:defRPr/>
              </a:pPr>
              <a:t>44</a:t>
            </a:fld>
            <a:endParaRPr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432048"/>
          </a:xfrm>
        </p:spPr>
        <p:txBody>
          <a:bodyPr/>
          <a:lstStyle/>
          <a:p>
            <a:r>
              <a:rPr lang="en-US" altLang="ja-JP" sz="3200" b="1" dirty="0" smtClean="0"/>
              <a:t>References</a:t>
            </a:r>
            <a:endParaRPr kumimoji="1" lang="ja-JP" altLang="en-US" sz="3200" dirty="0"/>
          </a:p>
        </p:txBody>
      </p:sp>
      <p:sp>
        <p:nvSpPr>
          <p:cNvPr id="3" name="コンテンツ プレースホルダ 2"/>
          <p:cNvSpPr>
            <a:spLocks noGrp="1"/>
          </p:cNvSpPr>
          <p:nvPr>
            <p:ph idx="1"/>
          </p:nvPr>
        </p:nvSpPr>
        <p:spPr>
          <a:xfrm>
            <a:off x="251520" y="764704"/>
            <a:ext cx="8892480" cy="5544616"/>
          </a:xfrm>
        </p:spPr>
        <p:txBody>
          <a:bodyPr/>
          <a:lstStyle/>
          <a:p>
            <a:pPr eaLnBrk="1" hangingPunct="1">
              <a:lnSpc>
                <a:spcPct val="80000"/>
              </a:lnSpc>
            </a:pPr>
            <a:r>
              <a:rPr lang="en-US" altLang="ja-JP" sz="2000" b="1" dirty="0" smtClean="0">
                <a:latin typeface="Arial" pitchFamily="34" charset="0"/>
                <a:cs typeface="Arial" pitchFamily="34" charset="0"/>
              </a:rPr>
              <a:t>Popper, Karl R. (1959) </a:t>
            </a:r>
            <a:r>
              <a:rPr lang="en-US" altLang="ja-JP" sz="2000" b="1" i="1" dirty="0" smtClean="0">
                <a:latin typeface="Arial" pitchFamily="34" charset="0"/>
                <a:cs typeface="Arial" pitchFamily="34" charset="0"/>
              </a:rPr>
              <a:t>The Logic of Scientific Discovery</a:t>
            </a:r>
            <a:r>
              <a:rPr lang="en-US" altLang="ja-JP" sz="2000" b="1" dirty="0" smtClean="0">
                <a:latin typeface="Arial" pitchFamily="34" charset="0"/>
                <a:cs typeface="Arial" pitchFamily="34" charset="0"/>
              </a:rPr>
              <a:t>. </a:t>
            </a:r>
            <a:r>
              <a:rPr lang="en-US" altLang="ja-JP" sz="2000" b="1" dirty="0" err="1" smtClean="0">
                <a:latin typeface="Arial" pitchFamily="34" charset="0"/>
                <a:cs typeface="Arial" pitchFamily="34" charset="0"/>
              </a:rPr>
              <a:t>Hutchson</a:t>
            </a:r>
            <a:r>
              <a:rPr lang="en-US" altLang="ja-JP" sz="2000" b="1" dirty="0" smtClean="0">
                <a:latin typeface="Arial" pitchFamily="34" charset="0"/>
                <a:cs typeface="Arial" pitchFamily="34" charset="0"/>
              </a:rPr>
              <a:t>.</a:t>
            </a:r>
            <a:endParaRPr lang="en-US" altLang="ja-JP" sz="2000" b="1" dirty="0" smtClean="0">
              <a:latin typeface="Arial" charset="0"/>
              <a:cs typeface="Arial" charset="0"/>
            </a:endParaRPr>
          </a:p>
          <a:p>
            <a:pPr>
              <a:lnSpc>
                <a:spcPct val="90000"/>
              </a:lnSpc>
            </a:pPr>
            <a:r>
              <a:rPr lang="en-US" altLang="ja-JP" sz="2000" b="1" dirty="0" err="1" smtClean="0">
                <a:latin typeface="Arial" charset="0"/>
              </a:rPr>
              <a:t>Roehrich</a:t>
            </a:r>
            <a:r>
              <a:rPr lang="en-US" altLang="ja-JP" sz="2000" b="1" dirty="0" smtClean="0">
                <a:latin typeface="Arial" charset="0"/>
              </a:rPr>
              <a:t>, Gilles (2004), “Consumer innovativeness Concepts </a:t>
            </a:r>
          </a:p>
          <a:p>
            <a:pPr>
              <a:lnSpc>
                <a:spcPct val="90000"/>
              </a:lnSpc>
              <a:buNone/>
            </a:pPr>
            <a:r>
              <a:rPr lang="en-US" altLang="ja-JP" sz="2000" b="1" dirty="0" smtClean="0">
                <a:latin typeface="Arial" charset="0"/>
              </a:rPr>
              <a:t>               and measurements,” </a:t>
            </a:r>
            <a:r>
              <a:rPr lang="en-US" altLang="ja-JP" sz="2000" b="1" i="1" dirty="0" smtClean="0">
                <a:latin typeface="Arial" charset="0"/>
              </a:rPr>
              <a:t>Journal of Business Research</a:t>
            </a:r>
            <a:r>
              <a:rPr lang="en-US" altLang="ja-JP" sz="2000" b="1" dirty="0" smtClean="0">
                <a:latin typeface="Arial" charset="0"/>
              </a:rPr>
              <a:t>, 57, </a:t>
            </a:r>
          </a:p>
          <a:p>
            <a:pPr>
              <a:lnSpc>
                <a:spcPct val="90000"/>
              </a:lnSpc>
              <a:buNone/>
            </a:pPr>
            <a:r>
              <a:rPr lang="en-US" altLang="ja-JP" sz="2000" b="1" dirty="0" smtClean="0">
                <a:latin typeface="Arial" charset="0"/>
              </a:rPr>
              <a:t>               671– 677. </a:t>
            </a:r>
            <a:endParaRPr lang="en-US" altLang="ja-JP" sz="2000" b="1" dirty="0" smtClean="0">
              <a:latin typeface="Arial" charset="0"/>
              <a:cs typeface="Arial" charset="0"/>
            </a:endParaRPr>
          </a:p>
          <a:p>
            <a:pPr eaLnBrk="1" hangingPunct="1">
              <a:lnSpc>
                <a:spcPct val="80000"/>
              </a:lnSpc>
            </a:pPr>
            <a:r>
              <a:rPr lang="en-US" altLang="ja-JP" sz="2000" b="1" dirty="0" smtClean="0">
                <a:latin typeface="Arial" charset="0"/>
                <a:cs typeface="Arial" charset="0"/>
              </a:rPr>
              <a:t>Rogers, Everett M. (1962), </a:t>
            </a:r>
            <a:r>
              <a:rPr lang="en-US" altLang="ja-JP" sz="2000" b="1" i="1" dirty="0" smtClean="0">
                <a:latin typeface="Arial" charset="0"/>
                <a:cs typeface="Arial" charset="0"/>
              </a:rPr>
              <a:t>Diffusion of Innovations</a:t>
            </a:r>
            <a:r>
              <a:rPr lang="en-US" altLang="ja-JP" sz="2000" b="1" dirty="0" smtClean="0">
                <a:latin typeface="Arial" charset="0"/>
                <a:cs typeface="Arial" charset="0"/>
              </a:rPr>
              <a:t>, The Free Press. </a:t>
            </a:r>
          </a:p>
          <a:p>
            <a:pPr eaLnBrk="1" hangingPunct="1">
              <a:lnSpc>
                <a:spcPct val="80000"/>
              </a:lnSpc>
              <a:buNone/>
            </a:pPr>
            <a:r>
              <a:rPr lang="en-US" altLang="ja-JP" sz="2000" b="1" dirty="0" smtClean="0">
                <a:latin typeface="Arial" charset="0"/>
                <a:cs typeface="Arial" charset="0"/>
              </a:rPr>
              <a:t>              New York. </a:t>
            </a:r>
          </a:p>
          <a:p>
            <a:pPr eaLnBrk="1" hangingPunct="1">
              <a:lnSpc>
                <a:spcPct val="80000"/>
              </a:lnSpc>
            </a:pPr>
            <a:r>
              <a:rPr lang="en-US" altLang="ja-JP" sz="2000" b="1" dirty="0" smtClean="0">
                <a:latin typeface="Arial" charset="0"/>
                <a:cs typeface="Arial" charset="0"/>
              </a:rPr>
              <a:t>Rogers, Everett M. (2003), </a:t>
            </a:r>
            <a:r>
              <a:rPr lang="en-US" altLang="ja-JP" sz="2000" b="1" i="1" dirty="0" smtClean="0">
                <a:latin typeface="Arial" charset="0"/>
                <a:cs typeface="Arial" charset="0"/>
              </a:rPr>
              <a:t>Diffusion of Innovations, 5</a:t>
            </a:r>
            <a:r>
              <a:rPr lang="en-US" altLang="ja-JP" sz="2000" b="1" i="1" baseline="30000" dirty="0" smtClean="0">
                <a:latin typeface="Arial" charset="0"/>
                <a:cs typeface="Arial" charset="0"/>
              </a:rPr>
              <a:t>th</a:t>
            </a:r>
            <a:r>
              <a:rPr lang="en-US" altLang="ja-JP" sz="2000" b="1" i="1" dirty="0" smtClean="0">
                <a:latin typeface="Arial" charset="0"/>
                <a:cs typeface="Arial" charset="0"/>
              </a:rPr>
              <a:t> ed.</a:t>
            </a:r>
            <a:r>
              <a:rPr lang="en-US" altLang="ja-JP" sz="2000" b="1" dirty="0" smtClean="0">
                <a:latin typeface="Arial" charset="0"/>
                <a:cs typeface="Arial" charset="0"/>
              </a:rPr>
              <a:t>, The Free</a:t>
            </a:r>
          </a:p>
          <a:p>
            <a:pPr eaLnBrk="1" hangingPunct="1">
              <a:lnSpc>
                <a:spcPct val="80000"/>
              </a:lnSpc>
              <a:buNone/>
            </a:pPr>
            <a:r>
              <a:rPr lang="en-US" altLang="ja-JP" sz="2000" b="1" dirty="0" smtClean="0">
                <a:latin typeface="Arial" charset="0"/>
                <a:cs typeface="Arial" charset="0"/>
              </a:rPr>
              <a:t>              Press, New York. </a:t>
            </a:r>
            <a:endParaRPr lang="en-US" altLang="ja-JP" sz="2000" b="1" dirty="0" smtClean="0">
              <a:latin typeface="Arial" charset="0"/>
            </a:endParaRPr>
          </a:p>
          <a:p>
            <a:r>
              <a:rPr lang="en-US" altLang="ja-JP" sz="2000" b="1" dirty="0" smtClean="0">
                <a:latin typeface="Arial" charset="0"/>
                <a:cs typeface="Arial" charset="0"/>
              </a:rPr>
              <a:t>Watanabe, Yoshiyuki (1995), “CONSTRUCTS AND CAUSAL </a:t>
            </a:r>
          </a:p>
          <a:p>
            <a:pPr>
              <a:buNone/>
            </a:pPr>
            <a:r>
              <a:rPr lang="en-US" altLang="ja-JP" sz="2000" b="1" dirty="0" smtClean="0">
                <a:latin typeface="Arial" charset="0"/>
                <a:cs typeface="Arial" charset="0"/>
              </a:rPr>
              <a:t>               EXPLANATIONS IN PSYCHOLOGY,” </a:t>
            </a:r>
            <a:r>
              <a:rPr lang="en-US" altLang="ja-JP" sz="2000" b="1" i="1" dirty="0" smtClean="0">
                <a:latin typeface="Arial" charset="0"/>
                <a:cs typeface="Arial" charset="0"/>
              </a:rPr>
              <a:t>Bulletin of School of </a:t>
            </a:r>
          </a:p>
          <a:p>
            <a:pPr>
              <a:buNone/>
            </a:pPr>
            <a:r>
              <a:rPr lang="en-US" altLang="ja-JP" sz="2000" b="1" i="1" dirty="0" smtClean="0">
                <a:latin typeface="Arial" charset="0"/>
                <a:cs typeface="Arial" charset="0"/>
              </a:rPr>
              <a:t>               Nursing &amp; Social Services</a:t>
            </a:r>
            <a:r>
              <a:rPr lang="en-US" altLang="ja-JP" sz="2000" b="1" dirty="0" smtClean="0">
                <a:latin typeface="Arial" charset="0"/>
                <a:cs typeface="Arial" charset="0"/>
              </a:rPr>
              <a:t>,</a:t>
            </a:r>
            <a:r>
              <a:rPr lang="en-US" altLang="ja-JP" sz="2000" dirty="0" smtClean="0"/>
              <a:t> </a:t>
            </a:r>
            <a:r>
              <a:rPr lang="en-US" altLang="ja-JP" sz="2000" b="1" dirty="0" smtClean="0">
                <a:latin typeface="Arial" charset="0"/>
                <a:cs typeface="Arial" charset="0"/>
              </a:rPr>
              <a:t>Health Sciences University of </a:t>
            </a:r>
          </a:p>
          <a:p>
            <a:pPr>
              <a:buNone/>
            </a:pPr>
            <a:r>
              <a:rPr lang="en-US" altLang="ja-JP" sz="2000" b="1" dirty="0" smtClean="0">
                <a:latin typeface="Arial" charset="0"/>
                <a:cs typeface="Arial" charset="0"/>
              </a:rPr>
              <a:t>               Hokkaido,</a:t>
            </a:r>
            <a:r>
              <a:rPr lang="en-US" altLang="ja-JP" sz="2000" dirty="0" smtClean="0"/>
              <a:t> </a:t>
            </a:r>
            <a:r>
              <a:rPr lang="en-US" altLang="ja-JP" sz="2000" b="1" dirty="0" smtClean="0">
                <a:latin typeface="Arial" charset="0"/>
                <a:cs typeface="Arial" charset="0"/>
              </a:rPr>
              <a:t>2, 1-7. </a:t>
            </a:r>
            <a:endParaRPr lang="en-US" altLang="ja-JP" sz="2000" b="1" dirty="0" smtClean="0">
              <a:latin typeface="Arial" charset="0"/>
            </a:endParaRPr>
          </a:p>
          <a:p>
            <a:pPr>
              <a:lnSpc>
                <a:spcPct val="90000"/>
              </a:lnSpc>
            </a:pPr>
            <a:r>
              <a:rPr lang="en-US" altLang="ja-JP" sz="2000" b="1" dirty="0" smtClean="0">
                <a:latin typeface="Arial" charset="0"/>
              </a:rPr>
              <a:t>Yamada, </a:t>
            </a:r>
            <a:r>
              <a:rPr lang="en-US" altLang="ja-JP" sz="2000" b="1" dirty="0" err="1" smtClean="0">
                <a:latin typeface="Arial" charset="0"/>
              </a:rPr>
              <a:t>Masataka</a:t>
            </a:r>
            <a:r>
              <a:rPr lang="en-US" altLang="ja-JP" sz="2000" b="1" dirty="0" smtClean="0">
                <a:latin typeface="Arial" charset="0"/>
              </a:rPr>
              <a:t> and </a:t>
            </a:r>
            <a:r>
              <a:rPr lang="en-US" altLang="ja-JP" sz="2000" b="1" dirty="0" err="1" smtClean="0">
                <a:latin typeface="Arial" charset="0"/>
              </a:rPr>
              <a:t>Xiaoying</a:t>
            </a:r>
            <a:r>
              <a:rPr lang="en-US" altLang="ja-JP" sz="2000" b="1" dirty="0" smtClean="0">
                <a:latin typeface="Arial" charset="0"/>
              </a:rPr>
              <a:t> Zhu (2005), “A basic model for </a:t>
            </a:r>
          </a:p>
          <a:p>
            <a:pPr>
              <a:lnSpc>
                <a:spcPct val="90000"/>
              </a:lnSpc>
              <a:buNone/>
            </a:pPr>
            <a:r>
              <a:rPr lang="en-US" altLang="ja-JP" sz="2000" b="1" dirty="0" smtClean="0">
                <a:latin typeface="Arial" charset="0"/>
              </a:rPr>
              <a:t>               identifying adopter’s category (adoption time) with personality</a:t>
            </a:r>
          </a:p>
          <a:p>
            <a:pPr>
              <a:lnSpc>
                <a:spcPct val="90000"/>
              </a:lnSpc>
              <a:buNone/>
            </a:pPr>
            <a:r>
              <a:rPr lang="en-US" altLang="ja-JP" sz="2000" b="1" dirty="0" smtClean="0">
                <a:latin typeface="Arial" charset="0"/>
              </a:rPr>
              <a:t>               score,” </a:t>
            </a:r>
            <a:r>
              <a:rPr lang="en-US" altLang="ja-JP" sz="2000" b="1" i="1" dirty="0" smtClean="0">
                <a:latin typeface="Arial" charset="0"/>
              </a:rPr>
              <a:t>Marketing Science Conference 2005.</a:t>
            </a:r>
            <a:r>
              <a:rPr lang="en-US" altLang="ja-JP" sz="2000" b="1" dirty="0" smtClean="0">
                <a:latin typeface="Arial" charset="0"/>
              </a:rPr>
              <a:t> Emory University, </a:t>
            </a:r>
          </a:p>
          <a:p>
            <a:pPr>
              <a:lnSpc>
                <a:spcPct val="90000"/>
              </a:lnSpc>
              <a:buNone/>
            </a:pPr>
            <a:r>
              <a:rPr lang="en-US" altLang="ja-JP" sz="2000" b="1" dirty="0" smtClean="0">
                <a:latin typeface="Arial" charset="0"/>
              </a:rPr>
              <a:t>               Atlanta Georgia, INFORMS, Society for Marketing Science.</a:t>
            </a:r>
          </a:p>
          <a:p>
            <a:endParaRPr kumimoji="1" lang="ja-JP" altLang="en-US" sz="2000" dirty="0"/>
          </a:p>
        </p:txBody>
      </p:sp>
      <p:sp>
        <p:nvSpPr>
          <p:cNvPr id="4" name="日付プレースホルダ 3"/>
          <p:cNvSpPr>
            <a:spLocks noGrp="1"/>
          </p:cNvSpPr>
          <p:nvPr>
            <p:ph type="dt" sz="half" idx="10"/>
          </p:nvPr>
        </p:nvSpPr>
        <p:spPr/>
        <p:txBody>
          <a:bodyPr/>
          <a:lstStyle/>
          <a:p>
            <a:pPr>
              <a:defRPr/>
            </a:pPr>
            <a:fld id="{0ABE179C-692A-4500-9FD8-27B733462F15}"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45</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日付プレースホルダ 3"/>
          <p:cNvSpPr>
            <a:spLocks noGrp="1"/>
          </p:cNvSpPr>
          <p:nvPr>
            <p:ph type="dt" sz="quarter" idx="10"/>
          </p:nvPr>
        </p:nvSpPr>
        <p:spPr/>
        <p:txBody>
          <a:bodyPr/>
          <a:lstStyle/>
          <a:p>
            <a:pPr>
              <a:defRPr/>
            </a:pPr>
            <a:fld id="{BACFC954-DADE-4A74-B658-0F672E3DC996}" type="datetime1">
              <a:rPr lang="ja-JP" altLang="en-US" smtClean="0"/>
              <a:pPr>
                <a:defRPr/>
              </a:pPr>
              <a:t>2011/8/23</a:t>
            </a:fld>
            <a:endParaRPr lang="ja-JP" altLang="en-US"/>
          </a:p>
        </p:txBody>
      </p:sp>
      <p:sp>
        <p:nvSpPr>
          <p:cNvPr id="1536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5" name="スライド番号プレースホルダ 5"/>
          <p:cNvSpPr>
            <a:spLocks noGrp="1"/>
          </p:cNvSpPr>
          <p:nvPr>
            <p:ph type="sldNum" sz="quarter" idx="12"/>
          </p:nvPr>
        </p:nvSpPr>
        <p:spPr>
          <a:xfrm>
            <a:off x="6715125" y="6286500"/>
            <a:ext cx="2133600" cy="365125"/>
          </a:xfrm>
        </p:spPr>
        <p:txBody>
          <a:bodyPr/>
          <a:lstStyle/>
          <a:p>
            <a:pPr>
              <a:defRPr/>
            </a:pPr>
            <a:fld id="{BEE6079F-4D2D-47DA-A6E0-67AA16E7523C}" type="slidenum">
              <a:rPr lang="ja-JP" altLang="en-US"/>
              <a:pPr>
                <a:defRPr/>
              </a:pPr>
              <a:t>5</a:t>
            </a:fld>
            <a:endParaRPr lang="ja-JP" altLang="en-US" dirty="0"/>
          </a:p>
        </p:txBody>
      </p:sp>
      <p:sp>
        <p:nvSpPr>
          <p:cNvPr id="2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E2293E4-1B59-45ED-8556-1D70B2D63C1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6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7A10E0E-6B7D-42D9-A48A-B80CEA2BF88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6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2F383E0-37A4-49FA-A7BB-E8010F47CEB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7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1"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37A6203-1B85-4F8D-B409-CDAE58E2D3B1}"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7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211B048-56D9-447B-A9E0-352C4383FB9B}"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7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5"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F0DE254-4DE6-4EB8-9A09-B7C4061468FA}"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537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5377" name="タイトル 1"/>
          <p:cNvSpPr>
            <a:spLocks noGrp="1"/>
          </p:cNvSpPr>
          <p:nvPr>
            <p:ph type="title"/>
          </p:nvPr>
        </p:nvSpPr>
        <p:spPr>
          <a:xfrm>
            <a:off x="395536" y="332656"/>
            <a:ext cx="8229600" cy="357167"/>
          </a:xfrm>
        </p:spPr>
        <p:txBody>
          <a:bodyPr/>
          <a:lstStyle/>
          <a:p>
            <a:r>
              <a:rPr lang="en-US" altLang="ja-JP" sz="2800" i="1" dirty="0" smtClean="0"/>
              <a:t>Problems in Diffusion Theory</a:t>
            </a:r>
            <a:endParaRPr lang="ja-JP" altLang="en-US" sz="2800" i="1" dirty="0" smtClean="0"/>
          </a:p>
        </p:txBody>
      </p:sp>
      <p:sp>
        <p:nvSpPr>
          <p:cNvPr id="15378" name="コンテンツ プレースホルダ 2"/>
          <p:cNvSpPr>
            <a:spLocks noGrp="1"/>
          </p:cNvSpPr>
          <p:nvPr>
            <p:ph idx="1"/>
          </p:nvPr>
        </p:nvSpPr>
        <p:spPr>
          <a:xfrm>
            <a:off x="428597" y="836712"/>
            <a:ext cx="8215370" cy="1971556"/>
          </a:xfrm>
        </p:spPr>
        <p:txBody>
          <a:bodyPr/>
          <a:lstStyle/>
          <a:p>
            <a:pPr eaLnBrk="1" hangingPunct="1"/>
            <a:r>
              <a:rPr lang="en-US" altLang="ja-JP" sz="2400" dirty="0" smtClean="0"/>
              <a:t>Recently, however, various </a:t>
            </a:r>
            <a:r>
              <a:rPr lang="en-US" altLang="ja-JP" sz="2400" dirty="0" smtClean="0">
                <a:solidFill>
                  <a:srgbClr val="FF0000"/>
                </a:solidFill>
              </a:rPr>
              <a:t>non-normal distribution </a:t>
            </a:r>
            <a:r>
              <a:rPr lang="en-US" altLang="ja-JP" sz="2400" dirty="0" smtClean="0"/>
              <a:t>patterns, yet economically important, specifically, rapid diffusion patterns have been found in the diffusions of contents businesses such as music, movies, game software, etc. (Yamada et al 2001; Moe and Fader, 2002). </a:t>
            </a:r>
          </a:p>
        </p:txBody>
      </p:sp>
      <p:pic>
        <p:nvPicPr>
          <p:cNvPr id="15379" name="Picture 8"/>
          <p:cNvPicPr>
            <a:picLocks noChangeAspect="1" noChangeArrowheads="1"/>
          </p:cNvPicPr>
          <p:nvPr/>
        </p:nvPicPr>
        <p:blipFill>
          <a:blip r:embed="rId3" cstate="print"/>
          <a:srcRect/>
          <a:stretch>
            <a:fillRect/>
          </a:stretch>
        </p:blipFill>
        <p:spPr bwMode="auto">
          <a:xfrm>
            <a:off x="1571625" y="3214688"/>
            <a:ext cx="6164263" cy="3114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5378">
                                            <p:txEl>
                                              <p:pRg st="0" end="0"/>
                                            </p:txEl>
                                          </p:spTgt>
                                        </p:tgtEl>
                                        <p:attrNameLst>
                                          <p:attrName>style.visibility</p:attrName>
                                        </p:attrNameLst>
                                      </p:cBhvr>
                                      <p:to>
                                        <p:strVal val="visible"/>
                                      </p:to>
                                    </p:set>
                                    <p:anim calcmode="lin" valueType="num">
                                      <p:cBhvr>
                                        <p:cTn id="7" dur="500" fill="hold"/>
                                        <p:tgtEl>
                                          <p:spTgt spid="1537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7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5378">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5379"/>
                                        </p:tgtEl>
                                        <p:attrNameLst>
                                          <p:attrName>style.visibility</p:attrName>
                                        </p:attrNameLst>
                                      </p:cBhvr>
                                      <p:to>
                                        <p:strVal val="visible"/>
                                      </p:to>
                                    </p:set>
                                    <p:anim calcmode="lin" valueType="num">
                                      <p:cBhvr>
                                        <p:cTn id="12" dur="500" fill="hold"/>
                                        <p:tgtEl>
                                          <p:spTgt spid="15379"/>
                                        </p:tgtEl>
                                        <p:attrNameLst>
                                          <p:attrName>ppt_w</p:attrName>
                                        </p:attrNameLst>
                                      </p:cBhvr>
                                      <p:tavLst>
                                        <p:tav tm="0">
                                          <p:val>
                                            <p:fltVal val="0"/>
                                          </p:val>
                                        </p:tav>
                                        <p:tav tm="100000">
                                          <p:val>
                                            <p:strVal val="#ppt_w"/>
                                          </p:val>
                                        </p:tav>
                                      </p:tavLst>
                                    </p:anim>
                                    <p:anim calcmode="lin" valueType="num">
                                      <p:cBhvr>
                                        <p:cTn id="13" dur="500" fill="hold"/>
                                        <p:tgtEl>
                                          <p:spTgt spid="15379"/>
                                        </p:tgtEl>
                                        <p:attrNameLst>
                                          <p:attrName>ppt_h</p:attrName>
                                        </p:attrNameLst>
                                      </p:cBhvr>
                                      <p:tavLst>
                                        <p:tav tm="0">
                                          <p:val>
                                            <p:fltVal val="0"/>
                                          </p:val>
                                        </p:tav>
                                        <p:tav tm="100000">
                                          <p:val>
                                            <p:strVal val="#ppt_h"/>
                                          </p:val>
                                        </p:tav>
                                      </p:tavLst>
                                    </p:anim>
                                    <p:animEffect transition="in" filter="fade">
                                      <p:cBhvr>
                                        <p:cTn id="14" dur="500"/>
                                        <p:tgtEl>
                                          <p:spTgt spid="15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B88C1FF9-264F-44D3-9B00-0008841CDA59}" type="datetime1">
              <a:rPr lang="ja-JP" altLang="en-US" smtClean="0"/>
              <a:pPr>
                <a:defRPr/>
              </a:pPr>
              <a:t>2011/8/23</a:t>
            </a:fld>
            <a:endParaRPr lang="ja-JP" altLang="en-US"/>
          </a:p>
        </p:txBody>
      </p:sp>
      <p:sp>
        <p:nvSpPr>
          <p:cNvPr id="1638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643688" y="6286500"/>
            <a:ext cx="2133600" cy="365125"/>
          </a:xfrm>
        </p:spPr>
        <p:txBody>
          <a:bodyPr/>
          <a:lstStyle/>
          <a:p>
            <a:pPr>
              <a:defRPr/>
            </a:pPr>
            <a:fld id="{54A56C39-4939-4E35-8834-C38BEB6D05BB}" type="slidenum">
              <a:rPr lang="ja-JP" altLang="en-US"/>
              <a:pPr>
                <a:defRPr/>
              </a:pPr>
              <a:t>6</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52B5513-2610-4D26-8946-0E7C7B9A87F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39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F95E5EA-64AB-47C7-9A6E-D6C65F5978FD}"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39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87DA0EE-A0F0-48B9-B513-D57174E2C70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39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DCF5F74-48FF-47C9-9C00-A6EA100FABF2}"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39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8339493-BD4B-4F88-B099-7371FC382564}"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39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EB777EB-F89C-4BE5-97E6-6CE6F9F875B6}"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640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401" name="タイトル 1"/>
          <p:cNvSpPr>
            <a:spLocks noGrp="1"/>
          </p:cNvSpPr>
          <p:nvPr>
            <p:ph type="title"/>
          </p:nvPr>
        </p:nvSpPr>
        <p:spPr>
          <a:xfrm>
            <a:off x="457200" y="274639"/>
            <a:ext cx="8229600" cy="439718"/>
          </a:xfrm>
        </p:spPr>
        <p:txBody>
          <a:bodyPr/>
          <a:lstStyle/>
          <a:p>
            <a:r>
              <a:rPr lang="en-US" altLang="ja-JP" sz="2800" i="1" dirty="0" smtClean="0"/>
              <a:t>Problems in Diffusion Theory</a:t>
            </a:r>
            <a:endParaRPr lang="ja-JP" altLang="en-US" sz="2800" i="1" dirty="0" smtClean="0"/>
          </a:p>
        </p:txBody>
      </p:sp>
      <p:sp>
        <p:nvSpPr>
          <p:cNvPr id="16402" name="コンテンツ プレースホルダ 2"/>
          <p:cNvSpPr>
            <a:spLocks noGrp="1"/>
          </p:cNvSpPr>
          <p:nvPr>
            <p:ph idx="1"/>
          </p:nvPr>
        </p:nvSpPr>
        <p:spPr>
          <a:xfrm>
            <a:off x="251520" y="1285875"/>
            <a:ext cx="8678168" cy="4714875"/>
          </a:xfrm>
        </p:spPr>
        <p:txBody>
          <a:bodyPr/>
          <a:lstStyle/>
          <a:p>
            <a:r>
              <a:rPr lang="en-US" altLang="ja-JP" sz="2400" dirty="0" smtClean="0"/>
              <a:t>As a result, </a:t>
            </a:r>
            <a:r>
              <a:rPr lang="en-US" altLang="ja-JP" sz="2400" dirty="0" smtClean="0">
                <a:solidFill>
                  <a:srgbClr val="FF0000"/>
                </a:solidFill>
              </a:rPr>
              <a:t>we lost a reasonable basis for adopter categorization of innovation</a:t>
            </a:r>
            <a:r>
              <a:rPr lang="en-US" altLang="ja-JP" sz="2400" dirty="0" smtClean="0"/>
              <a:t>, namely the normal distribution of adoption times.</a:t>
            </a:r>
          </a:p>
          <a:p>
            <a:endParaRPr lang="en-US" altLang="ja-JP" sz="2400" dirty="0" smtClean="0"/>
          </a:p>
          <a:p>
            <a:r>
              <a:rPr lang="en-US" altLang="ja-JP" sz="2400" dirty="0" smtClean="0"/>
              <a:t>Therefore, it is </a:t>
            </a:r>
            <a:r>
              <a:rPr lang="en-US" altLang="ja-JP" sz="2400" dirty="0" smtClean="0">
                <a:solidFill>
                  <a:srgbClr val="FF0000"/>
                </a:solidFill>
              </a:rPr>
              <a:t>time to revisit the concept of consumer innovativeness itself </a:t>
            </a:r>
            <a:r>
              <a:rPr lang="en-US" altLang="ja-JP" sz="2400" dirty="0" smtClean="0"/>
              <a:t>so that we can better understand consumer innovativeness conceptually and behaviorally.</a:t>
            </a:r>
          </a:p>
          <a:p>
            <a:endParaRPr lang="en-US" altLang="ja-JP" sz="2400" dirty="0" smtClean="0"/>
          </a:p>
          <a:p>
            <a:r>
              <a:rPr lang="en-US" altLang="ja-JP" sz="2400" dirty="0" smtClean="0"/>
              <a:t>Then, we should also reconsider the framework of innovation diffusion research accordingly.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p>
            <a:r>
              <a:rPr kumimoji="1" lang="en-US" altLang="ja-JP" sz="3200" i="1" dirty="0" smtClean="0"/>
              <a:t>Contributions from Managerial Point of View</a:t>
            </a:r>
            <a:endParaRPr kumimoji="1" lang="ja-JP" altLang="en-US" sz="3200" i="1" dirty="0"/>
          </a:p>
        </p:txBody>
      </p:sp>
      <p:sp>
        <p:nvSpPr>
          <p:cNvPr id="3" name="コンテンツ プレースホルダ 2"/>
          <p:cNvSpPr>
            <a:spLocks noGrp="1"/>
          </p:cNvSpPr>
          <p:nvPr>
            <p:ph idx="1"/>
          </p:nvPr>
        </p:nvSpPr>
        <p:spPr>
          <a:xfrm>
            <a:off x="467544" y="908720"/>
            <a:ext cx="8229600" cy="5112568"/>
          </a:xfrm>
        </p:spPr>
        <p:txBody>
          <a:bodyPr/>
          <a:lstStyle/>
          <a:p>
            <a:r>
              <a:rPr kumimoji="1" lang="en-US" altLang="ja-JP" sz="2800" dirty="0" smtClean="0"/>
              <a:t>This study may look like a consumer behavior study or a psychological study. </a:t>
            </a:r>
            <a:r>
              <a:rPr lang="en-US" altLang="ja-JP" sz="2800" dirty="0" smtClean="0"/>
              <a:t>But actually this is not. </a:t>
            </a:r>
            <a:endParaRPr kumimoji="1" lang="en-US" altLang="ja-JP" sz="2800" dirty="0" smtClean="0"/>
          </a:p>
          <a:p>
            <a:r>
              <a:rPr lang="en-US" altLang="ja-JP" sz="2800" dirty="0" smtClean="0"/>
              <a:t>This study contributes managerially to marketing on the following two points:</a:t>
            </a:r>
          </a:p>
          <a:p>
            <a:pPr marL="914400" lvl="1" indent="-514350">
              <a:buFont typeface="+mj-lt"/>
              <a:buAutoNum type="arabicPeriod"/>
            </a:pPr>
            <a:r>
              <a:rPr lang="en-US" altLang="ja-JP" sz="2400" b="1" dirty="0" smtClean="0"/>
              <a:t>This proposes a new adopter categorization scheme based on </a:t>
            </a:r>
            <a:r>
              <a:rPr lang="en-US" altLang="ja-JP" sz="2400" b="1" dirty="0" smtClean="0">
                <a:solidFill>
                  <a:srgbClr val="FF0000"/>
                </a:solidFill>
              </a:rPr>
              <a:t>innovativeness scores </a:t>
            </a:r>
            <a:r>
              <a:rPr lang="en-US" altLang="ja-JP" sz="2400" b="1" dirty="0" smtClean="0"/>
              <a:t>instead of adoption times.</a:t>
            </a:r>
          </a:p>
          <a:p>
            <a:pPr marL="914400" lvl="1" indent="-514350">
              <a:buNone/>
            </a:pPr>
            <a:r>
              <a:rPr lang="en-US" altLang="ja-JP" sz="2400" b="1" dirty="0" smtClean="0"/>
              <a:t>2.    This finds a way to improve predictability of innovation adoption time and adopter categorization based on </a:t>
            </a:r>
            <a:r>
              <a:rPr lang="en-US" altLang="ja-JP" sz="2400" b="1" dirty="0" smtClean="0">
                <a:solidFill>
                  <a:srgbClr val="FF0000"/>
                </a:solidFill>
              </a:rPr>
              <a:t>scale</a:t>
            </a:r>
            <a:r>
              <a:rPr lang="en-US" altLang="ja-JP" sz="2400" b="1" dirty="0" smtClean="0"/>
              <a:t> for an intermediate</a:t>
            </a:r>
            <a:r>
              <a:rPr lang="ja-JP" altLang="en-US" sz="2400" b="1" dirty="0" smtClean="0"/>
              <a:t> </a:t>
            </a:r>
            <a:r>
              <a:rPr lang="en-US" altLang="ja-JP" sz="2400" b="1" dirty="0" smtClean="0"/>
              <a:t>construct between theoretical construct and disposition concept.</a:t>
            </a:r>
          </a:p>
          <a:p>
            <a:pPr marL="914400" lvl="1" indent="-514350">
              <a:buFont typeface="+mj-lt"/>
              <a:buAutoNum type="arabicPeriod"/>
            </a:pP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fld id="{33539D40-CAD2-4BE2-A615-3BB55F3E7EF4}" type="datetime1">
              <a:rPr lang="ja-JP" altLang="en-US" smtClean="0"/>
              <a:pPr>
                <a:defRPr/>
              </a:pPr>
              <a:t>2011/8/23</a:t>
            </a:fld>
            <a:endParaRPr lang="ja-JP" altLang="en-US"/>
          </a:p>
        </p:txBody>
      </p:sp>
      <p:sp>
        <p:nvSpPr>
          <p:cNvPr id="5" name="フッター プレースホルダ 4"/>
          <p:cNvSpPr>
            <a:spLocks noGrp="1"/>
          </p:cNvSpPr>
          <p:nvPr>
            <p:ph type="ftr" sz="quarter" idx="11"/>
          </p:nvPr>
        </p:nvSpPr>
        <p:spPr/>
        <p:txBody>
          <a:bodyPr/>
          <a:lstStyle/>
          <a:p>
            <a:pPr>
              <a:defRPr/>
            </a:pPr>
            <a:r>
              <a:rPr lang="en-US" altLang="ja-JP" dirty="0" smtClean="0"/>
              <a:t>(C) Yamada and </a:t>
            </a:r>
            <a:r>
              <a:rPr lang="en-US" altLang="ja-JP" dirty="0" err="1" smtClean="0"/>
              <a:t>Nagaoka</a:t>
            </a:r>
            <a:endParaRPr lang="en-US" altLang="ja-JP" dirty="0"/>
          </a:p>
        </p:txBody>
      </p:sp>
      <p:sp>
        <p:nvSpPr>
          <p:cNvPr id="6" name="スライド番号プレースホルダ 5"/>
          <p:cNvSpPr>
            <a:spLocks noGrp="1"/>
          </p:cNvSpPr>
          <p:nvPr>
            <p:ph type="sldNum" sz="quarter" idx="12"/>
          </p:nvPr>
        </p:nvSpPr>
        <p:spPr/>
        <p:txBody>
          <a:bodyPr/>
          <a:lstStyle/>
          <a:p>
            <a:pPr>
              <a:defRPr/>
            </a:pPr>
            <a:fld id="{6C2D65DF-F6AB-44AF-AF81-CD4C030D5441}" type="slidenum">
              <a:rPr lang="ja-JP" altLang="en-US" smtClean="0"/>
              <a:pPr>
                <a:defRPr/>
              </a:pPr>
              <a:t>7</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D582047-FC5D-4F2E-912C-A5E083357FE0}" type="datetime1">
              <a:rPr lang="ja-JP" altLang="en-US" smtClean="0"/>
              <a:pPr>
                <a:defRPr/>
              </a:pPr>
              <a:t>2011/8/23</a:t>
            </a:fld>
            <a:endParaRPr lang="ja-JP" altLang="en-US"/>
          </a:p>
        </p:txBody>
      </p:sp>
      <p:sp>
        <p:nvSpPr>
          <p:cNvPr id="1741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86563" y="6286500"/>
            <a:ext cx="2133600" cy="365125"/>
          </a:xfrm>
        </p:spPr>
        <p:txBody>
          <a:bodyPr/>
          <a:lstStyle/>
          <a:p>
            <a:pPr>
              <a:defRPr/>
            </a:pPr>
            <a:fld id="{09B7775F-9EB0-4F3F-A848-730EB00C26F9}" type="slidenum">
              <a:rPr lang="ja-JP" altLang="en-US"/>
              <a:pPr>
                <a:defRPr/>
              </a:pPr>
              <a:t>8</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5F5F716-E9A9-4BF9-BC9E-0B1AC7DD8352}"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1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2B23277-9FBB-4290-9B59-A7D4FE16C632}"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1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3ABC63C-4065-4ABB-9CF2-5CD31AA80FDF}"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1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FF1BDAD-3C95-400A-9F61-B428E64F860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2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CDE16D2-4D16-4529-BB77-BC907532CBCE}"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2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CF1FC67-276F-4C1C-9A26-4E2ED238AAA5}"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742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7425" name="タイトル 1"/>
          <p:cNvSpPr>
            <a:spLocks noGrp="1"/>
          </p:cNvSpPr>
          <p:nvPr>
            <p:ph type="title"/>
          </p:nvPr>
        </p:nvSpPr>
        <p:spPr>
          <a:xfrm>
            <a:off x="457200" y="274638"/>
            <a:ext cx="8229600" cy="511156"/>
          </a:xfrm>
        </p:spPr>
        <p:txBody>
          <a:bodyPr/>
          <a:lstStyle/>
          <a:p>
            <a:pPr eaLnBrk="1" hangingPunct="1"/>
            <a:r>
              <a:rPr lang="en-US" altLang="ja-JP" sz="2800" b="1" dirty="0" smtClean="0">
                <a:latin typeface="Arial" charset="0"/>
              </a:rPr>
              <a:t>Order of Presentation</a:t>
            </a:r>
            <a:endParaRPr lang="ja-JP" altLang="en-US" sz="2800" dirty="0" smtClean="0">
              <a:latin typeface="Arial" charset="0"/>
            </a:endParaRPr>
          </a:p>
        </p:txBody>
      </p:sp>
      <p:sp>
        <p:nvSpPr>
          <p:cNvPr id="17426" name="コンテンツ プレースホルダ 2"/>
          <p:cNvSpPr>
            <a:spLocks noGrp="1"/>
          </p:cNvSpPr>
          <p:nvPr>
            <p:ph idx="1"/>
          </p:nvPr>
        </p:nvSpPr>
        <p:spPr>
          <a:xfrm>
            <a:off x="539552" y="1000108"/>
            <a:ext cx="8104414" cy="5000660"/>
          </a:xfrm>
        </p:spPr>
        <p:txBody>
          <a:bodyPr/>
          <a:lstStyle/>
          <a:p>
            <a:pPr marL="457200" indent="-457200" eaLnBrk="1" hangingPunct="1">
              <a:lnSpc>
                <a:spcPct val="70000"/>
              </a:lnSpc>
              <a:buNone/>
            </a:pPr>
            <a:r>
              <a:rPr lang="en-US" altLang="ja-JP" sz="2400" b="1" dirty="0" smtClean="0">
                <a:latin typeface="Arial" charset="0"/>
              </a:rPr>
              <a:t>1. Objectives</a:t>
            </a:r>
          </a:p>
          <a:p>
            <a:pPr marL="457200" indent="-457200" eaLnBrk="1" hangingPunct="1">
              <a:lnSpc>
                <a:spcPct val="70000"/>
              </a:lnSpc>
              <a:buFont typeface="Arial" charset="0"/>
              <a:buAutoNum type="arabicPeriod"/>
            </a:pPr>
            <a:endParaRPr lang="en-US" altLang="ja-JP" sz="2400" b="1" dirty="0" smtClean="0">
              <a:latin typeface="Arial" charset="0"/>
            </a:endParaRPr>
          </a:p>
          <a:p>
            <a:pPr eaLnBrk="1" hangingPunct="1">
              <a:lnSpc>
                <a:spcPct val="70000"/>
              </a:lnSpc>
              <a:buFont typeface="Arial" charset="0"/>
              <a:buNone/>
            </a:pPr>
            <a:r>
              <a:rPr lang="en-US" altLang="ja-JP" sz="2400" b="1" dirty="0" smtClean="0">
                <a:latin typeface="Arial" charset="0"/>
              </a:rPr>
              <a:t>2. Critical Review of Literature </a:t>
            </a:r>
          </a:p>
          <a:p>
            <a:pPr eaLnBrk="1" hangingPunct="1">
              <a:lnSpc>
                <a:spcPct val="70000"/>
              </a:lnSpc>
              <a:buFont typeface="Arial" charset="0"/>
              <a:buNone/>
            </a:pPr>
            <a:endParaRPr lang="en-US" altLang="ja-JP" sz="2400" b="1" dirty="0" smtClean="0">
              <a:latin typeface="Arial" charset="0"/>
            </a:endParaRPr>
          </a:p>
          <a:p>
            <a:pPr eaLnBrk="1" hangingPunct="1">
              <a:lnSpc>
                <a:spcPct val="70000"/>
              </a:lnSpc>
              <a:buFont typeface="Arial" charset="0"/>
              <a:buNone/>
            </a:pPr>
            <a:r>
              <a:rPr lang="en-US" altLang="ja-JP" sz="2400" b="1" dirty="0" smtClean="0">
                <a:latin typeface="Arial" charset="0"/>
              </a:rPr>
              <a:t>3. Rogers’ definition is a tautology</a:t>
            </a:r>
          </a:p>
          <a:p>
            <a:pPr eaLnBrk="1" hangingPunct="1">
              <a:lnSpc>
                <a:spcPct val="70000"/>
              </a:lnSpc>
              <a:buFont typeface="Arial" charset="0"/>
              <a:buNone/>
            </a:pPr>
            <a:endParaRPr lang="en-US" altLang="ja-JP" sz="2400" b="1" dirty="0" smtClean="0">
              <a:latin typeface="Arial" charset="0"/>
            </a:endParaRPr>
          </a:p>
          <a:p>
            <a:pPr eaLnBrk="1" hangingPunct="1">
              <a:lnSpc>
                <a:spcPct val="70000"/>
              </a:lnSpc>
              <a:buFont typeface="Arial" charset="0"/>
              <a:buNone/>
            </a:pPr>
            <a:r>
              <a:rPr lang="en-US" altLang="ja-JP" sz="2400" b="1" dirty="0" smtClean="0">
                <a:latin typeface="Arial" charset="0"/>
              </a:rPr>
              <a:t>4. </a:t>
            </a:r>
            <a:r>
              <a:rPr lang="en-US" altLang="ja-JP" sz="2400" b="1" dirty="0" err="1" smtClean="0">
                <a:latin typeface="Arial" charset="0"/>
              </a:rPr>
              <a:t>Carnap’s</a:t>
            </a:r>
            <a:r>
              <a:rPr lang="en-US" altLang="ja-JP" sz="2400" b="1" dirty="0" smtClean="0">
                <a:latin typeface="Arial" charset="0"/>
              </a:rPr>
              <a:t> Framework for Construct</a:t>
            </a:r>
          </a:p>
          <a:p>
            <a:pPr eaLnBrk="1" hangingPunct="1">
              <a:lnSpc>
                <a:spcPct val="70000"/>
              </a:lnSpc>
              <a:buFont typeface="Arial" charset="0"/>
              <a:buNone/>
            </a:pPr>
            <a:endParaRPr lang="en-US" altLang="ja-JP" sz="2400" b="1" dirty="0" smtClean="0">
              <a:latin typeface="Arial" charset="0"/>
            </a:endParaRPr>
          </a:p>
          <a:p>
            <a:pPr eaLnBrk="1" hangingPunct="1">
              <a:buFont typeface="Arial" charset="0"/>
              <a:buNone/>
            </a:pPr>
            <a:r>
              <a:rPr lang="en-US" altLang="ja-JP" sz="2400" b="1" dirty="0" smtClean="0">
                <a:latin typeface="Arial" charset="0"/>
              </a:rPr>
              <a:t>5. Reconstruction of Research Framework</a:t>
            </a:r>
          </a:p>
          <a:p>
            <a:pPr eaLnBrk="1" hangingPunct="1">
              <a:lnSpc>
                <a:spcPct val="70000"/>
              </a:lnSpc>
              <a:buFont typeface="Arial" charset="0"/>
              <a:buNone/>
            </a:pPr>
            <a:endParaRPr lang="ja-JP" altLang="en-US" sz="2400" b="1" dirty="0" smtClean="0">
              <a:latin typeface="Arial" charset="0"/>
            </a:endParaRPr>
          </a:p>
          <a:p>
            <a:pPr eaLnBrk="1" hangingPunct="1">
              <a:lnSpc>
                <a:spcPct val="70000"/>
              </a:lnSpc>
              <a:buFont typeface="Arial" charset="0"/>
              <a:buNone/>
            </a:pPr>
            <a:r>
              <a:rPr lang="en-US" altLang="ja-JP" sz="2400" b="1" dirty="0" smtClean="0">
                <a:latin typeface="Arial" charset="0"/>
              </a:rPr>
              <a:t>6. Summary and Conclusions</a:t>
            </a:r>
            <a:endParaRPr lang="ja-JP" altLang="en-US" sz="2400"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7426">
                                            <p:txEl>
                                              <p:pRg st="0" end="0"/>
                                            </p:txEl>
                                          </p:spTgt>
                                        </p:tgtEl>
                                        <p:attrNameLst>
                                          <p:attrName>style.visibility</p:attrName>
                                        </p:attrNameLst>
                                      </p:cBhvr>
                                      <p:to>
                                        <p:strVal val="visible"/>
                                      </p:to>
                                    </p:set>
                                    <p:anim calcmode="lin" valueType="num">
                                      <p:cBhvr>
                                        <p:cTn id="7" dur="500" fill="hold"/>
                                        <p:tgtEl>
                                          <p:spTgt spid="174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2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426">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7426">
                                            <p:txEl>
                                              <p:pRg st="2" end="2"/>
                                            </p:txEl>
                                          </p:spTgt>
                                        </p:tgtEl>
                                        <p:attrNameLst>
                                          <p:attrName>style.visibility</p:attrName>
                                        </p:attrNameLst>
                                      </p:cBhvr>
                                      <p:to>
                                        <p:strVal val="visible"/>
                                      </p:to>
                                    </p:set>
                                    <p:anim calcmode="lin" valueType="num">
                                      <p:cBhvr>
                                        <p:cTn id="12" dur="500" fill="hold"/>
                                        <p:tgtEl>
                                          <p:spTgt spid="17426">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17426">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17426">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17426">
                                            <p:txEl>
                                              <p:pRg st="4" end="4"/>
                                            </p:txEl>
                                          </p:spTgt>
                                        </p:tgtEl>
                                        <p:attrNameLst>
                                          <p:attrName>style.visibility</p:attrName>
                                        </p:attrNameLst>
                                      </p:cBhvr>
                                      <p:to>
                                        <p:strVal val="visible"/>
                                      </p:to>
                                    </p:set>
                                    <p:anim calcmode="lin" valueType="num">
                                      <p:cBhvr>
                                        <p:cTn id="17" dur="500" fill="hold"/>
                                        <p:tgtEl>
                                          <p:spTgt spid="17426">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17426">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17426">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17426">
                                            <p:txEl>
                                              <p:pRg st="6" end="6"/>
                                            </p:txEl>
                                          </p:spTgt>
                                        </p:tgtEl>
                                        <p:attrNameLst>
                                          <p:attrName>style.visibility</p:attrName>
                                        </p:attrNameLst>
                                      </p:cBhvr>
                                      <p:to>
                                        <p:strVal val="visible"/>
                                      </p:to>
                                    </p:set>
                                    <p:anim calcmode="lin" valueType="num">
                                      <p:cBhvr>
                                        <p:cTn id="22" dur="500" fill="hold"/>
                                        <p:tgtEl>
                                          <p:spTgt spid="17426">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17426">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17426">
                                            <p:txEl>
                                              <p:pRg st="6" end="6"/>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17426">
                                            <p:txEl>
                                              <p:pRg st="8" end="8"/>
                                            </p:txEl>
                                          </p:spTgt>
                                        </p:tgtEl>
                                        <p:attrNameLst>
                                          <p:attrName>style.visibility</p:attrName>
                                        </p:attrNameLst>
                                      </p:cBhvr>
                                      <p:to>
                                        <p:strVal val="visible"/>
                                      </p:to>
                                    </p:set>
                                    <p:anim calcmode="lin" valueType="num">
                                      <p:cBhvr>
                                        <p:cTn id="27" dur="500" fill="hold"/>
                                        <p:tgtEl>
                                          <p:spTgt spid="17426">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17426">
                                            <p:txEl>
                                              <p:pRg st="8" end="8"/>
                                            </p:txEl>
                                          </p:spTgt>
                                        </p:tgtEl>
                                        <p:attrNameLst>
                                          <p:attrName>ppt_h</p:attrName>
                                        </p:attrNameLst>
                                      </p:cBhvr>
                                      <p:tavLst>
                                        <p:tav tm="0">
                                          <p:val>
                                            <p:fltVal val="0"/>
                                          </p:val>
                                        </p:tav>
                                        <p:tav tm="100000">
                                          <p:val>
                                            <p:strVal val="#ppt_h"/>
                                          </p:val>
                                        </p:tav>
                                      </p:tavLst>
                                    </p:anim>
                                    <p:animEffect transition="in" filter="fade">
                                      <p:cBhvr>
                                        <p:cTn id="29" dur="500"/>
                                        <p:tgtEl>
                                          <p:spTgt spid="17426">
                                            <p:txEl>
                                              <p:pRg st="8" end="8"/>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17426">
                                            <p:txEl>
                                              <p:pRg st="10" end="10"/>
                                            </p:txEl>
                                          </p:spTgt>
                                        </p:tgtEl>
                                        <p:attrNameLst>
                                          <p:attrName>style.visibility</p:attrName>
                                        </p:attrNameLst>
                                      </p:cBhvr>
                                      <p:to>
                                        <p:strVal val="visible"/>
                                      </p:to>
                                    </p:set>
                                    <p:anim calcmode="lin" valueType="num">
                                      <p:cBhvr>
                                        <p:cTn id="32" dur="500" fill="hold"/>
                                        <p:tgtEl>
                                          <p:spTgt spid="17426">
                                            <p:txEl>
                                              <p:pRg st="10" end="10"/>
                                            </p:txEl>
                                          </p:spTgt>
                                        </p:tgtEl>
                                        <p:attrNameLst>
                                          <p:attrName>ppt_w</p:attrName>
                                        </p:attrNameLst>
                                      </p:cBhvr>
                                      <p:tavLst>
                                        <p:tav tm="0">
                                          <p:val>
                                            <p:fltVal val="0"/>
                                          </p:val>
                                        </p:tav>
                                        <p:tav tm="100000">
                                          <p:val>
                                            <p:strVal val="#ppt_w"/>
                                          </p:val>
                                        </p:tav>
                                      </p:tavLst>
                                    </p:anim>
                                    <p:anim calcmode="lin" valueType="num">
                                      <p:cBhvr>
                                        <p:cTn id="33" dur="500" fill="hold"/>
                                        <p:tgtEl>
                                          <p:spTgt spid="17426">
                                            <p:txEl>
                                              <p:pRg st="10" end="10"/>
                                            </p:txEl>
                                          </p:spTgt>
                                        </p:tgtEl>
                                        <p:attrNameLst>
                                          <p:attrName>ppt_h</p:attrName>
                                        </p:attrNameLst>
                                      </p:cBhvr>
                                      <p:tavLst>
                                        <p:tav tm="0">
                                          <p:val>
                                            <p:fltVal val="0"/>
                                          </p:val>
                                        </p:tav>
                                        <p:tav tm="100000">
                                          <p:val>
                                            <p:strVal val="#ppt_h"/>
                                          </p:val>
                                        </p:tav>
                                      </p:tavLst>
                                    </p:anim>
                                    <p:animEffect transition="in" filter="fade">
                                      <p:cBhvr>
                                        <p:cTn id="34" dur="500"/>
                                        <p:tgtEl>
                                          <p:spTgt spid="1742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F10973E9-BB58-4702-AF26-7067D417A285}" type="datetime1">
              <a:rPr lang="ja-JP" altLang="en-US" smtClean="0"/>
              <a:pPr>
                <a:defRPr/>
              </a:pPr>
              <a:t>2011/8/23</a:t>
            </a:fld>
            <a:endParaRPr lang="ja-JP" altLang="en-US"/>
          </a:p>
        </p:txBody>
      </p:sp>
      <p:sp>
        <p:nvSpPr>
          <p:cNvPr id="18435"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p:txBody>
          <a:bodyPr/>
          <a:lstStyle/>
          <a:p>
            <a:pPr>
              <a:defRPr/>
            </a:pPr>
            <a:fld id="{C584F6F4-EF8D-4341-BB6E-C31EAAF9CF89}" type="slidenum">
              <a:rPr lang="ja-JP" altLang="en-US"/>
              <a:pPr>
                <a:defRPr/>
              </a:pPr>
              <a:t>9</a:t>
            </a:fld>
            <a:endParaRPr lang="ja-JP" altLang="en-US"/>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3572249-E848-4BE7-8DAE-170384153414}"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3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1"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1EFB5C4-9A1C-4C11-895E-895988CF1D38}"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D9F7ECA-D1C3-4F7E-A256-5C91DFBB73CC}"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41"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8"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3AC539-0AAB-4106-A666-00D5362DE709}"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4457377-C3CC-42B7-A49B-78760ACC113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4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5"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2930087-FA20-4BD5-9EAE-9EF4FFC1CF59}"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95049CC-0848-421F-8940-E55365A3ADC7}"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47"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2"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59B1FF7-65A6-421D-AFD2-CD4C784798BD}"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34C7C06-8B85-4F99-8E9D-B3EFE5C83838}"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5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9"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823CBE6-A7F2-4372-A4B0-859C6AB42DD5}"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B4753BE7-F479-42E5-982D-6DC5A3ED1269}" type="datetime1">
              <a:rPr lang="ja-JP" altLang="en-US" sz="1200">
                <a:solidFill>
                  <a:schemeClr val="tx1">
                    <a:tint val="75000"/>
                  </a:schemeClr>
                </a:solidFill>
                <a:latin typeface="+mn-lt"/>
                <a:ea typeface="+mn-ea"/>
              </a:rPr>
              <a:pPr fontAlgn="auto">
                <a:spcBef>
                  <a:spcPts val="0"/>
                </a:spcBef>
                <a:spcAft>
                  <a:spcPts val="0"/>
                </a:spcAft>
                <a:defRPr/>
              </a:pPr>
              <a:t>2011/8/23</a:t>
            </a:fld>
            <a:endParaRPr lang="ja-JP" altLang="en-US" sz="1200">
              <a:solidFill>
                <a:schemeClr val="tx1">
                  <a:tint val="75000"/>
                </a:schemeClr>
              </a:solidFill>
              <a:latin typeface="+mn-lt"/>
              <a:ea typeface="+mn-ea"/>
            </a:endParaRPr>
          </a:p>
        </p:txBody>
      </p:sp>
      <p:sp>
        <p:nvSpPr>
          <p:cNvPr id="18453"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6" name="スライド番号プレースホル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20C0D7E-CD2D-46C8-8414-668F1EC46C97}" type="slidenum">
              <a:rPr lang="ja-JP" altLang="en-US" sz="1200">
                <a:solidFill>
                  <a:schemeClr val="tx1">
                    <a:tint val="75000"/>
                  </a:schemeClr>
                </a:solidFill>
                <a:latin typeface="+mn-lt"/>
                <a:ea typeface="+mn-ea"/>
              </a:rPr>
              <a:pPr algn="r" fontAlgn="auto">
                <a:spcBef>
                  <a:spcPts val="0"/>
                </a:spcBef>
                <a:spcAft>
                  <a:spcPts val="0"/>
                </a:spcAft>
                <a:defRPr/>
              </a:pPr>
              <a:t>9</a:t>
            </a:fld>
            <a:endParaRPr lang="ja-JP" altLang="en-US" sz="1200">
              <a:solidFill>
                <a:schemeClr val="tx1">
                  <a:tint val="75000"/>
                </a:schemeClr>
              </a:solidFill>
              <a:latin typeface="+mn-lt"/>
              <a:ea typeface="+mn-ea"/>
            </a:endParaRPr>
          </a:p>
        </p:txBody>
      </p:sp>
      <p:sp>
        <p:nvSpPr>
          <p:cNvPr id="18455" name="Rectangle 2"/>
          <p:cNvSpPr>
            <a:spLocks noGrp="1"/>
          </p:cNvSpPr>
          <p:nvPr>
            <p:ph type="title"/>
          </p:nvPr>
        </p:nvSpPr>
        <p:spPr>
          <a:xfrm>
            <a:off x="457200" y="274639"/>
            <a:ext cx="8229600" cy="582594"/>
          </a:xfrm>
        </p:spPr>
        <p:txBody>
          <a:bodyPr/>
          <a:lstStyle/>
          <a:p>
            <a:r>
              <a:rPr lang="en-US" altLang="ja-JP" sz="2800" b="1" dirty="0" smtClean="0">
                <a:latin typeface="Arial" charset="0"/>
              </a:rPr>
              <a:t>1. Objectives</a:t>
            </a:r>
            <a:endParaRPr lang="ja-JP" altLang="en-US" sz="2800" b="1" dirty="0" smtClean="0">
              <a:latin typeface="Arial" charset="0"/>
            </a:endParaRPr>
          </a:p>
        </p:txBody>
      </p:sp>
      <p:sp>
        <p:nvSpPr>
          <p:cNvPr id="16408" name="Rectangle 3"/>
          <p:cNvSpPr>
            <a:spLocks noGrp="1"/>
          </p:cNvSpPr>
          <p:nvPr>
            <p:ph type="body" idx="1"/>
          </p:nvPr>
        </p:nvSpPr>
        <p:spPr>
          <a:xfrm>
            <a:off x="827584" y="1196752"/>
            <a:ext cx="8072494" cy="4540247"/>
          </a:xfrm>
        </p:spPr>
        <p:txBody>
          <a:bodyPr/>
          <a:lstStyle/>
          <a:p>
            <a:pPr marL="514350" indent="-514350">
              <a:lnSpc>
                <a:spcPct val="90000"/>
              </a:lnSpc>
              <a:buNone/>
              <a:defRPr/>
            </a:pPr>
            <a:r>
              <a:rPr lang="en-US" altLang="ja-JP" sz="2400" b="1" dirty="0" smtClean="0">
                <a:latin typeface="Arial" pitchFamily="34" charset="0"/>
                <a:cs typeface="Arial" pitchFamily="34" charset="0"/>
              </a:rPr>
              <a:t>(1) Clarify the construct of innovativeness.</a:t>
            </a:r>
          </a:p>
          <a:p>
            <a:pPr marL="514350" indent="-514350">
              <a:lnSpc>
                <a:spcPct val="90000"/>
              </a:lnSpc>
              <a:buFont typeface="Arial" charset="0"/>
              <a:buAutoNum type="arabicParenBoth"/>
              <a:defRPr/>
            </a:pPr>
            <a:endParaRPr lang="en-US" altLang="ja-JP" sz="2400" b="1" dirty="0" smtClean="0">
              <a:latin typeface="Arial" pitchFamily="34" charset="0"/>
              <a:cs typeface="Arial" pitchFamily="34" charset="0"/>
            </a:endParaRPr>
          </a:p>
          <a:p>
            <a:pPr marL="514350" indent="-514350">
              <a:lnSpc>
                <a:spcPct val="90000"/>
              </a:lnSpc>
              <a:buFont typeface="Arial" charset="0"/>
              <a:buNone/>
              <a:defRPr/>
            </a:pPr>
            <a:r>
              <a:rPr lang="en-US" altLang="ja-JP" sz="2400" b="1" dirty="0" smtClean="0">
                <a:latin typeface="Arial" pitchFamily="34" charset="0"/>
                <a:cs typeface="Arial" pitchFamily="34" charset="0"/>
              </a:rPr>
              <a:t>(2) Find </a:t>
            </a:r>
            <a:r>
              <a:rPr lang="en-US" altLang="ja-JP" sz="2400" b="1" dirty="0" smtClean="0">
                <a:solidFill>
                  <a:srgbClr val="FF0000"/>
                </a:solidFill>
                <a:latin typeface="Arial" pitchFamily="34" charset="0"/>
                <a:cs typeface="Arial" pitchFamily="34" charset="0"/>
              </a:rPr>
              <a:t>a theoretical basis </a:t>
            </a:r>
            <a:r>
              <a:rPr lang="en-US" altLang="ja-JP" sz="2400" b="1" dirty="0" smtClean="0">
                <a:latin typeface="Arial" pitchFamily="34" charset="0"/>
                <a:cs typeface="Arial" pitchFamily="34" charset="0"/>
              </a:rPr>
              <a:t>for designing scale for </a:t>
            </a:r>
          </a:p>
          <a:p>
            <a:pPr marL="514350" indent="-514350">
              <a:lnSpc>
                <a:spcPct val="90000"/>
              </a:lnSpc>
              <a:buFont typeface="Arial" charset="0"/>
              <a:buNone/>
              <a:defRPr/>
            </a:pPr>
            <a:r>
              <a:rPr lang="en-US" altLang="ja-JP" sz="2400" b="1" dirty="0" smtClean="0">
                <a:latin typeface="Arial" pitchFamily="34" charset="0"/>
                <a:cs typeface="Arial" pitchFamily="34" charset="0"/>
              </a:rPr>
              <a:t>     better prediction of innovative behavior.</a:t>
            </a:r>
          </a:p>
          <a:p>
            <a:pPr marL="514350" indent="-514350">
              <a:lnSpc>
                <a:spcPct val="90000"/>
              </a:lnSpc>
              <a:buFont typeface="Arial" charset="0"/>
              <a:buNone/>
              <a:defRPr/>
            </a:pPr>
            <a:endParaRPr lang="en-US" altLang="ja-JP" sz="2400" b="1" dirty="0" smtClean="0">
              <a:latin typeface="Arial" pitchFamily="34" charset="0"/>
              <a:cs typeface="Arial" pitchFamily="34" charset="0"/>
            </a:endParaRPr>
          </a:p>
          <a:p>
            <a:pPr marL="514350" indent="-514350">
              <a:lnSpc>
                <a:spcPct val="90000"/>
              </a:lnSpc>
              <a:buFont typeface="Arial" charset="0"/>
              <a:buNone/>
              <a:defRPr/>
            </a:pPr>
            <a:r>
              <a:rPr lang="en-US" altLang="ja-JP" sz="2400" b="1" dirty="0" smtClean="0">
                <a:latin typeface="Arial" pitchFamily="34" charset="0"/>
                <a:cs typeface="Arial" pitchFamily="34" charset="0"/>
              </a:rPr>
              <a:t>(3) Reconstruct the research framework of adoption </a:t>
            </a:r>
          </a:p>
          <a:p>
            <a:pPr marL="514350" indent="-514350">
              <a:lnSpc>
                <a:spcPct val="90000"/>
              </a:lnSpc>
              <a:buFont typeface="Arial" charset="0"/>
              <a:buNone/>
              <a:defRPr/>
            </a:pPr>
            <a:r>
              <a:rPr lang="en-US" altLang="ja-JP" sz="2400" b="1" dirty="0" smtClean="0">
                <a:latin typeface="Arial" pitchFamily="34" charset="0"/>
                <a:cs typeface="Arial" pitchFamily="34" charset="0"/>
              </a:rPr>
              <a:t>     and diffusion process of innovation</a:t>
            </a:r>
          </a:p>
          <a:p>
            <a:pPr marL="514350" indent="-514350">
              <a:lnSpc>
                <a:spcPct val="90000"/>
              </a:lnSpc>
              <a:buNone/>
              <a:defRPr/>
            </a:pPr>
            <a:endParaRPr lang="en-US" altLang="ja-JP" sz="2400" b="1" dirty="0" smtClean="0">
              <a:latin typeface="Arial" pitchFamily="34" charset="0"/>
              <a:cs typeface="Arial" pitchFamily="34" charset="0"/>
            </a:endParaRPr>
          </a:p>
          <a:p>
            <a:pPr marL="514350" indent="-514350">
              <a:lnSpc>
                <a:spcPct val="90000"/>
              </a:lnSpc>
              <a:buFont typeface="+mj-lt"/>
              <a:buAutoNum type="alphaLcPeriod"/>
              <a:defRPr/>
            </a:pPr>
            <a:endParaRPr lang="en-US" altLang="ja-JP" sz="2400" b="1" dirty="0" smtClean="0">
              <a:latin typeface="Arial" pitchFamily="34" charset="0"/>
              <a:cs typeface="Arial" pitchFamily="34" charset="0"/>
            </a:endParaRPr>
          </a:p>
          <a:p>
            <a:pPr>
              <a:lnSpc>
                <a:spcPct val="90000"/>
              </a:lnSpc>
              <a:defRPr/>
            </a:pPr>
            <a:endParaRPr lang="en-US" altLang="ja-JP" sz="2400" b="1"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408">
                                            <p:txEl>
                                              <p:pRg st="0" end="0"/>
                                            </p:txEl>
                                          </p:spTgt>
                                        </p:tgtEl>
                                        <p:attrNameLst>
                                          <p:attrName>style.visibility</p:attrName>
                                        </p:attrNameLst>
                                      </p:cBhvr>
                                      <p:to>
                                        <p:strVal val="visible"/>
                                      </p:to>
                                    </p:set>
                                    <p:anim calcmode="lin" valueType="num">
                                      <p:cBhvr additive="base">
                                        <p:cTn id="7" dur="500" fill="hold"/>
                                        <p:tgtEl>
                                          <p:spTgt spid="1640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40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408">
                                            <p:txEl>
                                              <p:pRg st="2" end="2"/>
                                            </p:txEl>
                                          </p:spTgt>
                                        </p:tgtEl>
                                        <p:attrNameLst>
                                          <p:attrName>style.visibility</p:attrName>
                                        </p:attrNameLst>
                                      </p:cBhvr>
                                      <p:to>
                                        <p:strVal val="visible"/>
                                      </p:to>
                                    </p:set>
                                    <p:anim calcmode="lin" valueType="num">
                                      <p:cBhvr additive="base">
                                        <p:cTn id="13" dur="500" fill="hold"/>
                                        <p:tgtEl>
                                          <p:spTgt spid="1640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408">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6408">
                                            <p:txEl>
                                              <p:pRg st="3" end="3"/>
                                            </p:txEl>
                                          </p:spTgt>
                                        </p:tgtEl>
                                        <p:attrNameLst>
                                          <p:attrName>style.visibility</p:attrName>
                                        </p:attrNameLst>
                                      </p:cBhvr>
                                      <p:to>
                                        <p:strVal val="visible"/>
                                      </p:to>
                                    </p:set>
                                    <p:anim calcmode="lin" valueType="num">
                                      <p:cBhvr additive="base">
                                        <p:cTn id="17" dur="500" fill="hold"/>
                                        <p:tgtEl>
                                          <p:spTgt spid="16408">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640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16408">
                                            <p:txEl>
                                              <p:pRg st="5" end="5"/>
                                            </p:txEl>
                                          </p:spTgt>
                                        </p:tgtEl>
                                        <p:attrNameLst>
                                          <p:attrName>style.visibility</p:attrName>
                                        </p:attrNameLst>
                                      </p:cBhvr>
                                      <p:to>
                                        <p:strVal val="visible"/>
                                      </p:to>
                                    </p:set>
                                    <p:anim calcmode="lin" valueType="num">
                                      <p:cBhvr additive="base">
                                        <p:cTn id="23" dur="500" fill="hold"/>
                                        <p:tgtEl>
                                          <p:spTgt spid="16408">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408">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6408">
                                            <p:txEl>
                                              <p:pRg st="6" end="6"/>
                                            </p:txEl>
                                          </p:spTgt>
                                        </p:tgtEl>
                                        <p:attrNameLst>
                                          <p:attrName>style.visibility</p:attrName>
                                        </p:attrNameLst>
                                      </p:cBhvr>
                                      <p:to>
                                        <p:strVal val="visible"/>
                                      </p:to>
                                    </p:set>
                                    <p:anim calcmode="lin" valueType="num">
                                      <p:cBhvr additive="base">
                                        <p:cTn id="27" dur="500" fill="hold"/>
                                        <p:tgtEl>
                                          <p:spTgt spid="16408">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40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9"/>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25802</TotalTime>
  <Words>6527</Words>
  <Application>Microsoft Office PowerPoint</Application>
  <PresentationFormat>画面に合わせる (4:3)</PresentationFormat>
  <Paragraphs>848</Paragraphs>
  <Slides>45</Slides>
  <Notes>44</Notes>
  <HiddenSlides>0</HiddenSlides>
  <MMClips>0</MMClips>
  <ScaleCrop>false</ScaleCrop>
  <HeadingPairs>
    <vt:vector size="4" baseType="variant">
      <vt:variant>
        <vt:lpstr>テーマ</vt:lpstr>
      </vt:variant>
      <vt:variant>
        <vt:i4>1</vt:i4>
      </vt:variant>
      <vt:variant>
        <vt:lpstr>スライド タイトル</vt:lpstr>
      </vt:variant>
      <vt:variant>
        <vt:i4>45</vt:i4>
      </vt:variant>
    </vt:vector>
  </HeadingPairs>
  <TitlesOfParts>
    <vt:vector size="46" baseType="lpstr">
      <vt:lpstr>Office テーマ</vt:lpstr>
      <vt:lpstr>An Investigation of Scales for Consumer Innovativeness* V. 3. 4. 1</vt:lpstr>
      <vt:lpstr>If I am not better, at least I am different. Jean‐Jacques Rousseau (June 28, 1712 – July 2, 1778)</vt:lpstr>
      <vt:lpstr>Problems in Diffusion Theory</vt:lpstr>
      <vt:lpstr>Problems in Diffusion Theory</vt:lpstr>
      <vt:lpstr>Problems in Diffusion Theory</vt:lpstr>
      <vt:lpstr>Problems in Diffusion Theory</vt:lpstr>
      <vt:lpstr>Contributions from Managerial Point of View</vt:lpstr>
      <vt:lpstr>Order of Presentation</vt:lpstr>
      <vt:lpstr>1. Objectives</vt:lpstr>
      <vt:lpstr>2. Critical Review of Literature</vt:lpstr>
      <vt:lpstr>2. Critical Review of Literature  Rogers (2003) </vt:lpstr>
      <vt:lpstr>2. Critical Review of Literature  Midgley and Dowling (1978) </vt:lpstr>
      <vt:lpstr>スライド 13</vt:lpstr>
      <vt:lpstr>2. Critical Review of Literature:  Midgley and Dowling (1978)  </vt:lpstr>
      <vt:lpstr>2. Critical Review of Literature:  Midgley and Dowling (1978)  Measurement of Innovativeness </vt:lpstr>
      <vt:lpstr>2. Critical Review of Literature:  Midgley and Dowling (1978)</vt:lpstr>
      <vt:lpstr>2. Critical Review of Literature:  Goldsmith and Hofacker (1991)</vt:lpstr>
      <vt:lpstr>2. Critical Review of Literature:  Goldsmith and Hofacker’s six-item, self-report scale</vt:lpstr>
      <vt:lpstr>2. Critical Review of Literature:  Goldsmith and Hofacker (1991)</vt:lpstr>
      <vt:lpstr>スライド 20</vt:lpstr>
      <vt:lpstr>スライド 21</vt:lpstr>
      <vt:lpstr>2. Critical Review of Literature: Summary</vt:lpstr>
      <vt:lpstr>2. Critical Review of Literature: Summary</vt:lpstr>
      <vt:lpstr>3. Rogers’ definition of innovativeness is a tautology </vt:lpstr>
      <vt:lpstr>4. Carnap’s Framework for Construct</vt:lpstr>
      <vt:lpstr>5. Reconstruction of Research Framework</vt:lpstr>
      <vt:lpstr>5. Reconstruction of Research Framework </vt:lpstr>
      <vt:lpstr>5. Reconstruction of Research Framework</vt:lpstr>
      <vt:lpstr>5. Reconstruction of Research Framework</vt:lpstr>
      <vt:lpstr>5. Reconstruction of Research Framework</vt:lpstr>
      <vt:lpstr>5. Reconstruction of Research Framework</vt:lpstr>
      <vt:lpstr>スライド 32</vt:lpstr>
      <vt:lpstr>5. Reconstruction of Research Framework</vt:lpstr>
      <vt:lpstr>5. Reconstruction of Research Framework</vt:lpstr>
      <vt:lpstr>スライド 35</vt:lpstr>
      <vt:lpstr>スライド 36</vt:lpstr>
      <vt:lpstr>6. Summary and Conclusions</vt:lpstr>
      <vt:lpstr>スライド 38</vt:lpstr>
      <vt:lpstr>スライド 39</vt:lpstr>
      <vt:lpstr>References</vt:lpstr>
      <vt:lpstr>References</vt:lpstr>
      <vt:lpstr>References</vt:lpstr>
      <vt:lpstr>References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Innovativeness and Forecasting of Innovation Adoption Behavior with Survival Analysis</dc:title>
  <dc:creator>山田　昌孝</dc:creator>
  <cp:lastModifiedBy>山田　昌孝</cp:lastModifiedBy>
  <cp:revision>520</cp:revision>
  <dcterms:created xsi:type="dcterms:W3CDTF">2009-07-06T05:15:09Z</dcterms:created>
  <dcterms:modified xsi:type="dcterms:W3CDTF">2011-08-22T16:51:38Z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