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 id="2147483660" r:id="rId2"/>
    <p:sldMasterId id="2147483672" r:id="rId3"/>
  </p:sldMasterIdLst>
  <p:notesMasterIdLst>
    <p:notesMasterId r:id="rId57"/>
  </p:notesMasterIdLst>
  <p:sldIdLst>
    <p:sldId id="333" r:id="rId4"/>
    <p:sldId id="311" r:id="rId5"/>
    <p:sldId id="286" r:id="rId6"/>
    <p:sldId id="287" r:id="rId7"/>
    <p:sldId id="267" r:id="rId8"/>
    <p:sldId id="334" r:id="rId9"/>
    <p:sldId id="268" r:id="rId10"/>
    <p:sldId id="257" r:id="rId11"/>
    <p:sldId id="259" r:id="rId12"/>
    <p:sldId id="265" r:id="rId13"/>
    <p:sldId id="269" r:id="rId14"/>
    <p:sldId id="280" r:id="rId15"/>
    <p:sldId id="270" r:id="rId16"/>
    <p:sldId id="281" r:id="rId17"/>
    <p:sldId id="272" r:id="rId18"/>
    <p:sldId id="274" r:id="rId19"/>
    <p:sldId id="275" r:id="rId20"/>
    <p:sldId id="276" r:id="rId21"/>
    <p:sldId id="293" r:id="rId22"/>
    <p:sldId id="332" r:id="rId23"/>
    <p:sldId id="308" r:id="rId24"/>
    <p:sldId id="295" r:id="rId25"/>
    <p:sldId id="309" r:id="rId26"/>
    <p:sldId id="310" r:id="rId27"/>
    <p:sldId id="298" r:id="rId28"/>
    <p:sldId id="299" r:id="rId29"/>
    <p:sldId id="300" r:id="rId30"/>
    <p:sldId id="297" r:id="rId31"/>
    <p:sldId id="314" r:id="rId32"/>
    <p:sldId id="304" r:id="rId33"/>
    <p:sldId id="313" r:id="rId34"/>
    <p:sldId id="307" r:id="rId35"/>
    <p:sldId id="315" r:id="rId36"/>
    <p:sldId id="305" r:id="rId37"/>
    <p:sldId id="319" r:id="rId38"/>
    <p:sldId id="320" r:id="rId39"/>
    <p:sldId id="283" r:id="rId40"/>
    <p:sldId id="312" r:id="rId41"/>
    <p:sldId id="317" r:id="rId42"/>
    <p:sldId id="282" r:id="rId43"/>
    <p:sldId id="260" r:id="rId44"/>
    <p:sldId id="266" r:id="rId45"/>
    <p:sldId id="325" r:id="rId46"/>
    <p:sldId id="324" r:id="rId47"/>
    <p:sldId id="331" r:id="rId48"/>
    <p:sldId id="321" r:id="rId49"/>
    <p:sldId id="322" r:id="rId50"/>
    <p:sldId id="323" r:id="rId51"/>
    <p:sldId id="330" r:id="rId52"/>
    <p:sldId id="326" r:id="rId53"/>
    <p:sldId id="327" r:id="rId54"/>
    <p:sldId id="328" r:id="rId55"/>
    <p:sldId id="329" r:id="rId56"/>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6063" autoAdjust="0"/>
  </p:normalViewPr>
  <p:slideViewPr>
    <p:cSldViewPr>
      <p:cViewPr>
        <p:scale>
          <a:sx n="60" d="100"/>
          <a:sy n="60" d="100"/>
        </p:scale>
        <p:origin x="-979" y="163"/>
      </p:cViewPr>
      <p:guideLst>
        <p:guide orient="horz" pos="2160"/>
        <p:guide pos="2880"/>
      </p:guideLst>
    </p:cSldViewPr>
  </p:slideViewPr>
  <p:outlineViewPr>
    <p:cViewPr>
      <p:scale>
        <a:sx n="33" d="100"/>
        <a:sy n="33" d="100"/>
      </p:scale>
      <p:origin x="0" y="26724"/>
    </p:cViewPr>
  </p:outlineViewPr>
  <p:notesTextViewPr>
    <p:cViewPr>
      <p:scale>
        <a:sx n="66" d="100"/>
        <a:sy n="66"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123D35D0-7284-4B0D-A827-23D5C6D8BD83}" type="datetimeFigureOut">
              <a:rPr kumimoji="1" lang="ja-JP" altLang="en-US" smtClean="0"/>
              <a:pPr/>
              <a:t>2012/6/7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73A24925-1FE8-4160-AC05-C4C9A26D084E}" type="slidenum">
              <a:rPr kumimoji="1" lang="ja-JP" altLang="en-US" smtClean="0"/>
              <a:pPr/>
              <a:t>‹#›</a:t>
            </a:fld>
            <a:endParaRPr kumimoji="1" lang="ja-JP" altLang="en-US"/>
          </a:p>
        </p:txBody>
      </p:sp>
    </p:spTree>
    <p:extLst>
      <p:ext uri="{BB962C8B-B14F-4D97-AF65-F5344CB8AC3E}">
        <p14:creationId xmlns:p14="http://schemas.microsoft.com/office/powerpoint/2010/main" val="38737927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fld id="{12723559-976F-4197-A337-EB989C5F128C}" type="slidenum">
              <a:rPr kumimoji="1" lang="ja-JP" altLang="en-US" smtClean="0"/>
              <a:pPr/>
              <a:t>1</a:t>
            </a:fld>
            <a:r>
              <a:rPr lang="ja-JP" altLang="ja-JP" sz="1200" dirty="0" smtClean="0">
                <a:solidFill>
                  <a:srgbClr val="FF0000"/>
                </a:solidFill>
              </a:rPr>
              <a:t>我々は消費者革新性についての新しい研究枠組みを提案してきた。サンディエゴ、ケルン、ヒューストン</a:t>
            </a:r>
          </a:p>
          <a:p>
            <a:r>
              <a:rPr lang="en-US" altLang="ja-JP" sz="1200" dirty="0" smtClean="0">
                <a:solidFill>
                  <a:srgbClr val="FF0000"/>
                </a:solidFill>
              </a:rPr>
              <a:t> </a:t>
            </a:r>
            <a:endParaRPr lang="ja-JP" altLang="ja-JP" sz="1200" dirty="0" smtClean="0">
              <a:solidFill>
                <a:srgbClr val="FF0000"/>
              </a:solidFill>
            </a:endParaRPr>
          </a:p>
          <a:p>
            <a:r>
              <a:rPr lang="ja-JP" altLang="ja-JP" sz="1200" dirty="0" smtClean="0">
                <a:solidFill>
                  <a:srgbClr val="FF0000"/>
                </a:solidFill>
              </a:rPr>
              <a:t>しかしながら、理論のみであり実地データを紹介出来ていなかった。</a:t>
            </a:r>
          </a:p>
          <a:p>
            <a:r>
              <a:rPr lang="en-US" altLang="ja-JP" sz="1200" dirty="0" smtClean="0">
                <a:solidFill>
                  <a:srgbClr val="FF0000"/>
                </a:solidFill>
              </a:rPr>
              <a:t> </a:t>
            </a:r>
            <a:endParaRPr lang="ja-JP" altLang="ja-JP" sz="1200" dirty="0" smtClean="0">
              <a:solidFill>
                <a:srgbClr val="FF0000"/>
              </a:solidFill>
            </a:endParaRPr>
          </a:p>
          <a:p>
            <a:r>
              <a:rPr lang="ja-JP" altLang="ja-JP" sz="1200" dirty="0" smtClean="0">
                <a:solidFill>
                  <a:srgbClr val="FF0000"/>
                </a:solidFill>
              </a:rPr>
              <a:t>今回、日本人を対象にしたデータが出ましたので発表させて頂きます。</a:t>
            </a:r>
          </a:p>
          <a:p>
            <a:r>
              <a:rPr lang="en-US" altLang="ja-JP" sz="1200" dirty="0" smtClean="0">
                <a:solidFill>
                  <a:srgbClr val="FF0000"/>
                </a:solidFill>
              </a:rPr>
              <a:t> </a:t>
            </a:r>
            <a:endParaRPr lang="ja-JP" altLang="ja-JP" sz="1200" dirty="0" smtClean="0">
              <a:solidFill>
                <a:srgbClr val="FF0000"/>
              </a:solidFill>
            </a:endParaRPr>
          </a:p>
          <a:p>
            <a:r>
              <a:rPr lang="ja-JP" altLang="ja-JP" sz="1200" dirty="0" smtClean="0">
                <a:solidFill>
                  <a:srgbClr val="FF0000"/>
                </a:solidFill>
              </a:rPr>
              <a:t>宜しくお願い致します。</a:t>
            </a:r>
            <a:endParaRPr lang="en-US" altLang="ja-JP" sz="1200" dirty="0" smtClean="0">
              <a:solidFill>
                <a:srgbClr val="FF0000"/>
              </a:solidFill>
            </a:endParaRPr>
          </a:p>
          <a:p>
            <a:endParaRPr lang="en-US" altLang="ja-JP" sz="1200" dirty="0" smtClean="0">
              <a:solidFill>
                <a:srgbClr val="FF0000"/>
              </a:solidFill>
            </a:endParaRPr>
          </a:p>
          <a:p>
            <a:r>
              <a:rPr lang="en-US" altLang="ja-JP" sz="1200" dirty="0" smtClean="0">
                <a:solidFill>
                  <a:srgbClr val="FF0000"/>
                </a:solidFill>
              </a:rPr>
              <a:t>We have proposed the new research framework about consumer innovation. </a:t>
            </a:r>
          </a:p>
          <a:p>
            <a:r>
              <a:rPr lang="en-US" altLang="ja-JP" sz="1200" dirty="0" smtClean="0">
                <a:solidFill>
                  <a:srgbClr val="FF0000"/>
                </a:solidFill>
              </a:rPr>
              <a:t>San Diego, Cologne, Houston </a:t>
            </a:r>
          </a:p>
          <a:p>
            <a:r>
              <a:rPr lang="en-US" altLang="ja-JP" sz="1200" dirty="0" smtClean="0">
                <a:solidFill>
                  <a:srgbClr val="FF0000"/>
                </a:solidFill>
              </a:rPr>
              <a:t>?</a:t>
            </a:r>
          </a:p>
          <a:p>
            <a:r>
              <a:rPr lang="en-US" altLang="ja-JP" sz="1200" dirty="0" smtClean="0">
                <a:solidFill>
                  <a:srgbClr val="FF0000"/>
                </a:solidFill>
              </a:rPr>
              <a:t>However, it is only</a:t>
            </a:r>
            <a:r>
              <a:rPr lang="ja-JP" altLang="en-US" sz="1200" dirty="0" smtClean="0">
                <a:solidFill>
                  <a:srgbClr val="FF0000"/>
                </a:solidFill>
              </a:rPr>
              <a:t>　</a:t>
            </a:r>
            <a:r>
              <a:rPr lang="en-US" altLang="ja-JP" sz="1200" dirty="0" smtClean="0">
                <a:solidFill>
                  <a:srgbClr val="FF0000"/>
                </a:solidFill>
              </a:rPr>
              <a:t>theory </a:t>
            </a:r>
            <a:r>
              <a:rPr lang="ja-JP" altLang="en-US" sz="1200" dirty="0" smtClean="0">
                <a:solidFill>
                  <a:srgbClr val="FF0000"/>
                </a:solidFill>
              </a:rPr>
              <a:t>　</a:t>
            </a:r>
            <a:r>
              <a:rPr lang="en-US" altLang="ja-JP" sz="1200" dirty="0" smtClean="0">
                <a:solidFill>
                  <a:srgbClr val="FF0000"/>
                </a:solidFill>
              </a:rPr>
              <a:t>and </a:t>
            </a:r>
            <a:r>
              <a:rPr lang="ja-JP" altLang="en-US" sz="1200" dirty="0" smtClean="0">
                <a:solidFill>
                  <a:srgbClr val="FF0000"/>
                </a:solidFill>
              </a:rPr>
              <a:t>　</a:t>
            </a:r>
            <a:r>
              <a:rPr lang="en-US" altLang="ja-JP" sz="1200" dirty="0" smtClean="0">
                <a:solidFill>
                  <a:srgbClr val="FF0000"/>
                </a:solidFill>
              </a:rPr>
              <a:t>was not able to introduce actual </a:t>
            </a:r>
            <a:r>
              <a:rPr lang="ja-JP" altLang="en-US" sz="1200" dirty="0" smtClean="0">
                <a:solidFill>
                  <a:srgbClr val="FF0000"/>
                </a:solidFill>
              </a:rPr>
              <a:t>　</a:t>
            </a:r>
            <a:r>
              <a:rPr lang="en-US" altLang="ja-JP" sz="1200" dirty="0" smtClean="0">
                <a:solidFill>
                  <a:srgbClr val="FF0000"/>
                </a:solidFill>
              </a:rPr>
              <a:t>data. </a:t>
            </a:r>
          </a:p>
          <a:p>
            <a:r>
              <a:rPr lang="en-US" altLang="ja-JP" sz="1200" dirty="0" smtClean="0">
                <a:solidFill>
                  <a:srgbClr val="FF0000"/>
                </a:solidFill>
              </a:rPr>
              <a:t>?</a:t>
            </a:r>
          </a:p>
          <a:p>
            <a:r>
              <a:rPr lang="en-US" altLang="ja-JP" sz="1200" dirty="0" smtClean="0">
                <a:solidFill>
                  <a:srgbClr val="FF0000"/>
                </a:solidFill>
              </a:rPr>
              <a:t>Since the data for Japanese people came out this time, I will announce. </a:t>
            </a:r>
          </a:p>
          <a:p>
            <a:r>
              <a:rPr lang="en-US" altLang="ja-JP" sz="1200" dirty="0" smtClean="0">
                <a:solidFill>
                  <a:srgbClr val="FF0000"/>
                </a:solidFill>
              </a:rPr>
              <a:t>?</a:t>
            </a:r>
          </a:p>
          <a:p>
            <a:r>
              <a:rPr lang="en-US" altLang="ja-JP" sz="1200" dirty="0" smtClean="0">
                <a:solidFill>
                  <a:srgbClr val="FF0000"/>
                </a:solidFill>
              </a:rPr>
              <a:t>I would appreciate your favor. </a:t>
            </a: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solidFill>
                  <a:prstClr val="black"/>
                </a:solidFill>
              </a:rPr>
              <a:pPr>
                <a:defRPr/>
              </a:pPr>
              <a:t>1</a:t>
            </a:fld>
            <a:endParaRPr lang="ja-JP"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In order to prove why the domain-specific innovativeness (DSI) predicts consumer innovative behavior better than the domain-general innovativeness (DGI), we would like to test the following hypotheses. However, before we proceed, we would like to take this opportunity to show the variability of DSI within a same subject so that we can justify the domain specificity.</a:t>
            </a:r>
          </a:p>
          <a:p>
            <a:r>
              <a:rPr kumimoji="1" lang="en-US" altLang="ja-JP" dirty="0" smtClean="0"/>
              <a:t>Since DSI is assumed that each person has his/her own preferred product categories, so each person has different DSI score on different innovation:</a:t>
            </a:r>
          </a:p>
          <a:p>
            <a:r>
              <a:rPr kumimoji="1" lang="ja-JP" altLang="en-US" dirty="0" smtClean="0"/>
              <a:t>なぜ領域特化型の革新性</a:t>
            </a:r>
            <a:r>
              <a:rPr kumimoji="1" lang="en-US" altLang="ja-JP" dirty="0" smtClean="0"/>
              <a:t>(DSI)</a:t>
            </a:r>
            <a:r>
              <a:rPr kumimoji="1" lang="ja-JP" altLang="en-US" dirty="0" smtClean="0"/>
              <a:t>が消費者を予言するか証明するために、領域一般的な革新性</a:t>
            </a:r>
            <a:r>
              <a:rPr kumimoji="1" lang="en-US" altLang="ja-JP" dirty="0" smtClean="0"/>
              <a:t>(DGI)</a:t>
            </a:r>
            <a:r>
              <a:rPr kumimoji="1" lang="ja-JP" altLang="en-US" dirty="0" smtClean="0"/>
              <a:t>よりよい革新的な振る舞い、私たちは次の仮説をテストしたい。しかしながら、進む前に、領域固有性を正当化することができるように、私たちはこの機会をとらえて同じ主題内の</a:t>
            </a:r>
            <a:r>
              <a:rPr kumimoji="1" lang="en-US" altLang="ja-JP" dirty="0" smtClean="0"/>
              <a:t>DSI</a:t>
            </a:r>
            <a:r>
              <a:rPr kumimoji="1" lang="ja-JP" altLang="en-US" dirty="0" smtClean="0"/>
              <a:t>の変わりやすさを示したい。</a:t>
            </a:r>
            <a:r>
              <a:rPr kumimoji="1" lang="en-US" altLang="ja-JP" dirty="0" smtClean="0"/>
              <a:t>DSI</a:t>
            </a:r>
            <a:r>
              <a:rPr kumimoji="1" lang="ja-JP" altLang="en-US" dirty="0" smtClean="0"/>
              <a:t>が仮定されるので、人がそれぞれその人の自分自身のものを持っていることは製品分野を好みました。したがって、人はそれぞれ異なる革新の上に異なる</a:t>
            </a:r>
            <a:r>
              <a:rPr kumimoji="1" lang="en-US" altLang="ja-JP" dirty="0" smtClean="0"/>
              <a:t>DSI</a:t>
            </a:r>
            <a:r>
              <a:rPr kumimoji="1" lang="ja-JP" altLang="en-US" dirty="0" smtClean="0"/>
              <a:t>スコアを持っています</a:t>
            </a:r>
            <a:r>
              <a:rPr kumimoji="1" lang="en-US" altLang="ja-JP" dirty="0" smtClean="0"/>
              <a:t>:</a:t>
            </a:r>
          </a:p>
          <a:p>
            <a:r>
              <a:rPr kumimoji="1" lang="en-US" altLang="ja-JP" dirty="0" smtClean="0"/>
              <a:t>Here “predicts better” means strictly in theoretical sense. Of course, we can make better operational prediction models using disposition concepts.</a:t>
            </a:r>
          </a:p>
          <a:p>
            <a:r>
              <a:rPr kumimoji="1" lang="ja-JP" altLang="en-US" dirty="0" smtClean="0"/>
              <a:t>ここに「よりよく予言する」手段、理論的な感覚の中で厳密に。もちろん、私たちは配置概念を使用して、よりよい運用上の予測モデルを作ることができます。</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16</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H2: DSI predicts innovative behavior better than DGI. This will be divided into three operational hypotheses:</a:t>
            </a:r>
          </a:p>
          <a:p>
            <a:endParaRPr kumimoji="1" lang="en-US" altLang="ja-JP" dirty="0" smtClean="0"/>
          </a:p>
          <a:p>
            <a:r>
              <a:rPr kumimoji="1" lang="en-US" altLang="ja-JP" dirty="0" smtClean="0"/>
              <a:t>H2a1: There is no significant correlation between DGI and innovative behavior (adoption time). </a:t>
            </a:r>
          </a:p>
          <a:p>
            <a:r>
              <a:rPr kumimoji="1" lang="en-US" altLang="ja-JP" dirty="0" smtClean="0"/>
              <a:t>H2a2: There is a significant correlation between DSI and innovative behavior (adoption time).</a:t>
            </a:r>
          </a:p>
          <a:p>
            <a:r>
              <a:rPr kumimoji="1" lang="en-US" altLang="ja-JP" dirty="0" smtClean="0"/>
              <a:t>H2b: There is no significant correlation between DSI and DGI.</a:t>
            </a:r>
          </a:p>
          <a:p>
            <a:r>
              <a:rPr kumimoji="1" lang="en-US" altLang="ja-JP" dirty="0" smtClean="0"/>
              <a:t>H2: DSI</a:t>
            </a:r>
            <a:r>
              <a:rPr kumimoji="1" lang="ja-JP" altLang="en-US" dirty="0" smtClean="0"/>
              <a:t>は</a:t>
            </a:r>
            <a:r>
              <a:rPr kumimoji="1" lang="en-US" altLang="ja-JP" dirty="0" smtClean="0"/>
              <a:t>DGI</a:t>
            </a:r>
            <a:r>
              <a:rPr kumimoji="1" lang="ja-JP" altLang="en-US" dirty="0" smtClean="0"/>
              <a:t>よりよい革新的な振る舞いを予言します。これは</a:t>
            </a:r>
            <a:r>
              <a:rPr kumimoji="1" lang="en-US" altLang="ja-JP" dirty="0" smtClean="0"/>
              <a:t>3</a:t>
            </a:r>
            <a:r>
              <a:rPr kumimoji="1" lang="ja-JP" altLang="en-US" dirty="0" err="1" smtClean="0"/>
              <a:t>つの</a:t>
            </a:r>
            <a:r>
              <a:rPr kumimoji="1" lang="ja-JP" altLang="en-US" dirty="0" smtClean="0"/>
              <a:t>運用上の仮説に分割されるでしょう</a:t>
            </a:r>
            <a:r>
              <a:rPr kumimoji="1" lang="en-US" altLang="ja-JP" dirty="0" smtClean="0"/>
              <a:t>:H2a1:DGI</a:t>
            </a:r>
            <a:r>
              <a:rPr kumimoji="1" lang="ja-JP" altLang="en-US" dirty="0" smtClean="0"/>
              <a:t>および革新的な振る舞い</a:t>
            </a:r>
            <a:r>
              <a:rPr kumimoji="1" lang="en-US" altLang="ja-JP" dirty="0" smtClean="0"/>
              <a:t>(</a:t>
            </a:r>
            <a:r>
              <a:rPr kumimoji="1" lang="ja-JP" altLang="en-US" dirty="0" smtClean="0"/>
              <a:t>採用時間</a:t>
            </a:r>
            <a:r>
              <a:rPr kumimoji="1" lang="en-US" altLang="ja-JP" dirty="0" smtClean="0"/>
              <a:t>)</a:t>
            </a:r>
            <a:r>
              <a:rPr kumimoji="1" lang="ja-JP" altLang="en-US" dirty="0" smtClean="0"/>
              <a:t>の間に重要な相関性はありません。</a:t>
            </a:r>
            <a:r>
              <a:rPr kumimoji="1" lang="en-US" altLang="ja-JP" dirty="0" smtClean="0"/>
              <a:t>H2a2:DSI</a:t>
            </a:r>
            <a:r>
              <a:rPr kumimoji="1" lang="ja-JP" altLang="en-US" dirty="0" smtClean="0"/>
              <a:t>および革新的な振る舞い</a:t>
            </a:r>
            <a:r>
              <a:rPr kumimoji="1" lang="en-US" altLang="ja-JP" dirty="0" smtClean="0"/>
              <a:t>(</a:t>
            </a:r>
            <a:r>
              <a:rPr kumimoji="1" lang="ja-JP" altLang="en-US" dirty="0" smtClean="0"/>
              <a:t>採用時間</a:t>
            </a:r>
            <a:r>
              <a:rPr kumimoji="1" lang="en-US" altLang="ja-JP" dirty="0" smtClean="0"/>
              <a:t>)</a:t>
            </a:r>
            <a:r>
              <a:rPr kumimoji="1" lang="ja-JP" altLang="en-US" dirty="0" smtClean="0"/>
              <a:t>の間に重要な相関性があります。</a:t>
            </a:r>
            <a:r>
              <a:rPr kumimoji="1" lang="en-US" altLang="ja-JP" dirty="0" smtClean="0"/>
              <a:t>H2b:DSI</a:t>
            </a:r>
            <a:r>
              <a:rPr kumimoji="1" lang="ja-JP" altLang="en-US" dirty="0" smtClean="0"/>
              <a:t>と</a:t>
            </a:r>
            <a:r>
              <a:rPr kumimoji="1" lang="en-US" altLang="ja-JP" dirty="0" smtClean="0"/>
              <a:t>DGI</a:t>
            </a:r>
            <a:r>
              <a:rPr kumimoji="1" lang="ja-JP" altLang="en-US" dirty="0" smtClean="0"/>
              <a:t>の間に重要な相関性はありません。</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17</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Using Cox regression function, we estimate the parameters. Dependent variable is adoption time and the explanatory variables are DSI and intervening variables </a:t>
            </a:r>
          </a:p>
          <a:p>
            <a:r>
              <a:rPr kumimoji="1" lang="ja-JP" altLang="en-US" dirty="0" smtClean="0"/>
              <a:t>コックス回帰関数を使用して、私たちはパラメーターを評価します。従属変数は採用時間です。また、説明変数は</a:t>
            </a:r>
            <a:r>
              <a:rPr kumimoji="1" lang="en-US" altLang="ja-JP" dirty="0" smtClean="0"/>
              <a:t>DSI</a:t>
            </a:r>
            <a:r>
              <a:rPr kumimoji="1" lang="ja-JP" altLang="en-US" dirty="0" smtClean="0"/>
              <a:t>と仲介変数です。</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18</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3600" b="0" i="0" kern="1200" dirty="0" smtClean="0">
                <a:solidFill>
                  <a:schemeClr val="tx1"/>
                </a:solidFill>
                <a:effectLst/>
                <a:latin typeface="+mn-lt"/>
                <a:ea typeface="+mn-ea"/>
                <a:cs typeface="+mn-cs"/>
              </a:rPr>
              <a:t>The MEANS Procedure</a:t>
            </a:r>
          </a:p>
          <a:p>
            <a:r>
              <a:rPr kumimoji="1" lang="en-US" altLang="ja-JP" sz="3600" b="0" i="0" kern="1200" dirty="0" smtClean="0">
                <a:solidFill>
                  <a:schemeClr val="tx1"/>
                </a:solidFill>
                <a:effectLst/>
                <a:latin typeface="+mn-lt"/>
                <a:ea typeface="+mn-ea"/>
                <a:cs typeface="+mn-cs"/>
              </a:rPr>
              <a:t>Analysis Variable : age N Mean </a:t>
            </a:r>
            <a:r>
              <a:rPr kumimoji="1" lang="en-US" altLang="ja-JP" sz="3600" b="0" i="0" kern="1200" dirty="0" err="1" smtClean="0">
                <a:solidFill>
                  <a:schemeClr val="tx1"/>
                </a:solidFill>
                <a:effectLst/>
                <a:latin typeface="+mn-lt"/>
                <a:ea typeface="+mn-ea"/>
                <a:cs typeface="+mn-cs"/>
              </a:rPr>
              <a:t>Std</a:t>
            </a:r>
            <a:r>
              <a:rPr kumimoji="1" lang="en-US" altLang="ja-JP" sz="3600" b="0" i="0" kern="1200" dirty="0" smtClean="0">
                <a:solidFill>
                  <a:schemeClr val="tx1"/>
                </a:solidFill>
                <a:effectLst/>
                <a:latin typeface="+mn-lt"/>
                <a:ea typeface="+mn-ea"/>
                <a:cs typeface="+mn-cs"/>
              </a:rPr>
              <a:t> </a:t>
            </a:r>
            <a:r>
              <a:rPr kumimoji="1" lang="en-US" altLang="ja-JP" sz="3600" b="0" i="0" kern="1200" dirty="0" err="1" smtClean="0">
                <a:solidFill>
                  <a:schemeClr val="tx1"/>
                </a:solidFill>
                <a:effectLst/>
                <a:latin typeface="+mn-lt"/>
                <a:ea typeface="+mn-ea"/>
                <a:cs typeface="+mn-cs"/>
              </a:rPr>
              <a:t>Dev</a:t>
            </a:r>
            <a:r>
              <a:rPr kumimoji="1" lang="en-US" altLang="ja-JP" sz="3600" b="0" i="0" kern="1200" dirty="0" smtClean="0">
                <a:solidFill>
                  <a:schemeClr val="tx1"/>
                </a:solidFill>
                <a:effectLst/>
                <a:latin typeface="+mn-lt"/>
                <a:ea typeface="+mn-ea"/>
                <a:cs typeface="+mn-cs"/>
              </a:rPr>
              <a:t> Minimum Maximum 688 20.3284884 1.1881031 19.0000000 27.0000000</a:t>
            </a:r>
          </a:p>
          <a:p>
            <a:r>
              <a:rPr kumimoji="1" lang="en-US" altLang="ja-JP" sz="3600" b="0" i="0" kern="1200" dirty="0" smtClean="0">
                <a:solidFill>
                  <a:schemeClr val="tx1"/>
                </a:solidFill>
                <a:effectLst/>
                <a:latin typeface="+mn-lt"/>
                <a:ea typeface="+mn-ea"/>
                <a:cs typeface="+mn-cs"/>
              </a:rPr>
              <a:t>The MEANS Procedure</a:t>
            </a:r>
          </a:p>
          <a:p>
            <a:r>
              <a:rPr kumimoji="1" lang="en-US" altLang="ja-JP" sz="3600" b="0" i="0" kern="1200" dirty="0" smtClean="0">
                <a:solidFill>
                  <a:schemeClr val="tx1"/>
                </a:solidFill>
                <a:effectLst/>
                <a:latin typeface="+mn-lt"/>
                <a:ea typeface="+mn-ea"/>
                <a:cs typeface="+mn-cs"/>
              </a:rPr>
              <a:t>Analysis Variable : age N Mean Std Dev Minimum Maximum 688 20.3284884 1.1881031 19.0000000 27.0000000</a:t>
            </a:r>
          </a:p>
          <a:p>
            <a:r>
              <a:rPr kumimoji="1" lang="en-US" altLang="ja-JP" dirty="0" smtClean="0"/>
              <a:t>Data were collected by web uploaded self-administered questionnaire from 896 business undergraduates at our (private) university in Kyoto, Japan during June 10th – July 29th 2009. Removal of 207 subjects owing to missing data, non-response, and random response resulted in a total usable sample of 688 subjects.</a:t>
            </a:r>
          </a:p>
          <a:p>
            <a:r>
              <a:rPr kumimoji="1" lang="en-US" altLang="ja-JP" dirty="0" smtClean="0"/>
              <a:t>The final sample was comprised of 455 men (66.1 %) and  233 women (33.9%). Ages of the subjects ranged from 18 to 27 years, with a mean of 20.3 (SD=1.188). </a:t>
            </a:r>
          </a:p>
          <a:p>
            <a:r>
              <a:rPr kumimoji="1" lang="en-US" altLang="ja-JP" dirty="0" smtClean="0"/>
              <a:t>Mobile phone, SNS and e-money are chosen as the innovative products.</a:t>
            </a:r>
          </a:p>
          <a:p>
            <a:r>
              <a:rPr kumimoji="1" lang="ja-JP" altLang="en-US" dirty="0" smtClean="0"/>
              <a:t>データは</a:t>
            </a:r>
            <a:r>
              <a:rPr kumimoji="1" lang="en-US" altLang="ja-JP" dirty="0" smtClean="0"/>
              <a:t>6</a:t>
            </a:r>
            <a:r>
              <a:rPr kumimoji="1" lang="ja-JP" altLang="en-US" dirty="0" smtClean="0"/>
              <a:t>月</a:t>
            </a:r>
            <a:r>
              <a:rPr kumimoji="1" lang="en-US" altLang="ja-JP" dirty="0" smtClean="0"/>
              <a:t>10</a:t>
            </a:r>
            <a:r>
              <a:rPr kumimoji="1" lang="ja-JP" altLang="en-US" dirty="0" smtClean="0"/>
              <a:t>日に京都</a:t>
            </a:r>
            <a:r>
              <a:rPr kumimoji="1" lang="en-US" altLang="ja-JP" dirty="0" smtClean="0"/>
              <a:t>(</a:t>
            </a:r>
            <a:r>
              <a:rPr kumimoji="1" lang="ja-JP" altLang="en-US" dirty="0" smtClean="0"/>
              <a:t>日本</a:t>
            </a:r>
            <a:r>
              <a:rPr kumimoji="1" lang="en-US" altLang="ja-JP" dirty="0" smtClean="0"/>
              <a:t>)</a:t>
            </a:r>
            <a:r>
              <a:rPr kumimoji="1" lang="ja-JP" altLang="en-US" dirty="0" smtClean="0"/>
              <a:t>の私たちの</a:t>
            </a:r>
            <a:r>
              <a:rPr kumimoji="1" lang="en-US" altLang="ja-JP" dirty="0" smtClean="0"/>
              <a:t>(</a:t>
            </a:r>
            <a:r>
              <a:rPr kumimoji="1" lang="ja-JP" altLang="en-US" dirty="0" smtClean="0"/>
              <a:t>個人</a:t>
            </a:r>
            <a:r>
              <a:rPr kumimoji="1" lang="en-US" altLang="ja-JP" dirty="0" smtClean="0"/>
              <a:t>)</a:t>
            </a:r>
            <a:r>
              <a:rPr kumimoji="1" lang="ja-JP" altLang="en-US" dirty="0" smtClean="0"/>
              <a:t>大学で</a:t>
            </a:r>
            <a:r>
              <a:rPr kumimoji="1" lang="en-US" altLang="ja-JP" dirty="0" smtClean="0"/>
              <a:t>896</a:t>
            </a:r>
            <a:r>
              <a:rPr kumimoji="1" lang="ja-JP" altLang="en-US" dirty="0" smtClean="0"/>
              <a:t>人のビジネス大学生からウェブにアップロードされた自己記入質問書によって集められました</a:t>
            </a:r>
            <a:r>
              <a:rPr kumimoji="1" lang="en-US" altLang="ja-JP" dirty="0" smtClean="0"/>
              <a:t>?2009</a:t>
            </a:r>
            <a:r>
              <a:rPr kumimoji="1" lang="ja-JP" altLang="en-US" dirty="0" smtClean="0"/>
              <a:t>年</a:t>
            </a:r>
            <a:r>
              <a:rPr kumimoji="1" lang="en-US" altLang="ja-JP" dirty="0" smtClean="0"/>
              <a:t>7</a:t>
            </a:r>
            <a:r>
              <a:rPr kumimoji="1" lang="ja-JP" altLang="en-US" dirty="0" smtClean="0"/>
              <a:t>月</a:t>
            </a:r>
            <a:r>
              <a:rPr kumimoji="1" lang="en-US" altLang="ja-JP" dirty="0" smtClean="0"/>
              <a:t>29</a:t>
            </a:r>
            <a:r>
              <a:rPr kumimoji="1" lang="ja-JP" altLang="en-US" dirty="0" smtClean="0"/>
              <a:t>日。欠測値、無回答および任意のレスポンスに起因する</a:t>
            </a:r>
            <a:r>
              <a:rPr kumimoji="1" lang="en-US" altLang="ja-JP" dirty="0" smtClean="0"/>
              <a:t>207</a:t>
            </a:r>
            <a:r>
              <a:rPr kumimoji="1" lang="ja-JP" altLang="en-US" dirty="0" smtClean="0"/>
              <a:t>の主題の除去は、</a:t>
            </a:r>
            <a:r>
              <a:rPr kumimoji="1" lang="en-US" altLang="ja-JP" dirty="0" smtClean="0"/>
              <a:t>688</a:t>
            </a:r>
            <a:r>
              <a:rPr kumimoji="1" lang="ja-JP" altLang="en-US" dirty="0" smtClean="0"/>
              <a:t>の主題の完全な使用可能なサンプルに帰着しました。最終サンプルは</a:t>
            </a:r>
            <a:r>
              <a:rPr kumimoji="1" lang="en-US" altLang="ja-JP" dirty="0" smtClean="0"/>
              <a:t>455</a:t>
            </a:r>
            <a:r>
              <a:rPr kumimoji="1" lang="ja-JP" altLang="en-US" dirty="0" smtClean="0"/>
              <a:t>人の男性</a:t>
            </a:r>
            <a:r>
              <a:rPr kumimoji="1" lang="en-US" altLang="ja-JP" dirty="0" smtClean="0"/>
              <a:t>(66.1%)</a:t>
            </a:r>
            <a:r>
              <a:rPr kumimoji="1" lang="ja-JP" altLang="en-US" dirty="0" smtClean="0"/>
              <a:t>および</a:t>
            </a:r>
            <a:r>
              <a:rPr kumimoji="1" lang="en-US" altLang="ja-JP" dirty="0" smtClean="0"/>
              <a:t>233</a:t>
            </a:r>
            <a:r>
              <a:rPr kumimoji="1" lang="ja-JP" altLang="en-US" dirty="0" smtClean="0"/>
              <a:t>人の女性</a:t>
            </a:r>
            <a:r>
              <a:rPr kumimoji="1" lang="en-US" altLang="ja-JP" dirty="0" smtClean="0"/>
              <a:t>(33.9%)</a:t>
            </a:r>
            <a:r>
              <a:rPr kumimoji="1" lang="ja-JP" altLang="en-US" dirty="0" err="1" smtClean="0"/>
              <a:t>で構</a:t>
            </a:r>
            <a:r>
              <a:rPr kumimoji="1" lang="ja-JP" altLang="en-US" dirty="0" smtClean="0"/>
              <a:t>成されました。主題の時代は</a:t>
            </a:r>
            <a:r>
              <a:rPr kumimoji="1" lang="en-US" altLang="ja-JP" dirty="0" smtClean="0"/>
              <a:t>20.3(SD=1.188)</a:t>
            </a:r>
            <a:r>
              <a:rPr kumimoji="1" lang="ja-JP" altLang="en-US" dirty="0" smtClean="0"/>
              <a:t>の中間と共に</a:t>
            </a:r>
            <a:r>
              <a:rPr kumimoji="1" lang="en-US" altLang="ja-JP" dirty="0" smtClean="0"/>
              <a:t>18</a:t>
            </a:r>
            <a:r>
              <a:rPr kumimoji="1" lang="ja-JP" altLang="en-US" dirty="0" smtClean="0"/>
              <a:t>から</a:t>
            </a:r>
            <a:r>
              <a:rPr kumimoji="1" lang="en-US" altLang="ja-JP" dirty="0" smtClean="0"/>
              <a:t>27</a:t>
            </a:r>
            <a:r>
              <a:rPr kumimoji="1" lang="ja-JP" altLang="en-US" dirty="0" smtClean="0"/>
              <a:t>年まで及びました。携帯電話、</a:t>
            </a:r>
            <a:r>
              <a:rPr kumimoji="1" lang="en-US" altLang="ja-JP" dirty="0" smtClean="0"/>
              <a:t>SNS</a:t>
            </a:r>
            <a:r>
              <a:rPr kumimoji="1" lang="ja-JP" altLang="en-US" dirty="0" smtClean="0"/>
              <a:t>および電子マネーは革新的な製品に選ばれます。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3A24925-1FE8-4160-AC05-C4C9A26D084E}" type="slidenum">
              <a:rPr kumimoji="1" lang="ja-JP" altLang="en-US" smtClean="0"/>
              <a:pPr/>
              <a:t>19</a:t>
            </a:fld>
            <a:endParaRPr kumimoji="1" lang="ja-JP" altLang="en-US"/>
          </a:p>
        </p:txBody>
      </p:sp>
    </p:spTree>
    <p:extLst>
      <p:ext uri="{BB962C8B-B14F-4D97-AF65-F5344CB8AC3E}">
        <p14:creationId xmlns:p14="http://schemas.microsoft.com/office/powerpoint/2010/main" val="1220748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24925-1FE8-4160-AC05-C4C9A26D084E}" type="slidenum">
              <a:rPr kumimoji="1" lang="ja-JP" altLang="en-US" smtClean="0"/>
              <a:pPr/>
              <a:t>25</a:t>
            </a:fld>
            <a:endParaRPr kumimoji="1" lang="ja-JP" altLang="en-US"/>
          </a:p>
        </p:txBody>
      </p:sp>
    </p:spTree>
    <p:extLst>
      <p:ext uri="{BB962C8B-B14F-4D97-AF65-F5344CB8AC3E}">
        <p14:creationId xmlns:p14="http://schemas.microsoft.com/office/powerpoint/2010/main" val="2947186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In general, a scale must be time invariant.</a:t>
            </a:r>
          </a:p>
          <a:p>
            <a:r>
              <a:rPr kumimoji="1" lang="en-US" altLang="ja-JP" dirty="0" smtClean="0"/>
              <a:t>The way you choose a domain defines the degree of the time invariability of the scale scores.</a:t>
            </a:r>
          </a:p>
          <a:p>
            <a:r>
              <a:rPr kumimoji="1" lang="en-US" altLang="ja-JP" dirty="0" smtClean="0"/>
              <a:t>If you take a domain as wide as possible, you may be able to avoid its time dependency. </a:t>
            </a:r>
          </a:p>
          <a:p>
            <a:r>
              <a:rPr kumimoji="1" lang="en-US" altLang="ja-JP" dirty="0" smtClean="0"/>
              <a:t>For example, if you take electronics gadgets as a domain for </a:t>
            </a:r>
            <a:r>
              <a:rPr kumimoji="1" lang="en-US" altLang="ja-JP" dirty="0" err="1" smtClean="0"/>
              <a:t>iPad</a:t>
            </a:r>
            <a:r>
              <a:rPr kumimoji="1" lang="en-US" altLang="ja-JP" dirty="0" smtClean="0"/>
              <a:t>, then the scale scores must remain constant for a certain period. It is because people’s interest toward electronics gadgets stays the same.</a:t>
            </a:r>
          </a:p>
          <a:p>
            <a:r>
              <a:rPr kumimoji="1" lang="en-US" altLang="ja-JP" dirty="0" smtClean="0"/>
              <a:t>On the other hand, if you take </a:t>
            </a:r>
            <a:r>
              <a:rPr kumimoji="1" lang="en-US" altLang="ja-JP" dirty="0" err="1" smtClean="0"/>
              <a:t>iPad</a:t>
            </a:r>
            <a:r>
              <a:rPr kumimoji="1" lang="en-US" altLang="ja-JP" dirty="0" smtClean="0"/>
              <a:t> as a domain for its next generation as a narrow case, then the scale scores will be different at separate times. Because the consumers’ </a:t>
            </a:r>
            <a:r>
              <a:rPr kumimoji="1" lang="en-US" altLang="ja-JP" dirty="0" err="1" smtClean="0"/>
              <a:t>iPad</a:t>
            </a:r>
            <a:r>
              <a:rPr kumimoji="1" lang="en-US" altLang="ja-JP" dirty="0" smtClean="0"/>
              <a:t> awareness will increase and change their attitudes as time goes by.</a:t>
            </a:r>
          </a:p>
          <a:p>
            <a:r>
              <a:rPr kumimoji="1" lang="ja-JP" altLang="en-US" dirty="0" smtClean="0"/>
              <a:t>一般に、規模は時間不変式であるに違いありません。あなたが領域を選ぶ方法は、規模スコアの時間不変性の程度を定義します。できるだけ広い領域をとれば、その時間依存性を回避することができるかもしれません。例えば、あなたが</a:t>
            </a:r>
            <a:r>
              <a:rPr kumimoji="1" lang="en-US" altLang="ja-JP" dirty="0" err="1" smtClean="0"/>
              <a:t>iPad</a:t>
            </a:r>
            <a:r>
              <a:rPr kumimoji="1" lang="ja-JP" altLang="en-US" dirty="0" smtClean="0"/>
              <a:t>に対してエレクトロニクス装置を領域と考えれば、規模スコアは一定の期間の間一定のままであるに違いありません。それは人々のエレクトロニクス装置への興味が同じことを止めるからです。他方では、あなたが狭い場合としてのその次世代の間</a:t>
            </a:r>
            <a:r>
              <a:rPr kumimoji="1" lang="en-US" altLang="ja-JP" dirty="0" err="1" smtClean="0"/>
              <a:t>iPad</a:t>
            </a:r>
            <a:r>
              <a:rPr kumimoji="1" lang="ja-JP" altLang="en-US" dirty="0" smtClean="0"/>
              <a:t>を領域と考えれば、規模スコアは個別の時に異なるでしょう。消費者の</a:t>
            </a:r>
            <a:r>
              <a:rPr kumimoji="1" lang="en-US" altLang="ja-JP" dirty="0" err="1" smtClean="0"/>
              <a:t>iPad</a:t>
            </a:r>
            <a:r>
              <a:rPr kumimoji="1" lang="ja-JP" altLang="en-US" dirty="0" smtClean="0"/>
              <a:t>意識が増加し、時間が経過するとともに、それらの態度を変えるので。</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35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For example, if you need to collect info from innovative consumers with regard to non-existing category within electronics gadget category, then you should choose electronics gadget as your domain.</a:t>
            </a:r>
          </a:p>
          <a:p>
            <a:r>
              <a:rPr kumimoji="1" lang="en-US" altLang="ja-JP" dirty="0" smtClean="0"/>
              <a:t>If you would like to predict consumers’ adoption behavior about the next generation of </a:t>
            </a:r>
            <a:r>
              <a:rPr kumimoji="1" lang="en-US" altLang="ja-JP" dirty="0" err="1" smtClean="0"/>
              <a:t>smartphone</a:t>
            </a:r>
            <a:r>
              <a:rPr kumimoji="1" lang="en-US" altLang="ja-JP" dirty="0" smtClean="0"/>
              <a:t>, you may choose mobile phone or </a:t>
            </a:r>
            <a:r>
              <a:rPr kumimoji="1" lang="en-US" altLang="ja-JP" dirty="0" err="1" smtClean="0"/>
              <a:t>smartphone</a:t>
            </a:r>
            <a:r>
              <a:rPr kumimoji="1" lang="en-US" altLang="ja-JP" dirty="0" smtClean="0"/>
              <a:t> as your domain. In this case, you have to take the time dependency of scale scores into your considerations.</a:t>
            </a:r>
          </a:p>
          <a:p>
            <a:r>
              <a:rPr kumimoji="1" lang="en-US" altLang="ja-JP" dirty="0" smtClean="0"/>
              <a:t>In this study, because e-money is the latest innovation among three, the diffusion rate is the lowest and accordingly the mean of the scale scores is the lowest. </a:t>
            </a:r>
          </a:p>
          <a:p>
            <a:r>
              <a:rPr kumimoji="1" lang="en-US" altLang="ja-JP" dirty="0" smtClean="0"/>
              <a:t>If multiple innovations were launched around the same time, then regardless of category, the means of DSI scores will positively correlate with the diffusion rates, namely the attractiveness of innovation. </a:t>
            </a:r>
          </a:p>
          <a:p>
            <a:r>
              <a:rPr kumimoji="1" lang="ja-JP" altLang="en-US" dirty="0" smtClean="0"/>
              <a:t>例えば、エレクトロニクス装置カテゴリー内に非既存のカテゴリーに関して革新的な消費者から情報を集める必要があれば、エレクトロニクス装置を領域に選ぶべきです。消費者のスマートフォンの次世代に関する採用行動を予言したければ、携帯電話またはスマートフォンを領域に選んでもよい。この場合、考察の中への規模スコアの時間依存性を連れて行かなければなりません。この研究で、電子マネーが</a:t>
            </a:r>
            <a:r>
              <a:rPr kumimoji="1" lang="en-US" altLang="ja-JP" dirty="0" smtClean="0"/>
              <a:t>3</a:t>
            </a:r>
            <a:r>
              <a:rPr kumimoji="1" lang="ja-JP" altLang="en-US" dirty="0" smtClean="0"/>
              <a:t>の中の最新の革新であるので、普及率は最低です。また、従って、規模スコアの中間は最低です。カテゴリーにかかわらず、もし多数の革新が同時のまわりで始められれば、</a:t>
            </a:r>
            <a:r>
              <a:rPr kumimoji="1" lang="en-US" altLang="ja-JP" dirty="0" smtClean="0"/>
              <a:t>DSI</a:t>
            </a:r>
            <a:r>
              <a:rPr kumimoji="1" lang="ja-JP" altLang="en-US" dirty="0" smtClean="0"/>
              <a:t>スコアの手段は確かに普及率</a:t>
            </a:r>
            <a:r>
              <a:rPr kumimoji="1" lang="en-US" altLang="ja-JP" dirty="0" smtClean="0"/>
              <a:t>(</a:t>
            </a:r>
            <a:r>
              <a:rPr kumimoji="1" lang="ja-JP" altLang="en-US" dirty="0" smtClean="0"/>
              <a:t>すなわち革新の魅力</a:t>
            </a:r>
            <a:r>
              <a:rPr kumimoji="1" lang="en-US" altLang="ja-JP" dirty="0" smtClean="0"/>
              <a:t>)</a:t>
            </a:r>
            <a:r>
              <a:rPr kumimoji="1" lang="ja-JP" altLang="en-US" dirty="0" smtClean="0"/>
              <a:t>と関連するでしょう</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36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Starting with logical syntax point of view (</a:t>
            </a:r>
            <a:r>
              <a:rPr kumimoji="1" lang="en-US" altLang="ja-JP" dirty="0" err="1" smtClean="0"/>
              <a:t>Carnap</a:t>
            </a:r>
            <a:r>
              <a:rPr kumimoji="1" lang="en-US" altLang="ja-JP" dirty="0" smtClean="0"/>
              <a:t> 1956, Watanabe 1995), we classified consumer innovativeness into  theoretical construct and disposition concept.</a:t>
            </a:r>
          </a:p>
          <a:p>
            <a:r>
              <a:rPr kumimoji="1" lang="en-US" altLang="ja-JP" dirty="0" smtClean="0"/>
              <a:t>We explained that Rogers’ definition of consumer innovativeness is a tautology and his adopter categorization is also illogical because they are derived from the disposition concept which does not contain surplus meaning at all.</a:t>
            </a:r>
          </a:p>
          <a:p>
            <a:r>
              <a:rPr kumimoji="1" lang="ja-JP" altLang="en-US" dirty="0" smtClean="0"/>
              <a:t>論理的シンタックス視点</a:t>
            </a:r>
            <a:r>
              <a:rPr kumimoji="1" lang="en-US" altLang="ja-JP" dirty="0" smtClean="0"/>
              <a:t>(</a:t>
            </a:r>
            <a:r>
              <a:rPr kumimoji="1" lang="ja-JP" altLang="en-US" dirty="0" smtClean="0"/>
              <a:t>カルナップ</a:t>
            </a:r>
            <a:r>
              <a:rPr kumimoji="1" lang="en-US" altLang="ja-JP" dirty="0" smtClean="0"/>
              <a:t>1956</a:t>
            </a:r>
            <a:r>
              <a:rPr kumimoji="1" lang="ja-JP" altLang="en-US" dirty="0" smtClean="0"/>
              <a:t>およびワタナベ</a:t>
            </a:r>
            <a:r>
              <a:rPr kumimoji="1" lang="en-US" altLang="ja-JP" dirty="0" smtClean="0"/>
              <a:t>1995)</a:t>
            </a:r>
            <a:r>
              <a:rPr kumimoji="1" lang="ja-JP" altLang="en-US" dirty="0" smtClean="0"/>
              <a:t>から始めて、私たちは理論的な構成物および配置概念に消費者革新性を分類しました。私たちは、ロジャーズの消費者革新性の定義が類語反復で、さらに、それらが余分の意味を全く含んでいない配置概念に由来するので彼の採用者分類が非論理的であることを説明しました。</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37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Most of the scale items for DGI, namely, theoretical construct have been designed to be very abstract because of its generality. That is why the predictability has been generally weak.</a:t>
            </a:r>
          </a:p>
          <a:p>
            <a:r>
              <a:rPr kumimoji="1" lang="en-US" altLang="ja-JP" dirty="0" smtClean="0"/>
              <a:t>Also when you use single product innovativeness, you need past similar products based on your subjective judgments.</a:t>
            </a:r>
          </a:p>
          <a:p>
            <a:r>
              <a:rPr kumimoji="1" lang="en-US" altLang="ja-JP" dirty="0" smtClean="0"/>
              <a:t>Based on these facts, we introduce a new construct in an intermediate level of abstraction between theoretical construct and disposition concept. We name it T-D mixture. </a:t>
            </a:r>
          </a:p>
          <a:p>
            <a:r>
              <a:rPr kumimoji="1" lang="en-US" altLang="ja-JP" dirty="0" smtClean="0"/>
              <a:t>Its scale items must consist of contents close to the innovation adoption behavior in a product/category and yet, they should keep some surplus meanings.</a:t>
            </a:r>
          </a:p>
          <a:p>
            <a:r>
              <a:rPr kumimoji="1" lang="en-US" altLang="ja-JP" dirty="0" smtClean="0"/>
              <a:t>We consider that this intermediate construct, T-D mixture happened to be the DSI.</a:t>
            </a:r>
          </a:p>
          <a:p>
            <a:r>
              <a:rPr kumimoji="1" lang="en-US" altLang="ja-JP" dirty="0" smtClean="0"/>
              <a:t>DGI</a:t>
            </a:r>
            <a:r>
              <a:rPr kumimoji="1" lang="ja-JP" altLang="en-US" dirty="0" smtClean="0"/>
              <a:t>のためのほとんどの規模アイテム、理論的で、すなわち、構築する、その一般法則のために非常に抽象的になるように設計されました。そのため、予言は一般に弱かった。さらに単一の製品革新性を使用する場合、過去の類似品はあなたの主観的判断に基づく必要があります。これらの事実に基づいて、私たちは、理論的な構成物および配置概念の間の抽象の中間レベルに新しい構成物を導入します。私たちはそれを</a:t>
            </a:r>
            <a:r>
              <a:rPr kumimoji="1" lang="en-US" altLang="ja-JP" dirty="0" smtClean="0"/>
              <a:t>T-D</a:t>
            </a:r>
            <a:r>
              <a:rPr kumimoji="1" lang="ja-JP" altLang="en-US" dirty="0" smtClean="0"/>
              <a:t>混合と命名します。その規模アイテムは、製品</a:t>
            </a:r>
            <a:r>
              <a:rPr kumimoji="1" lang="en-US" altLang="ja-JP" dirty="0" smtClean="0"/>
              <a:t>/</a:t>
            </a:r>
            <a:r>
              <a:rPr kumimoji="1" lang="ja-JP" altLang="en-US" dirty="0" smtClean="0"/>
              <a:t>カテゴリー中の革新採用行動に近い内容から成るに違いありません、しかし、それらはいくつかの余分の意味を維持するべきです。私たちはそれをこれと考えます、中間、構築する、</a:t>
            </a:r>
            <a:r>
              <a:rPr kumimoji="1" lang="en-US" altLang="ja-JP" dirty="0" smtClean="0"/>
              <a:t>T-D</a:t>
            </a:r>
            <a:r>
              <a:rPr kumimoji="1" lang="ja-JP" altLang="en-US" dirty="0" smtClean="0"/>
              <a:t>混合は偶然</a:t>
            </a:r>
            <a:r>
              <a:rPr kumimoji="1" lang="en-US" altLang="ja-JP" dirty="0" smtClean="0"/>
              <a:t>DSI</a:t>
            </a:r>
            <a:r>
              <a:rPr kumimoji="1" lang="ja-JP" altLang="en-US" dirty="0" smtClean="0"/>
              <a:t>でした。</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38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Then we tested our model validity by </a:t>
            </a:r>
            <a:r>
              <a:rPr kumimoji="1" lang="en-US" altLang="ja-JP" dirty="0" err="1" smtClean="0"/>
              <a:t>correlational</a:t>
            </a:r>
            <a:r>
              <a:rPr kumimoji="1" lang="en-US" altLang="ja-JP" dirty="0" smtClean="0"/>
              <a:t> hypotheses.</a:t>
            </a:r>
          </a:p>
          <a:p>
            <a:r>
              <a:rPr kumimoji="1" lang="en-US" altLang="ja-JP" dirty="0" smtClean="0"/>
              <a:t>Also we confirmed the validity of our innovation diffusion framework by Cox regression analysis.</a:t>
            </a:r>
          </a:p>
          <a:p>
            <a:r>
              <a:rPr kumimoji="1" lang="en-US" altLang="ja-JP" dirty="0" smtClean="0"/>
              <a:t>As a future research direction, we would like to develop a new scale for T-D mixture since </a:t>
            </a:r>
            <a:r>
              <a:rPr kumimoji="1" lang="en-US" altLang="ja-JP" dirty="0" err="1" smtClean="0"/>
              <a:t>Cronbach’s</a:t>
            </a:r>
            <a:r>
              <a:rPr kumimoji="1" lang="en-US" altLang="ja-JP" dirty="0" smtClean="0"/>
              <a:t> alpha of DSI is less than 80 percent.</a:t>
            </a:r>
          </a:p>
          <a:p>
            <a:r>
              <a:rPr kumimoji="1" lang="en-US" altLang="ja-JP" dirty="0" smtClean="0"/>
              <a:t>Also, we would like to investigate attractiveness of innovation to consumers based on DSI scores.</a:t>
            </a:r>
          </a:p>
          <a:p>
            <a:endParaRPr kumimoji="1" lang="en-US" altLang="ja-JP" dirty="0" smtClean="0"/>
          </a:p>
          <a:p>
            <a:r>
              <a:rPr kumimoji="1" lang="ja-JP" altLang="en-US" dirty="0" smtClean="0"/>
              <a:t>その後、私たちは相互関係の仮説によってモデル有効性をテストしました。さらに、私たちは、コックス回帰分析によって革新拡散フレームワークの有効性を確認しました。将来研究方向として、</a:t>
            </a:r>
            <a:r>
              <a:rPr kumimoji="1" lang="en-US" altLang="ja-JP" dirty="0" err="1" smtClean="0"/>
              <a:t>Cronbach</a:t>
            </a:r>
            <a:r>
              <a:rPr kumimoji="1" lang="ja-JP" altLang="en-US" dirty="0" smtClean="0"/>
              <a:t>の</a:t>
            </a:r>
            <a:r>
              <a:rPr kumimoji="1" lang="en-US" altLang="ja-JP" dirty="0" smtClean="0"/>
              <a:t>DSI</a:t>
            </a:r>
            <a:r>
              <a:rPr kumimoji="1" lang="ja-JP" altLang="en-US" dirty="0" smtClean="0"/>
              <a:t>のアルファが</a:t>
            </a:r>
            <a:r>
              <a:rPr kumimoji="1" lang="en-US" altLang="ja-JP" dirty="0" smtClean="0"/>
              <a:t>80</a:t>
            </a:r>
            <a:r>
              <a:rPr kumimoji="1" lang="ja-JP" altLang="en-US" dirty="0" smtClean="0"/>
              <a:t>パーセント未満であるので、私たちは、</a:t>
            </a:r>
            <a:r>
              <a:rPr kumimoji="1" lang="en-US" altLang="ja-JP" dirty="0" smtClean="0"/>
              <a:t>T-D</a:t>
            </a:r>
            <a:r>
              <a:rPr kumimoji="1" lang="ja-JP" altLang="en-US" dirty="0" smtClean="0"/>
              <a:t>混合のための新しい規模を開発したい。さらに、私たちは、</a:t>
            </a:r>
            <a:r>
              <a:rPr kumimoji="1" lang="en-US" altLang="ja-JP" dirty="0" smtClean="0"/>
              <a:t>DSI</a:t>
            </a:r>
            <a:r>
              <a:rPr kumimoji="1" lang="ja-JP" altLang="en-US" dirty="0" smtClean="0"/>
              <a:t>スコアに基づいた消費者への革新の魅力を調査したい。</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39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Consumer innovativeness has been continuously studied till now since 1950s.One of the important topics is predictive superiority of innovative behavior between domain-general consumer innovativeness (DGI) and domain-specific innovativeness (DSI).We believe that in the latest two decades, people have started to support the superiority of </a:t>
            </a:r>
            <a:r>
              <a:rPr kumimoji="1" lang="en-US" altLang="ja-JP" dirty="0" err="1" smtClean="0"/>
              <a:t>DSI.Unfortunately</a:t>
            </a:r>
            <a:r>
              <a:rPr kumimoji="1" lang="en-US" altLang="ja-JP" dirty="0" smtClean="0"/>
              <a:t> however, it seems that there is no theory why DSI is superior to DGI. </a:t>
            </a:r>
          </a:p>
          <a:p>
            <a:r>
              <a:rPr kumimoji="1" lang="ja-JP" altLang="en-US" dirty="0" smtClean="0"/>
              <a:t>消費者革新性は、</a:t>
            </a:r>
            <a:r>
              <a:rPr kumimoji="1" lang="en-US" altLang="ja-JP" dirty="0" smtClean="0"/>
              <a:t>1950</a:t>
            </a:r>
            <a:r>
              <a:rPr kumimoji="1" lang="ja-JP" altLang="en-US" dirty="0" smtClean="0"/>
              <a:t>年代以来連続的に今まで研究されました。重要なトピックのうちの</a:t>
            </a:r>
            <a:r>
              <a:rPr kumimoji="1" lang="en-US" altLang="ja-JP" dirty="0" smtClean="0"/>
              <a:t>1</a:t>
            </a:r>
            <a:r>
              <a:rPr kumimoji="1" lang="ja-JP" altLang="en-US" dirty="0" smtClean="0"/>
              <a:t>つは、領域一般的な消費者革新性</a:t>
            </a:r>
            <a:r>
              <a:rPr kumimoji="1" lang="en-US" altLang="ja-JP" dirty="0" smtClean="0"/>
              <a:t>(DGI)</a:t>
            </a:r>
            <a:r>
              <a:rPr kumimoji="1" lang="ja-JP" altLang="en-US" dirty="0" smtClean="0"/>
              <a:t>と領域特化型の革新性</a:t>
            </a:r>
            <a:r>
              <a:rPr kumimoji="1" lang="en-US" altLang="ja-JP" dirty="0" smtClean="0"/>
              <a:t>(DSI)</a:t>
            </a:r>
            <a:r>
              <a:rPr kumimoji="1" lang="ja-JP" altLang="en-US" dirty="0" smtClean="0"/>
              <a:t>の間の革新的な振る舞いの予言的な優勢です。私たちは、</a:t>
            </a:r>
            <a:r>
              <a:rPr kumimoji="1" lang="en-US" altLang="ja-JP" dirty="0" smtClean="0"/>
              <a:t>20</a:t>
            </a:r>
            <a:r>
              <a:rPr kumimoji="1" lang="ja-JP" altLang="en-US" dirty="0" smtClean="0"/>
              <a:t>年間の終わりでは、人々が</a:t>
            </a:r>
            <a:r>
              <a:rPr kumimoji="1" lang="en-US" altLang="ja-JP" dirty="0" smtClean="0"/>
              <a:t>DSI</a:t>
            </a:r>
            <a:r>
              <a:rPr kumimoji="1" lang="ja-JP" altLang="en-US" dirty="0" smtClean="0"/>
              <a:t>の優勢を支援し始めたと信じます。不運にも、しかしながら、理論はないように見えます、</a:t>
            </a:r>
            <a:r>
              <a:rPr kumimoji="1" lang="en-US" altLang="ja-JP" dirty="0" smtClean="0"/>
              <a:t>DSI</a:t>
            </a:r>
            <a:r>
              <a:rPr kumimoji="1" lang="ja-JP" altLang="en-US" dirty="0" smtClean="0"/>
              <a:t>は、</a:t>
            </a:r>
            <a:r>
              <a:rPr kumimoji="1" lang="en-US" altLang="ja-JP" dirty="0" smtClean="0"/>
              <a:t>DGI</a:t>
            </a:r>
            <a:r>
              <a:rPr kumimoji="1" lang="ja-JP" altLang="en-US" dirty="0" smtClean="0"/>
              <a:t>よりなぜ優れていますか。</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43</a:t>
            </a:fld>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b="1" dirty="0" smtClean="0"/>
              <a:t>THE CAPS MODEL The Cognitive-Affective Processing System, or </a:t>
            </a:r>
            <a:r>
              <a:rPr lang="en-US" altLang="ja-JP" b="1" dirty="0" smtClean="0">
                <a:solidFill>
                  <a:srgbClr val="FF0000"/>
                </a:solidFill>
              </a:rPr>
              <a:t>CAPS</a:t>
            </a:r>
            <a:r>
              <a:rPr lang="ja-JP" altLang="en-US" b="1" dirty="0" smtClean="0">
                <a:solidFill>
                  <a:srgbClr val="FF0000"/>
                </a:solidFill>
              </a:rPr>
              <a:t> </a:t>
            </a:r>
            <a:r>
              <a:rPr lang="en-US" altLang="ja-JP" dirty="0" smtClean="0"/>
              <a:t>(</a:t>
            </a:r>
            <a:r>
              <a:rPr lang="en-US" altLang="ja-JP" dirty="0" err="1" smtClean="0"/>
              <a:t>Mischel</a:t>
            </a:r>
            <a:r>
              <a:rPr lang="en-US" altLang="ja-JP" dirty="0" smtClean="0"/>
              <a:t> &amp; </a:t>
            </a:r>
            <a:r>
              <a:rPr lang="en-US" altLang="ja-JP" dirty="0" err="1" smtClean="0"/>
              <a:t>Shoda</a:t>
            </a:r>
            <a:r>
              <a:rPr lang="en-US" altLang="ja-JP" dirty="0" smtClean="0"/>
              <a:t> 1995, </a:t>
            </a:r>
            <a:r>
              <a:rPr lang="en-US" altLang="ja-JP" dirty="0" err="1" smtClean="0"/>
              <a:t>Shoda</a:t>
            </a:r>
            <a:r>
              <a:rPr lang="en-US" altLang="ja-JP" dirty="0" smtClean="0"/>
              <a:t> &amp; </a:t>
            </a:r>
            <a:r>
              <a:rPr lang="en-US" altLang="ja-JP" dirty="0" err="1" smtClean="0"/>
              <a:t>Mischel</a:t>
            </a:r>
            <a:r>
              <a:rPr lang="en-US" altLang="ja-JP" dirty="0" smtClean="0"/>
              <a:t> 1998), was developed as an exemplar of this kind of framework intended to predict the two types of behavioral consistency discovered in personality research. </a:t>
            </a:r>
          </a:p>
          <a:p>
            <a:endParaRPr lang="en-US" altLang="ja-JP" dirty="0" smtClean="0"/>
          </a:p>
          <a:p>
            <a:r>
              <a:rPr lang="en-US" altLang="ja-JP" dirty="0" smtClean="0"/>
              <a:t>Kurt </a:t>
            </a:r>
            <a:r>
              <a:rPr lang="en-US" altLang="ja-JP" dirty="0" err="1" smtClean="0"/>
              <a:t>Lewin</a:t>
            </a:r>
            <a:r>
              <a:rPr lang="en-US" altLang="ja-JP" dirty="0" smtClean="0"/>
              <a:t> in his field theory observed that: “[G]</a:t>
            </a:r>
            <a:r>
              <a:rPr lang="en-US" altLang="ja-JP" dirty="0" err="1" smtClean="0"/>
              <a:t>eneral</a:t>
            </a:r>
            <a:r>
              <a:rPr lang="en-US" altLang="ja-JP" dirty="0" smtClean="0"/>
              <a:t> laws and individual differences are merely two aspects of one problem; they are mutually dependent on each other and the study of the one cannot proceed without the study of the other (</a:t>
            </a:r>
            <a:r>
              <a:rPr lang="en-US" altLang="ja-JP" dirty="0" err="1" smtClean="0"/>
              <a:t>Lewin</a:t>
            </a:r>
            <a:r>
              <a:rPr lang="en-US" altLang="ja-JP" dirty="0" smtClean="0"/>
              <a:t> 1946, p. 794).” </a:t>
            </a:r>
          </a:p>
          <a:p>
            <a:r>
              <a:rPr lang="en-US" altLang="ja-JP" dirty="0" err="1"/>
              <a:t>Lewin</a:t>
            </a:r>
            <a:r>
              <a:rPr lang="en-US" altLang="ja-JP" dirty="0"/>
              <a:t> K. 1946. Behavior and development as a function of the total situation. In </a:t>
            </a:r>
            <a:r>
              <a:rPr lang="en-US" altLang="ja-JP" i="1" dirty="0"/>
              <a:t>Manual of Child Psychology, ed. L Carmichael, pp. </a:t>
            </a:r>
            <a:r>
              <a:rPr lang="en-US" altLang="ja-JP" dirty="0"/>
              <a:t>791–802. New York: Wiley.</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44</a:t>
            </a:fld>
            <a:endParaRPr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46</a:t>
            </a:fld>
            <a:endParaRPr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47</a:t>
            </a:fld>
            <a:endParaRPr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pPr>
                <a:defRPr/>
              </a:pPr>
              <a:t>48</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711CFF24-7B7A-4FB9-8C52-BC143F2F9641}" type="slidenum">
              <a:rPr lang="ja-JP" altLang="en-US" smtClean="0">
                <a:solidFill>
                  <a:prstClr val="black"/>
                </a:solidFill>
              </a:rPr>
              <a:pPr>
                <a:defRPr/>
              </a:pPr>
              <a:t>3</a:t>
            </a:fld>
            <a:endParaRPr lang="ja-JP"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To theorize why DSI predicts consumer innovative behavior better than DGI.</a:t>
            </a:r>
          </a:p>
          <a:p>
            <a:r>
              <a:rPr kumimoji="1" lang="en-US" altLang="ja-JP" dirty="0" smtClean="0"/>
              <a:t>To reconstruct Innovation Diffusion Research Framework</a:t>
            </a:r>
          </a:p>
          <a:p>
            <a:r>
              <a:rPr kumimoji="1" lang="en-US" altLang="ja-JP" dirty="0" smtClean="0"/>
              <a:t>Empirical Research to Confirm Our Framework </a:t>
            </a:r>
          </a:p>
          <a:p>
            <a:r>
              <a:rPr kumimoji="1" lang="ja-JP" altLang="en-US" dirty="0" smtClean="0"/>
              <a:t>理論を立てるために、なぜ</a:t>
            </a:r>
            <a:r>
              <a:rPr kumimoji="1" lang="en-US" altLang="ja-JP" dirty="0" smtClean="0"/>
              <a:t>DSI</a:t>
            </a:r>
            <a:r>
              <a:rPr kumimoji="1" lang="ja-JP" altLang="en-US" dirty="0" smtClean="0"/>
              <a:t>は消費者を予言するか、</a:t>
            </a:r>
            <a:r>
              <a:rPr kumimoji="1" lang="en-US" altLang="ja-JP" dirty="0" smtClean="0"/>
              <a:t>DGI</a:t>
            </a:r>
            <a:r>
              <a:rPr kumimoji="1" lang="ja-JP" altLang="en-US" dirty="0" smtClean="0"/>
              <a:t>よりよい革新的な振る舞い。イノベーション普及度調査フレームワークの改造実証的研究は私たちのフレームワークを確認します</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In psychology, behavioral patterns and regularities are described by construct. Construct can be classified into  theoretical construct and disposition concept from logical syntax point of view (</a:t>
            </a:r>
            <a:r>
              <a:rPr kumimoji="1" lang="en-US" altLang="ja-JP" dirty="0" err="1" smtClean="0"/>
              <a:t>Carnap</a:t>
            </a:r>
            <a:r>
              <a:rPr kumimoji="1" lang="en-US" altLang="ja-JP" dirty="0" smtClean="0"/>
              <a:t> 1956, Watanabe 1995):</a:t>
            </a:r>
          </a:p>
          <a:p>
            <a:r>
              <a:rPr kumimoji="1" lang="ja-JP" altLang="en-US" dirty="0" smtClean="0"/>
              <a:t>心理学では、行動パターンと規則性は構成物によって記述されます。構成物は論理的シンタックスの視点</a:t>
            </a:r>
            <a:r>
              <a:rPr kumimoji="1" lang="en-US" altLang="ja-JP" dirty="0" smtClean="0"/>
              <a:t>(</a:t>
            </a:r>
            <a:r>
              <a:rPr kumimoji="1" lang="ja-JP" altLang="en-US" dirty="0" smtClean="0"/>
              <a:t>カルナップ</a:t>
            </a:r>
            <a:r>
              <a:rPr kumimoji="1" lang="en-US" altLang="ja-JP" dirty="0" smtClean="0"/>
              <a:t>1956</a:t>
            </a:r>
            <a:r>
              <a:rPr kumimoji="1" lang="ja-JP" altLang="en-US" dirty="0" smtClean="0"/>
              <a:t>およびワタナベ</a:t>
            </a:r>
            <a:r>
              <a:rPr kumimoji="1" lang="en-US" altLang="ja-JP" dirty="0" smtClean="0"/>
              <a:t>1995)</a:t>
            </a:r>
            <a:r>
              <a:rPr kumimoji="1" lang="ja-JP" altLang="en-US" dirty="0" smtClean="0"/>
              <a:t>から見て理論的な構成物および配置概念に分類することができます</a:t>
            </a:r>
            <a:r>
              <a:rPr kumimoji="1" lang="en-US" altLang="ja-JP" dirty="0" smtClean="0"/>
              <a:t>:</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Extravert and Introvert</a:t>
            </a:r>
          </a:p>
          <a:p>
            <a:r>
              <a:rPr kumimoji="1" lang="ja-JP" altLang="en-US" dirty="0" smtClean="0"/>
              <a:t>外向的な人と内向的な人</a:t>
            </a:r>
          </a:p>
          <a:p>
            <a:endParaRPr kumimoji="1" lang="ja-JP" altLang="en-US" dirty="0"/>
          </a:p>
        </p:txBody>
      </p:sp>
      <p:sp>
        <p:nvSpPr>
          <p:cNvPr id="4" name="スライド番号プレースホルダー 3"/>
          <p:cNvSpPr>
            <a:spLocks noGrp="1"/>
          </p:cNvSpPr>
          <p:nvPr>
            <p:ph type="sldNum" sz="quarter" idx="10"/>
          </p:nvPr>
        </p:nvSpPr>
        <p:spPr/>
        <p:txBody>
          <a:bodyPr/>
          <a:lstStyle/>
          <a:p>
            <a:fld id="{73A24925-1FE8-4160-AC05-C4C9A26D084E}" type="slidenum">
              <a:rPr kumimoji="1" lang="ja-JP" altLang="en-US" smtClean="0"/>
              <a:pPr/>
              <a:t>8</a:t>
            </a:fld>
            <a:endParaRPr kumimoji="1" lang="ja-JP" altLang="en-US"/>
          </a:p>
        </p:txBody>
      </p:sp>
    </p:spTree>
    <p:extLst>
      <p:ext uri="{BB962C8B-B14F-4D97-AF65-F5344CB8AC3E}">
        <p14:creationId xmlns:p14="http://schemas.microsoft.com/office/powerpoint/2010/main" val="1615931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Since there are specific responses, we need individual scales for each response (</a:t>
            </a:r>
            <a:r>
              <a:rPr kumimoji="1" lang="en-US" altLang="ja-JP" dirty="0" err="1" smtClean="0"/>
              <a:t>Eysenck</a:t>
            </a:r>
            <a:r>
              <a:rPr kumimoji="1" lang="en-US" altLang="ja-JP" dirty="0" smtClean="0"/>
              <a:t>).</a:t>
            </a:r>
          </a:p>
          <a:p>
            <a:r>
              <a:rPr kumimoji="1" lang="en-US" altLang="ja-JP" dirty="0" err="1" smtClean="0"/>
              <a:t>Mischel</a:t>
            </a:r>
            <a:r>
              <a:rPr kumimoji="1" lang="en-US" altLang="ja-JP" dirty="0" smtClean="0"/>
              <a:t> (1968): emphasized the importance of situational factors since personality and behavior have less than 0.3 correlation. </a:t>
            </a:r>
          </a:p>
          <a:p>
            <a:r>
              <a:rPr kumimoji="1" lang="en-US" altLang="ja-JP" dirty="0" smtClean="0"/>
              <a:t>We think that </a:t>
            </a:r>
            <a:r>
              <a:rPr kumimoji="1" lang="en-US" altLang="ja-JP" dirty="0" err="1" smtClean="0"/>
              <a:t>Eysenck</a:t>
            </a:r>
            <a:r>
              <a:rPr kumimoji="1" lang="en-US" altLang="ja-JP" dirty="0" smtClean="0"/>
              <a:t> and </a:t>
            </a:r>
            <a:r>
              <a:rPr kumimoji="1" lang="en-US" altLang="ja-JP" dirty="0" err="1" smtClean="0"/>
              <a:t>Mischel</a:t>
            </a:r>
            <a:r>
              <a:rPr kumimoji="1" lang="en-US" altLang="ja-JP" dirty="0" smtClean="0"/>
              <a:t> are looking at the same thing from different angles (see The Cognitive-Affective Processing System, or CAPS (</a:t>
            </a:r>
            <a:r>
              <a:rPr kumimoji="1" lang="en-US" altLang="ja-JP" dirty="0" err="1" smtClean="0"/>
              <a:t>Mischel</a:t>
            </a:r>
            <a:r>
              <a:rPr kumimoji="1" lang="en-US" altLang="ja-JP" dirty="0" smtClean="0"/>
              <a:t> &amp; </a:t>
            </a:r>
            <a:r>
              <a:rPr kumimoji="1" lang="en-US" altLang="ja-JP" dirty="0" err="1" smtClean="0"/>
              <a:t>Shoda</a:t>
            </a:r>
            <a:r>
              <a:rPr kumimoji="1" lang="en-US" altLang="ja-JP" dirty="0" smtClean="0"/>
              <a:t> 1995, </a:t>
            </a:r>
            <a:r>
              <a:rPr kumimoji="1" lang="en-US" altLang="ja-JP" dirty="0" err="1" smtClean="0"/>
              <a:t>Shoda</a:t>
            </a:r>
            <a:r>
              <a:rPr kumimoji="1" lang="en-US" altLang="ja-JP" dirty="0" smtClean="0"/>
              <a:t> &amp; </a:t>
            </a:r>
            <a:r>
              <a:rPr kumimoji="1" lang="en-US" altLang="ja-JP" dirty="0" err="1" smtClean="0"/>
              <a:t>Mischel</a:t>
            </a:r>
            <a:r>
              <a:rPr kumimoji="1" lang="en-US" altLang="ja-JP" dirty="0" smtClean="0"/>
              <a:t> 1998)).</a:t>
            </a:r>
          </a:p>
          <a:p>
            <a:r>
              <a:rPr kumimoji="1" lang="en-US" altLang="ja-JP" dirty="0" smtClean="0"/>
              <a:t>Since </a:t>
            </a:r>
            <a:r>
              <a:rPr kumimoji="1" lang="en-US" altLang="ja-JP" dirty="0" err="1" smtClean="0"/>
              <a:t>Midgeley</a:t>
            </a:r>
            <a:r>
              <a:rPr kumimoji="1" lang="en-US" altLang="ja-JP" dirty="0" smtClean="0"/>
              <a:t> and Dowling’s model is well accepted by marketing community with the above supporting evidences in Personal Psychology, we conclude to adopt </a:t>
            </a:r>
            <a:r>
              <a:rPr kumimoji="1" lang="en-US" altLang="ja-JP" dirty="0" err="1" smtClean="0"/>
              <a:t>Midgeley</a:t>
            </a:r>
            <a:r>
              <a:rPr kumimoji="1" lang="en-US" altLang="ja-JP" dirty="0" smtClean="0"/>
              <a:t> and Dowling’s model as prediction model for adoption behavior.</a:t>
            </a:r>
          </a:p>
          <a:p>
            <a:r>
              <a:rPr kumimoji="1" lang="ja-JP" altLang="en-US" dirty="0" smtClean="0"/>
              <a:t>特異反応があるので、私たちは各レスポンス</a:t>
            </a:r>
            <a:r>
              <a:rPr kumimoji="1" lang="en-US" altLang="ja-JP" dirty="0" smtClean="0"/>
              <a:t>(</a:t>
            </a:r>
            <a:r>
              <a:rPr kumimoji="1" lang="ja-JP" altLang="en-US" dirty="0" smtClean="0"/>
              <a:t>アイゼンク</a:t>
            </a:r>
            <a:r>
              <a:rPr kumimoji="1" lang="en-US" altLang="ja-JP" dirty="0" smtClean="0"/>
              <a:t>)</a:t>
            </a:r>
            <a:r>
              <a:rPr kumimoji="1" lang="ja-JP" altLang="en-US" dirty="0" smtClean="0"/>
              <a:t>の個々の規模を必要とします。ミッセル</a:t>
            </a:r>
            <a:r>
              <a:rPr kumimoji="1" lang="en-US" altLang="ja-JP" dirty="0" smtClean="0"/>
              <a:t>(1968):</a:t>
            </a:r>
            <a:r>
              <a:rPr kumimoji="1" lang="ja-JP" altLang="en-US" dirty="0" smtClean="0"/>
              <a:t>個性と振る舞いに</a:t>
            </a:r>
            <a:r>
              <a:rPr kumimoji="1" lang="en-US" altLang="ja-JP" dirty="0" smtClean="0"/>
              <a:t>0.3</a:t>
            </a:r>
            <a:r>
              <a:rPr kumimoji="1" lang="ja-JP" altLang="en-US" dirty="0" smtClean="0"/>
              <a:t>未満の相関性があるので、状況的要因の重要性を強調しました。私たちは、異なる角度</a:t>
            </a:r>
            <a:r>
              <a:rPr kumimoji="1" lang="en-US" altLang="ja-JP" dirty="0" smtClean="0"/>
              <a:t>(</a:t>
            </a:r>
            <a:r>
              <a:rPr kumimoji="1" lang="ja-JP" altLang="en-US" dirty="0" smtClean="0"/>
              <a:t>コグニティブな感情の処理システム、あるいは</a:t>
            </a:r>
            <a:r>
              <a:rPr kumimoji="1" lang="en-US" altLang="ja-JP" dirty="0" smtClean="0"/>
              <a:t>CAPS(</a:t>
            </a:r>
            <a:r>
              <a:rPr kumimoji="1" lang="ja-JP" altLang="en-US" dirty="0" smtClean="0"/>
              <a:t>ミッセル</a:t>
            </a:r>
            <a:r>
              <a:rPr kumimoji="1" lang="en-US" altLang="ja-JP" dirty="0" smtClean="0"/>
              <a:t>&amp; </a:t>
            </a:r>
            <a:r>
              <a:rPr kumimoji="1" lang="en-US" altLang="ja-JP" dirty="0" err="1" smtClean="0"/>
              <a:t>Shoda</a:t>
            </a:r>
            <a:r>
              <a:rPr kumimoji="1" lang="en-US" altLang="ja-JP" dirty="0" smtClean="0"/>
              <a:t> 1995</a:t>
            </a:r>
            <a:r>
              <a:rPr kumimoji="1" lang="ja-JP" altLang="en-US" dirty="0" smtClean="0"/>
              <a:t>年、</a:t>
            </a:r>
            <a:r>
              <a:rPr kumimoji="1" lang="en-US" altLang="ja-JP" dirty="0" err="1" smtClean="0"/>
              <a:t>Shoda</a:t>
            </a:r>
            <a:r>
              <a:rPr kumimoji="1" lang="en-US" altLang="ja-JP" dirty="0" smtClean="0"/>
              <a:t> &amp;</a:t>
            </a:r>
            <a:r>
              <a:rPr kumimoji="1" lang="ja-JP" altLang="en-US" dirty="0" smtClean="0"/>
              <a:t>ミッセル</a:t>
            </a:r>
            <a:r>
              <a:rPr kumimoji="1" lang="en-US" altLang="ja-JP" dirty="0" smtClean="0"/>
              <a:t>1998)</a:t>
            </a:r>
            <a:r>
              <a:rPr kumimoji="1" lang="ja-JP" altLang="en-US" dirty="0" smtClean="0"/>
              <a:t>を参照</a:t>
            </a:r>
            <a:r>
              <a:rPr kumimoji="1" lang="en-US" altLang="ja-JP" dirty="0" smtClean="0"/>
              <a:t>)</a:t>
            </a:r>
            <a:r>
              <a:rPr kumimoji="1" lang="ja-JP" altLang="en-US" dirty="0" smtClean="0"/>
              <a:t>からの同じものをアイゼンクとミッセルは見ていると思います。</a:t>
            </a:r>
            <a:r>
              <a:rPr kumimoji="1" lang="en-US" altLang="ja-JP" dirty="0" err="1" smtClean="0"/>
              <a:t>Midgeley</a:t>
            </a:r>
            <a:r>
              <a:rPr kumimoji="1" lang="ja-JP" altLang="en-US" dirty="0" smtClean="0"/>
              <a:t>および</a:t>
            </a:r>
            <a:r>
              <a:rPr kumimoji="1" lang="en-US" altLang="ja-JP" dirty="0" smtClean="0"/>
              <a:t>Dowling</a:t>
            </a:r>
            <a:r>
              <a:rPr kumimoji="1" lang="ja-JP" altLang="en-US" dirty="0" smtClean="0"/>
              <a:t>のモデルがパーソナルな心理学の上記の根拠となる証拠を持ったコミュニティーを売ることによりよく受理されるので、私たちは採用行動用予測モデルとして</a:t>
            </a:r>
            <a:r>
              <a:rPr kumimoji="1" lang="en-US" altLang="ja-JP" dirty="0" err="1" smtClean="0"/>
              <a:t>Midgeley</a:t>
            </a:r>
            <a:r>
              <a:rPr kumimoji="1" lang="ja-JP" altLang="en-US" dirty="0" smtClean="0"/>
              <a:t>および</a:t>
            </a:r>
            <a:r>
              <a:rPr kumimoji="1" lang="en-US" altLang="ja-JP" dirty="0" smtClean="0"/>
              <a:t>Dowling</a:t>
            </a:r>
            <a:r>
              <a:rPr kumimoji="1" lang="ja-JP" altLang="en-US" dirty="0" smtClean="0"/>
              <a:t>のモデルを採用することを決定します。</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10</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A24925-1FE8-4160-AC05-C4C9A26D084E}" type="slidenum">
              <a:rPr kumimoji="1" lang="ja-JP" altLang="en-US" smtClean="0"/>
              <a:pPr/>
              <a:t>12</a:t>
            </a:fld>
            <a:endParaRPr kumimoji="1" lang="ja-JP" altLang="en-US"/>
          </a:p>
        </p:txBody>
      </p:sp>
    </p:spTree>
    <p:extLst>
      <p:ext uri="{BB962C8B-B14F-4D97-AF65-F5344CB8AC3E}">
        <p14:creationId xmlns:p14="http://schemas.microsoft.com/office/powerpoint/2010/main" val="2175951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Most of the scale items for domain-general innovativeness (</a:t>
            </a:r>
            <a:r>
              <a:rPr kumimoji="1" lang="en-US" altLang="ja-JP" dirty="0" err="1" smtClean="0"/>
              <a:t>dgi</a:t>
            </a:r>
            <a:r>
              <a:rPr kumimoji="1" lang="en-US" altLang="ja-JP" dirty="0" smtClean="0"/>
              <a:t>), namely, theoretical construct have been designed to be very abstract because of its generality. That is why the predictability has been generally </a:t>
            </a:r>
            <a:r>
              <a:rPr kumimoji="1" lang="en-US" altLang="ja-JP" dirty="0" err="1" smtClean="0"/>
              <a:t>weak.Also</a:t>
            </a:r>
            <a:r>
              <a:rPr kumimoji="1" lang="en-US" altLang="ja-JP" dirty="0" smtClean="0"/>
              <a:t> single product innovativeness needs past similar products which are based on subjective </a:t>
            </a:r>
            <a:r>
              <a:rPr kumimoji="1" lang="en-US" altLang="ja-JP" dirty="0" err="1" smtClean="0"/>
              <a:t>judgments.Based</a:t>
            </a:r>
            <a:r>
              <a:rPr kumimoji="1" lang="en-US" altLang="ja-JP" dirty="0" smtClean="0"/>
              <a:t> on these facts, we introduce a new construct in an intermediate level of abstraction between theoretical construct and disposition concept. We name this T-D mixture. Its scale items must consist of contents close to the innovation adoption behavior and yet, they should keep some surplus </a:t>
            </a:r>
            <a:r>
              <a:rPr kumimoji="1" lang="en-US" altLang="ja-JP" dirty="0" err="1" smtClean="0"/>
              <a:t>meanings.We</a:t>
            </a:r>
            <a:r>
              <a:rPr kumimoji="1" lang="en-US" altLang="ja-JP" dirty="0" smtClean="0"/>
              <a:t> consider that this intermediate construct, T-D mixture happened to be the domain-specific innovativeness (</a:t>
            </a:r>
            <a:r>
              <a:rPr kumimoji="1" lang="en-US" altLang="ja-JP" dirty="0" err="1" smtClean="0"/>
              <a:t>dsi</a:t>
            </a:r>
            <a:r>
              <a:rPr kumimoji="1" lang="en-US" altLang="ja-JP" dirty="0" smtClean="0"/>
              <a:t>) developed by Goldsmith and </a:t>
            </a:r>
            <a:r>
              <a:rPr kumimoji="1" lang="en-US" altLang="ja-JP" dirty="0" err="1" smtClean="0"/>
              <a:t>Hofacker</a:t>
            </a:r>
            <a:r>
              <a:rPr kumimoji="1" lang="en-US" altLang="ja-JP" dirty="0" smtClean="0"/>
              <a:t> (1991) .</a:t>
            </a:r>
          </a:p>
          <a:p>
            <a:r>
              <a:rPr kumimoji="1" lang="ja-JP" altLang="en-US" dirty="0" smtClean="0"/>
              <a:t>領域一般的な革新性</a:t>
            </a:r>
            <a:r>
              <a:rPr kumimoji="1" lang="en-US" altLang="ja-JP" dirty="0" smtClean="0"/>
              <a:t>(</a:t>
            </a:r>
            <a:r>
              <a:rPr kumimoji="1" lang="en-US" altLang="ja-JP" dirty="0" err="1" smtClean="0"/>
              <a:t>dgi</a:t>
            </a:r>
            <a:r>
              <a:rPr kumimoji="1" lang="en-US" altLang="ja-JP" dirty="0" smtClean="0"/>
              <a:t>)</a:t>
            </a:r>
            <a:r>
              <a:rPr kumimoji="1" lang="ja-JP" altLang="en-US" dirty="0" smtClean="0"/>
              <a:t>用のほとんどの規模アイテム、理論的で、すなわち、構築する、その一般法則のために非常に抽象的になるように設計されました。そのため、予言は一般に弱かった。さらに単一の製品革新性は、主観的判断に基づく過去の類似品を必要とします。これらの事実に基づいて、私たちは、理論的な構成物および配置概念の間の抽象の中間レベルに新しい構成物を導入します。私たちはこの</a:t>
            </a:r>
            <a:r>
              <a:rPr kumimoji="1" lang="en-US" altLang="ja-JP" dirty="0" smtClean="0"/>
              <a:t>T-D</a:t>
            </a:r>
            <a:r>
              <a:rPr kumimoji="1" lang="ja-JP" altLang="en-US" dirty="0" smtClean="0"/>
              <a:t>混合を指定します。その規模アイテムは革新採用行動に近い内容から成るに違いありません。また、しかし、それらはいくつかの余分の意味を維持するべきです。私たちはそれをこれと考えます、中間、構築する、</a:t>
            </a:r>
            <a:r>
              <a:rPr kumimoji="1" lang="en-US" altLang="ja-JP" dirty="0" smtClean="0"/>
              <a:t>T-D</a:t>
            </a:r>
            <a:r>
              <a:rPr kumimoji="1" lang="ja-JP" altLang="en-US" dirty="0" smtClean="0"/>
              <a:t>混合は、偶然ゴールドスミスおよびホーファッカー</a:t>
            </a:r>
            <a:r>
              <a:rPr kumimoji="1" lang="en-US" altLang="ja-JP" dirty="0" smtClean="0"/>
              <a:t>(1991)</a:t>
            </a:r>
            <a:r>
              <a:rPr kumimoji="1" lang="ja-JP" altLang="en-US" dirty="0" smtClean="0"/>
              <a:t>によって開発された領域特化型の革新性</a:t>
            </a:r>
            <a:r>
              <a:rPr kumimoji="1" lang="en-US" altLang="ja-JP" dirty="0" smtClean="0"/>
              <a:t>(</a:t>
            </a:r>
            <a:r>
              <a:rPr kumimoji="1" lang="en-US" altLang="ja-JP" dirty="0" err="1" smtClean="0"/>
              <a:t>dsi</a:t>
            </a:r>
            <a:r>
              <a:rPr kumimoji="1" lang="en-US" altLang="ja-JP" dirty="0" smtClean="0"/>
              <a:t>)</a:t>
            </a:r>
            <a:r>
              <a:rPr kumimoji="1" lang="ja-JP" altLang="en-US" dirty="0" smtClean="0"/>
              <a:t>でした。</a:t>
            </a:r>
          </a:p>
          <a:p>
            <a:endParaRPr kumimoji="1" lang="ja-JP" altLang="en-US" dirty="0"/>
          </a:p>
        </p:txBody>
      </p:sp>
      <p:sp>
        <p:nvSpPr>
          <p:cNvPr id="4" name="スライド番号プレースホルダ 3"/>
          <p:cNvSpPr>
            <a:spLocks noGrp="1"/>
          </p:cNvSpPr>
          <p:nvPr>
            <p:ph type="sldNum" sz="quarter" idx="10"/>
          </p:nvPr>
        </p:nvSpPr>
        <p:spPr/>
        <p:txBody>
          <a:bodyPr/>
          <a:lstStyle/>
          <a:p>
            <a:fld id="{73A24925-1FE8-4160-AC05-C4C9A26D084E}"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DFBA6B4-98A8-48BE-82B5-CD2C837196FD}" type="datetime1">
              <a:rPr kumimoji="1" lang="ja-JP" altLang="en-US" smtClean="0"/>
              <a:pPr/>
              <a:t>2012/6/7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60B69D-5DBE-42DC-B2CD-8A1E8C6EDFC7}" type="datetime1">
              <a:rPr kumimoji="1" lang="ja-JP" altLang="en-US" smtClean="0"/>
              <a:pPr/>
              <a:t>2012/6/7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5C4AF34-4387-463C-9964-A5295DCDBEF3}" type="datetime1">
              <a:rPr kumimoji="1" lang="ja-JP" altLang="en-US" smtClean="0"/>
              <a:pPr/>
              <a:t>2012/6/7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F968B50-0AEE-4605-BFDA-3B34963507A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D5880713-F690-4AC0-9DB6-E3213A80F50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34208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82676C2-C7F9-4366-A254-6C6FB97A9EA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sz="1800" b="1">
                <a:solidFill>
                  <a:schemeClr val="tx1"/>
                </a:solidFill>
              </a:defRPr>
            </a:lvl1pPr>
          </a:lstStyle>
          <a:p>
            <a:pPr>
              <a:defRPr/>
            </a:pPr>
            <a:fld id="{6C2D65DF-F6AB-44AF-AF81-CD4C030D5441}"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1732307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83AE34B-794B-46E8-A431-CCADDEF214F4}"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72417684-099E-4727-B3B9-4C2F625F38D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188336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622D1900-0164-49A5-8772-A53B09EF6A28}"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E3BE7D97-8122-4EDE-9FD5-8C9C741FFB0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9787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3A7B0359-E1D6-439F-8D18-345ABAC47D4B}"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9" name="スライド番号プレースホルダ 5"/>
          <p:cNvSpPr>
            <a:spLocks noGrp="1"/>
          </p:cNvSpPr>
          <p:nvPr>
            <p:ph type="sldNum" sz="quarter" idx="12"/>
          </p:nvPr>
        </p:nvSpPr>
        <p:spPr/>
        <p:txBody>
          <a:bodyPr/>
          <a:lstStyle>
            <a:lvl1pPr>
              <a:defRPr/>
            </a:lvl1pPr>
          </a:lstStyle>
          <a:p>
            <a:pPr>
              <a:defRPr/>
            </a:pPr>
            <a:fld id="{823C70EA-483D-487D-B389-BDFC2866AD0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29843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7245B2DF-13AD-4EE1-8F1B-B3DD52774E74}"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5" name="スライド番号プレースホルダ 5"/>
          <p:cNvSpPr>
            <a:spLocks noGrp="1"/>
          </p:cNvSpPr>
          <p:nvPr>
            <p:ph type="sldNum" sz="quarter" idx="12"/>
          </p:nvPr>
        </p:nvSpPr>
        <p:spPr/>
        <p:txBody>
          <a:bodyPr/>
          <a:lstStyle>
            <a:lvl1pPr>
              <a:defRPr/>
            </a:lvl1pPr>
          </a:lstStyle>
          <a:p>
            <a:pPr>
              <a:defRPr/>
            </a:pPr>
            <a:fld id="{0D21B269-808F-40E5-9F86-EDFCA4F1E57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261426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BF5D6CD-5F66-4908-A28B-D122AB153B4B}"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4" name="スライド番号プレースホルダ 5"/>
          <p:cNvSpPr>
            <a:spLocks noGrp="1"/>
          </p:cNvSpPr>
          <p:nvPr>
            <p:ph type="sldNum" sz="quarter" idx="12"/>
          </p:nvPr>
        </p:nvSpPr>
        <p:spPr/>
        <p:txBody>
          <a:bodyPr/>
          <a:lstStyle>
            <a:lvl1pPr>
              <a:defRPr/>
            </a:lvl1pPr>
          </a:lstStyle>
          <a:p>
            <a:pPr>
              <a:defRPr/>
            </a:pPr>
            <a:fld id="{602605E6-2739-471C-9603-58493A7CB5F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05564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2C13AFE-CF49-43A9-AD86-CFC2FD9EF83A}"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C4724B3D-5BA7-422B-ADE1-66D4608C7B7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188455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377C333-FF41-45E1-9EC4-56B77F2B60F3}" type="datetime1">
              <a:rPr kumimoji="1" lang="ja-JP" altLang="en-US" smtClean="0"/>
              <a:pPr/>
              <a:t>2012/6/7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B327CB9-8063-43C6-9266-AB8D5049D89D}"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B68737DE-E442-455B-A0A4-8CFD5E67A3B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508358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1EF963B-BFD8-4541-9BA8-D4BB68B65358}"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7FFFA1DC-310A-4584-96D9-D9979AF7B22A}"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4467156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1D718EA-EC72-44F5-B3DE-40386756324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E4CAEB60-2DA2-4F39-918B-AF5D3E11EF5E}"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578124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F968B50-0AEE-4605-BFDA-3B34963507A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D5880713-F690-4AC0-9DB6-E3213A80F50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727679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82676C2-C7F9-4366-A254-6C6FB97A9EA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sz="1800" b="1">
                <a:solidFill>
                  <a:schemeClr val="tx1"/>
                </a:solidFill>
              </a:defRPr>
            </a:lvl1pPr>
          </a:lstStyle>
          <a:p>
            <a:pPr>
              <a:defRPr/>
            </a:pPr>
            <a:fld id="{6C2D65DF-F6AB-44AF-AF81-CD4C030D5441}"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073856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83AE34B-794B-46E8-A431-CCADDEF214F4}"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72417684-099E-4727-B3B9-4C2F625F38D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923114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622D1900-0164-49A5-8772-A53B09EF6A28}"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E3BE7D97-8122-4EDE-9FD5-8C9C741FFB0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528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3A7B0359-E1D6-439F-8D18-345ABAC47D4B}"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9" name="スライド番号プレースホルダ 5"/>
          <p:cNvSpPr>
            <a:spLocks noGrp="1"/>
          </p:cNvSpPr>
          <p:nvPr>
            <p:ph type="sldNum" sz="quarter" idx="12"/>
          </p:nvPr>
        </p:nvSpPr>
        <p:spPr/>
        <p:txBody>
          <a:bodyPr/>
          <a:lstStyle>
            <a:lvl1pPr>
              <a:defRPr/>
            </a:lvl1pPr>
          </a:lstStyle>
          <a:p>
            <a:pPr>
              <a:defRPr/>
            </a:pPr>
            <a:fld id="{823C70EA-483D-487D-B389-BDFC2866AD0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981203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7245B2DF-13AD-4EE1-8F1B-B3DD52774E74}"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5" name="スライド番号プレースホルダ 5"/>
          <p:cNvSpPr>
            <a:spLocks noGrp="1"/>
          </p:cNvSpPr>
          <p:nvPr>
            <p:ph type="sldNum" sz="quarter" idx="12"/>
          </p:nvPr>
        </p:nvSpPr>
        <p:spPr/>
        <p:txBody>
          <a:bodyPr/>
          <a:lstStyle>
            <a:lvl1pPr>
              <a:defRPr/>
            </a:lvl1pPr>
          </a:lstStyle>
          <a:p>
            <a:pPr>
              <a:defRPr/>
            </a:pPr>
            <a:fld id="{0D21B269-808F-40E5-9F86-EDFCA4F1E57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900911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BF5D6CD-5F66-4908-A28B-D122AB153B4B}"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4" name="スライド番号プレースホルダ 5"/>
          <p:cNvSpPr>
            <a:spLocks noGrp="1"/>
          </p:cNvSpPr>
          <p:nvPr>
            <p:ph type="sldNum" sz="quarter" idx="12"/>
          </p:nvPr>
        </p:nvSpPr>
        <p:spPr/>
        <p:txBody>
          <a:bodyPr/>
          <a:lstStyle>
            <a:lvl1pPr>
              <a:defRPr/>
            </a:lvl1pPr>
          </a:lstStyle>
          <a:p>
            <a:pPr>
              <a:defRPr/>
            </a:pPr>
            <a:fld id="{602605E6-2739-471C-9603-58493A7CB5F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69425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3CF1FA6-1D1E-49BE-AFCB-53AD4C409D59}" type="datetime1">
              <a:rPr kumimoji="1" lang="ja-JP" altLang="en-US" smtClean="0"/>
              <a:pPr/>
              <a:t>2012/6/7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2C13AFE-CF49-43A9-AD86-CFC2FD9EF83A}"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C4724B3D-5BA7-422B-ADE1-66D4608C7B7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224903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B327CB9-8063-43C6-9266-AB8D5049D89D}"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7" name="スライド番号プレースホルダ 5"/>
          <p:cNvSpPr>
            <a:spLocks noGrp="1"/>
          </p:cNvSpPr>
          <p:nvPr>
            <p:ph type="sldNum" sz="quarter" idx="12"/>
          </p:nvPr>
        </p:nvSpPr>
        <p:spPr/>
        <p:txBody>
          <a:bodyPr/>
          <a:lstStyle>
            <a:lvl1pPr>
              <a:defRPr/>
            </a:lvl1pPr>
          </a:lstStyle>
          <a:p>
            <a:pPr>
              <a:defRPr/>
            </a:pPr>
            <a:fld id="{B68737DE-E442-455B-A0A4-8CFD5E67A3B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458380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1EF963B-BFD8-4541-9BA8-D4BB68B65358}"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7FFFA1DC-310A-4584-96D9-D9979AF7B22A}"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7384723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1D718EA-EC72-44F5-B3DE-40386756324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 Yamada and Nagaoka</a:t>
            </a:r>
          </a:p>
        </p:txBody>
      </p:sp>
      <p:sp>
        <p:nvSpPr>
          <p:cNvPr id="6" name="スライド番号プレースホルダ 5"/>
          <p:cNvSpPr>
            <a:spLocks noGrp="1"/>
          </p:cNvSpPr>
          <p:nvPr>
            <p:ph type="sldNum" sz="quarter" idx="12"/>
          </p:nvPr>
        </p:nvSpPr>
        <p:spPr/>
        <p:txBody>
          <a:bodyPr/>
          <a:lstStyle>
            <a:lvl1pPr>
              <a:defRPr/>
            </a:lvl1pPr>
          </a:lstStyle>
          <a:p>
            <a:pPr>
              <a:defRPr/>
            </a:pPr>
            <a:fld id="{E4CAEB60-2DA2-4F39-918B-AF5D3E11EF5E}"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8961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4F3BB7A-49EC-437B-9758-3D87604AFC47}" type="datetime1">
              <a:rPr kumimoji="1" lang="ja-JP" altLang="en-US" smtClean="0"/>
              <a:pPr/>
              <a:t>2012/6/7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EDE906B-FE56-41B3-867F-7B0BFA35326B}" type="datetime1">
              <a:rPr kumimoji="1" lang="ja-JP" altLang="en-US" smtClean="0"/>
              <a:pPr/>
              <a:t>2012/6/7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784DCC6-E849-41B8-BC13-4C38E44AE4D5}" type="datetime1">
              <a:rPr kumimoji="1" lang="ja-JP" altLang="en-US" smtClean="0"/>
              <a:pPr/>
              <a:t>2012/6/7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E9AC17A-2D2A-4650-9A31-A511F99ED8B9}" type="datetime1">
              <a:rPr kumimoji="1" lang="ja-JP" altLang="en-US" smtClean="0"/>
              <a:pPr/>
              <a:t>2012/6/7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281770-1081-40DB-8DE4-D7EC6644405B}" type="datetime1">
              <a:rPr kumimoji="1" lang="ja-JP" altLang="en-US" smtClean="0"/>
              <a:pPr/>
              <a:t>2012/6/7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35AF4F5-80F3-4324-9353-807A12CA47B4}" type="datetime1">
              <a:rPr kumimoji="1" lang="ja-JP" altLang="en-US" smtClean="0"/>
              <a:pPr/>
              <a:t>2012/6/7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68A27-0E1A-492A-BCBC-8FAA9785283C}" type="datetime1">
              <a:rPr kumimoji="1" lang="ja-JP" altLang="en-US" smtClean="0"/>
              <a:pPr/>
              <a:t>2012/6/7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2"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43"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68313" y="630872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6A224048-0120-4D36-B9F0-14394A29C9B3}"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fontAlgn="base">
              <a:spcBef>
                <a:spcPct val="0"/>
              </a:spcBef>
              <a:spcAft>
                <a:spcPct val="0"/>
              </a:spcAft>
              <a:defRPr/>
            </a:pPr>
            <a:r>
              <a:rPr lang="en-US" altLang="ja-JP"/>
              <a:t>(C) Yamada and Nagaoka</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26327909-F137-49A4-82AD-911878CFA4A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96615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2"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43"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68313" y="630872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6A224048-0120-4D36-B9F0-14394A29C9B3}"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fontAlgn="base">
              <a:spcBef>
                <a:spcPct val="0"/>
              </a:spcBef>
              <a:spcAft>
                <a:spcPct val="0"/>
              </a:spcAft>
              <a:defRPr/>
            </a:pPr>
            <a:r>
              <a:rPr lang="en-US" altLang="ja-JP"/>
              <a:t>(C) Yamada and Nagaoka</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26327909-F137-49A4-82AD-911878CFA4A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5465377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yamada@nucba.ac.jp"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nagaoka@cc.kyoto-su.ac.jp"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Microsoft_Word___1.docx"/></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__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Word___3.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Word___4.docx"/><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2.emf"/></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4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hyperlink" Target="http://www.integratedsociopsychology.net/temperament_dimensions.html"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integratedsociopsychology.net/temperament_dimensions.html" TargetMode="External"/><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ctrTitle"/>
          </p:nvPr>
        </p:nvSpPr>
        <p:spPr>
          <a:xfrm>
            <a:off x="251519" y="1772816"/>
            <a:ext cx="8533581" cy="1428750"/>
          </a:xfrm>
        </p:spPr>
        <p:txBody>
          <a:bodyPr/>
          <a:lstStyle/>
          <a:p>
            <a:r>
              <a:rPr lang="en-US" altLang="ja-JP" sz="2800" b="1" dirty="0"/>
              <a:t>An Investigation of Domain-specific Innovativeness</a:t>
            </a:r>
            <a:r>
              <a:rPr lang="en-US" altLang="ja-JP" sz="2800" b="1" dirty="0" smtClean="0">
                <a:latin typeface="Arial" charset="0"/>
              </a:rPr>
              <a:t>*: </a:t>
            </a:r>
            <a:r>
              <a:rPr lang="en-US" altLang="ja-JP" sz="2000" b="1" dirty="0" smtClean="0">
                <a:latin typeface="Arial" charset="0"/>
              </a:rPr>
              <a:t>Reconstruction of Innovation Diffusion Research Framework</a:t>
            </a:r>
            <a:r>
              <a:rPr lang="en-US" altLang="ja-JP" sz="3200" b="1" dirty="0" smtClean="0">
                <a:latin typeface="Arial" charset="0"/>
              </a:rPr>
              <a:t/>
            </a:r>
            <a:br>
              <a:rPr lang="en-US" altLang="ja-JP" sz="3200" b="1" dirty="0" smtClean="0">
                <a:latin typeface="Arial" charset="0"/>
              </a:rPr>
            </a:br>
            <a:r>
              <a:rPr lang="en-US" altLang="ja-JP" sz="2400" b="1" dirty="0" smtClean="0">
                <a:solidFill>
                  <a:schemeClr val="bg2">
                    <a:lumMod val="50000"/>
                  </a:schemeClr>
                </a:solidFill>
                <a:latin typeface="Arial" charset="0"/>
              </a:rPr>
              <a:t>V. </a:t>
            </a:r>
            <a:r>
              <a:rPr lang="en-US" altLang="ja-JP" sz="2400" b="1" smtClean="0">
                <a:solidFill>
                  <a:schemeClr val="bg2">
                    <a:lumMod val="50000"/>
                  </a:schemeClr>
                </a:solidFill>
                <a:latin typeface="Arial" charset="0"/>
              </a:rPr>
              <a:t>1.6</a:t>
            </a:r>
            <a:endParaRPr lang="ja-JP" altLang="en-US" sz="2400" b="1" dirty="0" smtClean="0">
              <a:solidFill>
                <a:schemeClr val="bg2">
                  <a:lumMod val="50000"/>
                </a:schemeClr>
              </a:solidFill>
              <a:latin typeface="Arial" charset="0"/>
            </a:endParaRPr>
          </a:p>
        </p:txBody>
      </p:sp>
      <p:sp>
        <p:nvSpPr>
          <p:cNvPr id="12291" name="サブタイトル 2"/>
          <p:cNvSpPr>
            <a:spLocks noGrp="1"/>
          </p:cNvSpPr>
          <p:nvPr>
            <p:ph type="subTitle" idx="1"/>
          </p:nvPr>
        </p:nvSpPr>
        <p:spPr>
          <a:xfrm>
            <a:off x="1115616" y="3313535"/>
            <a:ext cx="7059612" cy="3023765"/>
          </a:xfrm>
        </p:spPr>
        <p:txBody>
          <a:bodyPr/>
          <a:lstStyle/>
          <a:p>
            <a:pPr eaLnBrk="1" hangingPunct="1">
              <a:lnSpc>
                <a:spcPct val="80000"/>
              </a:lnSpc>
            </a:pPr>
            <a:r>
              <a:rPr lang="en-US" altLang="ja-JP" sz="2000" dirty="0" err="1" smtClean="0">
                <a:solidFill>
                  <a:schemeClr val="bg2">
                    <a:lumMod val="50000"/>
                  </a:schemeClr>
                </a:solidFill>
                <a:latin typeface="Arial" charset="0"/>
              </a:rPr>
              <a:t>Masataka</a:t>
            </a:r>
            <a:r>
              <a:rPr lang="en-US" altLang="ja-JP" sz="2000" dirty="0" smtClean="0">
                <a:solidFill>
                  <a:schemeClr val="bg2">
                    <a:lumMod val="50000"/>
                  </a:schemeClr>
                </a:solidFill>
                <a:latin typeface="Arial" charset="0"/>
              </a:rPr>
              <a:t> Yamada</a:t>
            </a:r>
          </a:p>
          <a:p>
            <a:pPr eaLnBrk="1" hangingPunct="1">
              <a:lnSpc>
                <a:spcPct val="80000"/>
              </a:lnSpc>
            </a:pPr>
            <a:r>
              <a:rPr lang="en-US" altLang="ja-JP" sz="1400" dirty="0" smtClean="0">
                <a:solidFill>
                  <a:schemeClr val="bg2">
                    <a:lumMod val="50000"/>
                  </a:schemeClr>
                </a:solidFill>
                <a:latin typeface="Arial" charset="0"/>
              </a:rPr>
              <a:t>Nagoya University of Commerce and Business,4-4 </a:t>
            </a:r>
            <a:r>
              <a:rPr lang="en-US" altLang="ja-JP" sz="1400" dirty="0" err="1" smtClean="0">
                <a:solidFill>
                  <a:schemeClr val="bg2">
                    <a:lumMod val="50000"/>
                  </a:schemeClr>
                </a:solidFill>
                <a:latin typeface="Arial" charset="0"/>
              </a:rPr>
              <a:t>Sagamine</a:t>
            </a:r>
            <a:r>
              <a:rPr lang="en-US" altLang="ja-JP" sz="1400" dirty="0" smtClean="0">
                <a:solidFill>
                  <a:schemeClr val="bg2">
                    <a:lumMod val="50000"/>
                  </a:schemeClr>
                </a:solidFill>
                <a:latin typeface="Arial" charset="0"/>
              </a:rPr>
              <a:t>, </a:t>
            </a:r>
            <a:r>
              <a:rPr lang="en-US" altLang="ja-JP" sz="1400" dirty="0" err="1" smtClean="0">
                <a:solidFill>
                  <a:schemeClr val="bg2">
                    <a:lumMod val="50000"/>
                  </a:schemeClr>
                </a:solidFill>
                <a:latin typeface="Arial" charset="0"/>
              </a:rPr>
              <a:t>Komenoki-cho</a:t>
            </a:r>
            <a:r>
              <a:rPr lang="en-US" altLang="ja-JP" sz="1400" dirty="0" smtClean="0">
                <a:solidFill>
                  <a:schemeClr val="bg2">
                    <a:lumMod val="50000"/>
                  </a:schemeClr>
                </a:solidFill>
                <a:latin typeface="Arial" charset="0"/>
              </a:rPr>
              <a:t>, Nissin-</a:t>
            </a:r>
            <a:r>
              <a:rPr lang="en-US" altLang="ja-JP" sz="1400" dirty="0" err="1" smtClean="0">
                <a:solidFill>
                  <a:schemeClr val="bg2">
                    <a:lumMod val="50000"/>
                  </a:schemeClr>
                </a:solidFill>
                <a:latin typeface="Arial" charset="0"/>
              </a:rPr>
              <a:t>shi</a:t>
            </a:r>
            <a:r>
              <a:rPr lang="en-US" altLang="ja-JP" sz="1400" dirty="0" smtClean="0">
                <a:solidFill>
                  <a:schemeClr val="bg2">
                    <a:lumMod val="50000"/>
                  </a:schemeClr>
                </a:solidFill>
                <a:latin typeface="Arial" charset="0"/>
              </a:rPr>
              <a:t>, Aichi-ken 470-0193, Japan, </a:t>
            </a:r>
            <a:r>
              <a:rPr lang="en-US" altLang="ja-JP" sz="1400" dirty="0" err="1" smtClean="0">
                <a:solidFill>
                  <a:schemeClr val="bg2">
                    <a:lumMod val="50000"/>
                  </a:schemeClr>
                </a:solidFill>
                <a:latin typeface="Arial" charset="0"/>
                <a:hlinkClick r:id="rId3"/>
              </a:rPr>
              <a:t>myamada@nucba.ac.jp</a:t>
            </a:r>
            <a:endParaRPr lang="en-US" altLang="ja-JP" sz="1400" dirty="0" smtClean="0">
              <a:solidFill>
                <a:schemeClr val="bg2">
                  <a:lumMod val="50000"/>
                </a:schemeClr>
              </a:solidFill>
              <a:latin typeface="Arial" charset="0"/>
            </a:endParaRPr>
          </a:p>
          <a:p>
            <a:pPr eaLnBrk="1" hangingPunct="1">
              <a:lnSpc>
                <a:spcPct val="80000"/>
              </a:lnSpc>
            </a:pPr>
            <a:endParaRPr lang="en-US" altLang="ja-JP" sz="1800" dirty="0" smtClean="0">
              <a:solidFill>
                <a:schemeClr val="bg2">
                  <a:lumMod val="50000"/>
                </a:schemeClr>
              </a:solidFill>
              <a:latin typeface="Arial" charset="0"/>
            </a:endParaRPr>
          </a:p>
          <a:p>
            <a:pPr eaLnBrk="1" hangingPunct="1">
              <a:lnSpc>
                <a:spcPct val="80000"/>
              </a:lnSpc>
            </a:pPr>
            <a:r>
              <a:rPr lang="en-US" altLang="ja-JP" sz="2000" dirty="0" smtClean="0">
                <a:solidFill>
                  <a:schemeClr val="bg2">
                    <a:lumMod val="50000"/>
                  </a:schemeClr>
                </a:solidFill>
                <a:latin typeface="Arial" charset="0"/>
              </a:rPr>
              <a:t>Toshihiko </a:t>
            </a:r>
            <a:r>
              <a:rPr lang="en-US" altLang="ja-JP" sz="2000" dirty="0" err="1" smtClean="0">
                <a:solidFill>
                  <a:schemeClr val="bg2">
                    <a:lumMod val="50000"/>
                  </a:schemeClr>
                </a:solidFill>
                <a:latin typeface="Arial" charset="0"/>
              </a:rPr>
              <a:t>Nagaoka</a:t>
            </a:r>
            <a:endParaRPr lang="en-US" altLang="ja-JP" sz="2000" dirty="0" smtClean="0">
              <a:solidFill>
                <a:schemeClr val="bg2">
                  <a:lumMod val="50000"/>
                </a:schemeClr>
              </a:solidFill>
              <a:latin typeface="Arial" charset="0"/>
            </a:endParaRPr>
          </a:p>
          <a:p>
            <a:pPr eaLnBrk="1" hangingPunct="1">
              <a:lnSpc>
                <a:spcPct val="80000"/>
              </a:lnSpc>
            </a:pPr>
            <a:r>
              <a:rPr lang="en-US" altLang="ja-JP" sz="1400" dirty="0" smtClean="0">
                <a:solidFill>
                  <a:schemeClr val="bg2">
                    <a:lumMod val="50000"/>
                  </a:schemeClr>
                </a:solidFill>
                <a:latin typeface="Arial" charset="0"/>
              </a:rPr>
              <a:t>Ph.D.</a:t>
            </a:r>
            <a:r>
              <a:rPr lang="ja-JP" altLang="en-US" sz="1400" dirty="0">
                <a:solidFill>
                  <a:schemeClr val="bg2">
                    <a:lumMod val="50000"/>
                  </a:schemeClr>
                </a:solidFill>
                <a:latin typeface="Arial" charset="0"/>
              </a:rPr>
              <a:t> </a:t>
            </a:r>
            <a:r>
              <a:rPr lang="en-US" altLang="ja-JP" sz="1400" dirty="0" smtClean="0">
                <a:solidFill>
                  <a:schemeClr val="bg2">
                    <a:lumMod val="50000"/>
                  </a:schemeClr>
                </a:solidFill>
                <a:latin typeface="Arial" charset="0"/>
              </a:rPr>
              <a:t>candidate, Graduate School of Business </a:t>
            </a:r>
            <a:r>
              <a:rPr lang="en-US" altLang="ja-JP" sz="1400" dirty="0" err="1" smtClean="0">
                <a:solidFill>
                  <a:schemeClr val="bg2">
                    <a:lumMod val="50000"/>
                  </a:schemeClr>
                </a:solidFill>
                <a:latin typeface="Arial" charset="0"/>
              </a:rPr>
              <a:t>Administration,Kyoto</a:t>
            </a:r>
            <a:r>
              <a:rPr lang="en-US" altLang="ja-JP" sz="1400" dirty="0" smtClean="0">
                <a:solidFill>
                  <a:schemeClr val="bg2">
                    <a:lumMod val="50000"/>
                  </a:schemeClr>
                </a:solidFill>
                <a:latin typeface="Arial" charset="0"/>
              </a:rPr>
              <a:t> Sangyo University, </a:t>
            </a:r>
          </a:p>
          <a:p>
            <a:pPr eaLnBrk="1" hangingPunct="1">
              <a:lnSpc>
                <a:spcPct val="80000"/>
              </a:lnSpc>
            </a:pPr>
            <a:r>
              <a:rPr lang="en-US" altLang="ja-JP" sz="1400" dirty="0" err="1" smtClean="0">
                <a:solidFill>
                  <a:schemeClr val="bg2">
                    <a:lumMod val="50000"/>
                  </a:schemeClr>
                </a:solidFill>
                <a:latin typeface="Arial" charset="0"/>
              </a:rPr>
              <a:t>Motoyama</a:t>
            </a:r>
            <a:r>
              <a:rPr lang="en-US" altLang="ja-JP" sz="1400" dirty="0" smtClean="0">
                <a:solidFill>
                  <a:schemeClr val="bg2">
                    <a:lumMod val="50000"/>
                  </a:schemeClr>
                </a:solidFill>
                <a:latin typeface="Arial" charset="0"/>
              </a:rPr>
              <a:t>, Kita-</a:t>
            </a:r>
            <a:r>
              <a:rPr lang="en-US" altLang="ja-JP" sz="1400" dirty="0" err="1" smtClean="0">
                <a:solidFill>
                  <a:schemeClr val="bg2">
                    <a:lumMod val="50000"/>
                  </a:schemeClr>
                </a:solidFill>
                <a:latin typeface="Arial" charset="0"/>
              </a:rPr>
              <a:t>ku</a:t>
            </a:r>
            <a:r>
              <a:rPr lang="en-US" altLang="ja-JP" sz="1400" dirty="0">
                <a:solidFill>
                  <a:schemeClr val="bg2">
                    <a:lumMod val="50000"/>
                  </a:schemeClr>
                </a:solidFill>
                <a:latin typeface="Arial" charset="0"/>
              </a:rPr>
              <a:t>, Kyoto, 603-8555, Japan, </a:t>
            </a:r>
            <a:r>
              <a:rPr lang="en-US" altLang="ja-JP" sz="1400" dirty="0" smtClean="0">
                <a:solidFill>
                  <a:schemeClr val="bg2">
                    <a:lumMod val="50000"/>
                  </a:schemeClr>
                </a:solidFill>
                <a:latin typeface="Arial" charset="0"/>
                <a:hlinkClick r:id="rId4"/>
              </a:rPr>
              <a:t>nagaoka@cc.kyoto-su.ac.jp</a:t>
            </a:r>
            <a:endParaRPr lang="en-US" altLang="ja-JP" sz="1400" dirty="0" smtClean="0">
              <a:solidFill>
                <a:schemeClr val="bg2">
                  <a:lumMod val="50000"/>
                </a:schemeClr>
              </a:solidFill>
              <a:latin typeface="Arial" charset="0"/>
            </a:endParaRPr>
          </a:p>
          <a:p>
            <a:pPr eaLnBrk="1" hangingPunct="1">
              <a:lnSpc>
                <a:spcPct val="80000"/>
              </a:lnSpc>
            </a:pPr>
            <a:endParaRPr lang="en-US" altLang="ja-JP" sz="1800" dirty="0" smtClean="0">
              <a:solidFill>
                <a:schemeClr val="bg2">
                  <a:lumMod val="50000"/>
                </a:schemeClr>
              </a:solidFill>
              <a:latin typeface="Arial" charset="0"/>
            </a:endParaRPr>
          </a:p>
          <a:p>
            <a:pPr eaLnBrk="1" hangingPunct="1">
              <a:lnSpc>
                <a:spcPct val="80000"/>
              </a:lnSpc>
            </a:pPr>
            <a:endParaRPr lang="en-US" altLang="ja-JP" sz="1800" dirty="0">
              <a:solidFill>
                <a:schemeClr val="bg2">
                  <a:lumMod val="50000"/>
                </a:schemeClr>
              </a:solidFill>
              <a:latin typeface="Arial" charset="0"/>
            </a:endParaRPr>
          </a:p>
          <a:p>
            <a:pPr eaLnBrk="1" hangingPunct="1">
              <a:lnSpc>
                <a:spcPct val="80000"/>
              </a:lnSpc>
            </a:pPr>
            <a:r>
              <a:rPr lang="en-US" altLang="ja-JP" sz="1800" dirty="0" smtClean="0">
                <a:solidFill>
                  <a:schemeClr val="bg2">
                    <a:lumMod val="50000"/>
                  </a:schemeClr>
                </a:solidFill>
                <a:latin typeface="Arial" charset="0"/>
              </a:rPr>
              <a:t/>
            </a:r>
            <a:br>
              <a:rPr lang="en-US" altLang="ja-JP" sz="1800" dirty="0" smtClean="0">
                <a:solidFill>
                  <a:schemeClr val="bg2">
                    <a:lumMod val="50000"/>
                  </a:schemeClr>
                </a:solidFill>
                <a:latin typeface="Arial" charset="0"/>
              </a:rPr>
            </a:br>
            <a:r>
              <a:rPr lang="en-US" altLang="ja-JP" sz="1400" b="1" dirty="0" smtClean="0">
                <a:solidFill>
                  <a:schemeClr val="bg2">
                    <a:lumMod val="50000"/>
                  </a:schemeClr>
                </a:solidFill>
                <a:latin typeface="Arial" charset="0"/>
              </a:rPr>
              <a:t>* A part of this study has been supported by Scientific Research (C)</a:t>
            </a:r>
          </a:p>
          <a:p>
            <a:pPr eaLnBrk="1" hangingPunct="1">
              <a:lnSpc>
                <a:spcPct val="80000"/>
              </a:lnSpc>
            </a:pPr>
            <a:r>
              <a:rPr lang="en-US" altLang="ja-JP" sz="1400" b="1" dirty="0" smtClean="0">
                <a:solidFill>
                  <a:schemeClr val="bg2">
                    <a:lumMod val="50000"/>
                  </a:schemeClr>
                </a:solidFill>
                <a:latin typeface="Arial" charset="0"/>
              </a:rPr>
              <a:t> # 23530550 of the Grant-in-Aid for Scientific Research, JSPS</a:t>
            </a:r>
          </a:p>
        </p:txBody>
      </p:sp>
      <p:sp>
        <p:nvSpPr>
          <p:cNvPr id="12292" name="テキスト ボックス 3"/>
          <p:cNvSpPr txBox="1">
            <a:spLocks noChangeArrowheads="1"/>
          </p:cNvSpPr>
          <p:nvPr/>
        </p:nvSpPr>
        <p:spPr bwMode="auto">
          <a:xfrm>
            <a:off x="251520" y="188640"/>
            <a:ext cx="8533581" cy="1323439"/>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1600" b="1" dirty="0" smtClean="0">
                <a:solidFill>
                  <a:srgbClr val="EEECE1">
                    <a:lumMod val="50000"/>
                  </a:srgbClr>
                </a:solidFill>
                <a:latin typeface="Arial" charset="0"/>
              </a:rPr>
              <a:t>2012 34</a:t>
            </a:r>
            <a:r>
              <a:rPr lang="en-US" altLang="ja-JP" sz="1600" b="1" baseline="30000" dirty="0" smtClean="0">
                <a:solidFill>
                  <a:srgbClr val="EEECE1">
                    <a:lumMod val="50000"/>
                  </a:srgbClr>
                </a:solidFill>
                <a:latin typeface="Arial" charset="0"/>
              </a:rPr>
              <a:t>rd</a:t>
            </a:r>
            <a:r>
              <a:rPr lang="en-US" altLang="ja-JP" sz="1600" b="1" dirty="0" smtClean="0">
                <a:solidFill>
                  <a:srgbClr val="EEECE1">
                    <a:lumMod val="50000"/>
                  </a:srgbClr>
                </a:solidFill>
                <a:latin typeface="Arial" charset="0"/>
              </a:rPr>
              <a:t> INFORMS </a:t>
            </a:r>
            <a:r>
              <a:rPr lang="en-US" altLang="ja-JP" sz="1600" b="1" dirty="0">
                <a:solidFill>
                  <a:srgbClr val="EEECE1">
                    <a:lumMod val="50000"/>
                  </a:srgbClr>
                </a:solidFill>
                <a:latin typeface="Arial" charset="0"/>
              </a:rPr>
              <a:t>Marketing Science </a:t>
            </a:r>
            <a:r>
              <a:rPr lang="en-US" altLang="ja-JP" sz="1600" b="1" dirty="0" smtClean="0">
                <a:solidFill>
                  <a:srgbClr val="EEECE1">
                    <a:lumMod val="50000"/>
                  </a:srgbClr>
                </a:solidFill>
                <a:latin typeface="Arial" charset="0"/>
              </a:rPr>
              <a:t>Conference, Boston University, Boston, MA </a:t>
            </a:r>
          </a:p>
          <a:p>
            <a:pPr fontAlgn="base">
              <a:spcBef>
                <a:spcPct val="0"/>
              </a:spcBef>
              <a:spcAft>
                <a:spcPct val="0"/>
              </a:spcAft>
            </a:pPr>
            <a:r>
              <a:rPr lang="en-US" altLang="ja-JP" sz="1600" b="1" dirty="0" smtClean="0">
                <a:solidFill>
                  <a:srgbClr val="EEECE1">
                    <a:lumMod val="50000"/>
                  </a:srgbClr>
                </a:solidFill>
                <a:latin typeface="Arial" charset="0"/>
              </a:rPr>
              <a:t>June 7-10, 2012.</a:t>
            </a:r>
          </a:p>
          <a:p>
            <a:pPr fontAlgn="base">
              <a:spcBef>
                <a:spcPct val="0"/>
              </a:spcBef>
              <a:spcAft>
                <a:spcPct val="0"/>
              </a:spcAft>
            </a:pPr>
            <a:r>
              <a:rPr lang="en-US" altLang="ja-JP" sz="1600" b="1" dirty="0" smtClean="0">
                <a:solidFill>
                  <a:srgbClr val="EEECE1">
                    <a:lumMod val="50000"/>
                  </a:srgbClr>
                </a:solidFill>
                <a:latin typeface="Arial" charset="0"/>
              </a:rPr>
              <a:t>TD10: St. George D</a:t>
            </a:r>
          </a:p>
          <a:p>
            <a:pPr fontAlgn="base">
              <a:spcBef>
                <a:spcPct val="0"/>
              </a:spcBef>
              <a:spcAft>
                <a:spcPct val="0"/>
              </a:spcAft>
            </a:pPr>
            <a:r>
              <a:rPr lang="en-US" altLang="ja-JP" sz="1600" b="1" dirty="0" smtClean="0">
                <a:solidFill>
                  <a:srgbClr val="EEECE1">
                    <a:lumMod val="50000"/>
                  </a:srgbClr>
                </a:solidFill>
                <a:latin typeface="Arial" charset="0"/>
              </a:rPr>
              <a:t>Cluster </a:t>
            </a:r>
            <a:r>
              <a:rPr lang="en-US" altLang="ja-JP" sz="1600" b="1" dirty="0">
                <a:solidFill>
                  <a:srgbClr val="EEECE1">
                    <a:lumMod val="50000"/>
                  </a:srgbClr>
                </a:solidFill>
                <a:latin typeface="Arial" charset="0"/>
              </a:rPr>
              <a:t>: </a:t>
            </a:r>
            <a:r>
              <a:rPr lang="en-US" altLang="ja-JP" sz="1600" b="1" dirty="0" smtClean="0">
                <a:solidFill>
                  <a:srgbClr val="EEECE1">
                    <a:lumMod val="50000"/>
                  </a:srgbClr>
                </a:solidFill>
                <a:latin typeface="Arial" charset="0"/>
              </a:rPr>
              <a:t>Contributed, </a:t>
            </a:r>
            <a:r>
              <a:rPr lang="en-US" altLang="ja-JP" sz="1600" b="1" dirty="0">
                <a:solidFill>
                  <a:srgbClr val="EEECE1">
                    <a:lumMod val="50000"/>
                  </a:srgbClr>
                </a:solidFill>
                <a:latin typeface="Arial" charset="0"/>
              </a:rPr>
              <a:t>Session Information: Thursday Jun 07, 15:30 - </a:t>
            </a:r>
            <a:r>
              <a:rPr lang="en-US" altLang="ja-JP" sz="1600" b="1" dirty="0" smtClean="0">
                <a:solidFill>
                  <a:srgbClr val="EEECE1">
                    <a:lumMod val="50000"/>
                  </a:srgbClr>
                </a:solidFill>
                <a:latin typeface="Arial" charset="0"/>
              </a:rPr>
              <a:t>17:00, </a:t>
            </a:r>
          </a:p>
          <a:p>
            <a:pPr fontAlgn="base">
              <a:spcBef>
                <a:spcPct val="0"/>
              </a:spcBef>
              <a:spcAft>
                <a:spcPct val="0"/>
              </a:spcAft>
            </a:pPr>
            <a:r>
              <a:rPr lang="en-US" altLang="ja-JP" sz="1600" b="1" dirty="0" smtClean="0">
                <a:solidFill>
                  <a:srgbClr val="EEECE1">
                    <a:lumMod val="50000"/>
                  </a:srgbClr>
                </a:solidFill>
                <a:latin typeface="Arial" charset="0"/>
              </a:rPr>
              <a:t>Title: New </a:t>
            </a:r>
            <a:r>
              <a:rPr lang="en-US" altLang="ja-JP" sz="1600" b="1" dirty="0">
                <a:solidFill>
                  <a:srgbClr val="EEECE1">
                    <a:lumMod val="50000"/>
                  </a:srgbClr>
                </a:solidFill>
                <a:latin typeface="Arial" charset="0"/>
              </a:rPr>
              <a:t>Products Adoption III</a:t>
            </a:r>
            <a:endParaRPr lang="ja-JP" altLang="en-US" sz="1600" b="1" dirty="0">
              <a:solidFill>
                <a:srgbClr val="EEECE1">
                  <a:lumMod val="50000"/>
                </a:srgbClr>
              </a:solidFill>
              <a:latin typeface="Arial" charset="0"/>
            </a:endParaRPr>
          </a:p>
        </p:txBody>
      </p:sp>
    </p:spTree>
    <p:extLst>
      <p:ext uri="{BB962C8B-B14F-4D97-AF65-F5344CB8AC3E}">
        <p14:creationId xmlns:p14="http://schemas.microsoft.com/office/powerpoint/2010/main" val="2471058132"/>
      </p:ext>
    </p:extLst>
  </p:cSld>
  <p:clrMapOvr>
    <a:masterClrMapping/>
  </p:clrMapOvr>
  <mc:AlternateContent xmlns:mc="http://schemas.openxmlformats.org/markup-compatibility/2006" xmlns:p14="http://schemas.microsoft.com/office/powerpoint/2010/main">
    <mc:Choice Requires="p14">
      <p:transition spd="slow" p14:dur="2000" advTm="3031"/>
    </mc:Choice>
    <mc:Fallback xmlns="">
      <p:transition spd="slow" advTm="303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90066"/>
          </a:xfrm>
        </p:spPr>
        <p:txBody>
          <a:bodyPr/>
          <a:lstStyle/>
          <a:p>
            <a:pPr lvl="0">
              <a:spcBef>
                <a:spcPts val="0"/>
              </a:spcBef>
            </a:pPr>
            <a:r>
              <a:rPr lang="en-US" altLang="ja-JP" sz="2400" b="1" dirty="0" smtClean="0">
                <a:solidFill>
                  <a:prstClr val="black"/>
                </a:solidFill>
                <a:cs typeface="+mn-cs"/>
              </a:rPr>
              <a:t>Theoretical Developments in </a:t>
            </a:r>
            <a:r>
              <a:rPr lang="en-US" altLang="ja-JP" sz="2400" b="1" dirty="0">
                <a:solidFill>
                  <a:prstClr val="black"/>
                </a:solidFill>
                <a:cs typeface="+mn-cs"/>
              </a:rPr>
              <a:t>Personality </a:t>
            </a:r>
            <a:r>
              <a:rPr lang="en-US" altLang="ja-JP" sz="2400" b="1" dirty="0" smtClean="0">
                <a:solidFill>
                  <a:prstClr val="black"/>
                </a:solidFill>
                <a:cs typeface="+mn-cs"/>
              </a:rPr>
              <a:t>Psychology</a:t>
            </a:r>
            <a:endParaRPr kumimoji="1" lang="ja-JP" altLang="en-US" dirty="0"/>
          </a:p>
        </p:txBody>
      </p:sp>
      <p:sp>
        <p:nvSpPr>
          <p:cNvPr id="3" name="コンテンツ プレースホルダー 2"/>
          <p:cNvSpPr>
            <a:spLocks noGrp="1"/>
          </p:cNvSpPr>
          <p:nvPr>
            <p:ph idx="1"/>
          </p:nvPr>
        </p:nvSpPr>
        <p:spPr>
          <a:xfrm>
            <a:off x="467544" y="1052736"/>
            <a:ext cx="8229600" cy="4525963"/>
          </a:xfrm>
        </p:spPr>
        <p:txBody>
          <a:bodyPr>
            <a:normAutofit fontScale="92500"/>
          </a:bodyPr>
          <a:lstStyle/>
          <a:p>
            <a:pPr lvl="0"/>
            <a:r>
              <a:rPr lang="en-US" altLang="ja-JP" sz="2400" dirty="0">
                <a:solidFill>
                  <a:prstClr val="black"/>
                </a:solidFill>
                <a:ea typeface="ＭＳ Ｐゴシック" pitchFamily="50" charset="-128"/>
              </a:rPr>
              <a:t>Since there are specific responses, we need individual scales for each response (</a:t>
            </a:r>
            <a:r>
              <a:rPr lang="en-US" altLang="ja-JP" sz="2400" dirty="0" err="1" smtClean="0">
                <a:solidFill>
                  <a:prstClr val="black"/>
                </a:solidFill>
                <a:ea typeface="ＭＳ Ｐゴシック" pitchFamily="50" charset="-128"/>
              </a:rPr>
              <a:t>Eysenck</a:t>
            </a:r>
            <a:r>
              <a:rPr lang="en-US" altLang="ja-JP" sz="2400" dirty="0" smtClean="0">
                <a:solidFill>
                  <a:prstClr val="black"/>
                </a:solidFill>
                <a:ea typeface="ＭＳ Ｐゴシック" pitchFamily="50" charset="-128"/>
              </a:rPr>
              <a:t>).</a:t>
            </a:r>
          </a:p>
          <a:p>
            <a:r>
              <a:rPr lang="en-US" altLang="ja-JP" sz="2400" dirty="0" err="1">
                <a:solidFill>
                  <a:prstClr val="black"/>
                </a:solidFill>
                <a:cs typeface="Arial" pitchFamily="34" charset="0"/>
              </a:rPr>
              <a:t>Mischel</a:t>
            </a:r>
            <a:r>
              <a:rPr lang="en-US" altLang="ja-JP" sz="2400" dirty="0">
                <a:solidFill>
                  <a:prstClr val="black"/>
                </a:solidFill>
                <a:cs typeface="Arial" pitchFamily="34" charset="0"/>
              </a:rPr>
              <a:t> (1968): emphasized the importance of situational factors since personality and behavior have less than 0.3 correlation. </a:t>
            </a:r>
            <a:endParaRPr kumimoji="1" lang="en-US" altLang="ja-JP" sz="2400" dirty="0" smtClean="0"/>
          </a:p>
          <a:p>
            <a:r>
              <a:rPr lang="en-US" altLang="ja-JP" sz="2400" dirty="0">
                <a:cs typeface="Arial" pitchFamily="34" charset="0"/>
              </a:rPr>
              <a:t>We think that </a:t>
            </a:r>
            <a:r>
              <a:rPr lang="en-US" altLang="ja-JP" sz="2400" dirty="0" err="1">
                <a:cs typeface="Arial" pitchFamily="34" charset="0"/>
              </a:rPr>
              <a:t>Eysenck</a:t>
            </a:r>
            <a:r>
              <a:rPr lang="en-US" altLang="ja-JP" sz="2400" dirty="0">
                <a:cs typeface="Arial" pitchFamily="34" charset="0"/>
              </a:rPr>
              <a:t> and </a:t>
            </a:r>
            <a:r>
              <a:rPr lang="en-US" altLang="ja-JP" sz="2400" dirty="0" err="1">
                <a:cs typeface="Arial" pitchFamily="34" charset="0"/>
              </a:rPr>
              <a:t>Mischel</a:t>
            </a:r>
            <a:r>
              <a:rPr lang="en-US" altLang="ja-JP" sz="2400" dirty="0">
                <a:cs typeface="Arial" pitchFamily="34" charset="0"/>
              </a:rPr>
              <a:t> are looking at the same thing from different angles (see The Cognitive-Affective Processing System, or CAPS (</a:t>
            </a:r>
            <a:r>
              <a:rPr lang="en-US" altLang="ja-JP" sz="2400" dirty="0" err="1">
                <a:cs typeface="Arial" pitchFamily="34" charset="0"/>
              </a:rPr>
              <a:t>Mischel</a:t>
            </a:r>
            <a:r>
              <a:rPr lang="en-US" altLang="ja-JP" sz="2400" dirty="0">
                <a:cs typeface="Arial" pitchFamily="34" charset="0"/>
              </a:rPr>
              <a:t> &amp; </a:t>
            </a:r>
            <a:r>
              <a:rPr lang="en-US" altLang="ja-JP" sz="2400" dirty="0" err="1">
                <a:cs typeface="Arial" pitchFamily="34" charset="0"/>
              </a:rPr>
              <a:t>Shoda</a:t>
            </a:r>
            <a:r>
              <a:rPr lang="en-US" altLang="ja-JP" sz="2400" dirty="0">
                <a:cs typeface="Arial" pitchFamily="34" charset="0"/>
              </a:rPr>
              <a:t> 1995, </a:t>
            </a:r>
            <a:r>
              <a:rPr lang="en-US" altLang="ja-JP" sz="2400" dirty="0" err="1">
                <a:cs typeface="Arial" pitchFamily="34" charset="0"/>
              </a:rPr>
              <a:t>Shoda</a:t>
            </a:r>
            <a:r>
              <a:rPr lang="en-US" altLang="ja-JP" sz="2400" dirty="0">
                <a:cs typeface="Arial" pitchFamily="34" charset="0"/>
              </a:rPr>
              <a:t> &amp; </a:t>
            </a:r>
            <a:r>
              <a:rPr lang="en-US" altLang="ja-JP" sz="2400" dirty="0" err="1">
                <a:cs typeface="Arial" pitchFamily="34" charset="0"/>
              </a:rPr>
              <a:t>Mischel</a:t>
            </a:r>
            <a:r>
              <a:rPr lang="en-US" altLang="ja-JP" sz="2400" dirty="0">
                <a:cs typeface="Arial" pitchFamily="34" charset="0"/>
              </a:rPr>
              <a:t> 1998</a:t>
            </a:r>
            <a:r>
              <a:rPr lang="en-US" altLang="ja-JP" sz="2400" dirty="0" smtClean="0">
                <a:cs typeface="Arial" pitchFamily="34" charset="0"/>
              </a:rPr>
              <a:t>)).</a:t>
            </a:r>
          </a:p>
          <a:p>
            <a:r>
              <a:rPr lang="en-US" altLang="ja-JP" sz="2400" dirty="0" smtClean="0">
                <a:cs typeface="Arial" pitchFamily="34" charset="0"/>
              </a:rPr>
              <a:t>Since </a:t>
            </a:r>
            <a:r>
              <a:rPr lang="en-US" altLang="ja-JP" sz="2400" dirty="0" err="1" smtClean="0">
                <a:cs typeface="Arial" pitchFamily="34" charset="0"/>
              </a:rPr>
              <a:t>Midgeley</a:t>
            </a:r>
            <a:r>
              <a:rPr lang="en-US" altLang="ja-JP" sz="2400" dirty="0" smtClean="0">
                <a:cs typeface="Arial" pitchFamily="34" charset="0"/>
              </a:rPr>
              <a:t> and Dowling’s model is well accepted by marketing community with the above supporting evidences in Personal Psychology, we conclude to adopt </a:t>
            </a:r>
            <a:r>
              <a:rPr lang="en-US" altLang="ja-JP" sz="2400" dirty="0" err="1">
                <a:cs typeface="Arial" pitchFamily="34" charset="0"/>
              </a:rPr>
              <a:t>Midgeley</a:t>
            </a:r>
            <a:r>
              <a:rPr lang="en-US" altLang="ja-JP" sz="2400" dirty="0">
                <a:cs typeface="Arial" pitchFamily="34" charset="0"/>
              </a:rPr>
              <a:t> and Dowling’s model </a:t>
            </a:r>
            <a:r>
              <a:rPr lang="en-US" altLang="ja-JP" sz="2400" dirty="0" smtClean="0">
                <a:cs typeface="Arial" pitchFamily="34" charset="0"/>
              </a:rPr>
              <a:t>as prediction model for adoption behavior.</a:t>
            </a:r>
            <a:endParaRPr lang="en-US" altLang="ja-JP" sz="2400" dirty="0">
              <a:cs typeface="Arial" pitchFamily="34" charset="0"/>
            </a:endParaRPr>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dirty="0"/>
          </a:p>
        </p:txBody>
      </p:sp>
    </p:spTree>
    <p:extLst>
      <p:ext uri="{BB962C8B-B14F-4D97-AF65-F5344CB8AC3E}">
        <p14:creationId xmlns:p14="http://schemas.microsoft.com/office/powerpoint/2010/main" val="4129238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84976" cy="994122"/>
          </a:xfrm>
        </p:spPr>
        <p:txBody>
          <a:bodyPr>
            <a:noAutofit/>
          </a:bodyPr>
          <a:lstStyle/>
          <a:p>
            <a:r>
              <a:rPr lang="en-US" altLang="ja-JP" sz="2400" b="1" dirty="0" smtClean="0"/>
              <a:t>Theoretical Developments in </a:t>
            </a:r>
            <a:r>
              <a:rPr lang="en-US" altLang="ja-JP" sz="2400" b="1" dirty="0"/>
              <a:t>Personality </a:t>
            </a:r>
            <a:r>
              <a:rPr lang="en-US" altLang="ja-JP" sz="2400" b="1" dirty="0" smtClean="0"/>
              <a:t>Psychology</a:t>
            </a:r>
            <a:br>
              <a:rPr lang="en-US" altLang="ja-JP" sz="2400" b="1" dirty="0" smtClean="0"/>
            </a:br>
            <a:r>
              <a:rPr lang="en-US" altLang="ja-JP" sz="2400" b="1" dirty="0"/>
              <a:t>F</a:t>
            </a:r>
            <a:r>
              <a:rPr lang="en-US" altLang="ja-JP" sz="2400" b="1" dirty="0" smtClean="0"/>
              <a:t>rom “Trait-Behavior” to “Trait-intervening variables-Behavior”</a:t>
            </a:r>
            <a:endParaRPr kumimoji="1" lang="ja-JP" altLang="en-US" sz="2400" b="1"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2348880"/>
            <a:ext cx="3146425" cy="151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2348880"/>
            <a:ext cx="3041650"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右矢印 6"/>
          <p:cNvSpPr/>
          <p:nvPr/>
        </p:nvSpPr>
        <p:spPr>
          <a:xfrm>
            <a:off x="3923928" y="2996952"/>
            <a:ext cx="1296144" cy="288032"/>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角丸四角形 7"/>
          <p:cNvSpPr/>
          <p:nvPr/>
        </p:nvSpPr>
        <p:spPr>
          <a:xfrm>
            <a:off x="1311900" y="1850858"/>
            <a:ext cx="1889760" cy="46482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Personality Trait</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9" name="角丸四角形 8"/>
          <p:cNvSpPr/>
          <p:nvPr/>
        </p:nvSpPr>
        <p:spPr>
          <a:xfrm>
            <a:off x="5940033" y="1784455"/>
            <a:ext cx="1889760" cy="531223"/>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Behavior</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4" name="上矢印 3"/>
          <p:cNvSpPr/>
          <p:nvPr/>
        </p:nvSpPr>
        <p:spPr>
          <a:xfrm>
            <a:off x="4440016" y="3366198"/>
            <a:ext cx="288032" cy="1000663"/>
          </a:xfrm>
          <a:prstGeom prst="upArrow">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角丸四角形 9"/>
          <p:cNvSpPr/>
          <p:nvPr/>
        </p:nvSpPr>
        <p:spPr>
          <a:xfrm>
            <a:off x="2169945" y="4566193"/>
            <a:ext cx="4714968" cy="1008112"/>
          </a:xfrm>
          <a:prstGeom prst="roundRect">
            <a:avLst/>
          </a:prstGeom>
          <a:gradFill flip="none" rotWithShape="1">
            <a:gsLst>
              <a:gs pos="0">
                <a:schemeClr val="accent2">
                  <a:tint val="50000"/>
                  <a:satMod val="300000"/>
                </a:schemeClr>
              </a:gs>
              <a:gs pos="60000">
                <a:schemeClr val="accent2">
                  <a:tint val="37000"/>
                  <a:satMod val="300000"/>
                </a:schemeClr>
              </a:gs>
              <a:gs pos="100000">
                <a:schemeClr val="accent2">
                  <a:tint val="15000"/>
                  <a:satMod val="350000"/>
                </a:schemeClr>
              </a:gs>
            </a:gsLst>
            <a:lin ang="16200000" scaled="1"/>
            <a:tileRect/>
          </a:gra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ltLang="ja-JP" sz="2400" dirty="0" smtClean="0"/>
          </a:p>
          <a:p>
            <a:pPr algn="ctr"/>
            <a:r>
              <a:rPr lang="en-US" altLang="ja-JP" sz="2400" dirty="0"/>
              <a:t>s</a:t>
            </a:r>
            <a:r>
              <a:rPr lang="en-US" altLang="ja-JP" sz="2400" dirty="0" smtClean="0"/>
              <a:t>pecific responses (</a:t>
            </a:r>
            <a:r>
              <a:rPr lang="en-US" altLang="ja-JP" sz="2400" dirty="0" err="1" smtClean="0"/>
              <a:t>Eysenck</a:t>
            </a:r>
            <a:r>
              <a:rPr lang="en-US" altLang="ja-JP" sz="2400" dirty="0" smtClean="0"/>
              <a:t> 1944)</a:t>
            </a:r>
          </a:p>
          <a:p>
            <a:pPr algn="ctr"/>
            <a:r>
              <a:rPr lang="en-US" altLang="ja-JP" sz="2400" dirty="0">
                <a:solidFill>
                  <a:prstClr val="black"/>
                </a:solidFill>
                <a:ea typeface="ＭＳ Ｐゴシック" pitchFamily="50" charset="-128"/>
              </a:rPr>
              <a:t>specific </a:t>
            </a:r>
            <a:r>
              <a:rPr lang="en-US" altLang="ja-JP" sz="2400" dirty="0" smtClean="0">
                <a:solidFill>
                  <a:prstClr val="black"/>
                </a:solidFill>
                <a:ea typeface="ＭＳ Ｐゴシック" pitchFamily="50" charset="-128"/>
              </a:rPr>
              <a:t>situations (</a:t>
            </a:r>
            <a:r>
              <a:rPr lang="en-US" altLang="ja-JP" sz="2400" dirty="0" err="1" smtClean="0">
                <a:solidFill>
                  <a:prstClr val="black"/>
                </a:solidFill>
                <a:ea typeface="ＭＳ Ｐゴシック" pitchFamily="50" charset="-128"/>
              </a:rPr>
              <a:t>Mischel</a:t>
            </a:r>
            <a:r>
              <a:rPr lang="en-US" altLang="ja-JP" sz="2400" dirty="0" smtClean="0">
                <a:solidFill>
                  <a:prstClr val="black"/>
                </a:solidFill>
                <a:ea typeface="ＭＳ Ｐゴシック" pitchFamily="50" charset="-128"/>
              </a:rPr>
              <a:t> 1968)</a:t>
            </a:r>
            <a:endParaRPr lang="en-US" altLang="ja-JP" sz="2400" dirty="0" smtClean="0"/>
          </a:p>
          <a:p>
            <a:pPr algn="ctr"/>
            <a:endParaRPr kumimoji="1" lang="ja-JP" altLang="en-US" sz="2400" dirty="0"/>
          </a:p>
        </p:txBody>
      </p:sp>
    </p:spTree>
    <p:extLst>
      <p:ext uri="{BB962C8B-B14F-4D97-AF65-F5344CB8AC3E}">
        <p14:creationId xmlns:p14="http://schemas.microsoft.com/office/powerpoint/2010/main" val="4134039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
        <p:nvSpPr>
          <p:cNvPr id="3" name="正方形/長方形 2"/>
          <p:cNvSpPr/>
          <p:nvPr/>
        </p:nvSpPr>
        <p:spPr>
          <a:xfrm>
            <a:off x="144810" y="260648"/>
            <a:ext cx="8892480" cy="14401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2400" b="1" dirty="0">
                <a:solidFill>
                  <a:prstClr val="black"/>
                </a:solidFill>
                <a:cs typeface="+mj-cs"/>
              </a:rPr>
              <a:t>Reconstruction of </a:t>
            </a:r>
            <a:r>
              <a:rPr lang="en-US" altLang="ja-JP" sz="2400" b="1" dirty="0" smtClean="0">
                <a:solidFill>
                  <a:prstClr val="black"/>
                </a:solidFill>
                <a:cs typeface="+mj-cs"/>
              </a:rPr>
              <a:t>Innovation Diffusion Research Framework:</a:t>
            </a:r>
          </a:p>
          <a:p>
            <a:r>
              <a:rPr lang="en-US" altLang="ja-JP" sz="2400" b="1" dirty="0" err="1">
                <a:cs typeface="Arial" pitchFamily="34" charset="0"/>
              </a:rPr>
              <a:t>Midgeley</a:t>
            </a:r>
            <a:r>
              <a:rPr lang="en-US" altLang="ja-JP" sz="2400" b="1" dirty="0">
                <a:cs typeface="Arial" pitchFamily="34" charset="0"/>
              </a:rPr>
              <a:t> and Dowling’s </a:t>
            </a:r>
            <a:r>
              <a:rPr lang="en-US" altLang="ja-JP" sz="2400" b="1" dirty="0" smtClean="0">
                <a:cs typeface="Arial" pitchFamily="34" charset="0"/>
              </a:rPr>
              <a:t>Contingency Model is well accepted in marketing and consumer behavior area. So we start with this model.</a:t>
            </a:r>
            <a:endParaRPr kumimoji="1" lang="ja-JP" altLang="en-US" sz="2400" b="1" dirty="0"/>
          </a:p>
        </p:txBody>
      </p:sp>
      <p:sp>
        <p:nvSpPr>
          <p:cNvPr id="14" name="角丸四角形 13"/>
          <p:cNvSpPr/>
          <p:nvPr/>
        </p:nvSpPr>
        <p:spPr>
          <a:xfrm>
            <a:off x="5467350" y="2232660"/>
            <a:ext cx="2773680" cy="94488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smtClean="0">
                <a:ln>
                  <a:noFill/>
                </a:ln>
                <a:solidFill>
                  <a:sysClr val="windowText" lastClr="000000"/>
                </a:solidFill>
                <a:effectLst/>
                <a:uLnTx/>
                <a:uFillTx/>
                <a:latin typeface="Calibri"/>
                <a:ea typeface="ＭＳ Ｐゴシック"/>
                <a:cs typeface="+mn-cs"/>
              </a:rPr>
              <a:t>Disposition Concept:</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smtClean="0">
                <a:ln>
                  <a:noFill/>
                </a:ln>
                <a:solidFill>
                  <a:sysClr val="windowText" lastClr="000000"/>
                </a:solidFill>
                <a:effectLst/>
                <a:uLnTx/>
                <a:uFillTx/>
                <a:latin typeface="Calibri"/>
                <a:ea typeface="ＭＳ Ｐゴシック"/>
                <a:cs typeface="+mn-cs"/>
              </a:rPr>
              <a:t>Adoption Behavior</a:t>
            </a:r>
          </a:p>
        </p:txBody>
      </p:sp>
      <p:sp>
        <p:nvSpPr>
          <p:cNvPr id="15" name="角丸四角形 14"/>
          <p:cNvSpPr/>
          <p:nvPr/>
        </p:nvSpPr>
        <p:spPr>
          <a:xfrm>
            <a:off x="902970" y="2217420"/>
            <a:ext cx="2689860" cy="91440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Theoretical Construct:</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Consumer Innovativeness</a:t>
            </a:r>
          </a:p>
        </p:txBody>
      </p:sp>
      <p:sp>
        <p:nvSpPr>
          <p:cNvPr id="16" name="角丸四角形 15"/>
          <p:cNvSpPr/>
          <p:nvPr/>
        </p:nvSpPr>
        <p:spPr>
          <a:xfrm>
            <a:off x="2990850" y="3390900"/>
            <a:ext cx="3002280" cy="1249680"/>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Intervening Variables:</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Interest in Product Categories</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Communicated Experience  </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Situational Factors</a:t>
            </a:r>
          </a:p>
        </p:txBody>
      </p:sp>
      <p:sp>
        <p:nvSpPr>
          <p:cNvPr id="17" name="右矢印 16"/>
          <p:cNvSpPr/>
          <p:nvPr/>
        </p:nvSpPr>
        <p:spPr>
          <a:xfrm>
            <a:off x="3752850" y="2659380"/>
            <a:ext cx="1546860" cy="236220"/>
          </a:xfrm>
          <a:prstGeom prst="rightArrow">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Text" lastClr="000000"/>
              </a:solidFill>
              <a:effectLst/>
              <a:uLnTx/>
              <a:uFillTx/>
              <a:latin typeface="Calibri"/>
              <a:ea typeface="ＭＳ Ｐゴシック"/>
              <a:cs typeface="+mn-cs"/>
            </a:endParaRPr>
          </a:p>
        </p:txBody>
      </p:sp>
      <p:sp>
        <p:nvSpPr>
          <p:cNvPr id="18" name="上矢印 17"/>
          <p:cNvSpPr/>
          <p:nvPr/>
        </p:nvSpPr>
        <p:spPr>
          <a:xfrm>
            <a:off x="4415790" y="2895600"/>
            <a:ext cx="175260" cy="419100"/>
          </a:xfrm>
          <a:prstGeom prst="up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Text" lastClr="000000"/>
              </a:solidFill>
              <a:effectLst/>
              <a:uLnTx/>
              <a:uFillTx/>
              <a:latin typeface="Calibri"/>
              <a:ea typeface="ＭＳ Ｐゴシック"/>
              <a:cs typeface="+mn-cs"/>
            </a:endParaRPr>
          </a:p>
        </p:txBody>
      </p:sp>
    </p:spTree>
    <p:extLst>
      <p:ext uri="{BB962C8B-B14F-4D97-AF65-F5344CB8AC3E}">
        <p14:creationId xmlns:p14="http://schemas.microsoft.com/office/powerpoint/2010/main" val="2752382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rmAutofit fontScale="90000"/>
          </a:bodyPr>
          <a:lstStyle/>
          <a:p>
            <a:r>
              <a:rPr lang="en-US" altLang="ja-JP" sz="3200" dirty="0"/>
              <a:t>Reconstruction of Research Framework</a:t>
            </a:r>
            <a:endParaRPr kumimoji="1" lang="ja-JP" altLang="en-US" sz="3200" dirty="0"/>
          </a:p>
        </p:txBody>
      </p:sp>
      <p:sp>
        <p:nvSpPr>
          <p:cNvPr id="3" name="コンテンツ プレースホルダー 2"/>
          <p:cNvSpPr>
            <a:spLocks noGrp="1"/>
          </p:cNvSpPr>
          <p:nvPr>
            <p:ph idx="1"/>
          </p:nvPr>
        </p:nvSpPr>
        <p:spPr>
          <a:xfrm>
            <a:off x="539552" y="980728"/>
            <a:ext cx="8352928" cy="5145435"/>
          </a:xfrm>
        </p:spPr>
        <p:txBody>
          <a:bodyPr>
            <a:normAutofit fontScale="92500"/>
          </a:bodyPr>
          <a:lstStyle/>
          <a:p>
            <a:r>
              <a:rPr lang="en-US" altLang="ja-JP" sz="2400" dirty="0" smtClean="0"/>
              <a:t>Most </a:t>
            </a:r>
            <a:r>
              <a:rPr lang="en-US" altLang="ja-JP" sz="2400" dirty="0"/>
              <a:t>of the scale </a:t>
            </a:r>
            <a:r>
              <a:rPr lang="en-US" altLang="ja-JP" sz="2400" dirty="0" smtClean="0"/>
              <a:t>items </a:t>
            </a:r>
            <a:r>
              <a:rPr lang="en-US" altLang="ja-JP" sz="2400" dirty="0"/>
              <a:t>for </a:t>
            </a:r>
            <a:r>
              <a:rPr lang="en-US" altLang="ja-JP" sz="2400" dirty="0" smtClean="0"/>
              <a:t>domain-general innovativeness (</a:t>
            </a:r>
            <a:r>
              <a:rPr lang="en-US" altLang="ja-JP" sz="2400" dirty="0" err="1" smtClean="0"/>
              <a:t>dgi</a:t>
            </a:r>
            <a:r>
              <a:rPr lang="en-US" altLang="ja-JP" sz="2400" dirty="0" smtClean="0"/>
              <a:t>), namely, theoretical </a:t>
            </a:r>
            <a:r>
              <a:rPr lang="en-US" altLang="ja-JP" sz="2400" dirty="0"/>
              <a:t>construct have been designed to be very abstract because of its </a:t>
            </a:r>
            <a:r>
              <a:rPr lang="en-US" altLang="ja-JP" sz="2400" dirty="0" smtClean="0"/>
              <a:t>generality. That </a:t>
            </a:r>
            <a:r>
              <a:rPr lang="en-US" altLang="ja-JP" sz="2400" dirty="0"/>
              <a:t>is why the predictability has been </a:t>
            </a:r>
            <a:r>
              <a:rPr lang="en-US" altLang="ja-JP" sz="2400" dirty="0">
                <a:hlinkClick r:id="rId3" action="ppaction://hlinksldjump"/>
              </a:rPr>
              <a:t>generally weak</a:t>
            </a:r>
            <a:r>
              <a:rPr lang="en-US" altLang="ja-JP" sz="2400" dirty="0" smtClean="0"/>
              <a:t>.</a:t>
            </a:r>
          </a:p>
          <a:p>
            <a:r>
              <a:rPr lang="en-US" altLang="ja-JP" sz="2400" dirty="0"/>
              <a:t>Also single product innovativeness needs past similar products which are based on subjective judgments.</a:t>
            </a:r>
          </a:p>
          <a:p>
            <a:r>
              <a:rPr lang="en-US" altLang="ja-JP" sz="2400" dirty="0"/>
              <a:t>Based on these facts, we introduce a new construct in an intermediate level of abstraction between theoretical construct and disposition concept. We name this </a:t>
            </a:r>
            <a:r>
              <a:rPr lang="en-US" altLang="ja-JP" sz="2400" b="1" dirty="0">
                <a:solidFill>
                  <a:srgbClr val="FF0000"/>
                </a:solidFill>
              </a:rPr>
              <a:t>T-D mixture</a:t>
            </a:r>
            <a:r>
              <a:rPr lang="en-US" altLang="ja-JP" sz="2400" dirty="0"/>
              <a:t>. </a:t>
            </a:r>
          </a:p>
          <a:p>
            <a:r>
              <a:rPr lang="en-US" altLang="ja-JP" sz="2400" dirty="0"/>
              <a:t>Its scale items must consist of contents close to the innovation adoption </a:t>
            </a:r>
            <a:r>
              <a:rPr lang="en-US" altLang="ja-JP" sz="2400" dirty="0" smtClean="0"/>
              <a:t>behavior and yet</a:t>
            </a:r>
            <a:r>
              <a:rPr lang="en-US" altLang="ja-JP" sz="2400" dirty="0"/>
              <a:t>, they should keep some surplus meanings</a:t>
            </a:r>
            <a:r>
              <a:rPr lang="en-US" altLang="ja-JP" sz="2400" dirty="0" smtClean="0"/>
              <a:t>.</a:t>
            </a:r>
          </a:p>
          <a:p>
            <a:r>
              <a:rPr lang="en-US" altLang="ja-JP" sz="2400" dirty="0" smtClean="0"/>
              <a:t>We consider that this intermediate construct, </a:t>
            </a:r>
            <a:r>
              <a:rPr lang="en-US" altLang="ja-JP" sz="2400" b="1" dirty="0">
                <a:solidFill>
                  <a:srgbClr val="FF0000"/>
                </a:solidFill>
              </a:rPr>
              <a:t>T-D mixture</a:t>
            </a:r>
            <a:r>
              <a:rPr lang="en-US" altLang="ja-JP" sz="2400" dirty="0" smtClean="0"/>
              <a:t> happened to be the </a:t>
            </a:r>
            <a:r>
              <a:rPr lang="en-US" altLang="ja-JP" sz="2400" b="1" dirty="0" smtClean="0">
                <a:solidFill>
                  <a:srgbClr val="FF0000"/>
                </a:solidFill>
              </a:rPr>
              <a:t>domain-specific innovativeness (</a:t>
            </a:r>
            <a:r>
              <a:rPr lang="en-US" altLang="ja-JP" sz="2400" b="1" dirty="0" err="1" smtClean="0">
                <a:solidFill>
                  <a:srgbClr val="FF0000"/>
                </a:solidFill>
              </a:rPr>
              <a:t>dsi</a:t>
            </a:r>
            <a:r>
              <a:rPr lang="en-US" altLang="ja-JP" sz="2400" b="1" dirty="0" smtClean="0">
                <a:solidFill>
                  <a:srgbClr val="FF0000"/>
                </a:solidFill>
              </a:rPr>
              <a:t>) </a:t>
            </a:r>
            <a:r>
              <a:rPr lang="en-US" altLang="ja-JP" sz="2400" dirty="0" smtClean="0"/>
              <a:t>developed by Goldsmith and </a:t>
            </a:r>
            <a:r>
              <a:rPr lang="en-US" altLang="ja-JP" sz="2400" dirty="0" err="1" smtClean="0"/>
              <a:t>Hofacker</a:t>
            </a:r>
            <a:r>
              <a:rPr lang="en-US" altLang="ja-JP" sz="2400" dirty="0" smtClean="0"/>
              <a:t> (1991) .</a:t>
            </a:r>
            <a:endParaRPr lang="en-US" altLang="ja-JP"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Tree>
    <p:extLst>
      <p:ext uri="{BB962C8B-B14F-4D97-AF65-F5344CB8AC3E}">
        <p14:creationId xmlns:p14="http://schemas.microsoft.com/office/powerpoint/2010/main" val="2481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lvl="0">
              <a:spcBef>
                <a:spcPts val="0"/>
              </a:spcBef>
            </a:pPr>
            <a:r>
              <a:rPr lang="en-US" altLang="ja-JP" sz="2800" dirty="0">
                <a:solidFill>
                  <a:prstClr val="black"/>
                </a:solidFill>
                <a:cs typeface="+mn-cs"/>
              </a:rPr>
              <a:t>Reconstruction of </a:t>
            </a:r>
            <a:r>
              <a:rPr lang="en-US" altLang="ja-JP" sz="2800" dirty="0" smtClean="0">
                <a:solidFill>
                  <a:prstClr val="black"/>
                </a:solidFill>
                <a:cs typeface="+mn-cs"/>
              </a:rPr>
              <a:t>Innovation Diffusion Framework:</a:t>
            </a:r>
            <a:r>
              <a:rPr lang="en-US" altLang="ja-JP" sz="2800" dirty="0">
                <a:solidFill>
                  <a:prstClr val="black"/>
                </a:solidFill>
                <a:cs typeface="+mn-cs"/>
              </a:rPr>
              <a:t/>
            </a:r>
            <a:br>
              <a:rPr lang="en-US" altLang="ja-JP" sz="2800" dirty="0">
                <a:solidFill>
                  <a:prstClr val="black"/>
                </a:solidFill>
                <a:cs typeface="+mn-cs"/>
              </a:rPr>
            </a:br>
            <a:r>
              <a:rPr lang="en-US" altLang="ja-JP" sz="2800" dirty="0" smtClean="0">
                <a:solidFill>
                  <a:prstClr val="black"/>
                </a:solidFill>
                <a:cs typeface="+mn-cs"/>
              </a:rPr>
              <a:t>Our </a:t>
            </a:r>
            <a:r>
              <a:rPr lang="en-US" altLang="ja-JP" sz="2800" dirty="0" smtClean="0">
                <a:solidFill>
                  <a:prstClr val="black"/>
                </a:solidFill>
                <a:cs typeface="Arial" pitchFamily="34" charset="0"/>
              </a:rPr>
              <a:t>model</a:t>
            </a:r>
            <a:endParaRPr kumimoji="1" lang="ja-JP" altLang="en-US"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a:p>
        </p:txBody>
      </p:sp>
      <p:sp>
        <p:nvSpPr>
          <p:cNvPr id="4" name="角丸四角形 3"/>
          <p:cNvSpPr/>
          <p:nvPr/>
        </p:nvSpPr>
        <p:spPr>
          <a:xfrm>
            <a:off x="5467350" y="2232660"/>
            <a:ext cx="2773680" cy="94488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smtClean="0">
                <a:ln>
                  <a:noFill/>
                </a:ln>
                <a:solidFill>
                  <a:sysClr val="windowText" lastClr="000000"/>
                </a:solidFill>
                <a:effectLst/>
                <a:uLnTx/>
                <a:uFillTx/>
                <a:latin typeface="Calibri"/>
                <a:ea typeface="ＭＳ Ｐゴシック"/>
                <a:cs typeface="+mn-cs"/>
              </a:rPr>
              <a:t>Disposition Concept:</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smtClean="0">
                <a:ln>
                  <a:noFill/>
                </a:ln>
                <a:solidFill>
                  <a:sysClr val="windowText" lastClr="000000"/>
                </a:solidFill>
                <a:effectLst/>
                <a:uLnTx/>
                <a:uFillTx/>
                <a:latin typeface="Calibri"/>
                <a:ea typeface="ＭＳ Ｐゴシック"/>
                <a:cs typeface="+mn-cs"/>
              </a:rPr>
              <a:t>Adoption Behavior</a:t>
            </a:r>
          </a:p>
        </p:txBody>
      </p:sp>
      <p:sp>
        <p:nvSpPr>
          <p:cNvPr id="5" name="角丸四角形 4"/>
          <p:cNvSpPr/>
          <p:nvPr/>
        </p:nvSpPr>
        <p:spPr>
          <a:xfrm>
            <a:off x="902970" y="2217420"/>
            <a:ext cx="2689860" cy="91440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rgbClr val="FF0000"/>
                </a:solidFill>
                <a:effectLst/>
                <a:uLnTx/>
                <a:uFillTx/>
                <a:latin typeface="Calibri"/>
                <a:ea typeface="ＭＳ Ｐゴシック"/>
                <a:cs typeface="+mn-cs"/>
              </a:rPr>
              <a:t>T-D</a:t>
            </a:r>
            <a:r>
              <a:rPr kumimoji="1" lang="en-US" altLang="ja-JP" sz="1800" b="1" i="0" u="none" strike="noStrike" kern="0" cap="none" spc="0" normalizeH="0" noProof="0" dirty="0" smtClean="0">
                <a:ln>
                  <a:noFill/>
                </a:ln>
                <a:solidFill>
                  <a:srgbClr val="FF0000"/>
                </a:solidFill>
                <a:effectLst/>
                <a:uLnTx/>
                <a:uFillTx/>
                <a:latin typeface="Calibri"/>
                <a:ea typeface="ＭＳ Ｐゴシック"/>
                <a:cs typeface="+mn-cs"/>
              </a:rPr>
              <a:t> Mixture </a:t>
            </a:r>
            <a:r>
              <a:rPr kumimoji="1" lang="en-US" altLang="ja-JP" sz="1800" b="1" i="0" u="none" strike="noStrike" kern="0" cap="none" spc="0" normalizeH="0" baseline="0" noProof="0" dirty="0" smtClean="0">
                <a:ln>
                  <a:noFill/>
                </a:ln>
                <a:solidFill>
                  <a:srgbClr val="FF0000"/>
                </a:solidFill>
                <a:effectLst/>
                <a:uLnTx/>
                <a:uFillTx/>
                <a:latin typeface="Calibri"/>
                <a:ea typeface="ＭＳ Ｐゴシック"/>
                <a:cs typeface="+mn-cs"/>
              </a:rPr>
              <a:t>Construct</a:t>
            </a: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Domain-specific</a:t>
            </a:r>
            <a:r>
              <a:rPr kumimoji="1" lang="en-US" altLang="ja-JP" sz="1600" b="1" i="0" u="none" strike="noStrike" kern="0" cap="none" spc="0" normalizeH="0" noProof="0" dirty="0" smtClean="0">
                <a:ln>
                  <a:noFill/>
                </a:ln>
                <a:solidFill>
                  <a:sysClr val="windowText" lastClr="000000"/>
                </a:solidFill>
                <a:effectLst/>
                <a:uLnTx/>
                <a:uFillTx/>
                <a:latin typeface="Calibri"/>
                <a:ea typeface="ＭＳ Ｐゴシック"/>
                <a:cs typeface="+mn-cs"/>
              </a:rPr>
              <a:t> </a:t>
            </a: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Innovativeness</a:t>
            </a:r>
          </a:p>
        </p:txBody>
      </p:sp>
      <p:sp>
        <p:nvSpPr>
          <p:cNvPr id="6" name="角丸四角形 5"/>
          <p:cNvSpPr/>
          <p:nvPr/>
        </p:nvSpPr>
        <p:spPr>
          <a:xfrm>
            <a:off x="2990850" y="3390900"/>
            <a:ext cx="3002280" cy="1249680"/>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Intervening Variables:</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Interest in Product Categories</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Communicated Experience  </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Situational Factors</a:t>
            </a:r>
          </a:p>
        </p:txBody>
      </p:sp>
      <p:sp>
        <p:nvSpPr>
          <p:cNvPr id="7" name="右矢印 6"/>
          <p:cNvSpPr/>
          <p:nvPr/>
        </p:nvSpPr>
        <p:spPr>
          <a:xfrm>
            <a:off x="3752850" y="2659380"/>
            <a:ext cx="1546860" cy="236220"/>
          </a:xfrm>
          <a:prstGeom prst="rightArrow">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Text" lastClr="000000"/>
              </a:solidFill>
              <a:effectLst/>
              <a:uLnTx/>
              <a:uFillTx/>
              <a:latin typeface="Calibri"/>
              <a:ea typeface="ＭＳ Ｐゴシック"/>
              <a:cs typeface="+mn-cs"/>
            </a:endParaRPr>
          </a:p>
        </p:txBody>
      </p:sp>
      <p:sp>
        <p:nvSpPr>
          <p:cNvPr id="8" name="上矢印 7"/>
          <p:cNvSpPr/>
          <p:nvPr/>
        </p:nvSpPr>
        <p:spPr>
          <a:xfrm>
            <a:off x="4415790" y="2895600"/>
            <a:ext cx="175260" cy="419100"/>
          </a:xfrm>
          <a:prstGeom prst="upArrow">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Text" lastClr="000000"/>
              </a:solidFill>
              <a:effectLst/>
              <a:uLnTx/>
              <a:uFillTx/>
              <a:latin typeface="Calibri"/>
              <a:ea typeface="ＭＳ Ｐゴシック"/>
              <a:cs typeface="+mn-cs"/>
            </a:endParaRPr>
          </a:p>
        </p:txBody>
      </p:sp>
    </p:spTree>
    <p:extLst>
      <p:ext uri="{BB962C8B-B14F-4D97-AF65-F5344CB8AC3E}">
        <p14:creationId xmlns:p14="http://schemas.microsoft.com/office/powerpoint/2010/main" val="2904634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83111500"/>
              </p:ext>
            </p:extLst>
          </p:nvPr>
        </p:nvGraphicFramePr>
        <p:xfrm>
          <a:off x="1187624" y="980728"/>
          <a:ext cx="6642100" cy="289560"/>
        </p:xfrm>
        <a:graphic>
          <a:graphicData uri="http://schemas.openxmlformats.org/drawingml/2006/table">
            <a:tbl>
              <a:tblPr/>
              <a:tblGrid>
                <a:gridCol w="1080120"/>
                <a:gridCol w="3528392"/>
                <a:gridCol w="2033588"/>
              </a:tblGrid>
              <a:tr h="289560">
                <a:tc>
                  <a:txBody>
                    <a:bodyPr/>
                    <a:lstStyle/>
                    <a:p>
                      <a:pPr algn="ctr" fontAlgn="ctr"/>
                      <a:r>
                        <a:rPr lang="ja-JP" altLang="en-US" sz="1100" b="0" i="0" u="none" strike="noStrike">
                          <a:solidFill>
                            <a:srgbClr val="000000"/>
                          </a:solidFill>
                          <a:effectLst/>
                          <a:latin typeface="ＭＳ Ｐゴシック"/>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a:rPr>
                        <a:t>Unobservable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Arial"/>
                        </a:rPr>
                        <a:t>Observable</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848319733"/>
              </p:ext>
            </p:extLst>
          </p:nvPr>
        </p:nvGraphicFramePr>
        <p:xfrm>
          <a:off x="1187624" y="1340768"/>
          <a:ext cx="6642100" cy="464820"/>
        </p:xfrm>
        <a:graphic>
          <a:graphicData uri="http://schemas.openxmlformats.org/drawingml/2006/table">
            <a:tbl>
              <a:tblPr/>
              <a:tblGrid>
                <a:gridCol w="1092200"/>
                <a:gridCol w="1765300"/>
                <a:gridCol w="1752600"/>
                <a:gridCol w="2032000"/>
              </a:tblGrid>
              <a:tr h="464820">
                <a:tc>
                  <a:txBody>
                    <a:bodyPr/>
                    <a:lstStyle/>
                    <a:p>
                      <a:pPr algn="ctr" fontAlgn="ctr"/>
                      <a:r>
                        <a:rPr lang="en-US" sz="1200" b="1" i="0" u="none" strike="noStrike">
                          <a:solidFill>
                            <a:srgbClr val="000000"/>
                          </a:solidFill>
                          <a:effectLst/>
                          <a:latin typeface="Arial"/>
                        </a:rPr>
                        <a:t>Type of </a:t>
                      </a:r>
                      <a:br>
                        <a:rPr lang="en-US" sz="1200" b="1" i="0" u="none" strike="noStrike">
                          <a:solidFill>
                            <a:srgbClr val="000000"/>
                          </a:solidFill>
                          <a:effectLst/>
                          <a:latin typeface="Arial"/>
                        </a:rPr>
                      </a:br>
                      <a:r>
                        <a:rPr lang="en-US" sz="1200" b="1" i="0" u="none" strike="noStrike">
                          <a:solidFill>
                            <a:srgbClr val="000000"/>
                          </a:solidFill>
                          <a:effectLst/>
                          <a:latin typeface="Arial"/>
                        </a:rPr>
                        <a:t>Construct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200" b="1" i="0" u="none" strike="noStrike">
                          <a:solidFill>
                            <a:srgbClr val="000000"/>
                          </a:solidFill>
                          <a:effectLst/>
                          <a:latin typeface="Arial"/>
                        </a:rPr>
                        <a:t>Theoretical Construct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200" b="1" i="0" u="none" strike="noStrike">
                          <a:solidFill>
                            <a:srgbClr val="FF0000"/>
                          </a:solidFill>
                          <a:effectLst/>
                          <a:latin typeface="Arial"/>
                        </a:rPr>
                        <a:t>T-D Mixture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200" b="1" i="0" u="none" strike="noStrike" dirty="0">
                          <a:solidFill>
                            <a:srgbClr val="000000"/>
                          </a:solidFill>
                          <a:effectLst/>
                          <a:latin typeface="Arial"/>
                        </a:rPr>
                        <a:t>Disposition Concept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754581083"/>
              </p:ext>
            </p:extLst>
          </p:nvPr>
        </p:nvGraphicFramePr>
        <p:xfrm>
          <a:off x="1187624" y="1844824"/>
          <a:ext cx="6642100" cy="624840"/>
        </p:xfrm>
        <a:graphic>
          <a:graphicData uri="http://schemas.openxmlformats.org/drawingml/2006/table">
            <a:tbl>
              <a:tblPr/>
              <a:tblGrid>
                <a:gridCol w="1092200"/>
                <a:gridCol w="1765300"/>
                <a:gridCol w="1752600"/>
                <a:gridCol w="2032000"/>
              </a:tblGrid>
              <a:tr h="624840">
                <a:tc>
                  <a:txBody>
                    <a:bodyPr/>
                    <a:lstStyle/>
                    <a:p>
                      <a:pPr algn="ctr" fontAlgn="ctr"/>
                      <a:r>
                        <a:rPr lang="en-US" sz="1200" b="1" i="0" u="none" strike="noStrike" dirty="0">
                          <a:solidFill>
                            <a:srgbClr val="000000"/>
                          </a:solidFill>
                          <a:effectLst/>
                          <a:latin typeface="Arial"/>
                        </a:rPr>
                        <a:t>Construct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ctr"/>
                      <a:r>
                        <a:rPr lang="en-US" sz="1200" b="1" i="0" u="none" strike="noStrike">
                          <a:solidFill>
                            <a:srgbClr val="000000"/>
                          </a:solidFill>
                          <a:effectLst/>
                          <a:latin typeface="Arial"/>
                        </a:rPr>
                        <a:t>Domain-general Innovativeness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ctr"/>
                      <a:r>
                        <a:rPr lang="en-US" sz="1200" b="1" i="0" u="none" strike="noStrike">
                          <a:solidFill>
                            <a:srgbClr val="000000"/>
                          </a:solidFill>
                          <a:effectLst/>
                          <a:latin typeface="Arial"/>
                        </a:rPr>
                        <a:t>Domain-specific Innovativeness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ctr"/>
                      <a:r>
                        <a:rPr lang="en-US" sz="1200" b="1" i="0" u="none" strike="noStrike" dirty="0">
                          <a:solidFill>
                            <a:srgbClr val="000000"/>
                          </a:solidFill>
                          <a:effectLst/>
                          <a:latin typeface="Arial"/>
                        </a:rPr>
                        <a:t>· # of New Products Adopted</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 Time of Adoption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55818851"/>
              </p:ext>
            </p:extLst>
          </p:nvPr>
        </p:nvGraphicFramePr>
        <p:xfrm>
          <a:off x="1187624" y="2492896"/>
          <a:ext cx="6642100" cy="1485900"/>
        </p:xfrm>
        <a:graphic>
          <a:graphicData uri="http://schemas.openxmlformats.org/drawingml/2006/table">
            <a:tbl>
              <a:tblPr/>
              <a:tblGrid>
                <a:gridCol w="1092200"/>
                <a:gridCol w="1765300"/>
                <a:gridCol w="1752600"/>
                <a:gridCol w="2032000"/>
              </a:tblGrid>
              <a:tr h="1485900">
                <a:tc>
                  <a:txBody>
                    <a:bodyPr/>
                    <a:lstStyle/>
                    <a:p>
                      <a:pPr algn="ctr" fontAlgn="ctr"/>
                      <a:r>
                        <a:rPr lang="en-US" sz="1200" b="1" i="0" u="none" strike="noStrike" dirty="0">
                          <a:solidFill>
                            <a:srgbClr val="000000"/>
                          </a:solidFill>
                          <a:effectLst/>
                          <a:latin typeface="Arial"/>
                        </a:rPr>
                        <a:t>Contents </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of</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Scale Items</a:t>
                      </a:r>
                      <a:r>
                        <a:rPr lang="en-US" sz="1100" b="0" i="0" u="none" strike="noStrike" dirty="0">
                          <a:solidFill>
                            <a:srgbClr val="000000"/>
                          </a:solidFill>
                          <a:effectLst/>
                          <a:latin typeface="ＭＳ Ｐゴシック"/>
                        </a:rPr>
                        <a:t/>
                      </a:r>
                      <a:br>
                        <a:rPr lang="en-US" sz="1100" b="0" i="0" u="none" strike="noStrike" dirty="0">
                          <a:solidFill>
                            <a:srgbClr val="000000"/>
                          </a:solidFill>
                          <a:effectLst/>
                          <a:latin typeface="ＭＳ Ｐゴシック"/>
                        </a:rPr>
                      </a:br>
                      <a:endParaRPr lang="en-US" sz="1200" b="1" i="0" u="none" strike="noStrike" dirty="0">
                        <a:solidFill>
                          <a:srgbClr val="000000"/>
                        </a:solidFill>
                        <a:effectLst/>
                        <a:latin typeface="Arial"/>
                      </a:endParaRP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a:rPr>
                        <a:t>· Indirect Contents to Adoption Behavior</a:t>
                      </a:r>
                      <a:br>
                        <a:rPr lang="en-US" sz="1200" b="1" i="0" u="none" strike="noStrike">
                          <a:solidFill>
                            <a:srgbClr val="000000"/>
                          </a:solidFill>
                          <a:effectLst/>
                          <a:latin typeface="Arial"/>
                        </a:rPr>
                      </a:br>
                      <a:r>
                        <a:rPr lang="en-US" sz="1200" b="1" i="0" u="none" strike="noStrike">
                          <a:solidFill>
                            <a:srgbClr val="000000"/>
                          </a:solidFill>
                          <a:effectLst/>
                          <a:latin typeface="Arial"/>
                        </a:rPr>
                        <a:t>such as Traits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a:rPr>
                        <a:t>· Indirect Contents to Adoption Behavior</a:t>
                      </a:r>
                      <a:br>
                        <a:rPr lang="en-US" sz="1200" b="1" i="0" u="none" strike="noStrike">
                          <a:solidFill>
                            <a:srgbClr val="000000"/>
                          </a:solidFill>
                          <a:effectLst/>
                          <a:latin typeface="Arial"/>
                        </a:rPr>
                      </a:br>
                      <a:r>
                        <a:rPr lang="en-US" sz="1200" b="1" i="0" u="none" strike="noStrike">
                          <a:solidFill>
                            <a:srgbClr val="000000"/>
                          </a:solidFill>
                          <a:effectLst/>
                          <a:latin typeface="Arial"/>
                        </a:rPr>
                        <a:t>such as Traits </a:t>
                      </a:r>
                      <a:br>
                        <a:rPr lang="en-US" sz="1200" b="1" i="0" u="none" strike="noStrike">
                          <a:solidFill>
                            <a:srgbClr val="000000"/>
                          </a:solidFill>
                          <a:effectLst/>
                          <a:latin typeface="Arial"/>
                        </a:rPr>
                      </a:br>
                      <a:r>
                        <a:rPr lang="en-US" sz="1200" b="1" i="0" u="none" strike="noStrike">
                          <a:solidFill>
                            <a:srgbClr val="000000"/>
                          </a:solidFill>
                          <a:effectLst/>
                          <a:latin typeface="Arial"/>
                        </a:rPr>
                        <a:t>· Direct Contents to Adoption Behavior</a:t>
                      </a:r>
                      <a:br>
                        <a:rPr lang="en-US" sz="1200" b="1" i="0" u="none" strike="noStrike">
                          <a:solidFill>
                            <a:srgbClr val="000000"/>
                          </a:solidFill>
                          <a:effectLst/>
                          <a:latin typeface="Arial"/>
                        </a:rPr>
                      </a:br>
                      <a:r>
                        <a:rPr lang="en-US" sz="1200" b="1" i="0" u="none" strike="noStrike">
                          <a:solidFill>
                            <a:srgbClr val="000000"/>
                          </a:solidFill>
                          <a:effectLst/>
                          <a:latin typeface="Arial"/>
                        </a:rPr>
                        <a:t>such as </a:t>
                      </a:r>
                      <a:br>
                        <a:rPr lang="en-US" sz="1200" b="1" i="0" u="none" strike="noStrike">
                          <a:solidFill>
                            <a:srgbClr val="000000"/>
                          </a:solidFill>
                          <a:effectLst/>
                          <a:latin typeface="Arial"/>
                        </a:rPr>
                      </a:br>
                      <a:r>
                        <a:rPr lang="en-US" sz="1200" b="1" i="0" u="none" strike="noStrike">
                          <a:solidFill>
                            <a:srgbClr val="000000"/>
                          </a:solidFill>
                          <a:effectLst/>
                          <a:latin typeface="Arial"/>
                        </a:rPr>
                        <a:t>Intervening Variables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Arial"/>
                        </a:rPr>
                        <a:t>· # of Products </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 Time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740675817"/>
              </p:ext>
            </p:extLst>
          </p:nvPr>
        </p:nvGraphicFramePr>
        <p:xfrm>
          <a:off x="1187624" y="4077072"/>
          <a:ext cx="6642100" cy="1127760"/>
        </p:xfrm>
        <a:graphic>
          <a:graphicData uri="http://schemas.openxmlformats.org/drawingml/2006/table">
            <a:tbl>
              <a:tblPr/>
              <a:tblGrid>
                <a:gridCol w="1092200"/>
                <a:gridCol w="1765300"/>
                <a:gridCol w="1752600"/>
                <a:gridCol w="2032000"/>
              </a:tblGrid>
              <a:tr h="1127760">
                <a:tc>
                  <a:txBody>
                    <a:bodyPr/>
                    <a:lstStyle/>
                    <a:p>
                      <a:pPr algn="ctr" fontAlgn="ctr"/>
                      <a:r>
                        <a:rPr lang="en-US" sz="1200" b="1" i="0" u="none" strike="noStrike" dirty="0">
                          <a:solidFill>
                            <a:srgbClr val="000000"/>
                          </a:solidFill>
                          <a:effectLst/>
                          <a:latin typeface="Arial"/>
                        </a:rPr>
                        <a:t>Scales Developed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c>
                  <a:txBody>
                    <a:bodyPr/>
                    <a:lstStyle/>
                    <a:p>
                      <a:pPr algn="ctr" fontAlgn="ctr"/>
                      <a:r>
                        <a:rPr lang="en-US" sz="1200" b="1" i="0" u="none" strike="noStrike">
                          <a:solidFill>
                            <a:srgbClr val="000000"/>
                          </a:solidFill>
                          <a:effectLst/>
                          <a:latin typeface="Arial"/>
                        </a:rPr>
                        <a:t>Kassarjan's I-O Scale</a:t>
                      </a:r>
                      <a:br>
                        <a:rPr lang="en-US" sz="1200" b="1" i="0" u="none" strike="noStrike">
                          <a:solidFill>
                            <a:srgbClr val="000000"/>
                          </a:solidFill>
                          <a:effectLst/>
                          <a:latin typeface="Arial"/>
                        </a:rPr>
                      </a:br>
                      <a:r>
                        <a:rPr lang="en-US" sz="1200" b="1" i="0" u="none" strike="noStrike">
                          <a:solidFill>
                            <a:srgbClr val="000000"/>
                          </a:solidFill>
                          <a:effectLst/>
                          <a:latin typeface="Arial"/>
                        </a:rPr>
                        <a:t>Kiuchi's I-I Scale</a:t>
                      </a:r>
                      <a:br>
                        <a:rPr lang="en-US" sz="1200" b="1" i="0" u="none" strike="noStrike">
                          <a:solidFill>
                            <a:srgbClr val="000000"/>
                          </a:solidFill>
                          <a:effectLst/>
                          <a:latin typeface="Arial"/>
                        </a:rPr>
                      </a:br>
                      <a:r>
                        <a:rPr lang="en-US" sz="1200" b="1" i="0" u="none" strike="noStrike">
                          <a:solidFill>
                            <a:srgbClr val="000000"/>
                          </a:solidFill>
                          <a:effectLst/>
                          <a:latin typeface="Arial"/>
                        </a:rPr>
                        <a:t>Hurt et al's scale</a:t>
                      </a:r>
                      <a:br>
                        <a:rPr lang="en-US" sz="1200" b="1" i="0" u="none" strike="noStrike">
                          <a:solidFill>
                            <a:srgbClr val="000000"/>
                          </a:solidFill>
                          <a:effectLst/>
                          <a:latin typeface="Arial"/>
                        </a:rPr>
                      </a:br>
                      <a:r>
                        <a:rPr lang="en-US" sz="1200" b="1" i="0" u="none" strike="noStrike">
                          <a:solidFill>
                            <a:srgbClr val="000000"/>
                          </a:solidFill>
                          <a:effectLst/>
                          <a:latin typeface="Arial"/>
                        </a:rPr>
                        <a:t>Kirton's KAI Scale</a:t>
                      </a:r>
                      <a:br>
                        <a:rPr lang="en-US" sz="1200" b="1" i="0" u="none" strike="noStrike">
                          <a:solidFill>
                            <a:srgbClr val="000000"/>
                          </a:solidFill>
                          <a:effectLst/>
                          <a:latin typeface="Arial"/>
                        </a:rPr>
                      </a:br>
                      <a:r>
                        <a:rPr lang="en-US" sz="1200" b="1" i="0" u="none" strike="noStrike">
                          <a:solidFill>
                            <a:srgbClr val="000000"/>
                          </a:solidFill>
                          <a:effectLst/>
                          <a:latin typeface="Arial"/>
                        </a:rPr>
                        <a:t>Manning et al.'s Scale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c>
                  <a:txBody>
                    <a:bodyPr/>
                    <a:lstStyle/>
                    <a:p>
                      <a:pPr algn="ctr" fontAlgn="ctr"/>
                      <a:r>
                        <a:rPr lang="en-US" sz="1200" b="1" i="0" u="none" strike="noStrike">
                          <a:solidFill>
                            <a:srgbClr val="000000"/>
                          </a:solidFill>
                          <a:effectLst/>
                          <a:latin typeface="Arial"/>
                        </a:rPr>
                        <a:t>Goldsmith-Hofacker's Scale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c>
                  <a:txBody>
                    <a:bodyPr/>
                    <a:lstStyle/>
                    <a:p>
                      <a:pPr algn="ctr" fontAlgn="ctr"/>
                      <a:r>
                        <a:rPr lang="en-US" sz="1200" b="1" i="0" u="none" strike="noStrike" dirty="0">
                          <a:solidFill>
                            <a:srgbClr val="000000"/>
                          </a:solidFill>
                          <a:effectLst/>
                          <a:latin typeface="Arial"/>
                        </a:rPr>
                        <a:t>· Unit of Products </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 day, week, month, year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r>
            </a:tbl>
          </a:graphicData>
        </a:graphic>
      </p:graphicFrame>
      <p:sp>
        <p:nvSpPr>
          <p:cNvPr id="11" name="Line 28"/>
          <p:cNvSpPr>
            <a:spLocks noChangeShapeType="1"/>
          </p:cNvSpPr>
          <p:nvPr/>
        </p:nvSpPr>
        <p:spPr bwMode="auto">
          <a:xfrm>
            <a:off x="3749675" y="6308725"/>
            <a:ext cx="8159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lstStyle/>
          <a:p>
            <a:endParaRPr lang="ja-JP" altLang="en-US"/>
          </a:p>
        </p:txBody>
      </p:sp>
      <p:sp>
        <p:nvSpPr>
          <p:cNvPr id="12" name="Line 30"/>
          <p:cNvSpPr>
            <a:spLocks noChangeShapeType="1"/>
          </p:cNvSpPr>
          <p:nvPr/>
        </p:nvSpPr>
        <p:spPr bwMode="auto">
          <a:xfrm>
            <a:off x="3689350" y="6300788"/>
            <a:ext cx="7016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lstStyle/>
          <a:p>
            <a:endParaRPr lang="ja-JP" altLang="en-US"/>
          </a:p>
        </p:txBody>
      </p:sp>
      <p:graphicFrame>
        <p:nvGraphicFramePr>
          <p:cNvPr id="13" name="表 12"/>
          <p:cNvGraphicFramePr>
            <a:graphicFrameLocks noGrp="1"/>
          </p:cNvGraphicFramePr>
          <p:nvPr>
            <p:extLst>
              <p:ext uri="{D42A27DB-BD31-4B8C-83A1-F6EECF244321}">
                <p14:modId xmlns:p14="http://schemas.microsoft.com/office/powerpoint/2010/main" val="2025200327"/>
              </p:ext>
            </p:extLst>
          </p:nvPr>
        </p:nvGraphicFramePr>
        <p:xfrm>
          <a:off x="1187624" y="5228556"/>
          <a:ext cx="6642100" cy="1089660"/>
        </p:xfrm>
        <a:graphic>
          <a:graphicData uri="http://schemas.openxmlformats.org/drawingml/2006/table">
            <a:tbl>
              <a:tblPr/>
              <a:tblGrid>
                <a:gridCol w="1092200"/>
                <a:gridCol w="1765300"/>
                <a:gridCol w="1752600"/>
                <a:gridCol w="2032000"/>
              </a:tblGrid>
              <a:tr h="1089660">
                <a:tc>
                  <a:txBody>
                    <a:bodyPr/>
                    <a:lstStyle/>
                    <a:p>
                      <a:pPr algn="ctr" fontAlgn="ctr"/>
                      <a:r>
                        <a:rPr lang="en-US" sz="1200" b="1" i="0" u="none" strike="noStrike" dirty="0">
                          <a:solidFill>
                            <a:srgbClr val="000000"/>
                          </a:solidFill>
                          <a:effectLst/>
                          <a:latin typeface="Arial"/>
                        </a:rPr>
                        <a:t>Function</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a:rPr>
                        <a:t>Description</a:t>
                      </a:r>
                      <a:br>
                        <a:rPr lang="en-US" sz="1200" b="1" i="0" u="none" strike="noStrike">
                          <a:solidFill>
                            <a:srgbClr val="000000"/>
                          </a:solidFill>
                          <a:effectLst/>
                          <a:latin typeface="Arial"/>
                        </a:rPr>
                      </a:br>
                      <a:r>
                        <a:rPr lang="en-US" sz="1200" b="1" i="0" u="none" strike="noStrike">
                          <a:solidFill>
                            <a:srgbClr val="000000"/>
                          </a:solidFill>
                          <a:effectLst/>
                          <a:latin typeface="Arial"/>
                        </a:rPr>
                        <a:t>Classification</a:t>
                      </a:r>
                      <a:br>
                        <a:rPr lang="en-US" sz="1200" b="1" i="0" u="none" strike="noStrike">
                          <a:solidFill>
                            <a:srgbClr val="000000"/>
                          </a:solidFill>
                          <a:effectLst/>
                          <a:latin typeface="Arial"/>
                        </a:rPr>
                      </a:br>
                      <a:r>
                        <a:rPr lang="en-US" sz="1200" b="1" i="0" u="none" strike="noStrike">
                          <a:solidFill>
                            <a:srgbClr val="000000"/>
                          </a:solidFill>
                          <a:effectLst/>
                          <a:latin typeface="Arial"/>
                        </a:rPr>
                        <a:t>Forecasting</a:t>
                      </a:r>
                      <a:br>
                        <a:rPr lang="en-US" sz="1200" b="1" i="0" u="none" strike="noStrike">
                          <a:solidFill>
                            <a:srgbClr val="000000"/>
                          </a:solidFill>
                          <a:effectLst/>
                          <a:latin typeface="Arial"/>
                        </a:rPr>
                      </a:br>
                      <a:r>
                        <a:rPr lang="en-US" sz="1200" b="1" i="0" u="none" strike="noStrike">
                          <a:solidFill>
                            <a:srgbClr val="000000"/>
                          </a:solidFill>
                          <a:effectLst/>
                          <a:latin typeface="Arial"/>
                        </a:rPr>
                        <a:t>Reasoning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a:rPr>
                        <a:t>Description </a:t>
                      </a:r>
                      <a:r>
                        <a:rPr lang="en-US" sz="1200" b="1" i="0" u="none" strike="noStrike">
                          <a:solidFill>
                            <a:srgbClr val="FF0000"/>
                          </a:solidFill>
                          <a:effectLst/>
                          <a:latin typeface="Arial"/>
                        </a:rPr>
                        <a:t/>
                      </a:r>
                      <a:br>
                        <a:rPr lang="en-US" sz="1200" b="1" i="0" u="none" strike="noStrike">
                          <a:solidFill>
                            <a:srgbClr val="FF0000"/>
                          </a:solidFill>
                          <a:effectLst/>
                          <a:latin typeface="Arial"/>
                        </a:rPr>
                      </a:br>
                      <a:r>
                        <a:rPr lang="en-US" sz="1200" b="1" i="0" u="none" strike="noStrike">
                          <a:solidFill>
                            <a:srgbClr val="000000"/>
                          </a:solidFill>
                          <a:effectLst/>
                          <a:latin typeface="Arial"/>
                        </a:rPr>
                        <a:t>Classification</a:t>
                      </a:r>
                      <a:br>
                        <a:rPr lang="en-US" sz="1200" b="1" i="0" u="none" strike="noStrike">
                          <a:solidFill>
                            <a:srgbClr val="000000"/>
                          </a:solidFill>
                          <a:effectLst/>
                          <a:latin typeface="Arial"/>
                        </a:rPr>
                      </a:br>
                      <a:r>
                        <a:rPr lang="en-US" sz="1200" b="1" i="0" u="none" strike="noStrike">
                          <a:solidFill>
                            <a:srgbClr val="FF0000"/>
                          </a:solidFill>
                          <a:effectLst/>
                          <a:latin typeface="Arial"/>
                        </a:rPr>
                        <a:t>Better</a:t>
                      </a:r>
                      <a:r>
                        <a:rPr lang="en-US" sz="1200" b="1" i="0" u="none" strike="noStrike">
                          <a:solidFill>
                            <a:srgbClr val="000000"/>
                          </a:solidFill>
                          <a:effectLst/>
                          <a:latin typeface="Arial"/>
                        </a:rPr>
                        <a:t> Forecasting</a:t>
                      </a:r>
                      <a:br>
                        <a:rPr lang="en-US" sz="1200" b="1" i="0" u="none" strike="noStrike">
                          <a:solidFill>
                            <a:srgbClr val="000000"/>
                          </a:solidFill>
                          <a:effectLst/>
                          <a:latin typeface="Arial"/>
                        </a:rPr>
                      </a:br>
                      <a:r>
                        <a:rPr lang="en-US" sz="1200" b="1" i="0" u="none" strike="noStrike">
                          <a:solidFill>
                            <a:srgbClr val="FF0000"/>
                          </a:solidFill>
                          <a:effectLst/>
                          <a:latin typeface="Arial"/>
                        </a:rPr>
                        <a:t>Weaker</a:t>
                      </a:r>
                      <a:r>
                        <a:rPr lang="en-US" sz="1200" b="1" i="0" u="none" strike="noStrike">
                          <a:solidFill>
                            <a:srgbClr val="000000"/>
                          </a:solidFill>
                          <a:effectLst/>
                          <a:latin typeface="Arial"/>
                        </a:rPr>
                        <a:t> Reasoning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Arial"/>
                        </a:rPr>
                        <a:t>Under same antecedents</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Description</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Classification</a:t>
                      </a:r>
                      <a:br>
                        <a:rPr lang="en-US" sz="1200" b="1" i="0" u="none" strike="noStrike" dirty="0">
                          <a:solidFill>
                            <a:srgbClr val="000000"/>
                          </a:solidFill>
                          <a:effectLst/>
                          <a:latin typeface="Arial"/>
                        </a:rPr>
                      </a:br>
                      <a:r>
                        <a:rPr lang="en-US" sz="1200" b="1" i="0" u="none" strike="noStrike" dirty="0">
                          <a:solidFill>
                            <a:srgbClr val="000000"/>
                          </a:solidFill>
                          <a:effectLst/>
                          <a:latin typeface="Arial"/>
                        </a:rPr>
                        <a:t>Forecasting</a:t>
                      </a:r>
                      <a:br>
                        <a:rPr lang="en-US" sz="1200" b="1" i="0" u="none" strike="noStrike" dirty="0">
                          <a:solidFill>
                            <a:srgbClr val="000000"/>
                          </a:solidFill>
                          <a:effectLst/>
                          <a:latin typeface="Arial"/>
                        </a:rPr>
                      </a:br>
                      <a:r>
                        <a:rPr lang="en-US" sz="1200" b="1" i="0" u="none" strike="noStrike" dirty="0">
                          <a:solidFill>
                            <a:srgbClr val="FF0000"/>
                          </a:solidFill>
                          <a:effectLst/>
                          <a:latin typeface="Arial"/>
                        </a:rPr>
                        <a:t>No</a:t>
                      </a:r>
                      <a:r>
                        <a:rPr lang="en-US" sz="1200" b="1" i="0" u="none" strike="noStrike" dirty="0">
                          <a:solidFill>
                            <a:srgbClr val="000000"/>
                          </a:solidFill>
                          <a:effectLst/>
                          <a:latin typeface="Arial"/>
                        </a:rPr>
                        <a:t> Reasoning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pic>
        <p:nvPicPr>
          <p:cNvPr id="922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193" y="260648"/>
            <a:ext cx="72056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570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0-#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kumimoji="1" lang="en-US" altLang="ja-JP" sz="3200" dirty="0" smtClean="0"/>
              <a:t>Hypotheses</a:t>
            </a:r>
            <a:endParaRPr kumimoji="1" lang="ja-JP" altLang="en-US" sz="3200" dirty="0"/>
          </a:p>
        </p:txBody>
      </p:sp>
      <p:sp>
        <p:nvSpPr>
          <p:cNvPr id="3" name="コンテンツ プレースホルダー 2"/>
          <p:cNvSpPr>
            <a:spLocks noGrp="1"/>
          </p:cNvSpPr>
          <p:nvPr>
            <p:ph idx="1"/>
          </p:nvPr>
        </p:nvSpPr>
        <p:spPr>
          <a:xfrm>
            <a:off x="251520" y="980729"/>
            <a:ext cx="8568952" cy="4320480"/>
          </a:xfrm>
        </p:spPr>
        <p:txBody>
          <a:bodyPr>
            <a:normAutofit lnSpcReduction="10000"/>
          </a:bodyPr>
          <a:lstStyle/>
          <a:p>
            <a:pPr marL="0" indent="0">
              <a:buNone/>
            </a:pPr>
            <a:r>
              <a:rPr lang="en-US" altLang="ja-JP" sz="2400" dirty="0" smtClean="0"/>
              <a:t>In order to prove why </a:t>
            </a:r>
            <a:r>
              <a:rPr lang="en-US" altLang="ja-JP" sz="2400" dirty="0"/>
              <a:t>the domain-specific innovativeness </a:t>
            </a:r>
            <a:r>
              <a:rPr lang="en-US" altLang="ja-JP" sz="2400" dirty="0" smtClean="0"/>
              <a:t>(DSI) </a:t>
            </a:r>
            <a:r>
              <a:rPr lang="en-US" altLang="ja-JP" sz="2400" u="sng" dirty="0"/>
              <a:t>predicts</a:t>
            </a:r>
            <a:r>
              <a:rPr lang="en-US" altLang="ja-JP" sz="2400" dirty="0"/>
              <a:t> consumer innovative behavior </a:t>
            </a:r>
            <a:r>
              <a:rPr lang="en-US" altLang="ja-JP" sz="2400" u="sng" dirty="0"/>
              <a:t>better</a:t>
            </a:r>
            <a:r>
              <a:rPr lang="en-US" altLang="ja-JP" sz="2400" dirty="0"/>
              <a:t> than the domain-general innovativeness </a:t>
            </a:r>
            <a:r>
              <a:rPr lang="en-US" altLang="ja-JP" sz="2400" dirty="0" smtClean="0"/>
              <a:t>(DGI), </a:t>
            </a:r>
            <a:r>
              <a:rPr lang="en-US" altLang="ja-JP" sz="2400" dirty="0"/>
              <a:t>w</a:t>
            </a:r>
            <a:r>
              <a:rPr lang="en-US" altLang="ja-JP" sz="2400" dirty="0" smtClean="0"/>
              <a:t>e </a:t>
            </a:r>
            <a:r>
              <a:rPr lang="en-US" altLang="ja-JP" sz="2400" dirty="0"/>
              <a:t>would like to </a:t>
            </a:r>
            <a:r>
              <a:rPr lang="en-US" altLang="ja-JP" sz="2400" dirty="0" smtClean="0"/>
              <a:t>test the following hypotheses. However, before we proceed, we would like to take this opportunity to show the variability of DSI </a:t>
            </a:r>
            <a:r>
              <a:rPr lang="en-US" altLang="ja-JP" sz="2400" dirty="0" smtClean="0">
                <a:solidFill>
                  <a:srgbClr val="FF0000"/>
                </a:solidFill>
              </a:rPr>
              <a:t>within a same subject </a:t>
            </a:r>
            <a:r>
              <a:rPr lang="en-US" altLang="ja-JP" sz="2400" dirty="0" smtClean="0"/>
              <a:t>so that we can justify the domain specificity.</a:t>
            </a:r>
          </a:p>
          <a:p>
            <a:pPr marL="0" indent="0">
              <a:buNone/>
            </a:pPr>
            <a:r>
              <a:rPr lang="en-US" altLang="ja-JP" sz="2400" dirty="0"/>
              <a:t>Since DSI is assumed that each person has his/her own preferred product categories, so each person has different DSI score on different </a:t>
            </a:r>
            <a:r>
              <a:rPr lang="en-US" altLang="ja-JP" sz="2400" dirty="0" smtClean="0"/>
              <a:t>innovation:</a:t>
            </a:r>
            <a:endParaRPr lang="en-US" altLang="ja-JP" sz="2400" dirty="0"/>
          </a:p>
          <a:p>
            <a:r>
              <a:rPr lang="en-US" altLang="ja-JP" sz="2400" dirty="0"/>
              <a:t>H1: H</a:t>
            </a:r>
            <a:r>
              <a:rPr lang="en-US" altLang="ja-JP" sz="2400" baseline="-25000" dirty="0"/>
              <a:t>0</a:t>
            </a:r>
            <a:r>
              <a:rPr lang="en-US" altLang="ja-JP" sz="2400" dirty="0"/>
              <a:t>: DSI</a:t>
            </a:r>
            <a:r>
              <a:rPr lang="en-US" altLang="ja-JP" sz="2400" baseline="-25000" dirty="0"/>
              <a:t>1</a:t>
            </a:r>
            <a:r>
              <a:rPr lang="en-US" altLang="ja-JP" sz="2400" dirty="0"/>
              <a:t>=DSI</a:t>
            </a:r>
            <a:r>
              <a:rPr lang="en-US" altLang="ja-JP" sz="2400" baseline="-25000" dirty="0"/>
              <a:t>2</a:t>
            </a:r>
            <a:r>
              <a:rPr lang="en-US" altLang="ja-JP" sz="2400" dirty="0"/>
              <a:t>….=</a:t>
            </a:r>
            <a:r>
              <a:rPr lang="en-US" altLang="ja-JP" sz="2400" dirty="0" err="1"/>
              <a:t>DSI</a:t>
            </a:r>
            <a:r>
              <a:rPr lang="en-US" altLang="ja-JP" sz="2400" baseline="-25000" dirty="0" err="1"/>
              <a:t>k</a:t>
            </a:r>
            <a:r>
              <a:rPr lang="en-US" altLang="ja-JP" sz="2400" baseline="-25000" dirty="0"/>
              <a:t> </a:t>
            </a:r>
            <a:r>
              <a:rPr lang="en-US" altLang="ja-JP" sz="2400" dirty="0"/>
              <a:t>(k = # of innovations)</a:t>
            </a:r>
          </a:p>
          <a:p>
            <a:pPr marL="0" indent="0">
              <a:buNone/>
            </a:pPr>
            <a:r>
              <a:rPr lang="en-US" altLang="ja-JP" sz="2400" dirty="0"/>
              <a:t>            H</a:t>
            </a:r>
            <a:r>
              <a:rPr lang="en-US" altLang="ja-JP" sz="2400" baseline="-25000" dirty="0"/>
              <a:t>1</a:t>
            </a:r>
            <a:r>
              <a:rPr lang="en-US" altLang="ja-JP" sz="2400" dirty="0"/>
              <a:t>: at least one pair is different</a:t>
            </a:r>
            <a:r>
              <a:rPr lang="en-US" altLang="ja-JP" sz="2400" dirty="0" smtClean="0"/>
              <a:t>.</a:t>
            </a:r>
            <a:endParaRPr lang="en-US" altLang="ja-JP" sz="2800" dirty="0"/>
          </a:p>
          <a:p>
            <a:endParaRPr kumimoji="1" lang="ja-JP" altLang="en-US" sz="28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dirty="0"/>
          </a:p>
        </p:txBody>
      </p:sp>
      <p:sp>
        <p:nvSpPr>
          <p:cNvPr id="5" name="テキスト ボックス 4"/>
          <p:cNvSpPr txBox="1"/>
          <p:nvPr/>
        </p:nvSpPr>
        <p:spPr>
          <a:xfrm>
            <a:off x="280120" y="5157192"/>
            <a:ext cx="8424936" cy="1200329"/>
          </a:xfrm>
          <a:prstGeom prst="rect">
            <a:avLst/>
          </a:prstGeom>
          <a:solidFill>
            <a:schemeClr val="accent6">
              <a:lumMod val="20000"/>
              <a:lumOff val="80000"/>
            </a:schemeClr>
          </a:solidFill>
        </p:spPr>
        <p:txBody>
          <a:bodyPr wrap="square" rtlCol="0">
            <a:spAutoFit/>
          </a:bodyPr>
          <a:lstStyle/>
          <a:p>
            <a:pPr lvl="0">
              <a:spcBef>
                <a:spcPct val="20000"/>
              </a:spcBef>
            </a:pPr>
            <a:r>
              <a:rPr lang="en-US" altLang="ja-JP" sz="2400" dirty="0">
                <a:solidFill>
                  <a:prstClr val="black"/>
                </a:solidFill>
              </a:rPr>
              <a:t>Note: </a:t>
            </a:r>
            <a:r>
              <a:rPr lang="en-US" altLang="ja-JP" sz="2400" dirty="0" smtClean="0">
                <a:solidFill>
                  <a:prstClr val="black"/>
                </a:solidFill>
              </a:rPr>
              <a:t>Here “predicts </a:t>
            </a:r>
            <a:r>
              <a:rPr lang="en-US" altLang="ja-JP" sz="2400" dirty="0">
                <a:solidFill>
                  <a:prstClr val="black"/>
                </a:solidFill>
              </a:rPr>
              <a:t>better” means strictly </a:t>
            </a:r>
            <a:r>
              <a:rPr lang="en-US" altLang="ja-JP" sz="2400" dirty="0" smtClean="0">
                <a:solidFill>
                  <a:prstClr val="black"/>
                </a:solidFill>
              </a:rPr>
              <a:t>in </a:t>
            </a:r>
            <a:r>
              <a:rPr lang="en-US" altLang="ja-JP" sz="2400" dirty="0">
                <a:solidFill>
                  <a:prstClr val="black"/>
                </a:solidFill>
              </a:rPr>
              <a:t>theoretical sense. Of course, we can make better operational prediction models using </a:t>
            </a:r>
            <a:r>
              <a:rPr lang="en-US" altLang="ja-JP" sz="2400" dirty="0" smtClean="0">
                <a:solidFill>
                  <a:prstClr val="black"/>
                </a:solidFill>
              </a:rPr>
              <a:t>disposition </a:t>
            </a:r>
            <a:r>
              <a:rPr lang="en-US" altLang="ja-JP" sz="2400" dirty="0">
                <a:solidFill>
                  <a:prstClr val="black"/>
                </a:solidFill>
              </a:rPr>
              <a:t>concepts.</a:t>
            </a:r>
          </a:p>
        </p:txBody>
      </p:sp>
    </p:spTree>
    <p:extLst>
      <p:ext uri="{BB962C8B-B14F-4D97-AF65-F5344CB8AC3E}">
        <p14:creationId xmlns:p14="http://schemas.microsoft.com/office/powerpoint/2010/main" val="294879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1000"/>
                                        <p:tgtEl>
                                          <p:spTgt spid="3">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1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kumimoji="1" lang="en-US" altLang="ja-JP" sz="3200" dirty="0" smtClean="0"/>
              <a:t>Hypotheses</a:t>
            </a:r>
            <a:endParaRPr kumimoji="1" lang="ja-JP" altLang="en-US" sz="3200" dirty="0"/>
          </a:p>
        </p:txBody>
      </p:sp>
      <p:sp>
        <p:nvSpPr>
          <p:cNvPr id="3" name="コンテンツ プレースホルダー 2"/>
          <p:cNvSpPr>
            <a:spLocks noGrp="1"/>
          </p:cNvSpPr>
          <p:nvPr>
            <p:ph idx="1"/>
          </p:nvPr>
        </p:nvSpPr>
        <p:spPr>
          <a:xfrm>
            <a:off x="457200" y="980728"/>
            <a:ext cx="8229600" cy="5145435"/>
          </a:xfrm>
        </p:spPr>
        <p:txBody>
          <a:bodyPr>
            <a:normAutofit/>
          </a:bodyPr>
          <a:lstStyle/>
          <a:p>
            <a:pPr marL="0" indent="0">
              <a:buNone/>
            </a:pPr>
            <a:r>
              <a:rPr lang="en-US" altLang="ja-JP" sz="2800" dirty="0"/>
              <a:t>H2: DSI predicts innovative behavior better than </a:t>
            </a:r>
            <a:r>
              <a:rPr lang="en-US" altLang="ja-JP" sz="2800" dirty="0" smtClean="0"/>
              <a:t>DGI. This </a:t>
            </a:r>
            <a:r>
              <a:rPr lang="en-US" altLang="ja-JP" sz="2800" dirty="0"/>
              <a:t>will be divided into three operational hypotheses</a:t>
            </a:r>
            <a:r>
              <a:rPr lang="en-US" altLang="ja-JP" sz="2800" dirty="0" smtClean="0"/>
              <a:t>:</a:t>
            </a:r>
          </a:p>
          <a:p>
            <a:pPr marL="0" indent="0">
              <a:buNone/>
            </a:pPr>
            <a:endParaRPr lang="en-US" altLang="ja-JP" sz="2800" dirty="0"/>
          </a:p>
          <a:p>
            <a:r>
              <a:rPr lang="en-US" altLang="ja-JP" sz="2800" dirty="0"/>
              <a:t>H2</a:t>
            </a:r>
            <a:r>
              <a:rPr lang="en-US" altLang="ja-JP" sz="2800" baseline="-25000" dirty="0"/>
              <a:t>a1</a:t>
            </a:r>
            <a:r>
              <a:rPr lang="en-US" altLang="ja-JP" sz="2800" dirty="0"/>
              <a:t>: There is no significant correlation between DGI and innovative behavior (adoption time). </a:t>
            </a:r>
            <a:endParaRPr lang="en-US" altLang="ja-JP" sz="2800" dirty="0" smtClean="0"/>
          </a:p>
          <a:p>
            <a:r>
              <a:rPr lang="en-US" altLang="ja-JP" sz="2800" dirty="0" smtClean="0"/>
              <a:t>H2</a:t>
            </a:r>
            <a:r>
              <a:rPr lang="en-US" altLang="ja-JP" sz="2800" baseline="-25000" dirty="0" smtClean="0"/>
              <a:t>a2</a:t>
            </a:r>
            <a:r>
              <a:rPr lang="en-US" altLang="ja-JP" sz="2800" dirty="0"/>
              <a:t>: </a:t>
            </a:r>
            <a:r>
              <a:rPr lang="en-US" altLang="ja-JP" sz="2800" dirty="0" smtClean="0"/>
              <a:t>There </a:t>
            </a:r>
            <a:r>
              <a:rPr lang="en-US" altLang="ja-JP" sz="2800" dirty="0"/>
              <a:t>is a significant correlation between DSI and innovative behavior (adoption time).</a:t>
            </a:r>
          </a:p>
          <a:p>
            <a:r>
              <a:rPr lang="en-US" altLang="ja-JP" sz="2800" dirty="0"/>
              <a:t>H2</a:t>
            </a:r>
            <a:r>
              <a:rPr lang="en-US" altLang="ja-JP" sz="2800" baseline="-25000" dirty="0"/>
              <a:t>b</a:t>
            </a:r>
            <a:r>
              <a:rPr lang="en-US" altLang="ja-JP" sz="2800" dirty="0"/>
              <a:t>: There is no significant correlation between DSI and DGI</a:t>
            </a:r>
            <a:r>
              <a:rPr lang="en-US" altLang="ja-JP" sz="2800" dirty="0" smtClean="0"/>
              <a:t>.</a:t>
            </a:r>
            <a:endParaRPr lang="en-US" altLang="ja-JP" sz="28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a:p>
        </p:txBody>
      </p:sp>
    </p:spTree>
    <p:extLst>
      <p:ext uri="{BB962C8B-B14F-4D97-AF65-F5344CB8AC3E}">
        <p14:creationId xmlns:p14="http://schemas.microsoft.com/office/powerpoint/2010/main" val="2449982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kumimoji="1" lang="en-US" altLang="ja-JP" sz="3200" dirty="0" smtClean="0"/>
              <a:t>Hypotheses</a:t>
            </a:r>
            <a:endParaRPr kumimoji="1" lang="ja-JP" altLang="en-US" sz="3200" dirty="0"/>
          </a:p>
        </p:txBody>
      </p:sp>
      <p:sp>
        <p:nvSpPr>
          <p:cNvPr id="3" name="コンテンツ プレースホルダー 2"/>
          <p:cNvSpPr>
            <a:spLocks noGrp="1"/>
          </p:cNvSpPr>
          <p:nvPr>
            <p:ph idx="1"/>
          </p:nvPr>
        </p:nvSpPr>
        <p:spPr>
          <a:xfrm>
            <a:off x="107504" y="1196752"/>
            <a:ext cx="8856984" cy="4929411"/>
          </a:xfrm>
        </p:spPr>
        <p:txBody>
          <a:bodyPr>
            <a:normAutofit/>
          </a:bodyPr>
          <a:lstStyle/>
          <a:p>
            <a:r>
              <a:rPr lang="en-US" altLang="ja-JP" sz="2800" dirty="0" smtClean="0"/>
              <a:t>Using Cox regression function, we estimate the parameters. Dependent variable is adoption time and the explanatory variables are DSI and intervening variables (Sex, Age, and Part time job). </a:t>
            </a:r>
          </a:p>
          <a:p>
            <a:r>
              <a:rPr lang="en-US" altLang="ja-JP" sz="2800" dirty="0" smtClean="0"/>
              <a:t>Survival</a:t>
            </a:r>
            <a:r>
              <a:rPr kumimoji="1" lang="en-US" altLang="ja-JP" sz="2800" dirty="0" smtClean="0"/>
              <a:t> </a:t>
            </a:r>
            <a:r>
              <a:rPr lang="en-US" altLang="ja-JP" sz="2800" dirty="0" smtClean="0"/>
              <a:t>rate</a:t>
            </a:r>
            <a:r>
              <a:rPr kumimoji="1" lang="en-US" altLang="ja-JP" sz="2800" dirty="0" smtClean="0"/>
              <a:t> = </a:t>
            </a:r>
            <a:r>
              <a:rPr lang="en-US" altLang="ja-JP" sz="2800" dirty="0"/>
              <a:t>f (</a:t>
            </a:r>
            <a:r>
              <a:rPr lang="en-US" altLang="ja-JP" sz="2800" dirty="0" smtClean="0"/>
              <a:t>DSI, </a:t>
            </a:r>
            <a:r>
              <a:rPr lang="en-US" altLang="ja-JP" sz="2800" dirty="0"/>
              <a:t>Sex, Age</a:t>
            </a:r>
            <a:r>
              <a:rPr lang="en-US" altLang="ja-JP" sz="2800" dirty="0" smtClean="0"/>
              <a:t>, </a:t>
            </a:r>
            <a:r>
              <a:rPr lang="en-US" altLang="ja-JP" sz="2800" dirty="0"/>
              <a:t>Part time </a:t>
            </a:r>
            <a:r>
              <a:rPr lang="en-US" altLang="ja-JP" sz="2800" dirty="0" smtClean="0"/>
              <a:t>job)</a:t>
            </a:r>
            <a:endParaRPr kumimoji="1" lang="ja-JP" altLang="en-US" sz="2800"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424806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kumimoji="1" lang="en-US" altLang="ja-JP" sz="3600" dirty="0" smtClean="0"/>
              <a:t>Sample</a:t>
            </a:r>
            <a:endParaRPr kumimoji="1" lang="ja-JP" altLang="en-US" sz="3600" dirty="0"/>
          </a:p>
        </p:txBody>
      </p:sp>
      <p:sp>
        <p:nvSpPr>
          <p:cNvPr id="3" name="コンテンツ プレースホルダー 2"/>
          <p:cNvSpPr>
            <a:spLocks noGrp="1"/>
          </p:cNvSpPr>
          <p:nvPr>
            <p:ph idx="1"/>
          </p:nvPr>
        </p:nvSpPr>
        <p:spPr>
          <a:xfrm>
            <a:off x="251520" y="908720"/>
            <a:ext cx="8712968" cy="5217443"/>
          </a:xfrm>
        </p:spPr>
        <p:txBody>
          <a:bodyPr>
            <a:noAutofit/>
          </a:bodyPr>
          <a:lstStyle/>
          <a:p>
            <a:r>
              <a:rPr lang="en-US" altLang="ja-JP" sz="2400" dirty="0"/>
              <a:t>Data were collected by </a:t>
            </a:r>
            <a:r>
              <a:rPr lang="en-US" altLang="ja-JP" sz="2400" dirty="0" smtClean="0"/>
              <a:t>web uploaded self-administered questionnaire from 896 business undergraduates </a:t>
            </a:r>
            <a:r>
              <a:rPr lang="en-US" altLang="ja-JP" sz="2400" dirty="0"/>
              <a:t>at </a:t>
            </a:r>
            <a:r>
              <a:rPr lang="en-US" altLang="ja-JP" sz="2400" dirty="0" smtClean="0"/>
              <a:t>our (private) university </a:t>
            </a:r>
            <a:r>
              <a:rPr lang="en-US" altLang="ja-JP" sz="2400" dirty="0"/>
              <a:t>in </a:t>
            </a:r>
            <a:r>
              <a:rPr lang="en-US" altLang="ja-JP" sz="2400" dirty="0" smtClean="0"/>
              <a:t>Kyoto, Japan during June 10</a:t>
            </a:r>
            <a:r>
              <a:rPr lang="en-US" altLang="ja-JP" sz="2400" baseline="30000" dirty="0" smtClean="0"/>
              <a:t>th</a:t>
            </a:r>
            <a:r>
              <a:rPr lang="en-US" altLang="ja-JP" sz="2400" dirty="0" smtClean="0"/>
              <a:t> – July 29</a:t>
            </a:r>
            <a:r>
              <a:rPr lang="en-US" altLang="ja-JP" sz="2400" baseline="30000" dirty="0" smtClean="0"/>
              <a:t>th</a:t>
            </a:r>
            <a:r>
              <a:rPr lang="en-US" altLang="ja-JP" sz="2400" dirty="0" smtClean="0"/>
              <a:t> 2009. </a:t>
            </a:r>
            <a:r>
              <a:rPr lang="en-US" altLang="ja-JP" sz="2400" dirty="0"/>
              <a:t>Removal of </a:t>
            </a:r>
            <a:r>
              <a:rPr lang="en-US" altLang="ja-JP" sz="2400" dirty="0" smtClean="0"/>
              <a:t>207 subjects owing </a:t>
            </a:r>
            <a:r>
              <a:rPr lang="en-US" altLang="ja-JP" sz="2400" dirty="0"/>
              <a:t>to missing data, non-response, and </a:t>
            </a:r>
            <a:r>
              <a:rPr lang="en-US" altLang="ja-JP" sz="2400" dirty="0" smtClean="0"/>
              <a:t>random response </a:t>
            </a:r>
            <a:r>
              <a:rPr lang="en-US" altLang="ja-JP" sz="2400" dirty="0"/>
              <a:t>resulted in a total usable sample of </a:t>
            </a:r>
            <a:r>
              <a:rPr lang="en-US" altLang="ja-JP" sz="2400" dirty="0" smtClean="0"/>
              <a:t>688 subjects</a:t>
            </a:r>
            <a:r>
              <a:rPr lang="en-US" altLang="ja-JP" sz="2400" dirty="0"/>
              <a:t>.</a:t>
            </a:r>
          </a:p>
          <a:p>
            <a:r>
              <a:rPr lang="en-US" altLang="ja-JP" sz="2400" dirty="0"/>
              <a:t>The final sample was comprised of 455 </a:t>
            </a:r>
            <a:r>
              <a:rPr lang="en-US" altLang="ja-JP" sz="2400" dirty="0" smtClean="0"/>
              <a:t>men (</a:t>
            </a:r>
            <a:r>
              <a:rPr lang="en-US" altLang="ja-JP" sz="2400" dirty="0"/>
              <a:t>66.1 </a:t>
            </a:r>
            <a:r>
              <a:rPr lang="en-US" altLang="ja-JP" sz="2400" dirty="0" smtClean="0"/>
              <a:t>%) </a:t>
            </a:r>
            <a:r>
              <a:rPr lang="en-US" altLang="ja-JP" sz="2400" dirty="0"/>
              <a:t>and  </a:t>
            </a:r>
            <a:r>
              <a:rPr lang="en-US" altLang="ja-JP" sz="2400" dirty="0" smtClean="0"/>
              <a:t>233 women (33.9%). </a:t>
            </a:r>
            <a:r>
              <a:rPr lang="en-US" altLang="ja-JP" sz="2400" dirty="0"/>
              <a:t>Ages of the subjects </a:t>
            </a:r>
            <a:r>
              <a:rPr lang="en-US" altLang="ja-JP" sz="2400" dirty="0" smtClean="0"/>
              <a:t>ranged from 18 </a:t>
            </a:r>
            <a:r>
              <a:rPr lang="en-US" altLang="ja-JP" sz="2400" dirty="0"/>
              <a:t>to </a:t>
            </a:r>
            <a:r>
              <a:rPr lang="en-US" altLang="ja-JP" sz="2400" dirty="0" smtClean="0"/>
              <a:t>27 </a:t>
            </a:r>
            <a:r>
              <a:rPr lang="en-US" altLang="ja-JP" sz="2400" dirty="0"/>
              <a:t>years, with a mean of </a:t>
            </a:r>
            <a:r>
              <a:rPr lang="en-US" altLang="ja-JP" sz="2400" dirty="0" smtClean="0"/>
              <a:t>20.3 (SD=1.188). </a:t>
            </a:r>
          </a:p>
          <a:p>
            <a:r>
              <a:rPr kumimoji="1" lang="en-US" altLang="ja-JP" sz="2400" dirty="0" smtClean="0"/>
              <a:t>Mobile phone, SNS and e-money are chosen </a:t>
            </a:r>
            <a:r>
              <a:rPr lang="en-US" altLang="ja-JP" sz="2400" dirty="0" smtClean="0"/>
              <a:t>as the </a:t>
            </a:r>
            <a:r>
              <a:rPr lang="en-US" altLang="ja-JP" sz="2400" dirty="0"/>
              <a:t>innovative </a:t>
            </a:r>
            <a:r>
              <a:rPr lang="en-US" altLang="ja-JP" sz="2400" dirty="0" smtClean="0"/>
              <a:t>products</a:t>
            </a:r>
            <a:r>
              <a:rPr kumimoji="1" lang="en-US" altLang="ja-JP" sz="2400" dirty="0" smtClean="0"/>
              <a:t>.</a:t>
            </a:r>
            <a:endParaRPr kumimoji="1" lang="ja-JP" altLang="en-US"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19</a:t>
            </a:fld>
            <a:endParaRPr kumimoji="1" lang="ja-JP" altLang="en-US"/>
          </a:p>
        </p:txBody>
      </p:sp>
    </p:spTree>
    <p:extLst>
      <p:ext uri="{BB962C8B-B14F-4D97-AF65-F5344CB8AC3E}">
        <p14:creationId xmlns:p14="http://schemas.microsoft.com/office/powerpoint/2010/main" val="579104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lstStyle/>
          <a:p>
            <a:r>
              <a:rPr kumimoji="1" lang="en-US" altLang="ja-JP" sz="3600" b="1" dirty="0" smtClean="0"/>
              <a:t>Introduction</a:t>
            </a:r>
            <a:endParaRPr kumimoji="1" lang="ja-JP" altLang="en-US" sz="3600" b="1" dirty="0"/>
          </a:p>
        </p:txBody>
      </p:sp>
      <p:sp>
        <p:nvSpPr>
          <p:cNvPr id="3" name="コンテンツ プレースホルダー 2"/>
          <p:cNvSpPr>
            <a:spLocks noGrp="1"/>
          </p:cNvSpPr>
          <p:nvPr>
            <p:ph idx="1"/>
          </p:nvPr>
        </p:nvSpPr>
        <p:spPr>
          <a:xfrm>
            <a:off x="457200" y="980728"/>
            <a:ext cx="8229600" cy="5145435"/>
          </a:xfrm>
        </p:spPr>
        <p:txBody>
          <a:bodyPr/>
          <a:lstStyle/>
          <a:p>
            <a:r>
              <a:rPr kumimoji="1" lang="en-US" altLang="ja-JP" sz="2800" dirty="0" smtClean="0"/>
              <a:t>Consumer innovativeness has been continuously studied till now since 1950s.</a:t>
            </a:r>
          </a:p>
          <a:p>
            <a:r>
              <a:rPr lang="en-US" altLang="ja-JP" sz="2800" dirty="0" smtClean="0"/>
              <a:t>One of the important topics is predictive superiority of innovative behavior between </a:t>
            </a:r>
            <a:r>
              <a:rPr lang="en-US" altLang="ja-JP" sz="2800" dirty="0"/>
              <a:t>d</a:t>
            </a:r>
            <a:r>
              <a:rPr lang="en-US" altLang="ja-JP" sz="2800" dirty="0" smtClean="0"/>
              <a:t>omain-general consumer innovativeness (DGI) and domain-specific innovativeness (DSI).</a:t>
            </a:r>
          </a:p>
          <a:p>
            <a:r>
              <a:rPr lang="en-US" altLang="ja-JP" sz="2800" dirty="0" smtClean="0"/>
              <a:t>We believe that in the latest two decades, people have started to support </a:t>
            </a:r>
            <a:r>
              <a:rPr lang="en-US" altLang="ja-JP" sz="2800" dirty="0"/>
              <a:t>the superiority of </a:t>
            </a:r>
            <a:r>
              <a:rPr lang="en-US" altLang="ja-JP" sz="2800" dirty="0" smtClean="0"/>
              <a:t>DSI.</a:t>
            </a:r>
          </a:p>
          <a:p>
            <a:r>
              <a:rPr lang="en-US" altLang="ja-JP" sz="2800" dirty="0" smtClean="0"/>
              <a:t>Unfortunately </a:t>
            </a:r>
            <a:r>
              <a:rPr lang="en-US" altLang="ja-JP" sz="2800" dirty="0"/>
              <a:t>however</a:t>
            </a:r>
            <a:r>
              <a:rPr lang="en-US" altLang="ja-JP" sz="2800" dirty="0" smtClean="0"/>
              <a:t>, it seems that there is no theory why DSI is superior to DGI. </a:t>
            </a:r>
          </a:p>
          <a:p>
            <a:endParaRPr kumimoji="1" lang="ja-JP" altLang="en-US" sz="2800" dirty="0"/>
          </a:p>
        </p:txBody>
      </p:sp>
      <p:sp>
        <p:nvSpPr>
          <p:cNvPr id="4" name="日付プレースホルダー 3"/>
          <p:cNvSpPr>
            <a:spLocks noGrp="1"/>
          </p:cNvSpPr>
          <p:nvPr>
            <p:ph type="dt" sz="half" idx="10"/>
          </p:nvPr>
        </p:nvSpPr>
        <p:spPr/>
        <p:txBody>
          <a:bodyPr/>
          <a:lstStyle/>
          <a:p>
            <a:pPr>
              <a:defRPr/>
            </a:pPr>
            <a:fld id="{E82676C2-C7F9-4366-A254-6C6FB97A9EAF}"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r>
              <a:rPr lang="en-US" altLang="ja-JP" smtClean="0"/>
              <a:t>(C) Yamada and Nagaoka</a:t>
            </a:r>
            <a:endParaRPr lang="en-US" altLang="ja-JP"/>
          </a:p>
        </p:txBody>
      </p:sp>
      <p:sp>
        <p:nvSpPr>
          <p:cNvPr id="6" name="スライド番号プレースホルダー 5"/>
          <p:cNvSpPr>
            <a:spLocks noGrp="1"/>
          </p:cNvSpPr>
          <p:nvPr>
            <p:ph type="sldNum" sz="quarter" idx="12"/>
          </p:nvPr>
        </p:nvSpPr>
        <p:spPr/>
        <p:txBody>
          <a:bodyPr/>
          <a:lstStyle/>
          <a:p>
            <a:pPr>
              <a:defRPr/>
            </a:pPr>
            <a:fld id="{6C2D65DF-F6AB-44AF-AF81-CD4C030D5441}" type="slidenum">
              <a:rPr lang="ja-JP" altLang="en-US" smtClean="0">
                <a:solidFill>
                  <a:prstClr val="black"/>
                </a:solidFill>
              </a:rPr>
              <a:pPr>
                <a:defRPr/>
              </a:pPr>
              <a:t>2</a:t>
            </a:fld>
            <a:endParaRPr lang="ja-JP" altLang="en-US">
              <a:solidFill>
                <a:prstClr val="black"/>
              </a:solidFill>
            </a:endParaRPr>
          </a:p>
        </p:txBody>
      </p:sp>
    </p:spTree>
    <p:extLst>
      <p:ext uri="{BB962C8B-B14F-4D97-AF65-F5344CB8AC3E}">
        <p14:creationId xmlns:p14="http://schemas.microsoft.com/office/powerpoint/2010/main" val="144937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504056"/>
          </a:xfrm>
        </p:spPr>
        <p:txBody>
          <a:bodyPr>
            <a:normAutofit fontScale="90000"/>
          </a:bodyPr>
          <a:lstStyle/>
          <a:p>
            <a:r>
              <a:rPr kumimoji="1" lang="en-US" altLang="ja-JP" sz="3200" dirty="0" smtClean="0"/>
              <a:t>Questionnaire</a:t>
            </a:r>
            <a:endParaRPr kumimoji="1" lang="ja-JP" altLang="en-US" sz="3200" dirty="0"/>
          </a:p>
        </p:txBody>
      </p:sp>
      <p:sp>
        <p:nvSpPr>
          <p:cNvPr id="3" name="コンテンツ プレースホルダー 2"/>
          <p:cNvSpPr>
            <a:spLocks noGrp="1"/>
          </p:cNvSpPr>
          <p:nvPr>
            <p:ph idx="1"/>
          </p:nvPr>
        </p:nvSpPr>
        <p:spPr>
          <a:xfrm>
            <a:off x="457200" y="980728"/>
            <a:ext cx="8435280" cy="5145435"/>
          </a:xfrm>
        </p:spPr>
        <p:txBody>
          <a:bodyPr>
            <a:normAutofit fontScale="47500" lnSpcReduction="20000"/>
          </a:bodyPr>
          <a:lstStyle/>
          <a:p>
            <a:r>
              <a:rPr lang="en-US" altLang="ja-JP" dirty="0" smtClean="0"/>
              <a:t>Total number of items: 155</a:t>
            </a:r>
            <a:r>
              <a:rPr lang="ja-JP" altLang="en-US" dirty="0" smtClean="0"/>
              <a:t> </a:t>
            </a:r>
            <a:endParaRPr lang="ja-JP" altLang="en-US" dirty="0"/>
          </a:p>
          <a:p>
            <a:r>
              <a:rPr lang="ja-JP" altLang="en-US" dirty="0" smtClean="0"/>
              <a:t>①</a:t>
            </a:r>
            <a:r>
              <a:rPr lang="en-US" altLang="ja-JP" dirty="0" smtClean="0"/>
              <a:t>Demographics: Q1-Q4, Q70</a:t>
            </a:r>
            <a:r>
              <a:rPr lang="ja-JP" altLang="en-US" dirty="0" smtClean="0"/>
              <a:t>～</a:t>
            </a:r>
            <a:r>
              <a:rPr lang="en-US" altLang="ja-JP" dirty="0" smtClean="0"/>
              <a:t>Q77, Q92</a:t>
            </a:r>
            <a:r>
              <a:rPr lang="ja-JP" altLang="en-US" dirty="0" smtClean="0"/>
              <a:t>～</a:t>
            </a:r>
            <a:r>
              <a:rPr lang="en-US" altLang="ja-JP" dirty="0" smtClean="0"/>
              <a:t>Q155</a:t>
            </a:r>
            <a:endParaRPr lang="ja-JP" altLang="en-US" dirty="0"/>
          </a:p>
          <a:p>
            <a:r>
              <a:rPr lang="ja-JP" altLang="en-US" dirty="0" smtClean="0"/>
              <a:t>②</a:t>
            </a:r>
            <a:r>
              <a:rPr lang="en-US" altLang="ja-JP" b="1" dirty="0" err="1" smtClean="0"/>
              <a:t>Kiuti</a:t>
            </a:r>
            <a:r>
              <a:rPr lang="en-US" altLang="ja-JP" b="1" dirty="0" smtClean="0"/>
              <a:t> score: Q5</a:t>
            </a:r>
            <a:r>
              <a:rPr lang="ja-JP" altLang="en-US" b="1" dirty="0" smtClean="0"/>
              <a:t>～</a:t>
            </a:r>
            <a:r>
              <a:rPr lang="en-US" altLang="ja-JP" b="1" dirty="0" smtClean="0"/>
              <a:t>Q20 (Self construal scale similar to I-O scale)</a:t>
            </a:r>
            <a:r>
              <a:rPr lang="ja-JP" altLang="en-US" b="1" dirty="0" smtClean="0"/>
              <a:t>　　　　 </a:t>
            </a:r>
            <a:r>
              <a:rPr lang="en-US" altLang="ja-JP" b="1" dirty="0" smtClean="0"/>
              <a:t>We use this scale as DGI scale.</a:t>
            </a:r>
            <a:endParaRPr lang="ja-JP" altLang="en-US" b="1" dirty="0"/>
          </a:p>
          <a:p>
            <a:r>
              <a:rPr lang="ja-JP" altLang="en-US" dirty="0"/>
              <a:t>③</a:t>
            </a:r>
            <a:r>
              <a:rPr lang="en-US" altLang="ja-JP" dirty="0" smtClean="0"/>
              <a:t>DSI</a:t>
            </a:r>
            <a:r>
              <a:rPr lang="ja-JP" altLang="en-US" dirty="0"/>
              <a:t> </a:t>
            </a:r>
            <a:r>
              <a:rPr lang="en-US" altLang="ja-JP" dirty="0" smtClean="0"/>
              <a:t>Scale</a:t>
            </a:r>
            <a:r>
              <a:rPr lang="ja-JP" altLang="en-US" dirty="0"/>
              <a:t>　</a:t>
            </a:r>
            <a:r>
              <a:rPr lang="en-US" altLang="ja-JP" dirty="0" smtClean="0"/>
              <a:t>(Goldsmith &amp; </a:t>
            </a:r>
            <a:r>
              <a:rPr lang="en-US" altLang="ja-JP" dirty="0" err="1" smtClean="0"/>
              <a:t>Hofacker’s</a:t>
            </a:r>
            <a:r>
              <a:rPr lang="en-US" altLang="ja-JP" dirty="0" smtClean="0"/>
              <a:t> scale)</a:t>
            </a:r>
            <a:endParaRPr lang="ja-JP" altLang="en-US" dirty="0"/>
          </a:p>
          <a:p>
            <a:pPr lvl="1"/>
            <a:r>
              <a:rPr lang="en-US" altLang="ja-JP" dirty="0" smtClean="0"/>
              <a:t>Mobile phone: Q30</a:t>
            </a:r>
            <a:r>
              <a:rPr lang="ja-JP" altLang="en-US" dirty="0" smtClean="0"/>
              <a:t>～</a:t>
            </a:r>
            <a:r>
              <a:rPr lang="en-US" altLang="ja-JP" dirty="0" smtClean="0"/>
              <a:t>Q35</a:t>
            </a:r>
            <a:endParaRPr lang="ja-JP" altLang="en-US" dirty="0"/>
          </a:p>
          <a:p>
            <a:pPr lvl="1"/>
            <a:r>
              <a:rPr lang="en-US" altLang="ja-JP" dirty="0" smtClean="0"/>
              <a:t>SNS: Q53</a:t>
            </a:r>
            <a:r>
              <a:rPr lang="ja-JP" altLang="en-US" dirty="0" smtClean="0"/>
              <a:t>～</a:t>
            </a:r>
            <a:r>
              <a:rPr lang="en-US" altLang="ja-JP" dirty="0" smtClean="0"/>
              <a:t>Q58</a:t>
            </a:r>
            <a:endParaRPr lang="ja-JP" altLang="en-US" dirty="0"/>
          </a:p>
          <a:p>
            <a:pPr lvl="1"/>
            <a:r>
              <a:rPr lang="en-US" altLang="ja-JP" dirty="0"/>
              <a:t>e</a:t>
            </a:r>
            <a:r>
              <a:rPr lang="en-US" altLang="ja-JP" dirty="0" smtClean="0"/>
              <a:t>-money:</a:t>
            </a:r>
            <a:r>
              <a:rPr lang="ja-JP" altLang="en-US" dirty="0"/>
              <a:t> </a:t>
            </a:r>
            <a:r>
              <a:rPr lang="en-US" altLang="ja-JP" dirty="0" smtClean="0"/>
              <a:t>Q64</a:t>
            </a:r>
            <a:r>
              <a:rPr lang="ja-JP" altLang="en-US" dirty="0" smtClean="0"/>
              <a:t>～</a:t>
            </a:r>
            <a:r>
              <a:rPr lang="en-US" altLang="ja-JP" dirty="0" smtClean="0"/>
              <a:t>Q69</a:t>
            </a:r>
          </a:p>
          <a:p>
            <a:pPr marL="457200" lvl="1" indent="0">
              <a:buNone/>
            </a:pPr>
            <a:endParaRPr lang="en-US" altLang="ja-JP" dirty="0" smtClean="0"/>
          </a:p>
          <a:p>
            <a:r>
              <a:rPr lang="en-US" altLang="ja-JP" dirty="0" smtClean="0"/>
              <a:t>Manning </a:t>
            </a:r>
            <a:r>
              <a:rPr lang="en-US" altLang="ja-JP" dirty="0"/>
              <a:t>et al. (1995)</a:t>
            </a:r>
            <a:endParaRPr lang="ja-JP" altLang="en-US" dirty="0"/>
          </a:p>
          <a:p>
            <a:r>
              <a:rPr lang="ja-JP" altLang="en-US" dirty="0"/>
              <a:t>④</a:t>
            </a:r>
            <a:r>
              <a:rPr lang="en-US" altLang="ja-JP" dirty="0" smtClean="0"/>
              <a:t>CNS Score:</a:t>
            </a:r>
            <a:r>
              <a:rPr lang="ja-JP" altLang="en-US" dirty="0"/>
              <a:t> </a:t>
            </a:r>
            <a:r>
              <a:rPr lang="en-US" altLang="ja-JP" dirty="0" smtClean="0"/>
              <a:t>Q84</a:t>
            </a:r>
            <a:r>
              <a:rPr lang="ja-JP" altLang="en-US" dirty="0" smtClean="0"/>
              <a:t>～</a:t>
            </a:r>
            <a:r>
              <a:rPr lang="en-US" altLang="ja-JP" dirty="0" smtClean="0"/>
              <a:t>Q91 (</a:t>
            </a:r>
            <a:r>
              <a:rPr lang="en-US" altLang="ja-JP" dirty="0"/>
              <a:t>C</a:t>
            </a:r>
            <a:r>
              <a:rPr lang="en-US" altLang="ja-JP" dirty="0" smtClean="0"/>
              <a:t>onsumer </a:t>
            </a:r>
            <a:r>
              <a:rPr lang="en-US" altLang="ja-JP" dirty="0"/>
              <a:t>N</a:t>
            </a:r>
            <a:r>
              <a:rPr lang="en-US" altLang="ja-JP" dirty="0" smtClean="0"/>
              <a:t>ovelty </a:t>
            </a:r>
            <a:r>
              <a:rPr lang="en-US" altLang="ja-JP" dirty="0"/>
              <a:t>S</a:t>
            </a:r>
            <a:r>
              <a:rPr lang="en-US" altLang="ja-JP" dirty="0" smtClean="0"/>
              <a:t>eeking)</a:t>
            </a:r>
            <a:endParaRPr lang="ja-JP" altLang="en-US" dirty="0"/>
          </a:p>
          <a:p>
            <a:r>
              <a:rPr lang="ja-JP" altLang="en-US" dirty="0"/>
              <a:t>⑤</a:t>
            </a:r>
            <a:r>
              <a:rPr lang="en-US" altLang="ja-JP" dirty="0" smtClean="0"/>
              <a:t>CIJM</a:t>
            </a:r>
            <a:r>
              <a:rPr lang="ja-JP" altLang="en-US" dirty="0"/>
              <a:t> </a:t>
            </a:r>
            <a:r>
              <a:rPr lang="en-US" altLang="ja-JP" dirty="0" smtClean="0"/>
              <a:t>Score:</a:t>
            </a:r>
            <a:r>
              <a:rPr lang="ja-JP" altLang="en-US" dirty="0"/>
              <a:t> </a:t>
            </a:r>
            <a:r>
              <a:rPr lang="en-US" altLang="ja-JP" dirty="0" smtClean="0"/>
              <a:t>Q78</a:t>
            </a:r>
            <a:r>
              <a:rPr lang="ja-JP" altLang="en-US" dirty="0" smtClean="0"/>
              <a:t>～</a:t>
            </a:r>
            <a:r>
              <a:rPr lang="en-US" altLang="ja-JP" dirty="0" smtClean="0"/>
              <a:t>Q83 (</a:t>
            </a:r>
            <a:r>
              <a:rPr lang="en-US" altLang="ja-JP" dirty="0"/>
              <a:t>Consumer Independent </a:t>
            </a:r>
            <a:r>
              <a:rPr lang="en-US" altLang="ja-JP" dirty="0" err="1"/>
              <a:t>Judgement</a:t>
            </a:r>
            <a:r>
              <a:rPr lang="en-US" altLang="ja-JP" dirty="0"/>
              <a:t> </a:t>
            </a:r>
            <a:r>
              <a:rPr lang="en-US" altLang="ja-JP" dirty="0" smtClean="0"/>
              <a:t>Making)</a:t>
            </a:r>
          </a:p>
          <a:p>
            <a:endParaRPr lang="ja-JP" altLang="en-US" dirty="0"/>
          </a:p>
          <a:p>
            <a:r>
              <a:rPr lang="ja-JP" altLang="en-US" dirty="0" smtClean="0"/>
              <a:t>⑥</a:t>
            </a:r>
            <a:r>
              <a:rPr lang="en-US" altLang="ja-JP" dirty="0" err="1" smtClean="0"/>
              <a:t>Wakuwaku</a:t>
            </a:r>
            <a:r>
              <a:rPr lang="en-US" altLang="ja-JP" dirty="0" smtClean="0"/>
              <a:t> Score</a:t>
            </a:r>
            <a:r>
              <a:rPr lang="ja-JP" altLang="en-US" dirty="0"/>
              <a:t>　</a:t>
            </a:r>
          </a:p>
          <a:p>
            <a:pPr lvl="1"/>
            <a:r>
              <a:rPr lang="en-US" altLang="ja-JP" dirty="0" smtClean="0"/>
              <a:t>Mobile phone: Q28</a:t>
            </a:r>
            <a:endParaRPr lang="ja-JP" altLang="en-US" dirty="0"/>
          </a:p>
          <a:p>
            <a:pPr lvl="1"/>
            <a:r>
              <a:rPr lang="en-US" altLang="ja-JP" dirty="0" smtClean="0"/>
              <a:t>SNS: Q45</a:t>
            </a:r>
            <a:endParaRPr lang="ja-JP" altLang="en-US" dirty="0"/>
          </a:p>
          <a:p>
            <a:pPr lvl="1"/>
            <a:r>
              <a:rPr lang="en-US" altLang="ja-JP" dirty="0"/>
              <a:t>e</a:t>
            </a:r>
            <a:r>
              <a:rPr lang="en-US" altLang="ja-JP" dirty="0" smtClean="0"/>
              <a:t>-money: Q63</a:t>
            </a:r>
            <a:endParaRPr lang="ja-JP" altLang="en-US" dirty="0"/>
          </a:p>
          <a:p>
            <a:r>
              <a:rPr lang="ja-JP" altLang="en-US" dirty="0" smtClean="0"/>
              <a:t>⑦</a:t>
            </a:r>
            <a:r>
              <a:rPr lang="en-US" altLang="ja-JP" dirty="0" smtClean="0"/>
              <a:t>Other questions </a:t>
            </a:r>
            <a:r>
              <a:rPr lang="ja-JP" altLang="en-US" dirty="0"/>
              <a:t>　</a:t>
            </a:r>
          </a:p>
          <a:p>
            <a:pPr lvl="1"/>
            <a:r>
              <a:rPr lang="en-US" altLang="ja-JP" dirty="0" smtClean="0"/>
              <a:t>Mobile phone</a:t>
            </a:r>
            <a:r>
              <a:rPr lang="en-US" altLang="ja-JP" dirty="0"/>
              <a:t>: </a:t>
            </a:r>
            <a:r>
              <a:rPr lang="en-US" altLang="ja-JP" dirty="0" smtClean="0"/>
              <a:t>Q21</a:t>
            </a:r>
            <a:r>
              <a:rPr lang="ja-JP" altLang="en-US" dirty="0" smtClean="0"/>
              <a:t>～</a:t>
            </a:r>
            <a:r>
              <a:rPr lang="en-US" altLang="ja-JP" dirty="0" smtClean="0"/>
              <a:t>Q27, Q29</a:t>
            </a:r>
            <a:r>
              <a:rPr lang="ja-JP" altLang="en-US" dirty="0"/>
              <a:t>　</a:t>
            </a:r>
          </a:p>
          <a:p>
            <a:pPr lvl="1"/>
            <a:r>
              <a:rPr lang="en-US" altLang="ja-JP" dirty="0" smtClean="0"/>
              <a:t>SNS: Q36</a:t>
            </a:r>
            <a:r>
              <a:rPr lang="ja-JP" altLang="en-US" dirty="0" smtClean="0"/>
              <a:t>～</a:t>
            </a:r>
            <a:r>
              <a:rPr lang="en-US" altLang="ja-JP" dirty="0" smtClean="0"/>
              <a:t>Q51</a:t>
            </a:r>
            <a:endParaRPr lang="ja-JP" altLang="en-US" dirty="0"/>
          </a:p>
          <a:p>
            <a:pPr lvl="1"/>
            <a:r>
              <a:rPr lang="en-US" altLang="ja-JP" dirty="0"/>
              <a:t>e</a:t>
            </a:r>
            <a:r>
              <a:rPr lang="en-US" altLang="ja-JP" dirty="0" smtClean="0"/>
              <a:t>-money: Q59</a:t>
            </a:r>
            <a:r>
              <a:rPr lang="ja-JP" altLang="en-US" dirty="0" smtClean="0"/>
              <a:t>～</a:t>
            </a:r>
            <a:r>
              <a:rPr lang="en-US" altLang="ja-JP" dirty="0" smtClean="0"/>
              <a:t>Q62</a:t>
            </a:r>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20</a:t>
            </a:fld>
            <a:endParaRPr kumimoji="1" lang="ja-JP" altLang="en-US"/>
          </a:p>
        </p:txBody>
      </p:sp>
      <p:sp>
        <p:nvSpPr>
          <p:cNvPr id="5" name="右中かっこ 4"/>
          <p:cNvSpPr/>
          <p:nvPr/>
        </p:nvSpPr>
        <p:spPr>
          <a:xfrm>
            <a:off x="7547187" y="3088282"/>
            <a:ext cx="189735" cy="1852886"/>
          </a:xfrm>
          <a:prstGeom prst="righ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7762363" y="3549947"/>
            <a:ext cx="1008112" cy="923330"/>
          </a:xfrm>
          <a:prstGeom prst="rect">
            <a:avLst/>
          </a:prstGeom>
          <a:noFill/>
        </p:spPr>
        <p:txBody>
          <a:bodyPr wrap="square" rtlCol="0">
            <a:spAutoFit/>
          </a:bodyPr>
          <a:lstStyle/>
          <a:p>
            <a:r>
              <a:rPr kumimoji="1" lang="en-US" altLang="ja-JP" dirty="0" smtClean="0"/>
              <a:t>For separate study</a:t>
            </a:r>
            <a:endParaRPr kumimoji="1" lang="ja-JP" altLang="en-US" dirty="0"/>
          </a:p>
        </p:txBody>
      </p:sp>
      <p:cxnSp>
        <p:nvCxnSpPr>
          <p:cNvPr id="8" name="直線矢印コネクタ 7"/>
          <p:cNvCxnSpPr/>
          <p:nvPr/>
        </p:nvCxnSpPr>
        <p:spPr>
          <a:xfrm flipH="1">
            <a:off x="6012160" y="1556792"/>
            <a:ext cx="360040" cy="0"/>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7920770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924944"/>
            <a:ext cx="8229600" cy="1143000"/>
          </a:xfrm>
        </p:spPr>
        <p:txBody>
          <a:bodyPr>
            <a:normAutofit/>
          </a:bodyPr>
          <a:lstStyle/>
          <a:p>
            <a:r>
              <a:rPr kumimoji="1" lang="en-US" altLang="ja-JP" sz="3600" b="1" dirty="0" smtClean="0"/>
              <a:t>Results</a:t>
            </a:r>
            <a:endParaRPr kumimoji="1" lang="ja-JP" altLang="en-US" sz="3600" b="1"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21</a:t>
            </a:fld>
            <a:endParaRPr kumimoji="1" lang="ja-JP" altLang="en-US"/>
          </a:p>
        </p:txBody>
      </p:sp>
    </p:spTree>
    <p:extLst>
      <p:ext uri="{BB962C8B-B14F-4D97-AF65-F5344CB8AC3E}">
        <p14:creationId xmlns:p14="http://schemas.microsoft.com/office/powerpoint/2010/main" val="9136442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lang="en-US" altLang="ja-JP" sz="3200" dirty="0" err="1"/>
              <a:t>Cronbach's</a:t>
            </a:r>
            <a:r>
              <a:rPr lang="en-US" altLang="ja-JP" sz="3200" dirty="0"/>
              <a:t> alpha </a:t>
            </a:r>
            <a:endParaRPr kumimoji="1" lang="ja-JP" altLang="en-US" sz="3200" dirty="0"/>
          </a:p>
        </p:txBody>
      </p:sp>
      <p:sp>
        <p:nvSpPr>
          <p:cNvPr id="3" name="コンテンツ プレースホルダー 2"/>
          <p:cNvSpPr>
            <a:spLocks noGrp="1"/>
          </p:cNvSpPr>
          <p:nvPr>
            <p:ph idx="1"/>
          </p:nvPr>
        </p:nvSpPr>
        <p:spPr>
          <a:xfrm>
            <a:off x="323528" y="1124744"/>
            <a:ext cx="8363272" cy="5001419"/>
          </a:xfrm>
        </p:spPr>
        <p:txBody>
          <a:bodyPr>
            <a:normAutofit/>
          </a:bodyPr>
          <a:lstStyle/>
          <a:p>
            <a:r>
              <a:rPr lang="en-US" altLang="ja-JP" sz="2400" dirty="0" err="1"/>
              <a:t>Kiuti’s</a:t>
            </a:r>
            <a:r>
              <a:rPr lang="en-US" altLang="ja-JP" sz="2400" dirty="0"/>
              <a:t> scale: 0.820669 </a:t>
            </a:r>
            <a:r>
              <a:rPr lang="ja-JP" altLang="en-US" sz="2400" dirty="0"/>
              <a:t>（</a:t>
            </a:r>
            <a:r>
              <a:rPr lang="en-US" altLang="ja-JP" sz="2400" dirty="0"/>
              <a:t>Standardized 0.823837</a:t>
            </a:r>
            <a:r>
              <a:rPr lang="ja-JP" altLang="en-US" sz="2400" dirty="0" smtClean="0"/>
              <a:t>）</a:t>
            </a:r>
            <a:endParaRPr lang="en-US" altLang="ja-JP" sz="2400" dirty="0" smtClean="0"/>
          </a:p>
          <a:p>
            <a:r>
              <a:rPr lang="en-US" altLang="ja-JP" sz="2400" dirty="0" smtClean="0"/>
              <a:t>DSI scale for </a:t>
            </a:r>
            <a:r>
              <a:rPr lang="en-US" altLang="ja-JP" sz="2400" dirty="0" err="1" smtClean="0"/>
              <a:t>Mobilephone</a:t>
            </a:r>
            <a:r>
              <a:rPr lang="en-US" altLang="ja-JP" sz="2400" dirty="0" smtClean="0"/>
              <a:t>: 0.711561 </a:t>
            </a:r>
            <a:r>
              <a:rPr lang="ja-JP" altLang="en-US" sz="2400" dirty="0"/>
              <a:t>（</a:t>
            </a:r>
            <a:r>
              <a:rPr lang="en-US" altLang="ja-JP" sz="2400" dirty="0"/>
              <a:t>Standardized </a:t>
            </a:r>
            <a:r>
              <a:rPr lang="en-US" altLang="ja-JP" sz="2400" dirty="0" smtClean="0"/>
              <a:t>0.716864</a:t>
            </a:r>
            <a:r>
              <a:rPr lang="ja-JP" altLang="en-US" sz="2400" dirty="0"/>
              <a:t>）</a:t>
            </a:r>
          </a:p>
          <a:p>
            <a:r>
              <a:rPr lang="en-US" altLang="ja-JP" sz="2400" dirty="0" smtClean="0"/>
              <a:t>DSI scale for SNS: 0.779302  </a:t>
            </a:r>
            <a:r>
              <a:rPr lang="ja-JP" altLang="en-US" sz="2400" dirty="0"/>
              <a:t>（</a:t>
            </a:r>
            <a:r>
              <a:rPr lang="en-US" altLang="ja-JP" sz="2400" dirty="0" smtClean="0"/>
              <a:t>Standardized  </a:t>
            </a:r>
            <a:r>
              <a:rPr lang="en-US" altLang="ja-JP" sz="2400" dirty="0"/>
              <a:t>0.780617</a:t>
            </a:r>
            <a:r>
              <a:rPr lang="ja-JP" altLang="en-US" sz="2400" dirty="0"/>
              <a:t>）</a:t>
            </a:r>
          </a:p>
          <a:p>
            <a:r>
              <a:rPr lang="en-US" altLang="ja-JP" sz="2400" dirty="0" smtClean="0"/>
              <a:t>DSI scale for e-money: 0.787977</a:t>
            </a:r>
            <a:r>
              <a:rPr lang="ja-JP" altLang="en-US" sz="2400" dirty="0"/>
              <a:t>　</a:t>
            </a:r>
            <a:r>
              <a:rPr lang="ja-JP" altLang="en-US" sz="2400" dirty="0" smtClean="0"/>
              <a:t>（</a:t>
            </a:r>
            <a:r>
              <a:rPr lang="en-US" altLang="ja-JP" sz="2400" dirty="0" smtClean="0"/>
              <a:t>Standardized   </a:t>
            </a:r>
            <a:r>
              <a:rPr lang="en-US" altLang="ja-JP" sz="2400" dirty="0"/>
              <a:t>0.791207</a:t>
            </a:r>
            <a:r>
              <a:rPr lang="ja-JP" altLang="en-US" sz="2400" dirty="0" smtClean="0"/>
              <a:t>）</a:t>
            </a:r>
            <a:endParaRPr lang="en-US" altLang="ja-JP" sz="2400" dirty="0" smtClean="0"/>
          </a:p>
          <a:p>
            <a:pPr marL="0" indent="0">
              <a:buNone/>
            </a:pPr>
            <a:endParaRPr lang="en-US" altLang="ja-JP" sz="2400" dirty="0" smtClean="0"/>
          </a:p>
          <a:p>
            <a:pPr marL="0" indent="0">
              <a:buNone/>
            </a:pPr>
            <a:r>
              <a:rPr lang="en-US" altLang="ja-JP" sz="2400" dirty="0" smtClean="0"/>
              <a:t>They seem to be reasonably one dimensional.</a:t>
            </a:r>
            <a:endParaRPr lang="ja-JP" altLang="en-US" sz="2400" dirty="0"/>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22</a:t>
            </a:fld>
            <a:endParaRPr kumimoji="1" lang="ja-JP" altLang="en-US"/>
          </a:p>
        </p:txBody>
      </p:sp>
    </p:spTree>
    <p:extLst>
      <p:ext uri="{BB962C8B-B14F-4D97-AF65-F5344CB8AC3E}">
        <p14:creationId xmlns:p14="http://schemas.microsoft.com/office/powerpoint/2010/main" val="60745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23</a:t>
            </a:fld>
            <a:endParaRPr kumimoji="1" lang="ja-JP" altLang="en-US"/>
          </a:p>
        </p:txBody>
      </p:sp>
      <p:pic>
        <p:nvPicPr>
          <p:cNvPr id="8199" name="Picture 7" descr="Distribution of catdsi by ca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1412776"/>
            <a:ext cx="6096000" cy="4572001"/>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422029" y="5811801"/>
            <a:ext cx="1440160" cy="369332"/>
          </a:xfrm>
          <a:prstGeom prst="rect">
            <a:avLst/>
          </a:prstGeom>
          <a:noFill/>
        </p:spPr>
        <p:txBody>
          <a:bodyPr wrap="square" rtlCol="0">
            <a:spAutoFit/>
          </a:bodyPr>
          <a:lstStyle/>
          <a:p>
            <a:r>
              <a:rPr kumimoji="1" lang="en-US" altLang="ja-JP" dirty="0" err="1" smtClean="0"/>
              <a:t>Mobilephone</a:t>
            </a:r>
            <a:endParaRPr kumimoji="1" lang="ja-JP" altLang="en-US" dirty="0"/>
          </a:p>
        </p:txBody>
      </p:sp>
      <p:sp>
        <p:nvSpPr>
          <p:cNvPr id="8" name="テキスト ボックス 7"/>
          <p:cNvSpPr txBox="1"/>
          <p:nvPr/>
        </p:nvSpPr>
        <p:spPr>
          <a:xfrm>
            <a:off x="4667672" y="5809390"/>
            <a:ext cx="720080" cy="369332"/>
          </a:xfrm>
          <a:prstGeom prst="rect">
            <a:avLst/>
          </a:prstGeom>
          <a:noFill/>
        </p:spPr>
        <p:txBody>
          <a:bodyPr wrap="square" rtlCol="0">
            <a:spAutoFit/>
          </a:bodyPr>
          <a:lstStyle/>
          <a:p>
            <a:r>
              <a:rPr lang="en-US" altLang="ja-JP" dirty="0" smtClean="0"/>
              <a:t>SNS</a:t>
            </a:r>
            <a:endParaRPr kumimoji="1" lang="ja-JP" altLang="en-US" dirty="0"/>
          </a:p>
        </p:txBody>
      </p:sp>
      <p:sp>
        <p:nvSpPr>
          <p:cNvPr id="9" name="テキスト ボックス 8"/>
          <p:cNvSpPr txBox="1"/>
          <p:nvPr/>
        </p:nvSpPr>
        <p:spPr>
          <a:xfrm>
            <a:off x="6156176" y="5800111"/>
            <a:ext cx="1440160" cy="369332"/>
          </a:xfrm>
          <a:prstGeom prst="rect">
            <a:avLst/>
          </a:prstGeom>
          <a:noFill/>
        </p:spPr>
        <p:txBody>
          <a:bodyPr wrap="square" rtlCol="0">
            <a:spAutoFit/>
          </a:bodyPr>
          <a:lstStyle/>
          <a:p>
            <a:r>
              <a:rPr lang="en-US" altLang="ja-JP" dirty="0" smtClean="0"/>
              <a:t>e-money</a:t>
            </a:r>
            <a:endParaRPr kumimoji="1" lang="ja-JP" altLang="en-US" dirty="0"/>
          </a:p>
        </p:txBody>
      </p:sp>
      <p:sp>
        <p:nvSpPr>
          <p:cNvPr id="10" name="テキスト ボックス 9"/>
          <p:cNvSpPr txBox="1"/>
          <p:nvPr/>
        </p:nvSpPr>
        <p:spPr>
          <a:xfrm>
            <a:off x="3862189" y="1340768"/>
            <a:ext cx="2149972" cy="369332"/>
          </a:xfrm>
          <a:prstGeom prst="rect">
            <a:avLst/>
          </a:prstGeom>
          <a:solidFill>
            <a:schemeClr val="accent6">
              <a:lumMod val="20000"/>
              <a:lumOff val="80000"/>
            </a:schemeClr>
          </a:solidFill>
        </p:spPr>
        <p:txBody>
          <a:bodyPr wrap="square" rtlCol="0">
            <a:spAutoFit/>
          </a:bodyPr>
          <a:lstStyle/>
          <a:p>
            <a:pPr algn="ctr"/>
            <a:r>
              <a:rPr lang="en-US" altLang="ja-JP" b="1" dirty="0" smtClean="0"/>
              <a:t>Distribution of DSI</a:t>
            </a:r>
            <a:endParaRPr kumimoji="1" lang="ja-JP" altLang="en-US" b="1" dirty="0"/>
          </a:p>
        </p:txBody>
      </p:sp>
      <p:sp>
        <p:nvSpPr>
          <p:cNvPr id="5" name="正方形/長方形 4"/>
          <p:cNvSpPr/>
          <p:nvPr/>
        </p:nvSpPr>
        <p:spPr>
          <a:xfrm>
            <a:off x="539552" y="188640"/>
            <a:ext cx="5040560" cy="904863"/>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H1: H</a:t>
            </a:r>
            <a:r>
              <a:rPr lang="en-US" altLang="ja-JP" sz="2400" baseline="-25000" dirty="0">
                <a:solidFill>
                  <a:prstClr val="black"/>
                </a:solidFill>
              </a:rPr>
              <a:t>0</a:t>
            </a:r>
            <a:r>
              <a:rPr lang="en-US" altLang="ja-JP" sz="2400" dirty="0">
                <a:solidFill>
                  <a:prstClr val="black"/>
                </a:solidFill>
              </a:rPr>
              <a:t>: </a:t>
            </a:r>
            <a:r>
              <a:rPr lang="en-US" altLang="ja-JP" sz="2400" dirty="0" smtClean="0">
                <a:solidFill>
                  <a:prstClr val="black"/>
                </a:solidFill>
              </a:rPr>
              <a:t>DSI</a:t>
            </a:r>
            <a:r>
              <a:rPr lang="en-US" altLang="ja-JP" sz="2400" baseline="-25000" dirty="0" smtClean="0">
                <a:solidFill>
                  <a:prstClr val="black"/>
                </a:solidFill>
              </a:rPr>
              <a:t>1</a:t>
            </a:r>
            <a:r>
              <a:rPr lang="en-US" altLang="ja-JP" sz="2400" dirty="0" smtClean="0">
                <a:solidFill>
                  <a:prstClr val="black"/>
                </a:solidFill>
              </a:rPr>
              <a:t>=DSI</a:t>
            </a:r>
            <a:r>
              <a:rPr lang="en-US" altLang="ja-JP" sz="2400" baseline="-25000" dirty="0" smtClean="0">
                <a:solidFill>
                  <a:prstClr val="black"/>
                </a:solidFill>
              </a:rPr>
              <a:t>2</a:t>
            </a:r>
            <a:r>
              <a:rPr lang="en-US" altLang="ja-JP" sz="2400" dirty="0" smtClean="0">
                <a:solidFill>
                  <a:prstClr val="black"/>
                </a:solidFill>
              </a:rPr>
              <a:t>=DSI</a:t>
            </a:r>
            <a:r>
              <a:rPr lang="en-US" altLang="ja-JP" sz="2400" baseline="-25000" dirty="0" smtClean="0">
                <a:solidFill>
                  <a:prstClr val="black"/>
                </a:solidFill>
              </a:rPr>
              <a:t>3 </a:t>
            </a:r>
          </a:p>
          <a:p>
            <a:pPr lvl="0">
              <a:spcBef>
                <a:spcPct val="20000"/>
              </a:spcBef>
            </a:pPr>
            <a:r>
              <a:rPr lang="en-US" altLang="ja-JP" sz="2400" baseline="-25000" dirty="0">
                <a:solidFill>
                  <a:prstClr val="black"/>
                </a:solidFill>
              </a:rPr>
              <a:t> </a:t>
            </a:r>
            <a:r>
              <a:rPr lang="en-US" altLang="ja-JP" sz="2400" dirty="0" smtClean="0">
                <a:solidFill>
                  <a:prstClr val="black"/>
                </a:solidFill>
              </a:rPr>
              <a:t>      H</a:t>
            </a:r>
            <a:r>
              <a:rPr lang="en-US" altLang="ja-JP" sz="2400" baseline="-25000" dirty="0" smtClean="0">
                <a:solidFill>
                  <a:prstClr val="black"/>
                </a:solidFill>
              </a:rPr>
              <a:t>1</a:t>
            </a:r>
            <a:r>
              <a:rPr lang="en-US" altLang="ja-JP" sz="2400" dirty="0">
                <a:solidFill>
                  <a:prstClr val="black"/>
                </a:solidFill>
              </a:rPr>
              <a:t>: at least one pair is different.</a:t>
            </a:r>
          </a:p>
        </p:txBody>
      </p:sp>
    </p:spTree>
    <p:extLst>
      <p:ext uri="{BB962C8B-B14F-4D97-AF65-F5344CB8AC3E}">
        <p14:creationId xmlns:p14="http://schemas.microsoft.com/office/powerpoint/2010/main" val="9224181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24</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280979238"/>
              </p:ext>
            </p:extLst>
          </p:nvPr>
        </p:nvGraphicFramePr>
        <p:xfrm>
          <a:off x="395536" y="948720"/>
          <a:ext cx="8453687" cy="640080"/>
        </p:xfrm>
        <a:graphic>
          <a:graphicData uri="http://schemas.openxmlformats.org/drawingml/2006/table">
            <a:tbl>
              <a:tblPr/>
              <a:tblGrid>
                <a:gridCol w="879342"/>
                <a:gridCol w="7574345"/>
              </a:tblGrid>
              <a:tr h="0">
                <a:tc>
                  <a:txBody>
                    <a:bodyPr/>
                    <a:lstStyle/>
                    <a:p>
                      <a:pPr fontAlgn="t"/>
                      <a:r>
                        <a:rPr lang="en-US" b="1" i="0" dirty="0">
                          <a:solidFill>
                            <a:srgbClr val="112277"/>
                          </a:solidFill>
                          <a:effectLst/>
                          <a:latin typeface="Arial"/>
                        </a:rPr>
                        <a:t>Note:</a:t>
                      </a:r>
                    </a:p>
                  </a:txBody>
                  <a:tcPr>
                    <a:lnL>
                      <a:noFill/>
                    </a:lnL>
                    <a:lnR>
                      <a:noFill/>
                    </a:lnR>
                    <a:lnT>
                      <a:noFill/>
                    </a:lnT>
                    <a:lnB>
                      <a:noFill/>
                    </a:lnB>
                    <a:solidFill>
                      <a:srgbClr val="FAFBFE"/>
                    </a:solidFill>
                  </a:tcPr>
                </a:tc>
                <a:tc>
                  <a:txBody>
                    <a:bodyPr/>
                    <a:lstStyle/>
                    <a:p>
                      <a:pPr fontAlgn="t"/>
                      <a:r>
                        <a:rPr lang="en-US" b="1" i="0" dirty="0">
                          <a:solidFill>
                            <a:srgbClr val="112277"/>
                          </a:solidFill>
                          <a:effectLst/>
                          <a:latin typeface="Arial"/>
                        </a:rPr>
                        <a:t>This test controls the Type I </a:t>
                      </a:r>
                      <a:r>
                        <a:rPr lang="en-US" b="1" i="0" dirty="0" err="1">
                          <a:solidFill>
                            <a:srgbClr val="112277"/>
                          </a:solidFill>
                          <a:effectLst/>
                          <a:latin typeface="Arial"/>
                        </a:rPr>
                        <a:t>experimentwise</a:t>
                      </a:r>
                      <a:r>
                        <a:rPr lang="en-US" b="1" i="0" dirty="0">
                          <a:solidFill>
                            <a:srgbClr val="112277"/>
                          </a:solidFill>
                          <a:effectLst/>
                          <a:latin typeface="Arial"/>
                        </a:rPr>
                        <a:t> error for comparisons of all treatments against a control.</a:t>
                      </a:r>
                    </a:p>
                  </a:txBody>
                  <a:tcPr>
                    <a:lnL>
                      <a:noFill/>
                    </a:lnL>
                    <a:lnR>
                      <a:noFill/>
                    </a:lnR>
                    <a:lnT>
                      <a:noFill/>
                    </a:lnT>
                    <a:lnB>
                      <a:noFill/>
                    </a:lnB>
                    <a:solidFill>
                      <a:srgbClr val="FAFBFE"/>
                    </a:solid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472921423"/>
              </p:ext>
            </p:extLst>
          </p:nvPr>
        </p:nvGraphicFramePr>
        <p:xfrm>
          <a:off x="1403648" y="1628800"/>
          <a:ext cx="6687064" cy="1847850"/>
        </p:xfrm>
        <a:graphic>
          <a:graphicData uri="http://schemas.openxmlformats.org/drawingml/2006/table">
            <a:tbl>
              <a:tblPr/>
              <a:tblGrid>
                <a:gridCol w="3343532"/>
                <a:gridCol w="3343532"/>
              </a:tblGrid>
              <a:tr h="0">
                <a:tc>
                  <a:txBody>
                    <a:bodyPr/>
                    <a:lstStyle/>
                    <a:p>
                      <a:pPr fontAlgn="t"/>
                      <a:r>
                        <a:rPr lang="en-US" b="0" i="0" dirty="0">
                          <a:solidFill>
                            <a:srgbClr val="000000"/>
                          </a:solidFill>
                          <a:effectLst/>
                          <a:latin typeface="Arial"/>
                        </a:rPr>
                        <a:t>Alpha</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0.05</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Error Degrees of Freedom</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2061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Error Mean 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22.23536</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Critical Value of Dunnett's t</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2.21364</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Minimum Significant Difference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0.5628</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652281764"/>
              </p:ext>
            </p:extLst>
          </p:nvPr>
        </p:nvGraphicFramePr>
        <p:xfrm>
          <a:off x="1043608" y="3717032"/>
          <a:ext cx="7416825" cy="2026920"/>
        </p:xfrm>
        <a:graphic>
          <a:graphicData uri="http://schemas.openxmlformats.org/drawingml/2006/table">
            <a:tbl>
              <a:tblPr/>
              <a:tblGrid>
                <a:gridCol w="1483365"/>
                <a:gridCol w="1483365"/>
                <a:gridCol w="1483365"/>
                <a:gridCol w="1483365"/>
                <a:gridCol w="1483365"/>
              </a:tblGrid>
              <a:tr h="0">
                <a:tc gridSpan="5">
                  <a:txBody>
                    <a:bodyPr/>
                    <a:lstStyle/>
                    <a:p>
                      <a:pPr fontAlgn="t"/>
                      <a:r>
                        <a:rPr lang="en-US" b="0" i="0" dirty="0">
                          <a:solidFill>
                            <a:srgbClr val="000000"/>
                          </a:solidFill>
                          <a:effectLst/>
                          <a:latin typeface="Arial"/>
                        </a:rPr>
                        <a:t>Comparisons significant at the 0.05 </a:t>
                      </a:r>
                      <a:r>
                        <a:rPr lang="en-US" b="0" i="0" dirty="0" smtClean="0">
                          <a:solidFill>
                            <a:srgbClr val="000000"/>
                          </a:solidFill>
                          <a:effectLst/>
                          <a:latin typeface="Arial"/>
                        </a:rPr>
                        <a:t>level</a:t>
                      </a:r>
                      <a:r>
                        <a:rPr lang="en-US" b="0" i="0" baseline="0" dirty="0" smtClean="0">
                          <a:solidFill>
                            <a:srgbClr val="000000"/>
                          </a:solidFill>
                          <a:effectLst/>
                          <a:latin typeface="Arial"/>
                        </a:rPr>
                        <a:t> </a:t>
                      </a:r>
                      <a:r>
                        <a:rPr lang="en-US" b="0" i="0" dirty="0" smtClean="0">
                          <a:solidFill>
                            <a:srgbClr val="000000"/>
                          </a:solidFill>
                          <a:effectLst/>
                          <a:latin typeface="Arial"/>
                        </a:rPr>
                        <a:t>are </a:t>
                      </a:r>
                      <a:r>
                        <a:rPr lang="en-US" b="0" i="0" dirty="0">
                          <a:solidFill>
                            <a:srgbClr val="000000"/>
                          </a:solidFill>
                          <a:effectLst/>
                          <a:latin typeface="Arial"/>
                        </a:rPr>
                        <a:t>indicated by ***.</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cat</a:t>
                      </a:r>
                      <a:br>
                        <a:rPr lang="en-US" b="0" i="0">
                          <a:solidFill>
                            <a:srgbClr val="000000"/>
                          </a:solidFill>
                          <a:effectLst/>
                          <a:latin typeface="Arial"/>
                        </a:rPr>
                      </a:br>
                      <a:r>
                        <a:rPr lang="en-US" b="0" i="0">
                          <a:solidFill>
                            <a:srgbClr val="000000"/>
                          </a:solidFill>
                          <a:effectLst/>
                          <a:latin typeface="Arial"/>
                        </a:rPr>
                        <a:t>Comparison</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Difference</a:t>
                      </a:r>
                      <a:br>
                        <a:rPr lang="en-US" b="0" i="0">
                          <a:solidFill>
                            <a:srgbClr val="000000"/>
                          </a:solidFill>
                          <a:effectLst/>
                          <a:latin typeface="Arial"/>
                        </a:rPr>
                      </a:br>
                      <a:r>
                        <a:rPr lang="en-US" b="0" i="0">
                          <a:solidFill>
                            <a:srgbClr val="000000"/>
                          </a:solidFill>
                          <a:effectLst/>
                          <a:latin typeface="Arial"/>
                        </a:rPr>
                        <a:t>Between</a:t>
                      </a:r>
                      <a:br>
                        <a:rPr lang="en-US" b="0" i="0">
                          <a:solidFill>
                            <a:srgbClr val="000000"/>
                          </a:solidFill>
                          <a:effectLst/>
                          <a:latin typeface="Arial"/>
                        </a:rPr>
                      </a:br>
                      <a:r>
                        <a:rPr lang="en-US" b="0" i="0">
                          <a:solidFill>
                            <a:srgbClr val="000000"/>
                          </a:solidFill>
                          <a:effectLst/>
                          <a:latin typeface="Arial"/>
                        </a:rPr>
                        <a:t>Means</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gridSpan="2">
                  <a:txBody>
                    <a:bodyPr/>
                    <a:lstStyle/>
                    <a:p>
                      <a:pPr fontAlgn="t"/>
                      <a:r>
                        <a:rPr lang="en-US" b="0" i="0" dirty="0">
                          <a:solidFill>
                            <a:srgbClr val="000000"/>
                          </a:solidFill>
                          <a:effectLst/>
                          <a:latin typeface="Arial"/>
                        </a:rPr>
                        <a:t>Simultaneous 95% Confidence</a:t>
                      </a:r>
                      <a:br>
                        <a:rPr lang="en-US" b="0" i="0" dirty="0">
                          <a:solidFill>
                            <a:srgbClr val="000000"/>
                          </a:solidFill>
                          <a:effectLst/>
                          <a:latin typeface="Arial"/>
                        </a:rPr>
                      </a:br>
                      <a:r>
                        <a:rPr lang="en-US" b="0" i="0" dirty="0">
                          <a:solidFill>
                            <a:srgbClr val="000000"/>
                          </a:solidFill>
                          <a:effectLst/>
                          <a:latin typeface="Arial"/>
                        </a:rPr>
                        <a:t>Limits</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a:txBody>
                    <a:bodyPr/>
                    <a:lstStyle/>
                    <a:p>
                      <a:pPr fontAlgn="t"/>
                      <a:endParaRPr lang="ja-JP" altLang="en-US" b="0" i="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altLang="ja-JP" b="0" i="0">
                          <a:solidFill>
                            <a:srgbClr val="000000"/>
                          </a:solidFill>
                          <a:effectLst/>
                          <a:latin typeface="Arial"/>
                        </a:rPr>
                        <a:t>1 - 3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2.9767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2.4139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3.5395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ja-JP" altLang="en-US" b="0" i="0" dirty="0">
                          <a:solidFill>
                            <a:srgbClr val="000000"/>
                          </a:solidFill>
                          <a:effectLst/>
                          <a:latin typeface="Arial"/>
                        </a:rPr>
                        <a:t>***</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00"/>
                    </a:solidFill>
                  </a:tcPr>
                </a:tc>
              </a:tr>
              <a:tr h="0">
                <a:tc>
                  <a:txBody>
                    <a:bodyPr/>
                    <a:lstStyle/>
                    <a:p>
                      <a:pPr fontAlgn="t"/>
                      <a:r>
                        <a:rPr lang="en-US" altLang="ja-JP" b="0" i="0">
                          <a:solidFill>
                            <a:srgbClr val="000000"/>
                          </a:solidFill>
                          <a:effectLst/>
                          <a:latin typeface="Arial"/>
                        </a:rPr>
                        <a:t>2 - 3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2.6730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2.1102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3.2358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ja-JP" altLang="en-US" b="0" i="0" dirty="0">
                          <a:solidFill>
                            <a:srgbClr val="000000"/>
                          </a:solidFill>
                          <a:effectLst/>
                          <a:latin typeface="Arial"/>
                        </a:rPr>
                        <a:t>***</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FFF00"/>
                    </a:solidFill>
                  </a:tcPr>
                </a:tc>
              </a:tr>
            </a:tbl>
          </a:graphicData>
        </a:graphic>
      </p:graphicFrame>
      <p:sp>
        <p:nvSpPr>
          <p:cNvPr id="6" name="Rectangle 1"/>
          <p:cNvSpPr>
            <a:spLocks noChangeArrowheads="1"/>
          </p:cNvSpPr>
          <p:nvPr/>
        </p:nvSpPr>
        <p:spPr bwMode="auto">
          <a:xfrm>
            <a:off x="297712" y="1268760"/>
            <a:ext cx="9144000" cy="0"/>
          </a:xfrm>
          <a:prstGeom prst="rect">
            <a:avLst/>
          </a:prstGeom>
          <a:solidFill>
            <a:srgbClr val="FAFB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rPr>
              <a:t>The GLM Procedure</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rPr>
              <a:t>Dunnett's t Tests for catdsi</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rPr>
              <a:t/>
            </a:r>
            <a:br>
              <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rPr>
            </a:br>
            <a:endPar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rPr>
              <a:t/>
            </a:r>
            <a:br>
              <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rPr>
            </a:br>
            <a:endParaRPr kumimoji="1" lang="ja-JP" altLang="ja-JP" sz="1800" b="0" i="0" u="none" strike="noStrike" cap="none" normalizeH="0" baseline="0" dirty="0" smtClean="0">
              <a:ln>
                <a:noFill/>
              </a:ln>
              <a:solidFill>
                <a:srgbClr val="000000"/>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テキスト ボックス 6"/>
          <p:cNvSpPr txBox="1"/>
          <p:nvPr/>
        </p:nvSpPr>
        <p:spPr>
          <a:xfrm>
            <a:off x="467544" y="5923502"/>
            <a:ext cx="4824536" cy="646331"/>
          </a:xfrm>
          <a:prstGeom prst="rect">
            <a:avLst/>
          </a:prstGeom>
          <a:solidFill>
            <a:srgbClr val="FFFF00"/>
          </a:solidFill>
        </p:spPr>
        <p:txBody>
          <a:bodyPr wrap="square" rtlCol="0">
            <a:spAutoFit/>
          </a:bodyPr>
          <a:lstStyle/>
          <a:p>
            <a:r>
              <a:rPr kumimoji="1" lang="en-US" altLang="ja-JP" dirty="0" smtClean="0"/>
              <a:t>Hence DSIs  of different innovations are different within a subject.</a:t>
            </a:r>
            <a:endParaRPr kumimoji="1" lang="ja-JP" altLang="en-US" dirty="0"/>
          </a:p>
        </p:txBody>
      </p:sp>
      <p:sp>
        <p:nvSpPr>
          <p:cNvPr id="8" name="テキスト ボックス 7"/>
          <p:cNvSpPr txBox="1"/>
          <p:nvPr/>
        </p:nvSpPr>
        <p:spPr>
          <a:xfrm>
            <a:off x="5940152" y="6062001"/>
            <a:ext cx="2150560" cy="369332"/>
          </a:xfrm>
          <a:prstGeom prst="rect">
            <a:avLst/>
          </a:prstGeom>
          <a:noFill/>
        </p:spPr>
        <p:txBody>
          <a:bodyPr wrap="square" rtlCol="0">
            <a:spAutoFit/>
          </a:bodyPr>
          <a:lstStyle/>
          <a:p>
            <a:r>
              <a:rPr kumimoji="1" lang="en-US" altLang="ja-JP" dirty="0" smtClean="0"/>
              <a:t>Different from DGI</a:t>
            </a:r>
            <a:endParaRPr kumimoji="1" lang="ja-JP" altLang="en-US" dirty="0"/>
          </a:p>
        </p:txBody>
      </p:sp>
      <p:sp>
        <p:nvSpPr>
          <p:cNvPr id="9" name="右矢印 8"/>
          <p:cNvSpPr/>
          <p:nvPr/>
        </p:nvSpPr>
        <p:spPr>
          <a:xfrm>
            <a:off x="5435068" y="6194984"/>
            <a:ext cx="360040" cy="10336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3680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1000" fill="hold"/>
                                        <p:tgtEl>
                                          <p:spTgt spid="7"/>
                                        </p:tgtEl>
                                        <p:attrNameLst>
                                          <p:attrName>ppt_x</p:attrName>
                                        </p:attrNameLst>
                                      </p:cBhvr>
                                      <p:tavLst>
                                        <p:tav tm="0">
                                          <p:val>
                                            <p:strVal val="0-#ppt_w/2"/>
                                          </p:val>
                                        </p:tav>
                                        <p:tav tm="100000">
                                          <p:val>
                                            <p:strVal val="#ppt_x"/>
                                          </p:val>
                                        </p:tav>
                                      </p:tavLst>
                                    </p:anim>
                                    <p:anim calcmode="lin" valueType="num">
                                      <p:cBhvr additive="base">
                                        <p:cTn id="15"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1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25</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767603833"/>
              </p:ext>
            </p:extLst>
          </p:nvPr>
        </p:nvGraphicFramePr>
        <p:xfrm>
          <a:off x="1619672" y="2348880"/>
          <a:ext cx="8491537" cy="4797425"/>
        </p:xfrm>
        <a:graphic>
          <a:graphicData uri="http://schemas.openxmlformats.org/presentationml/2006/ole">
            <mc:AlternateContent xmlns:mc="http://schemas.openxmlformats.org/markup-compatibility/2006">
              <mc:Choice xmlns:v="urn:schemas-microsoft-com:vml" Requires="v">
                <p:oleObj spid="_x0000_s3127" name="文書" r:id="rId4" imgW="5542259" imgH="3138798" progId="Word.Document.12">
                  <p:embed/>
                </p:oleObj>
              </mc:Choice>
              <mc:Fallback>
                <p:oleObj name="文書" r:id="rId4" imgW="5542259" imgH="3138798" progId="Word.Document.12">
                  <p:embed/>
                  <p:pic>
                    <p:nvPicPr>
                      <p:cNvPr id="0"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672" y="2348880"/>
                        <a:ext cx="8491537" cy="479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タイトル 1"/>
          <p:cNvSpPr txBox="1">
            <a:spLocks/>
          </p:cNvSpPr>
          <p:nvPr/>
        </p:nvSpPr>
        <p:spPr>
          <a:xfrm>
            <a:off x="107504" y="188640"/>
            <a:ext cx="2170584" cy="576064"/>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b="1" dirty="0" smtClean="0"/>
              <a:t>Mobile phone</a:t>
            </a:r>
            <a:endParaRPr lang="ja-JP" altLang="en-US" sz="2400" dirty="0"/>
          </a:p>
        </p:txBody>
      </p:sp>
      <p:sp>
        <p:nvSpPr>
          <p:cNvPr id="5" name="正方形/長方形 4"/>
          <p:cNvSpPr/>
          <p:nvPr/>
        </p:nvSpPr>
        <p:spPr>
          <a:xfrm>
            <a:off x="1192796" y="620688"/>
            <a:ext cx="6480720" cy="830997"/>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a1</a:t>
            </a:r>
            <a:r>
              <a:rPr lang="en-US" altLang="ja-JP" sz="2400" dirty="0">
                <a:solidFill>
                  <a:prstClr val="black"/>
                </a:solidFill>
              </a:rPr>
              <a:t>: There is no significant correlation between DGI and innovative behavior (adoption time). </a:t>
            </a:r>
          </a:p>
        </p:txBody>
      </p:sp>
      <p:sp>
        <p:nvSpPr>
          <p:cNvPr id="6" name="正方形/長方形 5"/>
          <p:cNvSpPr/>
          <p:nvPr/>
        </p:nvSpPr>
        <p:spPr>
          <a:xfrm>
            <a:off x="1192796" y="1451685"/>
            <a:ext cx="6480720" cy="830997"/>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a2</a:t>
            </a:r>
            <a:r>
              <a:rPr lang="en-US" altLang="ja-JP" sz="2400" dirty="0">
                <a:solidFill>
                  <a:prstClr val="black"/>
                </a:solidFill>
              </a:rPr>
              <a:t>: There is a significant correlation between DSI and innovative behavior (adoption time).</a:t>
            </a:r>
          </a:p>
        </p:txBody>
      </p:sp>
    </p:spTree>
    <p:extLst>
      <p:ext uri="{BB962C8B-B14F-4D97-AF65-F5344CB8AC3E}">
        <p14:creationId xmlns:p14="http://schemas.microsoft.com/office/powerpoint/2010/main" val="36155540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26</a:t>
            </a:fld>
            <a:endParaRPr kumimoji="1" lang="ja-JP" altLang="en-US"/>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478182001"/>
              </p:ext>
            </p:extLst>
          </p:nvPr>
        </p:nvGraphicFramePr>
        <p:xfrm>
          <a:off x="1547664" y="2132856"/>
          <a:ext cx="8491537" cy="4454525"/>
        </p:xfrm>
        <a:graphic>
          <a:graphicData uri="http://schemas.openxmlformats.org/presentationml/2006/ole">
            <mc:AlternateContent xmlns:mc="http://schemas.openxmlformats.org/markup-compatibility/2006">
              <mc:Choice xmlns:v="urn:schemas-microsoft-com:vml" Requires="v">
                <p:oleObj spid="_x0000_s4147" name="文書" r:id="rId3" imgW="5542259" imgH="2914521" progId="Word.Document.12">
                  <p:embed/>
                </p:oleObj>
              </mc:Choice>
              <mc:Fallback>
                <p:oleObj name="文書" r:id="rId3" imgW="5542259" imgH="2914521" progId="Word.Document.12">
                  <p:embed/>
                  <p:pic>
                    <p:nvPicPr>
                      <p:cNvPr id="0" name="Picture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132856"/>
                        <a:ext cx="8491537" cy="445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タイトル 1"/>
          <p:cNvSpPr txBox="1">
            <a:spLocks/>
          </p:cNvSpPr>
          <p:nvPr/>
        </p:nvSpPr>
        <p:spPr>
          <a:xfrm>
            <a:off x="457200" y="188640"/>
            <a:ext cx="874440" cy="504056"/>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b="1" dirty="0" smtClean="0"/>
              <a:t>SNS</a:t>
            </a:r>
            <a:endParaRPr lang="ja-JP" altLang="en-US" sz="2400" b="1" dirty="0"/>
          </a:p>
        </p:txBody>
      </p:sp>
      <p:sp>
        <p:nvSpPr>
          <p:cNvPr id="6" name="正方形/長方形 5"/>
          <p:cNvSpPr/>
          <p:nvPr/>
        </p:nvSpPr>
        <p:spPr>
          <a:xfrm>
            <a:off x="1315730" y="455300"/>
            <a:ext cx="6352614" cy="830997"/>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a1</a:t>
            </a:r>
            <a:r>
              <a:rPr lang="en-US" altLang="ja-JP" sz="2400" dirty="0">
                <a:solidFill>
                  <a:prstClr val="black"/>
                </a:solidFill>
              </a:rPr>
              <a:t>: There is no significant correlation between DGI and innovative behavior (adoption time). </a:t>
            </a:r>
          </a:p>
        </p:txBody>
      </p:sp>
      <p:sp>
        <p:nvSpPr>
          <p:cNvPr id="7" name="正方形/長方形 6"/>
          <p:cNvSpPr/>
          <p:nvPr/>
        </p:nvSpPr>
        <p:spPr>
          <a:xfrm>
            <a:off x="1315728" y="1196752"/>
            <a:ext cx="6352615" cy="830997"/>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a2</a:t>
            </a:r>
            <a:r>
              <a:rPr lang="en-US" altLang="ja-JP" sz="2400" dirty="0">
                <a:solidFill>
                  <a:prstClr val="black"/>
                </a:solidFill>
              </a:rPr>
              <a:t>: There is a significant correlation between DSI and innovative behavior (adoption time).</a:t>
            </a:r>
          </a:p>
        </p:txBody>
      </p:sp>
    </p:spTree>
    <p:extLst>
      <p:ext uri="{BB962C8B-B14F-4D97-AF65-F5344CB8AC3E}">
        <p14:creationId xmlns:p14="http://schemas.microsoft.com/office/powerpoint/2010/main" val="11168417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27</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43483578"/>
              </p:ext>
            </p:extLst>
          </p:nvPr>
        </p:nvGraphicFramePr>
        <p:xfrm>
          <a:off x="1547664" y="2084726"/>
          <a:ext cx="9048750" cy="4749800"/>
        </p:xfrm>
        <a:graphic>
          <a:graphicData uri="http://schemas.openxmlformats.org/presentationml/2006/ole">
            <mc:AlternateContent xmlns:mc="http://schemas.openxmlformats.org/markup-compatibility/2006">
              <mc:Choice xmlns:v="urn:schemas-microsoft-com:vml" Requires="v">
                <p:oleObj spid="_x0000_s5171" name="文書" r:id="rId3" imgW="5542259" imgH="2914521" progId="Word.Document.12">
                  <p:embed/>
                </p:oleObj>
              </mc:Choice>
              <mc:Fallback>
                <p:oleObj name="文書" r:id="rId3" imgW="5542259" imgH="2914521" progId="Word.Document.12">
                  <p:embed/>
                  <p:pic>
                    <p:nvPicPr>
                      <p:cNvPr id="0" name="Picture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084726"/>
                        <a:ext cx="9048750" cy="474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タイトル 1"/>
          <p:cNvSpPr txBox="1">
            <a:spLocks/>
          </p:cNvSpPr>
          <p:nvPr/>
        </p:nvSpPr>
        <p:spPr>
          <a:xfrm>
            <a:off x="251520" y="171375"/>
            <a:ext cx="1522512" cy="432048"/>
          </a:xfrm>
          <a:prstGeom prst="rect">
            <a:avLst/>
          </a:prstGeom>
        </p:spPr>
        <p:txBody>
          <a:bodyP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b="1" dirty="0" smtClean="0"/>
              <a:t>e-money</a:t>
            </a:r>
            <a:endParaRPr lang="ja-JP" altLang="en-US" sz="2400" b="1" dirty="0"/>
          </a:p>
        </p:txBody>
      </p:sp>
      <p:sp>
        <p:nvSpPr>
          <p:cNvPr id="7" name="正方形/長方形 6"/>
          <p:cNvSpPr/>
          <p:nvPr/>
        </p:nvSpPr>
        <p:spPr>
          <a:xfrm>
            <a:off x="1619672" y="387399"/>
            <a:ext cx="6336704" cy="830997"/>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a1</a:t>
            </a:r>
            <a:r>
              <a:rPr lang="en-US" altLang="ja-JP" sz="2400" dirty="0">
                <a:solidFill>
                  <a:prstClr val="black"/>
                </a:solidFill>
              </a:rPr>
              <a:t>: There is no significant correlation between DGI and innovative behavior (adoption time). </a:t>
            </a:r>
          </a:p>
        </p:txBody>
      </p:sp>
      <p:sp>
        <p:nvSpPr>
          <p:cNvPr id="8" name="正方形/長方形 7"/>
          <p:cNvSpPr/>
          <p:nvPr/>
        </p:nvSpPr>
        <p:spPr>
          <a:xfrm>
            <a:off x="1619672" y="1218396"/>
            <a:ext cx="6336704" cy="830997"/>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a2</a:t>
            </a:r>
            <a:r>
              <a:rPr lang="en-US" altLang="ja-JP" sz="2400" dirty="0">
                <a:solidFill>
                  <a:prstClr val="black"/>
                </a:solidFill>
              </a:rPr>
              <a:t>: There is a significant correlation between DSI and innovative behavior (adoption time).</a:t>
            </a:r>
          </a:p>
        </p:txBody>
      </p:sp>
    </p:spTree>
    <p:extLst>
      <p:ext uri="{BB962C8B-B14F-4D97-AF65-F5344CB8AC3E}">
        <p14:creationId xmlns:p14="http://schemas.microsoft.com/office/powerpoint/2010/main" val="1000462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28</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4272037175"/>
              </p:ext>
            </p:extLst>
          </p:nvPr>
        </p:nvGraphicFramePr>
        <p:xfrm>
          <a:off x="647700" y="1193800"/>
          <a:ext cx="8407400" cy="5410200"/>
        </p:xfrm>
        <a:graphic>
          <a:graphicData uri="http://schemas.openxmlformats.org/presentationml/2006/ole">
            <mc:AlternateContent xmlns:mc="http://schemas.openxmlformats.org/markup-compatibility/2006">
              <mc:Choice xmlns:v="urn:schemas-microsoft-com:vml" Requires="v">
                <p:oleObj spid="_x0000_s2101" name="文書" r:id="rId3" imgW="5549102" imgH="3572956" progId="Word.Document.12">
                  <p:embed/>
                </p:oleObj>
              </mc:Choice>
              <mc:Fallback>
                <p:oleObj name="文書" r:id="rId3" imgW="5549102" imgH="3572956" progId="Word.Document.12">
                  <p:embed/>
                  <p:pic>
                    <p:nvPicPr>
                      <p:cNvPr id="0"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 y="1193800"/>
                        <a:ext cx="8407400" cy="541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正方形/長方形 3"/>
          <p:cNvSpPr/>
          <p:nvPr/>
        </p:nvSpPr>
        <p:spPr>
          <a:xfrm>
            <a:off x="395536" y="340970"/>
            <a:ext cx="8136904" cy="461665"/>
          </a:xfrm>
          <a:prstGeom prst="rect">
            <a:avLst/>
          </a:prstGeom>
          <a:solidFill>
            <a:schemeClr val="accent6">
              <a:lumMod val="20000"/>
              <a:lumOff val="80000"/>
            </a:schemeClr>
          </a:solidFill>
        </p:spPr>
        <p:txBody>
          <a:bodyPr wrap="square">
            <a:spAutoFit/>
          </a:bodyPr>
          <a:lstStyle/>
          <a:p>
            <a:pPr lvl="0">
              <a:spcBef>
                <a:spcPct val="20000"/>
              </a:spcBef>
            </a:pPr>
            <a:r>
              <a:rPr lang="en-US" altLang="ja-JP" sz="2400" dirty="0">
                <a:solidFill>
                  <a:prstClr val="black"/>
                </a:solidFill>
              </a:rPr>
              <a:t>H2</a:t>
            </a:r>
            <a:r>
              <a:rPr lang="en-US" altLang="ja-JP" sz="2400" baseline="-25000" dirty="0">
                <a:solidFill>
                  <a:prstClr val="black"/>
                </a:solidFill>
              </a:rPr>
              <a:t>b</a:t>
            </a:r>
            <a:r>
              <a:rPr lang="en-US" altLang="ja-JP" sz="2400" dirty="0">
                <a:solidFill>
                  <a:prstClr val="black"/>
                </a:solidFill>
              </a:rPr>
              <a:t>: There is no significant correlation between DSI and DGI.</a:t>
            </a:r>
          </a:p>
        </p:txBody>
      </p:sp>
    </p:spTree>
    <p:extLst>
      <p:ext uri="{BB962C8B-B14F-4D97-AF65-F5344CB8AC3E}">
        <p14:creationId xmlns:p14="http://schemas.microsoft.com/office/powerpoint/2010/main" val="1350047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29</a:t>
            </a:fld>
            <a:endParaRPr kumimoji="1" lang="ja-JP" altLang="en-US"/>
          </a:p>
        </p:txBody>
      </p:sp>
      <p:pic>
        <p:nvPicPr>
          <p:cNvPr id="7170" name="Picture 2" descr="Product-Limit Survival Curv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48680"/>
            <a:ext cx="8208911" cy="576064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 2"/>
          <p:cNvGraphicFramePr>
            <a:graphicFrameLocks noGrp="1"/>
          </p:cNvGraphicFramePr>
          <p:nvPr>
            <p:extLst>
              <p:ext uri="{D42A27DB-BD31-4B8C-83A1-F6EECF244321}">
                <p14:modId xmlns:p14="http://schemas.microsoft.com/office/powerpoint/2010/main" val="727171931"/>
              </p:ext>
            </p:extLst>
          </p:nvPr>
        </p:nvGraphicFramePr>
        <p:xfrm>
          <a:off x="4211960" y="1340768"/>
          <a:ext cx="4320481" cy="1573530"/>
        </p:xfrm>
        <a:graphic>
          <a:graphicData uri="http://schemas.openxmlformats.org/drawingml/2006/table">
            <a:tbl>
              <a:tblPr/>
              <a:tblGrid>
                <a:gridCol w="648072"/>
                <a:gridCol w="339467"/>
                <a:gridCol w="493769"/>
                <a:gridCol w="555491"/>
                <a:gridCol w="771513"/>
                <a:gridCol w="1512169"/>
              </a:tblGrid>
              <a:tr h="0">
                <a:tc gridSpan="6">
                  <a:txBody>
                    <a:bodyPr/>
                    <a:lstStyle/>
                    <a:p>
                      <a:pPr fontAlgn="t"/>
                      <a:r>
                        <a:rPr lang="en-US" sz="1200" b="0" i="0" dirty="0">
                          <a:solidFill>
                            <a:srgbClr val="000000"/>
                          </a:solidFill>
                          <a:effectLst/>
                          <a:latin typeface="Arial"/>
                        </a:rPr>
                        <a:t>Summary of the Number of Censored and Uncensored Values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sz="1200" b="0" i="0">
                          <a:solidFill>
                            <a:srgbClr val="000000"/>
                          </a:solidFill>
                          <a:effectLst/>
                          <a:latin typeface="Arial"/>
                        </a:rPr>
                        <a:t>Stratum</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sex</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Total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Failed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Censored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Percent</a:t>
                      </a:r>
                      <a:br>
                        <a:rPr lang="en-US" sz="1200" b="0" i="0">
                          <a:solidFill>
                            <a:srgbClr val="000000"/>
                          </a:solidFill>
                          <a:effectLst/>
                          <a:latin typeface="Arial"/>
                        </a:rPr>
                      </a:br>
                      <a:r>
                        <a:rPr lang="en-US" sz="1200" b="0" i="0">
                          <a:solidFill>
                            <a:srgbClr val="000000"/>
                          </a:solidFill>
                          <a:effectLst/>
                          <a:latin typeface="Arial"/>
                        </a:rPr>
                        <a:t>Censored</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altLang="ja-JP" sz="1200"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dirty="0" smtClean="0">
                          <a:solidFill>
                            <a:srgbClr val="000000"/>
                          </a:solidFill>
                          <a:effectLst/>
                          <a:latin typeface="Arial"/>
                        </a:rPr>
                        <a:t>M</a:t>
                      </a:r>
                      <a:endParaRPr lang="en-US" altLang="ja-JP" sz="1200"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455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455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0.00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altLang="ja-JP" sz="1200" b="0" i="0">
                          <a:solidFill>
                            <a:srgbClr val="000000"/>
                          </a:solidFill>
                          <a:effectLst/>
                          <a:latin typeface="Arial"/>
                        </a:rPr>
                        <a:t>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dirty="0" smtClean="0">
                          <a:solidFill>
                            <a:srgbClr val="000000"/>
                          </a:solidFill>
                          <a:effectLst/>
                          <a:latin typeface="Arial"/>
                        </a:rPr>
                        <a:t>F</a:t>
                      </a:r>
                      <a:endParaRPr lang="en-US" altLang="ja-JP" sz="1200"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233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233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0.00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sz="1200" b="0" i="0">
                          <a:solidFill>
                            <a:srgbClr val="000000"/>
                          </a:solidFill>
                          <a:effectLst/>
                          <a:latin typeface="Arial"/>
                        </a:rPr>
                        <a:t>Total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endParaRPr lang="ja-JP" altLang="en-US" sz="1200" b="0" i="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688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688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dirty="0">
                          <a:solidFill>
                            <a:srgbClr val="000000"/>
                          </a:solidFill>
                          <a:effectLst/>
                          <a:latin typeface="Arial"/>
                        </a:rPr>
                        <a:t>0.00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5" name="タイトル 1"/>
          <p:cNvSpPr txBox="1">
            <a:spLocks/>
          </p:cNvSpPr>
          <p:nvPr/>
        </p:nvSpPr>
        <p:spPr>
          <a:xfrm>
            <a:off x="395536" y="188640"/>
            <a:ext cx="2170584" cy="432048"/>
          </a:xfrm>
          <a:prstGeom prst="rect">
            <a:avLst/>
          </a:prstGeom>
        </p:spPr>
        <p:txBody>
          <a:bodyP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b="1" dirty="0" smtClean="0"/>
              <a:t>Mobile phone</a:t>
            </a:r>
            <a:endParaRPr lang="ja-JP" altLang="en-US" sz="2400" dirty="0"/>
          </a:p>
        </p:txBody>
      </p:sp>
    </p:spTree>
    <p:extLst>
      <p:ext uri="{BB962C8B-B14F-4D97-AF65-F5344CB8AC3E}">
        <p14:creationId xmlns:p14="http://schemas.microsoft.com/office/powerpoint/2010/main" val="122640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Effect transition="in" filter="fade">
                                      <p:cBhvr>
                                        <p:cTn id="9" dur="1000"/>
                                        <p:tgtEl>
                                          <p:spTgt spid="717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5D582047-FC5D-4F2E-912C-A5E083357FE0}" type="datetime1">
              <a:rPr lang="ja-JP" altLang="en-US" smtClean="0">
                <a:solidFill>
                  <a:prstClr val="black">
                    <a:tint val="75000"/>
                  </a:prstClr>
                </a:solidFill>
              </a:rPr>
              <a:pPr>
                <a:defRPr/>
              </a:pPr>
              <a:t>2012/6/7</a:t>
            </a:fld>
            <a:endParaRPr lang="ja-JP" altLang="en-US">
              <a:solidFill>
                <a:prstClr val="black">
                  <a:tint val="75000"/>
                </a:prstClr>
              </a:solidFill>
            </a:endParaRPr>
          </a:p>
        </p:txBody>
      </p:sp>
      <p:sp>
        <p:nvSpPr>
          <p:cNvPr id="17411"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786563" y="6286500"/>
            <a:ext cx="2133600" cy="365125"/>
          </a:xfrm>
        </p:spPr>
        <p:txBody>
          <a:bodyPr/>
          <a:lstStyle/>
          <a:p>
            <a:pPr>
              <a:defRPr/>
            </a:pPr>
            <a:fld id="{09B7775F-9EB0-4F3F-A848-730EB00C26F9}" type="slidenum">
              <a:rPr lang="ja-JP" altLang="en-US">
                <a:solidFill>
                  <a:prstClr val="black"/>
                </a:solidFill>
              </a:rPr>
              <a:pPr>
                <a:defRPr/>
              </a:pPr>
              <a:t>3</a:t>
            </a:fld>
            <a:endParaRPr lang="ja-JP" altLang="en-US" dirty="0">
              <a:solidFill>
                <a:prstClr val="black"/>
              </a:solidFill>
            </a:endParaRPr>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a:defRPr/>
            </a:pPr>
            <a:fld id="{C5F5F716-E9A9-4BF9-BC9E-0B1AC7DD8352}" type="datetime1">
              <a:rPr lang="ja-JP" altLang="en-US" sz="1200">
                <a:solidFill>
                  <a:prstClr val="black">
                    <a:tint val="75000"/>
                  </a:prstClr>
                </a:solidFill>
              </a:rPr>
              <a:pPr>
                <a:defRPr/>
              </a:pPr>
              <a:t>2012/6/7</a:t>
            </a:fld>
            <a:endParaRPr lang="ja-JP" altLang="en-US" sz="1200">
              <a:solidFill>
                <a:prstClr val="black">
                  <a:tint val="75000"/>
                </a:prstClr>
              </a:solidFill>
            </a:endParaRPr>
          </a:p>
        </p:txBody>
      </p:sp>
      <p:sp>
        <p:nvSpPr>
          <p:cNvPr id="1741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fontAlgn="base">
              <a:spcBef>
                <a:spcPct val="0"/>
              </a:spcBef>
              <a:spcAft>
                <a:spcPct val="0"/>
              </a:spcAft>
            </a:pPr>
            <a:r>
              <a:rPr lang="en-US" altLang="ja-JP" sz="1200">
                <a:solidFill>
                  <a:srgbClr val="898989"/>
                </a:solidFill>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a:defRPr/>
            </a:pPr>
            <a:fld id="{12B23277-9FBB-4290-9B59-A7D4FE16C632}" type="datetime1">
              <a:rPr lang="ja-JP" altLang="en-US" sz="1200">
                <a:solidFill>
                  <a:prstClr val="black">
                    <a:tint val="75000"/>
                  </a:prstClr>
                </a:solidFill>
              </a:rPr>
              <a:pPr>
                <a:defRPr/>
              </a:pPr>
              <a:t>2012/6/7</a:t>
            </a:fld>
            <a:endParaRPr lang="ja-JP" altLang="en-US" sz="1200">
              <a:solidFill>
                <a:prstClr val="black">
                  <a:tint val="75000"/>
                </a:prstClr>
              </a:solidFill>
            </a:endParaRPr>
          </a:p>
        </p:txBody>
      </p:sp>
      <p:sp>
        <p:nvSpPr>
          <p:cNvPr id="1741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fontAlgn="base">
              <a:spcBef>
                <a:spcPct val="0"/>
              </a:spcBef>
              <a:spcAft>
                <a:spcPct val="0"/>
              </a:spcAft>
            </a:pPr>
            <a:r>
              <a:rPr lang="en-US" altLang="ja-JP" sz="1200">
                <a:solidFill>
                  <a:srgbClr val="898989"/>
                </a:solidFill>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a:defRPr/>
            </a:pPr>
            <a:fld id="{93ABC63C-4065-4ABB-9CF2-5CD31AA80FDF}" type="datetime1">
              <a:rPr lang="ja-JP" altLang="en-US" sz="1200">
                <a:solidFill>
                  <a:prstClr val="black">
                    <a:tint val="75000"/>
                  </a:prstClr>
                </a:solidFill>
              </a:rPr>
              <a:pPr>
                <a:defRPr/>
              </a:pPr>
              <a:t>2012/6/7</a:t>
            </a:fld>
            <a:endParaRPr lang="ja-JP" altLang="en-US" sz="1200">
              <a:solidFill>
                <a:prstClr val="black">
                  <a:tint val="75000"/>
                </a:prstClr>
              </a:solidFill>
            </a:endParaRPr>
          </a:p>
        </p:txBody>
      </p:sp>
      <p:sp>
        <p:nvSpPr>
          <p:cNvPr id="1741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fontAlgn="base">
              <a:spcBef>
                <a:spcPct val="0"/>
              </a:spcBef>
              <a:spcAft>
                <a:spcPct val="0"/>
              </a:spcAft>
            </a:pPr>
            <a:r>
              <a:rPr lang="en-US" altLang="ja-JP" sz="1200">
                <a:solidFill>
                  <a:srgbClr val="898989"/>
                </a:solidFill>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a:defRPr/>
            </a:pPr>
            <a:fld id="{6FF1BDAD-3C95-400A-9F61-B428E64F8605}" type="datetime1">
              <a:rPr lang="ja-JP" altLang="en-US" sz="1200">
                <a:solidFill>
                  <a:prstClr val="black">
                    <a:tint val="75000"/>
                  </a:prstClr>
                </a:solidFill>
              </a:rPr>
              <a:pPr>
                <a:defRPr/>
              </a:pPr>
              <a:t>2012/6/7</a:t>
            </a:fld>
            <a:endParaRPr lang="ja-JP" altLang="en-US" sz="1200">
              <a:solidFill>
                <a:prstClr val="black">
                  <a:tint val="75000"/>
                </a:prstClr>
              </a:solidFill>
            </a:endParaRPr>
          </a:p>
        </p:txBody>
      </p:sp>
      <p:sp>
        <p:nvSpPr>
          <p:cNvPr id="1742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fontAlgn="base">
              <a:spcBef>
                <a:spcPct val="0"/>
              </a:spcBef>
              <a:spcAft>
                <a:spcPct val="0"/>
              </a:spcAft>
            </a:pPr>
            <a:r>
              <a:rPr lang="en-US" altLang="ja-JP" sz="1200">
                <a:solidFill>
                  <a:srgbClr val="898989"/>
                </a:solidFill>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a:defRPr/>
            </a:pPr>
            <a:fld id="{DCDE16D2-4D16-4529-BB77-BC907532CBCE}" type="datetime1">
              <a:rPr lang="ja-JP" altLang="en-US" sz="1200">
                <a:solidFill>
                  <a:prstClr val="black">
                    <a:tint val="75000"/>
                  </a:prstClr>
                </a:solidFill>
              </a:rPr>
              <a:pPr>
                <a:defRPr/>
              </a:pPr>
              <a:t>2012/6/7</a:t>
            </a:fld>
            <a:endParaRPr lang="ja-JP" altLang="en-US" sz="1200">
              <a:solidFill>
                <a:prstClr val="black">
                  <a:tint val="75000"/>
                </a:prstClr>
              </a:solidFill>
            </a:endParaRPr>
          </a:p>
        </p:txBody>
      </p:sp>
      <p:sp>
        <p:nvSpPr>
          <p:cNvPr id="1742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fontAlgn="base">
              <a:spcBef>
                <a:spcPct val="0"/>
              </a:spcBef>
              <a:spcAft>
                <a:spcPct val="0"/>
              </a:spcAft>
            </a:pPr>
            <a:r>
              <a:rPr lang="en-US" altLang="ja-JP" sz="1200">
                <a:solidFill>
                  <a:srgbClr val="898989"/>
                </a:solidFill>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a:defRPr/>
            </a:pPr>
            <a:fld id="{9CF1FC67-276F-4C1C-9A26-4E2ED238AAA5}" type="datetime1">
              <a:rPr lang="ja-JP" altLang="en-US" sz="1200">
                <a:solidFill>
                  <a:prstClr val="black">
                    <a:tint val="75000"/>
                  </a:prstClr>
                </a:solidFill>
              </a:rPr>
              <a:pPr>
                <a:defRPr/>
              </a:pPr>
              <a:t>2012/6/7</a:t>
            </a:fld>
            <a:endParaRPr lang="ja-JP" altLang="en-US" sz="1200">
              <a:solidFill>
                <a:prstClr val="black">
                  <a:tint val="75000"/>
                </a:prstClr>
              </a:solidFill>
            </a:endParaRPr>
          </a:p>
        </p:txBody>
      </p:sp>
      <p:sp>
        <p:nvSpPr>
          <p:cNvPr id="1742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fontAlgn="base">
              <a:spcBef>
                <a:spcPct val="0"/>
              </a:spcBef>
              <a:spcAft>
                <a:spcPct val="0"/>
              </a:spcAft>
            </a:pPr>
            <a:r>
              <a:rPr lang="en-US" altLang="ja-JP" sz="1200">
                <a:solidFill>
                  <a:srgbClr val="898989"/>
                </a:solidFill>
              </a:rPr>
              <a:t>(C) Yamada and Nagaoka</a:t>
            </a:r>
          </a:p>
        </p:txBody>
      </p:sp>
      <p:sp>
        <p:nvSpPr>
          <p:cNvPr id="17425" name="タイトル 1"/>
          <p:cNvSpPr>
            <a:spLocks noGrp="1"/>
          </p:cNvSpPr>
          <p:nvPr>
            <p:ph type="title"/>
          </p:nvPr>
        </p:nvSpPr>
        <p:spPr>
          <a:xfrm>
            <a:off x="457200" y="274638"/>
            <a:ext cx="8229600" cy="511156"/>
          </a:xfrm>
        </p:spPr>
        <p:txBody>
          <a:bodyPr/>
          <a:lstStyle/>
          <a:p>
            <a:pPr eaLnBrk="1" hangingPunct="1"/>
            <a:r>
              <a:rPr lang="en-US" altLang="ja-JP" sz="2800" b="1" dirty="0" smtClean="0">
                <a:latin typeface="Arial" charset="0"/>
              </a:rPr>
              <a:t>Order of Presentation</a:t>
            </a:r>
            <a:endParaRPr lang="ja-JP" altLang="en-US" sz="2800" dirty="0" smtClean="0">
              <a:latin typeface="Arial" charset="0"/>
            </a:endParaRPr>
          </a:p>
        </p:txBody>
      </p:sp>
      <p:sp>
        <p:nvSpPr>
          <p:cNvPr id="17426" name="コンテンツ プレースホルダ 2"/>
          <p:cNvSpPr>
            <a:spLocks noGrp="1"/>
          </p:cNvSpPr>
          <p:nvPr>
            <p:ph idx="1"/>
          </p:nvPr>
        </p:nvSpPr>
        <p:spPr>
          <a:xfrm>
            <a:off x="539552" y="1000108"/>
            <a:ext cx="8104414" cy="5000660"/>
          </a:xfrm>
        </p:spPr>
        <p:txBody>
          <a:bodyPr/>
          <a:lstStyle/>
          <a:p>
            <a:pPr marL="457200" indent="-457200" eaLnBrk="1" hangingPunct="1">
              <a:buNone/>
            </a:pPr>
            <a:r>
              <a:rPr lang="en-US" altLang="ja-JP" sz="2400" b="1" dirty="0" smtClean="0">
                <a:latin typeface="Arial" charset="0"/>
              </a:rPr>
              <a:t>1. Objectives</a:t>
            </a:r>
          </a:p>
          <a:p>
            <a:pPr eaLnBrk="1" hangingPunct="1">
              <a:buFont typeface="Arial" charset="0"/>
              <a:buNone/>
            </a:pPr>
            <a:r>
              <a:rPr lang="en-US" altLang="ja-JP" sz="2400" b="1" dirty="0" smtClean="0">
                <a:latin typeface="Arial" charset="0"/>
              </a:rPr>
              <a:t>2. Theory</a:t>
            </a:r>
          </a:p>
          <a:p>
            <a:pPr lvl="1" eaLnBrk="1" hangingPunct="1">
              <a:buFont typeface="Arial" pitchFamily="34" charset="0"/>
              <a:buChar char="•"/>
            </a:pPr>
            <a:r>
              <a:rPr lang="en-US" altLang="ja-JP" sz="2000" b="1" dirty="0" err="1">
                <a:latin typeface="Arial" charset="0"/>
              </a:rPr>
              <a:t>Carnap’s</a:t>
            </a:r>
            <a:r>
              <a:rPr lang="en-US" altLang="ja-JP" sz="2000" b="1" dirty="0">
                <a:latin typeface="Arial" charset="0"/>
              </a:rPr>
              <a:t> Framework for Construct</a:t>
            </a:r>
          </a:p>
          <a:p>
            <a:pPr lvl="1" eaLnBrk="1" hangingPunct="1">
              <a:buFont typeface="Arial" pitchFamily="34" charset="0"/>
              <a:buChar char="•"/>
            </a:pPr>
            <a:r>
              <a:rPr lang="en-US" altLang="ja-JP" sz="2000" b="1" dirty="0">
                <a:latin typeface="Arial" charset="0"/>
              </a:rPr>
              <a:t>Theoretical Developments in Personality Psychology</a:t>
            </a:r>
            <a:endParaRPr lang="en-US" altLang="ja-JP" sz="2000" b="1" dirty="0" smtClean="0">
              <a:latin typeface="Arial" charset="0"/>
            </a:endParaRPr>
          </a:p>
          <a:p>
            <a:pPr lvl="1" eaLnBrk="1" hangingPunct="1">
              <a:buFont typeface="Arial" pitchFamily="34" charset="0"/>
              <a:buChar char="•"/>
            </a:pPr>
            <a:r>
              <a:rPr lang="en-US" altLang="ja-JP" sz="2000" b="1" dirty="0" smtClean="0">
                <a:latin typeface="Arial" charset="0"/>
              </a:rPr>
              <a:t>Reconstruction of Innovation Diffusion</a:t>
            </a:r>
            <a:r>
              <a:rPr lang="en-US" altLang="ja-JP" sz="2000" b="1" dirty="0">
                <a:latin typeface="Arial" charset="0"/>
              </a:rPr>
              <a:t> </a:t>
            </a:r>
            <a:r>
              <a:rPr lang="en-US" altLang="ja-JP" sz="2000" b="1" dirty="0" smtClean="0">
                <a:latin typeface="Arial" charset="0"/>
              </a:rPr>
              <a:t>Framework</a:t>
            </a:r>
          </a:p>
          <a:p>
            <a:pPr lvl="2" eaLnBrk="1" hangingPunct="1">
              <a:buFont typeface="Wingdings" pitchFamily="2" charset="2"/>
              <a:buChar char="Ø"/>
            </a:pPr>
            <a:r>
              <a:rPr lang="en-US" altLang="ja-JP" sz="1600" b="1" dirty="0" err="1">
                <a:latin typeface="Arial" charset="0"/>
              </a:rPr>
              <a:t>Midgeley</a:t>
            </a:r>
            <a:r>
              <a:rPr lang="en-US" altLang="ja-JP" sz="1600" b="1" dirty="0">
                <a:latin typeface="Arial" charset="0"/>
              </a:rPr>
              <a:t> and Dowling’s Contingency </a:t>
            </a:r>
            <a:r>
              <a:rPr lang="en-US" altLang="ja-JP" sz="1600" b="1" dirty="0" smtClean="0">
                <a:latin typeface="Arial" charset="0"/>
              </a:rPr>
              <a:t>Model</a:t>
            </a:r>
          </a:p>
          <a:p>
            <a:pPr lvl="2" eaLnBrk="1" hangingPunct="1">
              <a:buFont typeface="Wingdings" pitchFamily="2" charset="2"/>
              <a:buChar char="Ø"/>
            </a:pPr>
            <a:r>
              <a:rPr lang="en-US" altLang="ja-JP" sz="1600" b="1" dirty="0" smtClean="0">
                <a:latin typeface="Arial" charset="0"/>
              </a:rPr>
              <a:t>Our Model with T-D Mixture Concept</a:t>
            </a:r>
            <a:endParaRPr lang="en-US" altLang="ja-JP" sz="1600" b="1" dirty="0">
              <a:latin typeface="Arial" charset="0"/>
            </a:endParaRPr>
          </a:p>
          <a:p>
            <a:pPr marL="0" indent="0" eaLnBrk="1" hangingPunct="1">
              <a:buNone/>
            </a:pPr>
            <a:r>
              <a:rPr lang="en-US" altLang="ja-JP" sz="2400" b="1" dirty="0" smtClean="0">
                <a:latin typeface="Arial" charset="0"/>
              </a:rPr>
              <a:t>3. Hypotheses</a:t>
            </a:r>
          </a:p>
          <a:p>
            <a:pPr marL="0" indent="0" eaLnBrk="1" hangingPunct="1">
              <a:buNone/>
            </a:pPr>
            <a:r>
              <a:rPr lang="en-US" altLang="ja-JP" sz="2400" b="1" dirty="0" smtClean="0">
                <a:latin typeface="Arial" charset="0"/>
              </a:rPr>
              <a:t>4. Data</a:t>
            </a:r>
          </a:p>
          <a:p>
            <a:pPr marL="0" indent="0" eaLnBrk="1" hangingPunct="1">
              <a:buNone/>
            </a:pPr>
            <a:r>
              <a:rPr lang="en-US" altLang="ja-JP" sz="2400" b="1" dirty="0" smtClean="0">
                <a:latin typeface="Arial" charset="0"/>
              </a:rPr>
              <a:t>5. Results</a:t>
            </a:r>
            <a:endParaRPr lang="ja-JP" altLang="en-US" sz="2400" b="1" dirty="0" smtClean="0">
              <a:latin typeface="Arial" charset="0"/>
            </a:endParaRPr>
          </a:p>
          <a:p>
            <a:pPr eaLnBrk="1" hangingPunct="1">
              <a:lnSpc>
                <a:spcPct val="70000"/>
              </a:lnSpc>
              <a:buFont typeface="Arial" charset="0"/>
              <a:buNone/>
            </a:pPr>
            <a:r>
              <a:rPr lang="en-US" altLang="ja-JP" sz="2400" b="1" dirty="0" smtClean="0">
                <a:latin typeface="Arial" charset="0"/>
              </a:rPr>
              <a:t>6. Summary and Future Study Directions</a:t>
            </a:r>
            <a:endParaRPr lang="ja-JP" altLang="en-US" sz="2400" dirty="0" smtClean="0">
              <a:latin typeface="Arial" charset="0"/>
            </a:endParaRPr>
          </a:p>
        </p:txBody>
      </p:sp>
    </p:spTree>
    <p:extLst>
      <p:ext uri="{BB962C8B-B14F-4D97-AF65-F5344CB8AC3E}">
        <p14:creationId xmlns:p14="http://schemas.microsoft.com/office/powerpoint/2010/main" val="259647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7426">
                                            <p:txEl>
                                              <p:pRg st="0" end="0"/>
                                            </p:txEl>
                                          </p:spTgt>
                                        </p:tgtEl>
                                        <p:attrNameLst>
                                          <p:attrName>style.visibility</p:attrName>
                                        </p:attrNameLst>
                                      </p:cBhvr>
                                      <p:to>
                                        <p:strVal val="visible"/>
                                      </p:to>
                                    </p:set>
                                    <p:anim calcmode="lin" valueType="num">
                                      <p:cBhvr>
                                        <p:cTn id="7" dur="500" fill="hold"/>
                                        <p:tgtEl>
                                          <p:spTgt spid="174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2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7426">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7426">
                                            <p:txEl>
                                              <p:pRg st="1" end="1"/>
                                            </p:txEl>
                                          </p:spTgt>
                                        </p:tgtEl>
                                        <p:attrNameLst>
                                          <p:attrName>style.visibility</p:attrName>
                                        </p:attrNameLst>
                                      </p:cBhvr>
                                      <p:to>
                                        <p:strVal val="visible"/>
                                      </p:to>
                                    </p:set>
                                    <p:anim calcmode="lin" valueType="num">
                                      <p:cBhvr>
                                        <p:cTn id="12" dur="500" fill="hold"/>
                                        <p:tgtEl>
                                          <p:spTgt spid="1742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7426">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17426">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17426">
                                            <p:txEl>
                                              <p:pRg st="2" end="2"/>
                                            </p:txEl>
                                          </p:spTgt>
                                        </p:tgtEl>
                                        <p:attrNameLst>
                                          <p:attrName>style.visibility</p:attrName>
                                        </p:attrNameLst>
                                      </p:cBhvr>
                                      <p:to>
                                        <p:strVal val="visible"/>
                                      </p:to>
                                    </p:set>
                                    <p:anim calcmode="lin" valueType="num">
                                      <p:cBhvr>
                                        <p:cTn id="17" dur="500" fill="hold"/>
                                        <p:tgtEl>
                                          <p:spTgt spid="17426">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7426">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17426">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17426">
                                            <p:txEl>
                                              <p:pRg st="3" end="3"/>
                                            </p:txEl>
                                          </p:spTgt>
                                        </p:tgtEl>
                                        <p:attrNameLst>
                                          <p:attrName>style.visibility</p:attrName>
                                        </p:attrNameLst>
                                      </p:cBhvr>
                                      <p:to>
                                        <p:strVal val="visible"/>
                                      </p:to>
                                    </p:set>
                                    <p:anim calcmode="lin" valueType="num">
                                      <p:cBhvr>
                                        <p:cTn id="22" dur="500" fill="hold"/>
                                        <p:tgtEl>
                                          <p:spTgt spid="17426">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17426">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17426">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17426">
                                            <p:txEl>
                                              <p:pRg st="4" end="4"/>
                                            </p:txEl>
                                          </p:spTgt>
                                        </p:tgtEl>
                                        <p:attrNameLst>
                                          <p:attrName>style.visibility</p:attrName>
                                        </p:attrNameLst>
                                      </p:cBhvr>
                                      <p:to>
                                        <p:strVal val="visible"/>
                                      </p:to>
                                    </p:set>
                                    <p:anim calcmode="lin" valueType="num">
                                      <p:cBhvr>
                                        <p:cTn id="27" dur="500" fill="hold"/>
                                        <p:tgtEl>
                                          <p:spTgt spid="17426">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7426">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17426">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17426">
                                            <p:txEl>
                                              <p:pRg st="5" end="5"/>
                                            </p:txEl>
                                          </p:spTgt>
                                        </p:tgtEl>
                                        <p:attrNameLst>
                                          <p:attrName>style.visibility</p:attrName>
                                        </p:attrNameLst>
                                      </p:cBhvr>
                                      <p:to>
                                        <p:strVal val="visible"/>
                                      </p:to>
                                    </p:set>
                                    <p:anim calcmode="lin" valueType="num">
                                      <p:cBhvr>
                                        <p:cTn id="32" dur="500" fill="hold"/>
                                        <p:tgtEl>
                                          <p:spTgt spid="17426">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17426">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17426">
                                            <p:txEl>
                                              <p:pRg st="5" end="5"/>
                                            </p:txEl>
                                          </p:spTgt>
                                        </p:tgtEl>
                                      </p:cBhvr>
                                    </p:animEffect>
                                  </p:childTnLst>
                                </p:cTn>
                              </p:par>
                              <p:par>
                                <p:cTn id="35" presetID="53" presetClass="entr" presetSubtype="0" fill="hold" nodeType="withEffect">
                                  <p:stCondLst>
                                    <p:cond delay="0"/>
                                  </p:stCondLst>
                                  <p:childTnLst>
                                    <p:set>
                                      <p:cBhvr>
                                        <p:cTn id="36" dur="1" fill="hold">
                                          <p:stCondLst>
                                            <p:cond delay="0"/>
                                          </p:stCondLst>
                                        </p:cTn>
                                        <p:tgtEl>
                                          <p:spTgt spid="17426">
                                            <p:txEl>
                                              <p:pRg st="6" end="6"/>
                                            </p:txEl>
                                          </p:spTgt>
                                        </p:tgtEl>
                                        <p:attrNameLst>
                                          <p:attrName>style.visibility</p:attrName>
                                        </p:attrNameLst>
                                      </p:cBhvr>
                                      <p:to>
                                        <p:strVal val="visible"/>
                                      </p:to>
                                    </p:set>
                                    <p:anim calcmode="lin" valueType="num">
                                      <p:cBhvr>
                                        <p:cTn id="37" dur="500" fill="hold"/>
                                        <p:tgtEl>
                                          <p:spTgt spid="17426">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17426">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17426">
                                            <p:txEl>
                                              <p:pRg st="6" end="6"/>
                                            </p:txEl>
                                          </p:spTgt>
                                        </p:tgtEl>
                                      </p:cBhvr>
                                    </p:animEffect>
                                  </p:childTnLst>
                                </p:cTn>
                              </p:par>
                              <p:par>
                                <p:cTn id="40" presetID="53" presetClass="entr" presetSubtype="0" fill="hold" nodeType="withEffect">
                                  <p:stCondLst>
                                    <p:cond delay="0"/>
                                  </p:stCondLst>
                                  <p:childTnLst>
                                    <p:set>
                                      <p:cBhvr>
                                        <p:cTn id="41" dur="1" fill="hold">
                                          <p:stCondLst>
                                            <p:cond delay="0"/>
                                          </p:stCondLst>
                                        </p:cTn>
                                        <p:tgtEl>
                                          <p:spTgt spid="17426">
                                            <p:txEl>
                                              <p:pRg st="7" end="7"/>
                                            </p:txEl>
                                          </p:spTgt>
                                        </p:tgtEl>
                                        <p:attrNameLst>
                                          <p:attrName>style.visibility</p:attrName>
                                        </p:attrNameLst>
                                      </p:cBhvr>
                                      <p:to>
                                        <p:strVal val="visible"/>
                                      </p:to>
                                    </p:set>
                                    <p:anim calcmode="lin" valueType="num">
                                      <p:cBhvr>
                                        <p:cTn id="42" dur="500" fill="hold"/>
                                        <p:tgtEl>
                                          <p:spTgt spid="17426">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17426">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17426">
                                            <p:txEl>
                                              <p:pRg st="7" end="7"/>
                                            </p:txEl>
                                          </p:spTgt>
                                        </p:tgtEl>
                                      </p:cBhvr>
                                    </p:animEffect>
                                  </p:childTnLst>
                                </p:cTn>
                              </p:par>
                              <p:par>
                                <p:cTn id="45" presetID="53" presetClass="entr" presetSubtype="0" fill="hold" nodeType="withEffect">
                                  <p:stCondLst>
                                    <p:cond delay="0"/>
                                  </p:stCondLst>
                                  <p:childTnLst>
                                    <p:set>
                                      <p:cBhvr>
                                        <p:cTn id="46" dur="1" fill="hold">
                                          <p:stCondLst>
                                            <p:cond delay="0"/>
                                          </p:stCondLst>
                                        </p:cTn>
                                        <p:tgtEl>
                                          <p:spTgt spid="17426">
                                            <p:txEl>
                                              <p:pRg st="8" end="8"/>
                                            </p:txEl>
                                          </p:spTgt>
                                        </p:tgtEl>
                                        <p:attrNameLst>
                                          <p:attrName>style.visibility</p:attrName>
                                        </p:attrNameLst>
                                      </p:cBhvr>
                                      <p:to>
                                        <p:strVal val="visible"/>
                                      </p:to>
                                    </p:set>
                                    <p:anim calcmode="lin" valueType="num">
                                      <p:cBhvr>
                                        <p:cTn id="47" dur="500" fill="hold"/>
                                        <p:tgtEl>
                                          <p:spTgt spid="17426">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17426">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17426">
                                            <p:txEl>
                                              <p:pRg st="8" end="8"/>
                                            </p:txEl>
                                          </p:spTgt>
                                        </p:tgtEl>
                                      </p:cBhvr>
                                    </p:animEffect>
                                  </p:childTnLst>
                                </p:cTn>
                              </p:par>
                              <p:par>
                                <p:cTn id="50" presetID="53" presetClass="entr" presetSubtype="0" fill="hold" nodeType="withEffect">
                                  <p:stCondLst>
                                    <p:cond delay="0"/>
                                  </p:stCondLst>
                                  <p:childTnLst>
                                    <p:set>
                                      <p:cBhvr>
                                        <p:cTn id="51" dur="1" fill="hold">
                                          <p:stCondLst>
                                            <p:cond delay="0"/>
                                          </p:stCondLst>
                                        </p:cTn>
                                        <p:tgtEl>
                                          <p:spTgt spid="17426">
                                            <p:txEl>
                                              <p:pRg st="9" end="9"/>
                                            </p:txEl>
                                          </p:spTgt>
                                        </p:tgtEl>
                                        <p:attrNameLst>
                                          <p:attrName>style.visibility</p:attrName>
                                        </p:attrNameLst>
                                      </p:cBhvr>
                                      <p:to>
                                        <p:strVal val="visible"/>
                                      </p:to>
                                    </p:set>
                                    <p:anim calcmode="lin" valueType="num">
                                      <p:cBhvr>
                                        <p:cTn id="52" dur="500" fill="hold"/>
                                        <p:tgtEl>
                                          <p:spTgt spid="17426">
                                            <p:txEl>
                                              <p:pRg st="9" end="9"/>
                                            </p:txEl>
                                          </p:spTgt>
                                        </p:tgtEl>
                                        <p:attrNameLst>
                                          <p:attrName>ppt_w</p:attrName>
                                        </p:attrNameLst>
                                      </p:cBhvr>
                                      <p:tavLst>
                                        <p:tav tm="0">
                                          <p:val>
                                            <p:fltVal val="0"/>
                                          </p:val>
                                        </p:tav>
                                        <p:tav tm="100000">
                                          <p:val>
                                            <p:strVal val="#ppt_w"/>
                                          </p:val>
                                        </p:tav>
                                      </p:tavLst>
                                    </p:anim>
                                    <p:anim calcmode="lin" valueType="num">
                                      <p:cBhvr>
                                        <p:cTn id="53" dur="500" fill="hold"/>
                                        <p:tgtEl>
                                          <p:spTgt spid="17426">
                                            <p:txEl>
                                              <p:pRg st="9" end="9"/>
                                            </p:txEl>
                                          </p:spTgt>
                                        </p:tgtEl>
                                        <p:attrNameLst>
                                          <p:attrName>ppt_h</p:attrName>
                                        </p:attrNameLst>
                                      </p:cBhvr>
                                      <p:tavLst>
                                        <p:tav tm="0">
                                          <p:val>
                                            <p:fltVal val="0"/>
                                          </p:val>
                                        </p:tav>
                                        <p:tav tm="100000">
                                          <p:val>
                                            <p:strVal val="#ppt_h"/>
                                          </p:val>
                                        </p:tav>
                                      </p:tavLst>
                                    </p:anim>
                                    <p:animEffect transition="in" filter="fade">
                                      <p:cBhvr>
                                        <p:cTn id="54" dur="500"/>
                                        <p:tgtEl>
                                          <p:spTgt spid="17426">
                                            <p:txEl>
                                              <p:pRg st="9" end="9"/>
                                            </p:txEl>
                                          </p:spTgt>
                                        </p:tgtEl>
                                      </p:cBhvr>
                                    </p:animEffect>
                                  </p:childTnLst>
                                </p:cTn>
                              </p:par>
                              <p:par>
                                <p:cTn id="55" presetID="53" presetClass="entr" presetSubtype="0" fill="hold" nodeType="withEffect">
                                  <p:stCondLst>
                                    <p:cond delay="0"/>
                                  </p:stCondLst>
                                  <p:childTnLst>
                                    <p:set>
                                      <p:cBhvr>
                                        <p:cTn id="56" dur="1" fill="hold">
                                          <p:stCondLst>
                                            <p:cond delay="0"/>
                                          </p:stCondLst>
                                        </p:cTn>
                                        <p:tgtEl>
                                          <p:spTgt spid="17426">
                                            <p:txEl>
                                              <p:pRg st="10" end="10"/>
                                            </p:txEl>
                                          </p:spTgt>
                                        </p:tgtEl>
                                        <p:attrNameLst>
                                          <p:attrName>style.visibility</p:attrName>
                                        </p:attrNameLst>
                                      </p:cBhvr>
                                      <p:to>
                                        <p:strVal val="visible"/>
                                      </p:to>
                                    </p:set>
                                    <p:anim calcmode="lin" valueType="num">
                                      <p:cBhvr>
                                        <p:cTn id="57" dur="500" fill="hold"/>
                                        <p:tgtEl>
                                          <p:spTgt spid="17426">
                                            <p:txEl>
                                              <p:pRg st="10" end="10"/>
                                            </p:txEl>
                                          </p:spTgt>
                                        </p:tgtEl>
                                        <p:attrNameLst>
                                          <p:attrName>ppt_w</p:attrName>
                                        </p:attrNameLst>
                                      </p:cBhvr>
                                      <p:tavLst>
                                        <p:tav tm="0">
                                          <p:val>
                                            <p:fltVal val="0"/>
                                          </p:val>
                                        </p:tav>
                                        <p:tav tm="100000">
                                          <p:val>
                                            <p:strVal val="#ppt_w"/>
                                          </p:val>
                                        </p:tav>
                                      </p:tavLst>
                                    </p:anim>
                                    <p:anim calcmode="lin" valueType="num">
                                      <p:cBhvr>
                                        <p:cTn id="58" dur="500" fill="hold"/>
                                        <p:tgtEl>
                                          <p:spTgt spid="17426">
                                            <p:txEl>
                                              <p:pRg st="10" end="10"/>
                                            </p:txEl>
                                          </p:spTgt>
                                        </p:tgtEl>
                                        <p:attrNameLst>
                                          <p:attrName>ppt_h</p:attrName>
                                        </p:attrNameLst>
                                      </p:cBhvr>
                                      <p:tavLst>
                                        <p:tav tm="0">
                                          <p:val>
                                            <p:fltVal val="0"/>
                                          </p:val>
                                        </p:tav>
                                        <p:tav tm="100000">
                                          <p:val>
                                            <p:strVal val="#ppt_h"/>
                                          </p:val>
                                        </p:tav>
                                      </p:tavLst>
                                    </p:anim>
                                    <p:animEffect transition="in" filter="fade">
                                      <p:cBhvr>
                                        <p:cTn id="59" dur="500"/>
                                        <p:tgtEl>
                                          <p:spTgt spid="1742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30</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718257127"/>
              </p:ext>
            </p:extLst>
          </p:nvPr>
        </p:nvGraphicFramePr>
        <p:xfrm>
          <a:off x="611561" y="3789040"/>
          <a:ext cx="7992887" cy="2491740"/>
        </p:xfrm>
        <a:graphic>
          <a:graphicData uri="http://schemas.openxmlformats.org/drawingml/2006/table">
            <a:tbl>
              <a:tblPr/>
              <a:tblGrid>
                <a:gridCol w="1678483"/>
                <a:gridCol w="489558"/>
                <a:gridCol w="1257482"/>
                <a:gridCol w="1141841"/>
                <a:gridCol w="1141841"/>
                <a:gridCol w="1141841"/>
                <a:gridCol w="1141841"/>
              </a:tblGrid>
              <a:tr h="0">
                <a:tc gridSpan="7">
                  <a:txBody>
                    <a:bodyPr/>
                    <a:lstStyle/>
                    <a:p>
                      <a:pPr fontAlgn="t"/>
                      <a:r>
                        <a:rPr lang="en-US" b="0" i="0" dirty="0">
                          <a:solidFill>
                            <a:srgbClr val="000000"/>
                          </a:solidFill>
                          <a:effectLst/>
                          <a:latin typeface="Arial"/>
                        </a:rPr>
                        <a:t>Analysis of Maximum Likelihood Estimates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dirty="0">
                          <a:solidFill>
                            <a:srgbClr val="000000"/>
                          </a:solidFill>
                          <a:effectLst/>
                          <a:latin typeface="Arial"/>
                        </a:rPr>
                        <a:t>Parameter</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DF</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Parameter</a:t>
                      </a:r>
                      <a:br>
                        <a:rPr lang="en-US" b="0" i="0" dirty="0">
                          <a:solidFill>
                            <a:srgbClr val="000000"/>
                          </a:solidFill>
                          <a:effectLst/>
                          <a:latin typeface="Arial"/>
                        </a:rPr>
                      </a:br>
                      <a:r>
                        <a:rPr lang="en-US" b="0" i="0" dirty="0">
                          <a:solidFill>
                            <a:srgbClr val="000000"/>
                          </a:solidFill>
                          <a:effectLst/>
                          <a:latin typeface="Arial"/>
                        </a:rPr>
                        <a:t>Estimate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Standard</a:t>
                      </a:r>
                      <a:br>
                        <a:rPr lang="en-US" b="0" i="0">
                          <a:solidFill>
                            <a:srgbClr val="000000"/>
                          </a:solidFill>
                          <a:effectLst/>
                          <a:latin typeface="Arial"/>
                        </a:rPr>
                      </a:br>
                      <a:r>
                        <a:rPr lang="en-US" b="0" i="0">
                          <a:solidFill>
                            <a:srgbClr val="000000"/>
                          </a:solidFill>
                          <a:effectLst/>
                          <a:latin typeface="Arial"/>
                        </a:rPr>
                        <a:t>Error</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Chi-Square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Pr &gt; ChiSq</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Hazard</a:t>
                      </a:r>
                      <a:br>
                        <a:rPr lang="en-US" b="0" i="0">
                          <a:solidFill>
                            <a:srgbClr val="000000"/>
                          </a:solidFill>
                          <a:effectLst/>
                          <a:latin typeface="Arial"/>
                        </a:rPr>
                      </a:br>
                      <a:r>
                        <a:rPr lang="en-US" b="0" i="0">
                          <a:solidFill>
                            <a:srgbClr val="000000"/>
                          </a:solidFill>
                          <a:effectLst/>
                          <a:latin typeface="Arial"/>
                        </a:rPr>
                        <a:t>Ratio</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1" i="0" dirty="0">
                          <a:solidFill>
                            <a:srgbClr val="FF0000"/>
                          </a:solidFill>
                          <a:effectLst/>
                          <a:latin typeface="Arial"/>
                        </a:rPr>
                        <a:t>sex</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0.19147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0.08150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5.5191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1" i="0" dirty="0">
                          <a:solidFill>
                            <a:srgbClr val="FF0000"/>
                          </a:solidFill>
                          <a:effectLst/>
                          <a:latin typeface="Arial"/>
                        </a:rPr>
                        <a:t>0.0188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1.211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1" i="0" dirty="0">
                          <a:solidFill>
                            <a:srgbClr val="FF0000"/>
                          </a:solidFill>
                          <a:effectLst/>
                          <a:latin typeface="Arial"/>
                        </a:rPr>
                        <a:t>age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-0.12119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0.03133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14.9596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1" i="0" dirty="0">
                          <a:solidFill>
                            <a:srgbClr val="FF0000"/>
                          </a:solidFill>
                          <a:effectLst/>
                          <a:latin typeface="Arial"/>
                        </a:rPr>
                        <a:t>0.0001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0.886</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1" i="0" dirty="0" smtClean="0">
                          <a:solidFill>
                            <a:srgbClr val="FF0000"/>
                          </a:solidFill>
                          <a:effectLst/>
                          <a:latin typeface="Arial"/>
                        </a:rPr>
                        <a:t>part</a:t>
                      </a:r>
                      <a:r>
                        <a:rPr lang="en-US" b="1" i="0" baseline="0" dirty="0" smtClean="0">
                          <a:solidFill>
                            <a:srgbClr val="FF0000"/>
                          </a:solidFill>
                          <a:effectLst/>
                          <a:latin typeface="Arial"/>
                        </a:rPr>
                        <a:t> time</a:t>
                      </a:r>
                      <a:r>
                        <a:rPr lang="ja-JP" altLang="en-US" b="1" i="0" baseline="0" dirty="0" smtClean="0">
                          <a:solidFill>
                            <a:srgbClr val="FF0000"/>
                          </a:solidFill>
                          <a:effectLst/>
                          <a:latin typeface="Arial"/>
                        </a:rPr>
                        <a:t> </a:t>
                      </a:r>
                      <a:r>
                        <a:rPr lang="en-US" altLang="ja-JP" b="1" i="0" baseline="0" dirty="0" smtClean="0">
                          <a:solidFill>
                            <a:srgbClr val="FF0000"/>
                          </a:solidFill>
                          <a:effectLst/>
                          <a:latin typeface="Arial"/>
                        </a:rPr>
                        <a:t>job</a:t>
                      </a:r>
                      <a:endParaRPr lang="en-US" b="1" i="0" dirty="0">
                        <a:solidFill>
                          <a:srgbClr val="FF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0.05861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0.02391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6.0103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1" i="0" dirty="0">
                          <a:solidFill>
                            <a:srgbClr val="FF0000"/>
                          </a:solidFill>
                          <a:effectLst/>
                          <a:latin typeface="Arial"/>
                        </a:rPr>
                        <a:t>0.0142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1.060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1" i="0" dirty="0" err="1">
                          <a:solidFill>
                            <a:srgbClr val="FF0000"/>
                          </a:solidFill>
                          <a:effectLst/>
                          <a:latin typeface="Arial"/>
                        </a:rPr>
                        <a:t>kdsi</a:t>
                      </a:r>
                      <a:endParaRPr lang="en-US" b="1" i="0" dirty="0">
                        <a:solidFill>
                          <a:srgbClr val="FF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0.01693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0.00818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4.2851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1" i="0" dirty="0">
                          <a:solidFill>
                            <a:srgbClr val="FF0000"/>
                          </a:solidFill>
                          <a:effectLst/>
                          <a:latin typeface="Arial"/>
                        </a:rPr>
                        <a:t>0.0384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1.017</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4" name="テキスト ボックス 3"/>
          <p:cNvSpPr txBox="1"/>
          <p:nvPr/>
        </p:nvSpPr>
        <p:spPr>
          <a:xfrm>
            <a:off x="539552" y="260648"/>
            <a:ext cx="8208912" cy="461665"/>
          </a:xfrm>
          <a:prstGeom prst="rect">
            <a:avLst/>
          </a:prstGeom>
          <a:noFill/>
        </p:spPr>
        <p:txBody>
          <a:bodyPr wrap="square" rtlCol="0">
            <a:spAutoFit/>
          </a:bodyPr>
          <a:lstStyle/>
          <a:p>
            <a:r>
              <a:rPr kumimoji="1" lang="en-US" altLang="ja-JP" sz="2400" b="1" dirty="0" smtClean="0"/>
              <a:t>Mobile phone </a:t>
            </a:r>
            <a:r>
              <a:rPr lang="en-US" altLang="ja-JP" sz="2400" b="1" dirty="0"/>
              <a:t>Parameter Estimates of Cox </a:t>
            </a:r>
            <a:r>
              <a:rPr lang="en-US" altLang="ja-JP" sz="2400" b="1" dirty="0" smtClean="0"/>
              <a:t>regression</a:t>
            </a:r>
            <a:endParaRPr lang="ja-JP" altLang="en-US" sz="2400" b="1" dirty="0"/>
          </a:p>
        </p:txBody>
      </p:sp>
      <p:graphicFrame>
        <p:nvGraphicFramePr>
          <p:cNvPr id="5" name="表 4"/>
          <p:cNvGraphicFramePr>
            <a:graphicFrameLocks noGrp="1"/>
          </p:cNvGraphicFramePr>
          <p:nvPr>
            <p:extLst>
              <p:ext uri="{D42A27DB-BD31-4B8C-83A1-F6EECF244321}">
                <p14:modId xmlns:p14="http://schemas.microsoft.com/office/powerpoint/2010/main" val="2267158999"/>
              </p:ext>
            </p:extLst>
          </p:nvPr>
        </p:nvGraphicFramePr>
        <p:xfrm>
          <a:off x="539552" y="1484784"/>
          <a:ext cx="3600399" cy="2122170"/>
        </p:xfrm>
        <a:graphic>
          <a:graphicData uri="http://schemas.openxmlformats.org/drawingml/2006/table">
            <a:tbl>
              <a:tblPr/>
              <a:tblGrid>
                <a:gridCol w="1058940"/>
                <a:gridCol w="1200133"/>
                <a:gridCol w="1341326"/>
              </a:tblGrid>
              <a:tr h="0">
                <a:tc gridSpan="3">
                  <a:txBody>
                    <a:bodyPr/>
                    <a:lstStyle/>
                    <a:p>
                      <a:pPr fontAlgn="t"/>
                      <a:r>
                        <a:rPr lang="en-US" b="0" i="0" dirty="0">
                          <a:solidFill>
                            <a:srgbClr val="000000"/>
                          </a:solidFill>
                          <a:effectLst/>
                          <a:latin typeface="Arial"/>
                        </a:rPr>
                        <a:t>Model Fit Statistics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Criterion</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Without</a:t>
                      </a:r>
                      <a:br>
                        <a:rPr lang="en-US" b="0" i="0" dirty="0">
                          <a:solidFill>
                            <a:srgbClr val="000000"/>
                          </a:solidFill>
                          <a:effectLst/>
                          <a:latin typeface="Arial"/>
                        </a:rPr>
                      </a:br>
                      <a:r>
                        <a:rPr lang="en-US" b="0" i="0" dirty="0">
                          <a:solidFill>
                            <a:srgbClr val="000000"/>
                          </a:solidFill>
                          <a:effectLst/>
                          <a:latin typeface="Arial"/>
                        </a:rPr>
                        <a:t>Covariates</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With</a:t>
                      </a:r>
                      <a:br>
                        <a:rPr lang="en-US" b="0" i="0">
                          <a:solidFill>
                            <a:srgbClr val="000000"/>
                          </a:solidFill>
                          <a:effectLst/>
                          <a:latin typeface="Arial"/>
                        </a:rPr>
                      </a:br>
                      <a:r>
                        <a:rPr lang="en-US" b="0" i="0">
                          <a:solidFill>
                            <a:srgbClr val="000000"/>
                          </a:solidFill>
                          <a:effectLst/>
                          <a:latin typeface="Arial"/>
                        </a:rPr>
                        <a:t>Covariates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-2 LOG 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8072.434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8039.145</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AIC</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8072.434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8047.145</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SBC</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8072.434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8065.280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515532256"/>
              </p:ext>
            </p:extLst>
          </p:nvPr>
        </p:nvGraphicFramePr>
        <p:xfrm>
          <a:off x="4417640" y="1268760"/>
          <a:ext cx="4330824" cy="2396490"/>
        </p:xfrm>
        <a:graphic>
          <a:graphicData uri="http://schemas.openxmlformats.org/drawingml/2006/table">
            <a:tbl>
              <a:tblPr/>
              <a:tblGrid>
                <a:gridCol w="1082706"/>
                <a:gridCol w="984752"/>
                <a:gridCol w="411521"/>
                <a:gridCol w="1851845"/>
              </a:tblGrid>
              <a:tr h="0">
                <a:tc gridSpan="4">
                  <a:txBody>
                    <a:bodyPr/>
                    <a:lstStyle/>
                    <a:p>
                      <a:pPr fontAlgn="t"/>
                      <a:r>
                        <a:rPr lang="en-US" b="0" i="0" dirty="0">
                          <a:solidFill>
                            <a:srgbClr val="000000"/>
                          </a:solidFill>
                          <a:effectLst/>
                          <a:latin typeface="Arial"/>
                        </a:rPr>
                        <a:t>Testing Global Null Hypothesis: BETA=0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Test</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Chi-Square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DF</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Pr &gt; ChiSq</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Likelihood Ratio</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33.2890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Score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32.7299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Wald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32.6376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8" name="テキスト ボックス 7"/>
          <p:cNvSpPr txBox="1"/>
          <p:nvPr/>
        </p:nvSpPr>
        <p:spPr>
          <a:xfrm>
            <a:off x="539552" y="722313"/>
            <a:ext cx="8208912" cy="461665"/>
          </a:xfrm>
          <a:prstGeom prst="rect">
            <a:avLst/>
          </a:prstGeom>
          <a:solidFill>
            <a:schemeClr val="accent6">
              <a:lumMod val="40000"/>
              <a:lumOff val="60000"/>
            </a:schemeClr>
          </a:solidFill>
        </p:spPr>
        <p:txBody>
          <a:bodyPr wrap="square" rtlCol="0">
            <a:spAutoFit/>
          </a:bodyPr>
          <a:lstStyle/>
          <a:p>
            <a:r>
              <a:rPr lang="en-US" altLang="ja-JP" sz="2400" dirty="0" smtClean="0">
                <a:solidFill>
                  <a:prstClr val="black"/>
                </a:solidFill>
              </a:rPr>
              <a:t>DGI is excluded from the model based on the result of  H2</a:t>
            </a:r>
            <a:r>
              <a:rPr lang="en-US" altLang="ja-JP" sz="2400" baseline="-25000" dirty="0" smtClean="0">
                <a:solidFill>
                  <a:prstClr val="black"/>
                </a:solidFill>
              </a:rPr>
              <a:t>a1</a:t>
            </a:r>
            <a:r>
              <a:rPr lang="en-US" altLang="ja-JP" sz="2400" dirty="0" smtClean="0">
                <a:solidFill>
                  <a:prstClr val="black"/>
                </a:solidFill>
              </a:rPr>
              <a:t>.</a:t>
            </a:r>
            <a:endParaRPr kumimoji="1" lang="ja-JP" altLang="en-US" dirty="0"/>
          </a:p>
        </p:txBody>
      </p:sp>
    </p:spTree>
    <p:extLst>
      <p:ext uri="{BB962C8B-B14F-4D97-AF65-F5344CB8AC3E}">
        <p14:creationId xmlns:p14="http://schemas.microsoft.com/office/powerpoint/2010/main" val="417443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1+#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fltVal val="0"/>
                                          </p:val>
                                        </p:tav>
                                        <p:tav tm="100000">
                                          <p:val>
                                            <p:strVal val="#ppt_w"/>
                                          </p:val>
                                        </p:tav>
                                      </p:tavLst>
                                    </p:anim>
                                    <p:anim calcmode="lin" valueType="num">
                                      <p:cBhvr>
                                        <p:cTn id="20" dur="1000" fill="hold"/>
                                        <p:tgtEl>
                                          <p:spTgt spid="3"/>
                                        </p:tgtEl>
                                        <p:attrNameLst>
                                          <p:attrName>ppt_h</p:attrName>
                                        </p:attrNameLst>
                                      </p:cBhvr>
                                      <p:tavLst>
                                        <p:tav tm="0">
                                          <p:val>
                                            <p:fltVal val="0"/>
                                          </p:val>
                                        </p:tav>
                                        <p:tav tm="100000">
                                          <p:val>
                                            <p:strVal val="#ppt_h"/>
                                          </p:val>
                                        </p:tav>
                                      </p:tavLst>
                                    </p:anim>
                                    <p:animEffect transition="in" filter="fade">
                                      <p:cBhvr>
                                        <p:cTn id="2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31</a:t>
            </a:fld>
            <a:endParaRPr kumimoji="1" lang="ja-JP" altLang="en-US"/>
          </a:p>
        </p:txBody>
      </p:sp>
      <p:pic>
        <p:nvPicPr>
          <p:cNvPr id="6146" name="Picture 2" descr="Product-Limit Survival Curv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564" y="476672"/>
            <a:ext cx="7896876" cy="59226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 2"/>
          <p:cNvGraphicFramePr>
            <a:graphicFrameLocks noGrp="1"/>
          </p:cNvGraphicFramePr>
          <p:nvPr>
            <p:extLst>
              <p:ext uri="{D42A27DB-BD31-4B8C-83A1-F6EECF244321}">
                <p14:modId xmlns:p14="http://schemas.microsoft.com/office/powerpoint/2010/main" val="2222501628"/>
              </p:ext>
            </p:extLst>
          </p:nvPr>
        </p:nvGraphicFramePr>
        <p:xfrm>
          <a:off x="3779912" y="1484784"/>
          <a:ext cx="4392488" cy="1600435"/>
        </p:xfrm>
        <a:graphic>
          <a:graphicData uri="http://schemas.openxmlformats.org/drawingml/2006/table">
            <a:tbl>
              <a:tblPr/>
              <a:tblGrid>
                <a:gridCol w="627498"/>
                <a:gridCol w="439249"/>
                <a:gridCol w="517429"/>
                <a:gridCol w="648072"/>
                <a:gridCol w="864096"/>
                <a:gridCol w="1296144"/>
              </a:tblGrid>
              <a:tr h="305035">
                <a:tc gridSpan="6">
                  <a:txBody>
                    <a:bodyPr/>
                    <a:lstStyle/>
                    <a:p>
                      <a:pPr fontAlgn="t"/>
                      <a:r>
                        <a:rPr lang="en-US" sz="1200" b="0" i="0" dirty="0">
                          <a:solidFill>
                            <a:srgbClr val="000000"/>
                          </a:solidFill>
                          <a:effectLst/>
                          <a:latin typeface="Arial"/>
                        </a:rPr>
                        <a:t>Summary of the Number of Censored and Uncensored Values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40394">
                <a:tc>
                  <a:txBody>
                    <a:bodyPr/>
                    <a:lstStyle/>
                    <a:p>
                      <a:pPr fontAlgn="t"/>
                      <a:r>
                        <a:rPr lang="en-US" sz="1200" b="0" i="0" dirty="0">
                          <a:solidFill>
                            <a:srgbClr val="000000"/>
                          </a:solidFill>
                          <a:effectLst/>
                          <a:latin typeface="Arial"/>
                        </a:rPr>
                        <a:t>Stratum</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sex</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Total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dirty="0">
                          <a:solidFill>
                            <a:srgbClr val="000000"/>
                          </a:solidFill>
                          <a:effectLst/>
                          <a:latin typeface="Arial"/>
                        </a:rPr>
                        <a:t>Failed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Censored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dirty="0">
                          <a:solidFill>
                            <a:srgbClr val="000000"/>
                          </a:solidFill>
                          <a:effectLst/>
                          <a:latin typeface="Arial"/>
                        </a:rPr>
                        <a:t>Percent</a:t>
                      </a:r>
                      <a:br>
                        <a:rPr lang="en-US" sz="1200" b="0" i="0" dirty="0">
                          <a:solidFill>
                            <a:srgbClr val="000000"/>
                          </a:solidFill>
                          <a:effectLst/>
                          <a:latin typeface="Arial"/>
                        </a:rPr>
                      </a:br>
                      <a:r>
                        <a:rPr lang="en-US" sz="1200" b="0" i="0" dirty="0">
                          <a:solidFill>
                            <a:srgbClr val="000000"/>
                          </a:solidFill>
                          <a:effectLst/>
                          <a:latin typeface="Arial"/>
                        </a:rPr>
                        <a:t>Censored</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270454">
                <a:tc>
                  <a:txBody>
                    <a:bodyPr/>
                    <a:lstStyle/>
                    <a:p>
                      <a:pPr fontAlgn="t"/>
                      <a:r>
                        <a:rPr lang="en-US" altLang="ja-JP" sz="1200"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dirty="0" smtClean="0">
                          <a:solidFill>
                            <a:srgbClr val="000000"/>
                          </a:solidFill>
                          <a:effectLst/>
                          <a:latin typeface="Arial"/>
                        </a:rPr>
                        <a:t>M</a:t>
                      </a:r>
                      <a:endParaRPr lang="en-US" altLang="ja-JP" sz="1200"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455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316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139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30.55</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270454">
                <a:tc>
                  <a:txBody>
                    <a:bodyPr/>
                    <a:lstStyle/>
                    <a:p>
                      <a:pPr fontAlgn="t"/>
                      <a:r>
                        <a:rPr lang="en-US" altLang="ja-JP" sz="1200" b="0" i="0">
                          <a:solidFill>
                            <a:srgbClr val="000000"/>
                          </a:solidFill>
                          <a:effectLst/>
                          <a:latin typeface="Arial"/>
                        </a:rPr>
                        <a:t>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dirty="0" smtClean="0">
                          <a:solidFill>
                            <a:srgbClr val="000000"/>
                          </a:solidFill>
                          <a:effectLst/>
                          <a:latin typeface="Arial"/>
                        </a:rPr>
                        <a:t>F</a:t>
                      </a:r>
                      <a:endParaRPr lang="en-US" altLang="ja-JP" sz="1200"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233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197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36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15.45</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270454">
                <a:tc>
                  <a:txBody>
                    <a:bodyPr/>
                    <a:lstStyle/>
                    <a:p>
                      <a:pPr fontAlgn="t"/>
                      <a:r>
                        <a:rPr lang="en-US" sz="1200" b="0" i="0">
                          <a:solidFill>
                            <a:srgbClr val="000000"/>
                          </a:solidFill>
                          <a:effectLst/>
                          <a:latin typeface="Arial"/>
                        </a:rPr>
                        <a:t>Total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endParaRPr lang="ja-JP" altLang="en-US" sz="1200" b="0" i="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dirty="0">
                          <a:solidFill>
                            <a:srgbClr val="000000"/>
                          </a:solidFill>
                          <a:effectLst/>
                          <a:latin typeface="Arial"/>
                        </a:rPr>
                        <a:t>688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dirty="0">
                          <a:solidFill>
                            <a:srgbClr val="000000"/>
                          </a:solidFill>
                          <a:effectLst/>
                          <a:latin typeface="Arial"/>
                        </a:rPr>
                        <a:t>513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175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dirty="0">
                          <a:solidFill>
                            <a:srgbClr val="000000"/>
                          </a:solidFill>
                          <a:effectLst/>
                          <a:latin typeface="Arial"/>
                        </a:rPr>
                        <a:t>25.44</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5" name="タイトル 1"/>
          <p:cNvSpPr txBox="1">
            <a:spLocks/>
          </p:cNvSpPr>
          <p:nvPr/>
        </p:nvSpPr>
        <p:spPr>
          <a:xfrm>
            <a:off x="457200" y="44624"/>
            <a:ext cx="1085292" cy="432048"/>
          </a:xfrm>
          <a:prstGeom prst="rect">
            <a:avLst/>
          </a:prstGeom>
        </p:spPr>
        <p:txBody>
          <a:bodyP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t>SNS</a:t>
            </a:r>
            <a:endParaRPr lang="ja-JP" altLang="en-US" sz="2400" dirty="0"/>
          </a:p>
        </p:txBody>
      </p:sp>
    </p:spTree>
    <p:extLst>
      <p:ext uri="{BB962C8B-B14F-4D97-AF65-F5344CB8AC3E}">
        <p14:creationId xmlns:p14="http://schemas.microsoft.com/office/powerpoint/2010/main" val="333568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Effect transition="in" filter="fade">
                                      <p:cBhvr>
                                        <p:cTn id="9" dur="1000"/>
                                        <p:tgtEl>
                                          <p:spTgt spid="614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32</a:t>
            </a:fld>
            <a:endParaRPr kumimoji="1" lang="ja-JP" altLang="en-US"/>
          </a:p>
        </p:txBody>
      </p:sp>
      <p:sp>
        <p:nvSpPr>
          <p:cNvPr id="3" name="テキスト ボックス 2"/>
          <p:cNvSpPr txBox="1"/>
          <p:nvPr/>
        </p:nvSpPr>
        <p:spPr>
          <a:xfrm>
            <a:off x="539552" y="260648"/>
            <a:ext cx="8208912" cy="461665"/>
          </a:xfrm>
          <a:prstGeom prst="rect">
            <a:avLst/>
          </a:prstGeom>
          <a:noFill/>
        </p:spPr>
        <p:txBody>
          <a:bodyPr wrap="square" rtlCol="0">
            <a:spAutoFit/>
          </a:bodyPr>
          <a:lstStyle/>
          <a:p>
            <a:r>
              <a:rPr lang="en-US" altLang="ja-JP" sz="2400" b="1" dirty="0" smtClean="0"/>
              <a:t>SNS Parameter </a:t>
            </a:r>
            <a:r>
              <a:rPr lang="en-US" altLang="ja-JP" sz="2400" b="1" dirty="0"/>
              <a:t>Estimates of Cox </a:t>
            </a:r>
            <a:r>
              <a:rPr lang="en-US" altLang="ja-JP" sz="2400" b="1" dirty="0" smtClean="0"/>
              <a:t>regression</a:t>
            </a:r>
            <a:endParaRPr lang="ja-JP" altLang="en-US" sz="2400" b="1" dirty="0"/>
          </a:p>
        </p:txBody>
      </p:sp>
      <p:graphicFrame>
        <p:nvGraphicFramePr>
          <p:cNvPr id="4" name="表 3"/>
          <p:cNvGraphicFramePr>
            <a:graphicFrameLocks noGrp="1"/>
          </p:cNvGraphicFramePr>
          <p:nvPr>
            <p:extLst>
              <p:ext uri="{D42A27DB-BD31-4B8C-83A1-F6EECF244321}">
                <p14:modId xmlns:p14="http://schemas.microsoft.com/office/powerpoint/2010/main" val="2033740710"/>
              </p:ext>
            </p:extLst>
          </p:nvPr>
        </p:nvGraphicFramePr>
        <p:xfrm>
          <a:off x="508671" y="3861048"/>
          <a:ext cx="8229599" cy="2491740"/>
        </p:xfrm>
        <a:graphic>
          <a:graphicData uri="http://schemas.openxmlformats.org/drawingml/2006/table">
            <a:tbl>
              <a:tblPr/>
              <a:tblGrid>
                <a:gridCol w="1563723"/>
                <a:gridCol w="787591"/>
                <a:gridCol w="1175657"/>
                <a:gridCol w="1175657"/>
                <a:gridCol w="1175657"/>
                <a:gridCol w="1175657"/>
                <a:gridCol w="1175657"/>
              </a:tblGrid>
              <a:tr h="0">
                <a:tc gridSpan="7">
                  <a:txBody>
                    <a:bodyPr/>
                    <a:lstStyle/>
                    <a:p>
                      <a:pPr fontAlgn="t"/>
                      <a:r>
                        <a:rPr lang="en-US" b="0" i="0" dirty="0">
                          <a:solidFill>
                            <a:srgbClr val="000000"/>
                          </a:solidFill>
                          <a:effectLst/>
                          <a:latin typeface="Arial"/>
                        </a:rPr>
                        <a:t>Analysis of Maximum Likelihood Estimates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Parameter</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DF</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Parameter</a:t>
                      </a:r>
                      <a:br>
                        <a:rPr lang="en-US" b="0" i="0">
                          <a:solidFill>
                            <a:srgbClr val="000000"/>
                          </a:solidFill>
                          <a:effectLst/>
                          <a:latin typeface="Arial"/>
                        </a:rPr>
                      </a:br>
                      <a:r>
                        <a:rPr lang="en-US" b="0" i="0">
                          <a:solidFill>
                            <a:srgbClr val="000000"/>
                          </a:solidFill>
                          <a:effectLst/>
                          <a:latin typeface="Arial"/>
                        </a:rPr>
                        <a:t>Estimate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Standard</a:t>
                      </a:r>
                      <a:br>
                        <a:rPr lang="en-US" b="0" i="0">
                          <a:solidFill>
                            <a:srgbClr val="000000"/>
                          </a:solidFill>
                          <a:effectLst/>
                          <a:latin typeface="Arial"/>
                        </a:rPr>
                      </a:br>
                      <a:r>
                        <a:rPr lang="en-US" b="0" i="0">
                          <a:solidFill>
                            <a:srgbClr val="000000"/>
                          </a:solidFill>
                          <a:effectLst/>
                          <a:latin typeface="Arial"/>
                        </a:rPr>
                        <a:t>Error</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Chi-Square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Pr &gt; ChiSq</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Hazard</a:t>
                      </a:r>
                      <a:br>
                        <a:rPr lang="en-US" b="0" i="0">
                          <a:solidFill>
                            <a:srgbClr val="000000"/>
                          </a:solidFill>
                          <a:effectLst/>
                          <a:latin typeface="Arial"/>
                        </a:rPr>
                      </a:br>
                      <a:r>
                        <a:rPr lang="en-US" b="0" i="0">
                          <a:solidFill>
                            <a:srgbClr val="000000"/>
                          </a:solidFill>
                          <a:effectLst/>
                          <a:latin typeface="Arial"/>
                        </a:rPr>
                        <a:t>Ratio</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1" i="0" dirty="0">
                          <a:solidFill>
                            <a:srgbClr val="FF0000"/>
                          </a:solidFill>
                          <a:effectLst/>
                          <a:latin typeface="Arial"/>
                        </a:rPr>
                        <a:t>sex</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0.29098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0.09353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9.6783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1" i="0" dirty="0">
                          <a:solidFill>
                            <a:srgbClr val="FF0000"/>
                          </a:solidFill>
                          <a:effectLst/>
                          <a:latin typeface="Arial"/>
                        </a:rPr>
                        <a:t>0.0019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1.338</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age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-0.00763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0.03514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0.0471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0.8281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0.992</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ja-JP" b="0" i="0" dirty="0" smtClean="0">
                          <a:solidFill>
                            <a:schemeClr val="tx1"/>
                          </a:solidFill>
                          <a:effectLst/>
                          <a:latin typeface="Arial"/>
                        </a:rPr>
                        <a:t>part</a:t>
                      </a:r>
                      <a:r>
                        <a:rPr lang="en-US" altLang="ja-JP" b="0" i="0" baseline="0" dirty="0" smtClean="0">
                          <a:solidFill>
                            <a:schemeClr val="tx1"/>
                          </a:solidFill>
                          <a:effectLst/>
                          <a:latin typeface="Arial"/>
                        </a:rPr>
                        <a:t> time</a:t>
                      </a:r>
                      <a:r>
                        <a:rPr lang="ja-JP" altLang="en-US" b="0" i="0" baseline="0" dirty="0" smtClean="0">
                          <a:solidFill>
                            <a:schemeClr val="tx1"/>
                          </a:solidFill>
                          <a:effectLst/>
                          <a:latin typeface="Arial"/>
                        </a:rPr>
                        <a:t> </a:t>
                      </a:r>
                      <a:r>
                        <a:rPr lang="en-US" altLang="ja-JP" b="0" i="0" baseline="0" dirty="0" smtClean="0">
                          <a:solidFill>
                            <a:schemeClr val="tx1"/>
                          </a:solidFill>
                          <a:effectLst/>
                          <a:latin typeface="Arial"/>
                        </a:rPr>
                        <a:t>job</a:t>
                      </a:r>
                      <a:endParaRPr lang="en-US" altLang="ja-JP" b="0" i="0" dirty="0" smtClean="0">
                        <a:solidFill>
                          <a:schemeClr val="tx1"/>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-0.00228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0.02787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0.0067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0.9349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0.998</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1" i="0" dirty="0" err="1">
                          <a:solidFill>
                            <a:srgbClr val="FF0000"/>
                          </a:solidFill>
                          <a:effectLst/>
                          <a:latin typeface="Arial"/>
                        </a:rPr>
                        <a:t>mdsi</a:t>
                      </a:r>
                      <a:endParaRPr lang="en-US" b="1" i="0" dirty="0">
                        <a:solidFill>
                          <a:srgbClr val="FF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0.08866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0.00942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88.5823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1" i="0" dirty="0">
                          <a:solidFill>
                            <a:srgbClr val="FF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1.093</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614699533"/>
              </p:ext>
            </p:extLst>
          </p:nvPr>
        </p:nvGraphicFramePr>
        <p:xfrm>
          <a:off x="251520" y="1556792"/>
          <a:ext cx="3744416" cy="2122170"/>
        </p:xfrm>
        <a:graphic>
          <a:graphicData uri="http://schemas.openxmlformats.org/drawingml/2006/table">
            <a:tbl>
              <a:tblPr/>
              <a:tblGrid>
                <a:gridCol w="1152128"/>
                <a:gridCol w="1224136"/>
                <a:gridCol w="1368152"/>
              </a:tblGrid>
              <a:tr h="0">
                <a:tc gridSpan="3">
                  <a:txBody>
                    <a:bodyPr/>
                    <a:lstStyle/>
                    <a:p>
                      <a:pPr fontAlgn="t"/>
                      <a:r>
                        <a:rPr lang="en-US" b="0" i="0" dirty="0">
                          <a:solidFill>
                            <a:srgbClr val="000000"/>
                          </a:solidFill>
                          <a:effectLst/>
                          <a:latin typeface="Arial"/>
                        </a:rPr>
                        <a:t>Model Fit Statistics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Criterion</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Without</a:t>
                      </a:r>
                      <a:br>
                        <a:rPr lang="en-US" b="0" i="0" dirty="0">
                          <a:solidFill>
                            <a:srgbClr val="000000"/>
                          </a:solidFill>
                          <a:effectLst/>
                          <a:latin typeface="Arial"/>
                        </a:rPr>
                      </a:br>
                      <a:r>
                        <a:rPr lang="en-US" b="0" i="0" dirty="0">
                          <a:solidFill>
                            <a:srgbClr val="000000"/>
                          </a:solidFill>
                          <a:effectLst/>
                          <a:latin typeface="Arial"/>
                        </a:rPr>
                        <a:t>Covariates</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With</a:t>
                      </a:r>
                      <a:br>
                        <a:rPr lang="en-US" b="0" i="0">
                          <a:solidFill>
                            <a:srgbClr val="000000"/>
                          </a:solidFill>
                          <a:effectLst/>
                          <a:latin typeface="Arial"/>
                        </a:rPr>
                      </a:br>
                      <a:r>
                        <a:rPr lang="en-US" b="0" i="0">
                          <a:solidFill>
                            <a:srgbClr val="000000"/>
                          </a:solidFill>
                          <a:effectLst/>
                          <a:latin typeface="Arial"/>
                        </a:rPr>
                        <a:t>Covariates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-2 LOG 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6359.941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6253.337</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AIC</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6359.941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6261.337</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SBC</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6359.941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6278.298</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749388288"/>
              </p:ext>
            </p:extLst>
          </p:nvPr>
        </p:nvGraphicFramePr>
        <p:xfrm>
          <a:off x="4414342" y="1340768"/>
          <a:ext cx="4320480" cy="2396490"/>
        </p:xfrm>
        <a:graphic>
          <a:graphicData uri="http://schemas.openxmlformats.org/drawingml/2006/table">
            <a:tbl>
              <a:tblPr/>
              <a:tblGrid>
                <a:gridCol w="1224136"/>
                <a:gridCol w="1224136"/>
                <a:gridCol w="504056"/>
                <a:gridCol w="1368152"/>
              </a:tblGrid>
              <a:tr h="0">
                <a:tc gridSpan="4">
                  <a:txBody>
                    <a:bodyPr/>
                    <a:lstStyle/>
                    <a:p>
                      <a:pPr fontAlgn="t"/>
                      <a:r>
                        <a:rPr lang="en-US" b="0" i="0" dirty="0">
                          <a:solidFill>
                            <a:srgbClr val="000000"/>
                          </a:solidFill>
                          <a:effectLst/>
                          <a:latin typeface="Arial"/>
                        </a:rPr>
                        <a:t>Testing Global Null Hypothesis: BETA=0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Test</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Chi-Square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DF</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Pr &gt; ChiSq</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Likelihood Ratio</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106.6036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Score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108.2835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Wald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106.8269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7" name="テキスト ボックス 6"/>
          <p:cNvSpPr txBox="1"/>
          <p:nvPr/>
        </p:nvSpPr>
        <p:spPr>
          <a:xfrm>
            <a:off x="539552" y="722313"/>
            <a:ext cx="8208912" cy="461665"/>
          </a:xfrm>
          <a:prstGeom prst="rect">
            <a:avLst/>
          </a:prstGeom>
          <a:solidFill>
            <a:schemeClr val="accent6">
              <a:lumMod val="40000"/>
              <a:lumOff val="60000"/>
            </a:schemeClr>
          </a:solidFill>
        </p:spPr>
        <p:txBody>
          <a:bodyPr wrap="square" rtlCol="0">
            <a:spAutoFit/>
          </a:bodyPr>
          <a:lstStyle/>
          <a:p>
            <a:r>
              <a:rPr lang="en-US" altLang="ja-JP" sz="2400" dirty="0" smtClean="0">
                <a:solidFill>
                  <a:prstClr val="black"/>
                </a:solidFill>
              </a:rPr>
              <a:t>DGI is excluded from the model based on the result of  H2</a:t>
            </a:r>
            <a:r>
              <a:rPr lang="en-US" altLang="ja-JP" sz="2400" baseline="-25000" dirty="0" smtClean="0">
                <a:solidFill>
                  <a:prstClr val="black"/>
                </a:solidFill>
              </a:rPr>
              <a:t>a1</a:t>
            </a:r>
            <a:r>
              <a:rPr lang="en-US" altLang="ja-JP" sz="2400" dirty="0" smtClean="0">
                <a:solidFill>
                  <a:prstClr val="black"/>
                </a:solidFill>
              </a:rPr>
              <a:t>.</a:t>
            </a:r>
            <a:endParaRPr kumimoji="1" lang="ja-JP" altLang="en-US" dirty="0"/>
          </a:p>
        </p:txBody>
      </p:sp>
    </p:spTree>
    <p:extLst>
      <p:ext uri="{BB962C8B-B14F-4D97-AF65-F5344CB8AC3E}">
        <p14:creationId xmlns:p14="http://schemas.microsoft.com/office/powerpoint/2010/main" val="209646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1+#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33</a:t>
            </a:fld>
            <a:endParaRPr kumimoji="1" lang="ja-JP" altLang="en-US"/>
          </a:p>
        </p:txBody>
      </p:sp>
      <p:pic>
        <p:nvPicPr>
          <p:cNvPr id="8194" name="Picture 2" descr="Product-Limit Survival Curv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728882"/>
            <a:ext cx="7465505" cy="559913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 2"/>
          <p:cNvGraphicFramePr>
            <a:graphicFrameLocks noGrp="1"/>
          </p:cNvGraphicFramePr>
          <p:nvPr>
            <p:extLst>
              <p:ext uri="{D42A27DB-BD31-4B8C-83A1-F6EECF244321}">
                <p14:modId xmlns:p14="http://schemas.microsoft.com/office/powerpoint/2010/main" val="2089653497"/>
              </p:ext>
            </p:extLst>
          </p:nvPr>
        </p:nvGraphicFramePr>
        <p:xfrm>
          <a:off x="2699792" y="3528447"/>
          <a:ext cx="5256583" cy="1573530"/>
        </p:xfrm>
        <a:graphic>
          <a:graphicData uri="http://schemas.openxmlformats.org/drawingml/2006/table">
            <a:tbl>
              <a:tblPr/>
              <a:tblGrid>
                <a:gridCol w="648961"/>
                <a:gridCol w="454273"/>
                <a:gridCol w="908545"/>
                <a:gridCol w="973441"/>
                <a:gridCol w="908545"/>
                <a:gridCol w="1362818"/>
              </a:tblGrid>
              <a:tr h="0">
                <a:tc gridSpan="6">
                  <a:txBody>
                    <a:bodyPr/>
                    <a:lstStyle/>
                    <a:p>
                      <a:pPr fontAlgn="t"/>
                      <a:r>
                        <a:rPr lang="en-US" sz="1200" b="0" i="0" dirty="0">
                          <a:solidFill>
                            <a:srgbClr val="000000"/>
                          </a:solidFill>
                          <a:effectLst/>
                          <a:latin typeface="Arial"/>
                        </a:rPr>
                        <a:t>Summary of the Number of Censored and Uncensored Values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sz="1200" b="0" i="0">
                          <a:solidFill>
                            <a:srgbClr val="000000"/>
                          </a:solidFill>
                          <a:effectLst/>
                          <a:latin typeface="Arial"/>
                        </a:rPr>
                        <a:t>Stratum</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sex</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Total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Failed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Censored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sz="1200" b="0" i="0">
                          <a:solidFill>
                            <a:srgbClr val="000000"/>
                          </a:solidFill>
                          <a:effectLst/>
                          <a:latin typeface="Arial"/>
                        </a:rPr>
                        <a:t>Percent</a:t>
                      </a:r>
                      <a:br>
                        <a:rPr lang="en-US" sz="1200" b="0" i="0">
                          <a:solidFill>
                            <a:srgbClr val="000000"/>
                          </a:solidFill>
                          <a:effectLst/>
                          <a:latin typeface="Arial"/>
                        </a:rPr>
                      </a:br>
                      <a:r>
                        <a:rPr lang="en-US" sz="1200" b="0" i="0">
                          <a:solidFill>
                            <a:srgbClr val="000000"/>
                          </a:solidFill>
                          <a:effectLst/>
                          <a:latin typeface="Arial"/>
                        </a:rPr>
                        <a:t>Censored</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altLang="ja-JP" sz="1200"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dirty="0" smtClean="0">
                          <a:solidFill>
                            <a:srgbClr val="000000"/>
                          </a:solidFill>
                          <a:effectLst/>
                          <a:latin typeface="Arial"/>
                        </a:rPr>
                        <a:t>M</a:t>
                      </a:r>
                      <a:endParaRPr lang="en-US" altLang="ja-JP" sz="1200"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455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74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381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83.74</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altLang="ja-JP" sz="1200" b="0" i="0">
                          <a:solidFill>
                            <a:srgbClr val="000000"/>
                          </a:solidFill>
                          <a:effectLst/>
                          <a:latin typeface="Arial"/>
                        </a:rPr>
                        <a:t>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dirty="0" smtClean="0">
                          <a:solidFill>
                            <a:srgbClr val="000000"/>
                          </a:solidFill>
                          <a:effectLst/>
                          <a:latin typeface="Arial"/>
                        </a:rPr>
                        <a:t>F</a:t>
                      </a:r>
                      <a:endParaRPr lang="en-US" altLang="ja-JP" sz="1200"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233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26</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207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sz="1200" b="0" i="0">
                          <a:solidFill>
                            <a:srgbClr val="000000"/>
                          </a:solidFill>
                          <a:effectLst/>
                          <a:latin typeface="Arial"/>
                        </a:rPr>
                        <a:t>88.84</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sz="1200" b="0" i="0">
                          <a:solidFill>
                            <a:srgbClr val="000000"/>
                          </a:solidFill>
                          <a:effectLst/>
                          <a:latin typeface="Arial"/>
                        </a:rPr>
                        <a:t>Total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endParaRPr lang="ja-JP" altLang="en-US" sz="1200" b="0" i="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688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100</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a:solidFill>
                            <a:srgbClr val="000000"/>
                          </a:solidFill>
                          <a:effectLst/>
                          <a:latin typeface="Arial"/>
                        </a:rPr>
                        <a:t>588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sz="1200" b="0" i="0" dirty="0">
                          <a:solidFill>
                            <a:srgbClr val="000000"/>
                          </a:solidFill>
                          <a:effectLst/>
                          <a:latin typeface="Arial"/>
                        </a:rPr>
                        <a:t>85.47</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5" name="正方形/長方形 4"/>
          <p:cNvSpPr/>
          <p:nvPr/>
        </p:nvSpPr>
        <p:spPr>
          <a:xfrm>
            <a:off x="683568" y="116632"/>
            <a:ext cx="1440160" cy="461665"/>
          </a:xfrm>
          <a:prstGeom prst="rect">
            <a:avLst/>
          </a:prstGeom>
        </p:spPr>
        <p:txBody>
          <a:bodyPr wrap="square">
            <a:spAutoFit/>
          </a:bodyPr>
          <a:lstStyle/>
          <a:p>
            <a:r>
              <a:rPr lang="en-US" altLang="ja-JP" sz="2400" b="1" dirty="0"/>
              <a:t>e</a:t>
            </a:r>
            <a:r>
              <a:rPr lang="en-US" altLang="ja-JP" sz="2400" b="1" dirty="0" smtClean="0"/>
              <a:t>-money</a:t>
            </a:r>
            <a:endParaRPr lang="ja-JP" altLang="en-US" sz="2400" dirty="0"/>
          </a:p>
        </p:txBody>
      </p:sp>
    </p:spTree>
    <p:extLst>
      <p:ext uri="{BB962C8B-B14F-4D97-AF65-F5344CB8AC3E}">
        <p14:creationId xmlns:p14="http://schemas.microsoft.com/office/powerpoint/2010/main" val="285057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fltVal val="0"/>
                                          </p:val>
                                        </p:tav>
                                        <p:tav tm="100000">
                                          <p:val>
                                            <p:strVal val="#ppt_w"/>
                                          </p:val>
                                        </p:tav>
                                      </p:tavLst>
                                    </p:anim>
                                    <p:anim calcmode="lin" valueType="num">
                                      <p:cBhvr>
                                        <p:cTn id="8" dur="1000" fill="hold"/>
                                        <p:tgtEl>
                                          <p:spTgt spid="8194"/>
                                        </p:tgtEl>
                                        <p:attrNameLst>
                                          <p:attrName>ppt_h</p:attrName>
                                        </p:attrNameLst>
                                      </p:cBhvr>
                                      <p:tavLst>
                                        <p:tav tm="0">
                                          <p:val>
                                            <p:fltVal val="0"/>
                                          </p:val>
                                        </p:tav>
                                        <p:tav tm="100000">
                                          <p:val>
                                            <p:strVal val="#ppt_h"/>
                                          </p:val>
                                        </p:tav>
                                      </p:tavLst>
                                    </p:anim>
                                    <p:animEffect transition="in" filter="fade">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34</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4020643941"/>
              </p:ext>
            </p:extLst>
          </p:nvPr>
        </p:nvGraphicFramePr>
        <p:xfrm>
          <a:off x="611560" y="3717032"/>
          <a:ext cx="8229598" cy="2707763"/>
        </p:xfrm>
        <a:graphic>
          <a:graphicData uri="http://schemas.openxmlformats.org/drawingml/2006/table">
            <a:tbl>
              <a:tblPr/>
              <a:tblGrid>
                <a:gridCol w="1713202"/>
                <a:gridCol w="689101"/>
                <a:gridCol w="1165459"/>
                <a:gridCol w="1165459"/>
                <a:gridCol w="1165459"/>
                <a:gridCol w="1165459"/>
                <a:gridCol w="1165459"/>
              </a:tblGrid>
              <a:tr h="391568">
                <a:tc gridSpan="7">
                  <a:txBody>
                    <a:bodyPr/>
                    <a:lstStyle/>
                    <a:p>
                      <a:pPr fontAlgn="t"/>
                      <a:r>
                        <a:rPr lang="en-US" b="0" i="0" dirty="0">
                          <a:solidFill>
                            <a:srgbClr val="000000"/>
                          </a:solidFill>
                          <a:effectLst/>
                          <a:latin typeface="Arial"/>
                        </a:rPr>
                        <a:t>Analysis of Maximum Likelihood Estimates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749923">
                <a:tc>
                  <a:txBody>
                    <a:bodyPr/>
                    <a:lstStyle/>
                    <a:p>
                      <a:pPr fontAlgn="t"/>
                      <a:r>
                        <a:rPr lang="en-US" b="0" i="0">
                          <a:solidFill>
                            <a:srgbClr val="000000"/>
                          </a:solidFill>
                          <a:effectLst/>
                          <a:latin typeface="Arial"/>
                        </a:rPr>
                        <a:t>Parameter</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DF</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Parameter</a:t>
                      </a:r>
                      <a:br>
                        <a:rPr lang="en-US" b="0" i="0">
                          <a:solidFill>
                            <a:srgbClr val="000000"/>
                          </a:solidFill>
                          <a:effectLst/>
                          <a:latin typeface="Arial"/>
                        </a:rPr>
                      </a:br>
                      <a:r>
                        <a:rPr lang="en-US" b="0" i="0">
                          <a:solidFill>
                            <a:srgbClr val="000000"/>
                          </a:solidFill>
                          <a:effectLst/>
                          <a:latin typeface="Arial"/>
                        </a:rPr>
                        <a:t>Estimate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Standard</a:t>
                      </a:r>
                      <a:br>
                        <a:rPr lang="en-US" b="0" i="0" dirty="0">
                          <a:solidFill>
                            <a:srgbClr val="000000"/>
                          </a:solidFill>
                          <a:effectLst/>
                          <a:latin typeface="Arial"/>
                        </a:rPr>
                      </a:br>
                      <a:r>
                        <a:rPr lang="en-US" b="0" i="0" dirty="0">
                          <a:solidFill>
                            <a:srgbClr val="000000"/>
                          </a:solidFill>
                          <a:effectLst/>
                          <a:latin typeface="Arial"/>
                        </a:rPr>
                        <a:t>Error</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Chi-Square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Pr &gt; ChiSq</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Hazard</a:t>
                      </a:r>
                      <a:br>
                        <a:rPr lang="en-US" b="0" i="0">
                          <a:solidFill>
                            <a:srgbClr val="000000"/>
                          </a:solidFill>
                          <a:effectLst/>
                          <a:latin typeface="Arial"/>
                        </a:rPr>
                      </a:br>
                      <a:r>
                        <a:rPr lang="en-US" b="0" i="0">
                          <a:solidFill>
                            <a:srgbClr val="000000"/>
                          </a:solidFill>
                          <a:effectLst/>
                          <a:latin typeface="Arial"/>
                        </a:rPr>
                        <a:t>Ratio</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391568">
                <a:tc>
                  <a:txBody>
                    <a:bodyPr/>
                    <a:lstStyle/>
                    <a:p>
                      <a:pPr fontAlgn="t"/>
                      <a:r>
                        <a:rPr lang="en-US" b="0" i="0">
                          <a:solidFill>
                            <a:srgbClr val="000000"/>
                          </a:solidFill>
                          <a:effectLst/>
                          <a:latin typeface="Arial"/>
                        </a:rPr>
                        <a:t>sex</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0.02678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0.23605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0.0129</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0.9097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1.027</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391568">
                <a:tc>
                  <a:txBody>
                    <a:bodyPr/>
                    <a:lstStyle/>
                    <a:p>
                      <a:pPr fontAlgn="t"/>
                      <a:r>
                        <a:rPr lang="en-US" b="1" i="0" baseline="0">
                          <a:solidFill>
                            <a:srgbClr val="FF0000"/>
                          </a:solidFill>
                          <a:effectLst/>
                          <a:latin typeface="Arial"/>
                        </a:rPr>
                        <a:t>age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baseline="0" dirty="0">
                          <a:solidFill>
                            <a:schemeClr val="tx1"/>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baseline="0" dirty="0">
                          <a:solidFill>
                            <a:schemeClr val="tx1"/>
                          </a:solidFill>
                          <a:effectLst/>
                          <a:latin typeface="Arial"/>
                        </a:rPr>
                        <a:t>0.17001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baseline="0" dirty="0">
                          <a:solidFill>
                            <a:schemeClr val="tx1"/>
                          </a:solidFill>
                          <a:effectLst/>
                          <a:latin typeface="Arial"/>
                        </a:rPr>
                        <a:t>0.06667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baseline="0" dirty="0">
                          <a:solidFill>
                            <a:schemeClr val="tx1"/>
                          </a:solidFill>
                          <a:effectLst/>
                          <a:latin typeface="Arial"/>
                        </a:rPr>
                        <a:t>6.5023</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1" i="0" baseline="0" dirty="0">
                          <a:solidFill>
                            <a:srgbClr val="FF0000"/>
                          </a:solidFill>
                          <a:effectLst/>
                          <a:latin typeface="Arial"/>
                        </a:rPr>
                        <a:t>0.0108</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baseline="0" dirty="0">
                          <a:solidFill>
                            <a:schemeClr val="tx1"/>
                          </a:solidFill>
                          <a:effectLst/>
                          <a:latin typeface="Arial"/>
                        </a:rPr>
                        <a:t>1.185</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391568">
                <a:tc>
                  <a:txBody>
                    <a:bodyPr/>
                    <a:lstStyle/>
                    <a:p>
                      <a:pPr fontAlgn="t"/>
                      <a:r>
                        <a:rPr lang="en-US" b="0" i="0" dirty="0" smtClean="0">
                          <a:solidFill>
                            <a:srgbClr val="000000"/>
                          </a:solidFill>
                          <a:effectLst/>
                          <a:latin typeface="Arial"/>
                        </a:rPr>
                        <a:t>part</a:t>
                      </a:r>
                      <a:r>
                        <a:rPr lang="en-US" b="0" i="0" baseline="0" dirty="0" smtClean="0">
                          <a:solidFill>
                            <a:srgbClr val="000000"/>
                          </a:solidFill>
                          <a:effectLst/>
                          <a:latin typeface="Arial"/>
                        </a:rPr>
                        <a:t> time job</a:t>
                      </a:r>
                      <a:endParaRPr lang="en-US" b="0" i="0" dirty="0">
                        <a:solidFill>
                          <a:srgbClr val="000000"/>
                        </a:solidFill>
                        <a:effectLst/>
                        <a:latin typeface="Arial"/>
                      </a:endParaRP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-0.10084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0.05961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2.8617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0.0907</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0.904</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391568">
                <a:tc>
                  <a:txBody>
                    <a:bodyPr/>
                    <a:lstStyle/>
                    <a:p>
                      <a:pPr fontAlgn="t"/>
                      <a:r>
                        <a:rPr lang="en-US" b="1" i="0">
                          <a:solidFill>
                            <a:srgbClr val="FF0000"/>
                          </a:solidFill>
                          <a:effectLst/>
                          <a:latin typeface="Arial"/>
                        </a:rPr>
                        <a:t>ddsi</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chemeClr val="tx1"/>
                          </a:solidFill>
                          <a:effectLst/>
                          <a:latin typeface="Arial"/>
                        </a:rPr>
                        <a:t>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chemeClr val="tx1"/>
                          </a:solidFill>
                          <a:effectLst/>
                          <a:latin typeface="Arial"/>
                        </a:rPr>
                        <a:t>0.18764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chemeClr val="tx1"/>
                          </a:solidFill>
                          <a:effectLst/>
                          <a:latin typeface="Arial"/>
                        </a:rPr>
                        <a:t>0.02091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chemeClr val="tx1"/>
                          </a:solidFill>
                          <a:effectLst/>
                          <a:latin typeface="Arial"/>
                        </a:rPr>
                        <a:t>80.5342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1" i="0">
                          <a:solidFill>
                            <a:srgbClr val="FF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chemeClr val="tx1"/>
                          </a:solidFill>
                          <a:effectLst/>
                          <a:latin typeface="Arial"/>
                        </a:rPr>
                        <a:t>1.206</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536166912"/>
              </p:ext>
            </p:extLst>
          </p:nvPr>
        </p:nvGraphicFramePr>
        <p:xfrm>
          <a:off x="522688" y="1412776"/>
          <a:ext cx="3672408" cy="2122170"/>
        </p:xfrm>
        <a:graphic>
          <a:graphicData uri="http://schemas.openxmlformats.org/drawingml/2006/table">
            <a:tbl>
              <a:tblPr/>
              <a:tblGrid>
                <a:gridCol w="1080120"/>
                <a:gridCol w="1224136"/>
                <a:gridCol w="1368152"/>
              </a:tblGrid>
              <a:tr h="0">
                <a:tc gridSpan="3">
                  <a:txBody>
                    <a:bodyPr/>
                    <a:lstStyle/>
                    <a:p>
                      <a:pPr fontAlgn="t"/>
                      <a:r>
                        <a:rPr lang="en-US" b="0" i="0" dirty="0">
                          <a:solidFill>
                            <a:srgbClr val="000000"/>
                          </a:solidFill>
                          <a:effectLst/>
                          <a:latin typeface="Arial"/>
                        </a:rPr>
                        <a:t>Model Fit Statistics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Criterion</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dirty="0">
                          <a:solidFill>
                            <a:srgbClr val="000000"/>
                          </a:solidFill>
                          <a:effectLst/>
                          <a:latin typeface="Arial"/>
                        </a:rPr>
                        <a:t>Without</a:t>
                      </a:r>
                      <a:br>
                        <a:rPr lang="en-US" b="0" i="0" dirty="0">
                          <a:solidFill>
                            <a:srgbClr val="000000"/>
                          </a:solidFill>
                          <a:effectLst/>
                          <a:latin typeface="Arial"/>
                        </a:rPr>
                      </a:br>
                      <a:r>
                        <a:rPr lang="en-US" b="0" i="0" dirty="0">
                          <a:solidFill>
                            <a:srgbClr val="000000"/>
                          </a:solidFill>
                          <a:effectLst/>
                          <a:latin typeface="Arial"/>
                        </a:rPr>
                        <a:t>Covariates</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With</a:t>
                      </a:r>
                      <a:br>
                        <a:rPr lang="en-US" b="0" i="0">
                          <a:solidFill>
                            <a:srgbClr val="000000"/>
                          </a:solidFill>
                          <a:effectLst/>
                          <a:latin typeface="Arial"/>
                        </a:rPr>
                      </a:br>
                      <a:r>
                        <a:rPr lang="en-US" b="0" i="0">
                          <a:solidFill>
                            <a:srgbClr val="000000"/>
                          </a:solidFill>
                          <a:effectLst/>
                          <a:latin typeface="Arial"/>
                        </a:rPr>
                        <a:t>Covariates</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-2 LOG L</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1193.215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1085.023</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AIC</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1193.215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1093.023</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SBC</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1193.215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1103.444</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996156393"/>
              </p:ext>
            </p:extLst>
          </p:nvPr>
        </p:nvGraphicFramePr>
        <p:xfrm>
          <a:off x="4499992" y="1268760"/>
          <a:ext cx="4258816" cy="2396490"/>
        </p:xfrm>
        <a:graphic>
          <a:graphicData uri="http://schemas.openxmlformats.org/drawingml/2006/table">
            <a:tbl>
              <a:tblPr/>
              <a:tblGrid>
                <a:gridCol w="1234480"/>
                <a:gridCol w="1152128"/>
                <a:gridCol w="504056"/>
                <a:gridCol w="1368152"/>
              </a:tblGrid>
              <a:tr h="0">
                <a:tc gridSpan="4">
                  <a:txBody>
                    <a:bodyPr/>
                    <a:lstStyle/>
                    <a:p>
                      <a:pPr fontAlgn="t"/>
                      <a:r>
                        <a:rPr lang="en-US" b="0" i="0" dirty="0">
                          <a:solidFill>
                            <a:srgbClr val="000000"/>
                          </a:solidFill>
                          <a:effectLst/>
                          <a:latin typeface="Arial"/>
                        </a:rPr>
                        <a:t>Testing Global Null Hypothesis: BETA=0</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a:txBody>
                    <a:bodyPr/>
                    <a:lstStyle/>
                    <a:p>
                      <a:pPr fontAlgn="t"/>
                      <a:r>
                        <a:rPr lang="en-US" b="0" i="0">
                          <a:solidFill>
                            <a:srgbClr val="000000"/>
                          </a:solidFill>
                          <a:effectLst/>
                          <a:latin typeface="Arial"/>
                        </a:rPr>
                        <a:t>Test</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Chi-Square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DF</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b="0" i="0">
                          <a:solidFill>
                            <a:srgbClr val="000000"/>
                          </a:solidFill>
                          <a:effectLst/>
                          <a:latin typeface="Arial"/>
                        </a:rPr>
                        <a:t>Pr &gt; ChiSq</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Likelihood Ratio</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108.1922</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dirty="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Score</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123.8775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c>
                  <a:txBody>
                    <a:bodyPr/>
                    <a:lstStyle/>
                    <a:p>
                      <a:pPr fontAlgn="t"/>
                      <a:r>
                        <a:rPr lang="en-US" altLang="ja-JP" b="0" i="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AFBFE"/>
                    </a:solidFill>
                  </a:tcPr>
                </a:tc>
              </a:tr>
              <a:tr h="0">
                <a:tc>
                  <a:txBody>
                    <a:bodyPr/>
                    <a:lstStyle/>
                    <a:p>
                      <a:pPr fontAlgn="t"/>
                      <a:r>
                        <a:rPr lang="en-US" b="0" i="0">
                          <a:solidFill>
                            <a:srgbClr val="000000"/>
                          </a:solidFill>
                          <a:effectLst/>
                          <a:latin typeface="Arial"/>
                        </a:rPr>
                        <a:t>Wald</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107.1305</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a:solidFill>
                            <a:srgbClr val="000000"/>
                          </a:solidFill>
                          <a:effectLst/>
                          <a:latin typeface="Arial"/>
                        </a:rPr>
                        <a:t>4</a:t>
                      </a:r>
                    </a:p>
                  </a:txBody>
                  <a:tcPr marL="47625" marR="47625" marT="47625" marB="4762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a:noFill/>
                    </a:lnB>
                    <a:solidFill>
                      <a:srgbClr val="FAFBFE"/>
                    </a:solidFill>
                  </a:tcPr>
                </a:tc>
                <a:tc>
                  <a:txBody>
                    <a:bodyPr/>
                    <a:lstStyle/>
                    <a:p>
                      <a:pPr fontAlgn="t"/>
                      <a:r>
                        <a:rPr lang="en-US" altLang="ja-JP" b="0" i="0" dirty="0">
                          <a:solidFill>
                            <a:srgbClr val="000000"/>
                          </a:solidFill>
                          <a:effectLst/>
                          <a:latin typeface="Arial"/>
                        </a:rPr>
                        <a:t>&lt;.0001</a:t>
                      </a:r>
                    </a:p>
                  </a:txBody>
                  <a:tcPr marL="47625" marR="47625" marT="47625" marB="47625">
                    <a:lnL w="9525" cap="flat" cmpd="sng" algn="ctr">
                      <a:solidFill>
                        <a:srgbClr val="C1C1C1"/>
                      </a:solidFill>
                      <a:prstDash val="solid"/>
                      <a:round/>
                      <a:headEnd type="none" w="med" len="med"/>
                      <a:tailEnd type="none" w="med" len="med"/>
                    </a:lnL>
                    <a:lnR>
                      <a:noFill/>
                    </a:lnR>
                    <a:lnT w="9525" cap="flat" cmpd="sng" algn="ctr">
                      <a:solidFill>
                        <a:srgbClr val="C1C1C1"/>
                      </a:solidFill>
                      <a:prstDash val="solid"/>
                      <a:round/>
                      <a:headEnd type="none" w="med" len="med"/>
                      <a:tailEnd type="none" w="med" len="med"/>
                    </a:lnT>
                    <a:lnB>
                      <a:noFill/>
                    </a:lnB>
                    <a:solidFill>
                      <a:srgbClr val="FAFBFE"/>
                    </a:solidFill>
                  </a:tcPr>
                </a:tc>
              </a:tr>
            </a:tbl>
          </a:graphicData>
        </a:graphic>
      </p:graphicFrame>
      <p:sp>
        <p:nvSpPr>
          <p:cNvPr id="6" name="テキスト ボックス 5"/>
          <p:cNvSpPr txBox="1"/>
          <p:nvPr/>
        </p:nvSpPr>
        <p:spPr>
          <a:xfrm>
            <a:off x="539552" y="260648"/>
            <a:ext cx="7632848" cy="461665"/>
          </a:xfrm>
          <a:prstGeom prst="rect">
            <a:avLst/>
          </a:prstGeom>
          <a:noFill/>
        </p:spPr>
        <p:txBody>
          <a:bodyPr wrap="square" rtlCol="0">
            <a:spAutoFit/>
          </a:bodyPr>
          <a:lstStyle/>
          <a:p>
            <a:r>
              <a:rPr lang="en-US" altLang="ja-JP" sz="2400" b="1" dirty="0"/>
              <a:t>e</a:t>
            </a:r>
            <a:r>
              <a:rPr kumimoji="1" lang="en-US" altLang="ja-JP" sz="2400" b="1" dirty="0" smtClean="0"/>
              <a:t>-money Parameter Estimates of Cox regression</a:t>
            </a:r>
            <a:endParaRPr kumimoji="1" lang="ja-JP" altLang="en-US" sz="2400" b="1" dirty="0"/>
          </a:p>
        </p:txBody>
      </p:sp>
      <p:sp>
        <p:nvSpPr>
          <p:cNvPr id="7" name="テキスト ボックス 6"/>
          <p:cNvSpPr txBox="1"/>
          <p:nvPr/>
        </p:nvSpPr>
        <p:spPr>
          <a:xfrm>
            <a:off x="539552" y="722313"/>
            <a:ext cx="8208912" cy="461665"/>
          </a:xfrm>
          <a:prstGeom prst="rect">
            <a:avLst/>
          </a:prstGeom>
          <a:solidFill>
            <a:schemeClr val="accent6">
              <a:lumMod val="40000"/>
              <a:lumOff val="60000"/>
            </a:schemeClr>
          </a:solidFill>
        </p:spPr>
        <p:txBody>
          <a:bodyPr wrap="square" rtlCol="0">
            <a:spAutoFit/>
          </a:bodyPr>
          <a:lstStyle/>
          <a:p>
            <a:r>
              <a:rPr lang="en-US" altLang="ja-JP" sz="2400" dirty="0" smtClean="0">
                <a:solidFill>
                  <a:prstClr val="black"/>
                </a:solidFill>
              </a:rPr>
              <a:t>DGI is excluded from the model based on the result of  H2</a:t>
            </a:r>
            <a:r>
              <a:rPr lang="en-US" altLang="ja-JP" sz="2400" baseline="-25000" dirty="0" smtClean="0">
                <a:solidFill>
                  <a:prstClr val="black"/>
                </a:solidFill>
              </a:rPr>
              <a:t>a1</a:t>
            </a:r>
            <a:r>
              <a:rPr lang="en-US" altLang="ja-JP" sz="2400" dirty="0" smtClean="0">
                <a:solidFill>
                  <a:prstClr val="black"/>
                </a:solidFill>
              </a:rPr>
              <a:t>.</a:t>
            </a:r>
            <a:endParaRPr kumimoji="1" lang="ja-JP" altLang="en-US" dirty="0"/>
          </a:p>
        </p:txBody>
      </p:sp>
    </p:spTree>
    <p:extLst>
      <p:ext uri="{BB962C8B-B14F-4D97-AF65-F5344CB8AC3E}">
        <p14:creationId xmlns:p14="http://schemas.microsoft.com/office/powerpoint/2010/main" val="326851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fltVal val="0"/>
                                          </p:val>
                                        </p:tav>
                                        <p:tav tm="100000">
                                          <p:val>
                                            <p:strVal val="#ppt_w"/>
                                          </p:val>
                                        </p:tav>
                                      </p:tavLst>
                                    </p:anim>
                                    <p:anim calcmode="lin" valueType="num">
                                      <p:cBhvr>
                                        <p:cTn id="20" dur="1000" fill="hold"/>
                                        <p:tgtEl>
                                          <p:spTgt spid="3"/>
                                        </p:tgtEl>
                                        <p:attrNameLst>
                                          <p:attrName>ppt_h</p:attrName>
                                        </p:attrNameLst>
                                      </p:cBhvr>
                                      <p:tavLst>
                                        <p:tav tm="0">
                                          <p:val>
                                            <p:fltVal val="0"/>
                                          </p:val>
                                        </p:tav>
                                        <p:tav tm="100000">
                                          <p:val>
                                            <p:strVal val="#ppt_h"/>
                                          </p:val>
                                        </p:tav>
                                      </p:tavLst>
                                    </p:anim>
                                    <p:animEffect transition="in" filter="fade">
                                      <p:cBhvr>
                                        <p:cTn id="2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562074"/>
          </a:xfrm>
        </p:spPr>
        <p:txBody>
          <a:bodyPr>
            <a:normAutofit/>
          </a:bodyPr>
          <a:lstStyle/>
          <a:p>
            <a:r>
              <a:rPr kumimoji="1" lang="en-US" altLang="ja-JP" sz="2800" b="1" dirty="0" smtClean="0"/>
              <a:t>Considerations on Time dependency of T-D mixture (DSI)</a:t>
            </a:r>
            <a:endParaRPr kumimoji="1" lang="ja-JP" altLang="en-US" sz="2800" b="1" dirty="0"/>
          </a:p>
        </p:txBody>
      </p:sp>
      <p:sp>
        <p:nvSpPr>
          <p:cNvPr id="3" name="コンテンツ プレースホルダー 2"/>
          <p:cNvSpPr>
            <a:spLocks noGrp="1"/>
          </p:cNvSpPr>
          <p:nvPr>
            <p:ph idx="1"/>
          </p:nvPr>
        </p:nvSpPr>
        <p:spPr>
          <a:xfrm>
            <a:off x="251520" y="1052736"/>
            <a:ext cx="8568952" cy="5073427"/>
          </a:xfrm>
        </p:spPr>
        <p:txBody>
          <a:bodyPr>
            <a:normAutofit fontScale="92500" lnSpcReduction="20000"/>
          </a:bodyPr>
          <a:lstStyle/>
          <a:p>
            <a:r>
              <a:rPr kumimoji="1" lang="en-US" altLang="ja-JP" sz="2800" dirty="0" smtClean="0"/>
              <a:t>In general, a scale must be time invariant.</a:t>
            </a:r>
          </a:p>
          <a:p>
            <a:r>
              <a:rPr lang="en-US" altLang="ja-JP" sz="2800" dirty="0" smtClean="0"/>
              <a:t>The way you choose a domain defines the degree of the time invariability of the scale scores.</a:t>
            </a:r>
          </a:p>
          <a:p>
            <a:r>
              <a:rPr kumimoji="1" lang="en-US" altLang="ja-JP" sz="2800" dirty="0" smtClean="0"/>
              <a:t>If you take a domain as wide as possible, you may be able to avoid its time dependency. </a:t>
            </a:r>
          </a:p>
          <a:p>
            <a:pPr lvl="0"/>
            <a:r>
              <a:rPr lang="en-US" altLang="ja-JP" sz="2800" dirty="0"/>
              <a:t>For example, if you take electronics gadgets as a </a:t>
            </a:r>
            <a:r>
              <a:rPr lang="en-US" altLang="ja-JP" sz="2800" dirty="0" smtClean="0"/>
              <a:t>domain for </a:t>
            </a:r>
            <a:r>
              <a:rPr lang="en-US" altLang="ja-JP" sz="2800" dirty="0" err="1" smtClean="0"/>
              <a:t>iPad</a:t>
            </a:r>
            <a:r>
              <a:rPr lang="en-US" altLang="ja-JP" sz="2800" dirty="0" smtClean="0"/>
              <a:t>, </a:t>
            </a:r>
            <a:r>
              <a:rPr lang="en-US" altLang="ja-JP" sz="2800" dirty="0"/>
              <a:t>then the scale scores must remain constant for a certain period. Because people’s interest toward electronics gadgets stays same.</a:t>
            </a:r>
            <a:endParaRPr lang="ja-JP" altLang="ja-JP" sz="2800" dirty="0"/>
          </a:p>
          <a:p>
            <a:pPr lvl="0"/>
            <a:r>
              <a:rPr lang="en-US" altLang="ja-JP" sz="2800" dirty="0"/>
              <a:t>On the other hand, if you </a:t>
            </a:r>
            <a:r>
              <a:rPr lang="en-US" altLang="ja-JP" sz="2800" dirty="0" smtClean="0"/>
              <a:t>take </a:t>
            </a:r>
            <a:r>
              <a:rPr lang="en-US" altLang="ja-JP" sz="2800" dirty="0" err="1" smtClean="0"/>
              <a:t>iPad</a:t>
            </a:r>
            <a:r>
              <a:rPr lang="en-US" altLang="ja-JP" sz="2800" dirty="0" smtClean="0"/>
              <a:t> </a:t>
            </a:r>
            <a:r>
              <a:rPr lang="en-US" altLang="ja-JP" sz="2800" dirty="0"/>
              <a:t>as a domain </a:t>
            </a:r>
            <a:r>
              <a:rPr lang="en-US" altLang="ja-JP" sz="2800" dirty="0" smtClean="0"/>
              <a:t>for its next generation as </a:t>
            </a:r>
            <a:r>
              <a:rPr lang="en-US" altLang="ja-JP" sz="2800" dirty="0"/>
              <a:t>a narrow case, then the scale scores will be different at </a:t>
            </a:r>
            <a:r>
              <a:rPr lang="en-US" altLang="ja-JP" sz="2800" dirty="0" smtClean="0"/>
              <a:t>separate </a:t>
            </a:r>
            <a:r>
              <a:rPr lang="en-US" altLang="ja-JP" sz="2800" dirty="0"/>
              <a:t>times. Because the consumers’ </a:t>
            </a:r>
            <a:r>
              <a:rPr lang="en-US" altLang="ja-JP" sz="2800" dirty="0" err="1" smtClean="0"/>
              <a:t>iPad</a:t>
            </a:r>
            <a:r>
              <a:rPr lang="en-US" altLang="ja-JP" sz="2800" dirty="0" smtClean="0"/>
              <a:t> awareness </a:t>
            </a:r>
            <a:r>
              <a:rPr lang="en-US" altLang="ja-JP" sz="2800" dirty="0"/>
              <a:t>will increase and </a:t>
            </a:r>
            <a:r>
              <a:rPr lang="en-US" altLang="ja-JP" sz="2800" dirty="0" smtClean="0"/>
              <a:t>change </a:t>
            </a:r>
            <a:r>
              <a:rPr lang="en-US" altLang="ja-JP" sz="2800" dirty="0"/>
              <a:t>their attitudes as time goes </a:t>
            </a:r>
            <a:r>
              <a:rPr lang="en-US" altLang="ja-JP" sz="2800" dirty="0" smtClean="0"/>
              <a:t>by</a:t>
            </a:r>
            <a:r>
              <a:rPr lang="en-US" altLang="ja-JP" sz="2800" dirty="0"/>
              <a:t>.</a:t>
            </a:r>
            <a:endParaRPr lang="ja-JP" altLang="ja-JP" sz="28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35</a:t>
            </a:fld>
            <a:endParaRPr kumimoji="1" lang="ja-JP" altLang="en-US"/>
          </a:p>
        </p:txBody>
      </p:sp>
    </p:spTree>
    <p:extLst>
      <p:ext uri="{BB962C8B-B14F-4D97-AF65-F5344CB8AC3E}">
        <p14:creationId xmlns:p14="http://schemas.microsoft.com/office/powerpoint/2010/main" val="261682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576064"/>
          </a:xfrm>
        </p:spPr>
        <p:txBody>
          <a:bodyPr>
            <a:normAutofit fontScale="90000"/>
          </a:bodyPr>
          <a:lstStyle/>
          <a:p>
            <a:r>
              <a:rPr kumimoji="1" lang="en-US" altLang="ja-JP" sz="3200" b="1" dirty="0" smtClean="0"/>
              <a:t>Managerial Implications of T-D mixture</a:t>
            </a:r>
            <a:endParaRPr kumimoji="1" lang="ja-JP" altLang="en-US" sz="3200" b="1" dirty="0"/>
          </a:p>
        </p:txBody>
      </p:sp>
      <p:sp>
        <p:nvSpPr>
          <p:cNvPr id="3" name="コンテンツ プレースホルダー 2"/>
          <p:cNvSpPr>
            <a:spLocks noGrp="1"/>
          </p:cNvSpPr>
          <p:nvPr>
            <p:ph idx="1"/>
          </p:nvPr>
        </p:nvSpPr>
        <p:spPr>
          <a:xfrm>
            <a:off x="179512" y="836712"/>
            <a:ext cx="8712968" cy="5616624"/>
          </a:xfrm>
        </p:spPr>
        <p:txBody>
          <a:bodyPr>
            <a:normAutofit fontScale="92500" lnSpcReduction="20000"/>
          </a:bodyPr>
          <a:lstStyle/>
          <a:p>
            <a:r>
              <a:rPr lang="en-US" altLang="ja-JP" sz="2800" dirty="0"/>
              <a:t>For example, if you need to collect info from innovative consumers with regard to non-existing </a:t>
            </a:r>
            <a:r>
              <a:rPr lang="en-US" altLang="ja-JP" sz="2800" dirty="0" smtClean="0"/>
              <a:t>category within </a:t>
            </a:r>
            <a:r>
              <a:rPr lang="en-US" altLang="ja-JP" sz="2800" dirty="0"/>
              <a:t>electronics gadget category, then you should choose electronics gadget as your domain.</a:t>
            </a:r>
            <a:endParaRPr lang="ja-JP" altLang="ja-JP" sz="2800" dirty="0"/>
          </a:p>
          <a:p>
            <a:r>
              <a:rPr lang="en-US" altLang="ja-JP" sz="2800" dirty="0"/>
              <a:t>If you would like to predict consumers’ adoption behavior about the next generation of smartphone, you may choose mobile phone or smartphone as your domain. In this case, you have to take the time dependency of scale scores into your considerations</a:t>
            </a:r>
            <a:r>
              <a:rPr lang="en-US" altLang="ja-JP" sz="2800" dirty="0" smtClean="0"/>
              <a:t>.</a:t>
            </a:r>
          </a:p>
          <a:p>
            <a:r>
              <a:rPr lang="en-US" altLang="ja-JP" sz="2800" dirty="0" smtClean="0"/>
              <a:t>In this study, because e-money is the latest innovation among three, the diffusion rate is the lowest and accordingly the mean of the scale scores is the lowest. </a:t>
            </a:r>
          </a:p>
          <a:p>
            <a:r>
              <a:rPr lang="en-US" altLang="ja-JP" sz="2800" dirty="0" smtClean="0"/>
              <a:t>If multiple innovations were launched around the same time, then regardless of category, the means of DSI scores will positively correlate with the diffusion rates, namely the attractiveness of innovation. </a:t>
            </a:r>
            <a:endParaRPr lang="ja-JP" altLang="ja-JP" sz="28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36</a:t>
            </a:fld>
            <a:endParaRPr kumimoji="1" lang="ja-JP" altLang="en-US"/>
          </a:p>
        </p:txBody>
      </p:sp>
    </p:spTree>
    <p:extLst>
      <p:ext uri="{BB962C8B-B14F-4D97-AF65-F5344CB8AC3E}">
        <p14:creationId xmlns:p14="http://schemas.microsoft.com/office/powerpoint/2010/main" val="215458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a:bodyPr>
          <a:lstStyle/>
          <a:p>
            <a:r>
              <a:rPr lang="en-US" altLang="ja-JP" sz="3200" b="1" dirty="0"/>
              <a:t>Summary and Future research direction</a:t>
            </a:r>
            <a:endParaRPr kumimoji="1" lang="ja-JP" altLang="en-US" sz="3200" b="1" dirty="0"/>
          </a:p>
        </p:txBody>
      </p:sp>
      <p:sp>
        <p:nvSpPr>
          <p:cNvPr id="3" name="コンテンツ プレースホルダー 2"/>
          <p:cNvSpPr>
            <a:spLocks noGrp="1"/>
          </p:cNvSpPr>
          <p:nvPr>
            <p:ph idx="1"/>
          </p:nvPr>
        </p:nvSpPr>
        <p:spPr>
          <a:xfrm>
            <a:off x="251520" y="1052736"/>
            <a:ext cx="8640960" cy="5073427"/>
          </a:xfrm>
        </p:spPr>
        <p:txBody>
          <a:bodyPr>
            <a:normAutofit fontScale="85000" lnSpcReduction="10000"/>
          </a:bodyPr>
          <a:lstStyle/>
          <a:p>
            <a:r>
              <a:rPr lang="en-US" altLang="ja-JP" dirty="0"/>
              <a:t>Starting with logical syntax point of view (</a:t>
            </a:r>
            <a:r>
              <a:rPr lang="en-US" altLang="ja-JP" dirty="0" err="1"/>
              <a:t>Carnap</a:t>
            </a:r>
            <a:r>
              <a:rPr lang="en-US" altLang="ja-JP" dirty="0"/>
              <a:t> 1956, Watanabe 1995</a:t>
            </a:r>
            <a:r>
              <a:rPr lang="en-US" altLang="ja-JP" dirty="0" smtClean="0"/>
              <a:t>), </a:t>
            </a:r>
            <a:r>
              <a:rPr lang="en-US" altLang="ja-JP" dirty="0"/>
              <a:t>we </a:t>
            </a:r>
            <a:r>
              <a:rPr lang="en-US" altLang="ja-JP" dirty="0" smtClean="0"/>
              <a:t>classified consumer innovativeness into  </a:t>
            </a:r>
            <a:r>
              <a:rPr lang="en-US" altLang="ja-JP" dirty="0"/>
              <a:t>theoretical construct and disposition </a:t>
            </a:r>
            <a:r>
              <a:rPr lang="en-US" altLang="ja-JP" dirty="0" smtClean="0"/>
              <a:t>concept</a:t>
            </a:r>
            <a:r>
              <a:rPr lang="en-US" altLang="ja-JP" dirty="0" smtClean="0"/>
              <a:t>.</a:t>
            </a:r>
          </a:p>
          <a:p>
            <a:r>
              <a:rPr lang="en-US" altLang="ja-JP" dirty="0"/>
              <a:t>In describing behavioral patterns and classifying individuals, disposition concepts and theoretical constructs are equally usable, but cross-situational predictions and causal explanations of behavior are permitted only in theoretical constructs</a:t>
            </a:r>
            <a:r>
              <a:rPr lang="en-US" altLang="ja-JP" dirty="0" smtClean="0"/>
              <a:t>.</a:t>
            </a:r>
            <a:endParaRPr lang="en-US" altLang="ja-JP" dirty="0" smtClean="0"/>
          </a:p>
          <a:p>
            <a:r>
              <a:rPr lang="en-US" altLang="ja-JP" dirty="0" smtClean="0"/>
              <a:t>We explained that Rogers’ definition of consumer innovativeness is a tautology and his adopter categorization is also illogical because they are derived from the disposition concept which does not contain surplus meaning at all.</a:t>
            </a:r>
          </a:p>
          <a:p>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37</a:t>
            </a:fld>
            <a:endParaRPr kumimoji="1" lang="ja-JP" altLang="en-US"/>
          </a:p>
        </p:txBody>
      </p:sp>
    </p:spTree>
    <p:extLst>
      <p:ext uri="{BB962C8B-B14F-4D97-AF65-F5344CB8AC3E}">
        <p14:creationId xmlns:p14="http://schemas.microsoft.com/office/powerpoint/2010/main" val="208496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38</a:t>
            </a:fld>
            <a:endParaRPr kumimoji="1" lang="ja-JP" altLang="en-US"/>
          </a:p>
        </p:txBody>
      </p:sp>
      <p:sp>
        <p:nvSpPr>
          <p:cNvPr id="3" name="正方形/長方形 2"/>
          <p:cNvSpPr/>
          <p:nvPr/>
        </p:nvSpPr>
        <p:spPr>
          <a:xfrm>
            <a:off x="251520" y="404664"/>
            <a:ext cx="8640960" cy="5478423"/>
          </a:xfrm>
          <a:prstGeom prst="rect">
            <a:avLst/>
          </a:prstGeom>
        </p:spPr>
        <p:txBody>
          <a:bodyPr wrap="square">
            <a:spAutoFit/>
          </a:bodyPr>
          <a:lstStyle/>
          <a:p>
            <a:pPr marL="342900" indent="-342900">
              <a:buFont typeface="Arial" pitchFamily="34" charset="0"/>
              <a:buChar char="•"/>
            </a:pPr>
            <a:r>
              <a:rPr lang="en-US" altLang="ja-JP" sz="2500" dirty="0"/>
              <a:t>Most of the scale items for </a:t>
            </a:r>
            <a:r>
              <a:rPr lang="en-US" altLang="ja-JP" sz="2500" dirty="0" smtClean="0"/>
              <a:t>DGI, </a:t>
            </a:r>
            <a:r>
              <a:rPr lang="en-US" altLang="ja-JP" sz="2500" dirty="0"/>
              <a:t>namely, theoretical construct have been designed to be very abstract because of its generality. That is why the predictability has been generally weak.</a:t>
            </a:r>
          </a:p>
          <a:p>
            <a:pPr marL="342900" indent="-342900">
              <a:buFont typeface="Arial" pitchFamily="34" charset="0"/>
              <a:buChar char="•"/>
            </a:pPr>
            <a:r>
              <a:rPr lang="en-US" altLang="ja-JP" sz="2500" dirty="0"/>
              <a:t>Also </a:t>
            </a:r>
            <a:r>
              <a:rPr lang="en-US" altLang="ja-JP" sz="2500" dirty="0" smtClean="0"/>
              <a:t>when you use single </a:t>
            </a:r>
            <a:r>
              <a:rPr lang="en-US" altLang="ja-JP" sz="2500" dirty="0"/>
              <a:t>product </a:t>
            </a:r>
            <a:r>
              <a:rPr lang="en-US" altLang="ja-JP" sz="2500" dirty="0" smtClean="0"/>
              <a:t>innovativeness, you need </a:t>
            </a:r>
            <a:r>
              <a:rPr lang="en-US" altLang="ja-JP" sz="2500" dirty="0"/>
              <a:t>past similar products </a:t>
            </a:r>
            <a:r>
              <a:rPr lang="en-US" altLang="ja-JP" sz="2500" dirty="0" smtClean="0"/>
              <a:t>based </a:t>
            </a:r>
            <a:r>
              <a:rPr lang="en-US" altLang="ja-JP" sz="2500" dirty="0"/>
              <a:t>on </a:t>
            </a:r>
            <a:r>
              <a:rPr lang="en-US" altLang="ja-JP" sz="2500" dirty="0" smtClean="0"/>
              <a:t>your subjective </a:t>
            </a:r>
            <a:r>
              <a:rPr lang="en-US" altLang="ja-JP" sz="2500" dirty="0"/>
              <a:t>judgments.</a:t>
            </a:r>
          </a:p>
          <a:p>
            <a:pPr marL="342900" indent="-342900">
              <a:buFont typeface="Arial" pitchFamily="34" charset="0"/>
              <a:buChar char="•"/>
            </a:pPr>
            <a:r>
              <a:rPr lang="en-US" altLang="ja-JP" sz="2500" dirty="0"/>
              <a:t>Based on these facts, we introduce a new construct in an intermediate level of abstraction between theoretical construct and disposition concept. We name </a:t>
            </a:r>
            <a:r>
              <a:rPr lang="en-US" altLang="ja-JP" sz="2500" dirty="0" smtClean="0"/>
              <a:t>it </a:t>
            </a:r>
            <a:r>
              <a:rPr lang="en-US" altLang="ja-JP" sz="2500" b="1" dirty="0">
                <a:solidFill>
                  <a:srgbClr val="FF0000"/>
                </a:solidFill>
              </a:rPr>
              <a:t>T-D mixture</a:t>
            </a:r>
            <a:r>
              <a:rPr lang="en-US" altLang="ja-JP" sz="2500" dirty="0"/>
              <a:t>. </a:t>
            </a:r>
          </a:p>
          <a:p>
            <a:pPr marL="342900" indent="-342900">
              <a:buFont typeface="Arial" pitchFamily="34" charset="0"/>
              <a:buChar char="•"/>
            </a:pPr>
            <a:r>
              <a:rPr lang="en-US" altLang="ja-JP" sz="2500" dirty="0"/>
              <a:t>Its scale items must consist of contents close to the innovation adoption </a:t>
            </a:r>
            <a:r>
              <a:rPr lang="en-US" altLang="ja-JP" sz="2500" dirty="0" smtClean="0"/>
              <a:t>behavior in a product/category </a:t>
            </a:r>
            <a:r>
              <a:rPr lang="en-US" altLang="ja-JP" sz="2500" dirty="0"/>
              <a:t>and yet, they should keep some surplus meanings.</a:t>
            </a:r>
          </a:p>
          <a:p>
            <a:pPr marL="342900" indent="-342900">
              <a:buFont typeface="Arial" pitchFamily="34" charset="0"/>
              <a:buChar char="•"/>
            </a:pPr>
            <a:r>
              <a:rPr lang="en-US" altLang="ja-JP" sz="2500" dirty="0"/>
              <a:t>We consider that this intermediate construct, </a:t>
            </a:r>
            <a:r>
              <a:rPr lang="en-US" altLang="ja-JP" sz="2500" b="1" dirty="0">
                <a:solidFill>
                  <a:srgbClr val="FF0000"/>
                </a:solidFill>
              </a:rPr>
              <a:t>T-D mixture</a:t>
            </a:r>
            <a:r>
              <a:rPr lang="en-US" altLang="ja-JP" sz="2500" dirty="0"/>
              <a:t> happened to be </a:t>
            </a:r>
            <a:r>
              <a:rPr lang="en-US" altLang="ja-JP" sz="2500" dirty="0" smtClean="0"/>
              <a:t>the Goldsmith and </a:t>
            </a:r>
            <a:r>
              <a:rPr lang="en-US" altLang="ja-JP" sz="2500" dirty="0" err="1" smtClean="0"/>
              <a:t>Hofacker’s</a:t>
            </a:r>
            <a:r>
              <a:rPr lang="en-US" altLang="ja-JP" sz="2500" dirty="0" smtClean="0"/>
              <a:t> scale (DSI</a:t>
            </a:r>
            <a:r>
              <a:rPr lang="ja-JP" altLang="en-US" sz="2500" dirty="0" smtClean="0"/>
              <a:t>）</a:t>
            </a:r>
            <a:r>
              <a:rPr lang="en-US" altLang="ja-JP" sz="2500" dirty="0" smtClean="0"/>
              <a:t>.</a:t>
            </a:r>
          </a:p>
        </p:txBody>
      </p:sp>
    </p:spTree>
    <p:extLst>
      <p:ext uri="{BB962C8B-B14F-4D97-AF65-F5344CB8AC3E}">
        <p14:creationId xmlns:p14="http://schemas.microsoft.com/office/powerpoint/2010/main" val="51118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476672"/>
            <a:ext cx="8568952" cy="5649491"/>
          </a:xfrm>
        </p:spPr>
        <p:txBody>
          <a:bodyPr/>
          <a:lstStyle/>
          <a:p>
            <a:r>
              <a:rPr lang="en-US" altLang="ja-JP" dirty="0"/>
              <a:t>Then </a:t>
            </a:r>
            <a:r>
              <a:rPr lang="en-US" altLang="ja-JP" dirty="0" smtClean="0"/>
              <a:t>we tested our </a:t>
            </a:r>
            <a:r>
              <a:rPr lang="en-US" altLang="ja-JP" dirty="0"/>
              <a:t>model validity by correlational hypotheses.</a:t>
            </a:r>
          </a:p>
          <a:p>
            <a:r>
              <a:rPr lang="en-US" altLang="ja-JP" dirty="0"/>
              <a:t>Also we confirmed the validity of our innovation diffusion framework by Cox regression analysis</a:t>
            </a:r>
            <a:r>
              <a:rPr lang="en-US" altLang="ja-JP" dirty="0" smtClean="0"/>
              <a:t>.</a:t>
            </a:r>
          </a:p>
          <a:p>
            <a:r>
              <a:rPr lang="en-US" altLang="ja-JP" dirty="0" smtClean="0"/>
              <a:t>As a future research direction, we would like to develop a new scale for T-D mixture since </a:t>
            </a:r>
            <a:r>
              <a:rPr lang="en-US" altLang="ja-JP" dirty="0" err="1"/>
              <a:t>Cronbach’s</a:t>
            </a:r>
            <a:r>
              <a:rPr lang="en-US" altLang="ja-JP" dirty="0"/>
              <a:t> alpha </a:t>
            </a:r>
            <a:r>
              <a:rPr lang="en-US" altLang="ja-JP" dirty="0" smtClean="0"/>
              <a:t>of DSI is less than 80 percent.</a:t>
            </a:r>
          </a:p>
          <a:p>
            <a:r>
              <a:rPr lang="en-US" altLang="ja-JP" dirty="0" smtClean="0"/>
              <a:t>Also, we would like to investigate </a:t>
            </a:r>
            <a:r>
              <a:rPr lang="en-US" altLang="ja-JP" dirty="0"/>
              <a:t>attractiveness of </a:t>
            </a:r>
            <a:r>
              <a:rPr lang="en-US" altLang="ja-JP" dirty="0" smtClean="0"/>
              <a:t>innovation to consumers based on DSI scores.</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39</a:t>
            </a:fld>
            <a:endParaRPr kumimoji="1" lang="ja-JP" altLang="en-US"/>
          </a:p>
        </p:txBody>
      </p:sp>
    </p:spTree>
    <p:extLst>
      <p:ext uri="{BB962C8B-B14F-4D97-AF65-F5344CB8AC3E}">
        <p14:creationId xmlns:p14="http://schemas.microsoft.com/office/powerpoint/2010/main" val="157860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kumimoji="1" lang="en-US" altLang="ja-JP" sz="3600" b="1" dirty="0" smtClean="0"/>
              <a:t>Objectives </a:t>
            </a:r>
            <a:endParaRPr kumimoji="1" lang="ja-JP" altLang="en-US" sz="3600" b="1" dirty="0"/>
          </a:p>
        </p:txBody>
      </p:sp>
      <p:sp>
        <p:nvSpPr>
          <p:cNvPr id="3" name="コンテンツ プレースホルダー 2"/>
          <p:cNvSpPr>
            <a:spLocks noGrp="1"/>
          </p:cNvSpPr>
          <p:nvPr>
            <p:ph idx="1"/>
          </p:nvPr>
        </p:nvSpPr>
        <p:spPr>
          <a:xfrm>
            <a:off x="395536" y="1268761"/>
            <a:ext cx="8424936" cy="2808311"/>
          </a:xfrm>
        </p:spPr>
        <p:txBody>
          <a:bodyPr/>
          <a:lstStyle/>
          <a:p>
            <a:r>
              <a:rPr kumimoji="1" lang="en-US" altLang="ja-JP" b="1" dirty="0" smtClean="0"/>
              <a:t>To theorize why </a:t>
            </a:r>
            <a:r>
              <a:rPr lang="en-US" altLang="ja-JP" b="1" dirty="0" smtClean="0"/>
              <a:t>DSI</a:t>
            </a:r>
            <a:r>
              <a:rPr kumimoji="1" lang="en-US" altLang="ja-JP" b="1" dirty="0" smtClean="0"/>
              <a:t> predicts consumer innovative behavior better than </a:t>
            </a:r>
            <a:r>
              <a:rPr lang="en-US" altLang="ja-JP" b="1" dirty="0" smtClean="0"/>
              <a:t>DGI.</a:t>
            </a:r>
            <a:endParaRPr kumimoji="1" lang="en-US" altLang="ja-JP" b="1" dirty="0" smtClean="0"/>
          </a:p>
          <a:p>
            <a:r>
              <a:rPr kumimoji="1" lang="en-US" altLang="ja-JP" b="1" dirty="0" smtClean="0"/>
              <a:t>To reconstruct Innovation Diffusion Research Framework</a:t>
            </a:r>
          </a:p>
          <a:p>
            <a:r>
              <a:rPr lang="en-US" altLang="ja-JP" b="1" dirty="0" smtClean="0"/>
              <a:t>Empirical Research to Confirm Our Framework </a:t>
            </a:r>
            <a:endParaRPr kumimoji="1" lang="en-US" altLang="ja-JP" b="1"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Tree>
    <p:extLst>
      <p:ext uri="{BB962C8B-B14F-4D97-AF65-F5344CB8AC3E}">
        <p14:creationId xmlns:p14="http://schemas.microsoft.com/office/powerpoint/2010/main" val="39936601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normAutofit/>
          </a:bodyPr>
          <a:lstStyle/>
          <a:p>
            <a:pPr lvl="0" algn="ctr" eaLnBrk="0" fontAlgn="base" hangingPunct="0">
              <a:spcAft>
                <a:spcPct val="0"/>
              </a:spcAft>
              <a:buNone/>
            </a:pPr>
            <a:endParaRPr lang="en-US" altLang="ja-JP" b="1" dirty="0" smtClean="0">
              <a:solidFill>
                <a:prstClr val="black"/>
              </a:solidFill>
              <a:latin typeface="Arial" pitchFamily="34" charset="0"/>
              <a:cs typeface="Arial" pitchFamily="34" charset="0"/>
            </a:endParaRPr>
          </a:p>
          <a:p>
            <a:pPr lvl="0" algn="ctr" eaLnBrk="0" fontAlgn="base" hangingPunct="0">
              <a:spcAft>
                <a:spcPct val="0"/>
              </a:spcAft>
              <a:buNone/>
            </a:pPr>
            <a:endParaRPr lang="en-US" altLang="ja-JP" b="1" dirty="0">
              <a:solidFill>
                <a:prstClr val="black"/>
              </a:solidFill>
              <a:latin typeface="Arial" pitchFamily="34" charset="0"/>
              <a:cs typeface="Arial" pitchFamily="34" charset="0"/>
            </a:endParaRPr>
          </a:p>
          <a:p>
            <a:pPr lvl="0" algn="ctr" eaLnBrk="0" fontAlgn="base" hangingPunct="0">
              <a:spcAft>
                <a:spcPct val="0"/>
              </a:spcAft>
              <a:buNone/>
            </a:pPr>
            <a:endParaRPr lang="en-US" altLang="ja-JP" b="1" dirty="0" smtClean="0">
              <a:solidFill>
                <a:prstClr val="black"/>
              </a:solidFill>
              <a:latin typeface="Arial" pitchFamily="34" charset="0"/>
              <a:cs typeface="Arial" pitchFamily="34" charset="0"/>
            </a:endParaRPr>
          </a:p>
          <a:p>
            <a:pPr lvl="0" algn="ctr" eaLnBrk="0" fontAlgn="base" hangingPunct="0">
              <a:spcAft>
                <a:spcPct val="0"/>
              </a:spcAft>
              <a:buNone/>
            </a:pPr>
            <a:r>
              <a:rPr lang="en-US" altLang="ja-JP" b="1" dirty="0" smtClean="0">
                <a:solidFill>
                  <a:prstClr val="black"/>
                </a:solidFill>
                <a:latin typeface="Arial" pitchFamily="34" charset="0"/>
                <a:cs typeface="Arial" pitchFamily="34" charset="0"/>
              </a:rPr>
              <a:t>Thank you for your attention!</a:t>
            </a:r>
            <a:endParaRPr lang="ja-JP" altLang="en-US" b="1" dirty="0">
              <a:solidFill>
                <a:prstClr val="black"/>
              </a:solidFill>
              <a:latin typeface="Arial" pitchFamily="34" charset="0"/>
              <a:cs typeface="Arial" pitchFamily="34" charset="0"/>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40</a:t>
            </a:fld>
            <a:endParaRPr kumimoji="1" lang="ja-JP" altLang="en-US" dirty="0"/>
          </a:p>
        </p:txBody>
      </p:sp>
    </p:spTree>
    <p:extLst>
      <p:ext uri="{BB962C8B-B14F-4D97-AF65-F5344CB8AC3E}">
        <p14:creationId xmlns:p14="http://schemas.microsoft.com/office/powerpoint/2010/main" val="196409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Autofit/>
          </a:bodyPr>
          <a:lstStyle/>
          <a:p>
            <a:r>
              <a:rPr kumimoji="1" lang="en-US" altLang="ja-JP" sz="3200" dirty="0" smtClean="0"/>
              <a:t>References</a:t>
            </a:r>
            <a:endParaRPr kumimoji="1" lang="ja-JP" altLang="en-US" sz="3200" dirty="0"/>
          </a:p>
        </p:txBody>
      </p:sp>
      <p:sp>
        <p:nvSpPr>
          <p:cNvPr id="3" name="コンテンツ プレースホルダー 2"/>
          <p:cNvSpPr>
            <a:spLocks noGrp="1"/>
          </p:cNvSpPr>
          <p:nvPr>
            <p:ph idx="1"/>
          </p:nvPr>
        </p:nvSpPr>
        <p:spPr>
          <a:xfrm>
            <a:off x="107504" y="980728"/>
            <a:ext cx="9036496" cy="5145435"/>
          </a:xfrm>
        </p:spPr>
        <p:txBody>
          <a:bodyPr>
            <a:normAutofit/>
          </a:bodyPr>
          <a:lstStyle/>
          <a:p>
            <a:pPr>
              <a:spcBef>
                <a:spcPct val="0"/>
              </a:spcBef>
              <a:tabLst>
                <a:tab pos="900113" algn="l"/>
              </a:tabLst>
            </a:pPr>
            <a:r>
              <a:rPr lang="en-US" altLang="ja-JP" sz="2000" dirty="0" err="1">
                <a:cs typeface="Arial" charset="0"/>
                <a:sym typeface="Symbol" pitchFamily="18" charset="2"/>
              </a:rPr>
              <a:t>Carnap</a:t>
            </a:r>
            <a:r>
              <a:rPr lang="en-US" altLang="ja-JP" sz="2000" dirty="0">
                <a:cs typeface="Arial" charset="0"/>
                <a:sym typeface="Symbol" pitchFamily="18" charset="2"/>
              </a:rPr>
              <a:t>,  Rudolf (1956), “The Methodological Character of Theoretical </a:t>
            </a:r>
            <a:r>
              <a:rPr lang="en-US" altLang="ja-JP" sz="2000" dirty="0" smtClean="0">
                <a:cs typeface="Arial" charset="0"/>
                <a:sym typeface="Symbol" pitchFamily="18" charset="2"/>
              </a:rPr>
              <a:t>Concepts</a:t>
            </a:r>
            <a:r>
              <a:rPr lang="en-US" altLang="ja-JP" sz="2000" dirty="0">
                <a:cs typeface="Arial" charset="0"/>
                <a:sym typeface="Symbol" pitchFamily="18" charset="2"/>
              </a:rPr>
              <a:t>,” </a:t>
            </a:r>
            <a:endParaRPr lang="en-US" altLang="ja-JP" sz="2000" dirty="0" smtClean="0">
              <a:cs typeface="Arial" charset="0"/>
              <a:sym typeface="Symbol" pitchFamily="18" charset="2"/>
            </a:endParaRPr>
          </a:p>
          <a:p>
            <a:pPr marL="0" indent="0">
              <a:spcBef>
                <a:spcPct val="0"/>
              </a:spcBef>
              <a:buNone/>
              <a:tabLst>
                <a:tab pos="900113" algn="l"/>
              </a:tabLst>
            </a:pPr>
            <a:r>
              <a:rPr lang="en-US" altLang="ja-JP" sz="2000" dirty="0">
                <a:cs typeface="Arial" charset="0"/>
                <a:sym typeface="Symbol" pitchFamily="18" charset="2"/>
              </a:rPr>
              <a:t> </a:t>
            </a:r>
            <a:r>
              <a:rPr lang="en-US" altLang="ja-JP" sz="2000" dirty="0" smtClean="0">
                <a:cs typeface="Arial" charset="0"/>
                <a:sym typeface="Symbol" pitchFamily="18" charset="2"/>
              </a:rPr>
              <a:t>             </a:t>
            </a:r>
            <a:r>
              <a:rPr lang="en-US" altLang="ja-JP" sz="2000" i="1" dirty="0">
                <a:cs typeface="Arial" charset="0"/>
                <a:sym typeface="Symbol" pitchFamily="18" charset="2"/>
              </a:rPr>
              <a:t>The Foundations of Science and the Concepts of </a:t>
            </a:r>
            <a:r>
              <a:rPr lang="en-US" altLang="ja-JP" sz="2000" i="1" dirty="0" smtClean="0">
                <a:cs typeface="Arial" charset="0"/>
                <a:sym typeface="Symbol" pitchFamily="18" charset="2"/>
              </a:rPr>
              <a:t>Psychology </a:t>
            </a:r>
            <a:r>
              <a:rPr lang="en-US" altLang="ja-JP" sz="2000" i="1" dirty="0">
                <a:cs typeface="Arial" charset="0"/>
                <a:sym typeface="Symbol" pitchFamily="18" charset="2"/>
              </a:rPr>
              <a:t>and </a:t>
            </a:r>
            <a:endParaRPr lang="en-US" altLang="ja-JP" sz="2000" i="1" dirty="0" smtClean="0">
              <a:cs typeface="Arial" charset="0"/>
              <a:sym typeface="Symbol" pitchFamily="18" charset="2"/>
            </a:endParaRPr>
          </a:p>
          <a:p>
            <a:pPr marL="0" indent="0">
              <a:spcBef>
                <a:spcPct val="0"/>
              </a:spcBef>
              <a:buNone/>
              <a:tabLst>
                <a:tab pos="900113" algn="l"/>
              </a:tabLst>
            </a:pPr>
            <a:r>
              <a:rPr lang="en-US" altLang="ja-JP" sz="2000" i="1" dirty="0">
                <a:cs typeface="Arial" charset="0"/>
                <a:sym typeface="Symbol" pitchFamily="18" charset="2"/>
              </a:rPr>
              <a:t> </a:t>
            </a:r>
            <a:r>
              <a:rPr lang="en-US" altLang="ja-JP" sz="2000" i="1" dirty="0" smtClean="0">
                <a:cs typeface="Arial" charset="0"/>
                <a:sym typeface="Symbol" pitchFamily="18" charset="2"/>
              </a:rPr>
              <a:t>             Psychoanalysis</a:t>
            </a:r>
            <a:r>
              <a:rPr lang="en-US" altLang="ja-JP" sz="2000" dirty="0">
                <a:cs typeface="Arial" charset="0"/>
                <a:sym typeface="Symbol" pitchFamily="18" charset="2"/>
              </a:rPr>
              <a:t>,  Vol. 1, Minnesota Studies </a:t>
            </a:r>
            <a:r>
              <a:rPr lang="en-US" altLang="ja-JP" sz="2000" dirty="0" smtClean="0">
                <a:cs typeface="Arial" charset="0"/>
                <a:sym typeface="Symbol" pitchFamily="18" charset="2"/>
              </a:rPr>
              <a:t>in The </a:t>
            </a:r>
            <a:r>
              <a:rPr lang="en-US" altLang="ja-JP" sz="2000" dirty="0">
                <a:cs typeface="Arial" charset="0"/>
                <a:sym typeface="Symbol" pitchFamily="18" charset="2"/>
              </a:rPr>
              <a:t>Philosophy of Science </a:t>
            </a:r>
            <a:r>
              <a:rPr lang="en-US" altLang="ja-JP" sz="2000" dirty="0" smtClean="0">
                <a:cs typeface="Arial" charset="0"/>
                <a:sym typeface="Symbol" pitchFamily="18" charset="2"/>
              </a:rPr>
              <a:t>Edited</a:t>
            </a:r>
          </a:p>
          <a:p>
            <a:pPr marL="0" indent="0">
              <a:spcBef>
                <a:spcPct val="0"/>
              </a:spcBef>
              <a:buNone/>
              <a:tabLst>
                <a:tab pos="900113" algn="l"/>
              </a:tabLst>
            </a:pPr>
            <a:r>
              <a:rPr lang="en-US" altLang="ja-JP" sz="2000" dirty="0">
                <a:cs typeface="Arial" charset="0"/>
                <a:sym typeface="Symbol" pitchFamily="18" charset="2"/>
              </a:rPr>
              <a:t> </a:t>
            </a:r>
            <a:r>
              <a:rPr lang="en-US" altLang="ja-JP" sz="2000" dirty="0" smtClean="0">
                <a:cs typeface="Arial" charset="0"/>
                <a:sym typeface="Symbol" pitchFamily="18" charset="2"/>
              </a:rPr>
              <a:t>             </a:t>
            </a:r>
            <a:r>
              <a:rPr lang="en-US" altLang="ja-JP" sz="2000" dirty="0">
                <a:cs typeface="Arial" charset="0"/>
                <a:sym typeface="Symbol" pitchFamily="18" charset="2"/>
              </a:rPr>
              <a:t>by Herbert </a:t>
            </a:r>
            <a:r>
              <a:rPr lang="en-US" altLang="ja-JP" sz="2000" dirty="0" err="1">
                <a:cs typeface="Arial" charset="0"/>
                <a:sym typeface="Symbol" pitchFamily="18" charset="2"/>
              </a:rPr>
              <a:t>Feigl</a:t>
            </a:r>
            <a:r>
              <a:rPr lang="en-US" altLang="ja-JP" sz="2000" dirty="0">
                <a:cs typeface="Arial" charset="0"/>
                <a:sym typeface="Symbol" pitchFamily="18" charset="2"/>
              </a:rPr>
              <a:t> and Michael </a:t>
            </a:r>
            <a:r>
              <a:rPr lang="en-US" altLang="ja-JP" sz="2000" dirty="0" err="1" smtClean="0">
                <a:cs typeface="Arial" charset="0"/>
                <a:sym typeface="Symbol" pitchFamily="18" charset="2"/>
              </a:rPr>
              <a:t>Scriven</a:t>
            </a:r>
            <a:r>
              <a:rPr lang="en-US" altLang="ja-JP" sz="2000" dirty="0">
                <a:cs typeface="Arial" charset="0"/>
                <a:sym typeface="Symbol" pitchFamily="18" charset="2"/>
              </a:rPr>
              <a:t>, University of Minnesota Press, </a:t>
            </a:r>
            <a:endParaRPr lang="en-US" altLang="ja-JP" sz="2000" dirty="0" smtClean="0">
              <a:cs typeface="Arial" charset="0"/>
              <a:sym typeface="Symbol" pitchFamily="18" charset="2"/>
            </a:endParaRPr>
          </a:p>
          <a:p>
            <a:pPr marL="0" indent="0">
              <a:spcBef>
                <a:spcPct val="0"/>
              </a:spcBef>
              <a:buNone/>
              <a:tabLst>
                <a:tab pos="900113" algn="l"/>
              </a:tabLst>
            </a:pPr>
            <a:r>
              <a:rPr lang="en-US" altLang="ja-JP" sz="2000" dirty="0">
                <a:cs typeface="Arial" charset="0"/>
                <a:sym typeface="Symbol" pitchFamily="18" charset="2"/>
              </a:rPr>
              <a:t> </a:t>
            </a:r>
            <a:r>
              <a:rPr lang="en-US" altLang="ja-JP" sz="2000" dirty="0" smtClean="0">
                <a:cs typeface="Arial" charset="0"/>
                <a:sym typeface="Symbol" pitchFamily="18" charset="2"/>
              </a:rPr>
              <a:t>             Minneapolis</a:t>
            </a:r>
            <a:r>
              <a:rPr lang="en-US" altLang="ja-JP" sz="2000" dirty="0">
                <a:cs typeface="Arial" charset="0"/>
                <a:sym typeface="Symbol" pitchFamily="18" charset="2"/>
              </a:rPr>
              <a:t>, Sixth </a:t>
            </a:r>
            <a:r>
              <a:rPr lang="en-US" altLang="ja-JP" sz="2000" dirty="0" smtClean="0">
                <a:cs typeface="Arial" charset="0"/>
                <a:sym typeface="Symbol" pitchFamily="18" charset="2"/>
              </a:rPr>
              <a:t>Printing</a:t>
            </a:r>
            <a:r>
              <a:rPr lang="en-US" altLang="ja-JP" sz="2000" dirty="0">
                <a:cs typeface="Arial" charset="0"/>
                <a:sym typeface="Symbol" pitchFamily="18" charset="2"/>
              </a:rPr>
              <a:t>, 1968, 38-76</a:t>
            </a:r>
            <a:r>
              <a:rPr lang="en-US" altLang="ja-JP" sz="2000" dirty="0" smtClean="0">
                <a:cs typeface="Arial" charset="0"/>
                <a:sym typeface="Symbol" pitchFamily="18" charset="2"/>
              </a:rPr>
              <a:t>.</a:t>
            </a:r>
            <a:endParaRPr kumimoji="1" lang="en-US" altLang="ja-JP" sz="2000" dirty="0" smtClean="0"/>
          </a:p>
          <a:p>
            <a:r>
              <a:rPr kumimoji="1" lang="en-US" altLang="ja-JP" sz="2000" dirty="0" smtClean="0"/>
              <a:t>Hurt, H Thomas, Katherine Joseph and Chester D. Cook (1977), “Scales for The </a:t>
            </a:r>
          </a:p>
          <a:p>
            <a:pPr marL="0" indent="0">
              <a:buNone/>
            </a:pPr>
            <a:r>
              <a:rPr lang="en-US" altLang="ja-JP" sz="2000" dirty="0"/>
              <a:t> </a:t>
            </a:r>
            <a:r>
              <a:rPr lang="en-US" altLang="ja-JP" sz="2000" dirty="0" smtClean="0"/>
              <a:t>              </a:t>
            </a:r>
            <a:r>
              <a:rPr kumimoji="1" lang="en-US" altLang="ja-JP" sz="2000" dirty="0" smtClean="0"/>
              <a:t>Measurement of Innovativeness,” </a:t>
            </a:r>
            <a:r>
              <a:rPr kumimoji="1" lang="en-US" altLang="ja-JP" sz="2000" i="1" dirty="0" smtClean="0"/>
              <a:t>Human Communication Research, </a:t>
            </a:r>
            <a:r>
              <a:rPr kumimoji="1" lang="en-US" altLang="ja-JP" sz="2000" dirty="0" smtClean="0"/>
              <a:t>Vol. 4,</a:t>
            </a:r>
          </a:p>
          <a:p>
            <a:pPr marL="0" indent="0">
              <a:buNone/>
            </a:pPr>
            <a:r>
              <a:rPr lang="en-US" altLang="ja-JP" sz="2000" dirty="0"/>
              <a:t> </a:t>
            </a:r>
            <a:r>
              <a:rPr lang="en-US" altLang="ja-JP" sz="2000" dirty="0" smtClean="0"/>
              <a:t>              </a:t>
            </a:r>
            <a:r>
              <a:rPr kumimoji="1" lang="en-US" altLang="ja-JP" sz="2000" dirty="0" smtClean="0"/>
              <a:t>No. 1, Fall.</a:t>
            </a:r>
          </a:p>
          <a:p>
            <a:pPr>
              <a:tabLst>
                <a:tab pos="900113" algn="l"/>
              </a:tabLst>
              <a:defRPr/>
            </a:pPr>
            <a:r>
              <a:rPr lang="en-US" altLang="ja-JP" sz="2000" dirty="0" err="1">
                <a:cs typeface="Arial" charset="0"/>
              </a:rPr>
              <a:t>Kirton</a:t>
            </a:r>
            <a:r>
              <a:rPr lang="en-US" altLang="ja-JP" sz="2000" dirty="0">
                <a:cs typeface="Arial" charset="0"/>
              </a:rPr>
              <a:t>, M. (1976), “Adaptors and innovators: A description </a:t>
            </a:r>
            <a:r>
              <a:rPr lang="en-US" altLang="ja-JP" sz="2000" dirty="0" smtClean="0">
                <a:cs typeface="Arial" charset="0"/>
              </a:rPr>
              <a:t>and </a:t>
            </a:r>
            <a:r>
              <a:rPr lang="en-US" altLang="ja-JP" sz="2000" dirty="0">
                <a:cs typeface="Arial" charset="0"/>
              </a:rPr>
              <a:t>measure,” </a:t>
            </a:r>
            <a:r>
              <a:rPr lang="en-US" altLang="ja-JP" sz="2000" i="1" dirty="0" smtClean="0">
                <a:cs typeface="Arial" charset="0"/>
              </a:rPr>
              <a:t>Journal</a:t>
            </a:r>
          </a:p>
          <a:p>
            <a:pPr marL="0" indent="0">
              <a:buNone/>
              <a:tabLst>
                <a:tab pos="900113" algn="l"/>
              </a:tabLst>
              <a:defRPr/>
            </a:pPr>
            <a:r>
              <a:rPr lang="en-US" altLang="ja-JP" sz="2000" i="1" dirty="0">
                <a:cs typeface="Arial" charset="0"/>
              </a:rPr>
              <a:t> </a:t>
            </a:r>
            <a:r>
              <a:rPr lang="en-US" altLang="ja-JP" sz="2000" i="1" dirty="0" smtClean="0">
                <a:cs typeface="Arial" charset="0"/>
              </a:rPr>
              <a:t>              </a:t>
            </a:r>
            <a:r>
              <a:rPr lang="en-US" altLang="ja-JP" sz="2000" i="1" dirty="0">
                <a:cs typeface="Arial" charset="0"/>
              </a:rPr>
              <a:t>of Applied Psychology</a:t>
            </a:r>
            <a:r>
              <a:rPr lang="en-US" altLang="ja-JP" sz="2000" dirty="0">
                <a:cs typeface="Arial" charset="0"/>
              </a:rPr>
              <a:t>, Vol. 61, No. 5, 622-629.</a:t>
            </a:r>
            <a:endParaRPr lang="en-US" altLang="ja-JP" sz="2000" dirty="0">
              <a:solidFill>
                <a:schemeClr val="tx1">
                  <a:lumMod val="95000"/>
                  <a:lumOff val="5000"/>
                </a:schemeClr>
              </a:solidFill>
              <a:cs typeface="Arial" pitchFamily="34" charset="0"/>
            </a:endParaRPr>
          </a:p>
          <a:p>
            <a:pPr>
              <a:tabLst>
                <a:tab pos="900113" algn="l"/>
              </a:tabLst>
              <a:defRPr/>
            </a:pPr>
            <a:r>
              <a:rPr lang="en-US" altLang="ja-JP" sz="2000" dirty="0" err="1">
                <a:solidFill>
                  <a:schemeClr val="tx1">
                    <a:lumMod val="95000"/>
                    <a:lumOff val="5000"/>
                  </a:schemeClr>
                </a:solidFill>
                <a:cs typeface="Arial" pitchFamily="34" charset="0"/>
              </a:rPr>
              <a:t>Kiuchi</a:t>
            </a:r>
            <a:r>
              <a:rPr lang="en-US" altLang="ja-JP" sz="2000" dirty="0">
                <a:solidFill>
                  <a:schemeClr val="tx1">
                    <a:lumMod val="95000"/>
                    <a:lumOff val="5000"/>
                  </a:schemeClr>
                </a:solidFill>
                <a:cs typeface="Arial" pitchFamily="34" charset="0"/>
              </a:rPr>
              <a:t>, Aki (1996), “Independent-Interdependent Self Construal</a:t>
            </a:r>
            <a:r>
              <a:rPr lang="en-US" altLang="ja-JP" sz="2000" dirty="0" smtClean="0">
                <a:solidFill>
                  <a:schemeClr val="tx1">
                    <a:lumMod val="95000"/>
                    <a:lumOff val="5000"/>
                  </a:schemeClr>
                </a:solidFill>
                <a:cs typeface="Arial" pitchFamily="34" charset="0"/>
              </a:rPr>
              <a:t>, </a:t>
            </a:r>
            <a:r>
              <a:rPr lang="en-US" altLang="ja-JP" sz="2000" dirty="0">
                <a:solidFill>
                  <a:schemeClr val="tx1">
                    <a:lumMod val="95000"/>
                    <a:lumOff val="5000"/>
                  </a:schemeClr>
                </a:solidFill>
                <a:cs typeface="Arial" pitchFamily="34" charset="0"/>
              </a:rPr>
              <a:t>Relationship </a:t>
            </a:r>
            <a:r>
              <a:rPr lang="en-US" altLang="ja-JP" sz="2000" dirty="0" smtClean="0">
                <a:solidFill>
                  <a:schemeClr val="tx1">
                    <a:lumMod val="95000"/>
                    <a:lumOff val="5000"/>
                  </a:schemeClr>
                </a:solidFill>
                <a:cs typeface="Arial" pitchFamily="34" charset="0"/>
              </a:rPr>
              <a:t>of</a:t>
            </a:r>
          </a:p>
          <a:p>
            <a:pPr marL="0" indent="0">
              <a:buNone/>
              <a:tabLst>
                <a:tab pos="900113" algn="l"/>
              </a:tabLst>
              <a:defRPr/>
            </a:pPr>
            <a:r>
              <a:rPr lang="en-US" altLang="ja-JP" sz="2000" dirty="0">
                <a:solidFill>
                  <a:schemeClr val="tx1">
                    <a:lumMod val="95000"/>
                    <a:lumOff val="5000"/>
                  </a:schemeClr>
                </a:solidFill>
                <a:cs typeface="Arial" pitchFamily="34" charset="0"/>
              </a:rPr>
              <a:t> </a:t>
            </a:r>
            <a:r>
              <a:rPr lang="en-US" altLang="ja-JP" sz="2000" dirty="0" smtClean="0">
                <a:solidFill>
                  <a:schemeClr val="tx1">
                    <a:lumMod val="95000"/>
                    <a:lumOff val="5000"/>
                  </a:schemeClr>
                </a:solidFill>
                <a:cs typeface="Arial" pitchFamily="34" charset="0"/>
              </a:rPr>
              <a:t>              </a:t>
            </a:r>
            <a:r>
              <a:rPr lang="en-US" altLang="ja-JP" sz="2000" dirty="0">
                <a:solidFill>
                  <a:schemeClr val="tx1">
                    <a:lumMod val="95000"/>
                    <a:lumOff val="5000"/>
                  </a:schemeClr>
                </a:solidFill>
                <a:cs typeface="Arial" pitchFamily="34" charset="0"/>
              </a:rPr>
              <a:t>Cultural Influence and Personality Trait</a:t>
            </a:r>
            <a:r>
              <a:rPr lang="en-US" altLang="ja-JP" sz="2000" dirty="0" smtClean="0">
                <a:solidFill>
                  <a:schemeClr val="tx1">
                    <a:lumMod val="95000"/>
                    <a:lumOff val="5000"/>
                  </a:schemeClr>
                </a:solidFill>
                <a:cs typeface="Arial" pitchFamily="34" charset="0"/>
              </a:rPr>
              <a:t>,” </a:t>
            </a:r>
            <a:r>
              <a:rPr lang="en-US" altLang="ja-JP" sz="2000" i="1" dirty="0">
                <a:solidFill>
                  <a:schemeClr val="tx1">
                    <a:lumMod val="95000"/>
                    <a:lumOff val="5000"/>
                  </a:schemeClr>
                </a:solidFill>
                <a:cs typeface="Arial" pitchFamily="34" charset="0"/>
              </a:rPr>
              <a:t>Research in Psychology, </a:t>
            </a:r>
            <a:r>
              <a:rPr lang="en-US" altLang="ja-JP" sz="2000" dirty="0">
                <a:solidFill>
                  <a:schemeClr val="tx1">
                    <a:lumMod val="95000"/>
                    <a:lumOff val="5000"/>
                  </a:schemeClr>
                </a:solidFill>
                <a:cs typeface="Arial" pitchFamily="34" charset="0"/>
              </a:rPr>
              <a:t>67, </a:t>
            </a:r>
            <a:r>
              <a:rPr lang="en-US" altLang="ja-JP" sz="2000" dirty="0" smtClean="0">
                <a:solidFill>
                  <a:schemeClr val="tx1">
                    <a:lumMod val="95000"/>
                    <a:lumOff val="5000"/>
                  </a:schemeClr>
                </a:solidFill>
                <a:cs typeface="Arial" pitchFamily="34" charset="0"/>
              </a:rPr>
              <a:t>308-313</a:t>
            </a:r>
          </a:p>
          <a:p>
            <a:pPr marL="0" indent="0">
              <a:buNone/>
              <a:tabLst>
                <a:tab pos="900113" algn="l"/>
              </a:tabLst>
              <a:defRPr/>
            </a:pPr>
            <a:r>
              <a:rPr lang="en-US" altLang="ja-JP" sz="2000" dirty="0">
                <a:solidFill>
                  <a:schemeClr val="tx1">
                    <a:lumMod val="95000"/>
                    <a:lumOff val="5000"/>
                  </a:schemeClr>
                </a:solidFill>
                <a:cs typeface="Arial" pitchFamily="34" charset="0"/>
              </a:rPr>
              <a:t> </a:t>
            </a:r>
            <a:r>
              <a:rPr lang="en-US" altLang="ja-JP" sz="2000" dirty="0" smtClean="0">
                <a:solidFill>
                  <a:schemeClr val="tx1">
                    <a:lumMod val="95000"/>
                    <a:lumOff val="5000"/>
                  </a:schemeClr>
                </a:solidFill>
                <a:cs typeface="Arial" pitchFamily="34" charset="0"/>
              </a:rPr>
              <a:t>              </a:t>
            </a:r>
            <a:r>
              <a:rPr lang="en-US" altLang="ja-JP" sz="2000" dirty="0">
                <a:solidFill>
                  <a:schemeClr val="tx1">
                    <a:lumMod val="95000"/>
                    <a:lumOff val="5000"/>
                  </a:schemeClr>
                </a:solidFill>
                <a:cs typeface="Arial" pitchFamily="34" charset="0"/>
              </a:rPr>
              <a:t>(translated by the authors).</a:t>
            </a:r>
          </a:p>
          <a:p>
            <a:pPr marL="0" indent="0">
              <a:buNone/>
            </a:pPr>
            <a:endParaRPr kumimoji="1" lang="ja-JP" altLang="en-US" sz="20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41</a:t>
            </a:fld>
            <a:endParaRPr kumimoji="1" lang="ja-JP" altLang="en-US"/>
          </a:p>
        </p:txBody>
      </p:sp>
    </p:spTree>
    <p:extLst>
      <p:ext uri="{BB962C8B-B14F-4D97-AF65-F5344CB8AC3E}">
        <p14:creationId xmlns:p14="http://schemas.microsoft.com/office/powerpoint/2010/main" val="29576002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634082"/>
          </a:xfrm>
        </p:spPr>
        <p:txBody>
          <a:bodyPr>
            <a:noAutofit/>
          </a:bodyPr>
          <a:lstStyle/>
          <a:p>
            <a:r>
              <a:rPr kumimoji="1" lang="en-US" altLang="ja-JP" sz="2800" b="1" dirty="0" smtClean="0"/>
              <a:t>Supporting Evidences</a:t>
            </a:r>
            <a:endParaRPr kumimoji="1" lang="ja-JP" altLang="en-US" sz="2800" b="1" dirty="0"/>
          </a:p>
        </p:txBody>
      </p:sp>
      <p:sp>
        <p:nvSpPr>
          <p:cNvPr id="3" name="コンテンツ プレースホルダー 2"/>
          <p:cNvSpPr>
            <a:spLocks noGrp="1"/>
          </p:cNvSpPr>
          <p:nvPr>
            <p:ph idx="1"/>
          </p:nvPr>
        </p:nvSpPr>
        <p:spPr>
          <a:xfrm>
            <a:off x="467544" y="836712"/>
            <a:ext cx="8229600" cy="5544616"/>
          </a:xfrm>
        </p:spPr>
        <p:txBody>
          <a:bodyPr>
            <a:noAutofit/>
          </a:bodyPr>
          <a:lstStyle/>
          <a:p>
            <a:pPr lvl="0" eaLnBrk="0" fontAlgn="base" hangingPunct="0">
              <a:spcAft>
                <a:spcPct val="0"/>
              </a:spcAft>
              <a:buFont typeface="Arial" charset="0"/>
              <a:buChar char="•"/>
            </a:pPr>
            <a:r>
              <a:rPr lang="en-US" altLang="ja-JP" sz="1800" b="1" dirty="0" smtClean="0">
                <a:solidFill>
                  <a:prstClr val="black"/>
                </a:solidFill>
                <a:latin typeface="Arial" pitchFamily="34" charset="0"/>
                <a:cs typeface="Arial" pitchFamily="34" charset="0"/>
              </a:rPr>
              <a:t>Buss</a:t>
            </a:r>
            <a:r>
              <a:rPr lang="en-US" altLang="ja-JP" sz="1800" b="1" dirty="0">
                <a:solidFill>
                  <a:prstClr val="black"/>
                </a:solidFill>
                <a:latin typeface="Arial" pitchFamily="34" charset="0"/>
                <a:cs typeface="Arial" pitchFamily="34" charset="0"/>
              </a:rPr>
              <a:t>, 1989; </a:t>
            </a:r>
            <a:r>
              <a:rPr lang="en-US" altLang="ja-JP" sz="1800" b="1" dirty="0" err="1">
                <a:solidFill>
                  <a:prstClr val="black"/>
                </a:solidFill>
                <a:latin typeface="Arial" pitchFamily="34" charset="0"/>
                <a:cs typeface="Arial" pitchFamily="34" charset="0"/>
              </a:rPr>
              <a:t>Lastovicka</a:t>
            </a:r>
            <a:r>
              <a:rPr lang="en-US" altLang="ja-JP" sz="1800" b="1" dirty="0">
                <a:solidFill>
                  <a:prstClr val="black"/>
                </a:solidFill>
                <a:latin typeface="Arial" pitchFamily="34" charset="0"/>
                <a:cs typeface="Arial" pitchFamily="34" charset="0"/>
              </a:rPr>
              <a:t> and </a:t>
            </a:r>
            <a:r>
              <a:rPr lang="en-US" altLang="ja-JP" sz="1800" b="1" dirty="0" err="1">
                <a:solidFill>
                  <a:prstClr val="black"/>
                </a:solidFill>
                <a:latin typeface="Arial" pitchFamily="34" charset="0"/>
                <a:cs typeface="Arial" pitchFamily="34" charset="0"/>
              </a:rPr>
              <a:t>Joachimsthaler</a:t>
            </a:r>
            <a:r>
              <a:rPr lang="en-US" altLang="ja-JP" sz="1800" b="1" dirty="0">
                <a:solidFill>
                  <a:prstClr val="black"/>
                </a:solidFill>
                <a:latin typeface="Arial" pitchFamily="34" charset="0"/>
                <a:cs typeface="Arial" pitchFamily="34" charset="0"/>
              </a:rPr>
              <a:t>, </a:t>
            </a:r>
            <a:r>
              <a:rPr lang="en-US" altLang="ja-JP" sz="1800" b="1" dirty="0" smtClean="0">
                <a:solidFill>
                  <a:prstClr val="black"/>
                </a:solidFill>
                <a:latin typeface="Arial" pitchFamily="34" charset="0"/>
                <a:cs typeface="Arial" pitchFamily="34" charset="0"/>
              </a:rPr>
              <a:t>1988: </a:t>
            </a:r>
            <a:r>
              <a:rPr lang="en-US" altLang="ja-JP" sz="1800" dirty="0">
                <a:solidFill>
                  <a:prstClr val="black"/>
                </a:solidFill>
                <a:latin typeface="Arial" pitchFamily="34" charset="0"/>
                <a:cs typeface="Arial" pitchFamily="34" charset="0"/>
              </a:rPr>
              <a:t>It is said that higher abstraction </a:t>
            </a:r>
            <a:r>
              <a:rPr lang="en-US" altLang="ja-JP" sz="1800" dirty="0" smtClean="0">
                <a:solidFill>
                  <a:prstClr val="black"/>
                </a:solidFill>
                <a:latin typeface="Arial" pitchFamily="34" charset="0"/>
                <a:cs typeface="Arial" pitchFamily="34" charset="0"/>
              </a:rPr>
              <a:t>constructs </a:t>
            </a:r>
            <a:r>
              <a:rPr lang="en-US" altLang="ja-JP" sz="1800" dirty="0">
                <a:solidFill>
                  <a:prstClr val="black"/>
                </a:solidFill>
                <a:latin typeface="Arial" pitchFamily="34" charset="0"/>
                <a:cs typeface="Arial" pitchFamily="34" charset="0"/>
              </a:rPr>
              <a:t>are not suitable to measure a specific event in other fields in social sciences. Therefore, less abstraction construct should be </a:t>
            </a:r>
            <a:r>
              <a:rPr lang="en-US" altLang="ja-JP" sz="1800" dirty="0" smtClean="0">
                <a:solidFill>
                  <a:prstClr val="black"/>
                </a:solidFill>
                <a:latin typeface="Arial" pitchFamily="34" charset="0"/>
                <a:cs typeface="Arial" pitchFamily="34" charset="0"/>
              </a:rPr>
              <a:t>used.</a:t>
            </a:r>
            <a:r>
              <a:rPr lang="ja-JP" altLang="en-US" sz="1800" dirty="0" smtClean="0">
                <a:solidFill>
                  <a:prstClr val="black"/>
                </a:solidFill>
                <a:latin typeface="Arial" pitchFamily="34" charset="0"/>
                <a:cs typeface="Arial" pitchFamily="34" charset="0"/>
              </a:rPr>
              <a:t> </a:t>
            </a:r>
            <a:endParaRPr lang="en-US" altLang="ja-JP" sz="1800" dirty="0">
              <a:solidFill>
                <a:prstClr val="black"/>
              </a:solidFill>
              <a:latin typeface="Arial" pitchFamily="34" charset="0"/>
              <a:cs typeface="Arial" pitchFamily="34" charset="0"/>
            </a:endParaRPr>
          </a:p>
          <a:p>
            <a:pPr lvl="0" eaLnBrk="0" fontAlgn="base" hangingPunct="0">
              <a:lnSpc>
                <a:spcPts val="2638"/>
              </a:lnSpc>
              <a:spcAft>
                <a:spcPct val="0"/>
              </a:spcAft>
              <a:buFont typeface="Arial" charset="0"/>
              <a:buChar char="•"/>
            </a:pPr>
            <a:r>
              <a:rPr lang="en-US" altLang="ja-JP" sz="1800" b="1" dirty="0" err="1">
                <a:solidFill>
                  <a:prstClr val="black"/>
                </a:solidFill>
                <a:latin typeface="Arial" pitchFamily="34" charset="0"/>
                <a:cs typeface="Arial" pitchFamily="34" charset="0"/>
              </a:rPr>
              <a:t>Hassinger</a:t>
            </a:r>
            <a:r>
              <a:rPr lang="en-US" altLang="ja-JP" sz="1800" b="1" dirty="0">
                <a:solidFill>
                  <a:prstClr val="black"/>
                </a:solidFill>
                <a:latin typeface="Arial" pitchFamily="34" charset="0"/>
                <a:cs typeface="Arial" pitchFamily="34" charset="0"/>
              </a:rPr>
              <a:t>(1959):</a:t>
            </a:r>
            <a:r>
              <a:rPr lang="en-US" altLang="ja-JP" sz="1800" dirty="0">
                <a:solidFill>
                  <a:prstClr val="black"/>
                </a:solidFill>
              </a:rPr>
              <a:t> argued that individuals will seldom expose themselves to messages about an innovation unless they first feel a need for the innovation.</a:t>
            </a:r>
            <a:endParaRPr lang="en-US" altLang="ja-JP" sz="1800" b="1" dirty="0">
              <a:solidFill>
                <a:prstClr val="black"/>
              </a:solidFill>
              <a:latin typeface="Arial" pitchFamily="34" charset="0"/>
              <a:cs typeface="Arial" pitchFamily="34" charset="0"/>
            </a:endParaRPr>
          </a:p>
          <a:p>
            <a:pPr lvl="0" eaLnBrk="0" fontAlgn="base" hangingPunct="0">
              <a:lnSpc>
                <a:spcPts val="2638"/>
              </a:lnSpc>
              <a:spcAft>
                <a:spcPct val="0"/>
              </a:spcAft>
              <a:buFont typeface="Arial" charset="0"/>
              <a:buChar char="•"/>
            </a:pPr>
            <a:r>
              <a:rPr lang="en-US" altLang="ja-JP" sz="1800" b="1" dirty="0">
                <a:solidFill>
                  <a:prstClr val="black"/>
                </a:solidFill>
                <a:latin typeface="Arial" pitchFamily="34" charset="0"/>
                <a:cs typeface="Arial" pitchFamily="34" charset="0"/>
              </a:rPr>
              <a:t>Goldsmith and </a:t>
            </a:r>
            <a:r>
              <a:rPr lang="en-US" altLang="ja-JP" sz="1800" b="1" dirty="0" err="1" smtClean="0">
                <a:solidFill>
                  <a:prstClr val="black"/>
                </a:solidFill>
                <a:latin typeface="Arial" pitchFamily="34" charset="0"/>
                <a:cs typeface="Arial" pitchFamily="34" charset="0"/>
              </a:rPr>
              <a:t>Hofacker</a:t>
            </a:r>
            <a:r>
              <a:rPr lang="en-US" altLang="ja-JP" sz="1800" b="1" dirty="0" smtClean="0">
                <a:solidFill>
                  <a:prstClr val="black"/>
                </a:solidFill>
                <a:latin typeface="Arial" pitchFamily="34" charset="0"/>
                <a:cs typeface="Arial" pitchFamily="34" charset="0"/>
              </a:rPr>
              <a:t> (</a:t>
            </a:r>
            <a:r>
              <a:rPr lang="en-US" altLang="ja-JP" sz="1800" b="1" dirty="0">
                <a:solidFill>
                  <a:prstClr val="black"/>
                </a:solidFill>
                <a:latin typeface="Arial" pitchFamily="34" charset="0"/>
                <a:cs typeface="Arial" pitchFamily="34" charset="0"/>
              </a:rPr>
              <a:t>1991).</a:t>
            </a:r>
          </a:p>
          <a:p>
            <a:pPr lvl="0" eaLnBrk="0" fontAlgn="base" hangingPunct="0">
              <a:lnSpc>
                <a:spcPts val="2638"/>
              </a:lnSpc>
              <a:spcAft>
                <a:spcPct val="0"/>
              </a:spcAft>
              <a:buFont typeface="Arial" charset="0"/>
              <a:buChar char="•"/>
            </a:pPr>
            <a:r>
              <a:rPr lang="en-US" altLang="ja-JP" sz="1800" b="1" dirty="0">
                <a:solidFill>
                  <a:prstClr val="black"/>
                </a:solidFill>
                <a:latin typeface="Arial" pitchFamily="34" charset="0"/>
                <a:cs typeface="Arial" pitchFamily="34" charset="0"/>
              </a:rPr>
              <a:t>Goldsmith et al</a:t>
            </a:r>
            <a:r>
              <a:rPr lang="en-US" altLang="ja-JP" sz="1800" b="1" dirty="0" smtClean="0">
                <a:solidFill>
                  <a:prstClr val="black"/>
                </a:solidFill>
                <a:latin typeface="Arial" pitchFamily="34" charset="0"/>
                <a:cs typeface="Arial" pitchFamily="34" charset="0"/>
              </a:rPr>
              <a:t>. (</a:t>
            </a:r>
            <a:r>
              <a:rPr lang="en-US" altLang="ja-JP" sz="1800" b="1" dirty="0">
                <a:solidFill>
                  <a:prstClr val="black"/>
                </a:solidFill>
                <a:latin typeface="Arial" pitchFamily="34" charset="0"/>
                <a:cs typeface="Arial" pitchFamily="34" charset="0"/>
              </a:rPr>
              <a:t>1995).</a:t>
            </a:r>
          </a:p>
          <a:p>
            <a:pPr lvl="0" eaLnBrk="0" fontAlgn="base" hangingPunct="0">
              <a:lnSpc>
                <a:spcPts val="2638"/>
              </a:lnSpc>
              <a:spcAft>
                <a:spcPct val="0"/>
              </a:spcAft>
              <a:buFont typeface="Arial" charset="0"/>
              <a:buChar char="•"/>
            </a:pPr>
            <a:r>
              <a:rPr lang="en-US" altLang="ja-JP" sz="1800" b="1" dirty="0" err="1">
                <a:solidFill>
                  <a:prstClr val="black"/>
                </a:solidFill>
                <a:latin typeface="Arial" pitchFamily="34" charset="0"/>
                <a:cs typeface="Arial" pitchFamily="34" charset="0"/>
              </a:rPr>
              <a:t>Reohrich</a:t>
            </a:r>
            <a:r>
              <a:rPr lang="en-US" altLang="ja-JP" sz="1800" b="1" dirty="0">
                <a:solidFill>
                  <a:prstClr val="black"/>
                </a:solidFill>
                <a:latin typeface="Arial" pitchFamily="34" charset="0"/>
                <a:cs typeface="Arial" pitchFamily="34" charset="0"/>
              </a:rPr>
              <a:t> (2004): Goldsmith and </a:t>
            </a:r>
            <a:r>
              <a:rPr lang="en-US" altLang="ja-JP" sz="1800" b="1" dirty="0" err="1">
                <a:solidFill>
                  <a:prstClr val="black"/>
                </a:solidFill>
                <a:latin typeface="Arial" pitchFamily="34" charset="0"/>
                <a:cs typeface="Arial" pitchFamily="34" charset="0"/>
              </a:rPr>
              <a:t>Hofacker’s</a:t>
            </a:r>
            <a:r>
              <a:rPr lang="en-US" altLang="ja-JP" sz="1800" b="1" dirty="0">
                <a:solidFill>
                  <a:prstClr val="black"/>
                </a:solidFill>
                <a:latin typeface="Arial" pitchFamily="34" charset="0"/>
                <a:cs typeface="Arial" pitchFamily="34" charset="0"/>
              </a:rPr>
              <a:t> scale is the most effective scale.</a:t>
            </a:r>
          </a:p>
          <a:p>
            <a:pPr lvl="0" eaLnBrk="0" fontAlgn="base" hangingPunct="0">
              <a:lnSpc>
                <a:spcPts val="2638"/>
              </a:lnSpc>
              <a:spcAft>
                <a:spcPct val="0"/>
              </a:spcAft>
              <a:buFont typeface="Arial" charset="0"/>
              <a:buChar char="•"/>
            </a:pPr>
            <a:r>
              <a:rPr lang="en-US" altLang="ja-JP" sz="1800" b="1" dirty="0">
                <a:solidFill>
                  <a:prstClr val="black"/>
                </a:solidFill>
                <a:latin typeface="Arial" pitchFamily="34" charset="0"/>
                <a:cs typeface="Arial" pitchFamily="34" charset="0"/>
              </a:rPr>
              <a:t>Hoffmann and </a:t>
            </a:r>
            <a:r>
              <a:rPr lang="en-US" altLang="ja-JP" sz="1800" b="1" dirty="0" err="1">
                <a:solidFill>
                  <a:prstClr val="black"/>
                </a:solidFill>
                <a:latin typeface="Arial" pitchFamily="34" charset="0"/>
                <a:cs typeface="Arial" pitchFamily="34" charset="0"/>
              </a:rPr>
              <a:t>Soyez</a:t>
            </a:r>
            <a:r>
              <a:rPr lang="en-US" altLang="ja-JP" sz="1800" b="1" dirty="0">
                <a:solidFill>
                  <a:prstClr val="black"/>
                </a:solidFill>
                <a:latin typeface="Arial" pitchFamily="34" charset="0"/>
                <a:cs typeface="Arial" pitchFamily="34" charset="0"/>
              </a:rPr>
              <a:t> (2010): </a:t>
            </a:r>
            <a:r>
              <a:rPr lang="en-US" altLang="ja-JP" sz="1800" dirty="0">
                <a:solidFill>
                  <a:prstClr val="black"/>
                </a:solidFill>
                <a:latin typeface="Arial" pitchFamily="34" charset="0"/>
                <a:cs typeface="Arial" pitchFamily="34" charset="0"/>
              </a:rPr>
              <a:t>they said that consumer innovativeness should be measured in a specific interest category (</a:t>
            </a:r>
            <a:r>
              <a:rPr lang="en-US" altLang="ja-JP" sz="1800" dirty="0" err="1">
                <a:solidFill>
                  <a:prstClr val="black"/>
                </a:solidFill>
                <a:latin typeface="Arial" pitchFamily="34" charset="0"/>
                <a:cs typeface="Arial" pitchFamily="34" charset="0"/>
              </a:rPr>
              <a:t>Gatignon</a:t>
            </a:r>
            <a:r>
              <a:rPr lang="en-US" altLang="ja-JP" sz="1800" dirty="0">
                <a:solidFill>
                  <a:prstClr val="black"/>
                </a:solidFill>
                <a:latin typeface="Arial" pitchFamily="34" charset="0"/>
                <a:cs typeface="Arial" pitchFamily="34" charset="0"/>
              </a:rPr>
              <a:t> and Robertson, 1985</a:t>
            </a:r>
            <a:r>
              <a:rPr lang="en-US" altLang="ja-JP" sz="1800" dirty="0" smtClean="0">
                <a:solidFill>
                  <a:prstClr val="black"/>
                </a:solidFill>
                <a:latin typeface="Arial" pitchFamily="34" charset="0"/>
                <a:cs typeface="Arial" pitchFamily="34" charset="0"/>
              </a:rPr>
              <a:t>).</a:t>
            </a:r>
          </a:p>
          <a:p>
            <a:pPr>
              <a:spcBef>
                <a:spcPct val="0"/>
              </a:spcBef>
              <a:tabLst>
                <a:tab pos="900113" algn="l"/>
              </a:tabLst>
            </a:pPr>
            <a:r>
              <a:rPr lang="en-US" altLang="ja-JP" sz="1800" b="1" dirty="0">
                <a:latin typeface="Arial" pitchFamily="34" charset="0"/>
                <a:cs typeface="Arial" pitchFamily="34" charset="0"/>
                <a:sym typeface="Symbol" pitchFamily="18" charset="2"/>
              </a:rPr>
              <a:t>Bartels, J. and </a:t>
            </a:r>
            <a:r>
              <a:rPr lang="en-US" altLang="ja-JP" sz="1800" b="1" dirty="0" err="1">
                <a:latin typeface="Arial" pitchFamily="34" charset="0"/>
                <a:cs typeface="Arial" pitchFamily="34" charset="0"/>
                <a:sym typeface="Symbol" pitchFamily="18" charset="2"/>
              </a:rPr>
              <a:t>Reinders</a:t>
            </a:r>
            <a:r>
              <a:rPr lang="en-US" altLang="ja-JP" sz="1800" b="1" dirty="0">
                <a:latin typeface="Arial" pitchFamily="34" charset="0"/>
                <a:cs typeface="Arial" pitchFamily="34" charset="0"/>
                <a:sym typeface="Symbol" pitchFamily="18" charset="2"/>
              </a:rPr>
              <a:t> </a:t>
            </a:r>
            <a:r>
              <a:rPr lang="en-US" altLang="ja-JP" sz="1800" b="1" dirty="0" smtClean="0">
                <a:latin typeface="Arial" pitchFamily="34" charset="0"/>
                <a:cs typeface="Arial" pitchFamily="34" charset="0"/>
                <a:sym typeface="Symbol" pitchFamily="18" charset="2"/>
              </a:rPr>
              <a:t>MJ (</a:t>
            </a:r>
            <a:r>
              <a:rPr lang="en-US" altLang="ja-JP" sz="1800" b="1" dirty="0">
                <a:latin typeface="Arial" pitchFamily="34" charset="0"/>
                <a:cs typeface="Arial" pitchFamily="34" charset="0"/>
                <a:sym typeface="Symbol" pitchFamily="18" charset="2"/>
              </a:rPr>
              <a:t>2010), “Consumer innovativeness and </a:t>
            </a:r>
            <a:r>
              <a:rPr lang="en-US" altLang="ja-JP" sz="1800" b="1" dirty="0" smtClean="0">
                <a:latin typeface="Arial" pitchFamily="34" charset="0"/>
                <a:cs typeface="Arial" pitchFamily="34" charset="0"/>
                <a:sym typeface="Symbol" pitchFamily="18" charset="2"/>
              </a:rPr>
              <a:t>its correlates</a:t>
            </a:r>
            <a:r>
              <a:rPr lang="en-US" altLang="ja-JP" sz="1800" b="1" dirty="0">
                <a:latin typeface="Arial" pitchFamily="34" charset="0"/>
                <a:cs typeface="Arial" pitchFamily="34" charset="0"/>
                <a:sym typeface="Symbol" pitchFamily="18" charset="2"/>
              </a:rPr>
              <a:t>: A propositional inventory for future research</a:t>
            </a:r>
            <a:r>
              <a:rPr lang="en-US" altLang="ja-JP" sz="1800" b="1" dirty="0" smtClean="0">
                <a:latin typeface="Arial" pitchFamily="34" charset="0"/>
                <a:cs typeface="Arial" pitchFamily="34" charset="0"/>
                <a:sym typeface="Symbol" pitchFamily="18" charset="2"/>
              </a:rPr>
              <a:t>,” Journal </a:t>
            </a:r>
            <a:r>
              <a:rPr lang="en-US" altLang="ja-JP" sz="1800" b="1" dirty="0">
                <a:latin typeface="Arial" pitchFamily="34" charset="0"/>
                <a:cs typeface="Arial" pitchFamily="34" charset="0"/>
                <a:sym typeface="Symbol" pitchFamily="18" charset="2"/>
              </a:rPr>
              <a:t>of Business </a:t>
            </a:r>
            <a:r>
              <a:rPr lang="en-US" altLang="ja-JP" sz="1800" b="1" dirty="0" smtClean="0">
                <a:latin typeface="Arial" pitchFamily="34" charset="0"/>
                <a:cs typeface="Arial" pitchFamily="34" charset="0"/>
                <a:sym typeface="Symbol" pitchFamily="18" charset="2"/>
              </a:rPr>
              <a:t>Research, </a:t>
            </a:r>
          </a:p>
          <a:p>
            <a:pPr marL="0" indent="0">
              <a:spcBef>
                <a:spcPct val="0"/>
              </a:spcBef>
              <a:buNone/>
              <a:tabLst>
                <a:tab pos="900113" algn="l"/>
              </a:tabLst>
            </a:pPr>
            <a:r>
              <a:rPr lang="en-US" altLang="ja-JP" sz="1800" b="1" dirty="0">
                <a:latin typeface="Arial" pitchFamily="34" charset="0"/>
                <a:cs typeface="Arial" pitchFamily="34" charset="0"/>
                <a:sym typeface="Symbol" pitchFamily="18" charset="2"/>
              </a:rPr>
              <a:t> </a:t>
            </a:r>
            <a:r>
              <a:rPr lang="en-US" altLang="ja-JP" sz="1800" b="1" dirty="0" smtClean="0">
                <a:latin typeface="Arial" pitchFamily="34" charset="0"/>
                <a:cs typeface="Arial" pitchFamily="34" charset="0"/>
                <a:sym typeface="Symbol" pitchFamily="18" charset="2"/>
              </a:rPr>
              <a:t>    </a:t>
            </a:r>
            <a:r>
              <a:rPr lang="en-US" altLang="ja-JP" sz="1800" dirty="0" err="1" smtClean="0">
                <a:latin typeface="Arial" pitchFamily="34" charset="0"/>
                <a:cs typeface="Arial" pitchFamily="34" charset="0"/>
                <a:sym typeface="Symbol" pitchFamily="18" charset="2"/>
              </a:rPr>
              <a:t>doi</a:t>
            </a:r>
            <a:r>
              <a:rPr lang="en-US" altLang="ja-JP" sz="1800" dirty="0" smtClean="0">
                <a:latin typeface="Arial" pitchFamily="34" charset="0"/>
                <a:cs typeface="Arial" pitchFamily="34" charset="0"/>
                <a:sym typeface="Symbol" pitchFamily="18" charset="2"/>
              </a:rPr>
              <a:t>: 10.1016/j.jbusres.2010.05.002</a:t>
            </a:r>
            <a:r>
              <a:rPr kumimoji="1" lang="en-US" altLang="ja-JP" sz="1800" dirty="0" smtClean="0"/>
              <a:t>                                                               </a:t>
            </a:r>
            <a:r>
              <a:rPr kumimoji="1" lang="en-US" altLang="ja-JP" sz="1800" b="1" dirty="0" smtClean="0">
                <a:hlinkClick r:id="rId2" action="ppaction://hlinksldjump"/>
              </a:rPr>
              <a:t>return</a:t>
            </a:r>
            <a:r>
              <a:rPr kumimoji="1" lang="en-US" altLang="ja-JP" sz="1800" dirty="0" smtClean="0"/>
              <a:t>                                                  </a:t>
            </a:r>
            <a:r>
              <a:rPr kumimoji="1" lang="en-US" altLang="ja-JP" sz="1800" dirty="0" smtClean="0">
                <a:hlinkClick r:id="rId2" action="ppaction://hlinksldjump"/>
              </a:rPr>
              <a:t>        </a:t>
            </a:r>
            <a:r>
              <a:rPr kumimoji="1" lang="en-US" altLang="ja-JP" sz="1800" dirty="0" smtClean="0"/>
              <a:t>  </a:t>
            </a:r>
            <a:endParaRPr kumimoji="1" lang="ja-JP" altLang="en-US" sz="18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42</a:t>
            </a:fld>
            <a:endParaRPr kumimoji="1" lang="ja-JP" altLang="en-US"/>
          </a:p>
        </p:txBody>
      </p:sp>
    </p:spTree>
    <p:extLst>
      <p:ext uri="{BB962C8B-B14F-4D97-AF65-F5344CB8AC3E}">
        <p14:creationId xmlns:p14="http://schemas.microsoft.com/office/powerpoint/2010/main" val="11361683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D72A89BF-FD98-48AD-B9C3-072D773148C7}" type="datetime1">
              <a:rPr lang="ja-JP" altLang="en-US" smtClean="0"/>
              <a:pPr>
                <a:defRPr/>
              </a:pPr>
              <a:t>2012/6/7</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smtClean="0"/>
              <a:t>(C) Yamada and Nagaoka</a:t>
            </a:r>
            <a:endParaRPr lang="en-US" altLang="ja-JP"/>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z="1800" b="1" smtClean="0">
                <a:solidFill>
                  <a:schemeClr val="tx1">
                    <a:lumMod val="95000"/>
                    <a:lumOff val="5000"/>
                  </a:schemeClr>
                </a:solidFill>
              </a:rPr>
              <a:pPr>
                <a:defRPr/>
              </a:pPr>
              <a:t>43</a:t>
            </a:fld>
            <a:endParaRPr lang="ja-JP" altLang="en-US" sz="1800" b="1" dirty="0">
              <a:solidFill>
                <a:schemeClr val="tx1">
                  <a:lumMod val="95000"/>
                  <a:lumOff val="5000"/>
                </a:schemeClr>
              </a:solidFill>
            </a:endParaRPr>
          </a:p>
        </p:txBody>
      </p:sp>
      <p:pic>
        <p:nvPicPr>
          <p:cNvPr id="1027" name="Picture 3"/>
          <p:cNvPicPr>
            <a:picLocks noChangeAspect="1" noChangeArrowheads="1"/>
          </p:cNvPicPr>
          <p:nvPr/>
        </p:nvPicPr>
        <p:blipFill>
          <a:blip r:embed="rId3" cstate="print"/>
          <a:srcRect/>
          <a:stretch>
            <a:fillRect/>
          </a:stretch>
        </p:blipFill>
        <p:spPr bwMode="auto">
          <a:xfrm>
            <a:off x="827584" y="908720"/>
            <a:ext cx="8098980" cy="5364259"/>
          </a:xfrm>
          <a:prstGeom prst="rect">
            <a:avLst/>
          </a:prstGeom>
          <a:noFill/>
          <a:ln w="9525">
            <a:noFill/>
            <a:miter lim="800000"/>
            <a:headEnd/>
            <a:tailEnd/>
          </a:ln>
        </p:spPr>
      </p:pic>
      <p:sp>
        <p:nvSpPr>
          <p:cNvPr id="8" name="Text Box 10"/>
          <p:cNvSpPr txBox="1">
            <a:spLocks noChangeArrowheads="1"/>
          </p:cNvSpPr>
          <p:nvPr/>
        </p:nvSpPr>
        <p:spPr bwMode="auto">
          <a:xfrm>
            <a:off x="251520" y="2780928"/>
            <a:ext cx="504825" cy="285750"/>
          </a:xfrm>
          <a:prstGeom prst="rect">
            <a:avLst/>
          </a:prstGeom>
          <a:solidFill>
            <a:srgbClr val="FFFFFF"/>
          </a:solidFill>
          <a:ln w="9525" algn="ctr">
            <a:solidFill>
              <a:srgbClr val="000000"/>
            </a:solidFill>
            <a:miter lim="800000"/>
            <a:headEnd/>
            <a:tailEnd/>
          </a:ln>
        </p:spPr>
        <p:txBody>
          <a:bodyPr lIns="36576" tIns="18288" rIns="36576" bIns="18288" anchor="ctr"/>
          <a:lstStyle/>
          <a:p>
            <a:pPr algn="ctr"/>
            <a:r>
              <a:rPr lang="ja-JP" altLang="ja-JP" sz="1200" b="1" dirty="0"/>
              <a:t>Wide</a:t>
            </a:r>
          </a:p>
        </p:txBody>
      </p:sp>
      <p:sp>
        <p:nvSpPr>
          <p:cNvPr id="9" name="Text Box 11"/>
          <p:cNvSpPr txBox="1">
            <a:spLocks noChangeArrowheads="1"/>
          </p:cNvSpPr>
          <p:nvPr/>
        </p:nvSpPr>
        <p:spPr bwMode="auto">
          <a:xfrm>
            <a:off x="142844" y="4857760"/>
            <a:ext cx="642938" cy="285750"/>
          </a:xfrm>
          <a:prstGeom prst="rect">
            <a:avLst/>
          </a:prstGeom>
          <a:solidFill>
            <a:srgbClr val="FFFFFF"/>
          </a:solidFill>
          <a:ln w="9525" algn="ctr">
            <a:solidFill>
              <a:srgbClr val="000000"/>
            </a:solidFill>
            <a:miter lim="800000"/>
            <a:headEnd/>
            <a:tailEnd/>
          </a:ln>
        </p:spPr>
        <p:txBody>
          <a:bodyPr lIns="36576" tIns="18288" rIns="36576" bIns="18288" anchor="ctr"/>
          <a:lstStyle/>
          <a:p>
            <a:pPr algn="ctr"/>
            <a:r>
              <a:rPr lang="ja-JP" altLang="ja-JP" sz="1200" b="1" dirty="0"/>
              <a:t>Narrow</a:t>
            </a:r>
          </a:p>
        </p:txBody>
      </p:sp>
      <p:pic>
        <p:nvPicPr>
          <p:cNvPr id="10" name="Picture 35"/>
          <p:cNvPicPr>
            <a:picLocks noChangeAspect="1" noChangeArrowheads="1"/>
          </p:cNvPicPr>
          <p:nvPr/>
        </p:nvPicPr>
        <p:blipFill>
          <a:blip r:embed="rId4" cstate="print"/>
          <a:srcRect/>
          <a:stretch>
            <a:fillRect/>
          </a:stretch>
        </p:blipFill>
        <p:spPr bwMode="auto">
          <a:xfrm>
            <a:off x="251520" y="3212976"/>
            <a:ext cx="500063" cy="1571625"/>
          </a:xfrm>
          <a:prstGeom prst="rect">
            <a:avLst/>
          </a:prstGeom>
          <a:noFill/>
          <a:ln w="9525">
            <a:noFill/>
            <a:miter lim="800000"/>
            <a:headEnd/>
            <a:tailEnd/>
          </a:ln>
        </p:spPr>
      </p:pic>
      <p:pic>
        <p:nvPicPr>
          <p:cNvPr id="11" name="Picture 36"/>
          <p:cNvPicPr>
            <a:picLocks noChangeAspect="1" noChangeArrowheads="1"/>
          </p:cNvPicPr>
          <p:nvPr/>
        </p:nvPicPr>
        <p:blipFill>
          <a:blip r:embed="rId5" cstate="print"/>
          <a:srcRect/>
          <a:stretch>
            <a:fillRect/>
          </a:stretch>
        </p:blipFill>
        <p:spPr bwMode="auto">
          <a:xfrm>
            <a:off x="2987825" y="404664"/>
            <a:ext cx="2952328" cy="466725"/>
          </a:xfrm>
          <a:prstGeom prst="rect">
            <a:avLst/>
          </a:prstGeom>
          <a:noFill/>
          <a:ln w="9525">
            <a:noFill/>
            <a:miter lim="800000"/>
            <a:headEnd/>
            <a:tailEnd/>
          </a:ln>
        </p:spPr>
      </p:pic>
      <p:pic>
        <p:nvPicPr>
          <p:cNvPr id="12" name="Picture 38"/>
          <p:cNvPicPr>
            <a:picLocks noChangeAspect="1" noChangeArrowheads="1"/>
          </p:cNvPicPr>
          <p:nvPr/>
        </p:nvPicPr>
        <p:blipFill>
          <a:blip r:embed="rId6" cstate="print"/>
          <a:srcRect/>
          <a:stretch>
            <a:fillRect/>
          </a:stretch>
        </p:blipFill>
        <p:spPr bwMode="auto">
          <a:xfrm>
            <a:off x="2123728" y="476672"/>
            <a:ext cx="666750" cy="295275"/>
          </a:xfrm>
          <a:prstGeom prst="rect">
            <a:avLst/>
          </a:prstGeom>
          <a:noFill/>
          <a:ln w="9525">
            <a:noFill/>
            <a:miter lim="800000"/>
            <a:headEnd/>
            <a:tailEnd/>
          </a:ln>
        </p:spPr>
      </p:pic>
      <p:pic>
        <p:nvPicPr>
          <p:cNvPr id="13" name="Picture 39"/>
          <p:cNvPicPr>
            <a:picLocks noChangeAspect="1" noChangeArrowheads="1"/>
          </p:cNvPicPr>
          <p:nvPr/>
        </p:nvPicPr>
        <p:blipFill>
          <a:blip r:embed="rId7" cstate="print"/>
          <a:srcRect/>
          <a:stretch>
            <a:fillRect/>
          </a:stretch>
        </p:blipFill>
        <p:spPr bwMode="auto">
          <a:xfrm>
            <a:off x="5940152" y="476672"/>
            <a:ext cx="666750" cy="295275"/>
          </a:xfrm>
          <a:prstGeom prst="rect">
            <a:avLst/>
          </a:prstGeom>
          <a:noFill/>
          <a:ln w="9525">
            <a:noFill/>
            <a:miter lim="800000"/>
            <a:headEnd/>
            <a:tailEnd/>
          </a:ln>
        </p:spPr>
      </p:pic>
      <p:sp>
        <p:nvSpPr>
          <p:cNvPr id="14" name="円/楕円 13"/>
          <p:cNvSpPr/>
          <p:nvPr/>
        </p:nvSpPr>
        <p:spPr>
          <a:xfrm>
            <a:off x="7812360" y="4437112"/>
            <a:ext cx="1080120" cy="72008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16" name="円/楕円 15"/>
          <p:cNvSpPr/>
          <p:nvPr/>
        </p:nvSpPr>
        <p:spPr>
          <a:xfrm>
            <a:off x="7740352" y="2276872"/>
            <a:ext cx="1080120" cy="194421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19" name="円/楕円 18"/>
          <p:cNvSpPr/>
          <p:nvPr/>
        </p:nvSpPr>
        <p:spPr>
          <a:xfrm>
            <a:off x="1979712" y="1124744"/>
            <a:ext cx="1224136" cy="6480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0" name="円/楕円 19"/>
          <p:cNvSpPr/>
          <p:nvPr/>
        </p:nvSpPr>
        <p:spPr>
          <a:xfrm>
            <a:off x="6084168" y="1124744"/>
            <a:ext cx="1800200" cy="6480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1" name="円/楕円 20"/>
          <p:cNvSpPr/>
          <p:nvPr/>
        </p:nvSpPr>
        <p:spPr>
          <a:xfrm>
            <a:off x="611560" y="2060848"/>
            <a:ext cx="1080120" cy="50405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2" name="円/楕円 21"/>
          <p:cNvSpPr/>
          <p:nvPr/>
        </p:nvSpPr>
        <p:spPr>
          <a:xfrm>
            <a:off x="3635896" y="1484784"/>
            <a:ext cx="1080120"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3491880" y="2060848"/>
            <a:ext cx="1296144"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179512" y="5229200"/>
            <a:ext cx="8712968" cy="122413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Arial" charset="0"/>
              </a:rPr>
              <a:t>Then, in order to improve </a:t>
            </a:r>
            <a:r>
              <a:rPr lang="en-US" altLang="ja-JP" b="1" dirty="0" smtClean="0">
                <a:solidFill>
                  <a:srgbClr val="FF0000"/>
                </a:solidFill>
                <a:latin typeface="Arial" charset="0"/>
              </a:rPr>
              <a:t>predictability of behavior</a:t>
            </a:r>
            <a:r>
              <a:rPr lang="en-US" altLang="ja-JP" b="1" dirty="0" smtClean="0">
                <a:latin typeface="Arial" charset="0"/>
              </a:rPr>
              <a:t>, we introduced a new intermediate construct between theoretical construct and disposition concept which can be measured by a scale whose items are  close to behavior. We call this </a:t>
            </a:r>
            <a:r>
              <a:rPr lang="en-US" altLang="ja-JP" b="1" dirty="0" smtClean="0">
                <a:solidFill>
                  <a:srgbClr val="FF0000"/>
                </a:solidFill>
                <a:latin typeface="Arial" charset="0"/>
              </a:rPr>
              <a:t>T-D mixture</a:t>
            </a:r>
            <a:r>
              <a:rPr lang="en-US" altLang="ja-JP" b="1" dirty="0" smtClean="0">
                <a:latin typeface="Arial" charset="0"/>
              </a:rPr>
              <a:t>. Better Forecasting but Weaker Reasoning</a:t>
            </a:r>
          </a:p>
        </p:txBody>
      </p:sp>
      <p:sp>
        <p:nvSpPr>
          <p:cNvPr id="25" name="角丸四角形 24"/>
          <p:cNvSpPr/>
          <p:nvPr/>
        </p:nvSpPr>
        <p:spPr>
          <a:xfrm>
            <a:off x="1259632" y="2564904"/>
            <a:ext cx="6120680" cy="119675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Arial" charset="0"/>
              </a:rPr>
              <a:t>We reconstructed the framework of innovation diffusion theory based on consumer innovativeness adopting </a:t>
            </a:r>
            <a:r>
              <a:rPr lang="en-US" altLang="ja-JP" b="1" dirty="0" err="1" smtClean="0">
                <a:latin typeface="Arial" charset="0"/>
              </a:rPr>
              <a:t>Carnap’s</a:t>
            </a:r>
            <a:r>
              <a:rPr lang="en-US" altLang="ja-JP" b="1" dirty="0" smtClean="0">
                <a:latin typeface="Arial" charset="0"/>
              </a:rPr>
              <a:t> </a:t>
            </a:r>
            <a:r>
              <a:rPr lang="en-US" altLang="ja-JP" b="1" dirty="0" smtClean="0">
                <a:solidFill>
                  <a:srgbClr val="FF0000"/>
                </a:solidFill>
                <a:latin typeface="Arial" charset="0"/>
              </a:rPr>
              <a:t>theoretical construct </a:t>
            </a:r>
            <a:r>
              <a:rPr lang="en-US" altLang="ja-JP" b="1" dirty="0" smtClean="0">
                <a:latin typeface="Arial" charset="0"/>
              </a:rPr>
              <a:t>and </a:t>
            </a:r>
            <a:r>
              <a:rPr lang="en-US" altLang="ja-JP" b="1" dirty="0" smtClean="0">
                <a:solidFill>
                  <a:srgbClr val="FF0000"/>
                </a:solidFill>
                <a:latin typeface="Arial" charset="0"/>
              </a:rPr>
              <a:t>disposition concept</a:t>
            </a:r>
            <a:r>
              <a:rPr lang="en-US" altLang="ja-JP" b="1" dirty="0" smtClean="0">
                <a:latin typeface="Arial" charset="0"/>
              </a:rPr>
              <a:t>. </a:t>
            </a:r>
          </a:p>
        </p:txBody>
      </p:sp>
      <p:sp>
        <p:nvSpPr>
          <p:cNvPr id="26" name="角丸四角形 25"/>
          <p:cNvSpPr/>
          <p:nvPr/>
        </p:nvSpPr>
        <p:spPr>
          <a:xfrm>
            <a:off x="1979712" y="3140968"/>
            <a:ext cx="5400600" cy="1656184"/>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Arial" charset="0"/>
              </a:rPr>
              <a:t>We replaced </a:t>
            </a:r>
            <a:r>
              <a:rPr lang="en-US" altLang="ja-JP" b="1" dirty="0" err="1" smtClean="0">
                <a:latin typeface="Arial" charset="0"/>
              </a:rPr>
              <a:t>Midgley</a:t>
            </a:r>
            <a:r>
              <a:rPr lang="en-US" altLang="ja-JP" b="1" dirty="0" smtClean="0">
                <a:latin typeface="Arial" charset="0"/>
              </a:rPr>
              <a:t> and Dowling’s “actualized innovativeness to “</a:t>
            </a:r>
            <a:r>
              <a:rPr lang="en-US" altLang="ja-JP" b="1" dirty="0" smtClean="0">
                <a:solidFill>
                  <a:srgbClr val="FF0000"/>
                </a:solidFill>
                <a:latin typeface="Arial" charset="0"/>
              </a:rPr>
              <a:t>relative time of adoption</a:t>
            </a:r>
            <a:r>
              <a:rPr lang="en-US" altLang="ja-JP" b="1" dirty="0" smtClean="0">
                <a:latin typeface="Arial" charset="0"/>
              </a:rPr>
              <a:t>” and “</a:t>
            </a:r>
            <a:r>
              <a:rPr lang="en-US" altLang="ja-JP" b="1" dirty="0" smtClean="0">
                <a:solidFill>
                  <a:srgbClr val="FF0000"/>
                </a:solidFill>
                <a:latin typeface="Arial" charset="0"/>
              </a:rPr>
              <a:t>number of new products adopted</a:t>
            </a:r>
            <a:r>
              <a:rPr lang="en-US" altLang="ja-JP" b="1" dirty="0" smtClean="0">
                <a:latin typeface="Arial" charset="0"/>
              </a:rPr>
              <a:t>” and also </a:t>
            </a:r>
            <a:r>
              <a:rPr lang="en-US" altLang="ja-JP" b="1" dirty="0" smtClean="0">
                <a:solidFill>
                  <a:srgbClr val="FF0000"/>
                </a:solidFill>
                <a:latin typeface="Arial" charset="0"/>
              </a:rPr>
              <a:t>abstraction level </a:t>
            </a:r>
            <a:r>
              <a:rPr lang="en-US" altLang="ja-JP" b="1" dirty="0" smtClean="0">
                <a:latin typeface="Arial" charset="0"/>
              </a:rPr>
              <a:t>of innovativeness to </a:t>
            </a:r>
            <a:r>
              <a:rPr lang="en-US" altLang="ja-JP" b="1" dirty="0" smtClean="0">
                <a:solidFill>
                  <a:srgbClr val="FF0000"/>
                </a:solidFill>
                <a:latin typeface="Arial" charset="0"/>
              </a:rPr>
              <a:t>scope </a:t>
            </a:r>
            <a:r>
              <a:rPr lang="en-US" altLang="ja-JP" b="1" dirty="0" smtClean="0">
                <a:latin typeface="Arial" charset="0"/>
              </a:rPr>
              <a:t>of innovativeness.</a:t>
            </a:r>
          </a:p>
        </p:txBody>
      </p:sp>
      <p:sp>
        <p:nvSpPr>
          <p:cNvPr id="27" name="角丸四角形 26"/>
          <p:cNvSpPr/>
          <p:nvPr/>
        </p:nvSpPr>
        <p:spPr>
          <a:xfrm>
            <a:off x="1547664" y="2636912"/>
            <a:ext cx="6480720" cy="1196752"/>
          </a:xfrm>
          <a:prstGeom prst="round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bg1"/>
                </a:solidFill>
                <a:latin typeface="Arial" charset="0"/>
              </a:rPr>
              <a:t>The capabilities of </a:t>
            </a:r>
            <a:r>
              <a:rPr lang="en-US" altLang="ja-JP" b="1" dirty="0" smtClean="0">
                <a:solidFill>
                  <a:srgbClr val="FF0000"/>
                </a:solidFill>
                <a:latin typeface="Arial" charset="0"/>
              </a:rPr>
              <a:t>theoretical construct</a:t>
            </a:r>
            <a:r>
              <a:rPr lang="en-US" altLang="ja-JP" b="1" dirty="0" smtClean="0">
                <a:solidFill>
                  <a:schemeClr val="bg1"/>
                </a:solidFill>
                <a:latin typeface="Arial" charset="0"/>
              </a:rPr>
              <a:t> include description, classification, forecasting  and reasoning.  The capabilities of </a:t>
            </a:r>
            <a:r>
              <a:rPr lang="en-US" altLang="ja-JP" b="1" dirty="0" smtClean="0">
                <a:solidFill>
                  <a:srgbClr val="FF0000"/>
                </a:solidFill>
                <a:latin typeface="Arial" charset="0"/>
              </a:rPr>
              <a:t>disposition concept </a:t>
            </a:r>
            <a:r>
              <a:rPr lang="en-US" altLang="ja-JP" b="1" dirty="0" smtClean="0">
                <a:solidFill>
                  <a:schemeClr val="bg1"/>
                </a:solidFill>
                <a:latin typeface="Arial" charset="0"/>
              </a:rPr>
              <a:t>include the same </a:t>
            </a:r>
            <a:r>
              <a:rPr lang="en-US" altLang="ja-JP" b="1" dirty="0" smtClean="0">
                <a:solidFill>
                  <a:srgbClr val="FF0000"/>
                </a:solidFill>
                <a:latin typeface="Arial" charset="0"/>
              </a:rPr>
              <a:t>except reasoning </a:t>
            </a:r>
            <a:r>
              <a:rPr lang="en-US" altLang="ja-JP" b="1" dirty="0" smtClean="0">
                <a:latin typeface="Arial" charset="0"/>
              </a:rPr>
              <a:t>. </a:t>
            </a:r>
          </a:p>
        </p:txBody>
      </p:sp>
      <p:sp>
        <p:nvSpPr>
          <p:cNvPr id="28" name="円/楕円 27"/>
          <p:cNvSpPr/>
          <p:nvPr/>
        </p:nvSpPr>
        <p:spPr>
          <a:xfrm>
            <a:off x="6300192" y="1916832"/>
            <a:ext cx="1440160" cy="6480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29" name="円/楕円 28"/>
          <p:cNvSpPr/>
          <p:nvPr/>
        </p:nvSpPr>
        <p:spPr>
          <a:xfrm>
            <a:off x="1979712" y="1772816"/>
            <a:ext cx="1224136" cy="720080"/>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30" name="上矢印 29"/>
          <p:cNvSpPr/>
          <p:nvPr/>
        </p:nvSpPr>
        <p:spPr>
          <a:xfrm>
            <a:off x="4067944" y="2564904"/>
            <a:ext cx="72008"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6444208" y="2348880"/>
            <a:ext cx="999728" cy="14401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n>
                <a:solidFill>
                  <a:srgbClr val="FF0000"/>
                </a:solidFill>
              </a:ln>
              <a:solidFill>
                <a:srgbClr val="FF0000"/>
              </a:solidFill>
            </a:endParaRPr>
          </a:p>
        </p:txBody>
      </p:sp>
      <p:sp>
        <p:nvSpPr>
          <p:cNvPr id="32" name="テキスト ボックス 11"/>
          <p:cNvSpPr txBox="1">
            <a:spLocks noChangeArrowheads="1"/>
          </p:cNvSpPr>
          <p:nvPr/>
        </p:nvSpPr>
        <p:spPr bwMode="auto">
          <a:xfrm>
            <a:off x="611560" y="0"/>
            <a:ext cx="6408737" cy="461963"/>
          </a:xfrm>
          <a:prstGeom prst="rect">
            <a:avLst/>
          </a:prstGeom>
          <a:noFill/>
          <a:ln w="9525">
            <a:noFill/>
            <a:miter lim="800000"/>
            <a:headEnd/>
            <a:tailEnd/>
          </a:ln>
        </p:spPr>
        <p:txBody>
          <a:bodyPr>
            <a:spAutoFit/>
          </a:bodyPr>
          <a:lstStyle/>
          <a:p>
            <a:pPr algn="ctr"/>
            <a:r>
              <a:rPr lang="en-US" altLang="ja-JP" sz="2400" b="1" dirty="0" smtClean="0"/>
              <a:t>Detailed </a:t>
            </a:r>
            <a:r>
              <a:rPr lang="en-US" altLang="ja-JP" sz="2400" b="1" dirty="0"/>
              <a:t>Version of Research Framework </a:t>
            </a:r>
            <a:endParaRPr lang="ja-JP" altLang="en-US" sz="2400" b="1" dirty="0"/>
          </a:p>
        </p:txBody>
      </p:sp>
    </p:spTree>
    <p:extLst>
      <p:ext uri="{BB962C8B-B14F-4D97-AF65-F5344CB8AC3E}">
        <p14:creationId xmlns:p14="http://schemas.microsoft.com/office/powerpoint/2010/main" val="201227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grpId="1" nodeType="clickEffect">
                                  <p:stCondLst>
                                    <p:cond delay="0"/>
                                  </p:stCondLst>
                                  <p:childTnLst>
                                    <p:animEffect transition="out" filter="blinds(horizontal)">
                                      <p:cBhvr>
                                        <p:cTn id="25" dur="500"/>
                                        <p:tgtEl>
                                          <p:spTgt spid="25"/>
                                        </p:tgtEl>
                                      </p:cBhvr>
                                    </p:animEffect>
                                    <p:set>
                                      <p:cBhvr>
                                        <p:cTn id="26" dur="1" fill="hold">
                                          <p:stCondLst>
                                            <p:cond delay="499"/>
                                          </p:stCondLst>
                                        </p:cTn>
                                        <p:tgtEl>
                                          <p:spTgt spid="2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linds(horizontal)">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p:cTn id="36" dur="500" fill="hold"/>
                                        <p:tgtEl>
                                          <p:spTgt spid="29"/>
                                        </p:tgtEl>
                                        <p:attrNameLst>
                                          <p:attrName>ppt_w</p:attrName>
                                        </p:attrNameLst>
                                      </p:cBhvr>
                                      <p:tavLst>
                                        <p:tav tm="0">
                                          <p:val>
                                            <p:fltVal val="0"/>
                                          </p:val>
                                        </p:tav>
                                        <p:tav tm="100000">
                                          <p:val>
                                            <p:strVal val="#ppt_w"/>
                                          </p:val>
                                        </p:tav>
                                      </p:tavLst>
                                    </p:anim>
                                    <p:anim calcmode="lin" valueType="num">
                                      <p:cBhvr>
                                        <p:cTn id="37" dur="500" fill="hold"/>
                                        <p:tgtEl>
                                          <p:spTgt spid="29"/>
                                        </p:tgtEl>
                                        <p:attrNameLst>
                                          <p:attrName>ppt_h</p:attrName>
                                        </p:attrNameLst>
                                      </p:cBhvr>
                                      <p:tavLst>
                                        <p:tav tm="0">
                                          <p:val>
                                            <p:fltVal val="0"/>
                                          </p:val>
                                        </p:tav>
                                        <p:tav tm="100000">
                                          <p:val>
                                            <p:strVal val="#ppt_h"/>
                                          </p:val>
                                        </p:tav>
                                      </p:tavLst>
                                    </p:anim>
                                    <p:animEffect transition="in" filter="fade">
                                      <p:cBhvr>
                                        <p:cTn id="38" dur="5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31"/>
                                        </p:tgtEl>
                                        <p:attrNameLst>
                                          <p:attrName>style.visibility</p:attrName>
                                        </p:attrNameLst>
                                      </p:cBhvr>
                                      <p:to>
                                        <p:strVal val="visible"/>
                                      </p:to>
                                    </p:set>
                                    <p:anim calcmode="lin" valueType="num">
                                      <p:cBhvr>
                                        <p:cTn id="50" dur="500" fill="hold"/>
                                        <p:tgtEl>
                                          <p:spTgt spid="31"/>
                                        </p:tgtEl>
                                        <p:attrNameLst>
                                          <p:attrName>ppt_w</p:attrName>
                                        </p:attrNameLst>
                                      </p:cBhvr>
                                      <p:tavLst>
                                        <p:tav tm="0">
                                          <p:val>
                                            <p:fltVal val="0"/>
                                          </p:val>
                                        </p:tav>
                                        <p:tav tm="100000">
                                          <p:val>
                                            <p:strVal val="#ppt_w"/>
                                          </p:val>
                                        </p:tav>
                                      </p:tavLst>
                                    </p:anim>
                                    <p:anim calcmode="lin" valueType="num">
                                      <p:cBhvr>
                                        <p:cTn id="51" dur="500" fill="hold"/>
                                        <p:tgtEl>
                                          <p:spTgt spid="31"/>
                                        </p:tgtEl>
                                        <p:attrNameLst>
                                          <p:attrName>ppt_h</p:attrName>
                                        </p:attrNameLst>
                                      </p:cBhvr>
                                      <p:tavLst>
                                        <p:tav tm="0">
                                          <p:val>
                                            <p:fltVal val="0"/>
                                          </p:val>
                                        </p:tav>
                                        <p:tav tm="100000">
                                          <p:val>
                                            <p:strVal val="#ppt_h"/>
                                          </p:val>
                                        </p:tav>
                                      </p:tavLst>
                                    </p:anim>
                                    <p:animEffect transition="in" filter="fade">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1" nodeType="clickEffect">
                                  <p:stCondLst>
                                    <p:cond delay="0"/>
                                  </p:stCondLst>
                                  <p:childTnLst>
                                    <p:animEffect transition="out" filter="blinds(horizontal)">
                                      <p:cBhvr>
                                        <p:cTn id="56" dur="500"/>
                                        <p:tgtEl>
                                          <p:spTgt spid="27"/>
                                        </p:tgtEl>
                                      </p:cBhvr>
                                    </p:animEffect>
                                    <p:set>
                                      <p:cBhvr>
                                        <p:cTn id="57" dur="1" fill="hold">
                                          <p:stCondLst>
                                            <p:cond delay="499"/>
                                          </p:stCondLst>
                                        </p:cTn>
                                        <p:tgtEl>
                                          <p:spTgt spid="27"/>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blinds(horizontal)">
                                      <p:cBhvr>
                                        <p:cTn id="62" dur="5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animEffect transition="in" filter="fade">
                                      <p:cBhvr>
                                        <p:cTn id="69" dur="500"/>
                                        <p:tgtEl>
                                          <p:spTgt spid="16"/>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p:cTn id="74" dur="500" fill="hold"/>
                                        <p:tgtEl>
                                          <p:spTgt spid="14"/>
                                        </p:tgtEl>
                                        <p:attrNameLst>
                                          <p:attrName>ppt_w</p:attrName>
                                        </p:attrNameLst>
                                      </p:cBhvr>
                                      <p:tavLst>
                                        <p:tav tm="0">
                                          <p:val>
                                            <p:fltVal val="0"/>
                                          </p:val>
                                        </p:tav>
                                        <p:tav tm="100000">
                                          <p:val>
                                            <p:strVal val="#ppt_w"/>
                                          </p:val>
                                        </p:tav>
                                      </p:tavLst>
                                    </p:anim>
                                    <p:anim calcmode="lin" valueType="num">
                                      <p:cBhvr>
                                        <p:cTn id="75" dur="500" fill="hold"/>
                                        <p:tgtEl>
                                          <p:spTgt spid="14"/>
                                        </p:tgtEl>
                                        <p:attrNameLst>
                                          <p:attrName>ppt_h</p:attrName>
                                        </p:attrNameLst>
                                      </p:cBhvr>
                                      <p:tavLst>
                                        <p:tav tm="0">
                                          <p:val>
                                            <p:fltVal val="0"/>
                                          </p:val>
                                        </p:tav>
                                        <p:tav tm="100000">
                                          <p:val>
                                            <p:strVal val="#ppt_h"/>
                                          </p:val>
                                        </p:tav>
                                      </p:tavLst>
                                    </p:anim>
                                    <p:animEffect transition="in" filter="fade">
                                      <p:cBhvr>
                                        <p:cTn id="76" dur="500"/>
                                        <p:tgtEl>
                                          <p:spTgt spid="14"/>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500" fill="hold"/>
                                        <p:tgtEl>
                                          <p:spTgt spid="21"/>
                                        </p:tgtEl>
                                        <p:attrNameLst>
                                          <p:attrName>ppt_w</p:attrName>
                                        </p:attrNameLst>
                                      </p:cBhvr>
                                      <p:tavLst>
                                        <p:tav tm="0">
                                          <p:val>
                                            <p:fltVal val="0"/>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animEffect transition="in" filter="fade">
                                      <p:cBhvr>
                                        <p:cTn id="83" dur="500"/>
                                        <p:tgtEl>
                                          <p:spTgt spid="21"/>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0" fill="hold" grpId="0" nodeType="click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500" fill="hold"/>
                                        <p:tgtEl>
                                          <p:spTgt spid="8"/>
                                        </p:tgtEl>
                                        <p:attrNameLst>
                                          <p:attrName>ppt_w</p:attrName>
                                        </p:attrNameLst>
                                      </p:cBhvr>
                                      <p:tavLst>
                                        <p:tav tm="0">
                                          <p:val>
                                            <p:fltVal val="0"/>
                                          </p:val>
                                        </p:tav>
                                        <p:tav tm="100000">
                                          <p:val>
                                            <p:strVal val="#ppt_w"/>
                                          </p:val>
                                        </p:tav>
                                      </p:tavLst>
                                    </p:anim>
                                    <p:anim calcmode="lin" valueType="num">
                                      <p:cBhvr>
                                        <p:cTn id="89" dur="500" fill="hold"/>
                                        <p:tgtEl>
                                          <p:spTgt spid="8"/>
                                        </p:tgtEl>
                                        <p:attrNameLst>
                                          <p:attrName>ppt_h</p:attrName>
                                        </p:attrNameLst>
                                      </p:cBhvr>
                                      <p:tavLst>
                                        <p:tav tm="0">
                                          <p:val>
                                            <p:fltVal val="0"/>
                                          </p:val>
                                        </p:tav>
                                        <p:tav tm="100000">
                                          <p:val>
                                            <p:strVal val="#ppt_h"/>
                                          </p:val>
                                        </p:tav>
                                      </p:tavLst>
                                    </p:anim>
                                    <p:animEffect transition="in" filter="fade">
                                      <p:cBhvr>
                                        <p:cTn id="90" dur="500"/>
                                        <p:tgtEl>
                                          <p:spTgt spid="8"/>
                                        </p:tgtEl>
                                      </p:cBhvr>
                                    </p:animEffect>
                                  </p:childTnLst>
                                </p:cTn>
                              </p:par>
                              <p:par>
                                <p:cTn id="91" presetID="53" presetClass="entr" presetSubtype="0" fill="hold" nodeType="withEffect">
                                  <p:stCondLst>
                                    <p:cond delay="0"/>
                                  </p:stCondLst>
                                  <p:childTnLst>
                                    <p:set>
                                      <p:cBhvr>
                                        <p:cTn id="92" dur="1" fill="hold">
                                          <p:stCondLst>
                                            <p:cond delay="0"/>
                                          </p:stCondLst>
                                        </p:cTn>
                                        <p:tgtEl>
                                          <p:spTgt spid="10"/>
                                        </p:tgtEl>
                                        <p:attrNameLst>
                                          <p:attrName>style.visibility</p:attrName>
                                        </p:attrNameLst>
                                      </p:cBhvr>
                                      <p:to>
                                        <p:strVal val="visible"/>
                                      </p:to>
                                    </p:set>
                                    <p:anim calcmode="lin" valueType="num">
                                      <p:cBhvr>
                                        <p:cTn id="93" dur="500" fill="hold"/>
                                        <p:tgtEl>
                                          <p:spTgt spid="10"/>
                                        </p:tgtEl>
                                        <p:attrNameLst>
                                          <p:attrName>ppt_w</p:attrName>
                                        </p:attrNameLst>
                                      </p:cBhvr>
                                      <p:tavLst>
                                        <p:tav tm="0">
                                          <p:val>
                                            <p:fltVal val="0"/>
                                          </p:val>
                                        </p:tav>
                                        <p:tav tm="100000">
                                          <p:val>
                                            <p:strVal val="#ppt_w"/>
                                          </p:val>
                                        </p:tav>
                                      </p:tavLst>
                                    </p:anim>
                                    <p:anim calcmode="lin" valueType="num">
                                      <p:cBhvr>
                                        <p:cTn id="94" dur="500" fill="hold"/>
                                        <p:tgtEl>
                                          <p:spTgt spid="10"/>
                                        </p:tgtEl>
                                        <p:attrNameLst>
                                          <p:attrName>ppt_h</p:attrName>
                                        </p:attrNameLst>
                                      </p:cBhvr>
                                      <p:tavLst>
                                        <p:tav tm="0">
                                          <p:val>
                                            <p:fltVal val="0"/>
                                          </p:val>
                                        </p:tav>
                                        <p:tav tm="100000">
                                          <p:val>
                                            <p:strVal val="#ppt_h"/>
                                          </p:val>
                                        </p:tav>
                                      </p:tavLst>
                                    </p:anim>
                                    <p:animEffect transition="in" filter="fade">
                                      <p:cBhvr>
                                        <p:cTn id="95" dur="500"/>
                                        <p:tgtEl>
                                          <p:spTgt spid="10"/>
                                        </p:tgtEl>
                                      </p:cBhvr>
                                    </p:animEffect>
                                  </p:childTnLst>
                                </p:cTn>
                              </p:par>
                              <p:par>
                                <p:cTn id="96" presetID="53" presetClass="entr" presetSubtype="0"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500" fill="hold"/>
                                        <p:tgtEl>
                                          <p:spTgt spid="9"/>
                                        </p:tgtEl>
                                        <p:attrNameLst>
                                          <p:attrName>ppt_w</p:attrName>
                                        </p:attrNameLst>
                                      </p:cBhvr>
                                      <p:tavLst>
                                        <p:tav tm="0">
                                          <p:val>
                                            <p:fltVal val="0"/>
                                          </p:val>
                                        </p:tav>
                                        <p:tav tm="100000">
                                          <p:val>
                                            <p:strVal val="#ppt_w"/>
                                          </p:val>
                                        </p:tav>
                                      </p:tavLst>
                                    </p:anim>
                                    <p:anim calcmode="lin" valueType="num">
                                      <p:cBhvr>
                                        <p:cTn id="99" dur="500" fill="hold"/>
                                        <p:tgtEl>
                                          <p:spTgt spid="9"/>
                                        </p:tgtEl>
                                        <p:attrNameLst>
                                          <p:attrName>ppt_h</p:attrName>
                                        </p:attrNameLst>
                                      </p:cBhvr>
                                      <p:tavLst>
                                        <p:tav tm="0">
                                          <p:val>
                                            <p:fltVal val="0"/>
                                          </p:val>
                                        </p:tav>
                                        <p:tav tm="100000">
                                          <p:val>
                                            <p:strVal val="#ppt_h"/>
                                          </p:val>
                                        </p:tav>
                                      </p:tavLst>
                                    </p:anim>
                                    <p:animEffect transition="in" filter="fade">
                                      <p:cBhvr>
                                        <p:cTn id="100" dur="500"/>
                                        <p:tgtEl>
                                          <p:spTgt spid="9"/>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0" fill="hold" nodeType="clickEffect">
                                  <p:stCondLst>
                                    <p:cond delay="0"/>
                                  </p:stCondLst>
                                  <p:childTnLst>
                                    <p:set>
                                      <p:cBhvr>
                                        <p:cTn id="104" dur="1" fill="hold">
                                          <p:stCondLst>
                                            <p:cond delay="0"/>
                                          </p:stCondLst>
                                        </p:cTn>
                                        <p:tgtEl>
                                          <p:spTgt spid="11"/>
                                        </p:tgtEl>
                                        <p:attrNameLst>
                                          <p:attrName>style.visibility</p:attrName>
                                        </p:attrNameLst>
                                      </p:cBhvr>
                                      <p:to>
                                        <p:strVal val="visible"/>
                                      </p:to>
                                    </p:set>
                                    <p:anim calcmode="lin" valueType="num">
                                      <p:cBhvr>
                                        <p:cTn id="105" dur="500" fill="hold"/>
                                        <p:tgtEl>
                                          <p:spTgt spid="11"/>
                                        </p:tgtEl>
                                        <p:attrNameLst>
                                          <p:attrName>ppt_w</p:attrName>
                                        </p:attrNameLst>
                                      </p:cBhvr>
                                      <p:tavLst>
                                        <p:tav tm="0">
                                          <p:val>
                                            <p:fltVal val="0"/>
                                          </p:val>
                                        </p:tav>
                                        <p:tav tm="100000">
                                          <p:val>
                                            <p:strVal val="#ppt_w"/>
                                          </p:val>
                                        </p:tav>
                                      </p:tavLst>
                                    </p:anim>
                                    <p:anim calcmode="lin" valueType="num">
                                      <p:cBhvr>
                                        <p:cTn id="106" dur="500" fill="hold"/>
                                        <p:tgtEl>
                                          <p:spTgt spid="11"/>
                                        </p:tgtEl>
                                        <p:attrNameLst>
                                          <p:attrName>ppt_h</p:attrName>
                                        </p:attrNameLst>
                                      </p:cBhvr>
                                      <p:tavLst>
                                        <p:tav tm="0">
                                          <p:val>
                                            <p:fltVal val="0"/>
                                          </p:val>
                                        </p:tav>
                                        <p:tav tm="100000">
                                          <p:val>
                                            <p:strVal val="#ppt_h"/>
                                          </p:val>
                                        </p:tav>
                                      </p:tavLst>
                                    </p:anim>
                                    <p:animEffect transition="in" filter="fade">
                                      <p:cBhvr>
                                        <p:cTn id="107" dur="500"/>
                                        <p:tgtEl>
                                          <p:spTgt spid="11"/>
                                        </p:tgtEl>
                                      </p:cBhvr>
                                    </p:animEffect>
                                  </p:childTnLst>
                                </p:cTn>
                              </p:par>
                              <p:par>
                                <p:cTn id="108" presetID="53" presetClass="entr" presetSubtype="0" fill="hold" nodeType="withEffect">
                                  <p:stCondLst>
                                    <p:cond delay="0"/>
                                  </p:stCondLst>
                                  <p:childTnLst>
                                    <p:set>
                                      <p:cBhvr>
                                        <p:cTn id="109" dur="1" fill="hold">
                                          <p:stCondLst>
                                            <p:cond delay="0"/>
                                          </p:stCondLst>
                                        </p:cTn>
                                        <p:tgtEl>
                                          <p:spTgt spid="12"/>
                                        </p:tgtEl>
                                        <p:attrNameLst>
                                          <p:attrName>style.visibility</p:attrName>
                                        </p:attrNameLst>
                                      </p:cBhvr>
                                      <p:to>
                                        <p:strVal val="visible"/>
                                      </p:to>
                                    </p:set>
                                    <p:anim calcmode="lin" valueType="num">
                                      <p:cBhvr>
                                        <p:cTn id="110" dur="500" fill="hold"/>
                                        <p:tgtEl>
                                          <p:spTgt spid="12"/>
                                        </p:tgtEl>
                                        <p:attrNameLst>
                                          <p:attrName>ppt_w</p:attrName>
                                        </p:attrNameLst>
                                      </p:cBhvr>
                                      <p:tavLst>
                                        <p:tav tm="0">
                                          <p:val>
                                            <p:fltVal val="0"/>
                                          </p:val>
                                        </p:tav>
                                        <p:tav tm="100000">
                                          <p:val>
                                            <p:strVal val="#ppt_w"/>
                                          </p:val>
                                        </p:tav>
                                      </p:tavLst>
                                    </p:anim>
                                    <p:anim calcmode="lin" valueType="num">
                                      <p:cBhvr>
                                        <p:cTn id="111" dur="500" fill="hold"/>
                                        <p:tgtEl>
                                          <p:spTgt spid="12"/>
                                        </p:tgtEl>
                                        <p:attrNameLst>
                                          <p:attrName>ppt_h</p:attrName>
                                        </p:attrNameLst>
                                      </p:cBhvr>
                                      <p:tavLst>
                                        <p:tav tm="0">
                                          <p:val>
                                            <p:fltVal val="0"/>
                                          </p:val>
                                        </p:tav>
                                        <p:tav tm="100000">
                                          <p:val>
                                            <p:strVal val="#ppt_h"/>
                                          </p:val>
                                        </p:tav>
                                      </p:tavLst>
                                    </p:anim>
                                    <p:animEffect transition="in" filter="fade">
                                      <p:cBhvr>
                                        <p:cTn id="112" dur="500"/>
                                        <p:tgtEl>
                                          <p:spTgt spid="12"/>
                                        </p:tgtEl>
                                      </p:cBhvr>
                                    </p:animEffect>
                                  </p:childTnLst>
                                </p:cTn>
                              </p:par>
                              <p:par>
                                <p:cTn id="113" presetID="53" presetClass="entr" presetSubtype="0" fill="hold" nodeType="withEffect">
                                  <p:stCondLst>
                                    <p:cond delay="0"/>
                                  </p:stCondLst>
                                  <p:childTnLst>
                                    <p:set>
                                      <p:cBhvr>
                                        <p:cTn id="114" dur="1" fill="hold">
                                          <p:stCondLst>
                                            <p:cond delay="0"/>
                                          </p:stCondLst>
                                        </p:cTn>
                                        <p:tgtEl>
                                          <p:spTgt spid="13"/>
                                        </p:tgtEl>
                                        <p:attrNameLst>
                                          <p:attrName>style.visibility</p:attrName>
                                        </p:attrNameLst>
                                      </p:cBhvr>
                                      <p:to>
                                        <p:strVal val="visible"/>
                                      </p:to>
                                    </p:set>
                                    <p:anim calcmode="lin" valueType="num">
                                      <p:cBhvr>
                                        <p:cTn id="115" dur="500" fill="hold"/>
                                        <p:tgtEl>
                                          <p:spTgt spid="13"/>
                                        </p:tgtEl>
                                        <p:attrNameLst>
                                          <p:attrName>ppt_w</p:attrName>
                                        </p:attrNameLst>
                                      </p:cBhvr>
                                      <p:tavLst>
                                        <p:tav tm="0">
                                          <p:val>
                                            <p:fltVal val="0"/>
                                          </p:val>
                                        </p:tav>
                                        <p:tav tm="100000">
                                          <p:val>
                                            <p:strVal val="#ppt_w"/>
                                          </p:val>
                                        </p:tav>
                                      </p:tavLst>
                                    </p:anim>
                                    <p:anim calcmode="lin" valueType="num">
                                      <p:cBhvr>
                                        <p:cTn id="116" dur="500" fill="hold"/>
                                        <p:tgtEl>
                                          <p:spTgt spid="13"/>
                                        </p:tgtEl>
                                        <p:attrNameLst>
                                          <p:attrName>ppt_h</p:attrName>
                                        </p:attrNameLst>
                                      </p:cBhvr>
                                      <p:tavLst>
                                        <p:tav tm="0">
                                          <p:val>
                                            <p:fltVal val="0"/>
                                          </p:val>
                                        </p:tav>
                                        <p:tav tm="100000">
                                          <p:val>
                                            <p:strVal val="#ppt_h"/>
                                          </p:val>
                                        </p:tav>
                                      </p:tavLst>
                                    </p:anim>
                                    <p:animEffect transition="in" filter="fade">
                                      <p:cBhvr>
                                        <p:cTn id="117" dur="500"/>
                                        <p:tgtEl>
                                          <p:spTgt spid="13"/>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xit" presetSubtype="10" fill="hold" grpId="1" nodeType="clickEffect">
                                  <p:stCondLst>
                                    <p:cond delay="0"/>
                                  </p:stCondLst>
                                  <p:childTnLst>
                                    <p:animEffect transition="out" filter="blinds(horizontal)">
                                      <p:cBhvr>
                                        <p:cTn id="121" dur="500"/>
                                        <p:tgtEl>
                                          <p:spTgt spid="26"/>
                                        </p:tgtEl>
                                      </p:cBhvr>
                                    </p:animEffect>
                                    <p:set>
                                      <p:cBhvr>
                                        <p:cTn id="122" dur="1" fill="hold">
                                          <p:stCondLst>
                                            <p:cond delay="499"/>
                                          </p:stCondLst>
                                        </p:cTn>
                                        <p:tgtEl>
                                          <p:spTgt spid="26"/>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blinds(horizontal)">
                                      <p:cBhvr>
                                        <p:cTn id="127" dur="500"/>
                                        <p:tgtEl>
                                          <p:spTgt spid="24"/>
                                        </p:tgtEl>
                                      </p:cBhvr>
                                    </p:animEffect>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30"/>
                                        </p:tgtEl>
                                        <p:attrNameLst>
                                          <p:attrName>style.visibility</p:attrName>
                                        </p:attrNameLst>
                                      </p:cBhvr>
                                      <p:to>
                                        <p:strVal val="visible"/>
                                      </p:to>
                                    </p:set>
                                    <p:anim calcmode="lin" valueType="num">
                                      <p:cBhvr additive="base">
                                        <p:cTn id="132" dur="500" fill="hold"/>
                                        <p:tgtEl>
                                          <p:spTgt spid="30"/>
                                        </p:tgtEl>
                                        <p:attrNameLst>
                                          <p:attrName>ppt_x</p:attrName>
                                        </p:attrNameLst>
                                      </p:cBhvr>
                                      <p:tavLst>
                                        <p:tav tm="0">
                                          <p:val>
                                            <p:strVal val="#ppt_x"/>
                                          </p:val>
                                        </p:tav>
                                        <p:tav tm="100000">
                                          <p:val>
                                            <p:strVal val="#ppt_x"/>
                                          </p:val>
                                        </p:tav>
                                      </p:tavLst>
                                    </p:anim>
                                    <p:anim calcmode="lin" valueType="num">
                                      <p:cBhvr additive="base">
                                        <p:cTn id="13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53" presetClass="entr" presetSubtype="0" fill="hold" grpId="0" nodeType="clickEffect">
                                  <p:stCondLst>
                                    <p:cond delay="0"/>
                                  </p:stCondLst>
                                  <p:childTnLst>
                                    <p:set>
                                      <p:cBhvr>
                                        <p:cTn id="137" dur="1" fill="hold">
                                          <p:stCondLst>
                                            <p:cond delay="0"/>
                                          </p:stCondLst>
                                        </p:cTn>
                                        <p:tgtEl>
                                          <p:spTgt spid="22"/>
                                        </p:tgtEl>
                                        <p:attrNameLst>
                                          <p:attrName>style.visibility</p:attrName>
                                        </p:attrNameLst>
                                      </p:cBhvr>
                                      <p:to>
                                        <p:strVal val="visible"/>
                                      </p:to>
                                    </p:set>
                                    <p:anim calcmode="lin" valueType="num">
                                      <p:cBhvr>
                                        <p:cTn id="138" dur="500" fill="hold"/>
                                        <p:tgtEl>
                                          <p:spTgt spid="22"/>
                                        </p:tgtEl>
                                        <p:attrNameLst>
                                          <p:attrName>ppt_w</p:attrName>
                                        </p:attrNameLst>
                                      </p:cBhvr>
                                      <p:tavLst>
                                        <p:tav tm="0">
                                          <p:val>
                                            <p:fltVal val="0"/>
                                          </p:val>
                                        </p:tav>
                                        <p:tav tm="100000">
                                          <p:val>
                                            <p:strVal val="#ppt_w"/>
                                          </p:val>
                                        </p:tav>
                                      </p:tavLst>
                                    </p:anim>
                                    <p:anim calcmode="lin" valueType="num">
                                      <p:cBhvr>
                                        <p:cTn id="139" dur="500" fill="hold"/>
                                        <p:tgtEl>
                                          <p:spTgt spid="22"/>
                                        </p:tgtEl>
                                        <p:attrNameLst>
                                          <p:attrName>ppt_h</p:attrName>
                                        </p:attrNameLst>
                                      </p:cBhvr>
                                      <p:tavLst>
                                        <p:tav tm="0">
                                          <p:val>
                                            <p:fltVal val="0"/>
                                          </p:val>
                                        </p:tav>
                                        <p:tav tm="100000">
                                          <p:val>
                                            <p:strVal val="#ppt_h"/>
                                          </p:val>
                                        </p:tav>
                                      </p:tavLst>
                                    </p:anim>
                                    <p:animEffect transition="in" filter="fade">
                                      <p:cBhvr>
                                        <p:cTn id="140" dur="500"/>
                                        <p:tgtEl>
                                          <p:spTgt spid="22"/>
                                        </p:tgtEl>
                                      </p:cBhvr>
                                    </p:animEffect>
                                  </p:childTnLst>
                                </p:cTn>
                              </p:par>
                            </p:childTnLst>
                          </p:cTn>
                        </p:par>
                      </p:childTnLst>
                    </p:cTn>
                  </p:par>
                  <p:par>
                    <p:cTn id="141" fill="hold">
                      <p:stCondLst>
                        <p:cond delay="indefinite"/>
                      </p:stCondLst>
                      <p:childTnLst>
                        <p:par>
                          <p:cTn id="142" fill="hold">
                            <p:stCondLst>
                              <p:cond delay="0"/>
                            </p:stCondLst>
                            <p:childTnLst>
                              <p:par>
                                <p:cTn id="143" presetID="53" presetClass="entr" presetSubtype="0" fill="hold" grpId="0" nodeType="clickEffect">
                                  <p:stCondLst>
                                    <p:cond delay="0"/>
                                  </p:stCondLst>
                                  <p:childTnLst>
                                    <p:set>
                                      <p:cBhvr>
                                        <p:cTn id="144" dur="1" fill="hold">
                                          <p:stCondLst>
                                            <p:cond delay="0"/>
                                          </p:stCondLst>
                                        </p:cTn>
                                        <p:tgtEl>
                                          <p:spTgt spid="23"/>
                                        </p:tgtEl>
                                        <p:attrNameLst>
                                          <p:attrName>style.visibility</p:attrName>
                                        </p:attrNameLst>
                                      </p:cBhvr>
                                      <p:to>
                                        <p:strVal val="visible"/>
                                      </p:to>
                                    </p:set>
                                    <p:anim calcmode="lin" valueType="num">
                                      <p:cBhvr>
                                        <p:cTn id="145" dur="500" fill="hold"/>
                                        <p:tgtEl>
                                          <p:spTgt spid="23"/>
                                        </p:tgtEl>
                                        <p:attrNameLst>
                                          <p:attrName>ppt_w</p:attrName>
                                        </p:attrNameLst>
                                      </p:cBhvr>
                                      <p:tavLst>
                                        <p:tav tm="0">
                                          <p:val>
                                            <p:fltVal val="0"/>
                                          </p:val>
                                        </p:tav>
                                        <p:tav tm="100000">
                                          <p:val>
                                            <p:strVal val="#ppt_w"/>
                                          </p:val>
                                        </p:tav>
                                      </p:tavLst>
                                    </p:anim>
                                    <p:anim calcmode="lin" valueType="num">
                                      <p:cBhvr>
                                        <p:cTn id="146" dur="500" fill="hold"/>
                                        <p:tgtEl>
                                          <p:spTgt spid="23"/>
                                        </p:tgtEl>
                                        <p:attrNameLst>
                                          <p:attrName>ppt_h</p:attrName>
                                        </p:attrNameLst>
                                      </p:cBhvr>
                                      <p:tavLst>
                                        <p:tav tm="0">
                                          <p:val>
                                            <p:fltVal val="0"/>
                                          </p:val>
                                        </p:tav>
                                        <p:tav tm="100000">
                                          <p:val>
                                            <p:strVal val="#ppt_h"/>
                                          </p:val>
                                        </p:tav>
                                      </p:tavLst>
                                    </p:anim>
                                    <p:animEffect transition="in" filter="fade">
                                      <p:cBhvr>
                                        <p:cTn id="147" dur="500"/>
                                        <p:tgtEl>
                                          <p:spTgt spid="23"/>
                                        </p:tgtEl>
                                      </p:cBhvr>
                                    </p:animEffect>
                                  </p:childTnLst>
                                </p:cTn>
                              </p:par>
                            </p:childTnLst>
                          </p:cTn>
                        </p:par>
                      </p:childTnLst>
                    </p:cTn>
                  </p:par>
                  <p:par>
                    <p:cTn id="148" fill="hold">
                      <p:stCondLst>
                        <p:cond delay="indefinite"/>
                      </p:stCondLst>
                      <p:childTnLst>
                        <p:par>
                          <p:cTn id="149" fill="hold">
                            <p:stCondLst>
                              <p:cond delay="0"/>
                            </p:stCondLst>
                            <p:childTnLst>
                              <p:par>
                                <p:cTn id="150" presetID="5" presetClass="exit" presetSubtype="10" fill="hold" grpId="1" nodeType="clickEffect">
                                  <p:stCondLst>
                                    <p:cond delay="0"/>
                                  </p:stCondLst>
                                  <p:childTnLst>
                                    <p:animEffect transition="out" filter="checkerboard(across)">
                                      <p:cBhvr>
                                        <p:cTn id="151" dur="500"/>
                                        <p:tgtEl>
                                          <p:spTgt spid="30"/>
                                        </p:tgtEl>
                                      </p:cBhvr>
                                    </p:animEffect>
                                    <p:set>
                                      <p:cBhvr>
                                        <p:cTn id="152" dur="1" fill="hold">
                                          <p:stCondLst>
                                            <p:cond delay="499"/>
                                          </p:stCondLst>
                                        </p:cTn>
                                        <p:tgtEl>
                                          <p:spTgt spid="3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3" presetClass="exit" presetSubtype="10" fill="hold" grpId="1" nodeType="clickEffect">
                                  <p:stCondLst>
                                    <p:cond delay="0"/>
                                  </p:stCondLst>
                                  <p:childTnLst>
                                    <p:animEffect transition="out" filter="blinds(horizontal)">
                                      <p:cBhvr>
                                        <p:cTn id="156" dur="500"/>
                                        <p:tgtEl>
                                          <p:spTgt spid="24"/>
                                        </p:tgtEl>
                                      </p:cBhvr>
                                    </p:animEffect>
                                    <p:set>
                                      <p:cBhvr>
                                        <p:cTn id="157"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4" grpId="0" animBg="1"/>
      <p:bldP spid="16" grpId="0" animBg="1"/>
      <p:bldP spid="19" grpId="0" animBg="1"/>
      <p:bldP spid="20" grpId="0" animBg="1"/>
      <p:bldP spid="21" grpId="0" animBg="1"/>
      <p:bldP spid="22" grpId="0" animBg="1"/>
      <p:bldP spid="23" grpId="0" animBg="1"/>
      <p:bldP spid="24" grpId="0" animBg="1"/>
      <p:bldP spid="24" grpId="1" animBg="1"/>
      <p:bldP spid="25" grpId="0" animBg="1"/>
      <p:bldP spid="25" grpId="1" animBg="1"/>
      <p:bldP spid="26" grpId="0" animBg="1"/>
      <p:bldP spid="26" grpId="1" animBg="1"/>
      <p:bldP spid="27" grpId="0" animBg="1"/>
      <p:bldP spid="27" grpId="1" animBg="1"/>
      <p:bldP spid="28" grpId="0" animBg="1"/>
      <p:bldP spid="29" grpId="0" animBg="1"/>
      <p:bldP spid="30" grpId="0" animBg="1"/>
      <p:bldP spid="30" grpId="1" animBg="1"/>
      <p:bldP spid="3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88F0B5EC-1ED2-4F3E-95BA-5DCFA4A384AC}" type="datetime1">
              <a:rPr lang="ja-JP" altLang="en-US" smtClean="0"/>
              <a:pPr>
                <a:defRPr/>
              </a:pPr>
              <a:t>2012/6/7</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smtClean="0"/>
              <a:t>(C) Yamada and Nagaoka</a:t>
            </a:r>
            <a:endParaRPr lang="en-US" altLang="ja-JP"/>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mtClean="0"/>
              <a:pPr>
                <a:defRPr/>
              </a:pPr>
              <a:t>44</a:t>
            </a:fld>
            <a:endParaRPr lang="ja-JP" altLang="en-US" dirty="0"/>
          </a:p>
        </p:txBody>
      </p:sp>
      <p:pic>
        <p:nvPicPr>
          <p:cNvPr id="3074" name="Picture 2" descr="http://www.integratedsociopsychology.net/wpimages/wpf07da166.png"/>
          <p:cNvPicPr>
            <a:picLocks noChangeAspect="1" noChangeArrowheads="1"/>
          </p:cNvPicPr>
          <p:nvPr/>
        </p:nvPicPr>
        <p:blipFill>
          <a:blip r:embed="rId3" cstate="print"/>
          <a:srcRect/>
          <a:stretch>
            <a:fillRect/>
          </a:stretch>
        </p:blipFill>
        <p:spPr bwMode="auto">
          <a:xfrm>
            <a:off x="1457662" y="1483043"/>
            <a:ext cx="6192689" cy="3295445"/>
          </a:xfrm>
          <a:prstGeom prst="rect">
            <a:avLst/>
          </a:prstGeom>
          <a:noFill/>
        </p:spPr>
      </p:pic>
      <p:sp>
        <p:nvSpPr>
          <p:cNvPr id="3075" name="Rectangle 3"/>
          <p:cNvSpPr>
            <a:spLocks noChangeArrowheads="1"/>
          </p:cNvSpPr>
          <p:nvPr/>
        </p:nvSpPr>
        <p:spPr bwMode="auto">
          <a:xfrm>
            <a:off x="10160000" y="9870614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900" b="0" i="0" u="none" strike="noStrike" cap="none" normalizeH="0" baseline="0" smtClean="0">
                <a:ln>
                  <a:noFill/>
                </a:ln>
                <a:solidFill>
                  <a:srgbClr val="0000FF"/>
                </a:solidFill>
                <a:effectLst/>
                <a:latin typeface="Arial" pitchFamily="34" charset="0"/>
                <a:ea typeface="ＭＳ Ｐゴシック" pitchFamily="50" charset="-128"/>
                <a:cs typeface="Arial" pitchFamily="34" charset="0"/>
              </a:rPr>
              <a:t>Graphic copyright © 1999-2003 Heffner Media Group Inc.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3076" name="Rectangle 4"/>
          <p:cNvSpPr>
            <a:spLocks noChangeArrowheads="1"/>
          </p:cNvSpPr>
          <p:nvPr/>
        </p:nvSpPr>
        <p:spPr bwMode="auto">
          <a:xfrm>
            <a:off x="1872639" y="4439934"/>
            <a:ext cx="539872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effectLst/>
                <a:latin typeface="Arial" pitchFamily="34" charset="0"/>
                <a:ea typeface="ＭＳ Ｐゴシック" pitchFamily="50" charset="-128"/>
                <a:cs typeface="Arial" pitchFamily="34" charset="0"/>
              </a:rPr>
              <a:t>Graphic copyright © 1999-2003 Heffner Media Group Inc.</a:t>
            </a:r>
            <a:endParaRPr kumimoji="1" lang="ja-JP" altLang="ja-JP" sz="1600" b="0" i="0" u="none" strike="noStrike" cap="none" normalizeH="0" baseline="0" dirty="0" smtClean="0">
              <a:ln>
                <a:noFill/>
              </a:ln>
              <a:effectLst/>
              <a:latin typeface="Arial" pitchFamily="34" charset="0"/>
              <a:ea typeface="ＭＳ Ｐゴシック" pitchFamily="50" charset="-128"/>
            </a:endParaRPr>
          </a:p>
        </p:txBody>
      </p:sp>
      <p:sp>
        <p:nvSpPr>
          <p:cNvPr id="8" name="正方形/長方形 7"/>
          <p:cNvSpPr/>
          <p:nvPr/>
        </p:nvSpPr>
        <p:spPr>
          <a:xfrm>
            <a:off x="1464942" y="4778488"/>
            <a:ext cx="7067498" cy="338554"/>
          </a:xfrm>
          <a:prstGeom prst="rect">
            <a:avLst/>
          </a:prstGeom>
        </p:spPr>
        <p:txBody>
          <a:bodyPr wrap="square">
            <a:spAutoFit/>
          </a:bodyPr>
          <a:lstStyle/>
          <a:p>
            <a:r>
              <a:rPr lang="en-US" altLang="ja-JP" sz="1600" dirty="0" smtClean="0">
                <a:hlinkClick r:id="rId4"/>
              </a:rPr>
              <a:t>http://www.integratedsociopsychology.net/temperament_dimensions.html</a:t>
            </a:r>
            <a:endParaRPr lang="en-US" altLang="ja-JP" sz="1600" dirty="0" smtClean="0"/>
          </a:p>
        </p:txBody>
      </p:sp>
      <p:sp>
        <p:nvSpPr>
          <p:cNvPr id="9" name="正方形/長方形 8"/>
          <p:cNvSpPr/>
          <p:nvPr/>
        </p:nvSpPr>
        <p:spPr>
          <a:xfrm>
            <a:off x="1259632" y="188640"/>
            <a:ext cx="6586547" cy="523220"/>
          </a:xfrm>
          <a:prstGeom prst="rect">
            <a:avLst/>
          </a:prstGeom>
        </p:spPr>
        <p:txBody>
          <a:bodyPr wrap="none">
            <a:spAutoFit/>
          </a:bodyPr>
          <a:lstStyle/>
          <a:p>
            <a:r>
              <a:rPr lang="en-US" altLang="ja-JP" sz="2800" b="1" dirty="0" smtClean="0"/>
              <a:t>The structure of </a:t>
            </a:r>
            <a:r>
              <a:rPr lang="en-US" altLang="ja-JP" sz="2800" b="1" dirty="0" err="1" smtClean="0"/>
              <a:t>Eysenck’s</a:t>
            </a:r>
            <a:r>
              <a:rPr lang="en-US" altLang="ja-JP" sz="2800" b="1" dirty="0" smtClean="0"/>
              <a:t> hierarchy </a:t>
            </a:r>
            <a:endParaRPr lang="ja-JP" altLang="en-US" sz="2800" b="1" dirty="0"/>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11" y="4774051"/>
            <a:ext cx="1386251" cy="1781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47664" y="6087874"/>
            <a:ext cx="370681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467544" y="692696"/>
            <a:ext cx="8496944" cy="923330"/>
          </a:xfrm>
          <a:prstGeom prst="rect">
            <a:avLst/>
          </a:prstGeom>
        </p:spPr>
        <p:txBody>
          <a:bodyPr wrap="square">
            <a:spAutoFit/>
          </a:bodyPr>
          <a:lstStyle/>
          <a:p>
            <a:r>
              <a:rPr lang="en-US" altLang="ja-JP" b="1" dirty="0"/>
              <a:t>Since there are specific responses, we need individual </a:t>
            </a:r>
            <a:r>
              <a:rPr lang="en-US" altLang="ja-JP" b="1" dirty="0" smtClean="0"/>
              <a:t>scales for each response (</a:t>
            </a:r>
            <a:r>
              <a:rPr lang="en-US" altLang="ja-JP" b="1" dirty="0" err="1" smtClean="0"/>
              <a:t>Eysenck</a:t>
            </a:r>
            <a:r>
              <a:rPr lang="en-US" altLang="ja-JP" b="1" dirty="0"/>
              <a:t>) or specific situations need to be implement to the prediction </a:t>
            </a:r>
            <a:r>
              <a:rPr lang="en-US" altLang="ja-JP" b="1" dirty="0" smtClean="0"/>
              <a:t>model </a:t>
            </a:r>
            <a:r>
              <a:rPr lang="en-US" altLang="ja-JP" b="1" dirty="0"/>
              <a:t>(</a:t>
            </a:r>
            <a:r>
              <a:rPr lang="en-US" altLang="ja-JP" b="1" dirty="0" err="1"/>
              <a:t>Mischel</a:t>
            </a:r>
            <a:r>
              <a:rPr lang="en-US" altLang="ja-JP" b="1" dirty="0"/>
              <a:t>).</a:t>
            </a:r>
          </a:p>
        </p:txBody>
      </p:sp>
    </p:spTree>
    <p:extLst>
      <p:ext uri="{BB962C8B-B14F-4D97-AF65-F5344CB8AC3E}">
        <p14:creationId xmlns:p14="http://schemas.microsoft.com/office/powerpoint/2010/main" val="180115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3076"/>
                                        </p:tgtEl>
                                        <p:attrNameLst>
                                          <p:attrName>style.visibility</p:attrName>
                                        </p:attrNameLst>
                                      </p:cBhvr>
                                      <p:to>
                                        <p:strVal val="visible"/>
                                      </p:to>
                                    </p:set>
                                    <p:anim calcmode="lin" valueType="num">
                                      <p:cBhvr>
                                        <p:cTn id="24" dur="500" fill="hold"/>
                                        <p:tgtEl>
                                          <p:spTgt spid="3076"/>
                                        </p:tgtEl>
                                        <p:attrNameLst>
                                          <p:attrName>ppt_w</p:attrName>
                                        </p:attrNameLst>
                                      </p:cBhvr>
                                      <p:tavLst>
                                        <p:tav tm="0">
                                          <p:val>
                                            <p:fltVal val="0"/>
                                          </p:val>
                                        </p:tav>
                                        <p:tav tm="100000">
                                          <p:val>
                                            <p:strVal val="#ppt_w"/>
                                          </p:val>
                                        </p:tav>
                                      </p:tavLst>
                                    </p:anim>
                                    <p:anim calcmode="lin" valueType="num">
                                      <p:cBhvr>
                                        <p:cTn id="25" dur="500" fill="hold"/>
                                        <p:tgtEl>
                                          <p:spTgt spid="3076"/>
                                        </p:tgtEl>
                                        <p:attrNameLst>
                                          <p:attrName>ppt_h</p:attrName>
                                        </p:attrNameLst>
                                      </p:cBhvr>
                                      <p:tavLst>
                                        <p:tav tm="0">
                                          <p:val>
                                            <p:fltVal val="0"/>
                                          </p:val>
                                        </p:tav>
                                        <p:tav tm="100000">
                                          <p:val>
                                            <p:strVal val="#ppt_h"/>
                                          </p:val>
                                        </p:tav>
                                      </p:tavLst>
                                    </p:anim>
                                    <p:animEffect transition="in" filter="fade">
                                      <p:cBhvr>
                                        <p:cTn id="26" dur="500"/>
                                        <p:tgtEl>
                                          <p:spTgt spid="3076"/>
                                        </p:tgtEl>
                                      </p:cBhvr>
                                    </p:animEffect>
                                  </p:childTnLst>
                                </p:cTn>
                              </p:par>
                              <p:par>
                                <p:cTn id="27" presetID="53" presetClass="entr" presetSubtype="0" fill="hold" nodeType="withEffect">
                                  <p:stCondLst>
                                    <p:cond delay="0"/>
                                  </p:stCondLst>
                                  <p:childTnLst>
                                    <p:set>
                                      <p:cBhvr>
                                        <p:cTn id="28" dur="1" fill="hold">
                                          <p:stCondLst>
                                            <p:cond delay="0"/>
                                          </p:stCondLst>
                                        </p:cTn>
                                        <p:tgtEl>
                                          <p:spTgt spid="3074"/>
                                        </p:tgtEl>
                                        <p:attrNameLst>
                                          <p:attrName>style.visibility</p:attrName>
                                        </p:attrNameLst>
                                      </p:cBhvr>
                                      <p:to>
                                        <p:strVal val="visible"/>
                                      </p:to>
                                    </p:set>
                                    <p:anim calcmode="lin" valueType="num">
                                      <p:cBhvr>
                                        <p:cTn id="29" dur="500" fill="hold"/>
                                        <p:tgtEl>
                                          <p:spTgt spid="3074"/>
                                        </p:tgtEl>
                                        <p:attrNameLst>
                                          <p:attrName>ppt_w</p:attrName>
                                        </p:attrNameLst>
                                      </p:cBhvr>
                                      <p:tavLst>
                                        <p:tav tm="0">
                                          <p:val>
                                            <p:fltVal val="0"/>
                                          </p:val>
                                        </p:tav>
                                        <p:tav tm="100000">
                                          <p:val>
                                            <p:strVal val="#ppt_w"/>
                                          </p:val>
                                        </p:tav>
                                      </p:tavLst>
                                    </p:anim>
                                    <p:anim calcmode="lin" valueType="num">
                                      <p:cBhvr>
                                        <p:cTn id="30" dur="500" fill="hold"/>
                                        <p:tgtEl>
                                          <p:spTgt spid="3074"/>
                                        </p:tgtEl>
                                        <p:attrNameLst>
                                          <p:attrName>ppt_h</p:attrName>
                                        </p:attrNameLst>
                                      </p:cBhvr>
                                      <p:tavLst>
                                        <p:tav tm="0">
                                          <p:val>
                                            <p:fltVal val="0"/>
                                          </p:val>
                                        </p:tav>
                                        <p:tav tm="100000">
                                          <p:val>
                                            <p:strVal val="#ppt_h"/>
                                          </p:val>
                                        </p:tav>
                                      </p:tavLst>
                                    </p:anim>
                                    <p:animEffect transition="in" filter="fade">
                                      <p:cBhvr>
                                        <p:cTn id="31" dur="500"/>
                                        <p:tgtEl>
                                          <p:spTgt spid="3074"/>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checkerboard(across)">
                                      <p:cBhvr>
                                        <p:cTn id="36" dur="500"/>
                                        <p:tgtEl>
                                          <p:spTgt spid="1026"/>
                                        </p:tgtEl>
                                      </p:cBhvr>
                                    </p:animEffect>
                                  </p:childTnLst>
                                </p:cTn>
                              </p:par>
                              <p:par>
                                <p:cTn id="37" presetID="5" presetClass="entr" presetSubtype="10" fill="hold" nodeType="with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checkerboard(across)">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xit" presetSubtype="10" fill="hold" nodeType="clickEffect">
                                  <p:stCondLst>
                                    <p:cond delay="0"/>
                                  </p:stCondLst>
                                  <p:childTnLst>
                                    <p:animEffect transition="out" filter="checkerboard(across)">
                                      <p:cBhvr>
                                        <p:cTn id="43" dur="500"/>
                                        <p:tgtEl>
                                          <p:spTgt spid="1026"/>
                                        </p:tgtEl>
                                      </p:cBhvr>
                                    </p:animEffect>
                                    <p:set>
                                      <p:cBhvr>
                                        <p:cTn id="44" dur="1" fill="hold">
                                          <p:stCondLst>
                                            <p:cond delay="499"/>
                                          </p:stCondLst>
                                        </p:cTn>
                                        <p:tgtEl>
                                          <p:spTgt spid="1026"/>
                                        </p:tgtEl>
                                        <p:attrNameLst>
                                          <p:attrName>style.visibility</p:attrName>
                                        </p:attrNameLst>
                                      </p:cBhvr>
                                      <p:to>
                                        <p:strVal val="hidden"/>
                                      </p:to>
                                    </p:set>
                                  </p:childTnLst>
                                </p:cTn>
                              </p:par>
                              <p:par>
                                <p:cTn id="45" presetID="5" presetClass="exit" presetSubtype="10" fill="hold" nodeType="withEffect">
                                  <p:stCondLst>
                                    <p:cond delay="0"/>
                                  </p:stCondLst>
                                  <p:childTnLst>
                                    <p:animEffect transition="out" filter="checkerboard(across)">
                                      <p:cBhvr>
                                        <p:cTn id="46" dur="500"/>
                                        <p:tgtEl>
                                          <p:spTgt spid="1027"/>
                                        </p:tgtEl>
                                      </p:cBhvr>
                                    </p:animEffect>
                                    <p:set>
                                      <p:cBhvr>
                                        <p:cTn id="47" dur="1" fill="hold">
                                          <p:stCondLst>
                                            <p:cond delay="499"/>
                                          </p:stCondLst>
                                        </p:cTn>
                                        <p:tgtEl>
                                          <p:spTgt spid="10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8" grpId="0"/>
      <p:bldP spid="9" grpId="0"/>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9833C9FA-4D51-4876-88D1-15123F8AA84A}" type="datetime1">
              <a:rPr lang="ja-JP" altLang="en-US" smtClean="0"/>
              <a:pPr>
                <a:defRPr/>
              </a:pPr>
              <a:t>2012/6/7</a:t>
            </a:fld>
            <a:endParaRPr lang="ja-JP" altLang="en-US"/>
          </a:p>
        </p:txBody>
      </p:sp>
      <p:sp>
        <p:nvSpPr>
          <p:cNvPr id="3" name="フッター プレースホルダ 2"/>
          <p:cNvSpPr>
            <a:spLocks noGrp="1"/>
          </p:cNvSpPr>
          <p:nvPr>
            <p:ph type="ftr" sz="quarter" idx="11"/>
          </p:nvPr>
        </p:nvSpPr>
        <p:spPr/>
        <p:txBody>
          <a:bodyPr/>
          <a:lstStyle/>
          <a:p>
            <a:pPr>
              <a:defRPr/>
            </a:pPr>
            <a:r>
              <a:rPr lang="en-US" altLang="ja-JP" smtClean="0"/>
              <a:t>(C) Yamada and Nagaoka</a:t>
            </a:r>
            <a:endParaRPr lang="en-US" altLang="ja-JP"/>
          </a:p>
        </p:txBody>
      </p:sp>
      <p:sp>
        <p:nvSpPr>
          <p:cNvPr id="4" name="スライド番号プレースホルダ 3"/>
          <p:cNvSpPr>
            <a:spLocks noGrp="1"/>
          </p:cNvSpPr>
          <p:nvPr>
            <p:ph type="sldNum" sz="quarter" idx="12"/>
          </p:nvPr>
        </p:nvSpPr>
        <p:spPr/>
        <p:txBody>
          <a:bodyPr/>
          <a:lstStyle/>
          <a:p>
            <a:pPr>
              <a:defRPr/>
            </a:pPr>
            <a:fld id="{602605E6-2739-471C-9603-58493A7CB5F9}" type="slidenum">
              <a:rPr lang="ja-JP" altLang="en-US" smtClean="0"/>
              <a:pPr>
                <a:defRPr/>
              </a:pPr>
              <a:t>45</a:t>
            </a:fld>
            <a:endParaRPr lang="ja-JP" altLang="en-US"/>
          </a:p>
        </p:txBody>
      </p:sp>
      <p:pic>
        <p:nvPicPr>
          <p:cNvPr id="2050" name="Picture 2" descr="http://www.integratedsociopsychology.net/wpimages/wp4a8ffd20.jpg"/>
          <p:cNvPicPr>
            <a:picLocks noChangeAspect="1" noChangeArrowheads="1"/>
          </p:cNvPicPr>
          <p:nvPr/>
        </p:nvPicPr>
        <p:blipFill>
          <a:blip r:embed="rId2" cstate="print"/>
          <a:srcRect/>
          <a:stretch>
            <a:fillRect/>
          </a:stretch>
        </p:blipFill>
        <p:spPr bwMode="auto">
          <a:xfrm>
            <a:off x="276225" y="404664"/>
            <a:ext cx="8867775" cy="5095876"/>
          </a:xfrm>
          <a:prstGeom prst="rect">
            <a:avLst/>
          </a:prstGeom>
          <a:noFill/>
        </p:spPr>
      </p:pic>
      <p:sp>
        <p:nvSpPr>
          <p:cNvPr id="6" name="正方形/長方形 5"/>
          <p:cNvSpPr/>
          <p:nvPr/>
        </p:nvSpPr>
        <p:spPr>
          <a:xfrm>
            <a:off x="611560" y="5517232"/>
            <a:ext cx="8136904" cy="369332"/>
          </a:xfrm>
          <a:prstGeom prst="rect">
            <a:avLst/>
          </a:prstGeom>
        </p:spPr>
        <p:txBody>
          <a:bodyPr wrap="square">
            <a:spAutoFit/>
          </a:bodyPr>
          <a:lstStyle/>
          <a:p>
            <a:r>
              <a:rPr lang="en-US" altLang="ja-JP" dirty="0" smtClean="0">
                <a:hlinkClick r:id="rId3"/>
              </a:rPr>
              <a:t>http://www.integratedsociopsychology.net/temperament_dimensions.html</a:t>
            </a:r>
            <a:endParaRPr lang="en-US" altLang="ja-JP" dirty="0" smtClean="0"/>
          </a:p>
        </p:txBody>
      </p:sp>
    </p:spTree>
    <p:extLst>
      <p:ext uri="{BB962C8B-B14F-4D97-AF65-F5344CB8AC3E}">
        <p14:creationId xmlns:p14="http://schemas.microsoft.com/office/powerpoint/2010/main" val="5808097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日付プレースホルダ 3"/>
          <p:cNvSpPr>
            <a:spLocks noGrp="1"/>
          </p:cNvSpPr>
          <p:nvPr>
            <p:ph type="dt" sz="quarter" idx="10"/>
          </p:nvPr>
        </p:nvSpPr>
        <p:spPr/>
        <p:txBody>
          <a:bodyPr/>
          <a:lstStyle/>
          <a:p>
            <a:pPr>
              <a:defRPr/>
            </a:pPr>
            <a:fld id="{BACFC954-DADE-4A74-B658-0F672E3DC996}" type="datetime1">
              <a:rPr lang="ja-JP" altLang="en-US" smtClean="0"/>
              <a:pPr>
                <a:defRPr/>
              </a:pPr>
              <a:t>2012/6/7</a:t>
            </a:fld>
            <a:endParaRPr lang="ja-JP" altLang="en-US"/>
          </a:p>
        </p:txBody>
      </p:sp>
      <p:sp>
        <p:nvSpPr>
          <p:cNvPr id="1536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5" name="スライド番号プレースホルダ 5"/>
          <p:cNvSpPr>
            <a:spLocks noGrp="1"/>
          </p:cNvSpPr>
          <p:nvPr>
            <p:ph type="sldNum" sz="quarter" idx="12"/>
          </p:nvPr>
        </p:nvSpPr>
        <p:spPr>
          <a:xfrm>
            <a:off x="6715125" y="6286500"/>
            <a:ext cx="2133600" cy="365125"/>
          </a:xfrm>
        </p:spPr>
        <p:txBody>
          <a:bodyPr/>
          <a:lstStyle/>
          <a:p>
            <a:pPr>
              <a:defRPr/>
            </a:pPr>
            <a:fld id="{BEE6079F-4D2D-47DA-A6E0-67AA16E7523C}" type="slidenum">
              <a:rPr lang="ja-JP" altLang="en-US"/>
              <a:pPr>
                <a:defRPr/>
              </a:pPr>
              <a:t>46</a:t>
            </a:fld>
            <a:endParaRPr lang="ja-JP" altLang="en-US" dirty="0"/>
          </a:p>
        </p:txBody>
      </p:sp>
      <p:sp>
        <p:nvSpPr>
          <p:cNvPr id="2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E2293E4-1B59-45ED-8556-1D70B2D63C16}"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1536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7A10E0E-6B7D-42D9-A48A-B80CEA2BF88C}"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1536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2F383E0-37A4-49FA-A7BB-E8010F47CEB6}"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1537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1"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37A6203-1B85-4F8D-B409-CDAE58E2D3B1}"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1537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211B048-56D9-447B-A9E0-352C4383FB9B}"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1537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5"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3F0DE254-4DE6-4EB8-9A09-B7C4061468FA}"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1537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5377" name="タイトル 1"/>
          <p:cNvSpPr>
            <a:spLocks noGrp="1"/>
          </p:cNvSpPr>
          <p:nvPr>
            <p:ph type="title"/>
          </p:nvPr>
        </p:nvSpPr>
        <p:spPr>
          <a:xfrm>
            <a:off x="395536" y="332656"/>
            <a:ext cx="8229600" cy="357167"/>
          </a:xfrm>
        </p:spPr>
        <p:txBody>
          <a:bodyPr>
            <a:normAutofit fontScale="90000"/>
          </a:bodyPr>
          <a:lstStyle/>
          <a:p>
            <a:r>
              <a:rPr lang="en-US" altLang="ja-JP" sz="2800" i="1" dirty="0" smtClean="0"/>
              <a:t>Problems in Diffusion Theory</a:t>
            </a:r>
            <a:endParaRPr lang="ja-JP" altLang="en-US" sz="2800" i="1" dirty="0" smtClean="0"/>
          </a:p>
        </p:txBody>
      </p:sp>
      <p:sp>
        <p:nvSpPr>
          <p:cNvPr id="15378" name="コンテンツ プレースホルダ 2"/>
          <p:cNvSpPr>
            <a:spLocks noGrp="1"/>
          </p:cNvSpPr>
          <p:nvPr>
            <p:ph idx="1"/>
          </p:nvPr>
        </p:nvSpPr>
        <p:spPr>
          <a:xfrm>
            <a:off x="428597" y="836712"/>
            <a:ext cx="8215370" cy="1971556"/>
          </a:xfrm>
        </p:spPr>
        <p:txBody>
          <a:bodyPr/>
          <a:lstStyle/>
          <a:p>
            <a:pPr eaLnBrk="1" hangingPunct="1"/>
            <a:r>
              <a:rPr lang="en-US" altLang="ja-JP" sz="2400" dirty="0" smtClean="0"/>
              <a:t>Recently, however, various </a:t>
            </a:r>
            <a:r>
              <a:rPr lang="en-US" altLang="ja-JP" sz="2400" dirty="0" smtClean="0">
                <a:solidFill>
                  <a:srgbClr val="FF0000"/>
                </a:solidFill>
              </a:rPr>
              <a:t>non-normal distribution </a:t>
            </a:r>
            <a:r>
              <a:rPr lang="en-US" altLang="ja-JP" sz="2400" dirty="0" smtClean="0"/>
              <a:t>patterns, yet economically important, specifically, rapid diffusion patterns have been found in the diffusions of contents businesses such as music, movies, game software, etc. (Yamada et al 2001; Moe and Fader, 2002). </a:t>
            </a:r>
          </a:p>
        </p:txBody>
      </p:sp>
      <p:pic>
        <p:nvPicPr>
          <p:cNvPr id="15379" name="Picture 8"/>
          <p:cNvPicPr>
            <a:picLocks noChangeAspect="1" noChangeArrowheads="1"/>
          </p:cNvPicPr>
          <p:nvPr/>
        </p:nvPicPr>
        <p:blipFill>
          <a:blip r:embed="rId3" cstate="print"/>
          <a:srcRect/>
          <a:stretch>
            <a:fillRect/>
          </a:stretch>
        </p:blipFill>
        <p:spPr bwMode="auto">
          <a:xfrm>
            <a:off x="1571625" y="3214688"/>
            <a:ext cx="6164263" cy="3114675"/>
          </a:xfrm>
          <a:prstGeom prst="rect">
            <a:avLst/>
          </a:prstGeom>
          <a:noFill/>
          <a:ln w="9525">
            <a:noFill/>
            <a:miter lim="800000"/>
            <a:headEnd/>
            <a:tailEnd/>
          </a:ln>
        </p:spPr>
      </p:pic>
    </p:spTree>
    <p:extLst>
      <p:ext uri="{BB962C8B-B14F-4D97-AF65-F5344CB8AC3E}">
        <p14:creationId xmlns:p14="http://schemas.microsoft.com/office/powerpoint/2010/main" val="1162838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378">
                                            <p:txEl>
                                              <p:pRg st="0" end="0"/>
                                            </p:txEl>
                                          </p:spTgt>
                                        </p:tgtEl>
                                        <p:attrNameLst>
                                          <p:attrName>style.visibility</p:attrName>
                                        </p:attrNameLst>
                                      </p:cBhvr>
                                      <p:to>
                                        <p:strVal val="visible"/>
                                      </p:to>
                                    </p:set>
                                    <p:anim calcmode="lin" valueType="num">
                                      <p:cBhvr>
                                        <p:cTn id="7" dur="500" fill="hold"/>
                                        <p:tgtEl>
                                          <p:spTgt spid="1537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7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5378">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5379"/>
                                        </p:tgtEl>
                                        <p:attrNameLst>
                                          <p:attrName>style.visibility</p:attrName>
                                        </p:attrNameLst>
                                      </p:cBhvr>
                                      <p:to>
                                        <p:strVal val="visible"/>
                                      </p:to>
                                    </p:set>
                                    <p:anim calcmode="lin" valueType="num">
                                      <p:cBhvr>
                                        <p:cTn id="12" dur="500" fill="hold"/>
                                        <p:tgtEl>
                                          <p:spTgt spid="15379"/>
                                        </p:tgtEl>
                                        <p:attrNameLst>
                                          <p:attrName>ppt_w</p:attrName>
                                        </p:attrNameLst>
                                      </p:cBhvr>
                                      <p:tavLst>
                                        <p:tav tm="0">
                                          <p:val>
                                            <p:fltVal val="0"/>
                                          </p:val>
                                        </p:tav>
                                        <p:tav tm="100000">
                                          <p:val>
                                            <p:strVal val="#ppt_w"/>
                                          </p:val>
                                        </p:tav>
                                      </p:tavLst>
                                    </p:anim>
                                    <p:anim calcmode="lin" valueType="num">
                                      <p:cBhvr>
                                        <p:cTn id="13" dur="500" fill="hold"/>
                                        <p:tgtEl>
                                          <p:spTgt spid="15379"/>
                                        </p:tgtEl>
                                        <p:attrNameLst>
                                          <p:attrName>ppt_h</p:attrName>
                                        </p:attrNameLst>
                                      </p:cBhvr>
                                      <p:tavLst>
                                        <p:tav tm="0">
                                          <p:val>
                                            <p:fltVal val="0"/>
                                          </p:val>
                                        </p:tav>
                                        <p:tav tm="100000">
                                          <p:val>
                                            <p:strVal val="#ppt_h"/>
                                          </p:val>
                                        </p:tav>
                                      </p:tavLst>
                                    </p:anim>
                                    <p:animEffect transition="in" filter="fade">
                                      <p:cBhvr>
                                        <p:cTn id="14" dur="500"/>
                                        <p:tgtEl>
                                          <p:spTgt spid="15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8"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10AB06D7-4220-42D4-BD69-E920A88F25AE}" type="datetime1">
              <a:rPr lang="ja-JP" altLang="en-US" smtClean="0"/>
              <a:pPr>
                <a:defRPr/>
              </a:pPr>
              <a:t>2012/6/7</a:t>
            </a:fld>
            <a:endParaRPr lang="ja-JP" altLang="en-US"/>
          </a:p>
        </p:txBody>
      </p:sp>
      <p:sp>
        <p:nvSpPr>
          <p:cNvPr id="2662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572250" y="6215063"/>
            <a:ext cx="2133600" cy="365125"/>
          </a:xfrm>
        </p:spPr>
        <p:txBody>
          <a:bodyPr/>
          <a:lstStyle/>
          <a:p>
            <a:pPr>
              <a:defRPr/>
            </a:pPr>
            <a:fld id="{777E4D5E-29ED-4192-99C1-5B57DAC65F07}" type="slidenum">
              <a:rPr lang="ja-JP" altLang="en-US"/>
              <a:pPr>
                <a:defRPr/>
              </a:pPr>
              <a:t>47</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F3BDCCE-E460-4A3F-A7FA-5E54982BD6C5}"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663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A9DB291-C982-47EC-AE35-45070025FE08}"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663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3E1ACE43-DBE7-40D0-B556-9F6591724627}"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663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C227E60-38CE-482D-9136-312B6336060C}"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663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50DAD28-140E-4151-AC84-575468E7897F}"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663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CD69B16-E20F-4726-941B-2BD951463C7F}"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664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6641" name="タイトル 1"/>
          <p:cNvSpPr>
            <a:spLocks noGrp="1"/>
          </p:cNvSpPr>
          <p:nvPr>
            <p:ph type="title"/>
          </p:nvPr>
        </p:nvSpPr>
        <p:spPr>
          <a:xfrm>
            <a:off x="457200" y="274638"/>
            <a:ext cx="8229600" cy="1082675"/>
          </a:xfrm>
        </p:spPr>
        <p:txBody>
          <a:bodyPr/>
          <a:lstStyle/>
          <a:p>
            <a:r>
              <a:rPr lang="en-US" altLang="ja-JP" sz="2000" b="1" dirty="0" smtClean="0">
                <a:latin typeface="Arial" charset="0"/>
                <a:cs typeface="Arial" charset="0"/>
              </a:rPr>
              <a:t>2. Critical Review of Literature: </a:t>
            </a:r>
            <a:r>
              <a:rPr lang="en-US" altLang="ja-JP" sz="2800" b="1" dirty="0" smtClean="0">
                <a:latin typeface="Arial" charset="0"/>
                <a:cs typeface="Arial" charset="0"/>
              </a:rPr>
              <a:t/>
            </a:r>
            <a:br>
              <a:rPr lang="en-US" altLang="ja-JP" sz="2800" b="1" dirty="0" smtClean="0">
                <a:latin typeface="Arial" charset="0"/>
                <a:cs typeface="Arial" charset="0"/>
              </a:rPr>
            </a:br>
            <a:r>
              <a:rPr lang="en-US" altLang="ja-JP" sz="2400" b="1" dirty="0" smtClean="0">
                <a:latin typeface="Arial" charset="0"/>
                <a:cs typeface="Arial" charset="0"/>
              </a:rPr>
              <a:t>Goldsmith and </a:t>
            </a:r>
            <a:r>
              <a:rPr lang="en-US" altLang="ja-JP" sz="2400" b="1" dirty="0" err="1" smtClean="0">
                <a:latin typeface="Arial" charset="0"/>
                <a:cs typeface="Arial" charset="0"/>
              </a:rPr>
              <a:t>Hofacker’s</a:t>
            </a:r>
            <a:r>
              <a:rPr lang="en-US" altLang="ja-JP" sz="2400" b="1" dirty="0" smtClean="0">
                <a:latin typeface="Arial" charset="0"/>
                <a:cs typeface="Arial" charset="0"/>
              </a:rPr>
              <a:t> six-item, self-report scale</a:t>
            </a:r>
            <a:endParaRPr lang="ja-JP" altLang="en-US" sz="2400" dirty="0" smtClean="0">
              <a:latin typeface="Arial" charset="0"/>
              <a:cs typeface="Arial" charset="0"/>
            </a:endParaRPr>
          </a:p>
        </p:txBody>
      </p:sp>
      <p:sp>
        <p:nvSpPr>
          <p:cNvPr id="26642" name="コンテンツ プレースホルダ 2"/>
          <p:cNvSpPr>
            <a:spLocks noGrp="1"/>
          </p:cNvSpPr>
          <p:nvPr>
            <p:ph idx="1"/>
          </p:nvPr>
        </p:nvSpPr>
        <p:spPr>
          <a:xfrm>
            <a:off x="571471" y="1600200"/>
            <a:ext cx="8393141" cy="4757738"/>
          </a:xfrm>
          <a:noFill/>
        </p:spPr>
        <p:txBody>
          <a:bodyPr/>
          <a:lstStyle/>
          <a:p>
            <a:pPr eaLnBrk="1" hangingPunct="1">
              <a:buFontTx/>
              <a:buNone/>
            </a:pPr>
            <a:r>
              <a:rPr lang="en-US" altLang="ja-JP" sz="1800" b="1" dirty="0" smtClean="0">
                <a:latin typeface="Arial" charset="0"/>
              </a:rPr>
              <a:t>Negative-direction</a:t>
            </a:r>
          </a:p>
          <a:p>
            <a:pPr eaLnBrk="1" hangingPunct="1">
              <a:buFontTx/>
              <a:buNone/>
            </a:pPr>
            <a:r>
              <a:rPr lang="en-US" altLang="ja-JP" sz="1800" b="1" dirty="0" smtClean="0">
                <a:latin typeface="Arial" charset="0"/>
              </a:rPr>
              <a:t>Q1: I am the least interested in </a:t>
            </a:r>
            <a:r>
              <a:rPr lang="en-US" altLang="ja-JP" sz="1800" b="1" u="sng" dirty="0" smtClean="0">
                <a:solidFill>
                  <a:srgbClr val="FF0000"/>
                </a:solidFill>
                <a:latin typeface="Arial" charset="0"/>
              </a:rPr>
              <a:t>  @@@     </a:t>
            </a:r>
            <a:r>
              <a:rPr lang="en-US" altLang="ja-JP" sz="1800" b="1" dirty="0" smtClean="0">
                <a:latin typeface="Arial" charset="0"/>
              </a:rPr>
              <a:t> among my friends.</a:t>
            </a:r>
          </a:p>
          <a:p>
            <a:pPr eaLnBrk="1" hangingPunct="1">
              <a:buFontTx/>
              <a:buNone/>
            </a:pPr>
            <a:r>
              <a:rPr lang="en-US" altLang="ja-JP" sz="1800" b="1" dirty="0" smtClean="0">
                <a:latin typeface="Arial" charset="0"/>
              </a:rPr>
              <a:t>Q2: Usually I am the last person who becomes aware of recent </a:t>
            </a:r>
            <a:r>
              <a:rPr lang="en-US" altLang="ja-JP" sz="1800" b="1" u="sng" dirty="0" smtClean="0">
                <a:solidFill>
                  <a:srgbClr val="FF3300"/>
                </a:solidFill>
                <a:latin typeface="Arial" charset="0"/>
              </a:rPr>
              <a:t> @@@   </a:t>
            </a:r>
            <a:r>
              <a:rPr lang="en-US" altLang="ja-JP" sz="1800" b="1" dirty="0" smtClean="0">
                <a:latin typeface="Arial" charset="0"/>
              </a:rPr>
              <a:t>.</a:t>
            </a:r>
          </a:p>
          <a:p>
            <a:pPr eaLnBrk="1" hangingPunct="1">
              <a:buFontTx/>
              <a:buNone/>
            </a:pPr>
            <a:r>
              <a:rPr lang="en-US" altLang="ja-JP" sz="1800" b="1" dirty="0" smtClean="0">
                <a:latin typeface="Arial" charset="0"/>
              </a:rPr>
              <a:t>Q3: When a new </a:t>
            </a:r>
            <a:r>
              <a:rPr lang="en-US" altLang="ja-JP" sz="1800" b="1" u="sng" dirty="0" smtClean="0">
                <a:solidFill>
                  <a:srgbClr val="FF3300"/>
                </a:solidFill>
                <a:latin typeface="Arial" charset="0"/>
              </a:rPr>
              <a:t>  @@@   </a:t>
            </a:r>
            <a:r>
              <a:rPr lang="en-US" altLang="ja-JP" sz="1800" b="1" dirty="0" smtClean="0">
                <a:latin typeface="Arial" charset="0"/>
              </a:rPr>
              <a:t>appeared, often times, I was the last person who </a:t>
            </a:r>
          </a:p>
          <a:p>
            <a:pPr eaLnBrk="1" hangingPunct="1">
              <a:buFontTx/>
              <a:buNone/>
            </a:pPr>
            <a:r>
              <a:rPr lang="en-US" altLang="ja-JP" sz="1800" b="1" dirty="0" smtClean="0">
                <a:latin typeface="Arial" charset="0"/>
              </a:rPr>
              <a:t>       bought the new model among my friends. </a:t>
            </a:r>
          </a:p>
          <a:p>
            <a:pPr eaLnBrk="1" hangingPunct="1">
              <a:buFontTx/>
              <a:buNone/>
            </a:pPr>
            <a:endParaRPr lang="en-US" altLang="ja-JP" sz="1800" b="1" dirty="0" smtClean="0">
              <a:latin typeface="Arial" charset="0"/>
            </a:endParaRPr>
          </a:p>
          <a:p>
            <a:pPr eaLnBrk="1" hangingPunct="1">
              <a:buFontTx/>
              <a:buNone/>
            </a:pPr>
            <a:r>
              <a:rPr lang="en-US" altLang="ja-JP" sz="1800" b="1" dirty="0" smtClean="0">
                <a:latin typeface="Arial" charset="0"/>
              </a:rPr>
              <a:t>Positive-direction</a:t>
            </a:r>
          </a:p>
          <a:p>
            <a:pPr eaLnBrk="1" hangingPunct="1">
              <a:buFontTx/>
              <a:buNone/>
            </a:pPr>
            <a:r>
              <a:rPr lang="en-US" altLang="ja-JP" sz="1800" b="1" dirty="0" smtClean="0">
                <a:latin typeface="Arial" charset="0"/>
              </a:rPr>
              <a:t>Q4: If I were allowed to buy a new</a:t>
            </a:r>
            <a:r>
              <a:rPr lang="en-US" altLang="ja-JP" sz="1800" b="1" u="sng" dirty="0" smtClean="0">
                <a:solidFill>
                  <a:srgbClr val="FF3300"/>
                </a:solidFill>
                <a:latin typeface="Arial" charset="0"/>
              </a:rPr>
              <a:t>  @@@  </a:t>
            </a:r>
            <a:r>
              <a:rPr lang="en-US" altLang="ja-JP" sz="1800" b="1" dirty="0" smtClean="0">
                <a:latin typeface="Arial" charset="0"/>
              </a:rPr>
              <a:t>, then I would buy it immediately.</a:t>
            </a:r>
          </a:p>
          <a:p>
            <a:pPr eaLnBrk="1" hangingPunct="1">
              <a:buFontTx/>
              <a:buNone/>
            </a:pPr>
            <a:r>
              <a:rPr lang="en-US" altLang="ja-JP" sz="1800" b="1" dirty="0" smtClean="0">
                <a:latin typeface="Arial" charset="0"/>
              </a:rPr>
              <a:t>Q5: I am a kind of a person who buy a new </a:t>
            </a:r>
            <a:r>
              <a:rPr lang="en-US" altLang="ja-JP" sz="1800" b="1" u="sng" dirty="0" smtClean="0">
                <a:solidFill>
                  <a:srgbClr val="FF3300"/>
                </a:solidFill>
                <a:latin typeface="Arial" charset="0"/>
              </a:rPr>
              <a:t>  @@@    </a:t>
            </a:r>
            <a:r>
              <a:rPr lang="en-US" altLang="ja-JP" sz="1800" b="1" dirty="0" smtClean="0">
                <a:solidFill>
                  <a:srgbClr val="FF3300"/>
                </a:solidFill>
                <a:latin typeface="Arial" charset="0"/>
              </a:rPr>
              <a:t> </a:t>
            </a:r>
            <a:r>
              <a:rPr lang="en-US" altLang="ja-JP" sz="1800" b="1" dirty="0" smtClean="0">
                <a:latin typeface="Arial" charset="0"/>
              </a:rPr>
              <a:t>without testing it by </a:t>
            </a:r>
          </a:p>
          <a:p>
            <a:pPr eaLnBrk="1" hangingPunct="1">
              <a:buFontTx/>
              <a:buNone/>
            </a:pPr>
            <a:r>
              <a:rPr lang="en-US" altLang="ja-JP" sz="1800" b="1" dirty="0" smtClean="0">
                <a:latin typeface="Arial" charset="0"/>
              </a:rPr>
              <a:t>       myself.</a:t>
            </a:r>
          </a:p>
          <a:p>
            <a:pPr eaLnBrk="1" hangingPunct="1">
              <a:buFontTx/>
              <a:buNone/>
            </a:pPr>
            <a:r>
              <a:rPr lang="en-US" altLang="ja-JP" sz="1800" b="1" dirty="0" smtClean="0">
                <a:latin typeface="Arial" charset="0"/>
              </a:rPr>
              <a:t>Q6: I know the launching date of a new </a:t>
            </a:r>
            <a:r>
              <a:rPr lang="en-US" altLang="ja-JP" sz="1800" b="1" u="sng" dirty="0" smtClean="0">
                <a:solidFill>
                  <a:srgbClr val="FF3300"/>
                </a:solidFill>
                <a:latin typeface="Arial" charset="0"/>
              </a:rPr>
              <a:t> @@@  </a:t>
            </a:r>
            <a:r>
              <a:rPr lang="en-US" altLang="ja-JP" sz="1800" b="1" dirty="0" smtClean="0">
                <a:solidFill>
                  <a:srgbClr val="FF3300"/>
                </a:solidFill>
                <a:latin typeface="Arial" charset="0"/>
              </a:rPr>
              <a:t> </a:t>
            </a:r>
            <a:r>
              <a:rPr lang="en-US" altLang="ja-JP" sz="1800" b="1" dirty="0" smtClean="0">
                <a:latin typeface="Arial" charset="0"/>
              </a:rPr>
              <a:t>before other people know it.</a:t>
            </a:r>
            <a:r>
              <a:rPr lang="en-US" altLang="ja-JP" sz="1800" b="1" dirty="0" smtClean="0">
                <a:solidFill>
                  <a:srgbClr val="FF0000"/>
                </a:solidFill>
                <a:latin typeface="Arial" charset="0"/>
              </a:rPr>
              <a:t>  </a:t>
            </a:r>
          </a:p>
          <a:p>
            <a:pPr eaLnBrk="1" hangingPunct="1">
              <a:buFontTx/>
              <a:buNone/>
            </a:pPr>
            <a:endParaRPr lang="en-US" altLang="ja-JP" sz="1800" b="1" dirty="0" smtClean="0">
              <a:solidFill>
                <a:srgbClr val="FF0000"/>
              </a:solidFill>
              <a:latin typeface="Arial" charset="0"/>
            </a:endParaRPr>
          </a:p>
          <a:p>
            <a:pPr eaLnBrk="1" hangingPunct="1">
              <a:buFontTx/>
              <a:buNone/>
            </a:pPr>
            <a:r>
              <a:rPr lang="en-US" altLang="ja-JP" sz="1800" b="1" u="sng" dirty="0" smtClean="0">
                <a:solidFill>
                  <a:srgbClr val="FF0000"/>
                </a:solidFill>
                <a:latin typeface="Arial" charset="0"/>
              </a:rPr>
              <a:t>@@@ </a:t>
            </a:r>
            <a:r>
              <a:rPr lang="en-US" altLang="ja-JP" sz="1800" b="1" dirty="0" smtClean="0">
                <a:solidFill>
                  <a:srgbClr val="FF0000"/>
                </a:solidFill>
                <a:latin typeface="Arial" charset="0"/>
              </a:rPr>
              <a:t> can be Cell phone, PC, etc.</a:t>
            </a:r>
          </a:p>
        </p:txBody>
      </p:sp>
    </p:spTree>
    <p:extLst>
      <p:ext uri="{BB962C8B-B14F-4D97-AF65-F5344CB8AC3E}">
        <p14:creationId xmlns:p14="http://schemas.microsoft.com/office/powerpoint/2010/main" val="215901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6642">
                                            <p:txEl>
                                              <p:pRg st="0" end="0"/>
                                            </p:txEl>
                                          </p:spTgt>
                                        </p:tgtEl>
                                        <p:attrNameLst>
                                          <p:attrName>style.visibility</p:attrName>
                                        </p:attrNameLst>
                                      </p:cBhvr>
                                      <p:to>
                                        <p:strVal val="visible"/>
                                      </p:to>
                                    </p:set>
                                    <p:anim calcmode="lin" valueType="num">
                                      <p:cBhvr>
                                        <p:cTn id="7" dur="500" fill="hold"/>
                                        <p:tgtEl>
                                          <p:spTgt spid="2664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664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6642">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26642">
                                            <p:txEl>
                                              <p:pRg st="1" end="1"/>
                                            </p:txEl>
                                          </p:spTgt>
                                        </p:tgtEl>
                                        <p:attrNameLst>
                                          <p:attrName>style.visibility</p:attrName>
                                        </p:attrNameLst>
                                      </p:cBhvr>
                                      <p:to>
                                        <p:strVal val="visible"/>
                                      </p:to>
                                    </p:set>
                                    <p:anim calcmode="lin" valueType="num">
                                      <p:cBhvr>
                                        <p:cTn id="12" dur="500" fill="hold"/>
                                        <p:tgtEl>
                                          <p:spTgt spid="2664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664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6642">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26642">
                                            <p:txEl>
                                              <p:pRg st="2" end="2"/>
                                            </p:txEl>
                                          </p:spTgt>
                                        </p:tgtEl>
                                        <p:attrNameLst>
                                          <p:attrName>style.visibility</p:attrName>
                                        </p:attrNameLst>
                                      </p:cBhvr>
                                      <p:to>
                                        <p:strVal val="visible"/>
                                      </p:to>
                                    </p:set>
                                    <p:anim calcmode="lin" valueType="num">
                                      <p:cBhvr>
                                        <p:cTn id="17" dur="500" fill="hold"/>
                                        <p:tgtEl>
                                          <p:spTgt spid="2664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664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6642">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26642">
                                            <p:txEl>
                                              <p:pRg st="3" end="3"/>
                                            </p:txEl>
                                          </p:spTgt>
                                        </p:tgtEl>
                                        <p:attrNameLst>
                                          <p:attrName>style.visibility</p:attrName>
                                        </p:attrNameLst>
                                      </p:cBhvr>
                                      <p:to>
                                        <p:strVal val="visible"/>
                                      </p:to>
                                    </p:set>
                                    <p:anim calcmode="lin" valueType="num">
                                      <p:cBhvr>
                                        <p:cTn id="22" dur="500" fill="hold"/>
                                        <p:tgtEl>
                                          <p:spTgt spid="2664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6642">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6642">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26642">
                                            <p:txEl>
                                              <p:pRg st="4" end="4"/>
                                            </p:txEl>
                                          </p:spTgt>
                                        </p:tgtEl>
                                        <p:attrNameLst>
                                          <p:attrName>style.visibility</p:attrName>
                                        </p:attrNameLst>
                                      </p:cBhvr>
                                      <p:to>
                                        <p:strVal val="visible"/>
                                      </p:to>
                                    </p:set>
                                    <p:anim calcmode="lin" valueType="num">
                                      <p:cBhvr>
                                        <p:cTn id="27" dur="500" fill="hold"/>
                                        <p:tgtEl>
                                          <p:spTgt spid="2664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664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6642">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26642">
                                            <p:txEl>
                                              <p:pRg st="6" end="6"/>
                                            </p:txEl>
                                          </p:spTgt>
                                        </p:tgtEl>
                                        <p:attrNameLst>
                                          <p:attrName>style.visibility</p:attrName>
                                        </p:attrNameLst>
                                      </p:cBhvr>
                                      <p:to>
                                        <p:strVal val="visible"/>
                                      </p:to>
                                    </p:set>
                                    <p:anim calcmode="lin" valueType="num">
                                      <p:cBhvr>
                                        <p:cTn id="32" dur="500" fill="hold"/>
                                        <p:tgtEl>
                                          <p:spTgt spid="26642">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26642">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26642">
                                            <p:txEl>
                                              <p:pRg st="6" end="6"/>
                                            </p:txEl>
                                          </p:spTgt>
                                        </p:tgtEl>
                                      </p:cBhvr>
                                    </p:animEffect>
                                  </p:childTnLst>
                                </p:cTn>
                              </p:par>
                              <p:par>
                                <p:cTn id="35" presetID="53" presetClass="entr" presetSubtype="0" fill="hold" nodeType="withEffect">
                                  <p:stCondLst>
                                    <p:cond delay="0"/>
                                  </p:stCondLst>
                                  <p:childTnLst>
                                    <p:set>
                                      <p:cBhvr>
                                        <p:cTn id="36" dur="1" fill="hold">
                                          <p:stCondLst>
                                            <p:cond delay="0"/>
                                          </p:stCondLst>
                                        </p:cTn>
                                        <p:tgtEl>
                                          <p:spTgt spid="26642">
                                            <p:txEl>
                                              <p:pRg st="7" end="7"/>
                                            </p:txEl>
                                          </p:spTgt>
                                        </p:tgtEl>
                                        <p:attrNameLst>
                                          <p:attrName>style.visibility</p:attrName>
                                        </p:attrNameLst>
                                      </p:cBhvr>
                                      <p:to>
                                        <p:strVal val="visible"/>
                                      </p:to>
                                    </p:set>
                                    <p:anim calcmode="lin" valueType="num">
                                      <p:cBhvr>
                                        <p:cTn id="37" dur="500" fill="hold"/>
                                        <p:tgtEl>
                                          <p:spTgt spid="26642">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26642">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26642">
                                            <p:txEl>
                                              <p:pRg st="7" end="7"/>
                                            </p:txEl>
                                          </p:spTgt>
                                        </p:tgtEl>
                                      </p:cBhvr>
                                    </p:animEffect>
                                  </p:childTnLst>
                                </p:cTn>
                              </p:par>
                              <p:par>
                                <p:cTn id="40" presetID="53" presetClass="entr" presetSubtype="0" fill="hold" nodeType="withEffect">
                                  <p:stCondLst>
                                    <p:cond delay="0"/>
                                  </p:stCondLst>
                                  <p:childTnLst>
                                    <p:set>
                                      <p:cBhvr>
                                        <p:cTn id="41" dur="1" fill="hold">
                                          <p:stCondLst>
                                            <p:cond delay="0"/>
                                          </p:stCondLst>
                                        </p:cTn>
                                        <p:tgtEl>
                                          <p:spTgt spid="26642">
                                            <p:txEl>
                                              <p:pRg st="8" end="8"/>
                                            </p:txEl>
                                          </p:spTgt>
                                        </p:tgtEl>
                                        <p:attrNameLst>
                                          <p:attrName>style.visibility</p:attrName>
                                        </p:attrNameLst>
                                      </p:cBhvr>
                                      <p:to>
                                        <p:strVal val="visible"/>
                                      </p:to>
                                    </p:set>
                                    <p:anim calcmode="lin" valueType="num">
                                      <p:cBhvr>
                                        <p:cTn id="42" dur="500" fill="hold"/>
                                        <p:tgtEl>
                                          <p:spTgt spid="26642">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26642">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26642">
                                            <p:txEl>
                                              <p:pRg st="8" end="8"/>
                                            </p:txEl>
                                          </p:spTgt>
                                        </p:tgtEl>
                                      </p:cBhvr>
                                    </p:animEffect>
                                  </p:childTnLst>
                                </p:cTn>
                              </p:par>
                              <p:par>
                                <p:cTn id="45" presetID="53" presetClass="entr" presetSubtype="0" fill="hold" nodeType="withEffect">
                                  <p:stCondLst>
                                    <p:cond delay="0"/>
                                  </p:stCondLst>
                                  <p:childTnLst>
                                    <p:set>
                                      <p:cBhvr>
                                        <p:cTn id="46" dur="1" fill="hold">
                                          <p:stCondLst>
                                            <p:cond delay="0"/>
                                          </p:stCondLst>
                                        </p:cTn>
                                        <p:tgtEl>
                                          <p:spTgt spid="26642">
                                            <p:txEl>
                                              <p:pRg st="9" end="9"/>
                                            </p:txEl>
                                          </p:spTgt>
                                        </p:tgtEl>
                                        <p:attrNameLst>
                                          <p:attrName>style.visibility</p:attrName>
                                        </p:attrNameLst>
                                      </p:cBhvr>
                                      <p:to>
                                        <p:strVal val="visible"/>
                                      </p:to>
                                    </p:set>
                                    <p:anim calcmode="lin" valueType="num">
                                      <p:cBhvr>
                                        <p:cTn id="47" dur="500" fill="hold"/>
                                        <p:tgtEl>
                                          <p:spTgt spid="26642">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26642">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26642">
                                            <p:txEl>
                                              <p:pRg st="9" end="9"/>
                                            </p:txEl>
                                          </p:spTgt>
                                        </p:tgtEl>
                                      </p:cBhvr>
                                    </p:animEffect>
                                  </p:childTnLst>
                                </p:cTn>
                              </p:par>
                              <p:par>
                                <p:cTn id="50" presetID="53" presetClass="entr" presetSubtype="0" fill="hold" nodeType="withEffect">
                                  <p:stCondLst>
                                    <p:cond delay="0"/>
                                  </p:stCondLst>
                                  <p:childTnLst>
                                    <p:set>
                                      <p:cBhvr>
                                        <p:cTn id="51" dur="1" fill="hold">
                                          <p:stCondLst>
                                            <p:cond delay="0"/>
                                          </p:stCondLst>
                                        </p:cTn>
                                        <p:tgtEl>
                                          <p:spTgt spid="26642">
                                            <p:txEl>
                                              <p:pRg st="10" end="10"/>
                                            </p:txEl>
                                          </p:spTgt>
                                        </p:tgtEl>
                                        <p:attrNameLst>
                                          <p:attrName>style.visibility</p:attrName>
                                        </p:attrNameLst>
                                      </p:cBhvr>
                                      <p:to>
                                        <p:strVal val="visible"/>
                                      </p:to>
                                    </p:set>
                                    <p:anim calcmode="lin" valueType="num">
                                      <p:cBhvr>
                                        <p:cTn id="52" dur="500" fill="hold"/>
                                        <p:tgtEl>
                                          <p:spTgt spid="26642">
                                            <p:txEl>
                                              <p:pRg st="10" end="10"/>
                                            </p:txEl>
                                          </p:spTgt>
                                        </p:tgtEl>
                                        <p:attrNameLst>
                                          <p:attrName>ppt_w</p:attrName>
                                        </p:attrNameLst>
                                      </p:cBhvr>
                                      <p:tavLst>
                                        <p:tav tm="0">
                                          <p:val>
                                            <p:fltVal val="0"/>
                                          </p:val>
                                        </p:tav>
                                        <p:tav tm="100000">
                                          <p:val>
                                            <p:strVal val="#ppt_w"/>
                                          </p:val>
                                        </p:tav>
                                      </p:tavLst>
                                    </p:anim>
                                    <p:anim calcmode="lin" valueType="num">
                                      <p:cBhvr>
                                        <p:cTn id="53" dur="500" fill="hold"/>
                                        <p:tgtEl>
                                          <p:spTgt spid="26642">
                                            <p:txEl>
                                              <p:pRg st="10" end="10"/>
                                            </p:txEl>
                                          </p:spTgt>
                                        </p:tgtEl>
                                        <p:attrNameLst>
                                          <p:attrName>ppt_h</p:attrName>
                                        </p:attrNameLst>
                                      </p:cBhvr>
                                      <p:tavLst>
                                        <p:tav tm="0">
                                          <p:val>
                                            <p:fltVal val="0"/>
                                          </p:val>
                                        </p:tav>
                                        <p:tav tm="100000">
                                          <p:val>
                                            <p:strVal val="#ppt_h"/>
                                          </p:val>
                                        </p:tav>
                                      </p:tavLst>
                                    </p:anim>
                                    <p:animEffect transition="in" filter="fade">
                                      <p:cBhvr>
                                        <p:cTn id="54" dur="500"/>
                                        <p:tgtEl>
                                          <p:spTgt spid="26642">
                                            <p:txEl>
                                              <p:pRg st="10" end="10"/>
                                            </p:txEl>
                                          </p:spTgt>
                                        </p:tgtEl>
                                      </p:cBhvr>
                                    </p:animEffect>
                                  </p:childTnLst>
                                </p:cTn>
                              </p:par>
                              <p:par>
                                <p:cTn id="55" presetID="53" presetClass="entr" presetSubtype="0" fill="hold" nodeType="withEffect">
                                  <p:stCondLst>
                                    <p:cond delay="0"/>
                                  </p:stCondLst>
                                  <p:childTnLst>
                                    <p:set>
                                      <p:cBhvr>
                                        <p:cTn id="56" dur="1" fill="hold">
                                          <p:stCondLst>
                                            <p:cond delay="0"/>
                                          </p:stCondLst>
                                        </p:cTn>
                                        <p:tgtEl>
                                          <p:spTgt spid="26642">
                                            <p:txEl>
                                              <p:pRg st="12" end="12"/>
                                            </p:txEl>
                                          </p:spTgt>
                                        </p:tgtEl>
                                        <p:attrNameLst>
                                          <p:attrName>style.visibility</p:attrName>
                                        </p:attrNameLst>
                                      </p:cBhvr>
                                      <p:to>
                                        <p:strVal val="visible"/>
                                      </p:to>
                                    </p:set>
                                    <p:anim calcmode="lin" valueType="num">
                                      <p:cBhvr>
                                        <p:cTn id="57" dur="500" fill="hold"/>
                                        <p:tgtEl>
                                          <p:spTgt spid="26642">
                                            <p:txEl>
                                              <p:pRg st="12" end="12"/>
                                            </p:txEl>
                                          </p:spTgt>
                                        </p:tgtEl>
                                        <p:attrNameLst>
                                          <p:attrName>ppt_w</p:attrName>
                                        </p:attrNameLst>
                                      </p:cBhvr>
                                      <p:tavLst>
                                        <p:tav tm="0">
                                          <p:val>
                                            <p:fltVal val="0"/>
                                          </p:val>
                                        </p:tav>
                                        <p:tav tm="100000">
                                          <p:val>
                                            <p:strVal val="#ppt_w"/>
                                          </p:val>
                                        </p:tav>
                                      </p:tavLst>
                                    </p:anim>
                                    <p:anim calcmode="lin" valueType="num">
                                      <p:cBhvr>
                                        <p:cTn id="58" dur="500" fill="hold"/>
                                        <p:tgtEl>
                                          <p:spTgt spid="26642">
                                            <p:txEl>
                                              <p:pRg st="12" end="12"/>
                                            </p:txEl>
                                          </p:spTgt>
                                        </p:tgtEl>
                                        <p:attrNameLst>
                                          <p:attrName>ppt_h</p:attrName>
                                        </p:attrNameLst>
                                      </p:cBhvr>
                                      <p:tavLst>
                                        <p:tav tm="0">
                                          <p:val>
                                            <p:fltVal val="0"/>
                                          </p:val>
                                        </p:tav>
                                        <p:tav tm="100000">
                                          <p:val>
                                            <p:strVal val="#ppt_h"/>
                                          </p:val>
                                        </p:tav>
                                      </p:tavLst>
                                    </p:anim>
                                    <p:animEffect transition="in" filter="fade">
                                      <p:cBhvr>
                                        <p:cTn id="59" dur="500"/>
                                        <p:tgtEl>
                                          <p:spTgt spid="2664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59F500F5-9A19-4EE7-8441-06EF3364E045}" type="datetime1">
              <a:rPr lang="ja-JP" altLang="en-US" smtClean="0"/>
              <a:pPr>
                <a:defRPr/>
              </a:pPr>
              <a:t>2012/6/7</a:t>
            </a:fld>
            <a:endParaRPr lang="ja-JP" altLang="en-US"/>
          </a:p>
        </p:txBody>
      </p:sp>
      <p:sp>
        <p:nvSpPr>
          <p:cNvPr id="27651"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643688" y="6286500"/>
            <a:ext cx="2133600" cy="365125"/>
          </a:xfrm>
        </p:spPr>
        <p:txBody>
          <a:bodyPr/>
          <a:lstStyle/>
          <a:p>
            <a:pPr>
              <a:defRPr/>
            </a:pPr>
            <a:fld id="{9BD1092C-4717-4A95-AF67-38A97905B22A}" type="slidenum">
              <a:rPr lang="ja-JP" altLang="en-US"/>
              <a:pPr>
                <a:defRPr/>
              </a:pPr>
              <a:t>48</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D7905A0-58B5-45B7-81BE-4153D965BD46}"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765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61EB2583-6FBB-4D02-A6BA-5BE362F1C3A1}"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765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29C1E6D-076E-48B5-9D7F-9AF60CBF0168}"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765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29D268A-5B47-41CA-8715-E044BDF57A99}"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766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7A124C63-0DCF-4D0D-A9D2-4CB1B9252EC8}"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766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4061D1C-BD04-4870-BB7B-05A8661EA95D}"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2766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27665" name="タイトル 1"/>
          <p:cNvSpPr>
            <a:spLocks noGrp="1"/>
          </p:cNvSpPr>
          <p:nvPr>
            <p:ph type="title"/>
          </p:nvPr>
        </p:nvSpPr>
        <p:spPr>
          <a:xfrm>
            <a:off x="395536" y="260648"/>
            <a:ext cx="8229600" cy="811213"/>
          </a:xfrm>
        </p:spPr>
        <p:txBody>
          <a:bodyPr/>
          <a:lstStyle/>
          <a:p>
            <a:r>
              <a:rPr lang="en-US" altLang="ja-JP" sz="2000" b="1" dirty="0" smtClean="0">
                <a:latin typeface="Arial" charset="0"/>
                <a:cs typeface="Arial" charset="0"/>
              </a:rPr>
              <a:t>2. Critical Review of Literature: </a:t>
            </a:r>
            <a:br>
              <a:rPr lang="en-US" altLang="ja-JP" sz="2000" b="1" dirty="0" smtClean="0">
                <a:latin typeface="Arial" charset="0"/>
                <a:cs typeface="Arial" charset="0"/>
              </a:rPr>
            </a:br>
            <a:r>
              <a:rPr lang="en-US" altLang="ja-JP" sz="2400" b="1" dirty="0" smtClean="0">
                <a:latin typeface="Arial" charset="0"/>
                <a:cs typeface="Arial" charset="0"/>
              </a:rPr>
              <a:t>Goldsmith and </a:t>
            </a:r>
            <a:r>
              <a:rPr lang="en-US" altLang="ja-JP" sz="2400" b="1" dirty="0" err="1" smtClean="0">
                <a:latin typeface="Arial" charset="0"/>
                <a:cs typeface="Arial" charset="0"/>
              </a:rPr>
              <a:t>Hofacker</a:t>
            </a:r>
            <a:r>
              <a:rPr lang="en-US" altLang="ja-JP" sz="2400" b="1" dirty="0" smtClean="0">
                <a:latin typeface="Arial" charset="0"/>
                <a:cs typeface="Arial" charset="0"/>
              </a:rPr>
              <a:t> (1991)</a:t>
            </a:r>
            <a:endParaRPr lang="ja-JP" altLang="en-US" sz="2400" dirty="0" smtClean="0">
              <a:latin typeface="Arial" charset="0"/>
              <a:cs typeface="Arial" charset="0"/>
            </a:endParaRPr>
          </a:p>
        </p:txBody>
      </p:sp>
      <p:sp>
        <p:nvSpPr>
          <p:cNvPr id="27666" name="コンテンツ プレースホルダ 2"/>
          <p:cNvSpPr>
            <a:spLocks noGrp="1"/>
          </p:cNvSpPr>
          <p:nvPr>
            <p:ph idx="1"/>
          </p:nvPr>
        </p:nvSpPr>
        <p:spPr>
          <a:xfrm>
            <a:off x="467544" y="1052736"/>
            <a:ext cx="8352928" cy="5040559"/>
          </a:xfrm>
        </p:spPr>
        <p:txBody>
          <a:bodyPr>
            <a:normAutofit lnSpcReduction="10000"/>
          </a:bodyPr>
          <a:lstStyle/>
          <a:p>
            <a:pPr eaLnBrk="1" hangingPunct="1"/>
            <a:r>
              <a:rPr lang="en-US" altLang="ja-JP" sz="2400" b="1" dirty="0" smtClean="0">
                <a:latin typeface="Arial" charset="0"/>
              </a:rPr>
              <a:t>For all questions, respondents must choose one of the following answers:</a:t>
            </a:r>
          </a:p>
          <a:p>
            <a:pPr lvl="1" eaLnBrk="1" hangingPunct="1"/>
            <a:r>
              <a:rPr lang="en-US" altLang="ja-JP" sz="2000" b="1" dirty="0" smtClean="0">
                <a:latin typeface="Arial" charset="0"/>
              </a:rPr>
              <a:t> I strongly agree with the statement.</a:t>
            </a:r>
          </a:p>
          <a:p>
            <a:pPr lvl="1" eaLnBrk="1" hangingPunct="1"/>
            <a:r>
              <a:rPr lang="en-US" altLang="ja-JP" sz="2000" b="1" dirty="0" smtClean="0">
                <a:latin typeface="Arial" charset="0"/>
              </a:rPr>
              <a:t> I rather agree with the statement. </a:t>
            </a:r>
          </a:p>
          <a:p>
            <a:pPr lvl="1" eaLnBrk="1" hangingPunct="1"/>
            <a:r>
              <a:rPr lang="en-US" altLang="ja-JP" sz="2000" b="1" dirty="0" smtClean="0">
                <a:latin typeface="Arial" charset="0"/>
              </a:rPr>
              <a:t> I am indifference.</a:t>
            </a:r>
          </a:p>
          <a:p>
            <a:pPr lvl="1" eaLnBrk="1" hangingPunct="1"/>
            <a:r>
              <a:rPr lang="en-US" altLang="ja-JP" sz="2000" b="1" dirty="0" smtClean="0">
                <a:latin typeface="Arial" charset="0"/>
              </a:rPr>
              <a:t> I rather disagree with the statement.</a:t>
            </a:r>
          </a:p>
          <a:p>
            <a:pPr lvl="1" eaLnBrk="1" hangingPunct="1"/>
            <a:r>
              <a:rPr lang="en-US" altLang="ja-JP" sz="2000" b="1" dirty="0" smtClean="0">
                <a:latin typeface="Arial" charset="0"/>
              </a:rPr>
              <a:t> I strongly disagree with the statement.</a:t>
            </a:r>
            <a:r>
              <a:rPr lang="en-US" altLang="ja-JP" sz="2400" b="1" dirty="0" smtClean="0">
                <a:latin typeface="Arial" charset="0"/>
              </a:rPr>
              <a:t> </a:t>
            </a:r>
          </a:p>
          <a:p>
            <a:pPr eaLnBrk="1" hangingPunct="1"/>
            <a:r>
              <a:rPr lang="en-US" altLang="ja-JP" sz="2400" b="1" dirty="0" smtClean="0">
                <a:latin typeface="Arial" charset="0"/>
              </a:rPr>
              <a:t>This scale is aimed </a:t>
            </a:r>
            <a:r>
              <a:rPr lang="en-US" altLang="ja-JP" sz="2400" b="1" dirty="0" smtClean="0">
                <a:solidFill>
                  <a:srgbClr val="FF0000"/>
                </a:solidFill>
                <a:latin typeface="Arial" charset="0"/>
              </a:rPr>
              <a:t>to be adaptable across product categories</a:t>
            </a:r>
            <a:r>
              <a:rPr lang="en-US" altLang="ja-JP" sz="2400" b="1" dirty="0" smtClean="0">
                <a:latin typeface="Arial" charset="0"/>
              </a:rPr>
              <a:t>. This only six item yet reliable test is well accepted by other researchers</a:t>
            </a:r>
            <a:r>
              <a:rPr lang="ja-JP" altLang="en-US" sz="2400" b="1" dirty="0" smtClean="0">
                <a:latin typeface="Arial" charset="0"/>
              </a:rPr>
              <a:t> </a:t>
            </a:r>
            <a:r>
              <a:rPr lang="en-US" altLang="ja-JP" sz="2400" b="1" dirty="0" smtClean="0">
                <a:latin typeface="Arial" charset="0"/>
              </a:rPr>
              <a:t>and practitioners.</a:t>
            </a:r>
          </a:p>
          <a:p>
            <a:pPr eaLnBrk="1" hangingPunct="1"/>
            <a:r>
              <a:rPr lang="en-US" altLang="ja-JP" sz="2400" b="1" dirty="0" smtClean="0">
                <a:latin typeface="Arial" charset="0"/>
              </a:rPr>
              <a:t>If you compare their scale to the I-O scale, then you will notice that while the items of former are close to the behavior, the ones of latter are abstract. </a:t>
            </a:r>
          </a:p>
        </p:txBody>
      </p:sp>
    </p:spTree>
    <p:extLst>
      <p:ext uri="{BB962C8B-B14F-4D97-AF65-F5344CB8AC3E}">
        <p14:creationId xmlns:p14="http://schemas.microsoft.com/office/powerpoint/2010/main" val="72816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7666">
                                            <p:txEl>
                                              <p:pRg st="0" end="0"/>
                                            </p:txEl>
                                          </p:spTgt>
                                        </p:tgtEl>
                                        <p:attrNameLst>
                                          <p:attrName>style.visibility</p:attrName>
                                        </p:attrNameLst>
                                      </p:cBhvr>
                                      <p:to>
                                        <p:strVal val="visible"/>
                                      </p:to>
                                    </p:set>
                                    <p:anim calcmode="lin" valueType="num">
                                      <p:cBhvr>
                                        <p:cTn id="7" dur="500" fill="hold"/>
                                        <p:tgtEl>
                                          <p:spTgt spid="2766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66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666">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27666">
                                            <p:txEl>
                                              <p:pRg st="1" end="1"/>
                                            </p:txEl>
                                          </p:spTgt>
                                        </p:tgtEl>
                                        <p:attrNameLst>
                                          <p:attrName>style.visibility</p:attrName>
                                        </p:attrNameLst>
                                      </p:cBhvr>
                                      <p:to>
                                        <p:strVal val="visible"/>
                                      </p:to>
                                    </p:set>
                                    <p:anim calcmode="lin" valueType="num">
                                      <p:cBhvr>
                                        <p:cTn id="12" dur="500" fill="hold"/>
                                        <p:tgtEl>
                                          <p:spTgt spid="2766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7666">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7666">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27666">
                                            <p:txEl>
                                              <p:pRg st="2" end="2"/>
                                            </p:txEl>
                                          </p:spTgt>
                                        </p:tgtEl>
                                        <p:attrNameLst>
                                          <p:attrName>style.visibility</p:attrName>
                                        </p:attrNameLst>
                                      </p:cBhvr>
                                      <p:to>
                                        <p:strVal val="visible"/>
                                      </p:to>
                                    </p:set>
                                    <p:anim calcmode="lin" valueType="num">
                                      <p:cBhvr>
                                        <p:cTn id="17" dur="500" fill="hold"/>
                                        <p:tgtEl>
                                          <p:spTgt spid="27666">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7666">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7666">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27666">
                                            <p:txEl>
                                              <p:pRg st="3" end="3"/>
                                            </p:txEl>
                                          </p:spTgt>
                                        </p:tgtEl>
                                        <p:attrNameLst>
                                          <p:attrName>style.visibility</p:attrName>
                                        </p:attrNameLst>
                                      </p:cBhvr>
                                      <p:to>
                                        <p:strVal val="visible"/>
                                      </p:to>
                                    </p:set>
                                    <p:anim calcmode="lin" valueType="num">
                                      <p:cBhvr>
                                        <p:cTn id="22" dur="500" fill="hold"/>
                                        <p:tgtEl>
                                          <p:spTgt spid="27666">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7666">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7666">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27666">
                                            <p:txEl>
                                              <p:pRg st="4" end="4"/>
                                            </p:txEl>
                                          </p:spTgt>
                                        </p:tgtEl>
                                        <p:attrNameLst>
                                          <p:attrName>style.visibility</p:attrName>
                                        </p:attrNameLst>
                                      </p:cBhvr>
                                      <p:to>
                                        <p:strVal val="visible"/>
                                      </p:to>
                                    </p:set>
                                    <p:anim calcmode="lin" valueType="num">
                                      <p:cBhvr>
                                        <p:cTn id="27" dur="500" fill="hold"/>
                                        <p:tgtEl>
                                          <p:spTgt spid="27666">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7666">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7666">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27666">
                                            <p:txEl>
                                              <p:pRg st="5" end="5"/>
                                            </p:txEl>
                                          </p:spTgt>
                                        </p:tgtEl>
                                        <p:attrNameLst>
                                          <p:attrName>style.visibility</p:attrName>
                                        </p:attrNameLst>
                                      </p:cBhvr>
                                      <p:to>
                                        <p:strVal val="visible"/>
                                      </p:to>
                                    </p:set>
                                    <p:anim calcmode="lin" valueType="num">
                                      <p:cBhvr>
                                        <p:cTn id="32" dur="500" fill="hold"/>
                                        <p:tgtEl>
                                          <p:spTgt spid="27666">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27666">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27666">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7666">
                                            <p:txEl>
                                              <p:pRg st="6" end="6"/>
                                            </p:txEl>
                                          </p:spTgt>
                                        </p:tgtEl>
                                        <p:attrNameLst>
                                          <p:attrName>style.visibility</p:attrName>
                                        </p:attrNameLst>
                                      </p:cBhvr>
                                      <p:to>
                                        <p:strVal val="visible"/>
                                      </p:to>
                                    </p:set>
                                    <p:animEffect transition="in" filter="blinds(horizontal)">
                                      <p:cBhvr>
                                        <p:cTn id="39" dur="500"/>
                                        <p:tgtEl>
                                          <p:spTgt spid="27666">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7666">
                                            <p:txEl>
                                              <p:pRg st="7" end="7"/>
                                            </p:txEl>
                                          </p:spTgt>
                                        </p:tgtEl>
                                        <p:attrNameLst>
                                          <p:attrName>style.visibility</p:attrName>
                                        </p:attrNameLst>
                                      </p:cBhvr>
                                      <p:to>
                                        <p:strVal val="visible"/>
                                      </p:to>
                                    </p:set>
                                    <p:animEffect transition="in" filter="blinds(horizontal)">
                                      <p:cBhvr>
                                        <p:cTn id="44" dur="500"/>
                                        <p:tgtEl>
                                          <p:spTgt spid="2766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B3AF3D62-E909-4699-9F43-8D844D99CD9A}" type="datetime1">
              <a:rPr lang="ja-JP" altLang="en-US" smtClean="0"/>
              <a:pPr>
                <a:defRPr/>
              </a:pPr>
              <a:t>2012/6/7</a:t>
            </a:fld>
            <a:endParaRPr lang="ja-JP" altLang="en-US"/>
          </a:p>
        </p:txBody>
      </p:sp>
      <p:sp>
        <p:nvSpPr>
          <p:cNvPr id="84995"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715125" y="6286500"/>
            <a:ext cx="2133600" cy="365125"/>
          </a:xfrm>
        </p:spPr>
        <p:txBody>
          <a:bodyPr/>
          <a:lstStyle/>
          <a:p>
            <a:pPr>
              <a:defRPr/>
            </a:pPr>
            <a:fld id="{27533C6B-CB6B-43DD-AD55-6EF944DE0C12}" type="slidenum">
              <a:rPr lang="ja-JP" altLang="en-US"/>
              <a:pPr>
                <a:defRPr/>
              </a:pPr>
              <a:t>49</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C9F84324-743D-435E-B74E-417457AE440E}"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499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F4B0C37-876C-44F6-9DFF-2A21E74F4430}"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500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F382062-11F7-4738-979D-AFAB4F3CDD27}"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500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B710E7B7-5CAC-425B-817C-3A6BA229D5BA}"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500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9AF5DAD-42A2-4D0C-84C3-97AD03F0B449}"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500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5B0CC14-81C6-4E70-9E8C-3C92D4813DC7}"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500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5009" name="タイトル 1"/>
          <p:cNvSpPr>
            <a:spLocks noGrp="1"/>
          </p:cNvSpPr>
          <p:nvPr>
            <p:ph type="title"/>
          </p:nvPr>
        </p:nvSpPr>
        <p:spPr>
          <a:xfrm>
            <a:off x="457200" y="274638"/>
            <a:ext cx="8229600" cy="634082"/>
          </a:xfrm>
        </p:spPr>
        <p:txBody>
          <a:bodyPr/>
          <a:lstStyle/>
          <a:p>
            <a:r>
              <a:rPr lang="en-US" altLang="ja-JP" sz="3200" b="1" dirty="0" err="1" smtClean="0"/>
              <a:t>Kiuchi’s</a:t>
            </a:r>
            <a:r>
              <a:rPr lang="en-US" altLang="ja-JP" sz="3200" b="1" dirty="0" smtClean="0"/>
              <a:t> 16-item Test continued</a:t>
            </a:r>
            <a:endParaRPr lang="ja-JP" altLang="en-US" sz="3200" dirty="0" smtClean="0"/>
          </a:p>
        </p:txBody>
      </p:sp>
      <p:sp>
        <p:nvSpPr>
          <p:cNvPr id="85010" name="コンテンツ プレースホルダ 2"/>
          <p:cNvSpPr>
            <a:spLocks noGrp="1"/>
          </p:cNvSpPr>
          <p:nvPr>
            <p:ph idx="1"/>
          </p:nvPr>
        </p:nvSpPr>
        <p:spPr>
          <a:xfrm>
            <a:off x="457200" y="1052736"/>
            <a:ext cx="8229600" cy="5073427"/>
          </a:xfrm>
        </p:spPr>
        <p:txBody>
          <a:bodyPr/>
          <a:lstStyle/>
          <a:p>
            <a:pPr eaLnBrk="1" hangingPunct="1">
              <a:buFontTx/>
              <a:buNone/>
            </a:pPr>
            <a:r>
              <a:rPr lang="en-US" altLang="ja-JP" sz="2400" b="1" dirty="0" smtClean="0"/>
              <a:t>For all questions, respondents must choose one</a:t>
            </a:r>
          </a:p>
          <a:p>
            <a:pPr eaLnBrk="1" hangingPunct="1">
              <a:buFontTx/>
              <a:buNone/>
            </a:pPr>
            <a:r>
              <a:rPr lang="en-US" altLang="ja-JP" sz="2400" b="1" dirty="0" smtClean="0"/>
              <a:t>of the following answers:</a:t>
            </a:r>
          </a:p>
          <a:p>
            <a:pPr eaLnBrk="1" hangingPunct="1">
              <a:buFont typeface="Wingdings" pitchFamily="2" charset="2"/>
              <a:buChar char="l"/>
            </a:pPr>
            <a:r>
              <a:rPr lang="en-US" altLang="ja-JP" sz="2400" b="1" dirty="0" smtClean="0"/>
              <a:t> I strongly agree with A.</a:t>
            </a:r>
          </a:p>
          <a:p>
            <a:pPr eaLnBrk="1" hangingPunct="1">
              <a:buFont typeface="Wingdings" pitchFamily="2" charset="2"/>
              <a:buChar char="l"/>
            </a:pPr>
            <a:r>
              <a:rPr lang="en-US" altLang="ja-JP" sz="2400" b="1" dirty="0" smtClean="0"/>
              <a:t> I agree with A if I have to choose from A or B.</a:t>
            </a:r>
          </a:p>
          <a:p>
            <a:pPr eaLnBrk="1" hangingPunct="1">
              <a:buFont typeface="Wingdings" pitchFamily="2" charset="2"/>
              <a:buChar char="l"/>
            </a:pPr>
            <a:r>
              <a:rPr lang="en-US" altLang="ja-JP" sz="2400" b="1" dirty="0" smtClean="0"/>
              <a:t> I agree with B if I have to choose from A or B.</a:t>
            </a:r>
          </a:p>
          <a:p>
            <a:pPr eaLnBrk="1" hangingPunct="1">
              <a:buFont typeface="Wingdings" pitchFamily="2" charset="2"/>
              <a:buChar char="l"/>
            </a:pPr>
            <a:r>
              <a:rPr lang="en-US" altLang="ja-JP" sz="2400" b="1" dirty="0" smtClean="0"/>
              <a:t> I strongly agree with B.</a:t>
            </a:r>
          </a:p>
        </p:txBody>
      </p:sp>
    </p:spTree>
    <p:extLst>
      <p:ext uri="{BB962C8B-B14F-4D97-AF65-F5344CB8AC3E}">
        <p14:creationId xmlns:p14="http://schemas.microsoft.com/office/powerpoint/2010/main" val="1229572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pPr/>
              <a:t>5</a:t>
            </a:fld>
            <a:endParaRPr kumimoji="1" lang="ja-JP" altLang="en-US" dirty="0"/>
          </a:p>
        </p:txBody>
      </p:sp>
      <p:sp>
        <p:nvSpPr>
          <p:cNvPr id="19" name="タイトル 1"/>
          <p:cNvSpPr txBox="1">
            <a:spLocks/>
          </p:cNvSpPr>
          <p:nvPr/>
        </p:nvSpPr>
        <p:spPr>
          <a:xfrm>
            <a:off x="457200" y="274638"/>
            <a:ext cx="8229600" cy="490066"/>
          </a:xfrm>
          <a:prstGeom prst="rect">
            <a:avLst/>
          </a:prstGeom>
        </p:spPr>
        <p:txBody>
          <a:bodyPr>
            <a:normAutofit fontScale="7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4000" b="1" dirty="0" err="1" smtClean="0">
                <a:solidFill>
                  <a:prstClr val="black"/>
                </a:solidFill>
              </a:rPr>
              <a:t>Carnap’s</a:t>
            </a:r>
            <a:r>
              <a:rPr lang="en-US" altLang="ja-JP" sz="4000" b="1" dirty="0" smtClean="0">
                <a:solidFill>
                  <a:prstClr val="black"/>
                </a:solidFill>
              </a:rPr>
              <a:t> Framework for Construct</a:t>
            </a:r>
            <a:endParaRPr lang="ja-JP" altLang="en-US" b="1" dirty="0"/>
          </a:p>
        </p:txBody>
      </p:sp>
      <p:sp>
        <p:nvSpPr>
          <p:cNvPr id="17" name="正方形/長方形 16"/>
          <p:cNvSpPr/>
          <p:nvPr/>
        </p:nvSpPr>
        <p:spPr>
          <a:xfrm>
            <a:off x="611560" y="797511"/>
            <a:ext cx="8075240" cy="1631216"/>
          </a:xfrm>
          <a:prstGeom prst="rect">
            <a:avLst/>
          </a:prstGeom>
        </p:spPr>
        <p:txBody>
          <a:bodyPr wrap="square">
            <a:spAutoFit/>
          </a:bodyPr>
          <a:lstStyle/>
          <a:p>
            <a:pPr lvl="0" fontAlgn="base">
              <a:spcBef>
                <a:spcPct val="0"/>
              </a:spcBef>
              <a:spcAft>
                <a:spcPct val="0"/>
              </a:spcAft>
            </a:pPr>
            <a:r>
              <a:rPr lang="en-US" altLang="ja-JP" sz="2000" dirty="0">
                <a:solidFill>
                  <a:prstClr val="black"/>
                </a:solidFill>
                <a:latin typeface="Arial" charset="0"/>
                <a:ea typeface="ＭＳ Ｐゴシック" pitchFamily="50" charset="-128"/>
                <a:cs typeface="Arial" charset="0"/>
              </a:rPr>
              <a:t>In psychology, behavioral patterns and regularities are described by construct. Construct can be classified into  theoretical construct and disposition </a:t>
            </a:r>
            <a:r>
              <a:rPr lang="en-US" altLang="ja-JP" sz="2000" dirty="0" smtClean="0">
                <a:solidFill>
                  <a:prstClr val="black"/>
                </a:solidFill>
                <a:latin typeface="Arial" charset="0"/>
                <a:ea typeface="ＭＳ Ｐゴシック" pitchFamily="50" charset="-128"/>
                <a:cs typeface="Arial" charset="0"/>
              </a:rPr>
              <a:t>concept </a:t>
            </a:r>
            <a:r>
              <a:rPr lang="en-US" altLang="ja-JP" sz="2000" dirty="0">
                <a:solidFill>
                  <a:prstClr val="black"/>
                </a:solidFill>
                <a:latin typeface="Arial" charset="0"/>
                <a:ea typeface="ＭＳ Ｐゴシック" pitchFamily="50" charset="-128"/>
                <a:cs typeface="Arial" charset="0"/>
              </a:rPr>
              <a:t>with its implications, </a:t>
            </a:r>
            <a:r>
              <a:rPr lang="en-US" altLang="ja-JP" sz="2000" dirty="0" err="1">
                <a:solidFill>
                  <a:prstClr val="black"/>
                </a:solidFill>
                <a:latin typeface="Arial" charset="0"/>
                <a:ea typeface="ＭＳ Ｐゴシック" pitchFamily="50" charset="-128"/>
                <a:cs typeface="Arial" charset="0"/>
              </a:rPr>
              <a:t>reductability</a:t>
            </a:r>
            <a:r>
              <a:rPr lang="en-US" altLang="ja-JP" sz="2000" dirty="0">
                <a:solidFill>
                  <a:prstClr val="black"/>
                </a:solidFill>
                <a:latin typeface="Arial" charset="0"/>
                <a:ea typeface="ＭＳ Ｐゴシック" pitchFamily="50" charset="-128"/>
                <a:cs typeface="Arial" charset="0"/>
              </a:rPr>
              <a:t> into observations of behavioral patterns, or existence of surplus </a:t>
            </a:r>
            <a:r>
              <a:rPr lang="en-US" altLang="ja-JP" sz="2000" dirty="0" smtClean="0">
                <a:solidFill>
                  <a:prstClr val="black"/>
                </a:solidFill>
                <a:latin typeface="Arial" charset="0"/>
                <a:ea typeface="ＭＳ Ｐゴシック" pitchFamily="50" charset="-128"/>
                <a:cs typeface="Arial" charset="0"/>
              </a:rPr>
              <a:t>meanings </a:t>
            </a:r>
            <a:r>
              <a:rPr lang="en-US" altLang="ja-JP" sz="2000" dirty="0" smtClean="0">
                <a:solidFill>
                  <a:prstClr val="black"/>
                </a:solidFill>
                <a:latin typeface="Arial" charset="0"/>
                <a:ea typeface="ＭＳ Ｐゴシック" pitchFamily="50" charset="-128"/>
                <a:cs typeface="Arial" charset="0"/>
              </a:rPr>
              <a:t>from </a:t>
            </a:r>
            <a:r>
              <a:rPr lang="en-US" altLang="ja-JP" sz="2000" dirty="0">
                <a:solidFill>
                  <a:srgbClr val="FF0000"/>
                </a:solidFill>
                <a:latin typeface="Arial" charset="0"/>
                <a:ea typeface="ＭＳ Ｐゴシック" pitchFamily="50" charset="-128"/>
                <a:cs typeface="Arial" charset="0"/>
              </a:rPr>
              <a:t>logical syntax</a:t>
            </a:r>
            <a:r>
              <a:rPr lang="en-US" altLang="ja-JP" sz="2000" dirty="0">
                <a:solidFill>
                  <a:prstClr val="black"/>
                </a:solidFill>
                <a:latin typeface="Arial" charset="0"/>
                <a:ea typeface="ＭＳ Ｐゴシック" pitchFamily="50" charset="-128"/>
                <a:cs typeface="Arial" charset="0"/>
              </a:rPr>
              <a:t> point of view (</a:t>
            </a:r>
            <a:r>
              <a:rPr lang="en-US" altLang="ja-JP" sz="2000" dirty="0" err="1">
                <a:solidFill>
                  <a:prstClr val="black"/>
                </a:solidFill>
                <a:latin typeface="Arial" charset="0"/>
                <a:ea typeface="ＭＳ Ｐゴシック" pitchFamily="50" charset="-128"/>
                <a:cs typeface="Arial" charset="0"/>
              </a:rPr>
              <a:t>Carnap</a:t>
            </a:r>
            <a:r>
              <a:rPr lang="en-US" altLang="ja-JP" sz="2000" dirty="0">
                <a:solidFill>
                  <a:prstClr val="black"/>
                </a:solidFill>
                <a:latin typeface="Arial" charset="0"/>
                <a:ea typeface="ＭＳ Ｐゴシック" pitchFamily="50" charset="-128"/>
                <a:cs typeface="Arial" charset="0"/>
              </a:rPr>
              <a:t> 1956, Watanabe 1995):</a:t>
            </a:r>
            <a:endParaRPr lang="ja-JP" altLang="en-US" sz="2000" dirty="0">
              <a:solidFill>
                <a:prstClr val="black"/>
              </a:solidFill>
              <a:latin typeface="Arial" charset="0"/>
              <a:ea typeface="ＭＳ Ｐゴシック" pitchFamily="50" charset="-128"/>
            </a:endParaRPr>
          </a:p>
        </p:txBody>
      </p:sp>
      <p:sp>
        <p:nvSpPr>
          <p:cNvPr id="22" name="角丸四角形 21"/>
          <p:cNvSpPr/>
          <p:nvPr/>
        </p:nvSpPr>
        <p:spPr>
          <a:xfrm>
            <a:off x="3700490" y="2505787"/>
            <a:ext cx="1897380" cy="454461"/>
          </a:xfrm>
          <a:prstGeom prst="roundRect">
            <a:avLst/>
          </a:prstGeom>
          <a:solidFill>
            <a:sysClr val="window" lastClr="FFFFFF">
              <a:alpha val="0"/>
            </a:sysClr>
          </a:solidFill>
          <a:ln w="25400" cap="flat" cmpd="sng" algn="ctr">
            <a:solidFill>
              <a:srgbClr val="F79646"/>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a:ln>
                  <a:noFill/>
                </a:ln>
                <a:solidFill>
                  <a:sysClr val="windowText" lastClr="000000"/>
                </a:solidFill>
                <a:effectLst/>
                <a:uLnTx/>
                <a:uFillTx/>
                <a:latin typeface="Calibri"/>
                <a:ea typeface="ＭＳ Ｐゴシック"/>
                <a:cs typeface="+mn-cs"/>
              </a:rPr>
              <a:t>CONSTRUCT</a:t>
            </a:r>
            <a:endParaRPr kumimoji="1" lang="ja-JP" altLang="en-US" sz="1800" b="1" i="0" u="none" strike="noStrike" kern="0" cap="none" spc="0" normalizeH="0" baseline="0" noProof="0" dirty="0">
              <a:ln>
                <a:noFill/>
              </a:ln>
              <a:solidFill>
                <a:sysClr val="windowText" lastClr="000000"/>
              </a:solidFill>
              <a:effectLst/>
              <a:uLnTx/>
              <a:uFillTx/>
              <a:latin typeface="Calibri"/>
              <a:ea typeface="ＭＳ Ｐゴシック"/>
              <a:cs typeface="+mn-cs"/>
            </a:endParaRPr>
          </a:p>
        </p:txBody>
      </p:sp>
      <p:sp>
        <p:nvSpPr>
          <p:cNvPr id="23" name="右中かっこ 22"/>
          <p:cNvSpPr/>
          <p:nvPr/>
        </p:nvSpPr>
        <p:spPr>
          <a:xfrm rot="16200000">
            <a:off x="4374145" y="1534077"/>
            <a:ext cx="477090" cy="3402840"/>
          </a:xfrm>
          <a:prstGeom prst="rightBrace">
            <a:avLst>
              <a:gd name="adj1" fmla="val 8333"/>
              <a:gd name="adj2" fmla="val 51094"/>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角丸四角形 30"/>
          <p:cNvSpPr/>
          <p:nvPr/>
        </p:nvSpPr>
        <p:spPr>
          <a:xfrm>
            <a:off x="1501570" y="3931088"/>
            <a:ext cx="2689860" cy="144018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Theoretical Construct</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Label that contains thoughts (surplus meaning) concerning the causes of </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observed behavior</a:t>
            </a: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2" name="角丸四角形 31"/>
          <p:cNvSpPr/>
          <p:nvPr/>
        </p:nvSpPr>
        <p:spPr>
          <a:xfrm>
            <a:off x="4869610" y="3931088"/>
            <a:ext cx="2773680" cy="111252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Disposition Concept</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Just simple label for observed behavior</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3" name="角丸四角形 32"/>
          <p:cNvSpPr/>
          <p:nvPr/>
        </p:nvSpPr>
        <p:spPr>
          <a:xfrm>
            <a:off x="1966390" y="3374828"/>
            <a:ext cx="1889760" cy="46482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Personality Trait</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4" name="角丸四角形 33"/>
          <p:cNvSpPr/>
          <p:nvPr/>
        </p:nvSpPr>
        <p:spPr>
          <a:xfrm>
            <a:off x="5303950" y="3412928"/>
            <a:ext cx="1889760" cy="41910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Behavior</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5" name="角丸四角形 34"/>
          <p:cNvSpPr/>
          <p:nvPr/>
        </p:nvSpPr>
        <p:spPr>
          <a:xfrm>
            <a:off x="1577770" y="5457033"/>
            <a:ext cx="2583180" cy="982980"/>
          </a:xfrm>
          <a:prstGeom prst="roundRect">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sysClr val="windowText" lastClr="000000"/>
                </a:solidFill>
                <a:effectLst/>
                <a:uLnTx/>
                <a:uFillTx/>
                <a:latin typeface="Calibri"/>
                <a:ea typeface="ＭＳ Ｐゴシック"/>
                <a:cs typeface="+mn-cs"/>
              </a:rPr>
              <a:t>The capabilities: </a:t>
            </a:r>
            <a:r>
              <a:rPr kumimoji="1" lang="en-US" altLang="ja-JP" sz="16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description</a:t>
            </a:r>
            <a:r>
              <a:rPr kumimoji="1" lang="en-US" altLang="ja-JP" sz="1600" b="0" i="0" u="none" strike="noStrike" kern="0" cap="none" spc="0" normalizeH="0" baseline="0" noProof="0" dirty="0">
                <a:ln>
                  <a:noFill/>
                </a:ln>
                <a:solidFill>
                  <a:sysClr val="windowText" lastClr="000000"/>
                </a:solidFill>
                <a:effectLst/>
                <a:uLnTx/>
                <a:uFillTx/>
                <a:latin typeface="Calibri"/>
                <a:ea typeface="ＭＳ Ｐゴシック"/>
                <a:cs typeface="+mn-cs"/>
              </a:rPr>
              <a:t>, classification, forecasting and </a:t>
            </a:r>
            <a:r>
              <a:rPr kumimoji="1" lang="en-US" altLang="ja-JP" sz="1600" b="0" i="0" u="none" strike="noStrike" kern="0" cap="none" spc="0" normalizeH="0" baseline="0" noProof="0" dirty="0">
                <a:ln>
                  <a:noFill/>
                </a:ln>
                <a:solidFill>
                  <a:srgbClr val="FF0000"/>
                </a:solidFill>
                <a:effectLst/>
                <a:uLnTx/>
                <a:uFillTx/>
                <a:latin typeface="Calibri"/>
                <a:ea typeface="ＭＳ Ｐゴシック"/>
                <a:cs typeface="+mn-cs"/>
              </a:rPr>
              <a:t>reasoning</a:t>
            </a:r>
            <a:endParaRPr kumimoji="1" lang="ja-JP" altLang="en-US" sz="1600" b="0" i="0" u="none" strike="noStrike" kern="0" cap="none" spc="0" normalizeH="0" baseline="0" noProof="0" dirty="0">
              <a:ln>
                <a:noFill/>
              </a:ln>
              <a:solidFill>
                <a:srgbClr val="FF0000"/>
              </a:solidFill>
              <a:effectLst/>
              <a:uLnTx/>
              <a:uFillTx/>
              <a:latin typeface="Calibri"/>
              <a:ea typeface="ＭＳ Ｐゴシック"/>
              <a:cs typeface="+mn-cs"/>
            </a:endParaRPr>
          </a:p>
        </p:txBody>
      </p:sp>
      <p:sp>
        <p:nvSpPr>
          <p:cNvPr id="36" name="角丸四角形 35"/>
          <p:cNvSpPr/>
          <p:nvPr/>
        </p:nvSpPr>
        <p:spPr>
          <a:xfrm>
            <a:off x="4861990" y="5211248"/>
            <a:ext cx="2796540" cy="1249680"/>
          </a:xfrm>
          <a:prstGeom prst="roundRect">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The capabilities: description, classification, forecasting under the same antecedents but </a:t>
            </a:r>
            <a:r>
              <a:rPr kumimoji="1" lang="en-US" altLang="ja-JP" sz="1600" b="0" i="0" u="none" strike="noStrike" kern="0" cap="none" spc="0" normalizeH="0" baseline="0" noProof="0" dirty="0" smtClean="0">
                <a:ln>
                  <a:noFill/>
                </a:ln>
                <a:solidFill>
                  <a:srgbClr val="FF0000"/>
                </a:solidFill>
                <a:effectLst/>
                <a:uLnTx/>
                <a:uFillTx/>
                <a:latin typeface="Calibri"/>
                <a:ea typeface="ＭＳ Ｐゴシック"/>
                <a:cs typeface="+mn-cs"/>
              </a:rPr>
              <a:t>no reasoning</a:t>
            </a:r>
            <a:endParaRPr kumimoji="1" lang="ja-JP" altLang="en-US" sz="1600" b="0" i="0" u="none" strike="noStrike" kern="0" cap="none" spc="0" normalizeH="0" baseline="0" noProof="0" dirty="0" smtClean="0">
              <a:ln>
                <a:noFill/>
              </a:ln>
              <a:solidFill>
                <a:srgbClr val="FF0000"/>
              </a:solidFill>
              <a:effectLst/>
              <a:uLnTx/>
              <a:uFillTx/>
              <a:latin typeface="Calibri"/>
              <a:ea typeface="ＭＳ Ｐゴシック"/>
              <a:cs typeface="+mn-cs"/>
            </a:endParaRPr>
          </a:p>
        </p:txBody>
      </p:sp>
    </p:spTree>
    <p:extLst>
      <p:ext uri="{BB962C8B-B14F-4D97-AF65-F5344CB8AC3E}">
        <p14:creationId xmlns:p14="http://schemas.microsoft.com/office/powerpoint/2010/main" val="33374265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1A12FE81-7969-486E-ACF5-9923EFA349FA}" type="datetime1">
              <a:rPr lang="ja-JP" altLang="en-US" smtClean="0"/>
              <a:pPr>
                <a:defRPr/>
              </a:pPr>
              <a:t>2012/6/7</a:t>
            </a:fld>
            <a:endParaRPr lang="ja-JP" altLang="en-US"/>
          </a:p>
        </p:txBody>
      </p:sp>
      <p:sp>
        <p:nvSpPr>
          <p:cNvPr id="80899"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858000" y="6286500"/>
            <a:ext cx="2133600" cy="365125"/>
          </a:xfrm>
        </p:spPr>
        <p:txBody>
          <a:bodyPr/>
          <a:lstStyle/>
          <a:p>
            <a:pPr>
              <a:defRPr/>
            </a:pPr>
            <a:fld id="{031CEFB0-F175-42B3-9DA2-7FC974F1F330}" type="slidenum">
              <a:rPr lang="ja-JP" altLang="en-US"/>
              <a:pPr>
                <a:defRPr/>
              </a:pPr>
              <a:t>50</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5693832-EA5D-4E2E-BE56-6760B4B5BA3D}"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090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FF775C9-97E9-4EED-9F4B-D92FAF4FDC5C}"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090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1845808-D298-4DE0-9E35-3C4165A8CBE5}"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090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84345F6B-635A-4E2C-969C-BD2D49F54530}"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090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8363ADA-A691-4CBB-85E6-1D6BEFEFB97B}"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091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55573CFE-B266-4A50-BBAD-12733254E205}"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091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0913" name="タイトル 1"/>
          <p:cNvSpPr>
            <a:spLocks noGrp="1"/>
          </p:cNvSpPr>
          <p:nvPr>
            <p:ph type="title"/>
          </p:nvPr>
        </p:nvSpPr>
        <p:spPr>
          <a:xfrm>
            <a:off x="251520" y="274638"/>
            <a:ext cx="8892480" cy="778097"/>
          </a:xfrm>
        </p:spPr>
        <p:txBody>
          <a:bodyPr>
            <a:normAutofit fontScale="90000"/>
          </a:bodyPr>
          <a:lstStyle/>
          <a:p>
            <a:pPr algn="l"/>
            <a:r>
              <a:rPr lang="en-US" altLang="ja-JP" sz="2400" b="1" dirty="0" smtClean="0"/>
              <a:t>Appendix: </a:t>
            </a:r>
            <a:r>
              <a:rPr lang="en-US" altLang="ja-JP" sz="2400" b="1" dirty="0" err="1" smtClean="0"/>
              <a:t>Kiuchi’s</a:t>
            </a:r>
            <a:r>
              <a:rPr lang="en-US" altLang="ja-JP" sz="2400" b="1" dirty="0" smtClean="0"/>
              <a:t> 16-item </a:t>
            </a:r>
            <a:r>
              <a:rPr lang="en-US" altLang="ja-JP" sz="2400" b="1" dirty="0" smtClean="0">
                <a:latin typeface="Arial" charset="0"/>
                <a:cs typeface="Arial" charset="0"/>
              </a:rPr>
              <a:t>Independent-Interdependent Self Construal </a:t>
            </a:r>
            <a:r>
              <a:rPr lang="en-US" altLang="ja-JP" sz="2400" b="1" dirty="0" smtClean="0"/>
              <a:t>Test </a:t>
            </a:r>
            <a:endParaRPr lang="ja-JP" altLang="en-US" sz="2400" dirty="0" smtClean="0"/>
          </a:p>
        </p:txBody>
      </p:sp>
      <p:sp>
        <p:nvSpPr>
          <p:cNvPr id="80914" name="コンテンツ プレースホルダ 2"/>
          <p:cNvSpPr>
            <a:spLocks noGrp="1"/>
          </p:cNvSpPr>
          <p:nvPr>
            <p:ph idx="1"/>
          </p:nvPr>
        </p:nvSpPr>
        <p:spPr>
          <a:xfrm>
            <a:off x="357188" y="1052736"/>
            <a:ext cx="8786812" cy="5400675"/>
          </a:xfrm>
        </p:spPr>
        <p:txBody>
          <a:bodyPr/>
          <a:lstStyle/>
          <a:p>
            <a:pPr eaLnBrk="1" hangingPunct="1">
              <a:lnSpc>
                <a:spcPct val="90000"/>
              </a:lnSpc>
              <a:buFontTx/>
              <a:buNone/>
            </a:pPr>
            <a:r>
              <a:rPr lang="en-US" altLang="ja-JP" sz="2400" dirty="0" smtClean="0"/>
              <a:t>Q1  A: I generally agree with the opinions of other people.</a:t>
            </a:r>
            <a:br>
              <a:rPr lang="en-US" altLang="ja-JP" sz="2400" dirty="0" smtClean="0"/>
            </a:br>
            <a:r>
              <a:rPr lang="en-US" altLang="ja-JP" sz="2400" dirty="0" smtClean="0"/>
              <a:t>   B: I always express my own opinion. </a:t>
            </a:r>
          </a:p>
          <a:p>
            <a:pPr eaLnBrk="1" hangingPunct="1">
              <a:lnSpc>
                <a:spcPct val="90000"/>
              </a:lnSpc>
              <a:buFontTx/>
              <a:buNone/>
            </a:pPr>
            <a:r>
              <a:rPr lang="en-US" altLang="ja-JP" sz="2400" dirty="0" smtClean="0"/>
              <a:t>Q2  A: I show my individuality. </a:t>
            </a:r>
            <a:br>
              <a:rPr lang="en-US" altLang="ja-JP" sz="2400" dirty="0" smtClean="0"/>
            </a:br>
            <a:r>
              <a:rPr lang="en-US" altLang="ja-JP" sz="2400" dirty="0" smtClean="0"/>
              <a:t>   B: I cooperate with other people. </a:t>
            </a:r>
          </a:p>
          <a:p>
            <a:pPr eaLnBrk="1" hangingPunct="1">
              <a:lnSpc>
                <a:spcPct val="90000"/>
              </a:lnSpc>
              <a:buFontTx/>
              <a:buNone/>
            </a:pPr>
            <a:r>
              <a:rPr lang="en-US" altLang="ja-JP" sz="2400" dirty="0" smtClean="0"/>
              <a:t>Q3  A: In order to meet the expectations of other people,</a:t>
            </a:r>
          </a:p>
          <a:p>
            <a:pPr eaLnBrk="1" hangingPunct="1">
              <a:lnSpc>
                <a:spcPct val="90000"/>
              </a:lnSpc>
              <a:buFontTx/>
              <a:buNone/>
            </a:pPr>
            <a:r>
              <a:rPr lang="en-US" altLang="ja-JP" sz="2400" dirty="0" smtClean="0"/>
              <a:t> </a:t>
            </a:r>
            <a:r>
              <a:rPr lang="ja-JP" altLang="en-US" sz="2400" dirty="0" smtClean="0"/>
              <a:t>　　　　</a:t>
            </a:r>
            <a:r>
              <a:rPr lang="en-US" altLang="ja-JP" sz="2400" dirty="0" smtClean="0"/>
              <a:t>I usually conform to their ways of thinking.</a:t>
            </a:r>
            <a:br>
              <a:rPr lang="en-US" altLang="ja-JP" sz="2400" dirty="0" smtClean="0"/>
            </a:br>
            <a:r>
              <a:rPr lang="en-US" altLang="ja-JP" sz="2400" dirty="0" smtClean="0"/>
              <a:t>   B: Despite receiving criticism from other people, </a:t>
            </a:r>
          </a:p>
          <a:p>
            <a:pPr eaLnBrk="1" hangingPunct="1">
              <a:lnSpc>
                <a:spcPct val="90000"/>
              </a:lnSpc>
              <a:buFontTx/>
              <a:buNone/>
            </a:pPr>
            <a:r>
              <a:rPr lang="ja-JP" altLang="en-US" sz="2400" dirty="0" smtClean="0"/>
              <a:t>　　　　</a:t>
            </a:r>
            <a:r>
              <a:rPr lang="en-US" altLang="ja-JP" sz="2400" dirty="0" smtClean="0"/>
              <a:t>I  rarely change my way of thinking. </a:t>
            </a:r>
          </a:p>
          <a:p>
            <a:pPr eaLnBrk="1" hangingPunct="1">
              <a:lnSpc>
                <a:spcPct val="90000"/>
              </a:lnSpc>
              <a:buFontTx/>
              <a:buNone/>
            </a:pPr>
            <a:r>
              <a:rPr lang="en-US" altLang="ja-JP" sz="2400" dirty="0" smtClean="0"/>
              <a:t>Q4  A: I usually express my feelings honestly. </a:t>
            </a:r>
            <a:br>
              <a:rPr lang="en-US" altLang="ja-JP" sz="2400" dirty="0" smtClean="0"/>
            </a:br>
            <a:r>
              <a:rPr lang="en-US" altLang="ja-JP" sz="2400" dirty="0" smtClean="0"/>
              <a:t>  B: I usually try to conform to others. </a:t>
            </a:r>
          </a:p>
          <a:p>
            <a:pPr eaLnBrk="1" hangingPunct="1">
              <a:lnSpc>
                <a:spcPct val="90000"/>
              </a:lnSpc>
              <a:buFontTx/>
              <a:buNone/>
            </a:pPr>
            <a:r>
              <a:rPr lang="en-US" altLang="ja-JP" sz="2400" dirty="0" smtClean="0"/>
              <a:t>Q5  A: When I have to do something, I usually think first</a:t>
            </a:r>
          </a:p>
          <a:p>
            <a:pPr eaLnBrk="1" hangingPunct="1">
              <a:lnSpc>
                <a:spcPct val="90000"/>
              </a:lnSpc>
              <a:buFontTx/>
              <a:buNone/>
            </a:pPr>
            <a:r>
              <a:rPr lang="en-US" altLang="ja-JP" sz="2400" dirty="0" smtClean="0"/>
              <a:t>           about how other people expect me to act.</a:t>
            </a:r>
            <a:br>
              <a:rPr lang="en-US" altLang="ja-JP" sz="2400" dirty="0" smtClean="0"/>
            </a:br>
            <a:r>
              <a:rPr lang="en-US" altLang="ja-JP" sz="2400" dirty="0" smtClean="0"/>
              <a:t>  B: When I have to do something, I usually think first</a:t>
            </a:r>
          </a:p>
          <a:p>
            <a:pPr eaLnBrk="1" hangingPunct="1">
              <a:lnSpc>
                <a:spcPct val="90000"/>
              </a:lnSpc>
              <a:buFontTx/>
              <a:buNone/>
            </a:pPr>
            <a:r>
              <a:rPr lang="en-US" altLang="ja-JP" sz="2400" dirty="0" smtClean="0"/>
              <a:t>           about how I can make the best use of my abilities. </a:t>
            </a:r>
          </a:p>
        </p:txBody>
      </p:sp>
    </p:spTree>
    <p:extLst>
      <p:ext uri="{BB962C8B-B14F-4D97-AF65-F5344CB8AC3E}">
        <p14:creationId xmlns:p14="http://schemas.microsoft.com/office/powerpoint/2010/main" val="33121622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D8857CB7-ED61-414B-8FE2-B9420E732CDC}" type="datetime1">
              <a:rPr lang="ja-JP" altLang="en-US" smtClean="0"/>
              <a:pPr>
                <a:defRPr/>
              </a:pPr>
              <a:t>2012/6/7</a:t>
            </a:fld>
            <a:endParaRPr lang="ja-JP" altLang="en-US"/>
          </a:p>
        </p:txBody>
      </p:sp>
      <p:sp>
        <p:nvSpPr>
          <p:cNvPr id="81923"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643688" y="6286500"/>
            <a:ext cx="2133600" cy="365125"/>
          </a:xfrm>
        </p:spPr>
        <p:txBody>
          <a:bodyPr/>
          <a:lstStyle/>
          <a:p>
            <a:pPr>
              <a:defRPr/>
            </a:pPr>
            <a:fld id="{D92DCF35-8F27-4D04-B713-F42045F71845}" type="slidenum">
              <a:rPr lang="ja-JP" altLang="en-US"/>
              <a:pPr>
                <a:defRPr/>
              </a:pPr>
              <a:t>51</a:t>
            </a:fld>
            <a:endParaRPr lang="ja-JP" altLang="en-US"/>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F1978823-DDB8-4D60-AAB7-1438759B9648}"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192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BA506289-CF34-45A8-A26E-EC491D69852D}"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192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2750E1C-85C0-4A39-8197-2FF1281C010B}"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193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6E651AE-2E32-4C85-964B-7C8746B6359E}"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193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96098AF3-04D0-4129-BFB4-FDD672838797}"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193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D3792E4-B40F-4C21-B621-2EFB2BD6F4B2}"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193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1937" name="タイトル 1"/>
          <p:cNvSpPr>
            <a:spLocks noGrp="1"/>
          </p:cNvSpPr>
          <p:nvPr>
            <p:ph type="title"/>
          </p:nvPr>
        </p:nvSpPr>
        <p:spPr>
          <a:xfrm>
            <a:off x="457200" y="188640"/>
            <a:ext cx="8229600" cy="504057"/>
          </a:xfrm>
        </p:spPr>
        <p:txBody>
          <a:bodyPr>
            <a:normAutofit fontScale="90000"/>
          </a:bodyPr>
          <a:lstStyle/>
          <a:p>
            <a:r>
              <a:rPr lang="en-US" altLang="ja-JP" sz="3200" b="1" dirty="0" err="1" smtClean="0"/>
              <a:t>Kiuchi’s</a:t>
            </a:r>
            <a:r>
              <a:rPr lang="en-US" altLang="ja-JP" sz="3200" b="1" dirty="0" smtClean="0"/>
              <a:t> 16-item Test continued</a:t>
            </a:r>
            <a:endParaRPr lang="ja-JP" altLang="en-US" sz="3200" dirty="0" smtClean="0"/>
          </a:p>
        </p:txBody>
      </p:sp>
      <p:sp>
        <p:nvSpPr>
          <p:cNvPr id="81938" name="コンテンツ プレースホルダ 2"/>
          <p:cNvSpPr>
            <a:spLocks noGrp="1"/>
          </p:cNvSpPr>
          <p:nvPr>
            <p:ph idx="1"/>
          </p:nvPr>
        </p:nvSpPr>
        <p:spPr>
          <a:xfrm>
            <a:off x="457200" y="908720"/>
            <a:ext cx="8229600" cy="5217443"/>
          </a:xfrm>
        </p:spPr>
        <p:txBody>
          <a:bodyPr/>
          <a:lstStyle/>
          <a:p>
            <a:pPr eaLnBrk="1" hangingPunct="1">
              <a:lnSpc>
                <a:spcPct val="80000"/>
              </a:lnSpc>
              <a:buFontTx/>
              <a:buNone/>
            </a:pPr>
            <a:r>
              <a:rPr lang="en-US" altLang="ja-JP" sz="2400" dirty="0" smtClean="0"/>
              <a:t>Q6 A: I usually do what I want to do despite opposition</a:t>
            </a:r>
          </a:p>
          <a:p>
            <a:pPr eaLnBrk="1" hangingPunct="1">
              <a:lnSpc>
                <a:spcPct val="80000"/>
              </a:lnSpc>
              <a:buFontTx/>
              <a:buNone/>
            </a:pPr>
            <a:r>
              <a:rPr lang="en-US" altLang="ja-JP" sz="2400" dirty="0" smtClean="0"/>
              <a:t>           from other people. </a:t>
            </a:r>
            <a:br>
              <a:rPr lang="en-US" altLang="ja-JP" sz="2400" dirty="0" smtClean="0"/>
            </a:br>
            <a:r>
              <a:rPr lang="en-US" altLang="ja-JP" sz="2400" dirty="0" smtClean="0"/>
              <a:t>  B: I usually give up doing what I want to do, if other</a:t>
            </a:r>
          </a:p>
          <a:p>
            <a:pPr eaLnBrk="1" hangingPunct="1">
              <a:lnSpc>
                <a:spcPct val="80000"/>
              </a:lnSpc>
              <a:buFontTx/>
              <a:buNone/>
            </a:pPr>
            <a:r>
              <a:rPr lang="en-US" altLang="ja-JP" sz="2400" dirty="0" smtClean="0"/>
              <a:t>           people do not want to do it. </a:t>
            </a:r>
          </a:p>
          <a:p>
            <a:pPr eaLnBrk="1" hangingPunct="1">
              <a:lnSpc>
                <a:spcPct val="80000"/>
              </a:lnSpc>
              <a:buFontTx/>
              <a:buNone/>
            </a:pPr>
            <a:r>
              <a:rPr lang="en-US" altLang="ja-JP" sz="2400" dirty="0" smtClean="0"/>
              <a:t>Q7 A: I usually accomplish my goals despite opposition</a:t>
            </a:r>
          </a:p>
          <a:p>
            <a:pPr eaLnBrk="1" hangingPunct="1">
              <a:lnSpc>
                <a:spcPct val="80000"/>
              </a:lnSpc>
              <a:buFontTx/>
              <a:buNone/>
            </a:pPr>
            <a:r>
              <a:rPr lang="en-US" altLang="ja-JP" sz="2400" dirty="0" smtClean="0"/>
              <a:t>           from other people. </a:t>
            </a:r>
            <a:br>
              <a:rPr lang="en-US" altLang="ja-JP" sz="2400" dirty="0" smtClean="0"/>
            </a:br>
            <a:r>
              <a:rPr lang="en-US" altLang="ja-JP" sz="2400" dirty="0" smtClean="0"/>
              <a:t>  B: I usually give up trying to accomplish my goals, if I</a:t>
            </a:r>
          </a:p>
          <a:p>
            <a:pPr eaLnBrk="1" hangingPunct="1">
              <a:lnSpc>
                <a:spcPct val="80000"/>
              </a:lnSpc>
              <a:buFontTx/>
              <a:buNone/>
            </a:pPr>
            <a:r>
              <a:rPr lang="en-US" altLang="ja-JP" sz="2400" dirty="0" smtClean="0"/>
              <a:t>           meet with opposition from other people.</a:t>
            </a:r>
          </a:p>
          <a:p>
            <a:pPr eaLnBrk="1" hangingPunct="1">
              <a:lnSpc>
                <a:spcPct val="80000"/>
              </a:lnSpc>
              <a:buFontTx/>
              <a:buNone/>
            </a:pPr>
            <a:r>
              <a:rPr lang="en-US" altLang="ja-JP" sz="2400" dirty="0" smtClean="0"/>
              <a:t>Q8 A: I express my individuality rather than behaving the</a:t>
            </a:r>
          </a:p>
          <a:p>
            <a:pPr eaLnBrk="1" hangingPunct="1">
              <a:lnSpc>
                <a:spcPct val="80000"/>
              </a:lnSpc>
              <a:buFontTx/>
              <a:buNone/>
            </a:pPr>
            <a:r>
              <a:rPr lang="en-US" altLang="ja-JP" sz="2400" dirty="0" smtClean="0"/>
              <a:t>          way other people want me to behave. </a:t>
            </a:r>
            <a:br>
              <a:rPr lang="en-US" altLang="ja-JP" sz="2400" dirty="0" smtClean="0"/>
            </a:br>
            <a:r>
              <a:rPr lang="en-US" altLang="ja-JP" sz="2400" dirty="0" smtClean="0"/>
              <a:t>  B: I behave the way other people want me to behave.  </a:t>
            </a:r>
          </a:p>
          <a:p>
            <a:pPr eaLnBrk="1" hangingPunct="1">
              <a:lnSpc>
                <a:spcPct val="80000"/>
              </a:lnSpc>
              <a:buFontTx/>
              <a:buNone/>
            </a:pPr>
            <a:r>
              <a:rPr lang="en-US" altLang="ja-JP" sz="2400" dirty="0" smtClean="0"/>
              <a:t>Q9 A: I behave the way other people want me to behave</a:t>
            </a:r>
          </a:p>
          <a:p>
            <a:pPr eaLnBrk="1" hangingPunct="1">
              <a:lnSpc>
                <a:spcPct val="80000"/>
              </a:lnSpc>
              <a:buFontTx/>
              <a:buNone/>
            </a:pPr>
            <a:r>
              <a:rPr lang="en-US" altLang="ja-JP" sz="2400" dirty="0" smtClean="0"/>
              <a:t>          rather than making the most of my abilities.</a:t>
            </a:r>
            <a:br>
              <a:rPr lang="en-US" altLang="ja-JP" sz="2400" dirty="0" smtClean="0"/>
            </a:br>
            <a:r>
              <a:rPr lang="en-US" altLang="ja-JP" sz="2400" dirty="0" smtClean="0"/>
              <a:t>  B: I make the most of my abilities. </a:t>
            </a:r>
          </a:p>
          <a:p>
            <a:endParaRPr lang="ja-JP" altLang="en-US" sz="2400" dirty="0" smtClean="0"/>
          </a:p>
        </p:txBody>
      </p:sp>
    </p:spTree>
    <p:extLst>
      <p:ext uri="{BB962C8B-B14F-4D97-AF65-F5344CB8AC3E}">
        <p14:creationId xmlns:p14="http://schemas.microsoft.com/office/powerpoint/2010/main" val="17201229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D4F75780-18F9-467A-B5A5-A834DC0B59F0}" type="datetime1">
              <a:rPr lang="ja-JP" altLang="en-US" smtClean="0"/>
              <a:pPr>
                <a:defRPr/>
              </a:pPr>
              <a:t>2012/6/7</a:t>
            </a:fld>
            <a:endParaRPr lang="ja-JP" altLang="en-US"/>
          </a:p>
        </p:txBody>
      </p:sp>
      <p:sp>
        <p:nvSpPr>
          <p:cNvPr id="82947"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786563" y="6286500"/>
            <a:ext cx="2133600" cy="365125"/>
          </a:xfrm>
        </p:spPr>
        <p:txBody>
          <a:bodyPr/>
          <a:lstStyle/>
          <a:p>
            <a:pPr>
              <a:defRPr/>
            </a:pPr>
            <a:fld id="{6D6C08EF-14F2-4B3A-BA03-1F63EEA59393}" type="slidenum">
              <a:rPr lang="ja-JP" altLang="en-US"/>
              <a:pPr>
                <a:defRPr/>
              </a:pPr>
              <a:t>52</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1B90EBD-3B66-42B2-B02E-93C395466515}"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295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1C163847-1F7B-43E5-8CEE-109C8A28E57B}"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295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A8D2791-ED54-468E-96A2-C6DAA7FAECF3}"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295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209793F-F24C-42BD-A1B9-90D1BABC389D}"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295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1175567-E5B0-4E26-B25A-40A3AFD037E5}"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295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06F8AAFF-0163-4DFB-BF24-6E788E7EA606}"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296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2961" name="タイトル 1"/>
          <p:cNvSpPr>
            <a:spLocks noGrp="1"/>
          </p:cNvSpPr>
          <p:nvPr>
            <p:ph type="title"/>
          </p:nvPr>
        </p:nvSpPr>
        <p:spPr>
          <a:xfrm>
            <a:off x="500063" y="214313"/>
            <a:ext cx="8229600" cy="478383"/>
          </a:xfrm>
        </p:spPr>
        <p:txBody>
          <a:bodyPr>
            <a:normAutofit fontScale="90000"/>
          </a:bodyPr>
          <a:lstStyle/>
          <a:p>
            <a:r>
              <a:rPr lang="en-US" altLang="ja-JP" sz="3200" b="1" dirty="0" err="1" smtClean="0"/>
              <a:t>Kiuchi’s</a:t>
            </a:r>
            <a:r>
              <a:rPr lang="en-US" altLang="ja-JP" sz="3200" b="1" dirty="0" smtClean="0"/>
              <a:t> 16-item Test continued</a:t>
            </a:r>
            <a:endParaRPr lang="ja-JP" altLang="en-US" sz="3200" dirty="0" smtClean="0"/>
          </a:p>
        </p:txBody>
      </p:sp>
      <p:sp>
        <p:nvSpPr>
          <p:cNvPr id="82962" name="コンテンツ プレースホルダ 2"/>
          <p:cNvSpPr>
            <a:spLocks noGrp="1"/>
          </p:cNvSpPr>
          <p:nvPr>
            <p:ph idx="1"/>
          </p:nvPr>
        </p:nvSpPr>
        <p:spPr>
          <a:xfrm>
            <a:off x="428625" y="836712"/>
            <a:ext cx="8229600" cy="5400599"/>
          </a:xfrm>
        </p:spPr>
        <p:txBody>
          <a:bodyPr/>
          <a:lstStyle/>
          <a:p>
            <a:pPr eaLnBrk="1" hangingPunct="1">
              <a:lnSpc>
                <a:spcPct val="90000"/>
              </a:lnSpc>
              <a:buFontTx/>
              <a:buNone/>
            </a:pPr>
            <a:r>
              <a:rPr lang="en-US" altLang="ja-JP" sz="2400" dirty="0" smtClean="0"/>
              <a:t>Q10 A: When I have to do something, I usually think first</a:t>
            </a:r>
          </a:p>
          <a:p>
            <a:pPr eaLnBrk="1" hangingPunct="1">
              <a:lnSpc>
                <a:spcPct val="90000"/>
              </a:lnSpc>
              <a:buFontTx/>
              <a:buNone/>
            </a:pPr>
            <a:r>
              <a:rPr lang="en-US" altLang="ja-JP" sz="2400" dirty="0" smtClean="0"/>
              <a:t>            about how to please other people. </a:t>
            </a:r>
            <a:br>
              <a:rPr lang="en-US" altLang="ja-JP" sz="2400" dirty="0" smtClean="0"/>
            </a:br>
            <a:r>
              <a:rPr lang="en-US" altLang="ja-JP" sz="2400" dirty="0" smtClean="0"/>
              <a:t>    B: When I have to do something, I usually think first</a:t>
            </a:r>
          </a:p>
          <a:p>
            <a:pPr eaLnBrk="1" hangingPunct="1">
              <a:lnSpc>
                <a:spcPct val="90000"/>
              </a:lnSpc>
              <a:buFontTx/>
              <a:buNone/>
            </a:pPr>
            <a:r>
              <a:rPr lang="en-US" altLang="ja-JP" sz="2400" dirty="0" smtClean="0"/>
              <a:t>             about how I can make the best of my abilities. </a:t>
            </a:r>
          </a:p>
          <a:p>
            <a:pPr eaLnBrk="1" hangingPunct="1">
              <a:lnSpc>
                <a:spcPct val="90000"/>
              </a:lnSpc>
              <a:buFontTx/>
              <a:buNone/>
            </a:pPr>
            <a:r>
              <a:rPr lang="en-US" altLang="ja-JP" sz="2400" dirty="0" smtClean="0"/>
              <a:t>Q11 A: I usually avoid conflicts of interest.</a:t>
            </a:r>
            <a:br>
              <a:rPr lang="en-US" altLang="ja-JP" sz="2400" dirty="0" smtClean="0"/>
            </a:br>
            <a:r>
              <a:rPr lang="en-US" altLang="ja-JP" sz="2400" dirty="0" smtClean="0"/>
              <a:t>    B: I usually make my interests and desires </a:t>
            </a:r>
          </a:p>
          <a:p>
            <a:pPr eaLnBrk="1" hangingPunct="1">
              <a:lnSpc>
                <a:spcPct val="90000"/>
              </a:lnSpc>
              <a:buFontTx/>
              <a:buNone/>
            </a:pPr>
            <a:r>
              <a:rPr lang="en-US" altLang="ja-JP" sz="2400" dirty="0" smtClean="0"/>
              <a:t>            clear to other people.</a:t>
            </a:r>
          </a:p>
          <a:p>
            <a:pPr eaLnBrk="1" hangingPunct="1">
              <a:lnSpc>
                <a:spcPct val="90000"/>
              </a:lnSpc>
              <a:buFontTx/>
              <a:buNone/>
            </a:pPr>
            <a:r>
              <a:rPr lang="en-US" altLang="ja-JP" sz="2400" dirty="0" smtClean="0"/>
              <a:t>Q12 A: In expressing my opinion, I usually consider</a:t>
            </a:r>
          </a:p>
          <a:p>
            <a:pPr eaLnBrk="1" hangingPunct="1">
              <a:lnSpc>
                <a:spcPct val="90000"/>
              </a:lnSpc>
              <a:buFontTx/>
              <a:buNone/>
            </a:pPr>
            <a:r>
              <a:rPr lang="en-US" altLang="ja-JP" sz="2400" dirty="0" smtClean="0"/>
              <a:t>            how other people think.</a:t>
            </a:r>
            <a:br>
              <a:rPr lang="en-US" altLang="ja-JP" sz="2400" dirty="0" smtClean="0"/>
            </a:br>
            <a:r>
              <a:rPr lang="en-US" altLang="ja-JP" sz="2400" dirty="0" smtClean="0"/>
              <a:t>    B: I usually have confidence in my opinion, and </a:t>
            </a:r>
          </a:p>
          <a:p>
            <a:pPr eaLnBrk="1" hangingPunct="1">
              <a:lnSpc>
                <a:spcPct val="90000"/>
              </a:lnSpc>
              <a:buFontTx/>
              <a:buNone/>
            </a:pPr>
            <a:r>
              <a:rPr lang="en-US" altLang="ja-JP" sz="2400" dirty="0" smtClean="0"/>
              <a:t>            therefore, I express it frankly.</a:t>
            </a:r>
          </a:p>
          <a:p>
            <a:pPr eaLnBrk="1" hangingPunct="1">
              <a:lnSpc>
                <a:spcPct val="90000"/>
              </a:lnSpc>
              <a:buFontTx/>
              <a:buNone/>
            </a:pPr>
            <a:r>
              <a:rPr lang="en-US" altLang="ja-JP" sz="2400" dirty="0" smtClean="0"/>
              <a:t>Q13  A: In acting, I usually consider the values of </a:t>
            </a:r>
          </a:p>
          <a:p>
            <a:pPr eaLnBrk="1" hangingPunct="1">
              <a:lnSpc>
                <a:spcPct val="90000"/>
              </a:lnSpc>
              <a:buFontTx/>
              <a:buNone/>
            </a:pPr>
            <a:r>
              <a:rPr lang="en-US" altLang="ja-JP" sz="2400" dirty="0" smtClean="0"/>
              <a:t>             other people.</a:t>
            </a:r>
            <a:br>
              <a:rPr lang="en-US" altLang="ja-JP" sz="2400" dirty="0" smtClean="0"/>
            </a:br>
            <a:r>
              <a:rPr lang="en-US" altLang="ja-JP" sz="2400" dirty="0" smtClean="0"/>
              <a:t>     B: I usually act according to my own values. </a:t>
            </a:r>
          </a:p>
        </p:txBody>
      </p:sp>
    </p:spTree>
    <p:extLst>
      <p:ext uri="{BB962C8B-B14F-4D97-AF65-F5344CB8AC3E}">
        <p14:creationId xmlns:p14="http://schemas.microsoft.com/office/powerpoint/2010/main" val="12283282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付プレースホルダ 3"/>
          <p:cNvSpPr>
            <a:spLocks noGrp="1"/>
          </p:cNvSpPr>
          <p:nvPr>
            <p:ph type="dt" sz="quarter" idx="10"/>
          </p:nvPr>
        </p:nvSpPr>
        <p:spPr/>
        <p:txBody>
          <a:bodyPr/>
          <a:lstStyle/>
          <a:p>
            <a:pPr>
              <a:defRPr/>
            </a:pPr>
            <a:fld id="{10A57E41-C575-4EB1-8521-1F9E126FF789}" type="datetime1">
              <a:rPr lang="ja-JP" altLang="en-US" smtClean="0"/>
              <a:pPr>
                <a:defRPr/>
              </a:pPr>
              <a:t>2012/6/7</a:t>
            </a:fld>
            <a:endParaRPr lang="ja-JP" altLang="en-US"/>
          </a:p>
        </p:txBody>
      </p:sp>
      <p:sp>
        <p:nvSpPr>
          <p:cNvPr id="83971" name="フッター プレースホルダ 4"/>
          <p:cNvSpPr>
            <a:spLocks noGrp="1"/>
          </p:cNvSpPr>
          <p:nvPr>
            <p:ph type="ftr" sz="quarter" idx="11"/>
          </p:nvPr>
        </p:nvSpPr>
        <p:spPr bwMode="auto">
          <a:noFill/>
          <a:ln>
            <a:miter lim="800000"/>
            <a:headEnd/>
            <a:tailEnd/>
          </a:ln>
        </p:spPr>
        <p:txBody>
          <a:bodyPr/>
          <a:lstStyle/>
          <a:p>
            <a:r>
              <a:rPr lang="en-US" altLang="ja-JP" smtClean="0">
                <a:ea typeface="ＭＳ Ｐゴシック" pitchFamily="50" charset="-128"/>
              </a:rPr>
              <a:t>(C) Yamada and Nagaoka</a:t>
            </a:r>
          </a:p>
        </p:txBody>
      </p:sp>
      <p:sp>
        <p:nvSpPr>
          <p:cNvPr id="24" name="スライド番号プレースホルダ 5"/>
          <p:cNvSpPr>
            <a:spLocks noGrp="1"/>
          </p:cNvSpPr>
          <p:nvPr>
            <p:ph type="sldNum" sz="quarter" idx="12"/>
          </p:nvPr>
        </p:nvSpPr>
        <p:spPr>
          <a:xfrm>
            <a:off x="6643688" y="6286500"/>
            <a:ext cx="2133600" cy="365125"/>
          </a:xfrm>
        </p:spPr>
        <p:txBody>
          <a:bodyPr/>
          <a:lstStyle/>
          <a:p>
            <a:pPr>
              <a:defRPr/>
            </a:pPr>
            <a:fld id="{7B5E1898-104D-4557-B141-16D282C8E2C3}" type="slidenum">
              <a:rPr lang="ja-JP" altLang="en-US"/>
              <a:pPr>
                <a:defRPr/>
              </a:pPr>
              <a:t>53</a:t>
            </a:fld>
            <a:endParaRPr lang="ja-JP" altLang="en-US" dirty="0"/>
          </a:p>
        </p:txBody>
      </p:sp>
      <p:sp>
        <p:nvSpPr>
          <p:cNvPr id="19"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1794983-F311-48AE-AF17-9BAD10A20BE9}"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397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6"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A2539ACA-2B59-432F-A2E3-B472E20A5109}"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3976"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3"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4980633B-2C97-4F3D-BBCB-5B13A2334F9C}"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3978"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10"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DED15C8B-7681-4E5E-A12F-79B674B4E9C2}"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3980"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7"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EE02620F-3717-484C-BEAA-73A8CEDEFBB1}"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3982"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4" name="日付プレースホルダ 3"/>
          <p:cNvSpPr txBox="1">
            <a:spLocks noGrp="1"/>
          </p:cNvSpPr>
          <p:nvPr/>
        </p:nvSpPr>
        <p:spPr>
          <a:xfrm>
            <a:off x="468313" y="6308725"/>
            <a:ext cx="2133600" cy="365125"/>
          </a:xfrm>
          <a:prstGeom prst="rect">
            <a:avLst/>
          </a:prstGeom>
          <a:noFill/>
        </p:spPr>
        <p:txBody>
          <a:bodyPr anchor="ctr"/>
          <a:lstStyle/>
          <a:p>
            <a:pPr fontAlgn="auto">
              <a:spcBef>
                <a:spcPts val="0"/>
              </a:spcBef>
              <a:spcAft>
                <a:spcPts val="0"/>
              </a:spcAft>
              <a:defRPr/>
            </a:pPr>
            <a:fld id="{2CF7E828-E275-4815-90E3-060D601407C5}" type="datetime1">
              <a:rPr lang="ja-JP" altLang="en-US" sz="1200">
                <a:solidFill>
                  <a:schemeClr val="tx1">
                    <a:tint val="75000"/>
                  </a:schemeClr>
                </a:solidFill>
                <a:latin typeface="+mn-lt"/>
                <a:ea typeface="+mn-ea"/>
              </a:rPr>
              <a:pPr fontAlgn="auto">
                <a:spcBef>
                  <a:spcPts val="0"/>
                </a:spcBef>
                <a:spcAft>
                  <a:spcPts val="0"/>
                </a:spcAft>
                <a:defRPr/>
              </a:pPr>
              <a:t>2012/6/7</a:t>
            </a:fld>
            <a:endParaRPr lang="ja-JP" altLang="en-US" sz="1200">
              <a:solidFill>
                <a:schemeClr val="tx1">
                  <a:tint val="75000"/>
                </a:schemeClr>
              </a:solidFill>
              <a:latin typeface="+mn-lt"/>
              <a:ea typeface="+mn-ea"/>
            </a:endParaRPr>
          </a:p>
        </p:txBody>
      </p:sp>
      <p:sp>
        <p:nvSpPr>
          <p:cNvPr id="83984" name="フッター プレースホルダ 4"/>
          <p:cNvSpPr txBox="1">
            <a:spLocks noGrp="1"/>
          </p:cNvSpPr>
          <p:nvPr/>
        </p:nvSpPr>
        <p:spPr bwMode="auto">
          <a:xfrm>
            <a:off x="3124200" y="6356350"/>
            <a:ext cx="2895600" cy="365125"/>
          </a:xfrm>
          <a:prstGeom prst="rect">
            <a:avLst/>
          </a:prstGeom>
          <a:noFill/>
          <a:ln w="9525">
            <a:noFill/>
            <a:miter lim="800000"/>
            <a:headEnd/>
            <a:tailEnd/>
          </a:ln>
        </p:spPr>
        <p:txBody>
          <a:bodyPr anchor="ctr"/>
          <a:lstStyle/>
          <a:p>
            <a:pPr algn="ctr"/>
            <a:r>
              <a:rPr lang="en-US" altLang="ja-JP" sz="1200">
                <a:solidFill>
                  <a:srgbClr val="898989"/>
                </a:solidFill>
                <a:latin typeface="Calibri" pitchFamily="34" charset="0"/>
              </a:rPr>
              <a:t>(C) Yamada and Nagaoka</a:t>
            </a:r>
          </a:p>
        </p:txBody>
      </p:sp>
      <p:sp>
        <p:nvSpPr>
          <p:cNvPr id="83985" name="タイトル 1"/>
          <p:cNvSpPr>
            <a:spLocks noGrp="1"/>
          </p:cNvSpPr>
          <p:nvPr>
            <p:ph type="title"/>
          </p:nvPr>
        </p:nvSpPr>
        <p:spPr>
          <a:xfrm>
            <a:off x="457200" y="274638"/>
            <a:ext cx="8229600" cy="562074"/>
          </a:xfrm>
        </p:spPr>
        <p:txBody>
          <a:bodyPr>
            <a:normAutofit fontScale="90000"/>
          </a:bodyPr>
          <a:lstStyle/>
          <a:p>
            <a:r>
              <a:rPr lang="en-US" altLang="ja-JP" sz="3200" b="1" dirty="0" err="1" smtClean="0"/>
              <a:t>Kiuchi’s</a:t>
            </a:r>
            <a:r>
              <a:rPr lang="en-US" altLang="ja-JP" sz="3200" b="1" dirty="0" smtClean="0"/>
              <a:t> 16-item Test continued</a:t>
            </a:r>
            <a:endParaRPr lang="ja-JP" altLang="en-US" sz="3200" dirty="0" smtClean="0"/>
          </a:p>
        </p:txBody>
      </p:sp>
      <p:sp>
        <p:nvSpPr>
          <p:cNvPr id="83986" name="コンテンツ プレースホルダ 2"/>
          <p:cNvSpPr>
            <a:spLocks noGrp="1"/>
          </p:cNvSpPr>
          <p:nvPr>
            <p:ph idx="1"/>
          </p:nvPr>
        </p:nvSpPr>
        <p:spPr>
          <a:xfrm>
            <a:off x="285750" y="1124744"/>
            <a:ext cx="8643938" cy="5001419"/>
          </a:xfrm>
        </p:spPr>
        <p:txBody>
          <a:bodyPr/>
          <a:lstStyle/>
          <a:p>
            <a:pPr eaLnBrk="1" hangingPunct="1">
              <a:lnSpc>
                <a:spcPct val="80000"/>
              </a:lnSpc>
              <a:buFontTx/>
              <a:buNone/>
            </a:pPr>
            <a:r>
              <a:rPr lang="en-US" altLang="ja-JP" sz="2400" dirty="0" smtClean="0">
                <a:cs typeface="Arial" charset="0"/>
              </a:rPr>
              <a:t>Q14 A: Whenever I do something, I usually make </a:t>
            </a:r>
          </a:p>
          <a:p>
            <a:pPr eaLnBrk="1" hangingPunct="1">
              <a:lnSpc>
                <a:spcPct val="80000"/>
              </a:lnSpc>
              <a:buFontTx/>
              <a:buNone/>
            </a:pPr>
            <a:r>
              <a:rPr lang="en-US" altLang="ja-JP" sz="2400" dirty="0" smtClean="0">
                <a:cs typeface="Arial" charset="0"/>
              </a:rPr>
              <a:t>            concessions to other people.</a:t>
            </a:r>
            <a:br>
              <a:rPr lang="en-US" altLang="ja-JP" sz="2400" dirty="0" smtClean="0">
                <a:cs typeface="Arial" charset="0"/>
              </a:rPr>
            </a:br>
            <a:r>
              <a:rPr lang="en-US" altLang="ja-JP" sz="2400" dirty="0" smtClean="0">
                <a:cs typeface="Arial" charset="0"/>
              </a:rPr>
              <a:t>    B: Whenever I do something, I rarely make </a:t>
            </a:r>
          </a:p>
          <a:p>
            <a:pPr eaLnBrk="1" hangingPunct="1">
              <a:lnSpc>
                <a:spcPct val="80000"/>
              </a:lnSpc>
              <a:buFontTx/>
              <a:buNone/>
            </a:pPr>
            <a:r>
              <a:rPr lang="en-US" altLang="ja-JP" sz="2400" dirty="0" smtClean="0">
                <a:cs typeface="Arial" charset="0"/>
              </a:rPr>
              <a:t>             concessions to other people.</a:t>
            </a:r>
          </a:p>
          <a:p>
            <a:pPr eaLnBrk="1" hangingPunct="1">
              <a:lnSpc>
                <a:spcPct val="80000"/>
              </a:lnSpc>
              <a:buFontTx/>
              <a:buNone/>
            </a:pPr>
            <a:r>
              <a:rPr lang="en-US" altLang="ja-JP" sz="2400" dirty="0" smtClean="0">
                <a:cs typeface="Arial" charset="0"/>
              </a:rPr>
              <a:t>Q15 A: I usually make a decision based on my own </a:t>
            </a:r>
          </a:p>
          <a:p>
            <a:pPr eaLnBrk="1" hangingPunct="1">
              <a:lnSpc>
                <a:spcPct val="80000"/>
              </a:lnSpc>
              <a:buFontTx/>
              <a:buNone/>
            </a:pPr>
            <a:r>
              <a:rPr lang="en-US" altLang="ja-JP" sz="2400" dirty="0" smtClean="0">
                <a:cs typeface="Arial" charset="0"/>
              </a:rPr>
              <a:t>            judgment, and I take responsibility for the decision. </a:t>
            </a:r>
            <a:br>
              <a:rPr lang="en-US" altLang="ja-JP" sz="2400" dirty="0" smtClean="0">
                <a:cs typeface="Arial" charset="0"/>
              </a:rPr>
            </a:br>
            <a:r>
              <a:rPr lang="en-US" altLang="ja-JP" sz="2400" dirty="0" smtClean="0">
                <a:cs typeface="Arial" charset="0"/>
              </a:rPr>
              <a:t>    B: I usually make a decision after consulting other </a:t>
            </a:r>
          </a:p>
          <a:p>
            <a:pPr eaLnBrk="1" hangingPunct="1">
              <a:lnSpc>
                <a:spcPct val="80000"/>
              </a:lnSpc>
              <a:buFontTx/>
              <a:buNone/>
            </a:pPr>
            <a:r>
              <a:rPr lang="en-US" altLang="ja-JP" sz="2400" dirty="0" smtClean="0">
                <a:cs typeface="Arial" charset="0"/>
              </a:rPr>
              <a:t>            people. </a:t>
            </a:r>
          </a:p>
          <a:p>
            <a:pPr eaLnBrk="1" hangingPunct="1">
              <a:lnSpc>
                <a:spcPct val="80000"/>
              </a:lnSpc>
              <a:buFontTx/>
              <a:buNone/>
            </a:pPr>
            <a:r>
              <a:rPr lang="en-US" altLang="ja-JP" sz="2400" dirty="0" smtClean="0">
                <a:cs typeface="Arial" charset="0"/>
              </a:rPr>
              <a:t>Q16 A: At a meeting with other people, I usually speak</a:t>
            </a:r>
          </a:p>
          <a:p>
            <a:pPr eaLnBrk="1" hangingPunct="1">
              <a:lnSpc>
                <a:spcPct val="80000"/>
              </a:lnSpc>
              <a:buFontTx/>
              <a:buNone/>
            </a:pPr>
            <a:r>
              <a:rPr lang="en-US" altLang="ja-JP" sz="2400" dirty="0" smtClean="0">
                <a:cs typeface="Arial" charset="0"/>
              </a:rPr>
              <a:t>             without reservation. </a:t>
            </a:r>
            <a:br>
              <a:rPr lang="en-US" altLang="ja-JP" sz="2400" dirty="0" smtClean="0">
                <a:cs typeface="Arial" charset="0"/>
              </a:rPr>
            </a:br>
            <a:r>
              <a:rPr lang="en-US" altLang="ja-JP" sz="2400" dirty="0" smtClean="0">
                <a:cs typeface="Arial" charset="0"/>
              </a:rPr>
              <a:t>    B: At a meeting with other people, I am usually </a:t>
            </a:r>
          </a:p>
          <a:p>
            <a:pPr eaLnBrk="1" hangingPunct="1">
              <a:lnSpc>
                <a:spcPct val="80000"/>
              </a:lnSpc>
              <a:buFontTx/>
              <a:buNone/>
            </a:pPr>
            <a:r>
              <a:rPr lang="en-US" altLang="ja-JP" sz="2400" dirty="0" smtClean="0">
                <a:cs typeface="Arial" charset="0"/>
              </a:rPr>
              <a:t>             reserved.</a:t>
            </a:r>
            <a:endParaRPr lang="ja-JP" altLang="en-US" sz="2400" dirty="0" smtClean="0">
              <a:cs typeface="Arial" charset="0"/>
            </a:endParaRPr>
          </a:p>
        </p:txBody>
      </p:sp>
    </p:spTree>
    <p:extLst>
      <p:ext uri="{BB962C8B-B14F-4D97-AF65-F5344CB8AC3E}">
        <p14:creationId xmlns:p14="http://schemas.microsoft.com/office/powerpoint/2010/main" val="60472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92500" lnSpcReduction="20000"/>
          </a:bodyPr>
          <a:lstStyle/>
          <a:p>
            <a:r>
              <a:rPr lang="en-US" altLang="ja-JP" dirty="0"/>
              <a:t>Any </a:t>
            </a:r>
            <a:r>
              <a:rPr lang="en-US" altLang="ja-JP" dirty="0" smtClean="0"/>
              <a:t>psychological construct </a:t>
            </a:r>
            <a:r>
              <a:rPr lang="en-US" altLang="ja-JP" dirty="0"/>
              <a:t>can be classified into disposition-concept </a:t>
            </a:r>
            <a:r>
              <a:rPr lang="en-US" altLang="ja-JP" dirty="0" smtClean="0"/>
              <a:t>and theoretical </a:t>
            </a:r>
            <a:r>
              <a:rPr lang="en-US" altLang="ja-JP" dirty="0"/>
              <a:t>construct with its implications, </a:t>
            </a:r>
            <a:r>
              <a:rPr lang="en-US" altLang="ja-JP" dirty="0" err="1"/>
              <a:t>reductability</a:t>
            </a:r>
            <a:r>
              <a:rPr lang="en-US" altLang="ja-JP" dirty="0"/>
              <a:t> </a:t>
            </a:r>
            <a:r>
              <a:rPr lang="en-US" altLang="ja-JP" dirty="0" smtClean="0"/>
              <a:t>into observations </a:t>
            </a:r>
            <a:r>
              <a:rPr lang="en-US" altLang="ja-JP" dirty="0"/>
              <a:t>of behavioral patterns, or existence of </a:t>
            </a:r>
            <a:r>
              <a:rPr lang="en-US" altLang="ja-JP" dirty="0" smtClean="0"/>
              <a:t>surplus meanings</a:t>
            </a:r>
            <a:r>
              <a:rPr lang="en-US" altLang="ja-JP" dirty="0"/>
              <a:t>. </a:t>
            </a:r>
            <a:endParaRPr lang="en-US" altLang="ja-JP" dirty="0" smtClean="0"/>
          </a:p>
          <a:p>
            <a:r>
              <a:rPr lang="en-US" altLang="ja-JP" dirty="0" smtClean="0"/>
              <a:t>In </a:t>
            </a:r>
            <a:r>
              <a:rPr lang="en-US" altLang="ja-JP" dirty="0"/>
              <a:t>describing behavioral patterns and </a:t>
            </a:r>
            <a:r>
              <a:rPr lang="en-US" altLang="ja-JP" dirty="0" smtClean="0"/>
              <a:t>classifying individuals</a:t>
            </a:r>
            <a:r>
              <a:rPr lang="en-US" altLang="ja-JP" dirty="0"/>
              <a:t>, disposition concepts and theoretical </a:t>
            </a:r>
            <a:r>
              <a:rPr lang="en-US" altLang="ja-JP" dirty="0" smtClean="0"/>
              <a:t>constructs are </a:t>
            </a:r>
            <a:r>
              <a:rPr lang="en-US" altLang="ja-JP" dirty="0"/>
              <a:t>equally usable, but cross-situational predictions and </a:t>
            </a:r>
            <a:r>
              <a:rPr lang="en-US" altLang="ja-JP" dirty="0" smtClean="0"/>
              <a:t>causal explanations </a:t>
            </a:r>
            <a:r>
              <a:rPr lang="en-US" altLang="ja-JP" dirty="0"/>
              <a:t>of behavior are permitted only in </a:t>
            </a:r>
            <a:r>
              <a:rPr lang="en-US" altLang="ja-JP" dirty="0" smtClean="0"/>
              <a:t>theoretical constructs</a:t>
            </a:r>
            <a:r>
              <a:rPr lang="en-US" altLang="ja-JP" dirty="0"/>
              <a:t>.</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Tree>
    <p:extLst>
      <p:ext uri="{BB962C8B-B14F-4D97-AF65-F5344CB8AC3E}">
        <p14:creationId xmlns:p14="http://schemas.microsoft.com/office/powerpoint/2010/main" val="3459755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a:bodyPr>
          <a:lstStyle/>
          <a:p>
            <a:r>
              <a:rPr kumimoji="1" lang="en-US" altLang="ja-JP" sz="3200" b="1" dirty="0" smtClean="0"/>
              <a:t>No Reasoning from Disposition Concept</a:t>
            </a:r>
            <a:endParaRPr kumimoji="1" lang="ja-JP" altLang="en-US" sz="3200" b="1"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8" name="角丸四角形 7"/>
          <p:cNvSpPr/>
          <p:nvPr/>
        </p:nvSpPr>
        <p:spPr>
          <a:xfrm>
            <a:off x="880110" y="2755633"/>
            <a:ext cx="2766060" cy="47244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Theoretical Reasoning</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9" name="下矢印 8"/>
          <p:cNvSpPr/>
          <p:nvPr/>
        </p:nvSpPr>
        <p:spPr>
          <a:xfrm>
            <a:off x="2141220" y="2074846"/>
            <a:ext cx="243840" cy="601980"/>
          </a:xfrm>
          <a:prstGeom prst="downArrow">
            <a:avLst/>
          </a:prstGeom>
          <a:solidFill>
            <a:sysClr val="window" lastClr="FFFFFF"/>
          </a:solidFill>
          <a:ln w="25400" cap="flat" cmpd="sng" algn="ctr">
            <a:solidFill>
              <a:srgbClr val="F79646"/>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sysClr val="windowText" lastClr="000000"/>
              </a:solidFill>
              <a:effectLst/>
              <a:uLnTx/>
              <a:uFillTx/>
              <a:latin typeface="Calibri"/>
              <a:ea typeface="ＭＳ Ｐゴシック"/>
              <a:cs typeface="+mn-cs"/>
            </a:endParaRPr>
          </a:p>
        </p:txBody>
      </p:sp>
      <p:sp>
        <p:nvSpPr>
          <p:cNvPr id="10" name="乗算記号 9"/>
          <p:cNvSpPr/>
          <p:nvPr/>
        </p:nvSpPr>
        <p:spPr>
          <a:xfrm>
            <a:off x="1927860" y="2074846"/>
            <a:ext cx="670560" cy="541020"/>
          </a:xfrm>
          <a:prstGeom prst="mathMultiply">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Text" lastClr="000000"/>
              </a:solidFill>
              <a:effectLst/>
              <a:uLnTx/>
              <a:uFillTx/>
              <a:latin typeface="Calibri"/>
              <a:ea typeface="ＭＳ Ｐゴシック"/>
              <a:cs typeface="+mn-cs"/>
            </a:endParaRPr>
          </a:p>
        </p:txBody>
      </p:sp>
      <p:sp>
        <p:nvSpPr>
          <p:cNvPr id="11" name="角丸四角形 10"/>
          <p:cNvSpPr/>
          <p:nvPr/>
        </p:nvSpPr>
        <p:spPr>
          <a:xfrm>
            <a:off x="880110" y="3501008"/>
            <a:ext cx="7437120" cy="1394460"/>
          </a:xfrm>
          <a:prstGeom prst="roundRect">
            <a:avLst/>
          </a:prstGeom>
          <a:solidFill>
            <a:sysClr val="window" lastClr="FFFFFF">
              <a:alpha val="0"/>
            </a:sysClr>
          </a:solidFill>
          <a:ln w="25400" cap="flat" cmpd="sng" algn="ctr">
            <a:solidFill>
              <a:srgbClr val="F79646"/>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ysClr val="windowText" lastClr="000000"/>
                </a:solidFill>
                <a:effectLst/>
                <a:uLnTx/>
                <a:uFillTx/>
                <a:latin typeface="Calibri"/>
                <a:ea typeface="ＭＳ Ｐゴシック"/>
                <a:cs typeface="+mn-cs"/>
              </a:rPr>
              <a:t>Ex 1: The Rogers' Definition of Innovativeness is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 tautology </a:t>
            </a:r>
            <a:r>
              <a:rPr kumimoji="1" lang="en-US" altLang="ja-JP" sz="1800" b="1" i="0" u="none" strike="noStrike" kern="1200" cap="none" spc="0" normalizeH="0" baseline="0" noProof="0" dirty="0">
                <a:ln>
                  <a:noFill/>
                </a:ln>
                <a:solidFill>
                  <a:sysClr val="windowText" lastClr="000000"/>
                </a:solidFill>
                <a:effectLst/>
                <a:uLnTx/>
                <a:uFillTx/>
                <a:latin typeface="Calibri"/>
                <a:ea typeface="ＭＳ Ｐゴシック"/>
                <a:cs typeface="+mn-cs"/>
              </a:rPr>
              <a:t>(</a:t>
            </a:r>
            <a:r>
              <a:rPr kumimoji="1" lang="en-US" altLang="ja-JP" sz="1600" b="1" i="0" u="none" strike="noStrike" kern="0" cap="none" spc="0" normalizeH="0" baseline="0" noProof="0" dirty="0" err="1">
                <a:ln>
                  <a:noFill/>
                </a:ln>
                <a:solidFill>
                  <a:prstClr val="black"/>
                </a:solidFill>
                <a:effectLst/>
                <a:uLnTx/>
                <a:uFillTx/>
                <a:latin typeface="Calibri"/>
                <a:ea typeface="ＭＳ Ｐゴシック"/>
                <a:cs typeface="+mn-cs"/>
              </a:rPr>
              <a:t>Midgley</a:t>
            </a:r>
            <a:r>
              <a:rPr kumimoji="1" lang="en-US" altLang="ja-JP" sz="1600" b="1" i="0" u="none" strike="noStrike" kern="0" cap="none" spc="0" normalizeH="0" baseline="0" noProof="0" dirty="0">
                <a:ln>
                  <a:noFill/>
                </a:ln>
                <a:solidFill>
                  <a:prstClr val="black"/>
                </a:solidFill>
                <a:effectLst/>
                <a:uLnTx/>
                <a:uFillTx/>
                <a:latin typeface="Calibri"/>
                <a:ea typeface="ＭＳ Ｐゴシック"/>
                <a:cs typeface="+mn-cs"/>
              </a:rPr>
              <a:t> and Dowling 1978) </a:t>
            </a:r>
            <a:r>
              <a:rPr kumimoji="1" lang="en-US" altLang="ja-JP" sz="1800" b="0" i="0" u="none" strike="noStrike" kern="1200" cap="none" spc="0" normalizeH="0" baseline="0" noProof="0" dirty="0">
                <a:ln>
                  <a:noFill/>
                </a:ln>
                <a:solidFill>
                  <a:sysClr val="windowText" lastClr="000000"/>
                </a:solidFill>
                <a:effectLst/>
                <a:uLnTx/>
                <a:uFillTx/>
                <a:latin typeface="Calibri"/>
                <a:ea typeface="ＭＳ Ｐゴシック"/>
                <a:cs typeface="+mn-cs"/>
              </a:rPr>
              <a:t>:</a:t>
            </a:r>
          </a:p>
          <a:p>
            <a:pPr marL="0" marR="0" lvl="0" indent="0" algn="l"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ysClr val="windowText" lastClr="000000"/>
                </a:solidFill>
                <a:effectLst/>
                <a:uLnTx/>
                <a:uFillTx/>
                <a:latin typeface="Calibri"/>
                <a:ea typeface="ＭＳ Ｐゴシック"/>
                <a:cs typeface="+mn-cs"/>
              </a:rPr>
              <a:t> Innovativeness is the degree to which an individual or other unit of adoption is relatively earlier in adopting new ideas </a:t>
            </a:r>
            <a:r>
              <a:rPr kumimoji="1" lang="en-US" altLang="ja-JP" sz="1800" b="0" i="0" u="none" strike="noStrike" kern="1200" cap="none" spc="0" normalizeH="0" baseline="0" noProof="0" dirty="0" smtClean="0">
                <a:ln>
                  <a:noFill/>
                </a:ln>
                <a:solidFill>
                  <a:sysClr val="windowText" lastClr="000000"/>
                </a:solidFill>
                <a:effectLst/>
                <a:uLnTx/>
                <a:uFillTx/>
                <a:latin typeface="Calibri"/>
                <a:ea typeface="ＭＳ Ｐゴシック"/>
                <a:cs typeface="+mn-cs"/>
              </a:rPr>
              <a:t>than </a:t>
            </a:r>
            <a:r>
              <a:rPr kumimoji="1" lang="en-US" altLang="ja-JP" sz="1800" b="0" i="0" u="none" strike="noStrike" kern="1200" cap="none" spc="0" normalizeH="0" baseline="0" noProof="0" dirty="0">
                <a:ln>
                  <a:noFill/>
                </a:ln>
                <a:solidFill>
                  <a:sysClr val="windowText" lastClr="000000"/>
                </a:solidFill>
                <a:effectLst/>
                <a:uLnTx/>
                <a:uFillTx/>
                <a:latin typeface="Calibri"/>
                <a:ea typeface="ＭＳ Ｐゴシック"/>
                <a:cs typeface="+mn-cs"/>
              </a:rPr>
              <a:t>other members of a society (p. 37, Rogers 2003). </a:t>
            </a:r>
            <a:endParaRPr kumimoji="1" lang="ja-JP" altLang="en-US" sz="1800" b="0" i="0" u="none" strike="noStrike" kern="1200" cap="none" spc="0" normalizeH="0" baseline="0" noProof="0" dirty="0">
              <a:ln>
                <a:noFill/>
              </a:ln>
              <a:solidFill>
                <a:sysClr val="windowText" lastClr="000000"/>
              </a:solidFill>
              <a:effectLst/>
              <a:uLnTx/>
              <a:uFillTx/>
              <a:latin typeface="Calibri"/>
              <a:ea typeface="ＭＳ Ｐゴシック"/>
              <a:cs typeface="+mn-cs"/>
            </a:endParaRPr>
          </a:p>
        </p:txBody>
      </p:sp>
      <p:sp>
        <p:nvSpPr>
          <p:cNvPr id="12" name="角丸四角形 11"/>
          <p:cNvSpPr/>
          <p:nvPr/>
        </p:nvSpPr>
        <p:spPr>
          <a:xfrm>
            <a:off x="880110" y="5085184"/>
            <a:ext cx="7437120" cy="1318260"/>
          </a:xfrm>
          <a:prstGeom prst="roundRect">
            <a:avLst/>
          </a:prstGeom>
          <a:solidFill>
            <a:sysClr val="window" lastClr="FFFFFF">
              <a:alpha val="0"/>
            </a:sysClr>
          </a:solidFill>
          <a:ln w="25400" cap="flat" cmpd="sng" algn="ctr">
            <a:solidFill>
              <a:srgbClr val="F79646"/>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ysClr val="windowText" lastClr="000000"/>
                </a:solidFill>
                <a:effectLst/>
                <a:uLnTx/>
                <a:uFillTx/>
                <a:latin typeface="Calibri"/>
                <a:ea typeface="ＭＳ Ｐゴシック"/>
                <a:cs typeface="+mn-cs"/>
              </a:rPr>
              <a:t>Ex 2: The </a:t>
            </a:r>
            <a:r>
              <a:rPr kumimoji="1" lang="en-US" altLang="ja-JP" sz="1800" b="1" i="0" u="none" strike="noStrike" kern="1200" cap="none" spc="0" normalizeH="0" baseline="0" noProof="0" dirty="0" smtClean="0">
                <a:ln>
                  <a:noFill/>
                </a:ln>
                <a:solidFill>
                  <a:sysClr val="windowText" lastClr="000000"/>
                </a:solidFill>
                <a:effectLst/>
                <a:uLnTx/>
                <a:uFillTx/>
                <a:latin typeface="Calibri"/>
                <a:ea typeface="ＭＳ Ｐゴシック"/>
                <a:cs typeface="+mn-cs"/>
              </a:rPr>
              <a:t>Rogers‘ </a:t>
            </a:r>
            <a:r>
              <a:rPr kumimoji="1" lang="en-US" altLang="ja-JP" sz="1800" b="1" i="0" u="none" strike="noStrike" kern="1200" cap="none" spc="0" normalizeH="0" baseline="0" noProof="0" dirty="0">
                <a:ln>
                  <a:noFill/>
                </a:ln>
                <a:solidFill>
                  <a:sysClr val="windowText" lastClr="000000"/>
                </a:solidFill>
                <a:effectLst/>
                <a:uLnTx/>
                <a:uFillTx/>
                <a:latin typeface="Calibri"/>
                <a:ea typeface="ＭＳ Ｐゴシック"/>
                <a:cs typeface="+mn-cs"/>
              </a:rPr>
              <a:t>Adopter Categorization based on the normal distribution of adoption times is </a:t>
            </a:r>
            <a:r>
              <a:rPr kumimoji="1" lang="en-US" altLang="ja-JP" sz="1800" b="1" i="0" u="none" strike="noStrike" kern="1200" cap="none" spc="0" normalizeH="0" baseline="0" noProof="0" dirty="0" smtClean="0">
                <a:ln>
                  <a:noFill/>
                </a:ln>
                <a:solidFill>
                  <a:sysClr val="windowText" lastClr="000000"/>
                </a:solidFill>
                <a:effectLst/>
                <a:uLnTx/>
                <a:uFillTx/>
                <a:latin typeface="Calibri"/>
                <a:ea typeface="ＭＳ Ｐゴシック"/>
                <a:cs typeface="+mn-cs"/>
              </a:rPr>
              <a:t>also </a:t>
            </a:r>
            <a:r>
              <a:rPr lang="en-US" altLang="ja-JP" sz="1800" b="1" dirty="0" smtClean="0">
                <a:solidFill>
                  <a:sysClr val="windowText" lastClr="000000"/>
                </a:solidFill>
                <a:latin typeface="Calibri"/>
                <a:ea typeface="ＭＳ Ｐゴシック"/>
              </a:rPr>
              <a:t>derived from disposition concept and is </a:t>
            </a:r>
            <a:r>
              <a:rPr kumimoji="1" lang="en-US" altLang="ja-JP" sz="1800" b="1" i="0" u="none" strike="noStrike" kern="1200" cap="none" spc="0" normalizeH="0" baseline="0" noProof="0" dirty="0" smtClean="0">
                <a:ln>
                  <a:noFill/>
                </a:ln>
                <a:solidFill>
                  <a:srgbClr val="FF0000"/>
                </a:solidFill>
                <a:effectLst/>
                <a:uLnTx/>
                <a:uFillTx/>
                <a:latin typeface="Calibri"/>
                <a:ea typeface="ＭＳ Ｐゴシック"/>
                <a:cs typeface="+mn-cs"/>
              </a:rPr>
              <a:t>no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longer viable </a:t>
            </a:r>
            <a:r>
              <a:rPr kumimoji="1" lang="en-US" altLang="ja-JP" sz="1800" b="1" i="0" u="none" strike="noStrike" kern="1200" cap="none" spc="0" normalizeH="0" baseline="0" noProof="0" dirty="0">
                <a:ln>
                  <a:noFill/>
                </a:ln>
                <a:solidFill>
                  <a:sysClr val="windowText" lastClr="000000"/>
                </a:solidFill>
                <a:effectLst/>
                <a:uLnTx/>
                <a:uFillTx/>
                <a:latin typeface="Calibri"/>
                <a:ea typeface="ＭＳ Ｐゴシック"/>
                <a:cs typeface="+mn-cs"/>
              </a:rPr>
              <a:t>because of the appearances of non- normal distributions such as digital contents.</a:t>
            </a:r>
            <a:endParaRPr kumimoji="1" lang="ja-JP" altLang="en-US" sz="1800" b="0" i="0" u="none" strike="noStrike" kern="1200" cap="none" spc="0" normalizeH="0" baseline="0" noProof="0" dirty="0">
              <a:ln>
                <a:noFill/>
              </a:ln>
              <a:solidFill>
                <a:sysClr val="windowText" lastClr="000000"/>
              </a:solidFill>
              <a:effectLst/>
              <a:uLnTx/>
              <a:uFillTx/>
              <a:latin typeface="Calibri"/>
              <a:ea typeface="ＭＳ Ｐゴシック"/>
              <a:cs typeface="+mn-cs"/>
            </a:endParaRPr>
          </a:p>
        </p:txBody>
      </p:sp>
      <p:pic>
        <p:nvPicPr>
          <p:cNvPr id="307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110" y="836712"/>
            <a:ext cx="3889375"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円形吹き出し 3"/>
          <p:cNvSpPr/>
          <p:nvPr/>
        </p:nvSpPr>
        <p:spPr>
          <a:xfrm>
            <a:off x="4860032" y="1268760"/>
            <a:ext cx="4176464" cy="1800200"/>
          </a:xfrm>
          <a:prstGeom prst="wedgeEllipseCallout">
            <a:avLst>
              <a:gd name="adj1" fmla="val -106952"/>
              <a:gd name="adj2" fmla="val 1056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Since Disposition Concept is</a:t>
            </a:r>
            <a:endParaRPr lang="en-US" altLang="ja-JP" dirty="0"/>
          </a:p>
          <a:p>
            <a:pPr algn="ctr"/>
            <a:r>
              <a:rPr lang="en-US" altLang="ja-JP" dirty="0"/>
              <a:t>Just </a:t>
            </a:r>
            <a:r>
              <a:rPr lang="en-US" altLang="ja-JP" dirty="0" smtClean="0"/>
              <a:t>a simple </a:t>
            </a:r>
            <a:r>
              <a:rPr lang="en-US" altLang="ja-JP" dirty="0"/>
              <a:t>label for observed </a:t>
            </a:r>
            <a:r>
              <a:rPr lang="en-US" altLang="ja-JP" dirty="0" smtClean="0"/>
              <a:t>behavior, there is no way to derive reasoning from it.</a:t>
            </a:r>
            <a:endParaRPr lang="en-US" altLang="ja-JP" dirty="0"/>
          </a:p>
        </p:txBody>
      </p:sp>
    </p:spTree>
    <p:extLst>
      <p:ext uri="{BB962C8B-B14F-4D97-AF65-F5344CB8AC3E}">
        <p14:creationId xmlns:p14="http://schemas.microsoft.com/office/powerpoint/2010/main" val="367611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barn(inVertical)">
                                      <p:cBhvr>
                                        <p:cTn id="7" dur="10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right)">
                                      <p:cBhvr>
                                        <p:cTn id="28" dur="10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Effect transition="in" filter="fade">
                                      <p:cBhvr>
                                        <p:cTn id="35" dur="10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Effect transition="in" filter="fade">
                                      <p:cBhvr>
                                        <p:cTn id="4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38138"/>
          </a:xfrm>
        </p:spPr>
        <p:txBody>
          <a:bodyPr>
            <a:noAutofit/>
          </a:bodyPr>
          <a:lstStyle/>
          <a:p>
            <a:r>
              <a:rPr lang="en-US" altLang="ja-JP" sz="3200" dirty="0" smtClean="0"/>
              <a:t>Typically behavior is predicted from personality trait in psychology.</a:t>
            </a:r>
            <a:endParaRPr kumimoji="1" lang="ja-JP" altLang="en-US" sz="3200" dirty="0"/>
          </a:p>
        </p:txBody>
      </p:sp>
      <p:sp>
        <p:nvSpPr>
          <p:cNvPr id="13" name="角丸四角形 12"/>
          <p:cNvSpPr/>
          <p:nvPr/>
        </p:nvSpPr>
        <p:spPr>
          <a:xfrm>
            <a:off x="1547664" y="1844824"/>
            <a:ext cx="1889125" cy="465138"/>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Personality Trait</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14" name="角丸四角形 13"/>
          <p:cNvSpPr/>
          <p:nvPr/>
        </p:nvSpPr>
        <p:spPr>
          <a:xfrm>
            <a:off x="6019800" y="1890862"/>
            <a:ext cx="1889125" cy="41910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Behavior</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19" name="角丸四角形 18"/>
          <p:cNvSpPr/>
          <p:nvPr/>
        </p:nvSpPr>
        <p:spPr>
          <a:xfrm>
            <a:off x="1407231" y="3257401"/>
            <a:ext cx="2255520" cy="75438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Extraversion and Introversion</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20" name="角丸四角形 19"/>
          <p:cNvSpPr/>
          <p:nvPr/>
        </p:nvSpPr>
        <p:spPr>
          <a:xfrm>
            <a:off x="1547664" y="4177888"/>
            <a:ext cx="1889760" cy="774243"/>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Scale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b="1" kern="0" dirty="0" smtClean="0">
                <a:solidFill>
                  <a:sysClr val="windowText" lastClr="000000"/>
                </a:solidFill>
                <a:latin typeface="Calibri"/>
                <a:ea typeface="ＭＳ Ｐゴシック"/>
              </a:rPr>
              <a:t>Questionnaire</a:t>
            </a:r>
            <a:endPar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21" name="角丸四角形 20"/>
          <p:cNvSpPr/>
          <p:nvPr/>
        </p:nvSpPr>
        <p:spPr>
          <a:xfrm>
            <a:off x="1517721" y="5691458"/>
            <a:ext cx="1889760" cy="644415"/>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Measured Value</a:t>
            </a:r>
            <a:endParaRPr lang="en-US" altLang="ja-JP" sz="1800" b="1" kern="0" dirty="0">
              <a:solidFill>
                <a:sysClr val="windowText" lastClr="000000"/>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i="0" u="none" strike="noStrike" kern="0" cap="none" spc="0" normalizeH="0" baseline="0" noProof="0" dirty="0" smtClean="0">
                <a:ln>
                  <a:noFill/>
                </a:ln>
                <a:solidFill>
                  <a:sysClr val="windowText" lastClr="000000"/>
                </a:solidFill>
                <a:effectLst/>
                <a:uLnTx/>
                <a:uFillTx/>
                <a:latin typeface="Calibri"/>
                <a:ea typeface="ＭＳ Ｐゴシック"/>
                <a:cs typeface="+mn-cs"/>
              </a:rPr>
              <a:t>Score Points</a:t>
            </a:r>
          </a:p>
        </p:txBody>
      </p:sp>
      <p:sp>
        <p:nvSpPr>
          <p:cNvPr id="22" name="下矢印 21"/>
          <p:cNvSpPr/>
          <p:nvPr/>
        </p:nvSpPr>
        <p:spPr>
          <a:xfrm>
            <a:off x="2419836" y="5125184"/>
            <a:ext cx="144780" cy="320040"/>
          </a:xfrm>
          <a:prstGeom prst="downArrow">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24" name="角丸四角形 23"/>
          <p:cNvSpPr/>
          <p:nvPr/>
        </p:nvSpPr>
        <p:spPr>
          <a:xfrm>
            <a:off x="1136457" y="2579752"/>
            <a:ext cx="2652287" cy="460628"/>
          </a:xfrm>
          <a:prstGeom prst="roundRect">
            <a:avLst/>
          </a:prstGeom>
          <a:solidFill>
            <a:srgbClr val="FFFF0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sysClr val="windowText" lastClr="000000"/>
                </a:solidFill>
                <a:effectLst/>
                <a:uLnTx/>
                <a:uFillTx/>
                <a:latin typeface="Calibri"/>
                <a:ea typeface="ＭＳ Ｐゴシック"/>
                <a:cs typeface="+mn-cs"/>
              </a:rPr>
              <a:t>Theoretical Construct</a:t>
            </a:r>
            <a:endParaRPr kumimoji="1" lang="ja-JP" altLang="en-US" sz="1800" b="0" i="0" u="none" strike="noStrike" kern="0" cap="none" spc="0" normalizeH="0" baseline="0" noProof="0" dirty="0">
              <a:ln>
                <a:noFill/>
              </a:ln>
              <a:solidFill>
                <a:sysClr val="windowText" lastClr="000000"/>
              </a:solidFill>
              <a:effectLst/>
              <a:uLnTx/>
              <a:uFillTx/>
              <a:latin typeface="Calibri"/>
              <a:ea typeface="ＭＳ Ｐゴシック"/>
              <a:cs typeface="+mn-cs"/>
            </a:endParaRPr>
          </a:p>
        </p:txBody>
      </p:sp>
      <p:sp>
        <p:nvSpPr>
          <p:cNvPr id="25" name="角丸四角形 24"/>
          <p:cNvSpPr/>
          <p:nvPr/>
        </p:nvSpPr>
        <p:spPr>
          <a:xfrm>
            <a:off x="5580112" y="2579752"/>
            <a:ext cx="2592288" cy="460628"/>
          </a:xfrm>
          <a:prstGeom prst="roundRect">
            <a:avLst/>
          </a:prstGeom>
          <a:solidFill>
            <a:srgbClr val="FFFF0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Disposition Concept</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3" name="角丸四角形 32"/>
          <p:cNvSpPr/>
          <p:nvPr/>
        </p:nvSpPr>
        <p:spPr>
          <a:xfrm>
            <a:off x="179512" y="3236026"/>
            <a:ext cx="1127760" cy="365760"/>
          </a:xfrm>
          <a:prstGeom prst="roundRect">
            <a:avLst/>
          </a:prstGeom>
          <a:solidFill>
            <a:sysClr val="window" lastClr="FFFFFF"/>
          </a:solidFill>
          <a:ln w="25400" cap="flat" cmpd="sng" algn="ctr">
            <a:solidFill>
              <a:srgbClr val="C0504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Example</a:t>
            </a:r>
          </a:p>
        </p:txBody>
      </p:sp>
      <p:sp>
        <p:nvSpPr>
          <p:cNvPr id="35" name="角丸四角形 34"/>
          <p:cNvSpPr/>
          <p:nvPr/>
        </p:nvSpPr>
        <p:spPr>
          <a:xfrm>
            <a:off x="5748496" y="3257401"/>
            <a:ext cx="2255520" cy="75438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Extravert and Introvert</a:t>
            </a:r>
            <a:endParaRPr kumimoji="1" lang="ja-JP" altLang="en-US"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6" name="角丸四角形 35"/>
          <p:cNvSpPr/>
          <p:nvPr/>
        </p:nvSpPr>
        <p:spPr>
          <a:xfrm>
            <a:off x="5402397" y="4177888"/>
            <a:ext cx="2954652" cy="1267336"/>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Scale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b="1" kern="0" dirty="0" smtClean="0">
                <a:solidFill>
                  <a:sysClr val="windowText" lastClr="000000"/>
                </a:solidFill>
                <a:latin typeface="Calibri"/>
                <a:ea typeface="ＭＳ Ｐゴシック"/>
              </a:rPr>
              <a:t>Observation</a:t>
            </a:r>
            <a:endPar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Dependent/Independent</a:t>
            </a:r>
          </a:p>
          <a:p>
            <a:pPr lvl="0" algn="ctr">
              <a:defRPr/>
            </a:pPr>
            <a:r>
              <a:rPr kumimoji="1" lang="en-US" altLang="ja-JP" sz="1800" i="0" u="none" strike="noStrike" kern="0" cap="none" spc="0" normalizeH="0" baseline="0" noProof="0" dirty="0" smtClean="0">
                <a:ln>
                  <a:noFill/>
                </a:ln>
                <a:solidFill>
                  <a:sysClr val="windowText" lastClr="000000"/>
                </a:solidFill>
                <a:effectLst/>
                <a:uLnTx/>
                <a:uFillTx/>
                <a:ea typeface="ＭＳ Ｐゴシック"/>
              </a:rPr>
              <a:t>Sociable/</a:t>
            </a:r>
            <a:r>
              <a:rPr lang="en-US" altLang="ja-JP" sz="1800" noProof="0" dirty="0" smtClean="0"/>
              <a:t>U</a:t>
            </a:r>
            <a:r>
              <a:rPr lang="en-US" altLang="ja-JP" sz="1800" dirty="0" err="1" smtClean="0"/>
              <a:t>nsociable</a:t>
            </a:r>
            <a:r>
              <a:rPr lang="en-US" altLang="ja-JP" sz="1800" dirty="0">
                <a:latin typeface="Tahoma"/>
              </a:rPr>
              <a:t/>
            </a:r>
            <a:br>
              <a:rPr lang="en-US" altLang="ja-JP" sz="1800" dirty="0">
                <a:latin typeface="Tahoma"/>
              </a:rPr>
            </a:br>
            <a:endPar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37" name="角丸四角形 36"/>
          <p:cNvSpPr/>
          <p:nvPr/>
        </p:nvSpPr>
        <p:spPr>
          <a:xfrm>
            <a:off x="5580112" y="5880928"/>
            <a:ext cx="2592288" cy="644415"/>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Measured Value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Observed Patterns</a:t>
            </a:r>
            <a:endParaRPr kumimoji="1" lang="en-US" altLang="ja-JP" sz="1800" i="0" u="none" strike="noStrike" kern="0" cap="none" spc="0" normalizeH="0" baseline="0" noProof="0" dirty="0" smtClean="0">
              <a:ln>
                <a:noFill/>
              </a:ln>
              <a:solidFill>
                <a:sysClr val="windowText" lastClr="000000"/>
              </a:solidFill>
              <a:effectLst/>
              <a:uLnTx/>
              <a:uFillTx/>
              <a:latin typeface="Calibri"/>
              <a:ea typeface="ＭＳ Ｐゴシック"/>
            </a:endParaRPr>
          </a:p>
        </p:txBody>
      </p:sp>
      <p:pic>
        <p:nvPicPr>
          <p:cNvPr id="2061"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2274" y="5514452"/>
            <a:ext cx="2079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50" name="直線矢印コネクタ 2049"/>
          <p:cNvCxnSpPr>
            <a:endCxn id="37" idx="1"/>
          </p:cNvCxnSpPr>
          <p:nvPr/>
        </p:nvCxnSpPr>
        <p:spPr>
          <a:xfrm>
            <a:off x="3437424" y="6203135"/>
            <a:ext cx="2142688"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cxnSp>
        <p:nvCxnSpPr>
          <p:cNvPr id="6" name="直線矢印コネクタ 5"/>
          <p:cNvCxnSpPr/>
          <p:nvPr/>
        </p:nvCxnSpPr>
        <p:spPr>
          <a:xfrm>
            <a:off x="3788744" y="2077393"/>
            <a:ext cx="1917361" cy="2301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93620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右矢印 24"/>
          <p:cNvSpPr/>
          <p:nvPr/>
        </p:nvSpPr>
        <p:spPr>
          <a:xfrm>
            <a:off x="3356322" y="5718265"/>
            <a:ext cx="1279227" cy="19607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4813859" y="5085672"/>
            <a:ext cx="3960440" cy="1282351"/>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Measured Value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Examples: 5 </a:t>
            </a:r>
            <a:r>
              <a:rPr lang="en-US" altLang="ja-JP" sz="1800" kern="0" dirty="0">
                <a:solidFill>
                  <a:sysClr val="windowText" lastClr="000000"/>
                </a:solidFill>
                <a:latin typeface="Calibri"/>
                <a:ea typeface="ＭＳ Ｐゴシック"/>
              </a:rPr>
              <a:t>h</a:t>
            </a:r>
            <a:r>
              <a:rPr lang="en-US" altLang="ja-JP" sz="1800" kern="0" dirty="0" smtClean="0">
                <a:solidFill>
                  <a:sysClr val="windowText" lastClr="000000"/>
                </a:solidFill>
                <a:latin typeface="Calibri"/>
                <a:ea typeface="ＭＳ Ｐゴシック"/>
              </a:rPr>
              <a:t>ours, 3 days, 2 months,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1 years</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i="0" u="none" strike="noStrike" kern="0" cap="none" spc="0" normalizeH="0" baseline="0" noProof="0" dirty="0" smtClean="0">
                <a:ln>
                  <a:noFill/>
                </a:ln>
                <a:solidFill>
                  <a:sysClr val="windowText" lastClr="000000"/>
                </a:solidFill>
                <a:effectLst/>
                <a:uLnTx/>
                <a:uFillTx/>
                <a:latin typeface="Calibri"/>
                <a:ea typeface="ＭＳ Ｐゴシック"/>
              </a:rPr>
              <a:t>One, Two, Ten, …</a:t>
            </a:r>
          </a:p>
        </p:txBody>
      </p:sp>
      <p:pic>
        <p:nvPicPr>
          <p:cNvPr id="307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5322" y="4695445"/>
            <a:ext cx="2079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角丸四角形 22"/>
          <p:cNvSpPr/>
          <p:nvPr/>
        </p:nvSpPr>
        <p:spPr>
          <a:xfrm>
            <a:off x="5308179" y="3480099"/>
            <a:ext cx="2971800" cy="1127760"/>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Scale</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 Time, Day, Month, Year</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Count </a:t>
            </a:r>
          </a:p>
        </p:txBody>
      </p:sp>
      <p:sp>
        <p:nvSpPr>
          <p:cNvPr id="13" name="角丸四角形 12"/>
          <p:cNvSpPr/>
          <p:nvPr/>
        </p:nvSpPr>
        <p:spPr>
          <a:xfrm>
            <a:off x="1322864" y="5406630"/>
            <a:ext cx="1889760" cy="824185"/>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Measured Value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Score Points</a:t>
            </a:r>
            <a:endParaRPr kumimoji="1" lang="en-US" altLang="ja-JP" sz="1800" i="0" u="none" strike="noStrike" kern="0" cap="none" spc="0" normalizeH="0" baseline="0" noProof="0" dirty="0" smtClean="0">
              <a:ln>
                <a:noFill/>
              </a:ln>
              <a:solidFill>
                <a:sysClr val="windowText" lastClr="000000"/>
              </a:solidFill>
              <a:effectLst/>
              <a:uLnTx/>
              <a:uFillTx/>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14" name="下矢印 13"/>
          <p:cNvSpPr/>
          <p:nvPr/>
        </p:nvSpPr>
        <p:spPr>
          <a:xfrm>
            <a:off x="2195354" y="4924061"/>
            <a:ext cx="144780" cy="320040"/>
          </a:xfrm>
          <a:prstGeom prst="downArrow">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12" name="角丸四角形 11"/>
          <p:cNvSpPr/>
          <p:nvPr/>
        </p:nvSpPr>
        <p:spPr>
          <a:xfrm>
            <a:off x="683568" y="3803319"/>
            <a:ext cx="3168352" cy="986321"/>
          </a:xfrm>
          <a:prstGeom prst="roundRect">
            <a:avLst/>
          </a:prstGeom>
          <a:solidFill>
            <a:srgbClr val="92D050"/>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rPr>
              <a:t>Scale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I-O Scale, Hurt et al Scale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Goldsmith &amp; </a:t>
            </a:r>
            <a:r>
              <a:rPr lang="en-US" altLang="ja-JP" sz="1800" kern="0" dirty="0" err="1" smtClean="0">
                <a:solidFill>
                  <a:sysClr val="windowText" lastClr="000000"/>
                </a:solidFill>
                <a:latin typeface="Calibri"/>
                <a:ea typeface="ＭＳ Ｐゴシック"/>
              </a:rPr>
              <a:t>Hofacker</a:t>
            </a:r>
            <a:r>
              <a:rPr lang="en-US" altLang="ja-JP" sz="1800" kern="0" dirty="0" smtClean="0">
                <a:solidFill>
                  <a:sysClr val="windowText" lastClr="000000"/>
                </a:solidFill>
                <a:latin typeface="Calibri"/>
                <a:ea typeface="ＭＳ Ｐゴシック"/>
              </a:rPr>
              <a:t> Scale</a:t>
            </a: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1800" b="1"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11" name="角丸四角形 10"/>
          <p:cNvSpPr/>
          <p:nvPr/>
        </p:nvSpPr>
        <p:spPr>
          <a:xfrm>
            <a:off x="539552" y="2209329"/>
            <a:ext cx="3456384" cy="1429199"/>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b="1" kern="0" dirty="0" smtClean="0">
                <a:solidFill>
                  <a:sysClr val="windowText" lastClr="000000"/>
                </a:solidFill>
                <a:latin typeface="Calibri"/>
                <a:ea typeface="ＭＳ Ｐゴシック"/>
              </a:rPr>
              <a:t>Theoretical Construct</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dirty="0" smtClean="0">
                <a:solidFill>
                  <a:sysClr val="windowText" lastClr="000000"/>
                </a:solidFill>
                <a:latin typeface="Calibri"/>
                <a:ea typeface="ＭＳ Ｐゴシック"/>
              </a:rPr>
              <a:t>Generalized Innovativeness</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Domain-specific</a:t>
            </a:r>
            <a:r>
              <a:rPr kumimoji="1" lang="en-US" altLang="ja-JP" sz="1800" b="0" i="0" u="none" strike="noStrike" kern="0" cap="none" spc="0" normalizeH="0" noProof="0" dirty="0" smtClean="0">
                <a:ln>
                  <a:noFill/>
                </a:ln>
                <a:solidFill>
                  <a:sysClr val="windowText" lastClr="000000"/>
                </a:solidFill>
                <a:effectLst/>
                <a:uLnTx/>
                <a:uFillTx/>
                <a:latin typeface="Calibri"/>
                <a:ea typeface="ＭＳ Ｐゴシック"/>
                <a:cs typeface="+mn-cs"/>
              </a:rPr>
              <a:t> Innovativeness</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800" kern="0" baseline="0" dirty="0" smtClean="0">
                <a:solidFill>
                  <a:sysClr val="windowText" lastClr="000000"/>
                </a:solidFill>
                <a:latin typeface="Calibri"/>
                <a:ea typeface="ＭＳ Ｐゴシック"/>
              </a:rPr>
              <a:t>Single Product Innovativeness</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2" name="タイトル 1"/>
          <p:cNvSpPr>
            <a:spLocks noGrp="1"/>
          </p:cNvSpPr>
          <p:nvPr>
            <p:ph type="title"/>
          </p:nvPr>
        </p:nvSpPr>
        <p:spPr>
          <a:xfrm>
            <a:off x="539552" y="116632"/>
            <a:ext cx="8229600" cy="1152128"/>
          </a:xfrm>
        </p:spPr>
        <p:txBody>
          <a:bodyPr>
            <a:noAutofit/>
          </a:bodyPr>
          <a:lstStyle/>
          <a:p>
            <a:r>
              <a:rPr kumimoji="1" lang="en-US" altLang="ja-JP" sz="3200" dirty="0" smtClean="0"/>
              <a:t>Also consumer </a:t>
            </a:r>
            <a:r>
              <a:rPr lang="en-US" altLang="ja-JP" sz="3200" dirty="0" smtClean="0"/>
              <a:t>i</a:t>
            </a:r>
            <a:r>
              <a:rPr kumimoji="1" lang="en-US" altLang="ja-JP" sz="3200" dirty="0" smtClean="0"/>
              <a:t>nnovativeness behavior should be predicted from the theoretical construct.</a:t>
            </a:r>
            <a:endParaRPr kumimoji="1" lang="ja-JP" altLang="en-US" sz="3200" dirty="0"/>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9" name="角丸四角形 8"/>
          <p:cNvSpPr/>
          <p:nvPr/>
        </p:nvSpPr>
        <p:spPr>
          <a:xfrm>
            <a:off x="6055282" y="1651819"/>
            <a:ext cx="1889125" cy="41910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Behavior</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sp>
        <p:nvSpPr>
          <p:cNvPr id="8" name="角丸四角形 7"/>
          <p:cNvSpPr/>
          <p:nvPr/>
        </p:nvSpPr>
        <p:spPr>
          <a:xfrm>
            <a:off x="1583146" y="1628800"/>
            <a:ext cx="1889125" cy="465138"/>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Personality Trait</a:t>
            </a: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cs typeface="+mn-cs"/>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1191" y="1766119"/>
            <a:ext cx="21161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4813859" y="2132856"/>
            <a:ext cx="3889585" cy="1164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4784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17167</TotalTime>
  <Words>7131</Words>
  <Application>Microsoft Office PowerPoint</Application>
  <PresentationFormat>画面に合わせる (4:3)</PresentationFormat>
  <Paragraphs>962</Paragraphs>
  <Slides>53</Slides>
  <Notes>24</Notes>
  <HiddenSlides>0</HiddenSlides>
  <MMClips>0</MMClips>
  <ScaleCrop>false</ScaleCrop>
  <HeadingPairs>
    <vt:vector size="6" baseType="variant">
      <vt:variant>
        <vt:lpstr>テーマ</vt:lpstr>
      </vt:variant>
      <vt:variant>
        <vt:i4>3</vt:i4>
      </vt:variant>
      <vt:variant>
        <vt:lpstr>埋め込まれた OLE サーバー</vt:lpstr>
      </vt:variant>
      <vt:variant>
        <vt:i4>1</vt:i4>
      </vt:variant>
      <vt:variant>
        <vt:lpstr>スライド タイトル</vt:lpstr>
      </vt:variant>
      <vt:variant>
        <vt:i4>53</vt:i4>
      </vt:variant>
    </vt:vector>
  </HeadingPairs>
  <TitlesOfParts>
    <vt:vector size="57" baseType="lpstr">
      <vt:lpstr>Office テーマ</vt:lpstr>
      <vt:lpstr>1_Office テーマ</vt:lpstr>
      <vt:lpstr>2_Office テーマ</vt:lpstr>
      <vt:lpstr>文書</vt:lpstr>
      <vt:lpstr>An Investigation of Domain-specific Innovativeness*: Reconstruction of Innovation Diffusion Research Framework V. 1.6</vt:lpstr>
      <vt:lpstr>Introduction</vt:lpstr>
      <vt:lpstr>Order of Presentation</vt:lpstr>
      <vt:lpstr>Objectives </vt:lpstr>
      <vt:lpstr>PowerPoint プレゼンテーション</vt:lpstr>
      <vt:lpstr>PowerPoint プレゼンテーション</vt:lpstr>
      <vt:lpstr>No Reasoning from Disposition Concept</vt:lpstr>
      <vt:lpstr>Typically behavior is predicted from personality trait in psychology.</vt:lpstr>
      <vt:lpstr>Also consumer innovativeness behavior should be predicted from the theoretical construct.</vt:lpstr>
      <vt:lpstr>Theoretical Developments in Personality Psychology</vt:lpstr>
      <vt:lpstr>Theoretical Developments in Personality Psychology From “Trait-Behavior” to “Trait-intervening variables-Behavior”</vt:lpstr>
      <vt:lpstr>PowerPoint プレゼンテーション</vt:lpstr>
      <vt:lpstr>Reconstruction of Research Framework</vt:lpstr>
      <vt:lpstr>Reconstruction of Innovation Diffusion Framework: Our model</vt:lpstr>
      <vt:lpstr>PowerPoint プレゼンテーション</vt:lpstr>
      <vt:lpstr>Hypotheses</vt:lpstr>
      <vt:lpstr>Hypotheses</vt:lpstr>
      <vt:lpstr>Hypotheses</vt:lpstr>
      <vt:lpstr>Sample</vt:lpstr>
      <vt:lpstr>Questionnaire</vt:lpstr>
      <vt:lpstr>Results</vt:lpstr>
      <vt:lpstr>Cronbach's alpha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Considerations on Time dependency of T-D mixture (DSI)</vt:lpstr>
      <vt:lpstr>Managerial Implications of T-D mixture</vt:lpstr>
      <vt:lpstr>Summary and Future research direction</vt:lpstr>
      <vt:lpstr>PowerPoint プレゼンテーション</vt:lpstr>
      <vt:lpstr>PowerPoint プレゼンテーション</vt:lpstr>
      <vt:lpstr>PowerPoint プレゼンテーション</vt:lpstr>
      <vt:lpstr>References</vt:lpstr>
      <vt:lpstr>Supporting Evidences</vt:lpstr>
      <vt:lpstr>PowerPoint プレゼンテーション</vt:lpstr>
      <vt:lpstr>PowerPoint プレゼンテーション</vt:lpstr>
      <vt:lpstr>PowerPoint プレゼンテーション</vt:lpstr>
      <vt:lpstr>Problems in Diffusion Theory</vt:lpstr>
      <vt:lpstr>2. Critical Review of Literature:  Goldsmith and Hofacker’s six-item, self-report scale</vt:lpstr>
      <vt:lpstr>2. Critical Review of Literature:  Goldsmith and Hofacker (1991)</vt:lpstr>
      <vt:lpstr>Kiuchi’s 16-item Test continued</vt:lpstr>
      <vt:lpstr>Appendix: Kiuchi’s 16-item Independent-Interdependent Self Construal Test </vt:lpstr>
      <vt:lpstr>Kiuchi’s 16-item Test continued</vt:lpstr>
      <vt:lpstr>Kiuchi’s 16-item Test continued</vt:lpstr>
      <vt:lpstr>Kiuchi’s 16-item Test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Nontitle</dc:title>
  <dc:creator>myamada</dc:creator>
  <cp:lastModifiedBy>Masataka Yamada</cp:lastModifiedBy>
  <cp:revision>292</cp:revision>
  <dcterms:created xsi:type="dcterms:W3CDTF">2012-02-19T02:59:38Z</dcterms:created>
  <dcterms:modified xsi:type="dcterms:W3CDTF">2012-06-07T08:51:59Z</dcterms:modified>
</cp:coreProperties>
</file>