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48" r:id="rId1"/>
    <p:sldMasterId id="2147483660" r:id="rId2"/>
    <p:sldMasterId id="2147483672" r:id="rId3"/>
  </p:sldMasterIdLst>
  <p:notesMasterIdLst>
    <p:notesMasterId r:id="rId57"/>
  </p:notesMasterIdLst>
  <p:sldIdLst>
    <p:sldId id="333" r:id="rId4"/>
    <p:sldId id="311" r:id="rId5"/>
    <p:sldId id="286" r:id="rId6"/>
    <p:sldId id="287" r:id="rId7"/>
    <p:sldId id="267" r:id="rId8"/>
    <p:sldId id="334" r:id="rId9"/>
    <p:sldId id="268" r:id="rId10"/>
    <p:sldId id="257" r:id="rId11"/>
    <p:sldId id="259" r:id="rId12"/>
    <p:sldId id="265" r:id="rId13"/>
    <p:sldId id="269" r:id="rId14"/>
    <p:sldId id="280" r:id="rId15"/>
    <p:sldId id="270" r:id="rId16"/>
    <p:sldId id="281" r:id="rId17"/>
    <p:sldId id="272" r:id="rId18"/>
    <p:sldId id="274" r:id="rId19"/>
    <p:sldId id="275" r:id="rId20"/>
    <p:sldId id="276" r:id="rId21"/>
    <p:sldId id="293" r:id="rId22"/>
    <p:sldId id="332" r:id="rId23"/>
    <p:sldId id="308" r:id="rId24"/>
    <p:sldId id="295" r:id="rId25"/>
    <p:sldId id="309" r:id="rId26"/>
    <p:sldId id="310" r:id="rId27"/>
    <p:sldId id="298" r:id="rId28"/>
    <p:sldId id="299" r:id="rId29"/>
    <p:sldId id="300" r:id="rId30"/>
    <p:sldId id="297" r:id="rId31"/>
    <p:sldId id="314" r:id="rId32"/>
    <p:sldId id="304" r:id="rId33"/>
    <p:sldId id="313" r:id="rId34"/>
    <p:sldId id="307" r:id="rId35"/>
    <p:sldId id="315" r:id="rId36"/>
    <p:sldId id="305" r:id="rId37"/>
    <p:sldId id="319" r:id="rId38"/>
    <p:sldId id="320" r:id="rId39"/>
    <p:sldId id="283" r:id="rId40"/>
    <p:sldId id="312" r:id="rId41"/>
    <p:sldId id="317" r:id="rId42"/>
    <p:sldId id="282" r:id="rId43"/>
    <p:sldId id="260" r:id="rId44"/>
    <p:sldId id="266" r:id="rId45"/>
    <p:sldId id="325" r:id="rId46"/>
    <p:sldId id="324" r:id="rId47"/>
    <p:sldId id="331" r:id="rId48"/>
    <p:sldId id="321" r:id="rId49"/>
    <p:sldId id="322" r:id="rId50"/>
    <p:sldId id="323" r:id="rId51"/>
    <p:sldId id="330" r:id="rId52"/>
    <p:sldId id="326" r:id="rId53"/>
    <p:sldId id="327" r:id="rId54"/>
    <p:sldId id="328" r:id="rId55"/>
    <p:sldId id="329" r:id="rId56"/>
  </p:sldIdLst>
  <p:sldSz cx="9144000" cy="6858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6063" autoAdjust="0"/>
  </p:normalViewPr>
  <p:slideViewPr>
    <p:cSldViewPr>
      <p:cViewPr>
        <p:scale>
          <a:sx n="60" d="100"/>
          <a:sy n="60" d="100"/>
        </p:scale>
        <p:origin x="-979" y="163"/>
      </p:cViewPr>
      <p:guideLst>
        <p:guide orient="horz" pos="2160"/>
        <p:guide pos="2880"/>
      </p:guideLst>
    </p:cSldViewPr>
  </p:slideViewPr>
  <p:outlineViewPr>
    <p:cViewPr>
      <p:scale>
        <a:sx n="33" d="100"/>
        <a:sy n="33" d="100"/>
      </p:scale>
      <p:origin x="0" y="26724"/>
    </p:cViewPr>
  </p:outlineViewPr>
  <p:notesTextViewPr>
    <p:cViewPr>
      <p:scale>
        <a:sx n="66" d="100"/>
        <a:sy n="66"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54" Type="http://schemas.openxmlformats.org/officeDocument/2006/relationships/slide" Target="slides/slide5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123D35D0-7284-4B0D-A827-23D5C6D8BD83}" type="datetimeFigureOut">
              <a:rPr kumimoji="1" lang="ja-JP" altLang="en-US" smtClean="0"/>
              <a:pPr/>
              <a:t>2012/6/7</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562" y="4721186"/>
            <a:ext cx="544449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73A24925-1FE8-4160-AC05-C4C9A26D084E}" type="slidenum">
              <a:rPr kumimoji="1" lang="ja-JP" altLang="en-US" smtClean="0"/>
              <a:pPr/>
              <a:t>‹#›</a:t>
            </a:fld>
            <a:endParaRPr kumimoji="1" lang="ja-JP" altLang="en-US"/>
          </a:p>
        </p:txBody>
      </p:sp>
    </p:spTree>
    <p:extLst>
      <p:ext uri="{BB962C8B-B14F-4D97-AF65-F5344CB8AC3E}">
        <p14:creationId xmlns:p14="http://schemas.microsoft.com/office/powerpoint/2010/main" val="38737927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fld id="{12723559-976F-4197-A337-EB989C5F128C}" type="slidenum">
              <a:rPr kumimoji="1" lang="ja-JP" altLang="en-US" smtClean="0"/>
              <a:pPr/>
              <a:t>1</a:t>
            </a:fld>
            <a:r>
              <a:rPr lang="ja-JP" altLang="ja-JP" sz="1200" dirty="0" smtClean="0">
                <a:solidFill>
                  <a:srgbClr val="FF0000"/>
                </a:solidFill>
              </a:rPr>
              <a:t>我々は消費者革新性についての新しい研究枠組みを提案してきた。サンディエゴ、ケルン、ヒューストン</a:t>
            </a:r>
          </a:p>
          <a:p>
            <a:r>
              <a:rPr lang="en-US" altLang="ja-JP" sz="1200" dirty="0" smtClean="0">
                <a:solidFill>
                  <a:srgbClr val="FF0000"/>
                </a:solidFill>
              </a:rPr>
              <a:t> </a:t>
            </a:r>
            <a:endParaRPr lang="ja-JP" altLang="ja-JP" sz="1200" dirty="0" smtClean="0">
              <a:solidFill>
                <a:srgbClr val="FF0000"/>
              </a:solidFill>
            </a:endParaRPr>
          </a:p>
          <a:p>
            <a:r>
              <a:rPr lang="ja-JP" altLang="ja-JP" sz="1200" dirty="0" smtClean="0">
                <a:solidFill>
                  <a:srgbClr val="FF0000"/>
                </a:solidFill>
              </a:rPr>
              <a:t>しかしながら、理論のみであり実地データを紹介出来ていなかった。</a:t>
            </a:r>
          </a:p>
          <a:p>
            <a:r>
              <a:rPr lang="en-US" altLang="ja-JP" sz="1200" dirty="0" smtClean="0">
                <a:solidFill>
                  <a:srgbClr val="FF0000"/>
                </a:solidFill>
              </a:rPr>
              <a:t> </a:t>
            </a:r>
            <a:endParaRPr lang="ja-JP" altLang="ja-JP" sz="1200" dirty="0" smtClean="0">
              <a:solidFill>
                <a:srgbClr val="FF0000"/>
              </a:solidFill>
            </a:endParaRPr>
          </a:p>
          <a:p>
            <a:r>
              <a:rPr lang="ja-JP" altLang="ja-JP" sz="1200" dirty="0" smtClean="0">
                <a:solidFill>
                  <a:srgbClr val="FF0000"/>
                </a:solidFill>
              </a:rPr>
              <a:t>今回、日本人を対象にしたデータが出ましたので発表させて頂きます。</a:t>
            </a:r>
          </a:p>
          <a:p>
            <a:r>
              <a:rPr lang="en-US" altLang="ja-JP" sz="1200" dirty="0" smtClean="0">
                <a:solidFill>
                  <a:srgbClr val="FF0000"/>
                </a:solidFill>
              </a:rPr>
              <a:t> </a:t>
            </a:r>
            <a:endParaRPr lang="ja-JP" altLang="ja-JP" sz="1200" dirty="0" smtClean="0">
              <a:solidFill>
                <a:srgbClr val="FF0000"/>
              </a:solidFill>
            </a:endParaRPr>
          </a:p>
          <a:p>
            <a:r>
              <a:rPr lang="ja-JP" altLang="ja-JP" sz="1200" dirty="0" smtClean="0">
                <a:solidFill>
                  <a:srgbClr val="FF0000"/>
                </a:solidFill>
              </a:rPr>
              <a:t>宜しくお願い致します。</a:t>
            </a:r>
            <a:endParaRPr lang="en-US" altLang="ja-JP" sz="1200" dirty="0" smtClean="0">
              <a:solidFill>
                <a:srgbClr val="FF0000"/>
              </a:solidFill>
            </a:endParaRPr>
          </a:p>
          <a:p>
            <a:endParaRPr lang="en-US" altLang="ja-JP" sz="1200" dirty="0" smtClean="0">
              <a:solidFill>
                <a:srgbClr val="FF0000"/>
              </a:solidFill>
            </a:endParaRPr>
          </a:p>
          <a:p>
            <a:r>
              <a:rPr lang="en-US" altLang="ja-JP" sz="1200" dirty="0" smtClean="0">
                <a:solidFill>
                  <a:srgbClr val="FF0000"/>
                </a:solidFill>
              </a:rPr>
              <a:t>We have proposed the new research framework about consumer innovation. </a:t>
            </a:r>
          </a:p>
          <a:p>
            <a:r>
              <a:rPr lang="en-US" altLang="ja-JP" sz="1200" dirty="0" smtClean="0">
                <a:solidFill>
                  <a:srgbClr val="FF0000"/>
                </a:solidFill>
              </a:rPr>
              <a:t>San Diego, Cologne, Houston </a:t>
            </a:r>
          </a:p>
          <a:p>
            <a:r>
              <a:rPr lang="en-US" altLang="ja-JP" sz="1200" dirty="0" smtClean="0">
                <a:solidFill>
                  <a:srgbClr val="FF0000"/>
                </a:solidFill>
              </a:rPr>
              <a:t>?</a:t>
            </a:r>
          </a:p>
          <a:p>
            <a:r>
              <a:rPr lang="en-US" altLang="ja-JP" sz="1200" dirty="0" smtClean="0">
                <a:solidFill>
                  <a:srgbClr val="FF0000"/>
                </a:solidFill>
              </a:rPr>
              <a:t>However, it is only</a:t>
            </a:r>
            <a:r>
              <a:rPr lang="ja-JP" altLang="en-US" sz="1200" dirty="0" smtClean="0">
                <a:solidFill>
                  <a:srgbClr val="FF0000"/>
                </a:solidFill>
              </a:rPr>
              <a:t>　</a:t>
            </a:r>
            <a:r>
              <a:rPr lang="en-US" altLang="ja-JP" sz="1200" dirty="0" smtClean="0">
                <a:solidFill>
                  <a:srgbClr val="FF0000"/>
                </a:solidFill>
              </a:rPr>
              <a:t>theory </a:t>
            </a:r>
            <a:r>
              <a:rPr lang="ja-JP" altLang="en-US" sz="1200" dirty="0" smtClean="0">
                <a:solidFill>
                  <a:srgbClr val="FF0000"/>
                </a:solidFill>
              </a:rPr>
              <a:t>　</a:t>
            </a:r>
            <a:r>
              <a:rPr lang="en-US" altLang="ja-JP" sz="1200" dirty="0" smtClean="0">
                <a:solidFill>
                  <a:srgbClr val="FF0000"/>
                </a:solidFill>
              </a:rPr>
              <a:t>and </a:t>
            </a:r>
            <a:r>
              <a:rPr lang="ja-JP" altLang="en-US" sz="1200" dirty="0" smtClean="0">
                <a:solidFill>
                  <a:srgbClr val="FF0000"/>
                </a:solidFill>
              </a:rPr>
              <a:t>　</a:t>
            </a:r>
            <a:r>
              <a:rPr lang="en-US" altLang="ja-JP" sz="1200" dirty="0" smtClean="0">
                <a:solidFill>
                  <a:srgbClr val="FF0000"/>
                </a:solidFill>
              </a:rPr>
              <a:t>was not able to introduce actual </a:t>
            </a:r>
            <a:r>
              <a:rPr lang="ja-JP" altLang="en-US" sz="1200" dirty="0" smtClean="0">
                <a:solidFill>
                  <a:srgbClr val="FF0000"/>
                </a:solidFill>
              </a:rPr>
              <a:t>　</a:t>
            </a:r>
            <a:r>
              <a:rPr lang="en-US" altLang="ja-JP" sz="1200" dirty="0" smtClean="0">
                <a:solidFill>
                  <a:srgbClr val="FF0000"/>
                </a:solidFill>
              </a:rPr>
              <a:t>data. </a:t>
            </a:r>
          </a:p>
          <a:p>
            <a:r>
              <a:rPr lang="en-US" altLang="ja-JP" sz="1200" dirty="0" smtClean="0">
                <a:solidFill>
                  <a:srgbClr val="FF0000"/>
                </a:solidFill>
              </a:rPr>
              <a:t>?</a:t>
            </a:r>
          </a:p>
          <a:p>
            <a:r>
              <a:rPr lang="en-US" altLang="ja-JP" sz="1200" dirty="0" smtClean="0">
                <a:solidFill>
                  <a:srgbClr val="FF0000"/>
                </a:solidFill>
              </a:rPr>
              <a:t>Since the data for Japanese people came out this time, I will announce. </a:t>
            </a:r>
          </a:p>
          <a:p>
            <a:r>
              <a:rPr lang="en-US" altLang="ja-JP" sz="1200" dirty="0" smtClean="0">
                <a:solidFill>
                  <a:srgbClr val="FF0000"/>
                </a:solidFill>
              </a:rPr>
              <a:t>?</a:t>
            </a:r>
          </a:p>
          <a:p>
            <a:r>
              <a:rPr lang="en-US" altLang="ja-JP" sz="1200" dirty="0" smtClean="0">
                <a:solidFill>
                  <a:srgbClr val="FF0000"/>
                </a:solidFill>
              </a:rPr>
              <a:t>I would appreciate your favor. </a:t>
            </a:r>
          </a:p>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711CFF24-7B7A-4FB9-8C52-BC143F2F9641}" type="slidenum">
              <a:rPr lang="ja-JP" altLang="en-US" smtClean="0">
                <a:solidFill>
                  <a:prstClr val="black"/>
                </a:solidFill>
              </a:rPr>
              <a:pPr>
                <a:defRPr/>
              </a:pPr>
              <a:t>1</a:t>
            </a:fld>
            <a:endParaRPr lang="ja-JP" altLang="en-US">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In order to prove why the domain-specific innovativeness (DSI) predicts consumer innovative behavior better than the domain-general innovativeness (DGI), we would like to test the following hypotheses. However, before we proceed, we would like to take this opportunity to show the variability of DSI within a same subject so that we can justify the domain specificity.</a:t>
            </a:r>
          </a:p>
          <a:p>
            <a:r>
              <a:rPr kumimoji="1" lang="en-US" altLang="ja-JP" dirty="0" smtClean="0"/>
              <a:t>Since DSI is assumed that each person has his/her own preferred product categories, so each person has different DSI score on different innovation:</a:t>
            </a:r>
          </a:p>
          <a:p>
            <a:r>
              <a:rPr kumimoji="1" lang="ja-JP" altLang="en-US" dirty="0" smtClean="0"/>
              <a:t>なぜ領域特化型の革新性</a:t>
            </a:r>
            <a:r>
              <a:rPr kumimoji="1" lang="en-US" altLang="ja-JP" dirty="0" smtClean="0"/>
              <a:t>(DSI)</a:t>
            </a:r>
            <a:r>
              <a:rPr kumimoji="1" lang="ja-JP" altLang="en-US" dirty="0" smtClean="0"/>
              <a:t>が消費者を予言するか証明するために、領域一般的な革新性</a:t>
            </a:r>
            <a:r>
              <a:rPr kumimoji="1" lang="en-US" altLang="ja-JP" dirty="0" smtClean="0"/>
              <a:t>(DGI)</a:t>
            </a:r>
            <a:r>
              <a:rPr kumimoji="1" lang="ja-JP" altLang="en-US" dirty="0" smtClean="0"/>
              <a:t>よりよい革新的な振る舞い、私たちは次の仮説をテストしたい。しかしながら、進む前に、領域固有性を正当化することができるように、私たちはこの機会をとらえて同じ主題内の</a:t>
            </a:r>
            <a:r>
              <a:rPr kumimoji="1" lang="en-US" altLang="ja-JP" dirty="0" smtClean="0"/>
              <a:t>DSI</a:t>
            </a:r>
            <a:r>
              <a:rPr kumimoji="1" lang="ja-JP" altLang="en-US" dirty="0" smtClean="0"/>
              <a:t>の変わりやすさを示したい。</a:t>
            </a:r>
            <a:r>
              <a:rPr kumimoji="1" lang="en-US" altLang="ja-JP" dirty="0" smtClean="0"/>
              <a:t>DSI</a:t>
            </a:r>
            <a:r>
              <a:rPr kumimoji="1" lang="ja-JP" altLang="en-US" dirty="0" smtClean="0"/>
              <a:t>が仮定されるので、人がそれぞれその人の自分自身のものを持っていることは製品分野を好みました。したがって、人はそれぞれ異なる革新の上に異なる</a:t>
            </a:r>
            <a:r>
              <a:rPr kumimoji="1" lang="en-US" altLang="ja-JP" dirty="0" smtClean="0"/>
              <a:t>DSI</a:t>
            </a:r>
            <a:r>
              <a:rPr kumimoji="1" lang="ja-JP" altLang="en-US" dirty="0" smtClean="0"/>
              <a:t>スコアを持っています</a:t>
            </a:r>
            <a:r>
              <a:rPr kumimoji="1" lang="en-US" altLang="ja-JP" dirty="0" smtClean="0"/>
              <a:t>:</a:t>
            </a:r>
          </a:p>
          <a:p>
            <a:r>
              <a:rPr kumimoji="1" lang="en-US" altLang="ja-JP" dirty="0" smtClean="0"/>
              <a:t>Here “predicts better” means strictly in theoretical sense. Of course, we can make better operational prediction models using disposition concepts.</a:t>
            </a:r>
          </a:p>
          <a:p>
            <a:r>
              <a:rPr kumimoji="1" lang="ja-JP" altLang="en-US" dirty="0" smtClean="0"/>
              <a:t>ここに「よりよく予言する」手段、理論的な感覚の中で厳密に。もちろん、私たちは配置概念を使用して、よりよい運用上の予測モデルを作ることができます。</a:t>
            </a:r>
          </a:p>
          <a:p>
            <a:endParaRPr kumimoji="1" lang="ja-JP" altLang="en-US" dirty="0"/>
          </a:p>
        </p:txBody>
      </p:sp>
      <p:sp>
        <p:nvSpPr>
          <p:cNvPr id="4" name="スライド番号プレースホルダ 3"/>
          <p:cNvSpPr>
            <a:spLocks noGrp="1"/>
          </p:cNvSpPr>
          <p:nvPr>
            <p:ph type="sldNum" sz="quarter" idx="10"/>
          </p:nvPr>
        </p:nvSpPr>
        <p:spPr/>
        <p:txBody>
          <a:bodyPr/>
          <a:lstStyle/>
          <a:p>
            <a:fld id="{73A24925-1FE8-4160-AC05-C4C9A26D084E}" type="slidenum">
              <a:rPr kumimoji="1" lang="ja-JP" altLang="en-US" smtClean="0"/>
              <a:pPr/>
              <a:t>16</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H2: DSI predicts innovative behavior better than DGI. This will be divided into three operational hypotheses:</a:t>
            </a:r>
          </a:p>
          <a:p>
            <a:endParaRPr kumimoji="1" lang="en-US" altLang="ja-JP" dirty="0" smtClean="0"/>
          </a:p>
          <a:p>
            <a:r>
              <a:rPr kumimoji="1" lang="en-US" altLang="ja-JP" dirty="0" smtClean="0"/>
              <a:t>H2a1: There is no significant correlation between DGI and innovative behavior (adoption time). </a:t>
            </a:r>
          </a:p>
          <a:p>
            <a:r>
              <a:rPr kumimoji="1" lang="en-US" altLang="ja-JP" dirty="0" smtClean="0"/>
              <a:t>H2a2: There is a significant correlation between DSI and innovative behavior (adoption time).</a:t>
            </a:r>
          </a:p>
          <a:p>
            <a:r>
              <a:rPr kumimoji="1" lang="en-US" altLang="ja-JP" dirty="0" smtClean="0"/>
              <a:t>H2b: There is no significant correlation between DSI and DGI.</a:t>
            </a:r>
          </a:p>
          <a:p>
            <a:r>
              <a:rPr kumimoji="1" lang="en-US" altLang="ja-JP" dirty="0" smtClean="0"/>
              <a:t>H2: DSI</a:t>
            </a:r>
            <a:r>
              <a:rPr kumimoji="1" lang="ja-JP" altLang="en-US" dirty="0" smtClean="0"/>
              <a:t>は</a:t>
            </a:r>
            <a:r>
              <a:rPr kumimoji="1" lang="en-US" altLang="ja-JP" dirty="0" smtClean="0"/>
              <a:t>DGI</a:t>
            </a:r>
            <a:r>
              <a:rPr kumimoji="1" lang="ja-JP" altLang="en-US" dirty="0" smtClean="0"/>
              <a:t>よりよい革新的な振る舞いを予言します。これは</a:t>
            </a:r>
            <a:r>
              <a:rPr kumimoji="1" lang="en-US" altLang="ja-JP" dirty="0" smtClean="0"/>
              <a:t>3</a:t>
            </a:r>
            <a:r>
              <a:rPr kumimoji="1" lang="ja-JP" altLang="en-US" dirty="0" err="1" smtClean="0"/>
              <a:t>つの</a:t>
            </a:r>
            <a:r>
              <a:rPr kumimoji="1" lang="ja-JP" altLang="en-US" dirty="0" smtClean="0"/>
              <a:t>運用上の仮説に分割されるでしょう</a:t>
            </a:r>
            <a:r>
              <a:rPr kumimoji="1" lang="en-US" altLang="ja-JP" dirty="0" smtClean="0"/>
              <a:t>:H2a1:DGI</a:t>
            </a:r>
            <a:r>
              <a:rPr kumimoji="1" lang="ja-JP" altLang="en-US" dirty="0" smtClean="0"/>
              <a:t>および革新的な振る舞い</a:t>
            </a:r>
            <a:r>
              <a:rPr kumimoji="1" lang="en-US" altLang="ja-JP" dirty="0" smtClean="0"/>
              <a:t>(</a:t>
            </a:r>
            <a:r>
              <a:rPr kumimoji="1" lang="ja-JP" altLang="en-US" dirty="0" smtClean="0"/>
              <a:t>採用時間</a:t>
            </a:r>
            <a:r>
              <a:rPr kumimoji="1" lang="en-US" altLang="ja-JP" dirty="0" smtClean="0"/>
              <a:t>)</a:t>
            </a:r>
            <a:r>
              <a:rPr kumimoji="1" lang="ja-JP" altLang="en-US" dirty="0" smtClean="0"/>
              <a:t>の間に重要な相関性はありません。</a:t>
            </a:r>
            <a:r>
              <a:rPr kumimoji="1" lang="en-US" altLang="ja-JP" dirty="0" smtClean="0"/>
              <a:t>H2a2:DSI</a:t>
            </a:r>
            <a:r>
              <a:rPr kumimoji="1" lang="ja-JP" altLang="en-US" dirty="0" smtClean="0"/>
              <a:t>および革新的な振る舞い</a:t>
            </a:r>
            <a:r>
              <a:rPr kumimoji="1" lang="en-US" altLang="ja-JP" dirty="0" smtClean="0"/>
              <a:t>(</a:t>
            </a:r>
            <a:r>
              <a:rPr kumimoji="1" lang="ja-JP" altLang="en-US" dirty="0" smtClean="0"/>
              <a:t>採用時間</a:t>
            </a:r>
            <a:r>
              <a:rPr kumimoji="1" lang="en-US" altLang="ja-JP" dirty="0" smtClean="0"/>
              <a:t>)</a:t>
            </a:r>
            <a:r>
              <a:rPr kumimoji="1" lang="ja-JP" altLang="en-US" dirty="0" smtClean="0"/>
              <a:t>の間に重要な相関性があります。</a:t>
            </a:r>
            <a:r>
              <a:rPr kumimoji="1" lang="en-US" altLang="ja-JP" dirty="0" smtClean="0"/>
              <a:t>H2b:DSI</a:t>
            </a:r>
            <a:r>
              <a:rPr kumimoji="1" lang="ja-JP" altLang="en-US" dirty="0" smtClean="0"/>
              <a:t>と</a:t>
            </a:r>
            <a:r>
              <a:rPr kumimoji="1" lang="en-US" altLang="ja-JP" dirty="0" smtClean="0"/>
              <a:t>DGI</a:t>
            </a:r>
            <a:r>
              <a:rPr kumimoji="1" lang="ja-JP" altLang="en-US" dirty="0" smtClean="0"/>
              <a:t>の間に重要な相関性はありません。</a:t>
            </a:r>
          </a:p>
          <a:p>
            <a:endParaRPr kumimoji="1" lang="ja-JP" altLang="en-US" dirty="0"/>
          </a:p>
        </p:txBody>
      </p:sp>
      <p:sp>
        <p:nvSpPr>
          <p:cNvPr id="4" name="スライド番号プレースホルダ 3"/>
          <p:cNvSpPr>
            <a:spLocks noGrp="1"/>
          </p:cNvSpPr>
          <p:nvPr>
            <p:ph type="sldNum" sz="quarter" idx="10"/>
          </p:nvPr>
        </p:nvSpPr>
        <p:spPr/>
        <p:txBody>
          <a:bodyPr/>
          <a:lstStyle/>
          <a:p>
            <a:fld id="{73A24925-1FE8-4160-AC05-C4C9A26D084E}" type="slidenum">
              <a:rPr kumimoji="1" lang="ja-JP" altLang="en-US" smtClean="0"/>
              <a:pPr/>
              <a:t>17</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Using Cox regression function, we estimate the parameters. Dependent variable is adoption time and the explanatory variables are DSI and intervening variables </a:t>
            </a:r>
          </a:p>
          <a:p>
            <a:r>
              <a:rPr kumimoji="1" lang="ja-JP" altLang="en-US" dirty="0" smtClean="0"/>
              <a:t>コックス回帰関数を使用して、私たちはパラメーターを評価します。従属変数は採用時間です。また、説明変数は</a:t>
            </a:r>
            <a:r>
              <a:rPr kumimoji="1" lang="en-US" altLang="ja-JP" dirty="0" smtClean="0"/>
              <a:t>DSI</a:t>
            </a:r>
            <a:r>
              <a:rPr kumimoji="1" lang="ja-JP" altLang="en-US" dirty="0" smtClean="0"/>
              <a:t>と仲介変数です。</a:t>
            </a:r>
          </a:p>
          <a:p>
            <a:endParaRPr kumimoji="1" lang="ja-JP" altLang="en-US" dirty="0"/>
          </a:p>
        </p:txBody>
      </p:sp>
      <p:sp>
        <p:nvSpPr>
          <p:cNvPr id="4" name="スライド番号プレースホルダ 3"/>
          <p:cNvSpPr>
            <a:spLocks noGrp="1"/>
          </p:cNvSpPr>
          <p:nvPr>
            <p:ph type="sldNum" sz="quarter" idx="10"/>
          </p:nvPr>
        </p:nvSpPr>
        <p:spPr/>
        <p:txBody>
          <a:bodyPr/>
          <a:lstStyle/>
          <a:p>
            <a:fld id="{73A24925-1FE8-4160-AC05-C4C9A26D084E}" type="slidenum">
              <a:rPr kumimoji="1" lang="ja-JP" altLang="en-US" smtClean="0"/>
              <a:pPr/>
              <a:t>18</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3600" b="0" i="0" kern="1200" dirty="0" smtClean="0">
                <a:solidFill>
                  <a:schemeClr val="tx1"/>
                </a:solidFill>
                <a:effectLst/>
                <a:latin typeface="+mn-lt"/>
                <a:ea typeface="+mn-ea"/>
                <a:cs typeface="+mn-cs"/>
              </a:rPr>
              <a:t>The MEANS Procedure</a:t>
            </a:r>
          </a:p>
          <a:p>
            <a:r>
              <a:rPr kumimoji="1" lang="en-US" altLang="ja-JP" sz="3600" b="0" i="0" kern="1200" dirty="0" smtClean="0">
                <a:solidFill>
                  <a:schemeClr val="tx1"/>
                </a:solidFill>
                <a:effectLst/>
                <a:latin typeface="+mn-lt"/>
                <a:ea typeface="+mn-ea"/>
                <a:cs typeface="+mn-cs"/>
              </a:rPr>
              <a:t>Analysis Variable : age N Mean </a:t>
            </a:r>
            <a:r>
              <a:rPr kumimoji="1" lang="en-US" altLang="ja-JP" sz="3600" b="0" i="0" kern="1200" dirty="0" err="1" smtClean="0">
                <a:solidFill>
                  <a:schemeClr val="tx1"/>
                </a:solidFill>
                <a:effectLst/>
                <a:latin typeface="+mn-lt"/>
                <a:ea typeface="+mn-ea"/>
                <a:cs typeface="+mn-cs"/>
              </a:rPr>
              <a:t>Std</a:t>
            </a:r>
            <a:r>
              <a:rPr kumimoji="1" lang="en-US" altLang="ja-JP" sz="3600" b="0" i="0" kern="1200" dirty="0" smtClean="0">
                <a:solidFill>
                  <a:schemeClr val="tx1"/>
                </a:solidFill>
                <a:effectLst/>
                <a:latin typeface="+mn-lt"/>
                <a:ea typeface="+mn-ea"/>
                <a:cs typeface="+mn-cs"/>
              </a:rPr>
              <a:t> </a:t>
            </a:r>
            <a:r>
              <a:rPr kumimoji="1" lang="en-US" altLang="ja-JP" sz="3600" b="0" i="0" kern="1200" dirty="0" err="1" smtClean="0">
                <a:solidFill>
                  <a:schemeClr val="tx1"/>
                </a:solidFill>
                <a:effectLst/>
                <a:latin typeface="+mn-lt"/>
                <a:ea typeface="+mn-ea"/>
                <a:cs typeface="+mn-cs"/>
              </a:rPr>
              <a:t>Dev</a:t>
            </a:r>
            <a:r>
              <a:rPr kumimoji="1" lang="en-US" altLang="ja-JP" sz="3600" b="0" i="0" kern="1200" dirty="0" smtClean="0">
                <a:solidFill>
                  <a:schemeClr val="tx1"/>
                </a:solidFill>
                <a:effectLst/>
                <a:latin typeface="+mn-lt"/>
                <a:ea typeface="+mn-ea"/>
                <a:cs typeface="+mn-cs"/>
              </a:rPr>
              <a:t> Minimum Maximum 688 20.3284884 1.1881031 19.0000000 27.0000000</a:t>
            </a:r>
          </a:p>
          <a:p>
            <a:r>
              <a:rPr kumimoji="1" lang="en-US" altLang="ja-JP" sz="3600" b="0" i="0" kern="1200" dirty="0" smtClean="0">
                <a:solidFill>
                  <a:schemeClr val="tx1"/>
                </a:solidFill>
                <a:effectLst/>
                <a:latin typeface="+mn-lt"/>
                <a:ea typeface="+mn-ea"/>
                <a:cs typeface="+mn-cs"/>
              </a:rPr>
              <a:t>The MEANS Procedure</a:t>
            </a:r>
          </a:p>
          <a:p>
            <a:r>
              <a:rPr kumimoji="1" lang="en-US" altLang="ja-JP" sz="3600" b="0" i="0" kern="1200" dirty="0" smtClean="0">
                <a:solidFill>
                  <a:schemeClr val="tx1"/>
                </a:solidFill>
                <a:effectLst/>
                <a:latin typeface="+mn-lt"/>
                <a:ea typeface="+mn-ea"/>
                <a:cs typeface="+mn-cs"/>
              </a:rPr>
              <a:t>Analysis Variable : age N Mean Std Dev Minimum Maximum 688 20.3284884 1.1881031 19.0000000 27.0000000</a:t>
            </a:r>
          </a:p>
          <a:p>
            <a:r>
              <a:rPr kumimoji="1" lang="en-US" altLang="ja-JP" dirty="0" smtClean="0"/>
              <a:t>Data were collected by web uploaded self-administered questionnaire from 896 business undergraduates at our (private) university in Kyoto, Japan during June 10th – July 29th 2009. Removal of 207 subjects owing to missing data, non-response, and random response resulted in a total usable sample of 688 subjects.</a:t>
            </a:r>
          </a:p>
          <a:p>
            <a:r>
              <a:rPr kumimoji="1" lang="en-US" altLang="ja-JP" dirty="0" smtClean="0"/>
              <a:t>The final sample was comprised of 455 men (66.1 %) and  233 women (33.9%). Ages of the subjects ranged from 18 to 27 years, with a mean of 20.3 (SD=1.188). </a:t>
            </a:r>
          </a:p>
          <a:p>
            <a:r>
              <a:rPr kumimoji="1" lang="en-US" altLang="ja-JP" dirty="0" smtClean="0"/>
              <a:t>Mobile phone, SNS and e-money are chosen as the innovative products.</a:t>
            </a:r>
          </a:p>
          <a:p>
            <a:r>
              <a:rPr kumimoji="1" lang="ja-JP" altLang="en-US" dirty="0" smtClean="0"/>
              <a:t>データは</a:t>
            </a:r>
            <a:r>
              <a:rPr kumimoji="1" lang="en-US" altLang="ja-JP" dirty="0" smtClean="0"/>
              <a:t>6</a:t>
            </a:r>
            <a:r>
              <a:rPr kumimoji="1" lang="ja-JP" altLang="en-US" dirty="0" smtClean="0"/>
              <a:t>月</a:t>
            </a:r>
            <a:r>
              <a:rPr kumimoji="1" lang="en-US" altLang="ja-JP" dirty="0" smtClean="0"/>
              <a:t>10</a:t>
            </a:r>
            <a:r>
              <a:rPr kumimoji="1" lang="ja-JP" altLang="en-US" dirty="0" smtClean="0"/>
              <a:t>日に京都</a:t>
            </a:r>
            <a:r>
              <a:rPr kumimoji="1" lang="en-US" altLang="ja-JP" dirty="0" smtClean="0"/>
              <a:t>(</a:t>
            </a:r>
            <a:r>
              <a:rPr kumimoji="1" lang="ja-JP" altLang="en-US" dirty="0" smtClean="0"/>
              <a:t>日本</a:t>
            </a:r>
            <a:r>
              <a:rPr kumimoji="1" lang="en-US" altLang="ja-JP" dirty="0" smtClean="0"/>
              <a:t>)</a:t>
            </a:r>
            <a:r>
              <a:rPr kumimoji="1" lang="ja-JP" altLang="en-US" dirty="0" smtClean="0"/>
              <a:t>の私たちの</a:t>
            </a:r>
            <a:r>
              <a:rPr kumimoji="1" lang="en-US" altLang="ja-JP" dirty="0" smtClean="0"/>
              <a:t>(</a:t>
            </a:r>
            <a:r>
              <a:rPr kumimoji="1" lang="ja-JP" altLang="en-US" dirty="0" smtClean="0"/>
              <a:t>個人</a:t>
            </a:r>
            <a:r>
              <a:rPr kumimoji="1" lang="en-US" altLang="ja-JP" dirty="0" smtClean="0"/>
              <a:t>)</a:t>
            </a:r>
            <a:r>
              <a:rPr kumimoji="1" lang="ja-JP" altLang="en-US" dirty="0" smtClean="0"/>
              <a:t>大学で</a:t>
            </a:r>
            <a:r>
              <a:rPr kumimoji="1" lang="en-US" altLang="ja-JP" dirty="0" smtClean="0"/>
              <a:t>896</a:t>
            </a:r>
            <a:r>
              <a:rPr kumimoji="1" lang="ja-JP" altLang="en-US" dirty="0" smtClean="0"/>
              <a:t>人のビジネス大学生からウェブにアップロードされた自己記入質問書によって集められました</a:t>
            </a:r>
            <a:r>
              <a:rPr kumimoji="1" lang="en-US" altLang="ja-JP" dirty="0" smtClean="0"/>
              <a:t>?2009</a:t>
            </a:r>
            <a:r>
              <a:rPr kumimoji="1" lang="ja-JP" altLang="en-US" dirty="0" smtClean="0"/>
              <a:t>年</a:t>
            </a:r>
            <a:r>
              <a:rPr kumimoji="1" lang="en-US" altLang="ja-JP" dirty="0" smtClean="0"/>
              <a:t>7</a:t>
            </a:r>
            <a:r>
              <a:rPr kumimoji="1" lang="ja-JP" altLang="en-US" dirty="0" smtClean="0"/>
              <a:t>月</a:t>
            </a:r>
            <a:r>
              <a:rPr kumimoji="1" lang="en-US" altLang="ja-JP" dirty="0" smtClean="0"/>
              <a:t>29</a:t>
            </a:r>
            <a:r>
              <a:rPr kumimoji="1" lang="ja-JP" altLang="en-US" dirty="0" smtClean="0"/>
              <a:t>日。欠測値、無回答および任意のレスポンスに起因する</a:t>
            </a:r>
            <a:r>
              <a:rPr kumimoji="1" lang="en-US" altLang="ja-JP" dirty="0" smtClean="0"/>
              <a:t>207</a:t>
            </a:r>
            <a:r>
              <a:rPr kumimoji="1" lang="ja-JP" altLang="en-US" dirty="0" smtClean="0"/>
              <a:t>の主題の除去は、</a:t>
            </a:r>
            <a:r>
              <a:rPr kumimoji="1" lang="en-US" altLang="ja-JP" dirty="0" smtClean="0"/>
              <a:t>688</a:t>
            </a:r>
            <a:r>
              <a:rPr kumimoji="1" lang="ja-JP" altLang="en-US" dirty="0" smtClean="0"/>
              <a:t>の主題の完全な使用可能なサンプルに帰着しました。最終サンプルは</a:t>
            </a:r>
            <a:r>
              <a:rPr kumimoji="1" lang="en-US" altLang="ja-JP" dirty="0" smtClean="0"/>
              <a:t>455</a:t>
            </a:r>
            <a:r>
              <a:rPr kumimoji="1" lang="ja-JP" altLang="en-US" dirty="0" smtClean="0"/>
              <a:t>人の男性</a:t>
            </a:r>
            <a:r>
              <a:rPr kumimoji="1" lang="en-US" altLang="ja-JP" dirty="0" smtClean="0"/>
              <a:t>(66.1%)</a:t>
            </a:r>
            <a:r>
              <a:rPr kumimoji="1" lang="ja-JP" altLang="en-US" dirty="0" smtClean="0"/>
              <a:t>および</a:t>
            </a:r>
            <a:r>
              <a:rPr kumimoji="1" lang="en-US" altLang="ja-JP" dirty="0" smtClean="0"/>
              <a:t>233</a:t>
            </a:r>
            <a:r>
              <a:rPr kumimoji="1" lang="ja-JP" altLang="en-US" dirty="0" smtClean="0"/>
              <a:t>人の女性</a:t>
            </a:r>
            <a:r>
              <a:rPr kumimoji="1" lang="en-US" altLang="ja-JP" dirty="0" smtClean="0"/>
              <a:t>(33.9%)</a:t>
            </a:r>
            <a:r>
              <a:rPr kumimoji="1" lang="ja-JP" altLang="en-US" dirty="0" err="1" smtClean="0"/>
              <a:t>で構</a:t>
            </a:r>
            <a:r>
              <a:rPr kumimoji="1" lang="ja-JP" altLang="en-US" dirty="0" smtClean="0"/>
              <a:t>成されました。主題の時代は</a:t>
            </a:r>
            <a:r>
              <a:rPr kumimoji="1" lang="en-US" altLang="ja-JP" dirty="0" smtClean="0"/>
              <a:t>20.3(SD=1.188)</a:t>
            </a:r>
            <a:r>
              <a:rPr kumimoji="1" lang="ja-JP" altLang="en-US" dirty="0" smtClean="0"/>
              <a:t>の中間と共に</a:t>
            </a:r>
            <a:r>
              <a:rPr kumimoji="1" lang="en-US" altLang="ja-JP" dirty="0" smtClean="0"/>
              <a:t>18</a:t>
            </a:r>
            <a:r>
              <a:rPr kumimoji="1" lang="ja-JP" altLang="en-US" dirty="0" smtClean="0"/>
              <a:t>から</a:t>
            </a:r>
            <a:r>
              <a:rPr kumimoji="1" lang="en-US" altLang="ja-JP" dirty="0" smtClean="0"/>
              <a:t>27</a:t>
            </a:r>
            <a:r>
              <a:rPr kumimoji="1" lang="ja-JP" altLang="en-US" dirty="0" smtClean="0"/>
              <a:t>年まで及びました。携帯電話、</a:t>
            </a:r>
            <a:r>
              <a:rPr kumimoji="1" lang="en-US" altLang="ja-JP" dirty="0" smtClean="0"/>
              <a:t>SNS</a:t>
            </a:r>
            <a:r>
              <a:rPr kumimoji="1" lang="ja-JP" altLang="en-US" dirty="0" smtClean="0"/>
              <a:t>および電子マネーは革新的な製品に選ばれます。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73A24925-1FE8-4160-AC05-C4C9A26D084E}" type="slidenum">
              <a:rPr kumimoji="1" lang="ja-JP" altLang="en-US" smtClean="0"/>
              <a:pPr/>
              <a:t>19</a:t>
            </a:fld>
            <a:endParaRPr kumimoji="1" lang="ja-JP" altLang="en-US"/>
          </a:p>
        </p:txBody>
      </p:sp>
    </p:spTree>
    <p:extLst>
      <p:ext uri="{BB962C8B-B14F-4D97-AF65-F5344CB8AC3E}">
        <p14:creationId xmlns:p14="http://schemas.microsoft.com/office/powerpoint/2010/main" val="12207482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3A24925-1FE8-4160-AC05-C4C9A26D084E}" type="slidenum">
              <a:rPr kumimoji="1" lang="ja-JP" altLang="en-US" smtClean="0"/>
              <a:pPr/>
              <a:t>25</a:t>
            </a:fld>
            <a:endParaRPr kumimoji="1" lang="ja-JP" altLang="en-US"/>
          </a:p>
        </p:txBody>
      </p:sp>
    </p:spTree>
    <p:extLst>
      <p:ext uri="{BB962C8B-B14F-4D97-AF65-F5344CB8AC3E}">
        <p14:creationId xmlns:p14="http://schemas.microsoft.com/office/powerpoint/2010/main" val="29471868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In general, a scale must be time invariant.</a:t>
            </a:r>
          </a:p>
          <a:p>
            <a:r>
              <a:rPr kumimoji="1" lang="en-US" altLang="ja-JP" dirty="0" smtClean="0"/>
              <a:t>The way you choose a domain defines the degree of the time invariability of the scale scores.</a:t>
            </a:r>
          </a:p>
          <a:p>
            <a:r>
              <a:rPr kumimoji="1" lang="en-US" altLang="ja-JP" dirty="0" smtClean="0"/>
              <a:t>If you take a domain as wide as possible, you may be able to avoid its time dependency. </a:t>
            </a:r>
          </a:p>
          <a:p>
            <a:r>
              <a:rPr kumimoji="1" lang="en-US" altLang="ja-JP" dirty="0" smtClean="0"/>
              <a:t>For example, if you take electronics gadgets as a domain for </a:t>
            </a:r>
            <a:r>
              <a:rPr kumimoji="1" lang="en-US" altLang="ja-JP" dirty="0" err="1" smtClean="0"/>
              <a:t>iPad</a:t>
            </a:r>
            <a:r>
              <a:rPr kumimoji="1" lang="en-US" altLang="ja-JP" dirty="0" smtClean="0"/>
              <a:t>, then the scale scores must remain constant for a certain period. It is because people’s interest toward electronics gadgets stays the same.</a:t>
            </a:r>
          </a:p>
          <a:p>
            <a:r>
              <a:rPr kumimoji="1" lang="en-US" altLang="ja-JP" dirty="0" smtClean="0"/>
              <a:t>On the other hand, if you take </a:t>
            </a:r>
            <a:r>
              <a:rPr kumimoji="1" lang="en-US" altLang="ja-JP" dirty="0" err="1" smtClean="0"/>
              <a:t>iPad</a:t>
            </a:r>
            <a:r>
              <a:rPr kumimoji="1" lang="en-US" altLang="ja-JP" dirty="0" smtClean="0"/>
              <a:t> as a domain for its next generation as a narrow case, then the scale scores will be different at separate times. Because the consumers’ </a:t>
            </a:r>
            <a:r>
              <a:rPr kumimoji="1" lang="en-US" altLang="ja-JP" dirty="0" err="1" smtClean="0"/>
              <a:t>iPad</a:t>
            </a:r>
            <a:r>
              <a:rPr kumimoji="1" lang="en-US" altLang="ja-JP" dirty="0" smtClean="0"/>
              <a:t> awareness will increase and change their attitudes as time goes by.</a:t>
            </a:r>
          </a:p>
          <a:p>
            <a:r>
              <a:rPr kumimoji="1" lang="ja-JP" altLang="en-US" dirty="0" smtClean="0"/>
              <a:t>一般に、規模は時間不変式であるに違いありません。あなたが領域を選ぶ方法は、規模スコアの時間不変性の程度を定義します。できるだけ広い領域をとれば、その時間依存性を回避することができるかもしれません。例えば、あなたが</a:t>
            </a:r>
            <a:r>
              <a:rPr kumimoji="1" lang="en-US" altLang="ja-JP" dirty="0" err="1" smtClean="0"/>
              <a:t>iPad</a:t>
            </a:r>
            <a:r>
              <a:rPr kumimoji="1" lang="ja-JP" altLang="en-US" dirty="0" smtClean="0"/>
              <a:t>に対してエレクトロニクス装置を領域と考えれば、規模スコアは一定の期間の間一定のままであるに違いありません。それは人々のエレクトロニクス装置への興味が同じことを止めるからです。他方では、あなたが狭い場合としてのその次世代の間</a:t>
            </a:r>
            <a:r>
              <a:rPr kumimoji="1" lang="en-US" altLang="ja-JP" dirty="0" err="1" smtClean="0"/>
              <a:t>iPad</a:t>
            </a:r>
            <a:r>
              <a:rPr kumimoji="1" lang="ja-JP" altLang="en-US" dirty="0" smtClean="0"/>
              <a:t>を領域と考えれば、規模スコアは個別の時に異なるでしょう。消費者の</a:t>
            </a:r>
            <a:r>
              <a:rPr kumimoji="1" lang="en-US" altLang="ja-JP" dirty="0" err="1" smtClean="0"/>
              <a:t>iPad</a:t>
            </a:r>
            <a:r>
              <a:rPr kumimoji="1" lang="ja-JP" altLang="en-US" dirty="0" smtClean="0"/>
              <a:t>意識が増加し、時間が経過するとともに、それらの態度を変えるので。</a:t>
            </a:r>
          </a:p>
          <a:p>
            <a:endParaRPr kumimoji="1" lang="ja-JP" altLang="en-US" dirty="0"/>
          </a:p>
        </p:txBody>
      </p:sp>
      <p:sp>
        <p:nvSpPr>
          <p:cNvPr id="4" name="スライド番号プレースホルダ 3"/>
          <p:cNvSpPr>
            <a:spLocks noGrp="1"/>
          </p:cNvSpPr>
          <p:nvPr>
            <p:ph type="sldNum" sz="quarter" idx="10"/>
          </p:nvPr>
        </p:nvSpPr>
        <p:spPr/>
        <p:txBody>
          <a:bodyPr/>
          <a:lstStyle/>
          <a:p>
            <a:fld id="{73A24925-1FE8-4160-AC05-C4C9A26D084E}" type="slidenum">
              <a:rPr kumimoji="1" lang="ja-JP" altLang="en-US" smtClean="0"/>
              <a:pPr/>
              <a:t>35</a:t>
            </a:fld>
            <a:endParaRPr kumimoji="1"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For example, if you need to collect info from innovative consumers with regard to non-existing category within electronics gadget category, then you should choose electronics gadget as your domain.</a:t>
            </a:r>
          </a:p>
          <a:p>
            <a:r>
              <a:rPr kumimoji="1" lang="en-US" altLang="ja-JP" dirty="0" smtClean="0"/>
              <a:t>If you would like to predict consumers’ adoption behavior about the next generation of </a:t>
            </a:r>
            <a:r>
              <a:rPr kumimoji="1" lang="en-US" altLang="ja-JP" dirty="0" err="1" smtClean="0"/>
              <a:t>smartphone</a:t>
            </a:r>
            <a:r>
              <a:rPr kumimoji="1" lang="en-US" altLang="ja-JP" dirty="0" smtClean="0"/>
              <a:t>, you may choose mobile phone or </a:t>
            </a:r>
            <a:r>
              <a:rPr kumimoji="1" lang="en-US" altLang="ja-JP" dirty="0" err="1" smtClean="0"/>
              <a:t>smartphone</a:t>
            </a:r>
            <a:r>
              <a:rPr kumimoji="1" lang="en-US" altLang="ja-JP" dirty="0" smtClean="0"/>
              <a:t> as your domain. In this case, you have to take the time dependency of scale scores into your considerations.</a:t>
            </a:r>
          </a:p>
          <a:p>
            <a:r>
              <a:rPr kumimoji="1" lang="en-US" altLang="ja-JP" dirty="0" smtClean="0"/>
              <a:t>In this study, because e-money is the latest innovation among three, the diffusion rate is the lowest and accordingly the mean of the scale scores is the lowest. </a:t>
            </a:r>
          </a:p>
          <a:p>
            <a:r>
              <a:rPr kumimoji="1" lang="en-US" altLang="ja-JP" dirty="0" smtClean="0"/>
              <a:t>If multiple innovations were launched around the same time, then regardless of category, the means of DSI scores will positively correlate with the diffusion rates, namely the attractiveness of innovation. </a:t>
            </a:r>
          </a:p>
          <a:p>
            <a:r>
              <a:rPr kumimoji="1" lang="ja-JP" altLang="en-US" dirty="0" smtClean="0"/>
              <a:t>例えば、エレクトロニクス装置カテゴリー内に非既存のカテゴリーに関して革新的な消費者から情報を集める必要があれば、エレクトロニクス装置を領域に選ぶべきです。消費者のスマートフォンの次世代に関する採用行動を予言したければ、携帯電話またはスマートフォンを領域に選んでもよい。この場合、考察の中への規模スコアの時間依存性を連れて行かなければなりません。この研究で、電子マネーが</a:t>
            </a:r>
            <a:r>
              <a:rPr kumimoji="1" lang="en-US" altLang="ja-JP" dirty="0" smtClean="0"/>
              <a:t>3</a:t>
            </a:r>
            <a:r>
              <a:rPr kumimoji="1" lang="ja-JP" altLang="en-US" dirty="0" smtClean="0"/>
              <a:t>の中の最新の革新であるので、普及率は最低です。また、従って、規模スコアの中間は最低です。カテゴリーにかかわらず、もし多数の革新が同時のまわりで始められれば、</a:t>
            </a:r>
            <a:r>
              <a:rPr kumimoji="1" lang="en-US" altLang="ja-JP" dirty="0" smtClean="0"/>
              <a:t>DSI</a:t>
            </a:r>
            <a:r>
              <a:rPr kumimoji="1" lang="ja-JP" altLang="en-US" dirty="0" smtClean="0"/>
              <a:t>スコアの手段は確かに普及率</a:t>
            </a:r>
            <a:r>
              <a:rPr kumimoji="1" lang="en-US" altLang="ja-JP" dirty="0" smtClean="0"/>
              <a:t>(</a:t>
            </a:r>
            <a:r>
              <a:rPr kumimoji="1" lang="ja-JP" altLang="en-US" dirty="0" smtClean="0"/>
              <a:t>すなわち革新の魅力</a:t>
            </a:r>
            <a:r>
              <a:rPr kumimoji="1" lang="en-US" altLang="ja-JP" dirty="0" smtClean="0"/>
              <a:t>)</a:t>
            </a:r>
            <a:r>
              <a:rPr kumimoji="1" lang="ja-JP" altLang="en-US" dirty="0" smtClean="0"/>
              <a:t>と関連するでしょう</a:t>
            </a:r>
          </a:p>
          <a:p>
            <a:endParaRPr kumimoji="1" lang="ja-JP" altLang="en-US" dirty="0"/>
          </a:p>
        </p:txBody>
      </p:sp>
      <p:sp>
        <p:nvSpPr>
          <p:cNvPr id="4" name="スライド番号プレースホルダ 3"/>
          <p:cNvSpPr>
            <a:spLocks noGrp="1"/>
          </p:cNvSpPr>
          <p:nvPr>
            <p:ph type="sldNum" sz="quarter" idx="10"/>
          </p:nvPr>
        </p:nvSpPr>
        <p:spPr/>
        <p:txBody>
          <a:bodyPr/>
          <a:lstStyle/>
          <a:p>
            <a:fld id="{73A24925-1FE8-4160-AC05-C4C9A26D084E}" type="slidenum">
              <a:rPr kumimoji="1" lang="ja-JP" altLang="en-US" smtClean="0"/>
              <a:pPr/>
              <a:t>36</a:t>
            </a:fld>
            <a:endParaRPr kumimoji="1" lang="ja-JP"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Starting with logical syntax point of view (</a:t>
            </a:r>
            <a:r>
              <a:rPr kumimoji="1" lang="en-US" altLang="ja-JP" dirty="0" err="1" smtClean="0"/>
              <a:t>Carnap</a:t>
            </a:r>
            <a:r>
              <a:rPr kumimoji="1" lang="en-US" altLang="ja-JP" dirty="0" smtClean="0"/>
              <a:t> 1956, Watanabe 1995), we classified consumer innovativeness into  theoretical construct and disposition concept.</a:t>
            </a:r>
          </a:p>
          <a:p>
            <a:r>
              <a:rPr kumimoji="1" lang="en-US" altLang="ja-JP" dirty="0" smtClean="0"/>
              <a:t>We explained that Rogers’ definition of consumer innovativeness is a tautology and his adopter categorization is also illogical because they are derived from the disposition concept which does not contain surplus meaning at all.</a:t>
            </a:r>
          </a:p>
          <a:p>
            <a:r>
              <a:rPr kumimoji="1" lang="ja-JP" altLang="en-US" dirty="0" smtClean="0"/>
              <a:t>論理的シンタックス視点</a:t>
            </a:r>
            <a:r>
              <a:rPr kumimoji="1" lang="en-US" altLang="ja-JP" dirty="0" smtClean="0"/>
              <a:t>(</a:t>
            </a:r>
            <a:r>
              <a:rPr kumimoji="1" lang="ja-JP" altLang="en-US" dirty="0" smtClean="0"/>
              <a:t>カルナップ</a:t>
            </a:r>
            <a:r>
              <a:rPr kumimoji="1" lang="en-US" altLang="ja-JP" dirty="0" smtClean="0"/>
              <a:t>1956</a:t>
            </a:r>
            <a:r>
              <a:rPr kumimoji="1" lang="ja-JP" altLang="en-US" dirty="0" smtClean="0"/>
              <a:t>およびワタナベ</a:t>
            </a:r>
            <a:r>
              <a:rPr kumimoji="1" lang="en-US" altLang="ja-JP" dirty="0" smtClean="0"/>
              <a:t>1995)</a:t>
            </a:r>
            <a:r>
              <a:rPr kumimoji="1" lang="ja-JP" altLang="en-US" dirty="0" smtClean="0"/>
              <a:t>から始めて、私たちは理論的な構成物および配置概念に消費者革新性を分類しました。私たちは、ロジャーズの消費者革新性の定義が類語反復で、さらに、それらが余分の意味を全く含んでいない配置概念に由来するので彼の採用者分類が非論理的であることを説明しました。</a:t>
            </a:r>
          </a:p>
          <a:p>
            <a:endParaRPr kumimoji="1" lang="ja-JP" altLang="en-US" dirty="0"/>
          </a:p>
        </p:txBody>
      </p:sp>
      <p:sp>
        <p:nvSpPr>
          <p:cNvPr id="4" name="スライド番号プレースホルダ 3"/>
          <p:cNvSpPr>
            <a:spLocks noGrp="1"/>
          </p:cNvSpPr>
          <p:nvPr>
            <p:ph type="sldNum" sz="quarter" idx="10"/>
          </p:nvPr>
        </p:nvSpPr>
        <p:spPr/>
        <p:txBody>
          <a:bodyPr/>
          <a:lstStyle/>
          <a:p>
            <a:fld id="{73A24925-1FE8-4160-AC05-C4C9A26D084E}" type="slidenum">
              <a:rPr kumimoji="1" lang="ja-JP" altLang="en-US" smtClean="0"/>
              <a:pPr/>
              <a:t>37</a:t>
            </a:fld>
            <a:endParaRPr kumimoji="1" lang="ja-JP"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Most of the scale items for DGI, namely, theoretical construct have been designed to be very abstract because of its generality. That is why the predictability has been generally weak.</a:t>
            </a:r>
          </a:p>
          <a:p>
            <a:r>
              <a:rPr kumimoji="1" lang="en-US" altLang="ja-JP" dirty="0" smtClean="0"/>
              <a:t>Also when you use single product innovativeness, you need past similar products based on your subjective judgments.</a:t>
            </a:r>
          </a:p>
          <a:p>
            <a:r>
              <a:rPr kumimoji="1" lang="en-US" altLang="ja-JP" dirty="0" smtClean="0"/>
              <a:t>Based on these facts, we introduce a new construct in an intermediate level of abstraction between theoretical construct and disposition concept. We name it T-D mixture. </a:t>
            </a:r>
          </a:p>
          <a:p>
            <a:r>
              <a:rPr kumimoji="1" lang="en-US" altLang="ja-JP" dirty="0" smtClean="0"/>
              <a:t>Its scale items must consist of contents close to the innovation adoption behavior in a product/category and yet, they should keep some surplus meanings.</a:t>
            </a:r>
          </a:p>
          <a:p>
            <a:r>
              <a:rPr kumimoji="1" lang="en-US" altLang="ja-JP" dirty="0" smtClean="0"/>
              <a:t>We consider that this intermediate construct, T-D mixture happened to be the DSI.</a:t>
            </a:r>
          </a:p>
          <a:p>
            <a:r>
              <a:rPr kumimoji="1" lang="en-US" altLang="ja-JP" dirty="0" smtClean="0"/>
              <a:t>DGI</a:t>
            </a:r>
            <a:r>
              <a:rPr kumimoji="1" lang="ja-JP" altLang="en-US" dirty="0" smtClean="0"/>
              <a:t>のためのほとんどの規模アイテム、理論的で、すなわち、構築する、その一般法則のために非常に抽象的になるように設計されました。そのため、予言は一般に弱かった。さらに単一の製品革新性を使用する場合、過去の類似品はあなたの主観的判断に基づく必要があります。これらの事実に基づいて、私たちは、理論的な構成物および配置概念の間の抽象の中間レベルに新しい構成物を導入します。私たちはそれを</a:t>
            </a:r>
            <a:r>
              <a:rPr kumimoji="1" lang="en-US" altLang="ja-JP" dirty="0" smtClean="0"/>
              <a:t>T-D</a:t>
            </a:r>
            <a:r>
              <a:rPr kumimoji="1" lang="ja-JP" altLang="en-US" dirty="0" smtClean="0"/>
              <a:t>混合と命名します。その規模アイテムは、製品</a:t>
            </a:r>
            <a:r>
              <a:rPr kumimoji="1" lang="en-US" altLang="ja-JP" dirty="0" smtClean="0"/>
              <a:t>/</a:t>
            </a:r>
            <a:r>
              <a:rPr kumimoji="1" lang="ja-JP" altLang="en-US" dirty="0" smtClean="0"/>
              <a:t>カテゴリー中の革新採用行動に近い内容から成るに違いありません、しかし、それらはいくつかの余分の意味を維持するべきです。私たちはそれをこれと考えます、中間、構築する、</a:t>
            </a:r>
            <a:r>
              <a:rPr kumimoji="1" lang="en-US" altLang="ja-JP" dirty="0" smtClean="0"/>
              <a:t>T-D</a:t>
            </a:r>
            <a:r>
              <a:rPr kumimoji="1" lang="ja-JP" altLang="en-US" dirty="0" smtClean="0"/>
              <a:t>混合は偶然</a:t>
            </a:r>
            <a:r>
              <a:rPr kumimoji="1" lang="en-US" altLang="ja-JP" dirty="0" smtClean="0"/>
              <a:t>DSI</a:t>
            </a:r>
            <a:r>
              <a:rPr kumimoji="1" lang="ja-JP" altLang="en-US" dirty="0" smtClean="0"/>
              <a:t>でした。</a:t>
            </a:r>
          </a:p>
          <a:p>
            <a:endParaRPr kumimoji="1" lang="ja-JP" altLang="en-US" dirty="0"/>
          </a:p>
        </p:txBody>
      </p:sp>
      <p:sp>
        <p:nvSpPr>
          <p:cNvPr id="4" name="スライド番号プレースホルダ 3"/>
          <p:cNvSpPr>
            <a:spLocks noGrp="1"/>
          </p:cNvSpPr>
          <p:nvPr>
            <p:ph type="sldNum" sz="quarter" idx="10"/>
          </p:nvPr>
        </p:nvSpPr>
        <p:spPr/>
        <p:txBody>
          <a:bodyPr/>
          <a:lstStyle/>
          <a:p>
            <a:fld id="{73A24925-1FE8-4160-AC05-C4C9A26D084E}" type="slidenum">
              <a:rPr kumimoji="1" lang="ja-JP" altLang="en-US" smtClean="0"/>
              <a:pPr/>
              <a:t>38</a:t>
            </a:fld>
            <a:endParaRPr kumimoji="1" lang="ja-JP"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Then we tested our model validity by </a:t>
            </a:r>
            <a:r>
              <a:rPr kumimoji="1" lang="en-US" altLang="ja-JP" dirty="0" err="1" smtClean="0"/>
              <a:t>correlational</a:t>
            </a:r>
            <a:r>
              <a:rPr kumimoji="1" lang="en-US" altLang="ja-JP" dirty="0" smtClean="0"/>
              <a:t> hypotheses.</a:t>
            </a:r>
          </a:p>
          <a:p>
            <a:r>
              <a:rPr kumimoji="1" lang="en-US" altLang="ja-JP" dirty="0" smtClean="0"/>
              <a:t>Also we confirmed the validity of our innovation diffusion framework by Cox regression analysis.</a:t>
            </a:r>
          </a:p>
          <a:p>
            <a:r>
              <a:rPr kumimoji="1" lang="en-US" altLang="ja-JP" dirty="0" smtClean="0"/>
              <a:t>As a future research direction, we would like to develop a new scale for T-D mixture since </a:t>
            </a:r>
            <a:r>
              <a:rPr kumimoji="1" lang="en-US" altLang="ja-JP" dirty="0" err="1" smtClean="0"/>
              <a:t>Cronbach’s</a:t>
            </a:r>
            <a:r>
              <a:rPr kumimoji="1" lang="en-US" altLang="ja-JP" dirty="0" smtClean="0"/>
              <a:t> alpha of DSI is less than 80 percent.</a:t>
            </a:r>
          </a:p>
          <a:p>
            <a:r>
              <a:rPr kumimoji="1" lang="en-US" altLang="ja-JP" dirty="0" smtClean="0"/>
              <a:t>Also, we would like to investigate attractiveness of innovation to consumers based on DSI scores.</a:t>
            </a:r>
          </a:p>
          <a:p>
            <a:endParaRPr kumimoji="1" lang="en-US" altLang="ja-JP" dirty="0" smtClean="0"/>
          </a:p>
          <a:p>
            <a:r>
              <a:rPr kumimoji="1" lang="ja-JP" altLang="en-US" dirty="0" smtClean="0"/>
              <a:t>その後、私たちは相互関係の仮説によってモデル有効性をテストしました。さらに、私たちは、コックス回帰分析によって革新拡散フレームワークの有効性を確認しました。将来研究方向として、</a:t>
            </a:r>
            <a:r>
              <a:rPr kumimoji="1" lang="en-US" altLang="ja-JP" dirty="0" err="1" smtClean="0"/>
              <a:t>Cronbach</a:t>
            </a:r>
            <a:r>
              <a:rPr kumimoji="1" lang="ja-JP" altLang="en-US" dirty="0" smtClean="0"/>
              <a:t>の</a:t>
            </a:r>
            <a:r>
              <a:rPr kumimoji="1" lang="en-US" altLang="ja-JP" dirty="0" smtClean="0"/>
              <a:t>DSI</a:t>
            </a:r>
            <a:r>
              <a:rPr kumimoji="1" lang="ja-JP" altLang="en-US" dirty="0" smtClean="0"/>
              <a:t>のアルファが</a:t>
            </a:r>
            <a:r>
              <a:rPr kumimoji="1" lang="en-US" altLang="ja-JP" dirty="0" smtClean="0"/>
              <a:t>80</a:t>
            </a:r>
            <a:r>
              <a:rPr kumimoji="1" lang="ja-JP" altLang="en-US" dirty="0" smtClean="0"/>
              <a:t>パーセント未満であるので、私たちは、</a:t>
            </a:r>
            <a:r>
              <a:rPr kumimoji="1" lang="en-US" altLang="ja-JP" dirty="0" smtClean="0"/>
              <a:t>T-D</a:t>
            </a:r>
            <a:r>
              <a:rPr kumimoji="1" lang="ja-JP" altLang="en-US" dirty="0" smtClean="0"/>
              <a:t>混合のための新しい規模を開発したい。さらに、私たちは、</a:t>
            </a:r>
            <a:r>
              <a:rPr kumimoji="1" lang="en-US" altLang="ja-JP" dirty="0" smtClean="0"/>
              <a:t>DSI</a:t>
            </a:r>
            <a:r>
              <a:rPr kumimoji="1" lang="ja-JP" altLang="en-US" dirty="0" smtClean="0"/>
              <a:t>スコアに基づいた消費者への革新の魅力を調査したい。</a:t>
            </a:r>
          </a:p>
          <a:p>
            <a:endParaRPr kumimoji="1" lang="ja-JP" altLang="en-US" dirty="0"/>
          </a:p>
        </p:txBody>
      </p:sp>
      <p:sp>
        <p:nvSpPr>
          <p:cNvPr id="4" name="スライド番号プレースホルダ 3"/>
          <p:cNvSpPr>
            <a:spLocks noGrp="1"/>
          </p:cNvSpPr>
          <p:nvPr>
            <p:ph type="sldNum" sz="quarter" idx="10"/>
          </p:nvPr>
        </p:nvSpPr>
        <p:spPr/>
        <p:txBody>
          <a:bodyPr/>
          <a:lstStyle/>
          <a:p>
            <a:fld id="{73A24925-1FE8-4160-AC05-C4C9A26D084E}" type="slidenum">
              <a:rPr kumimoji="1" lang="ja-JP" altLang="en-US" smtClean="0"/>
              <a:pPr/>
              <a:t>39</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Consumer innovativeness has been continuously studied till now since 1950s.One of the important topics is predictive superiority of innovative behavior between domain-general consumer innovativeness (DGI) and domain-specific innovativeness (DSI).We believe that in the latest two decades, people have started to support the superiority of </a:t>
            </a:r>
            <a:r>
              <a:rPr kumimoji="1" lang="en-US" altLang="ja-JP" dirty="0" err="1" smtClean="0"/>
              <a:t>DSI.Unfortunately</a:t>
            </a:r>
            <a:r>
              <a:rPr kumimoji="1" lang="en-US" altLang="ja-JP" dirty="0" smtClean="0"/>
              <a:t> however, it seems that there is no theory why DSI is superior to DGI. </a:t>
            </a:r>
          </a:p>
          <a:p>
            <a:r>
              <a:rPr kumimoji="1" lang="ja-JP" altLang="en-US" dirty="0" smtClean="0"/>
              <a:t>消費者革新性は、</a:t>
            </a:r>
            <a:r>
              <a:rPr kumimoji="1" lang="en-US" altLang="ja-JP" dirty="0" smtClean="0"/>
              <a:t>1950</a:t>
            </a:r>
            <a:r>
              <a:rPr kumimoji="1" lang="ja-JP" altLang="en-US" dirty="0" smtClean="0"/>
              <a:t>年代以来連続的に今まで研究されました。重要なトピックのうちの</a:t>
            </a:r>
            <a:r>
              <a:rPr kumimoji="1" lang="en-US" altLang="ja-JP" dirty="0" smtClean="0"/>
              <a:t>1</a:t>
            </a:r>
            <a:r>
              <a:rPr kumimoji="1" lang="ja-JP" altLang="en-US" dirty="0" smtClean="0"/>
              <a:t>つは、領域一般的な消費者革新性</a:t>
            </a:r>
            <a:r>
              <a:rPr kumimoji="1" lang="en-US" altLang="ja-JP" dirty="0" smtClean="0"/>
              <a:t>(DGI)</a:t>
            </a:r>
            <a:r>
              <a:rPr kumimoji="1" lang="ja-JP" altLang="en-US" dirty="0" smtClean="0"/>
              <a:t>と領域特化型の革新性</a:t>
            </a:r>
            <a:r>
              <a:rPr kumimoji="1" lang="en-US" altLang="ja-JP" dirty="0" smtClean="0"/>
              <a:t>(DSI)</a:t>
            </a:r>
            <a:r>
              <a:rPr kumimoji="1" lang="ja-JP" altLang="en-US" dirty="0" smtClean="0"/>
              <a:t>の間の革新的な振る舞いの予言的な優勢です。私たちは、</a:t>
            </a:r>
            <a:r>
              <a:rPr kumimoji="1" lang="en-US" altLang="ja-JP" dirty="0" smtClean="0"/>
              <a:t>20</a:t>
            </a:r>
            <a:r>
              <a:rPr kumimoji="1" lang="ja-JP" altLang="en-US" dirty="0" smtClean="0"/>
              <a:t>年間の終わりでは、人々が</a:t>
            </a:r>
            <a:r>
              <a:rPr kumimoji="1" lang="en-US" altLang="ja-JP" dirty="0" smtClean="0"/>
              <a:t>DSI</a:t>
            </a:r>
            <a:r>
              <a:rPr kumimoji="1" lang="ja-JP" altLang="en-US" dirty="0" smtClean="0"/>
              <a:t>の優勢を支援し始めたと信じます。不運にも、しかしながら、理論はないように見えます、</a:t>
            </a:r>
            <a:r>
              <a:rPr kumimoji="1" lang="en-US" altLang="ja-JP" dirty="0" smtClean="0"/>
              <a:t>DSI</a:t>
            </a:r>
            <a:r>
              <a:rPr kumimoji="1" lang="ja-JP" altLang="en-US" dirty="0" smtClean="0"/>
              <a:t>は、</a:t>
            </a:r>
            <a:r>
              <a:rPr kumimoji="1" lang="en-US" altLang="ja-JP" dirty="0" smtClean="0"/>
              <a:t>DGI</a:t>
            </a:r>
            <a:r>
              <a:rPr kumimoji="1" lang="ja-JP" altLang="en-US" dirty="0" smtClean="0"/>
              <a:t>よりなぜ優れていますか。</a:t>
            </a:r>
          </a:p>
          <a:p>
            <a:endParaRPr kumimoji="1" lang="ja-JP" altLang="en-US" dirty="0"/>
          </a:p>
        </p:txBody>
      </p:sp>
      <p:sp>
        <p:nvSpPr>
          <p:cNvPr id="4" name="スライド番号プレースホルダ 3"/>
          <p:cNvSpPr>
            <a:spLocks noGrp="1"/>
          </p:cNvSpPr>
          <p:nvPr>
            <p:ph type="sldNum" sz="quarter" idx="10"/>
          </p:nvPr>
        </p:nvSpPr>
        <p:spPr/>
        <p:txBody>
          <a:bodyPr/>
          <a:lstStyle/>
          <a:p>
            <a:fld id="{73A24925-1FE8-4160-AC05-C4C9A26D084E}" type="slidenum">
              <a:rPr kumimoji="1" lang="ja-JP" altLang="en-US" smtClean="0"/>
              <a:pPr/>
              <a:t>2</a:t>
            </a:fld>
            <a:endParaRPr kumimoji="1" lang="ja-JP"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711CFF24-7B7A-4FB9-8C52-BC143F2F9641}" type="slidenum">
              <a:rPr lang="ja-JP" altLang="en-US" smtClean="0"/>
              <a:pPr>
                <a:defRPr/>
              </a:pPr>
              <a:t>43</a:t>
            </a:fld>
            <a:endParaRPr lang="ja-JP"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en-US" altLang="ja-JP" b="1" dirty="0" smtClean="0"/>
              <a:t>THE CAPS MODEL The Cognitive-Affective Processing System, or </a:t>
            </a:r>
            <a:r>
              <a:rPr lang="en-US" altLang="ja-JP" b="1" dirty="0" smtClean="0">
                <a:solidFill>
                  <a:srgbClr val="FF0000"/>
                </a:solidFill>
              </a:rPr>
              <a:t>CAPS</a:t>
            </a:r>
            <a:r>
              <a:rPr lang="ja-JP" altLang="en-US" b="1" dirty="0" smtClean="0">
                <a:solidFill>
                  <a:srgbClr val="FF0000"/>
                </a:solidFill>
              </a:rPr>
              <a:t> </a:t>
            </a:r>
            <a:r>
              <a:rPr lang="en-US" altLang="ja-JP" dirty="0" smtClean="0"/>
              <a:t>(</a:t>
            </a:r>
            <a:r>
              <a:rPr lang="en-US" altLang="ja-JP" dirty="0" err="1" smtClean="0"/>
              <a:t>Mischel</a:t>
            </a:r>
            <a:r>
              <a:rPr lang="en-US" altLang="ja-JP" dirty="0" smtClean="0"/>
              <a:t> &amp; </a:t>
            </a:r>
            <a:r>
              <a:rPr lang="en-US" altLang="ja-JP" dirty="0" err="1" smtClean="0"/>
              <a:t>Shoda</a:t>
            </a:r>
            <a:r>
              <a:rPr lang="en-US" altLang="ja-JP" dirty="0" smtClean="0"/>
              <a:t> 1995, </a:t>
            </a:r>
            <a:r>
              <a:rPr lang="en-US" altLang="ja-JP" dirty="0" err="1" smtClean="0"/>
              <a:t>Shoda</a:t>
            </a:r>
            <a:r>
              <a:rPr lang="en-US" altLang="ja-JP" dirty="0" smtClean="0"/>
              <a:t> &amp; </a:t>
            </a:r>
            <a:r>
              <a:rPr lang="en-US" altLang="ja-JP" dirty="0" err="1" smtClean="0"/>
              <a:t>Mischel</a:t>
            </a:r>
            <a:r>
              <a:rPr lang="en-US" altLang="ja-JP" dirty="0" smtClean="0"/>
              <a:t> 1998), was developed as an exemplar of this kind of framework intended to predict the two types of behavioral consistency discovered in personality research. </a:t>
            </a:r>
          </a:p>
          <a:p>
            <a:endParaRPr lang="en-US" altLang="ja-JP" dirty="0" smtClean="0"/>
          </a:p>
          <a:p>
            <a:r>
              <a:rPr lang="en-US" altLang="ja-JP" dirty="0" smtClean="0"/>
              <a:t>Kurt </a:t>
            </a:r>
            <a:r>
              <a:rPr lang="en-US" altLang="ja-JP" dirty="0" err="1" smtClean="0"/>
              <a:t>Lewin</a:t>
            </a:r>
            <a:r>
              <a:rPr lang="en-US" altLang="ja-JP" dirty="0" smtClean="0"/>
              <a:t> in his field theory observed that: “[G]</a:t>
            </a:r>
            <a:r>
              <a:rPr lang="en-US" altLang="ja-JP" dirty="0" err="1" smtClean="0"/>
              <a:t>eneral</a:t>
            </a:r>
            <a:r>
              <a:rPr lang="en-US" altLang="ja-JP" dirty="0" smtClean="0"/>
              <a:t> laws and individual differences are merely two aspects of one problem; they are mutually dependent on each other and the study of the one cannot proceed without the study of the other (</a:t>
            </a:r>
            <a:r>
              <a:rPr lang="en-US" altLang="ja-JP" dirty="0" err="1" smtClean="0"/>
              <a:t>Lewin</a:t>
            </a:r>
            <a:r>
              <a:rPr lang="en-US" altLang="ja-JP" dirty="0" smtClean="0"/>
              <a:t> 1946, p. 794).” </a:t>
            </a:r>
          </a:p>
          <a:p>
            <a:r>
              <a:rPr lang="en-US" altLang="ja-JP" dirty="0" err="1"/>
              <a:t>Lewin</a:t>
            </a:r>
            <a:r>
              <a:rPr lang="en-US" altLang="ja-JP" dirty="0"/>
              <a:t> K. 1946. Behavior and development as a function of the total situation. In </a:t>
            </a:r>
            <a:r>
              <a:rPr lang="en-US" altLang="ja-JP" i="1" dirty="0"/>
              <a:t>Manual of Child Psychology, ed. L Carmichael, pp. </a:t>
            </a:r>
            <a:r>
              <a:rPr lang="en-US" altLang="ja-JP" dirty="0"/>
              <a:t>791–802. New York: Wiley.</a:t>
            </a:r>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711CFF24-7B7A-4FB9-8C52-BC143F2F9641}" type="slidenum">
              <a:rPr lang="ja-JP" altLang="en-US" smtClean="0"/>
              <a:pPr>
                <a:defRPr/>
              </a:pPr>
              <a:t>44</a:t>
            </a:fld>
            <a:endParaRPr lang="ja-JP"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711CFF24-7B7A-4FB9-8C52-BC143F2F9641}" type="slidenum">
              <a:rPr lang="ja-JP" altLang="en-US" smtClean="0"/>
              <a:pPr>
                <a:defRPr/>
              </a:pPr>
              <a:t>46</a:t>
            </a:fld>
            <a:endParaRPr lang="ja-JP"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711CFF24-7B7A-4FB9-8C52-BC143F2F9641}" type="slidenum">
              <a:rPr lang="ja-JP" altLang="en-US" smtClean="0"/>
              <a:pPr>
                <a:defRPr/>
              </a:pPr>
              <a:t>47</a:t>
            </a:fld>
            <a:endParaRPr lang="ja-JP"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711CFF24-7B7A-4FB9-8C52-BC143F2F9641}" type="slidenum">
              <a:rPr lang="ja-JP" altLang="en-US" smtClean="0"/>
              <a:pPr>
                <a:defRPr/>
              </a:pPr>
              <a:t>48</a:t>
            </a:fld>
            <a:endParaRPr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711CFF24-7B7A-4FB9-8C52-BC143F2F9641}" type="slidenum">
              <a:rPr lang="ja-JP" altLang="en-US" smtClean="0">
                <a:solidFill>
                  <a:prstClr val="black"/>
                </a:solidFill>
              </a:rPr>
              <a:pPr>
                <a:defRPr/>
              </a:pPr>
              <a:t>3</a:t>
            </a:fld>
            <a:endParaRPr lang="ja-JP" altLang="en-US">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To theorize why DSI predicts consumer innovative behavior better than DGI.</a:t>
            </a:r>
          </a:p>
          <a:p>
            <a:r>
              <a:rPr kumimoji="1" lang="en-US" altLang="ja-JP" dirty="0" smtClean="0"/>
              <a:t>To reconstruct Innovation Diffusion Research Framework</a:t>
            </a:r>
          </a:p>
          <a:p>
            <a:r>
              <a:rPr kumimoji="1" lang="en-US" altLang="ja-JP" dirty="0" smtClean="0"/>
              <a:t>Empirical Research to Confirm Our Framework </a:t>
            </a:r>
          </a:p>
          <a:p>
            <a:r>
              <a:rPr kumimoji="1" lang="ja-JP" altLang="en-US" dirty="0" smtClean="0"/>
              <a:t>理論を立てるために、なぜ</a:t>
            </a:r>
            <a:r>
              <a:rPr kumimoji="1" lang="en-US" altLang="ja-JP" dirty="0" smtClean="0"/>
              <a:t>DSI</a:t>
            </a:r>
            <a:r>
              <a:rPr kumimoji="1" lang="ja-JP" altLang="en-US" dirty="0" smtClean="0"/>
              <a:t>は消費者を予言するか、</a:t>
            </a:r>
            <a:r>
              <a:rPr kumimoji="1" lang="en-US" altLang="ja-JP" dirty="0" smtClean="0"/>
              <a:t>DGI</a:t>
            </a:r>
            <a:r>
              <a:rPr kumimoji="1" lang="ja-JP" altLang="en-US" dirty="0" smtClean="0"/>
              <a:t>よりよい革新的な振る舞い。イノベーション普及度調査フレームワークの改造実証的研究は私たちのフレームワークを確認します</a:t>
            </a:r>
          </a:p>
          <a:p>
            <a:endParaRPr kumimoji="1" lang="ja-JP" altLang="en-US" dirty="0"/>
          </a:p>
        </p:txBody>
      </p:sp>
      <p:sp>
        <p:nvSpPr>
          <p:cNvPr id="4" name="スライド番号プレースホルダ 3"/>
          <p:cNvSpPr>
            <a:spLocks noGrp="1"/>
          </p:cNvSpPr>
          <p:nvPr>
            <p:ph type="sldNum" sz="quarter" idx="10"/>
          </p:nvPr>
        </p:nvSpPr>
        <p:spPr/>
        <p:txBody>
          <a:bodyPr/>
          <a:lstStyle/>
          <a:p>
            <a:fld id="{73A24925-1FE8-4160-AC05-C4C9A26D084E}"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In psychology, behavioral patterns and regularities are described by construct. Construct can be classified into  theoretical construct and disposition concept from logical syntax point of view (</a:t>
            </a:r>
            <a:r>
              <a:rPr kumimoji="1" lang="en-US" altLang="ja-JP" dirty="0" err="1" smtClean="0"/>
              <a:t>Carnap</a:t>
            </a:r>
            <a:r>
              <a:rPr kumimoji="1" lang="en-US" altLang="ja-JP" dirty="0" smtClean="0"/>
              <a:t> 1956, Watanabe 1995):</a:t>
            </a:r>
          </a:p>
          <a:p>
            <a:r>
              <a:rPr kumimoji="1" lang="ja-JP" altLang="en-US" dirty="0" smtClean="0"/>
              <a:t>心理学では、行動パターンと規則性は構成物によって記述されます。構成物は論理的シンタックスの視点</a:t>
            </a:r>
            <a:r>
              <a:rPr kumimoji="1" lang="en-US" altLang="ja-JP" dirty="0" smtClean="0"/>
              <a:t>(</a:t>
            </a:r>
            <a:r>
              <a:rPr kumimoji="1" lang="ja-JP" altLang="en-US" dirty="0" smtClean="0"/>
              <a:t>カルナップ</a:t>
            </a:r>
            <a:r>
              <a:rPr kumimoji="1" lang="en-US" altLang="ja-JP" dirty="0" smtClean="0"/>
              <a:t>1956</a:t>
            </a:r>
            <a:r>
              <a:rPr kumimoji="1" lang="ja-JP" altLang="en-US" dirty="0" smtClean="0"/>
              <a:t>およびワタナベ</a:t>
            </a:r>
            <a:r>
              <a:rPr kumimoji="1" lang="en-US" altLang="ja-JP" dirty="0" smtClean="0"/>
              <a:t>1995)</a:t>
            </a:r>
            <a:r>
              <a:rPr kumimoji="1" lang="ja-JP" altLang="en-US" dirty="0" smtClean="0"/>
              <a:t>から見て理論的な構成物および配置概念に分類することができます</a:t>
            </a:r>
            <a:r>
              <a:rPr kumimoji="1" lang="en-US" altLang="ja-JP" dirty="0" smtClean="0"/>
              <a:t>:</a:t>
            </a:r>
            <a:endParaRPr kumimoji="1" lang="ja-JP" altLang="en-US"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73A24925-1FE8-4160-AC05-C4C9A26D084E}" type="slidenum">
              <a:rPr kumimoji="1" lang="ja-JP" altLang="en-US" smtClean="0"/>
              <a:pPr/>
              <a:t>5</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Extravert and Introvert</a:t>
            </a:r>
          </a:p>
          <a:p>
            <a:r>
              <a:rPr kumimoji="1" lang="ja-JP" altLang="en-US" dirty="0" smtClean="0"/>
              <a:t>外向的な人と内向的な人</a:t>
            </a:r>
          </a:p>
          <a:p>
            <a:endParaRPr kumimoji="1" lang="ja-JP" altLang="en-US" dirty="0"/>
          </a:p>
        </p:txBody>
      </p:sp>
      <p:sp>
        <p:nvSpPr>
          <p:cNvPr id="4" name="スライド番号プレースホルダー 3"/>
          <p:cNvSpPr>
            <a:spLocks noGrp="1"/>
          </p:cNvSpPr>
          <p:nvPr>
            <p:ph type="sldNum" sz="quarter" idx="10"/>
          </p:nvPr>
        </p:nvSpPr>
        <p:spPr/>
        <p:txBody>
          <a:bodyPr/>
          <a:lstStyle/>
          <a:p>
            <a:fld id="{73A24925-1FE8-4160-AC05-C4C9A26D084E}" type="slidenum">
              <a:rPr kumimoji="1" lang="ja-JP" altLang="en-US" smtClean="0"/>
              <a:pPr/>
              <a:t>8</a:t>
            </a:fld>
            <a:endParaRPr kumimoji="1" lang="ja-JP" altLang="en-US"/>
          </a:p>
        </p:txBody>
      </p:sp>
    </p:spTree>
    <p:extLst>
      <p:ext uri="{BB962C8B-B14F-4D97-AF65-F5344CB8AC3E}">
        <p14:creationId xmlns:p14="http://schemas.microsoft.com/office/powerpoint/2010/main" val="16159316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Since there are specific responses, we need individual scales for each response (</a:t>
            </a:r>
            <a:r>
              <a:rPr kumimoji="1" lang="en-US" altLang="ja-JP" dirty="0" err="1" smtClean="0"/>
              <a:t>Eysenck</a:t>
            </a:r>
            <a:r>
              <a:rPr kumimoji="1" lang="en-US" altLang="ja-JP" dirty="0" smtClean="0"/>
              <a:t>).</a:t>
            </a:r>
          </a:p>
          <a:p>
            <a:r>
              <a:rPr kumimoji="1" lang="en-US" altLang="ja-JP" dirty="0" err="1" smtClean="0"/>
              <a:t>Mischel</a:t>
            </a:r>
            <a:r>
              <a:rPr kumimoji="1" lang="en-US" altLang="ja-JP" dirty="0" smtClean="0"/>
              <a:t> (1968): emphasized the importance of situational factors since personality and behavior have less than 0.3 correlation. </a:t>
            </a:r>
          </a:p>
          <a:p>
            <a:r>
              <a:rPr kumimoji="1" lang="en-US" altLang="ja-JP" dirty="0" smtClean="0"/>
              <a:t>We think that </a:t>
            </a:r>
            <a:r>
              <a:rPr kumimoji="1" lang="en-US" altLang="ja-JP" dirty="0" err="1" smtClean="0"/>
              <a:t>Eysenck</a:t>
            </a:r>
            <a:r>
              <a:rPr kumimoji="1" lang="en-US" altLang="ja-JP" dirty="0" smtClean="0"/>
              <a:t> and </a:t>
            </a:r>
            <a:r>
              <a:rPr kumimoji="1" lang="en-US" altLang="ja-JP" dirty="0" err="1" smtClean="0"/>
              <a:t>Mischel</a:t>
            </a:r>
            <a:r>
              <a:rPr kumimoji="1" lang="en-US" altLang="ja-JP" dirty="0" smtClean="0"/>
              <a:t> are looking at the same thing from different angles (see The Cognitive-Affective Processing System, or CAPS (</a:t>
            </a:r>
            <a:r>
              <a:rPr kumimoji="1" lang="en-US" altLang="ja-JP" dirty="0" err="1" smtClean="0"/>
              <a:t>Mischel</a:t>
            </a:r>
            <a:r>
              <a:rPr kumimoji="1" lang="en-US" altLang="ja-JP" dirty="0" smtClean="0"/>
              <a:t> &amp; </a:t>
            </a:r>
            <a:r>
              <a:rPr kumimoji="1" lang="en-US" altLang="ja-JP" dirty="0" err="1" smtClean="0"/>
              <a:t>Shoda</a:t>
            </a:r>
            <a:r>
              <a:rPr kumimoji="1" lang="en-US" altLang="ja-JP" dirty="0" smtClean="0"/>
              <a:t> 1995, </a:t>
            </a:r>
            <a:r>
              <a:rPr kumimoji="1" lang="en-US" altLang="ja-JP" dirty="0" err="1" smtClean="0"/>
              <a:t>Shoda</a:t>
            </a:r>
            <a:r>
              <a:rPr kumimoji="1" lang="en-US" altLang="ja-JP" dirty="0" smtClean="0"/>
              <a:t> &amp; </a:t>
            </a:r>
            <a:r>
              <a:rPr kumimoji="1" lang="en-US" altLang="ja-JP" dirty="0" err="1" smtClean="0"/>
              <a:t>Mischel</a:t>
            </a:r>
            <a:r>
              <a:rPr kumimoji="1" lang="en-US" altLang="ja-JP" dirty="0" smtClean="0"/>
              <a:t> 1998)).</a:t>
            </a:r>
          </a:p>
          <a:p>
            <a:r>
              <a:rPr kumimoji="1" lang="en-US" altLang="ja-JP" dirty="0" smtClean="0"/>
              <a:t>Since </a:t>
            </a:r>
            <a:r>
              <a:rPr kumimoji="1" lang="en-US" altLang="ja-JP" dirty="0" err="1" smtClean="0"/>
              <a:t>Midgeley</a:t>
            </a:r>
            <a:r>
              <a:rPr kumimoji="1" lang="en-US" altLang="ja-JP" dirty="0" smtClean="0"/>
              <a:t> and Dowling’s model is well accepted by marketing community with the above supporting evidences in Personal Psychology, we conclude to adopt </a:t>
            </a:r>
            <a:r>
              <a:rPr kumimoji="1" lang="en-US" altLang="ja-JP" dirty="0" err="1" smtClean="0"/>
              <a:t>Midgeley</a:t>
            </a:r>
            <a:r>
              <a:rPr kumimoji="1" lang="en-US" altLang="ja-JP" dirty="0" smtClean="0"/>
              <a:t> and Dowling’s model as prediction model for adoption behavior.</a:t>
            </a:r>
          </a:p>
          <a:p>
            <a:r>
              <a:rPr kumimoji="1" lang="ja-JP" altLang="en-US" dirty="0" smtClean="0"/>
              <a:t>特異反応があるので、私たちは各レスポンス</a:t>
            </a:r>
            <a:r>
              <a:rPr kumimoji="1" lang="en-US" altLang="ja-JP" dirty="0" smtClean="0"/>
              <a:t>(</a:t>
            </a:r>
            <a:r>
              <a:rPr kumimoji="1" lang="ja-JP" altLang="en-US" dirty="0" smtClean="0"/>
              <a:t>アイゼンク</a:t>
            </a:r>
            <a:r>
              <a:rPr kumimoji="1" lang="en-US" altLang="ja-JP" dirty="0" smtClean="0"/>
              <a:t>)</a:t>
            </a:r>
            <a:r>
              <a:rPr kumimoji="1" lang="ja-JP" altLang="en-US" dirty="0" smtClean="0"/>
              <a:t>の個々の規模を必要とします。ミッセル</a:t>
            </a:r>
            <a:r>
              <a:rPr kumimoji="1" lang="en-US" altLang="ja-JP" dirty="0" smtClean="0"/>
              <a:t>(1968):</a:t>
            </a:r>
            <a:r>
              <a:rPr kumimoji="1" lang="ja-JP" altLang="en-US" dirty="0" smtClean="0"/>
              <a:t>個性と振る舞いに</a:t>
            </a:r>
            <a:r>
              <a:rPr kumimoji="1" lang="en-US" altLang="ja-JP" dirty="0" smtClean="0"/>
              <a:t>0.3</a:t>
            </a:r>
            <a:r>
              <a:rPr kumimoji="1" lang="ja-JP" altLang="en-US" dirty="0" smtClean="0"/>
              <a:t>未満の相関性があるので、状況的要因の重要性を強調しました。私たちは、異なる角度</a:t>
            </a:r>
            <a:r>
              <a:rPr kumimoji="1" lang="en-US" altLang="ja-JP" dirty="0" smtClean="0"/>
              <a:t>(</a:t>
            </a:r>
            <a:r>
              <a:rPr kumimoji="1" lang="ja-JP" altLang="en-US" dirty="0" smtClean="0"/>
              <a:t>コグニティブな感情の処理システム、あるいは</a:t>
            </a:r>
            <a:r>
              <a:rPr kumimoji="1" lang="en-US" altLang="ja-JP" dirty="0" smtClean="0"/>
              <a:t>CAPS(</a:t>
            </a:r>
            <a:r>
              <a:rPr kumimoji="1" lang="ja-JP" altLang="en-US" dirty="0" smtClean="0"/>
              <a:t>ミッセル</a:t>
            </a:r>
            <a:r>
              <a:rPr kumimoji="1" lang="en-US" altLang="ja-JP" dirty="0" smtClean="0"/>
              <a:t>&amp; </a:t>
            </a:r>
            <a:r>
              <a:rPr kumimoji="1" lang="en-US" altLang="ja-JP" dirty="0" err="1" smtClean="0"/>
              <a:t>Shoda</a:t>
            </a:r>
            <a:r>
              <a:rPr kumimoji="1" lang="en-US" altLang="ja-JP" dirty="0" smtClean="0"/>
              <a:t> 1995</a:t>
            </a:r>
            <a:r>
              <a:rPr kumimoji="1" lang="ja-JP" altLang="en-US" dirty="0" smtClean="0"/>
              <a:t>年、</a:t>
            </a:r>
            <a:r>
              <a:rPr kumimoji="1" lang="en-US" altLang="ja-JP" dirty="0" err="1" smtClean="0"/>
              <a:t>Shoda</a:t>
            </a:r>
            <a:r>
              <a:rPr kumimoji="1" lang="en-US" altLang="ja-JP" dirty="0" smtClean="0"/>
              <a:t> &amp;</a:t>
            </a:r>
            <a:r>
              <a:rPr kumimoji="1" lang="ja-JP" altLang="en-US" dirty="0" smtClean="0"/>
              <a:t>ミッセル</a:t>
            </a:r>
            <a:r>
              <a:rPr kumimoji="1" lang="en-US" altLang="ja-JP" dirty="0" smtClean="0"/>
              <a:t>1998)</a:t>
            </a:r>
            <a:r>
              <a:rPr kumimoji="1" lang="ja-JP" altLang="en-US" dirty="0" smtClean="0"/>
              <a:t>を参照</a:t>
            </a:r>
            <a:r>
              <a:rPr kumimoji="1" lang="en-US" altLang="ja-JP" dirty="0" smtClean="0"/>
              <a:t>)</a:t>
            </a:r>
            <a:r>
              <a:rPr kumimoji="1" lang="ja-JP" altLang="en-US" dirty="0" smtClean="0"/>
              <a:t>からの同じものをアイゼンクとミッセルは見ていると思います。</a:t>
            </a:r>
            <a:r>
              <a:rPr kumimoji="1" lang="en-US" altLang="ja-JP" dirty="0" err="1" smtClean="0"/>
              <a:t>Midgeley</a:t>
            </a:r>
            <a:r>
              <a:rPr kumimoji="1" lang="ja-JP" altLang="en-US" dirty="0" smtClean="0"/>
              <a:t>および</a:t>
            </a:r>
            <a:r>
              <a:rPr kumimoji="1" lang="en-US" altLang="ja-JP" dirty="0" smtClean="0"/>
              <a:t>Dowling</a:t>
            </a:r>
            <a:r>
              <a:rPr kumimoji="1" lang="ja-JP" altLang="en-US" dirty="0" smtClean="0"/>
              <a:t>のモデルがパーソナルな心理学の上記の根拠となる証拠を持ったコミュニティーを売ることによりよく受理されるので、私たちは採用行動用予測モデルとして</a:t>
            </a:r>
            <a:r>
              <a:rPr kumimoji="1" lang="en-US" altLang="ja-JP" dirty="0" err="1" smtClean="0"/>
              <a:t>Midgeley</a:t>
            </a:r>
            <a:r>
              <a:rPr kumimoji="1" lang="ja-JP" altLang="en-US" dirty="0" smtClean="0"/>
              <a:t>および</a:t>
            </a:r>
            <a:r>
              <a:rPr kumimoji="1" lang="en-US" altLang="ja-JP" dirty="0" smtClean="0"/>
              <a:t>Dowling</a:t>
            </a:r>
            <a:r>
              <a:rPr kumimoji="1" lang="ja-JP" altLang="en-US" dirty="0" smtClean="0"/>
              <a:t>のモデルを採用することを決定します。</a:t>
            </a:r>
          </a:p>
          <a:p>
            <a:endParaRPr kumimoji="1" lang="ja-JP" altLang="en-US" dirty="0"/>
          </a:p>
        </p:txBody>
      </p:sp>
      <p:sp>
        <p:nvSpPr>
          <p:cNvPr id="4" name="スライド番号プレースホルダ 3"/>
          <p:cNvSpPr>
            <a:spLocks noGrp="1"/>
          </p:cNvSpPr>
          <p:nvPr>
            <p:ph type="sldNum" sz="quarter" idx="10"/>
          </p:nvPr>
        </p:nvSpPr>
        <p:spPr/>
        <p:txBody>
          <a:bodyPr/>
          <a:lstStyle/>
          <a:p>
            <a:fld id="{73A24925-1FE8-4160-AC05-C4C9A26D084E}" type="slidenum">
              <a:rPr kumimoji="1" lang="ja-JP" altLang="en-US" smtClean="0"/>
              <a:pPr/>
              <a:t>10</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3A24925-1FE8-4160-AC05-C4C9A26D084E}" type="slidenum">
              <a:rPr kumimoji="1" lang="ja-JP" altLang="en-US" smtClean="0"/>
              <a:pPr/>
              <a:t>12</a:t>
            </a:fld>
            <a:endParaRPr kumimoji="1" lang="ja-JP" altLang="en-US"/>
          </a:p>
        </p:txBody>
      </p:sp>
    </p:spTree>
    <p:extLst>
      <p:ext uri="{BB962C8B-B14F-4D97-AF65-F5344CB8AC3E}">
        <p14:creationId xmlns:p14="http://schemas.microsoft.com/office/powerpoint/2010/main" val="21759513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Most of the scale items for domain-general innovativeness (</a:t>
            </a:r>
            <a:r>
              <a:rPr kumimoji="1" lang="en-US" altLang="ja-JP" dirty="0" err="1" smtClean="0"/>
              <a:t>dgi</a:t>
            </a:r>
            <a:r>
              <a:rPr kumimoji="1" lang="en-US" altLang="ja-JP" dirty="0" smtClean="0"/>
              <a:t>), namely, theoretical construct have been designed to be very abstract because of its generality. That is why the predictability has been generally </a:t>
            </a:r>
            <a:r>
              <a:rPr kumimoji="1" lang="en-US" altLang="ja-JP" dirty="0" err="1" smtClean="0"/>
              <a:t>weak.Also</a:t>
            </a:r>
            <a:r>
              <a:rPr kumimoji="1" lang="en-US" altLang="ja-JP" dirty="0" smtClean="0"/>
              <a:t> single product innovativeness needs past similar products which are based on subjective </a:t>
            </a:r>
            <a:r>
              <a:rPr kumimoji="1" lang="en-US" altLang="ja-JP" dirty="0" err="1" smtClean="0"/>
              <a:t>judgments.Based</a:t>
            </a:r>
            <a:r>
              <a:rPr kumimoji="1" lang="en-US" altLang="ja-JP" dirty="0" smtClean="0"/>
              <a:t> on these facts, we introduce a new construct in an intermediate level of abstraction between theoretical construct and disposition concept. We name this T-D mixture. Its scale items must consist of contents close to the innovation adoption behavior and yet, they should keep some surplus </a:t>
            </a:r>
            <a:r>
              <a:rPr kumimoji="1" lang="en-US" altLang="ja-JP" dirty="0" err="1" smtClean="0"/>
              <a:t>meanings.We</a:t>
            </a:r>
            <a:r>
              <a:rPr kumimoji="1" lang="en-US" altLang="ja-JP" dirty="0" smtClean="0"/>
              <a:t> consider that this intermediate construct, T-D mixture happened to be the domain-specific innovativeness (</a:t>
            </a:r>
            <a:r>
              <a:rPr kumimoji="1" lang="en-US" altLang="ja-JP" dirty="0" err="1" smtClean="0"/>
              <a:t>dsi</a:t>
            </a:r>
            <a:r>
              <a:rPr kumimoji="1" lang="en-US" altLang="ja-JP" dirty="0" smtClean="0"/>
              <a:t>) developed by Goldsmith and </a:t>
            </a:r>
            <a:r>
              <a:rPr kumimoji="1" lang="en-US" altLang="ja-JP" dirty="0" err="1" smtClean="0"/>
              <a:t>Hofacker</a:t>
            </a:r>
            <a:r>
              <a:rPr kumimoji="1" lang="en-US" altLang="ja-JP" dirty="0" smtClean="0"/>
              <a:t> (1991) .</a:t>
            </a:r>
          </a:p>
          <a:p>
            <a:r>
              <a:rPr kumimoji="1" lang="ja-JP" altLang="en-US" dirty="0" smtClean="0"/>
              <a:t>領域一般的な革新性</a:t>
            </a:r>
            <a:r>
              <a:rPr kumimoji="1" lang="en-US" altLang="ja-JP" dirty="0" smtClean="0"/>
              <a:t>(</a:t>
            </a:r>
            <a:r>
              <a:rPr kumimoji="1" lang="en-US" altLang="ja-JP" dirty="0" err="1" smtClean="0"/>
              <a:t>dgi</a:t>
            </a:r>
            <a:r>
              <a:rPr kumimoji="1" lang="en-US" altLang="ja-JP" dirty="0" smtClean="0"/>
              <a:t>)</a:t>
            </a:r>
            <a:r>
              <a:rPr kumimoji="1" lang="ja-JP" altLang="en-US" dirty="0" smtClean="0"/>
              <a:t>用のほとんどの規模アイテム、理論的で、すなわち、構築する、その一般法則のために非常に抽象的になるように設計されました。そのため、予言は一般に弱かった。さらに単一の製品革新性は、主観的判断に基づく過去の類似品を必要とします。これらの事実に基づいて、私たちは、理論的な構成物および配置概念の間の抽象の中間レベルに新しい構成物を導入します。私たちはこの</a:t>
            </a:r>
            <a:r>
              <a:rPr kumimoji="1" lang="en-US" altLang="ja-JP" dirty="0" smtClean="0"/>
              <a:t>T-D</a:t>
            </a:r>
            <a:r>
              <a:rPr kumimoji="1" lang="ja-JP" altLang="en-US" dirty="0" smtClean="0"/>
              <a:t>混合を指定します。その規模アイテムは革新採用行動に近い内容から成るに違いありません。また、しかし、それらはいくつかの余分の意味を維持するべきです。私たちはそれをこれと考えます、中間、構築する、</a:t>
            </a:r>
            <a:r>
              <a:rPr kumimoji="1" lang="en-US" altLang="ja-JP" dirty="0" smtClean="0"/>
              <a:t>T-D</a:t>
            </a:r>
            <a:r>
              <a:rPr kumimoji="1" lang="ja-JP" altLang="en-US" dirty="0" smtClean="0"/>
              <a:t>混合は、偶然ゴールドスミスおよびホーファッカー</a:t>
            </a:r>
            <a:r>
              <a:rPr kumimoji="1" lang="en-US" altLang="ja-JP" dirty="0" smtClean="0"/>
              <a:t>(1991)</a:t>
            </a:r>
            <a:r>
              <a:rPr kumimoji="1" lang="ja-JP" altLang="en-US" dirty="0" smtClean="0"/>
              <a:t>によって開発された領域特化型の革新性</a:t>
            </a:r>
            <a:r>
              <a:rPr kumimoji="1" lang="en-US" altLang="ja-JP" dirty="0" smtClean="0"/>
              <a:t>(</a:t>
            </a:r>
            <a:r>
              <a:rPr kumimoji="1" lang="en-US" altLang="ja-JP" dirty="0" err="1" smtClean="0"/>
              <a:t>dsi</a:t>
            </a:r>
            <a:r>
              <a:rPr kumimoji="1" lang="en-US" altLang="ja-JP" dirty="0" smtClean="0"/>
              <a:t>)</a:t>
            </a:r>
            <a:r>
              <a:rPr kumimoji="1" lang="ja-JP" altLang="en-US" dirty="0" smtClean="0"/>
              <a:t>でした。</a:t>
            </a:r>
          </a:p>
          <a:p>
            <a:endParaRPr kumimoji="1" lang="ja-JP" altLang="en-US" dirty="0"/>
          </a:p>
        </p:txBody>
      </p:sp>
      <p:sp>
        <p:nvSpPr>
          <p:cNvPr id="4" name="スライド番号プレースホルダ 3"/>
          <p:cNvSpPr>
            <a:spLocks noGrp="1"/>
          </p:cNvSpPr>
          <p:nvPr>
            <p:ph type="sldNum" sz="quarter" idx="10"/>
          </p:nvPr>
        </p:nvSpPr>
        <p:spPr/>
        <p:txBody>
          <a:bodyPr/>
          <a:lstStyle/>
          <a:p>
            <a:fld id="{73A24925-1FE8-4160-AC05-C4C9A26D084E}" type="slidenum">
              <a:rPr kumimoji="1" lang="ja-JP" altLang="en-US" smtClean="0"/>
              <a:pPr/>
              <a:t>13</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3DFBA6B4-98A8-48BE-82B5-CD2C837196FD}" type="datetime1">
              <a:rPr kumimoji="1" lang="ja-JP" altLang="en-US" smtClean="0"/>
              <a:pPr/>
              <a:t>2012/6/7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160B69D-5DBE-42DC-B2CD-8A1E8C6EDFC7}" type="datetime1">
              <a:rPr kumimoji="1" lang="ja-JP" altLang="en-US" smtClean="0"/>
              <a:pPr/>
              <a:t>2012/6/7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45C4AF34-4387-463C-9964-A5295DCDBEF3}" type="datetime1">
              <a:rPr kumimoji="1" lang="ja-JP" altLang="en-US" smtClean="0"/>
              <a:pPr/>
              <a:t>2012/6/7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AF968B50-0AEE-4605-BFDA-3B34963507AF}" type="datetime1">
              <a:rPr lang="ja-JP" altLang="en-US" smtClean="0">
                <a:solidFill>
                  <a:prstClr val="black">
                    <a:tint val="75000"/>
                  </a:prstClr>
                </a:solidFill>
              </a:rPr>
              <a:pPr>
                <a:defRPr/>
              </a:pPr>
              <a:t>2012/6/7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r>
              <a:rPr lang="en-US" altLang="ja-JP"/>
              <a:t>(C) Yamada and Nagaoka</a:t>
            </a:r>
          </a:p>
        </p:txBody>
      </p:sp>
      <p:sp>
        <p:nvSpPr>
          <p:cNvPr id="6" name="スライド番号プレースホルダ 5"/>
          <p:cNvSpPr>
            <a:spLocks noGrp="1"/>
          </p:cNvSpPr>
          <p:nvPr>
            <p:ph type="sldNum" sz="quarter" idx="12"/>
          </p:nvPr>
        </p:nvSpPr>
        <p:spPr/>
        <p:txBody>
          <a:bodyPr/>
          <a:lstStyle>
            <a:lvl1pPr>
              <a:defRPr/>
            </a:lvl1pPr>
          </a:lstStyle>
          <a:p>
            <a:pPr>
              <a:defRPr/>
            </a:pPr>
            <a:fld id="{D5880713-F690-4AC0-9DB6-E3213A80F501}"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2342080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E82676C2-C7F9-4366-A254-6C6FB97A9EAF}" type="datetime1">
              <a:rPr lang="ja-JP" altLang="en-US" smtClean="0">
                <a:solidFill>
                  <a:prstClr val="black">
                    <a:tint val="75000"/>
                  </a:prstClr>
                </a:solidFill>
              </a:rPr>
              <a:pPr>
                <a:defRPr/>
              </a:pPr>
              <a:t>2012/6/7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r>
              <a:rPr lang="en-US" altLang="ja-JP"/>
              <a:t>(C) Yamada and Nagaoka</a:t>
            </a:r>
          </a:p>
        </p:txBody>
      </p:sp>
      <p:sp>
        <p:nvSpPr>
          <p:cNvPr id="6" name="スライド番号プレースホルダ 5"/>
          <p:cNvSpPr>
            <a:spLocks noGrp="1"/>
          </p:cNvSpPr>
          <p:nvPr>
            <p:ph type="sldNum" sz="quarter" idx="12"/>
          </p:nvPr>
        </p:nvSpPr>
        <p:spPr/>
        <p:txBody>
          <a:bodyPr/>
          <a:lstStyle>
            <a:lvl1pPr>
              <a:defRPr sz="1800" b="1">
                <a:solidFill>
                  <a:schemeClr val="tx1"/>
                </a:solidFill>
              </a:defRPr>
            </a:lvl1pPr>
          </a:lstStyle>
          <a:p>
            <a:pPr>
              <a:defRPr/>
            </a:pPr>
            <a:fld id="{6C2D65DF-F6AB-44AF-AF81-CD4C030D5441}" type="slidenum">
              <a:rPr lang="ja-JP" altLang="en-US">
                <a:solidFill>
                  <a:prstClr val="black"/>
                </a:solidFill>
              </a:rPr>
              <a:pPr>
                <a:defRPr/>
              </a:pPr>
              <a:t>‹#›</a:t>
            </a:fld>
            <a:endParaRPr lang="ja-JP" altLang="en-US">
              <a:solidFill>
                <a:prstClr val="black"/>
              </a:solidFill>
            </a:endParaRPr>
          </a:p>
        </p:txBody>
      </p:sp>
    </p:spTree>
    <p:extLst>
      <p:ext uri="{BB962C8B-B14F-4D97-AF65-F5344CB8AC3E}">
        <p14:creationId xmlns:p14="http://schemas.microsoft.com/office/powerpoint/2010/main" val="17323077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083AE34B-794B-46E8-A431-CCADDEF214F4}" type="datetime1">
              <a:rPr lang="ja-JP" altLang="en-US" smtClean="0">
                <a:solidFill>
                  <a:prstClr val="black">
                    <a:tint val="75000"/>
                  </a:prstClr>
                </a:solidFill>
              </a:rPr>
              <a:pPr>
                <a:defRPr/>
              </a:pPr>
              <a:t>2012/6/7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r>
              <a:rPr lang="en-US" altLang="ja-JP"/>
              <a:t>(C) Yamada and Nagaoka</a:t>
            </a:r>
          </a:p>
        </p:txBody>
      </p:sp>
      <p:sp>
        <p:nvSpPr>
          <p:cNvPr id="6" name="スライド番号プレースホルダ 5"/>
          <p:cNvSpPr>
            <a:spLocks noGrp="1"/>
          </p:cNvSpPr>
          <p:nvPr>
            <p:ph type="sldNum" sz="quarter" idx="12"/>
          </p:nvPr>
        </p:nvSpPr>
        <p:spPr/>
        <p:txBody>
          <a:bodyPr/>
          <a:lstStyle>
            <a:lvl1pPr>
              <a:defRPr/>
            </a:lvl1pPr>
          </a:lstStyle>
          <a:p>
            <a:pPr>
              <a:defRPr/>
            </a:pPr>
            <a:fld id="{72417684-099E-4727-B3B9-4C2F625F38D5}"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1883364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622D1900-0164-49A5-8772-A53B09EF6A28}" type="datetime1">
              <a:rPr lang="ja-JP" altLang="en-US" smtClean="0">
                <a:solidFill>
                  <a:prstClr val="black">
                    <a:tint val="75000"/>
                  </a:prstClr>
                </a:solidFill>
              </a:rPr>
              <a:pPr>
                <a:defRPr/>
              </a:pPr>
              <a:t>2012/6/7</a:t>
            </a:fld>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r>
              <a:rPr lang="en-US" altLang="ja-JP"/>
              <a:t>(C) Yamada and Nagaoka</a:t>
            </a:r>
          </a:p>
        </p:txBody>
      </p:sp>
      <p:sp>
        <p:nvSpPr>
          <p:cNvPr id="7" name="スライド番号プレースホルダ 5"/>
          <p:cNvSpPr>
            <a:spLocks noGrp="1"/>
          </p:cNvSpPr>
          <p:nvPr>
            <p:ph type="sldNum" sz="quarter" idx="12"/>
          </p:nvPr>
        </p:nvSpPr>
        <p:spPr/>
        <p:txBody>
          <a:bodyPr/>
          <a:lstStyle>
            <a:lvl1pPr>
              <a:defRPr/>
            </a:lvl1pPr>
          </a:lstStyle>
          <a:p>
            <a:pPr>
              <a:defRPr/>
            </a:pPr>
            <a:fld id="{E3BE7D97-8122-4EDE-9FD5-8C9C741FFB01}"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3978776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3A7B0359-E1D6-439F-8D18-345ABAC47D4B}" type="datetime1">
              <a:rPr lang="ja-JP" altLang="en-US" smtClean="0">
                <a:solidFill>
                  <a:prstClr val="black">
                    <a:tint val="75000"/>
                  </a:prstClr>
                </a:solidFill>
              </a:rPr>
              <a:pPr>
                <a:defRPr/>
              </a:pPr>
              <a:t>2012/6/7</a:t>
            </a:fld>
            <a:endParaRPr lang="ja-JP" altLang="en-US">
              <a:solidFill>
                <a:prstClr val="black">
                  <a:tint val="75000"/>
                </a:prstClr>
              </a:solidFill>
            </a:endParaRPr>
          </a:p>
        </p:txBody>
      </p:sp>
      <p:sp>
        <p:nvSpPr>
          <p:cNvPr id="8" name="フッター プレースホルダ 4"/>
          <p:cNvSpPr>
            <a:spLocks noGrp="1"/>
          </p:cNvSpPr>
          <p:nvPr>
            <p:ph type="ftr" sz="quarter" idx="11"/>
          </p:nvPr>
        </p:nvSpPr>
        <p:spPr/>
        <p:txBody>
          <a:bodyPr/>
          <a:lstStyle>
            <a:lvl1pPr>
              <a:defRPr/>
            </a:lvl1pPr>
          </a:lstStyle>
          <a:p>
            <a:pPr>
              <a:defRPr/>
            </a:pPr>
            <a:r>
              <a:rPr lang="en-US" altLang="ja-JP"/>
              <a:t>(C) Yamada and Nagaoka</a:t>
            </a:r>
          </a:p>
        </p:txBody>
      </p:sp>
      <p:sp>
        <p:nvSpPr>
          <p:cNvPr id="9" name="スライド番号プレースホルダ 5"/>
          <p:cNvSpPr>
            <a:spLocks noGrp="1"/>
          </p:cNvSpPr>
          <p:nvPr>
            <p:ph type="sldNum" sz="quarter" idx="12"/>
          </p:nvPr>
        </p:nvSpPr>
        <p:spPr/>
        <p:txBody>
          <a:bodyPr/>
          <a:lstStyle>
            <a:lvl1pPr>
              <a:defRPr/>
            </a:lvl1pPr>
          </a:lstStyle>
          <a:p>
            <a:pPr>
              <a:defRPr/>
            </a:pPr>
            <a:fld id="{823C70EA-483D-487D-B389-BDFC2866AD07}"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0298438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7245B2DF-13AD-4EE1-8F1B-B3DD52774E74}" type="datetime1">
              <a:rPr lang="ja-JP" altLang="en-US" smtClean="0">
                <a:solidFill>
                  <a:prstClr val="black">
                    <a:tint val="75000"/>
                  </a:prstClr>
                </a:solidFill>
              </a:rPr>
              <a:pPr>
                <a:defRPr/>
              </a:pPr>
              <a:t>2012/6/7</a:t>
            </a:fld>
            <a:endParaRPr lang="ja-JP" altLang="en-US">
              <a:solidFill>
                <a:prstClr val="black">
                  <a:tint val="75000"/>
                </a:prstClr>
              </a:solidFill>
            </a:endParaRPr>
          </a:p>
        </p:txBody>
      </p:sp>
      <p:sp>
        <p:nvSpPr>
          <p:cNvPr id="4" name="フッター プレースホルダ 4"/>
          <p:cNvSpPr>
            <a:spLocks noGrp="1"/>
          </p:cNvSpPr>
          <p:nvPr>
            <p:ph type="ftr" sz="quarter" idx="11"/>
          </p:nvPr>
        </p:nvSpPr>
        <p:spPr/>
        <p:txBody>
          <a:bodyPr/>
          <a:lstStyle>
            <a:lvl1pPr>
              <a:defRPr/>
            </a:lvl1pPr>
          </a:lstStyle>
          <a:p>
            <a:pPr>
              <a:defRPr/>
            </a:pPr>
            <a:r>
              <a:rPr lang="en-US" altLang="ja-JP"/>
              <a:t>(C) Yamada and Nagaoka</a:t>
            </a:r>
          </a:p>
        </p:txBody>
      </p:sp>
      <p:sp>
        <p:nvSpPr>
          <p:cNvPr id="5" name="スライド番号プレースホルダ 5"/>
          <p:cNvSpPr>
            <a:spLocks noGrp="1"/>
          </p:cNvSpPr>
          <p:nvPr>
            <p:ph type="sldNum" sz="quarter" idx="12"/>
          </p:nvPr>
        </p:nvSpPr>
        <p:spPr/>
        <p:txBody>
          <a:bodyPr/>
          <a:lstStyle>
            <a:lvl1pPr>
              <a:defRPr/>
            </a:lvl1pPr>
          </a:lstStyle>
          <a:p>
            <a:pPr>
              <a:defRPr/>
            </a:pPr>
            <a:fld id="{0D21B269-808F-40E5-9F86-EDFCA4F1E57D}"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42614261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BBF5D6CD-5F66-4908-A28B-D122AB153B4B}" type="datetime1">
              <a:rPr lang="ja-JP" altLang="en-US" smtClean="0">
                <a:solidFill>
                  <a:prstClr val="black">
                    <a:tint val="75000"/>
                  </a:prstClr>
                </a:solidFill>
              </a:rPr>
              <a:pPr>
                <a:defRPr/>
              </a:pPr>
              <a:t>2012/6/7</a:t>
            </a:fld>
            <a:endParaRPr lang="ja-JP" altLang="en-US">
              <a:solidFill>
                <a:prstClr val="black">
                  <a:tint val="75000"/>
                </a:prstClr>
              </a:solidFill>
            </a:endParaRPr>
          </a:p>
        </p:txBody>
      </p:sp>
      <p:sp>
        <p:nvSpPr>
          <p:cNvPr id="3" name="フッター プレースホルダ 4"/>
          <p:cNvSpPr>
            <a:spLocks noGrp="1"/>
          </p:cNvSpPr>
          <p:nvPr>
            <p:ph type="ftr" sz="quarter" idx="11"/>
          </p:nvPr>
        </p:nvSpPr>
        <p:spPr/>
        <p:txBody>
          <a:bodyPr/>
          <a:lstStyle>
            <a:lvl1pPr>
              <a:defRPr/>
            </a:lvl1pPr>
          </a:lstStyle>
          <a:p>
            <a:pPr>
              <a:defRPr/>
            </a:pPr>
            <a:r>
              <a:rPr lang="en-US" altLang="ja-JP"/>
              <a:t>(C) Yamada and Nagaoka</a:t>
            </a:r>
          </a:p>
        </p:txBody>
      </p:sp>
      <p:sp>
        <p:nvSpPr>
          <p:cNvPr id="4" name="スライド番号プレースホルダ 5"/>
          <p:cNvSpPr>
            <a:spLocks noGrp="1"/>
          </p:cNvSpPr>
          <p:nvPr>
            <p:ph type="sldNum" sz="quarter" idx="12"/>
          </p:nvPr>
        </p:nvSpPr>
        <p:spPr/>
        <p:txBody>
          <a:bodyPr/>
          <a:lstStyle>
            <a:lvl1pPr>
              <a:defRPr/>
            </a:lvl1pPr>
          </a:lstStyle>
          <a:p>
            <a:pPr>
              <a:defRPr/>
            </a:pPr>
            <a:fld id="{602605E6-2739-471C-9603-58493A7CB5F9}"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2055644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02C13AFE-CF49-43A9-AD86-CFC2FD9EF83A}" type="datetime1">
              <a:rPr lang="ja-JP" altLang="en-US" smtClean="0">
                <a:solidFill>
                  <a:prstClr val="black">
                    <a:tint val="75000"/>
                  </a:prstClr>
                </a:solidFill>
              </a:rPr>
              <a:pPr>
                <a:defRPr/>
              </a:pPr>
              <a:t>2012/6/7</a:t>
            </a:fld>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r>
              <a:rPr lang="en-US" altLang="ja-JP"/>
              <a:t>(C) Yamada and Nagaoka</a:t>
            </a:r>
          </a:p>
        </p:txBody>
      </p:sp>
      <p:sp>
        <p:nvSpPr>
          <p:cNvPr id="7" name="スライド番号プレースホルダ 5"/>
          <p:cNvSpPr>
            <a:spLocks noGrp="1"/>
          </p:cNvSpPr>
          <p:nvPr>
            <p:ph type="sldNum" sz="quarter" idx="12"/>
          </p:nvPr>
        </p:nvSpPr>
        <p:spPr/>
        <p:txBody>
          <a:bodyPr/>
          <a:lstStyle>
            <a:lvl1pPr>
              <a:defRPr/>
            </a:lvl1pPr>
          </a:lstStyle>
          <a:p>
            <a:pPr>
              <a:defRPr/>
            </a:pPr>
            <a:fld id="{C4724B3D-5BA7-422B-ADE1-66D4608C7B76}"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188455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377C333-FF41-45E1-9EC4-56B77F2B60F3}" type="datetime1">
              <a:rPr kumimoji="1" lang="ja-JP" altLang="en-US" smtClean="0"/>
              <a:pPr/>
              <a:t>2012/6/7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3B327CB9-8063-43C6-9266-AB8D5049D89D}" type="datetime1">
              <a:rPr lang="ja-JP" altLang="en-US" smtClean="0">
                <a:solidFill>
                  <a:prstClr val="black">
                    <a:tint val="75000"/>
                  </a:prstClr>
                </a:solidFill>
              </a:rPr>
              <a:pPr>
                <a:defRPr/>
              </a:pPr>
              <a:t>2012/6/7</a:t>
            </a:fld>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r>
              <a:rPr lang="en-US" altLang="ja-JP"/>
              <a:t>(C) Yamada and Nagaoka</a:t>
            </a:r>
          </a:p>
        </p:txBody>
      </p:sp>
      <p:sp>
        <p:nvSpPr>
          <p:cNvPr id="7" name="スライド番号プレースホルダ 5"/>
          <p:cNvSpPr>
            <a:spLocks noGrp="1"/>
          </p:cNvSpPr>
          <p:nvPr>
            <p:ph type="sldNum" sz="quarter" idx="12"/>
          </p:nvPr>
        </p:nvSpPr>
        <p:spPr/>
        <p:txBody>
          <a:bodyPr/>
          <a:lstStyle>
            <a:lvl1pPr>
              <a:defRPr/>
            </a:lvl1pPr>
          </a:lstStyle>
          <a:p>
            <a:pPr>
              <a:defRPr/>
            </a:pPr>
            <a:fld id="{B68737DE-E442-455B-A0A4-8CFD5E67A3B7}"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3508358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61EF963B-BFD8-4541-9BA8-D4BB68B65358}" type="datetime1">
              <a:rPr lang="ja-JP" altLang="en-US" smtClean="0">
                <a:solidFill>
                  <a:prstClr val="black">
                    <a:tint val="75000"/>
                  </a:prstClr>
                </a:solidFill>
              </a:rPr>
              <a:pPr>
                <a:defRPr/>
              </a:pPr>
              <a:t>2012/6/7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r>
              <a:rPr lang="en-US" altLang="ja-JP"/>
              <a:t>(C) Yamada and Nagaoka</a:t>
            </a:r>
          </a:p>
        </p:txBody>
      </p:sp>
      <p:sp>
        <p:nvSpPr>
          <p:cNvPr id="6" name="スライド番号プレースホルダ 5"/>
          <p:cNvSpPr>
            <a:spLocks noGrp="1"/>
          </p:cNvSpPr>
          <p:nvPr>
            <p:ph type="sldNum" sz="quarter" idx="12"/>
          </p:nvPr>
        </p:nvSpPr>
        <p:spPr/>
        <p:txBody>
          <a:bodyPr/>
          <a:lstStyle>
            <a:lvl1pPr>
              <a:defRPr/>
            </a:lvl1pPr>
          </a:lstStyle>
          <a:p>
            <a:pPr>
              <a:defRPr/>
            </a:pPr>
            <a:fld id="{7FFFA1DC-310A-4584-96D9-D9979AF7B22A}"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4467156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21D718EA-EC72-44F5-B3DE-40386756324F}" type="datetime1">
              <a:rPr lang="ja-JP" altLang="en-US" smtClean="0">
                <a:solidFill>
                  <a:prstClr val="black">
                    <a:tint val="75000"/>
                  </a:prstClr>
                </a:solidFill>
              </a:rPr>
              <a:pPr>
                <a:defRPr/>
              </a:pPr>
              <a:t>2012/6/7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r>
              <a:rPr lang="en-US" altLang="ja-JP"/>
              <a:t>(C) Yamada and Nagaoka</a:t>
            </a:r>
          </a:p>
        </p:txBody>
      </p:sp>
      <p:sp>
        <p:nvSpPr>
          <p:cNvPr id="6" name="スライド番号プレースホルダ 5"/>
          <p:cNvSpPr>
            <a:spLocks noGrp="1"/>
          </p:cNvSpPr>
          <p:nvPr>
            <p:ph type="sldNum" sz="quarter" idx="12"/>
          </p:nvPr>
        </p:nvSpPr>
        <p:spPr/>
        <p:txBody>
          <a:bodyPr/>
          <a:lstStyle>
            <a:lvl1pPr>
              <a:defRPr/>
            </a:lvl1pPr>
          </a:lstStyle>
          <a:p>
            <a:pPr>
              <a:defRPr/>
            </a:pPr>
            <a:fld id="{E4CAEB60-2DA2-4F39-918B-AF5D3E11EF5E}"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57812496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AF968B50-0AEE-4605-BFDA-3B34963507AF}" type="datetime1">
              <a:rPr lang="ja-JP" altLang="en-US" smtClean="0">
                <a:solidFill>
                  <a:prstClr val="black">
                    <a:tint val="75000"/>
                  </a:prstClr>
                </a:solidFill>
              </a:rPr>
              <a:pPr>
                <a:defRPr/>
              </a:pPr>
              <a:t>2012/6/7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r>
              <a:rPr lang="en-US" altLang="ja-JP"/>
              <a:t>(C) Yamada and Nagaoka</a:t>
            </a:r>
          </a:p>
        </p:txBody>
      </p:sp>
      <p:sp>
        <p:nvSpPr>
          <p:cNvPr id="6" name="スライド番号プレースホルダ 5"/>
          <p:cNvSpPr>
            <a:spLocks noGrp="1"/>
          </p:cNvSpPr>
          <p:nvPr>
            <p:ph type="sldNum" sz="quarter" idx="12"/>
          </p:nvPr>
        </p:nvSpPr>
        <p:spPr/>
        <p:txBody>
          <a:bodyPr/>
          <a:lstStyle>
            <a:lvl1pPr>
              <a:defRPr/>
            </a:lvl1pPr>
          </a:lstStyle>
          <a:p>
            <a:pPr>
              <a:defRPr/>
            </a:pPr>
            <a:fld id="{D5880713-F690-4AC0-9DB6-E3213A80F501}"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8727679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E82676C2-C7F9-4366-A254-6C6FB97A9EAF}" type="datetime1">
              <a:rPr lang="ja-JP" altLang="en-US" smtClean="0">
                <a:solidFill>
                  <a:prstClr val="black">
                    <a:tint val="75000"/>
                  </a:prstClr>
                </a:solidFill>
              </a:rPr>
              <a:pPr>
                <a:defRPr/>
              </a:pPr>
              <a:t>2012/6/7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r>
              <a:rPr lang="en-US" altLang="ja-JP"/>
              <a:t>(C) Yamada and Nagaoka</a:t>
            </a:r>
          </a:p>
        </p:txBody>
      </p:sp>
      <p:sp>
        <p:nvSpPr>
          <p:cNvPr id="6" name="スライド番号プレースホルダ 5"/>
          <p:cNvSpPr>
            <a:spLocks noGrp="1"/>
          </p:cNvSpPr>
          <p:nvPr>
            <p:ph type="sldNum" sz="quarter" idx="12"/>
          </p:nvPr>
        </p:nvSpPr>
        <p:spPr/>
        <p:txBody>
          <a:bodyPr/>
          <a:lstStyle>
            <a:lvl1pPr>
              <a:defRPr sz="1800" b="1">
                <a:solidFill>
                  <a:schemeClr val="tx1"/>
                </a:solidFill>
              </a:defRPr>
            </a:lvl1pPr>
          </a:lstStyle>
          <a:p>
            <a:pPr>
              <a:defRPr/>
            </a:pPr>
            <a:fld id="{6C2D65DF-F6AB-44AF-AF81-CD4C030D5441}" type="slidenum">
              <a:rPr lang="ja-JP" altLang="en-US">
                <a:solidFill>
                  <a:prstClr val="black"/>
                </a:solidFill>
              </a:rPr>
              <a:pPr>
                <a:defRPr/>
              </a:pPr>
              <a:t>‹#›</a:t>
            </a:fld>
            <a:endParaRPr lang="ja-JP" altLang="en-US">
              <a:solidFill>
                <a:prstClr val="black"/>
              </a:solidFill>
            </a:endParaRPr>
          </a:p>
        </p:txBody>
      </p:sp>
    </p:spTree>
    <p:extLst>
      <p:ext uri="{BB962C8B-B14F-4D97-AF65-F5344CB8AC3E}">
        <p14:creationId xmlns:p14="http://schemas.microsoft.com/office/powerpoint/2010/main" val="307385690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083AE34B-794B-46E8-A431-CCADDEF214F4}" type="datetime1">
              <a:rPr lang="ja-JP" altLang="en-US" smtClean="0">
                <a:solidFill>
                  <a:prstClr val="black">
                    <a:tint val="75000"/>
                  </a:prstClr>
                </a:solidFill>
              </a:rPr>
              <a:pPr>
                <a:defRPr/>
              </a:pPr>
              <a:t>2012/6/7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r>
              <a:rPr lang="en-US" altLang="ja-JP"/>
              <a:t>(C) Yamada and Nagaoka</a:t>
            </a:r>
          </a:p>
        </p:txBody>
      </p:sp>
      <p:sp>
        <p:nvSpPr>
          <p:cNvPr id="6" name="スライド番号プレースホルダ 5"/>
          <p:cNvSpPr>
            <a:spLocks noGrp="1"/>
          </p:cNvSpPr>
          <p:nvPr>
            <p:ph type="sldNum" sz="quarter" idx="12"/>
          </p:nvPr>
        </p:nvSpPr>
        <p:spPr/>
        <p:txBody>
          <a:bodyPr/>
          <a:lstStyle>
            <a:lvl1pPr>
              <a:defRPr/>
            </a:lvl1pPr>
          </a:lstStyle>
          <a:p>
            <a:pPr>
              <a:defRPr/>
            </a:pPr>
            <a:fld id="{72417684-099E-4727-B3B9-4C2F625F38D5}"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39231142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622D1900-0164-49A5-8772-A53B09EF6A28}" type="datetime1">
              <a:rPr lang="ja-JP" altLang="en-US" smtClean="0">
                <a:solidFill>
                  <a:prstClr val="black">
                    <a:tint val="75000"/>
                  </a:prstClr>
                </a:solidFill>
              </a:rPr>
              <a:pPr>
                <a:defRPr/>
              </a:pPr>
              <a:t>2012/6/7</a:t>
            </a:fld>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r>
              <a:rPr lang="en-US" altLang="ja-JP"/>
              <a:t>(C) Yamada and Nagaoka</a:t>
            </a:r>
          </a:p>
        </p:txBody>
      </p:sp>
      <p:sp>
        <p:nvSpPr>
          <p:cNvPr id="7" name="スライド番号プレースホルダ 5"/>
          <p:cNvSpPr>
            <a:spLocks noGrp="1"/>
          </p:cNvSpPr>
          <p:nvPr>
            <p:ph type="sldNum" sz="quarter" idx="12"/>
          </p:nvPr>
        </p:nvSpPr>
        <p:spPr/>
        <p:txBody>
          <a:bodyPr/>
          <a:lstStyle>
            <a:lvl1pPr>
              <a:defRPr/>
            </a:lvl1pPr>
          </a:lstStyle>
          <a:p>
            <a:pPr>
              <a:defRPr/>
            </a:pPr>
            <a:fld id="{E3BE7D97-8122-4EDE-9FD5-8C9C741FFB01}"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68465282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3A7B0359-E1D6-439F-8D18-345ABAC47D4B}" type="datetime1">
              <a:rPr lang="ja-JP" altLang="en-US" smtClean="0">
                <a:solidFill>
                  <a:prstClr val="black">
                    <a:tint val="75000"/>
                  </a:prstClr>
                </a:solidFill>
              </a:rPr>
              <a:pPr>
                <a:defRPr/>
              </a:pPr>
              <a:t>2012/6/7</a:t>
            </a:fld>
            <a:endParaRPr lang="ja-JP" altLang="en-US">
              <a:solidFill>
                <a:prstClr val="black">
                  <a:tint val="75000"/>
                </a:prstClr>
              </a:solidFill>
            </a:endParaRPr>
          </a:p>
        </p:txBody>
      </p:sp>
      <p:sp>
        <p:nvSpPr>
          <p:cNvPr id="8" name="フッター プレースホルダ 4"/>
          <p:cNvSpPr>
            <a:spLocks noGrp="1"/>
          </p:cNvSpPr>
          <p:nvPr>
            <p:ph type="ftr" sz="quarter" idx="11"/>
          </p:nvPr>
        </p:nvSpPr>
        <p:spPr/>
        <p:txBody>
          <a:bodyPr/>
          <a:lstStyle>
            <a:lvl1pPr>
              <a:defRPr/>
            </a:lvl1pPr>
          </a:lstStyle>
          <a:p>
            <a:pPr>
              <a:defRPr/>
            </a:pPr>
            <a:r>
              <a:rPr lang="en-US" altLang="ja-JP"/>
              <a:t>(C) Yamada and Nagaoka</a:t>
            </a:r>
          </a:p>
        </p:txBody>
      </p:sp>
      <p:sp>
        <p:nvSpPr>
          <p:cNvPr id="9" name="スライド番号プレースホルダ 5"/>
          <p:cNvSpPr>
            <a:spLocks noGrp="1"/>
          </p:cNvSpPr>
          <p:nvPr>
            <p:ph type="sldNum" sz="quarter" idx="12"/>
          </p:nvPr>
        </p:nvSpPr>
        <p:spPr/>
        <p:txBody>
          <a:bodyPr/>
          <a:lstStyle>
            <a:lvl1pPr>
              <a:defRPr/>
            </a:lvl1pPr>
          </a:lstStyle>
          <a:p>
            <a:pPr>
              <a:defRPr/>
            </a:pPr>
            <a:fld id="{823C70EA-483D-487D-B389-BDFC2866AD07}"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39812031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7245B2DF-13AD-4EE1-8F1B-B3DD52774E74}" type="datetime1">
              <a:rPr lang="ja-JP" altLang="en-US" smtClean="0">
                <a:solidFill>
                  <a:prstClr val="black">
                    <a:tint val="75000"/>
                  </a:prstClr>
                </a:solidFill>
              </a:rPr>
              <a:pPr>
                <a:defRPr/>
              </a:pPr>
              <a:t>2012/6/7</a:t>
            </a:fld>
            <a:endParaRPr lang="ja-JP" altLang="en-US">
              <a:solidFill>
                <a:prstClr val="black">
                  <a:tint val="75000"/>
                </a:prstClr>
              </a:solidFill>
            </a:endParaRPr>
          </a:p>
        </p:txBody>
      </p:sp>
      <p:sp>
        <p:nvSpPr>
          <p:cNvPr id="4" name="フッター プレースホルダ 4"/>
          <p:cNvSpPr>
            <a:spLocks noGrp="1"/>
          </p:cNvSpPr>
          <p:nvPr>
            <p:ph type="ftr" sz="quarter" idx="11"/>
          </p:nvPr>
        </p:nvSpPr>
        <p:spPr/>
        <p:txBody>
          <a:bodyPr/>
          <a:lstStyle>
            <a:lvl1pPr>
              <a:defRPr/>
            </a:lvl1pPr>
          </a:lstStyle>
          <a:p>
            <a:pPr>
              <a:defRPr/>
            </a:pPr>
            <a:r>
              <a:rPr lang="en-US" altLang="ja-JP"/>
              <a:t>(C) Yamada and Nagaoka</a:t>
            </a:r>
          </a:p>
        </p:txBody>
      </p:sp>
      <p:sp>
        <p:nvSpPr>
          <p:cNvPr id="5" name="スライド番号プレースホルダ 5"/>
          <p:cNvSpPr>
            <a:spLocks noGrp="1"/>
          </p:cNvSpPr>
          <p:nvPr>
            <p:ph type="sldNum" sz="quarter" idx="12"/>
          </p:nvPr>
        </p:nvSpPr>
        <p:spPr/>
        <p:txBody>
          <a:bodyPr/>
          <a:lstStyle>
            <a:lvl1pPr>
              <a:defRPr/>
            </a:lvl1pPr>
          </a:lstStyle>
          <a:p>
            <a:pPr>
              <a:defRPr/>
            </a:pPr>
            <a:fld id="{0D21B269-808F-40E5-9F86-EDFCA4F1E57D}"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89009117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BBF5D6CD-5F66-4908-A28B-D122AB153B4B}" type="datetime1">
              <a:rPr lang="ja-JP" altLang="en-US" smtClean="0">
                <a:solidFill>
                  <a:prstClr val="black">
                    <a:tint val="75000"/>
                  </a:prstClr>
                </a:solidFill>
              </a:rPr>
              <a:pPr>
                <a:defRPr/>
              </a:pPr>
              <a:t>2012/6/7</a:t>
            </a:fld>
            <a:endParaRPr lang="ja-JP" altLang="en-US">
              <a:solidFill>
                <a:prstClr val="black">
                  <a:tint val="75000"/>
                </a:prstClr>
              </a:solidFill>
            </a:endParaRPr>
          </a:p>
        </p:txBody>
      </p:sp>
      <p:sp>
        <p:nvSpPr>
          <p:cNvPr id="3" name="フッター プレースホルダ 4"/>
          <p:cNvSpPr>
            <a:spLocks noGrp="1"/>
          </p:cNvSpPr>
          <p:nvPr>
            <p:ph type="ftr" sz="quarter" idx="11"/>
          </p:nvPr>
        </p:nvSpPr>
        <p:spPr/>
        <p:txBody>
          <a:bodyPr/>
          <a:lstStyle>
            <a:lvl1pPr>
              <a:defRPr/>
            </a:lvl1pPr>
          </a:lstStyle>
          <a:p>
            <a:pPr>
              <a:defRPr/>
            </a:pPr>
            <a:r>
              <a:rPr lang="en-US" altLang="ja-JP"/>
              <a:t>(C) Yamada and Nagaoka</a:t>
            </a:r>
          </a:p>
        </p:txBody>
      </p:sp>
      <p:sp>
        <p:nvSpPr>
          <p:cNvPr id="4" name="スライド番号プレースホルダ 5"/>
          <p:cNvSpPr>
            <a:spLocks noGrp="1"/>
          </p:cNvSpPr>
          <p:nvPr>
            <p:ph type="sldNum" sz="quarter" idx="12"/>
          </p:nvPr>
        </p:nvSpPr>
        <p:spPr/>
        <p:txBody>
          <a:bodyPr/>
          <a:lstStyle>
            <a:lvl1pPr>
              <a:defRPr/>
            </a:lvl1pPr>
          </a:lstStyle>
          <a:p>
            <a:pPr>
              <a:defRPr/>
            </a:pPr>
            <a:fld id="{602605E6-2739-471C-9603-58493A7CB5F9}"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969425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63CF1FA6-1D1E-49BE-AFCB-53AD4C409D59}" type="datetime1">
              <a:rPr kumimoji="1" lang="ja-JP" altLang="en-US" smtClean="0"/>
              <a:pPr/>
              <a:t>2012/6/7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02C13AFE-CF49-43A9-AD86-CFC2FD9EF83A}" type="datetime1">
              <a:rPr lang="ja-JP" altLang="en-US" smtClean="0">
                <a:solidFill>
                  <a:prstClr val="black">
                    <a:tint val="75000"/>
                  </a:prstClr>
                </a:solidFill>
              </a:rPr>
              <a:pPr>
                <a:defRPr/>
              </a:pPr>
              <a:t>2012/6/7</a:t>
            </a:fld>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r>
              <a:rPr lang="en-US" altLang="ja-JP"/>
              <a:t>(C) Yamada and Nagaoka</a:t>
            </a:r>
          </a:p>
        </p:txBody>
      </p:sp>
      <p:sp>
        <p:nvSpPr>
          <p:cNvPr id="7" name="スライド番号プレースホルダ 5"/>
          <p:cNvSpPr>
            <a:spLocks noGrp="1"/>
          </p:cNvSpPr>
          <p:nvPr>
            <p:ph type="sldNum" sz="quarter" idx="12"/>
          </p:nvPr>
        </p:nvSpPr>
        <p:spPr/>
        <p:txBody>
          <a:bodyPr/>
          <a:lstStyle>
            <a:lvl1pPr>
              <a:defRPr/>
            </a:lvl1pPr>
          </a:lstStyle>
          <a:p>
            <a:pPr>
              <a:defRPr/>
            </a:pPr>
            <a:fld id="{C4724B3D-5BA7-422B-ADE1-66D4608C7B76}"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362249036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3B327CB9-8063-43C6-9266-AB8D5049D89D}" type="datetime1">
              <a:rPr lang="ja-JP" altLang="en-US" smtClean="0">
                <a:solidFill>
                  <a:prstClr val="black">
                    <a:tint val="75000"/>
                  </a:prstClr>
                </a:solidFill>
              </a:rPr>
              <a:pPr>
                <a:defRPr/>
              </a:pPr>
              <a:t>2012/6/7</a:t>
            </a:fld>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r>
              <a:rPr lang="en-US" altLang="ja-JP"/>
              <a:t>(C) Yamada and Nagaoka</a:t>
            </a:r>
          </a:p>
        </p:txBody>
      </p:sp>
      <p:sp>
        <p:nvSpPr>
          <p:cNvPr id="7" name="スライド番号プレースホルダ 5"/>
          <p:cNvSpPr>
            <a:spLocks noGrp="1"/>
          </p:cNvSpPr>
          <p:nvPr>
            <p:ph type="sldNum" sz="quarter" idx="12"/>
          </p:nvPr>
        </p:nvSpPr>
        <p:spPr/>
        <p:txBody>
          <a:bodyPr/>
          <a:lstStyle>
            <a:lvl1pPr>
              <a:defRPr/>
            </a:lvl1pPr>
          </a:lstStyle>
          <a:p>
            <a:pPr>
              <a:defRPr/>
            </a:pPr>
            <a:fld id="{B68737DE-E442-455B-A0A4-8CFD5E67A3B7}"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364583806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61EF963B-BFD8-4541-9BA8-D4BB68B65358}" type="datetime1">
              <a:rPr lang="ja-JP" altLang="en-US" smtClean="0">
                <a:solidFill>
                  <a:prstClr val="black">
                    <a:tint val="75000"/>
                  </a:prstClr>
                </a:solidFill>
              </a:rPr>
              <a:pPr>
                <a:defRPr/>
              </a:pPr>
              <a:t>2012/6/7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r>
              <a:rPr lang="en-US" altLang="ja-JP"/>
              <a:t>(C) Yamada and Nagaoka</a:t>
            </a:r>
          </a:p>
        </p:txBody>
      </p:sp>
      <p:sp>
        <p:nvSpPr>
          <p:cNvPr id="6" name="スライド番号プレースホルダ 5"/>
          <p:cNvSpPr>
            <a:spLocks noGrp="1"/>
          </p:cNvSpPr>
          <p:nvPr>
            <p:ph type="sldNum" sz="quarter" idx="12"/>
          </p:nvPr>
        </p:nvSpPr>
        <p:spPr/>
        <p:txBody>
          <a:bodyPr/>
          <a:lstStyle>
            <a:lvl1pPr>
              <a:defRPr/>
            </a:lvl1pPr>
          </a:lstStyle>
          <a:p>
            <a:pPr>
              <a:defRPr/>
            </a:pPr>
            <a:fld id="{7FFFA1DC-310A-4584-96D9-D9979AF7B22A}"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73847230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21D718EA-EC72-44F5-B3DE-40386756324F}" type="datetime1">
              <a:rPr lang="ja-JP" altLang="en-US" smtClean="0">
                <a:solidFill>
                  <a:prstClr val="black">
                    <a:tint val="75000"/>
                  </a:prstClr>
                </a:solidFill>
              </a:rPr>
              <a:pPr>
                <a:defRPr/>
              </a:pPr>
              <a:t>2012/6/7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r>
              <a:rPr lang="en-US" altLang="ja-JP"/>
              <a:t>(C) Yamada and Nagaoka</a:t>
            </a:r>
          </a:p>
        </p:txBody>
      </p:sp>
      <p:sp>
        <p:nvSpPr>
          <p:cNvPr id="6" name="スライド番号プレースホルダ 5"/>
          <p:cNvSpPr>
            <a:spLocks noGrp="1"/>
          </p:cNvSpPr>
          <p:nvPr>
            <p:ph type="sldNum" sz="quarter" idx="12"/>
          </p:nvPr>
        </p:nvSpPr>
        <p:spPr/>
        <p:txBody>
          <a:bodyPr/>
          <a:lstStyle>
            <a:lvl1pPr>
              <a:defRPr/>
            </a:lvl1pPr>
          </a:lstStyle>
          <a:p>
            <a:pPr>
              <a:defRPr/>
            </a:pPr>
            <a:fld id="{E4CAEB60-2DA2-4F39-918B-AF5D3E11EF5E}"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089618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A4F3BB7A-49EC-437B-9758-3D87604AFC47}" type="datetime1">
              <a:rPr kumimoji="1" lang="ja-JP" altLang="en-US" smtClean="0"/>
              <a:pPr/>
              <a:t>2012/6/7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FEDE906B-FE56-41B3-867F-7B0BFA35326B}" type="datetime1">
              <a:rPr kumimoji="1" lang="ja-JP" altLang="en-US" smtClean="0"/>
              <a:pPr/>
              <a:t>2012/6/7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8784DCC6-E849-41B8-BC13-4C38E44AE4D5}" type="datetime1">
              <a:rPr kumimoji="1" lang="ja-JP" altLang="en-US" smtClean="0"/>
              <a:pPr/>
              <a:t>2012/6/7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0E9AC17A-2D2A-4650-9A31-A511F99ED8B9}" type="datetime1">
              <a:rPr kumimoji="1" lang="ja-JP" altLang="en-US" smtClean="0"/>
              <a:pPr/>
              <a:t>2012/6/7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3E281770-1081-40DB-8DE4-D7EC6644405B}" type="datetime1">
              <a:rPr kumimoji="1" lang="ja-JP" altLang="en-US" smtClean="0"/>
              <a:pPr/>
              <a:t>2012/6/7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35AF4F5-80F3-4324-9353-807A12CA47B4}" type="datetime1">
              <a:rPr kumimoji="1" lang="ja-JP" altLang="en-US" smtClean="0"/>
              <a:pPr/>
              <a:t>2012/6/7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568A27-0E1A-492A-BCBC-8FAA9785283C}" type="datetime1">
              <a:rPr kumimoji="1" lang="ja-JP" altLang="en-US" smtClean="0"/>
              <a:pPr/>
              <a:t>2012/6/7</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42" name="タイトル プレースホル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43" name="テキスト プレースホル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68313" y="6308725"/>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6A224048-0120-4D36-B9F0-14394A29C9B3}" type="datetime1">
              <a:rPr lang="ja-JP" altLang="en-US" smtClean="0">
                <a:solidFill>
                  <a:prstClr val="black">
                    <a:tint val="75000"/>
                  </a:prstClr>
                </a:solidFill>
              </a:rPr>
              <a:pPr>
                <a:defRPr/>
              </a:pPr>
              <a:t>2012/6/7</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ea typeface="ＭＳ Ｐゴシック" charset="-128"/>
              </a:defRPr>
            </a:lvl1pPr>
          </a:lstStyle>
          <a:p>
            <a:pPr fontAlgn="base">
              <a:spcBef>
                <a:spcPct val="0"/>
              </a:spcBef>
              <a:spcAft>
                <a:spcPct val="0"/>
              </a:spcAft>
              <a:defRPr/>
            </a:pPr>
            <a:r>
              <a:rPr lang="en-US" altLang="ja-JP"/>
              <a:t>(C) Yamada and Nagaoka</a:t>
            </a:r>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26327909-F137-49A4-82AD-911878CFA4A2}"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0966152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42" name="タイトル プレースホル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43" name="テキスト プレースホル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68313" y="6308725"/>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6A224048-0120-4D36-B9F0-14394A29C9B3}" type="datetime1">
              <a:rPr lang="ja-JP" altLang="en-US" smtClean="0">
                <a:solidFill>
                  <a:prstClr val="black">
                    <a:tint val="75000"/>
                  </a:prstClr>
                </a:solidFill>
              </a:rPr>
              <a:pPr>
                <a:defRPr/>
              </a:pPr>
              <a:t>2012/6/7</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ea typeface="ＭＳ Ｐゴシック" charset="-128"/>
              </a:defRPr>
            </a:lvl1pPr>
          </a:lstStyle>
          <a:p>
            <a:pPr fontAlgn="base">
              <a:spcBef>
                <a:spcPct val="0"/>
              </a:spcBef>
              <a:spcAft>
                <a:spcPct val="0"/>
              </a:spcAft>
              <a:defRPr/>
            </a:pPr>
            <a:r>
              <a:rPr lang="en-US" altLang="ja-JP"/>
              <a:t>(C) Yamada and Nagaoka</a:t>
            </a:r>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26327909-F137-49A4-82AD-911878CFA4A2}"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354653771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yamada@nucba.ac.jp"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hyperlink" Target="mailto:nagaoka@cc.kyoto-su.ac.jp"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slide" Target="slide42.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9.emf"/><Relationship Id="rId4" Type="http://schemas.openxmlformats.org/officeDocument/2006/relationships/package" Target="../embeddings/Microsoft_Word___1.docx"/></Relationships>
</file>

<file path=ppt/slides/_rels/slide26.xml.rels><?xml version="1.0" encoding="UTF-8" standalone="yes"?>
<Relationships xmlns="http://schemas.openxmlformats.org/package/2006/relationships"><Relationship Id="rId3" Type="http://schemas.openxmlformats.org/officeDocument/2006/relationships/package" Target="../embeddings/Microsoft_Word___2.docx"/><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10.emf"/></Relationships>
</file>

<file path=ppt/slides/_rels/slide27.xml.rels><?xml version="1.0" encoding="UTF-8" standalone="yes"?>
<Relationships xmlns="http://schemas.openxmlformats.org/package/2006/relationships"><Relationship Id="rId3" Type="http://schemas.openxmlformats.org/officeDocument/2006/relationships/package" Target="../embeddings/Microsoft_Word___3.docx"/><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11.emf"/></Relationships>
</file>

<file path=ppt/slides/_rels/slide28.xml.rels><?xml version="1.0" encoding="UTF-8" standalone="yes"?>
<Relationships xmlns="http://schemas.openxmlformats.org/package/2006/relationships"><Relationship Id="rId3" Type="http://schemas.openxmlformats.org/officeDocument/2006/relationships/package" Target="../embeddings/Microsoft_Word___4.docx"/><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12.emf"/></Relationships>
</file>

<file path=ppt/slides/_rels/slide2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slide" Target="slide1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4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1.xml"/><Relationship Id="rId1" Type="http://schemas.openxmlformats.org/officeDocument/2006/relationships/slideLayout" Target="../slideLayouts/slideLayout7.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hyperlink" Target="http://www.integratedsociopsychology.net/temperament_dimensions.html"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www.integratedsociopsychology.net/temperament_dimensions.html" TargetMode="External"/><Relationship Id="rId2" Type="http://schemas.openxmlformats.org/officeDocument/2006/relationships/image" Target="../media/image24.jpe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タイトル 1"/>
          <p:cNvSpPr>
            <a:spLocks noGrp="1"/>
          </p:cNvSpPr>
          <p:nvPr>
            <p:ph type="ctrTitle"/>
          </p:nvPr>
        </p:nvSpPr>
        <p:spPr>
          <a:xfrm>
            <a:off x="251519" y="1772816"/>
            <a:ext cx="8533581" cy="1428750"/>
          </a:xfrm>
        </p:spPr>
        <p:txBody>
          <a:bodyPr/>
          <a:lstStyle/>
          <a:p>
            <a:r>
              <a:rPr lang="en-US" altLang="ja-JP" sz="2800" b="1" dirty="0"/>
              <a:t>An Investigation of Domain-specific Innovativeness</a:t>
            </a:r>
            <a:r>
              <a:rPr lang="en-US" altLang="ja-JP" sz="2800" b="1" dirty="0" smtClean="0">
                <a:latin typeface="Arial" charset="0"/>
              </a:rPr>
              <a:t>*: </a:t>
            </a:r>
            <a:r>
              <a:rPr lang="en-US" altLang="ja-JP" sz="2000" b="1" dirty="0" smtClean="0">
                <a:latin typeface="Arial" charset="0"/>
              </a:rPr>
              <a:t>Reconstruction of Innovation Diffusion Research Framework</a:t>
            </a:r>
            <a:r>
              <a:rPr lang="en-US" altLang="ja-JP" sz="3200" b="1" dirty="0" smtClean="0">
                <a:latin typeface="Arial" charset="0"/>
              </a:rPr>
              <a:t/>
            </a:r>
            <a:br>
              <a:rPr lang="en-US" altLang="ja-JP" sz="3200" b="1" dirty="0" smtClean="0">
                <a:latin typeface="Arial" charset="0"/>
              </a:rPr>
            </a:br>
            <a:r>
              <a:rPr lang="en-US" altLang="ja-JP" sz="2400" b="1" dirty="0" smtClean="0">
                <a:solidFill>
                  <a:schemeClr val="bg2">
                    <a:lumMod val="50000"/>
                  </a:schemeClr>
                </a:solidFill>
                <a:latin typeface="Arial" charset="0"/>
              </a:rPr>
              <a:t>V. </a:t>
            </a:r>
            <a:r>
              <a:rPr lang="en-US" altLang="ja-JP" sz="2400" b="1" smtClean="0">
                <a:solidFill>
                  <a:schemeClr val="bg2">
                    <a:lumMod val="50000"/>
                  </a:schemeClr>
                </a:solidFill>
                <a:latin typeface="Arial" charset="0"/>
              </a:rPr>
              <a:t>1.6</a:t>
            </a:r>
            <a:endParaRPr lang="ja-JP" altLang="en-US" sz="2400" b="1" dirty="0" smtClean="0">
              <a:solidFill>
                <a:schemeClr val="bg2">
                  <a:lumMod val="50000"/>
                </a:schemeClr>
              </a:solidFill>
              <a:latin typeface="Arial" charset="0"/>
            </a:endParaRPr>
          </a:p>
        </p:txBody>
      </p:sp>
      <p:sp>
        <p:nvSpPr>
          <p:cNvPr id="12291" name="サブタイトル 2"/>
          <p:cNvSpPr>
            <a:spLocks noGrp="1"/>
          </p:cNvSpPr>
          <p:nvPr>
            <p:ph type="subTitle" idx="1"/>
          </p:nvPr>
        </p:nvSpPr>
        <p:spPr>
          <a:xfrm>
            <a:off x="1115616" y="3313535"/>
            <a:ext cx="7059612" cy="3023765"/>
          </a:xfrm>
        </p:spPr>
        <p:txBody>
          <a:bodyPr/>
          <a:lstStyle/>
          <a:p>
            <a:pPr eaLnBrk="1" hangingPunct="1">
              <a:lnSpc>
                <a:spcPct val="80000"/>
              </a:lnSpc>
            </a:pPr>
            <a:r>
              <a:rPr lang="en-US" altLang="ja-JP" sz="2000" dirty="0" err="1" smtClean="0">
                <a:solidFill>
                  <a:schemeClr val="bg2">
                    <a:lumMod val="50000"/>
                  </a:schemeClr>
                </a:solidFill>
                <a:latin typeface="Arial" charset="0"/>
              </a:rPr>
              <a:t>Masataka</a:t>
            </a:r>
            <a:r>
              <a:rPr lang="en-US" altLang="ja-JP" sz="2000" dirty="0" smtClean="0">
                <a:solidFill>
                  <a:schemeClr val="bg2">
                    <a:lumMod val="50000"/>
                  </a:schemeClr>
                </a:solidFill>
                <a:latin typeface="Arial" charset="0"/>
              </a:rPr>
              <a:t> Yamada</a:t>
            </a:r>
          </a:p>
          <a:p>
            <a:pPr eaLnBrk="1" hangingPunct="1">
              <a:lnSpc>
                <a:spcPct val="80000"/>
              </a:lnSpc>
            </a:pPr>
            <a:r>
              <a:rPr lang="en-US" altLang="ja-JP" sz="1400" dirty="0" smtClean="0">
                <a:solidFill>
                  <a:schemeClr val="bg2">
                    <a:lumMod val="50000"/>
                  </a:schemeClr>
                </a:solidFill>
                <a:latin typeface="Arial" charset="0"/>
              </a:rPr>
              <a:t>Nagoya University of Commerce and Business,4-4 </a:t>
            </a:r>
            <a:r>
              <a:rPr lang="en-US" altLang="ja-JP" sz="1400" dirty="0" err="1" smtClean="0">
                <a:solidFill>
                  <a:schemeClr val="bg2">
                    <a:lumMod val="50000"/>
                  </a:schemeClr>
                </a:solidFill>
                <a:latin typeface="Arial" charset="0"/>
              </a:rPr>
              <a:t>Sagamine</a:t>
            </a:r>
            <a:r>
              <a:rPr lang="en-US" altLang="ja-JP" sz="1400" dirty="0" smtClean="0">
                <a:solidFill>
                  <a:schemeClr val="bg2">
                    <a:lumMod val="50000"/>
                  </a:schemeClr>
                </a:solidFill>
                <a:latin typeface="Arial" charset="0"/>
              </a:rPr>
              <a:t>, </a:t>
            </a:r>
            <a:r>
              <a:rPr lang="en-US" altLang="ja-JP" sz="1400" dirty="0" err="1" smtClean="0">
                <a:solidFill>
                  <a:schemeClr val="bg2">
                    <a:lumMod val="50000"/>
                  </a:schemeClr>
                </a:solidFill>
                <a:latin typeface="Arial" charset="0"/>
              </a:rPr>
              <a:t>Komenoki-cho</a:t>
            </a:r>
            <a:r>
              <a:rPr lang="en-US" altLang="ja-JP" sz="1400" dirty="0" smtClean="0">
                <a:solidFill>
                  <a:schemeClr val="bg2">
                    <a:lumMod val="50000"/>
                  </a:schemeClr>
                </a:solidFill>
                <a:latin typeface="Arial" charset="0"/>
              </a:rPr>
              <a:t>, Nissin-</a:t>
            </a:r>
            <a:r>
              <a:rPr lang="en-US" altLang="ja-JP" sz="1400" dirty="0" err="1" smtClean="0">
                <a:solidFill>
                  <a:schemeClr val="bg2">
                    <a:lumMod val="50000"/>
                  </a:schemeClr>
                </a:solidFill>
                <a:latin typeface="Arial" charset="0"/>
              </a:rPr>
              <a:t>shi</a:t>
            </a:r>
            <a:r>
              <a:rPr lang="en-US" altLang="ja-JP" sz="1400" dirty="0" smtClean="0">
                <a:solidFill>
                  <a:schemeClr val="bg2">
                    <a:lumMod val="50000"/>
                  </a:schemeClr>
                </a:solidFill>
                <a:latin typeface="Arial" charset="0"/>
              </a:rPr>
              <a:t>, Aichi-ken 470-0193, Japan, </a:t>
            </a:r>
            <a:r>
              <a:rPr lang="en-US" altLang="ja-JP" sz="1400" dirty="0" err="1" smtClean="0">
                <a:solidFill>
                  <a:schemeClr val="bg2">
                    <a:lumMod val="50000"/>
                  </a:schemeClr>
                </a:solidFill>
                <a:latin typeface="Arial" charset="0"/>
                <a:hlinkClick r:id="rId3"/>
              </a:rPr>
              <a:t>myamada@nucba.ac.jp</a:t>
            </a:r>
            <a:endParaRPr lang="en-US" altLang="ja-JP" sz="1400" dirty="0" smtClean="0">
              <a:solidFill>
                <a:schemeClr val="bg2">
                  <a:lumMod val="50000"/>
                </a:schemeClr>
              </a:solidFill>
              <a:latin typeface="Arial" charset="0"/>
            </a:endParaRPr>
          </a:p>
          <a:p>
            <a:pPr eaLnBrk="1" hangingPunct="1">
              <a:lnSpc>
                <a:spcPct val="80000"/>
              </a:lnSpc>
            </a:pPr>
            <a:endParaRPr lang="en-US" altLang="ja-JP" sz="1800" dirty="0" smtClean="0">
              <a:solidFill>
                <a:schemeClr val="bg2">
                  <a:lumMod val="50000"/>
                </a:schemeClr>
              </a:solidFill>
              <a:latin typeface="Arial" charset="0"/>
            </a:endParaRPr>
          </a:p>
          <a:p>
            <a:pPr eaLnBrk="1" hangingPunct="1">
              <a:lnSpc>
                <a:spcPct val="80000"/>
              </a:lnSpc>
            </a:pPr>
            <a:r>
              <a:rPr lang="en-US" altLang="ja-JP" sz="2000" dirty="0" smtClean="0">
                <a:solidFill>
                  <a:schemeClr val="bg2">
                    <a:lumMod val="50000"/>
                  </a:schemeClr>
                </a:solidFill>
                <a:latin typeface="Arial" charset="0"/>
              </a:rPr>
              <a:t>Toshihiko </a:t>
            </a:r>
            <a:r>
              <a:rPr lang="en-US" altLang="ja-JP" sz="2000" dirty="0" err="1" smtClean="0">
                <a:solidFill>
                  <a:schemeClr val="bg2">
                    <a:lumMod val="50000"/>
                  </a:schemeClr>
                </a:solidFill>
                <a:latin typeface="Arial" charset="0"/>
              </a:rPr>
              <a:t>Nagaoka</a:t>
            </a:r>
            <a:endParaRPr lang="en-US" altLang="ja-JP" sz="2000" dirty="0" smtClean="0">
              <a:solidFill>
                <a:schemeClr val="bg2">
                  <a:lumMod val="50000"/>
                </a:schemeClr>
              </a:solidFill>
              <a:latin typeface="Arial" charset="0"/>
            </a:endParaRPr>
          </a:p>
          <a:p>
            <a:pPr eaLnBrk="1" hangingPunct="1">
              <a:lnSpc>
                <a:spcPct val="80000"/>
              </a:lnSpc>
            </a:pPr>
            <a:r>
              <a:rPr lang="en-US" altLang="ja-JP" sz="1400" dirty="0" smtClean="0">
                <a:solidFill>
                  <a:schemeClr val="bg2">
                    <a:lumMod val="50000"/>
                  </a:schemeClr>
                </a:solidFill>
                <a:latin typeface="Arial" charset="0"/>
              </a:rPr>
              <a:t>Ph.D.</a:t>
            </a:r>
            <a:r>
              <a:rPr lang="ja-JP" altLang="en-US" sz="1400" dirty="0">
                <a:solidFill>
                  <a:schemeClr val="bg2">
                    <a:lumMod val="50000"/>
                  </a:schemeClr>
                </a:solidFill>
                <a:latin typeface="Arial" charset="0"/>
              </a:rPr>
              <a:t> </a:t>
            </a:r>
            <a:r>
              <a:rPr lang="en-US" altLang="ja-JP" sz="1400" dirty="0" smtClean="0">
                <a:solidFill>
                  <a:schemeClr val="bg2">
                    <a:lumMod val="50000"/>
                  </a:schemeClr>
                </a:solidFill>
                <a:latin typeface="Arial" charset="0"/>
              </a:rPr>
              <a:t>candidate, Graduate School of Business </a:t>
            </a:r>
            <a:r>
              <a:rPr lang="en-US" altLang="ja-JP" sz="1400" dirty="0" err="1" smtClean="0">
                <a:solidFill>
                  <a:schemeClr val="bg2">
                    <a:lumMod val="50000"/>
                  </a:schemeClr>
                </a:solidFill>
                <a:latin typeface="Arial" charset="0"/>
              </a:rPr>
              <a:t>Administration,Kyoto</a:t>
            </a:r>
            <a:r>
              <a:rPr lang="en-US" altLang="ja-JP" sz="1400" dirty="0" smtClean="0">
                <a:solidFill>
                  <a:schemeClr val="bg2">
                    <a:lumMod val="50000"/>
                  </a:schemeClr>
                </a:solidFill>
                <a:latin typeface="Arial" charset="0"/>
              </a:rPr>
              <a:t> Sangyo University, </a:t>
            </a:r>
          </a:p>
          <a:p>
            <a:pPr eaLnBrk="1" hangingPunct="1">
              <a:lnSpc>
                <a:spcPct val="80000"/>
              </a:lnSpc>
            </a:pPr>
            <a:r>
              <a:rPr lang="en-US" altLang="ja-JP" sz="1400" dirty="0" err="1" smtClean="0">
                <a:solidFill>
                  <a:schemeClr val="bg2">
                    <a:lumMod val="50000"/>
                  </a:schemeClr>
                </a:solidFill>
                <a:latin typeface="Arial" charset="0"/>
              </a:rPr>
              <a:t>Motoyama</a:t>
            </a:r>
            <a:r>
              <a:rPr lang="en-US" altLang="ja-JP" sz="1400" dirty="0" smtClean="0">
                <a:solidFill>
                  <a:schemeClr val="bg2">
                    <a:lumMod val="50000"/>
                  </a:schemeClr>
                </a:solidFill>
                <a:latin typeface="Arial" charset="0"/>
              </a:rPr>
              <a:t>, Kita-</a:t>
            </a:r>
            <a:r>
              <a:rPr lang="en-US" altLang="ja-JP" sz="1400" dirty="0" err="1" smtClean="0">
                <a:solidFill>
                  <a:schemeClr val="bg2">
                    <a:lumMod val="50000"/>
                  </a:schemeClr>
                </a:solidFill>
                <a:latin typeface="Arial" charset="0"/>
              </a:rPr>
              <a:t>ku</a:t>
            </a:r>
            <a:r>
              <a:rPr lang="en-US" altLang="ja-JP" sz="1400" dirty="0">
                <a:solidFill>
                  <a:schemeClr val="bg2">
                    <a:lumMod val="50000"/>
                  </a:schemeClr>
                </a:solidFill>
                <a:latin typeface="Arial" charset="0"/>
              </a:rPr>
              <a:t>, Kyoto, 603-8555, Japan, </a:t>
            </a:r>
            <a:r>
              <a:rPr lang="en-US" altLang="ja-JP" sz="1400" dirty="0" smtClean="0">
                <a:solidFill>
                  <a:schemeClr val="bg2">
                    <a:lumMod val="50000"/>
                  </a:schemeClr>
                </a:solidFill>
                <a:latin typeface="Arial" charset="0"/>
                <a:hlinkClick r:id="rId4"/>
              </a:rPr>
              <a:t>nagaoka@cc.kyoto-su.ac.jp</a:t>
            </a:r>
            <a:endParaRPr lang="en-US" altLang="ja-JP" sz="1400" dirty="0" smtClean="0">
              <a:solidFill>
                <a:schemeClr val="bg2">
                  <a:lumMod val="50000"/>
                </a:schemeClr>
              </a:solidFill>
              <a:latin typeface="Arial" charset="0"/>
            </a:endParaRPr>
          </a:p>
          <a:p>
            <a:pPr eaLnBrk="1" hangingPunct="1">
              <a:lnSpc>
                <a:spcPct val="80000"/>
              </a:lnSpc>
            </a:pPr>
            <a:endParaRPr lang="en-US" altLang="ja-JP" sz="1800" dirty="0" smtClean="0">
              <a:solidFill>
                <a:schemeClr val="bg2">
                  <a:lumMod val="50000"/>
                </a:schemeClr>
              </a:solidFill>
              <a:latin typeface="Arial" charset="0"/>
            </a:endParaRPr>
          </a:p>
          <a:p>
            <a:pPr eaLnBrk="1" hangingPunct="1">
              <a:lnSpc>
                <a:spcPct val="80000"/>
              </a:lnSpc>
            </a:pPr>
            <a:endParaRPr lang="en-US" altLang="ja-JP" sz="1800" dirty="0">
              <a:solidFill>
                <a:schemeClr val="bg2">
                  <a:lumMod val="50000"/>
                </a:schemeClr>
              </a:solidFill>
              <a:latin typeface="Arial" charset="0"/>
            </a:endParaRPr>
          </a:p>
          <a:p>
            <a:pPr eaLnBrk="1" hangingPunct="1">
              <a:lnSpc>
                <a:spcPct val="80000"/>
              </a:lnSpc>
            </a:pPr>
            <a:r>
              <a:rPr lang="en-US" altLang="ja-JP" sz="1800" dirty="0" smtClean="0">
                <a:solidFill>
                  <a:schemeClr val="bg2">
                    <a:lumMod val="50000"/>
                  </a:schemeClr>
                </a:solidFill>
                <a:latin typeface="Arial" charset="0"/>
              </a:rPr>
              <a:t/>
            </a:r>
            <a:br>
              <a:rPr lang="en-US" altLang="ja-JP" sz="1800" dirty="0" smtClean="0">
                <a:solidFill>
                  <a:schemeClr val="bg2">
                    <a:lumMod val="50000"/>
                  </a:schemeClr>
                </a:solidFill>
                <a:latin typeface="Arial" charset="0"/>
              </a:rPr>
            </a:br>
            <a:r>
              <a:rPr lang="en-US" altLang="ja-JP" sz="1400" b="1" dirty="0" smtClean="0">
                <a:solidFill>
                  <a:schemeClr val="bg2">
                    <a:lumMod val="50000"/>
                  </a:schemeClr>
                </a:solidFill>
                <a:latin typeface="Arial" charset="0"/>
              </a:rPr>
              <a:t>* A part of this study has been supported by Scientific Research (C)</a:t>
            </a:r>
          </a:p>
          <a:p>
            <a:pPr eaLnBrk="1" hangingPunct="1">
              <a:lnSpc>
                <a:spcPct val="80000"/>
              </a:lnSpc>
            </a:pPr>
            <a:r>
              <a:rPr lang="en-US" altLang="ja-JP" sz="1400" b="1" dirty="0" smtClean="0">
                <a:solidFill>
                  <a:schemeClr val="bg2">
                    <a:lumMod val="50000"/>
                  </a:schemeClr>
                </a:solidFill>
                <a:latin typeface="Arial" charset="0"/>
              </a:rPr>
              <a:t> # 23530550 of the Grant-in-Aid for Scientific Research, JSPS</a:t>
            </a:r>
          </a:p>
        </p:txBody>
      </p:sp>
      <p:sp>
        <p:nvSpPr>
          <p:cNvPr id="12292" name="テキスト ボックス 3"/>
          <p:cNvSpPr txBox="1">
            <a:spLocks noChangeArrowheads="1"/>
          </p:cNvSpPr>
          <p:nvPr/>
        </p:nvSpPr>
        <p:spPr bwMode="auto">
          <a:xfrm>
            <a:off x="251520" y="188640"/>
            <a:ext cx="8533581" cy="1323439"/>
          </a:xfrm>
          <a:prstGeom prst="rect">
            <a:avLst/>
          </a:prstGeom>
          <a:noFill/>
          <a:ln w="9525">
            <a:noFill/>
            <a:miter lim="800000"/>
            <a:headEnd/>
            <a:tailEnd/>
          </a:ln>
        </p:spPr>
        <p:txBody>
          <a:bodyPr wrap="square">
            <a:spAutoFit/>
          </a:bodyPr>
          <a:lstStyle/>
          <a:p>
            <a:pPr fontAlgn="base">
              <a:spcBef>
                <a:spcPct val="0"/>
              </a:spcBef>
              <a:spcAft>
                <a:spcPct val="0"/>
              </a:spcAft>
            </a:pPr>
            <a:r>
              <a:rPr lang="en-US" altLang="ja-JP" sz="1600" b="1" dirty="0" smtClean="0">
                <a:solidFill>
                  <a:srgbClr val="EEECE1">
                    <a:lumMod val="50000"/>
                  </a:srgbClr>
                </a:solidFill>
                <a:latin typeface="Arial" charset="0"/>
              </a:rPr>
              <a:t>2012 34</a:t>
            </a:r>
            <a:r>
              <a:rPr lang="en-US" altLang="ja-JP" sz="1600" b="1" baseline="30000" dirty="0" smtClean="0">
                <a:solidFill>
                  <a:srgbClr val="EEECE1">
                    <a:lumMod val="50000"/>
                  </a:srgbClr>
                </a:solidFill>
                <a:latin typeface="Arial" charset="0"/>
              </a:rPr>
              <a:t>rd</a:t>
            </a:r>
            <a:r>
              <a:rPr lang="en-US" altLang="ja-JP" sz="1600" b="1" dirty="0" smtClean="0">
                <a:solidFill>
                  <a:srgbClr val="EEECE1">
                    <a:lumMod val="50000"/>
                  </a:srgbClr>
                </a:solidFill>
                <a:latin typeface="Arial" charset="0"/>
              </a:rPr>
              <a:t> INFORMS </a:t>
            </a:r>
            <a:r>
              <a:rPr lang="en-US" altLang="ja-JP" sz="1600" b="1" dirty="0">
                <a:solidFill>
                  <a:srgbClr val="EEECE1">
                    <a:lumMod val="50000"/>
                  </a:srgbClr>
                </a:solidFill>
                <a:latin typeface="Arial" charset="0"/>
              </a:rPr>
              <a:t>Marketing Science </a:t>
            </a:r>
            <a:r>
              <a:rPr lang="en-US" altLang="ja-JP" sz="1600" b="1" dirty="0" smtClean="0">
                <a:solidFill>
                  <a:srgbClr val="EEECE1">
                    <a:lumMod val="50000"/>
                  </a:srgbClr>
                </a:solidFill>
                <a:latin typeface="Arial" charset="0"/>
              </a:rPr>
              <a:t>Conference, Boston University, Boston, MA </a:t>
            </a:r>
          </a:p>
          <a:p>
            <a:pPr fontAlgn="base">
              <a:spcBef>
                <a:spcPct val="0"/>
              </a:spcBef>
              <a:spcAft>
                <a:spcPct val="0"/>
              </a:spcAft>
            </a:pPr>
            <a:r>
              <a:rPr lang="en-US" altLang="ja-JP" sz="1600" b="1" dirty="0" smtClean="0">
                <a:solidFill>
                  <a:srgbClr val="EEECE1">
                    <a:lumMod val="50000"/>
                  </a:srgbClr>
                </a:solidFill>
                <a:latin typeface="Arial" charset="0"/>
              </a:rPr>
              <a:t>June 7-10, 2012.</a:t>
            </a:r>
          </a:p>
          <a:p>
            <a:pPr fontAlgn="base">
              <a:spcBef>
                <a:spcPct val="0"/>
              </a:spcBef>
              <a:spcAft>
                <a:spcPct val="0"/>
              </a:spcAft>
            </a:pPr>
            <a:r>
              <a:rPr lang="en-US" altLang="ja-JP" sz="1600" b="1" dirty="0" smtClean="0">
                <a:solidFill>
                  <a:srgbClr val="EEECE1">
                    <a:lumMod val="50000"/>
                  </a:srgbClr>
                </a:solidFill>
                <a:latin typeface="Arial" charset="0"/>
              </a:rPr>
              <a:t>TD10: St. George D</a:t>
            </a:r>
          </a:p>
          <a:p>
            <a:pPr fontAlgn="base">
              <a:spcBef>
                <a:spcPct val="0"/>
              </a:spcBef>
              <a:spcAft>
                <a:spcPct val="0"/>
              </a:spcAft>
            </a:pPr>
            <a:r>
              <a:rPr lang="en-US" altLang="ja-JP" sz="1600" b="1" dirty="0" smtClean="0">
                <a:solidFill>
                  <a:srgbClr val="EEECE1">
                    <a:lumMod val="50000"/>
                  </a:srgbClr>
                </a:solidFill>
                <a:latin typeface="Arial" charset="0"/>
              </a:rPr>
              <a:t>Cluster </a:t>
            </a:r>
            <a:r>
              <a:rPr lang="en-US" altLang="ja-JP" sz="1600" b="1" dirty="0">
                <a:solidFill>
                  <a:srgbClr val="EEECE1">
                    <a:lumMod val="50000"/>
                  </a:srgbClr>
                </a:solidFill>
                <a:latin typeface="Arial" charset="0"/>
              </a:rPr>
              <a:t>: </a:t>
            </a:r>
            <a:r>
              <a:rPr lang="en-US" altLang="ja-JP" sz="1600" b="1" dirty="0" smtClean="0">
                <a:solidFill>
                  <a:srgbClr val="EEECE1">
                    <a:lumMod val="50000"/>
                  </a:srgbClr>
                </a:solidFill>
                <a:latin typeface="Arial" charset="0"/>
              </a:rPr>
              <a:t>Contributed, </a:t>
            </a:r>
            <a:r>
              <a:rPr lang="en-US" altLang="ja-JP" sz="1600" b="1" dirty="0">
                <a:solidFill>
                  <a:srgbClr val="EEECE1">
                    <a:lumMod val="50000"/>
                  </a:srgbClr>
                </a:solidFill>
                <a:latin typeface="Arial" charset="0"/>
              </a:rPr>
              <a:t>Session Information: Thursday Jun 07, 15:30 - </a:t>
            </a:r>
            <a:r>
              <a:rPr lang="en-US" altLang="ja-JP" sz="1600" b="1" dirty="0" smtClean="0">
                <a:solidFill>
                  <a:srgbClr val="EEECE1">
                    <a:lumMod val="50000"/>
                  </a:srgbClr>
                </a:solidFill>
                <a:latin typeface="Arial" charset="0"/>
              </a:rPr>
              <a:t>17:00, </a:t>
            </a:r>
          </a:p>
          <a:p>
            <a:pPr fontAlgn="base">
              <a:spcBef>
                <a:spcPct val="0"/>
              </a:spcBef>
              <a:spcAft>
                <a:spcPct val="0"/>
              </a:spcAft>
            </a:pPr>
            <a:r>
              <a:rPr lang="en-US" altLang="ja-JP" sz="1600" b="1" dirty="0" smtClean="0">
                <a:solidFill>
                  <a:srgbClr val="EEECE1">
                    <a:lumMod val="50000"/>
                  </a:srgbClr>
                </a:solidFill>
                <a:latin typeface="Arial" charset="0"/>
              </a:rPr>
              <a:t>Title: New </a:t>
            </a:r>
            <a:r>
              <a:rPr lang="en-US" altLang="ja-JP" sz="1600" b="1" dirty="0">
                <a:solidFill>
                  <a:srgbClr val="EEECE1">
                    <a:lumMod val="50000"/>
                  </a:srgbClr>
                </a:solidFill>
                <a:latin typeface="Arial" charset="0"/>
              </a:rPr>
              <a:t>Products Adoption III</a:t>
            </a:r>
            <a:endParaRPr lang="ja-JP" altLang="en-US" sz="1600" b="1" dirty="0">
              <a:solidFill>
                <a:srgbClr val="EEECE1">
                  <a:lumMod val="50000"/>
                </a:srgbClr>
              </a:solidFill>
              <a:latin typeface="Arial" charset="0"/>
            </a:endParaRPr>
          </a:p>
        </p:txBody>
      </p:sp>
    </p:spTree>
    <p:extLst>
      <p:ext uri="{BB962C8B-B14F-4D97-AF65-F5344CB8AC3E}">
        <p14:creationId xmlns:p14="http://schemas.microsoft.com/office/powerpoint/2010/main" val="2471058132"/>
      </p:ext>
    </p:extLst>
  </p:cSld>
  <p:clrMapOvr>
    <a:masterClrMapping/>
  </p:clrMapOvr>
  <mc:AlternateContent xmlns:mc="http://schemas.openxmlformats.org/markup-compatibility/2006" xmlns:p14="http://schemas.microsoft.com/office/powerpoint/2010/main">
    <mc:Choice Requires="p14">
      <p:transition spd="slow" p14:dur="2000" advTm="3031"/>
    </mc:Choice>
    <mc:Fallback xmlns="">
      <p:transition spd="slow" advTm="3031"/>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490066"/>
          </a:xfrm>
        </p:spPr>
        <p:txBody>
          <a:bodyPr/>
          <a:lstStyle/>
          <a:p>
            <a:pPr lvl="0">
              <a:spcBef>
                <a:spcPts val="0"/>
              </a:spcBef>
            </a:pPr>
            <a:r>
              <a:rPr lang="en-US" altLang="ja-JP" sz="2400" b="1" dirty="0" smtClean="0">
                <a:solidFill>
                  <a:prstClr val="black"/>
                </a:solidFill>
                <a:cs typeface="+mn-cs"/>
              </a:rPr>
              <a:t>Theoretical Developments in </a:t>
            </a:r>
            <a:r>
              <a:rPr lang="en-US" altLang="ja-JP" sz="2400" b="1" dirty="0">
                <a:solidFill>
                  <a:prstClr val="black"/>
                </a:solidFill>
                <a:cs typeface="+mn-cs"/>
              </a:rPr>
              <a:t>Personality </a:t>
            </a:r>
            <a:r>
              <a:rPr lang="en-US" altLang="ja-JP" sz="2400" b="1" dirty="0" smtClean="0">
                <a:solidFill>
                  <a:prstClr val="black"/>
                </a:solidFill>
                <a:cs typeface="+mn-cs"/>
              </a:rPr>
              <a:t>Psychology</a:t>
            </a:r>
            <a:endParaRPr kumimoji="1" lang="ja-JP" altLang="en-US" dirty="0"/>
          </a:p>
        </p:txBody>
      </p:sp>
      <p:sp>
        <p:nvSpPr>
          <p:cNvPr id="3" name="コンテンツ プレースホルダー 2"/>
          <p:cNvSpPr>
            <a:spLocks noGrp="1"/>
          </p:cNvSpPr>
          <p:nvPr>
            <p:ph idx="1"/>
          </p:nvPr>
        </p:nvSpPr>
        <p:spPr>
          <a:xfrm>
            <a:off x="467544" y="1052736"/>
            <a:ext cx="8229600" cy="4525963"/>
          </a:xfrm>
        </p:spPr>
        <p:txBody>
          <a:bodyPr>
            <a:normAutofit fontScale="92500"/>
          </a:bodyPr>
          <a:lstStyle/>
          <a:p>
            <a:pPr lvl="0"/>
            <a:r>
              <a:rPr lang="en-US" altLang="ja-JP" sz="2400" dirty="0">
                <a:solidFill>
                  <a:prstClr val="black"/>
                </a:solidFill>
                <a:ea typeface="ＭＳ Ｐゴシック" pitchFamily="50" charset="-128"/>
              </a:rPr>
              <a:t>Since there are specific responses, we need individual scales for each response (</a:t>
            </a:r>
            <a:r>
              <a:rPr lang="en-US" altLang="ja-JP" sz="2400" dirty="0" err="1" smtClean="0">
                <a:solidFill>
                  <a:prstClr val="black"/>
                </a:solidFill>
                <a:ea typeface="ＭＳ Ｐゴシック" pitchFamily="50" charset="-128"/>
              </a:rPr>
              <a:t>Eysenck</a:t>
            </a:r>
            <a:r>
              <a:rPr lang="en-US" altLang="ja-JP" sz="2400" dirty="0" smtClean="0">
                <a:solidFill>
                  <a:prstClr val="black"/>
                </a:solidFill>
                <a:ea typeface="ＭＳ Ｐゴシック" pitchFamily="50" charset="-128"/>
              </a:rPr>
              <a:t>).</a:t>
            </a:r>
          </a:p>
          <a:p>
            <a:r>
              <a:rPr lang="en-US" altLang="ja-JP" sz="2400" dirty="0" err="1">
                <a:solidFill>
                  <a:prstClr val="black"/>
                </a:solidFill>
                <a:cs typeface="Arial" pitchFamily="34" charset="0"/>
              </a:rPr>
              <a:t>Mischel</a:t>
            </a:r>
            <a:r>
              <a:rPr lang="en-US" altLang="ja-JP" sz="2400" dirty="0">
                <a:solidFill>
                  <a:prstClr val="black"/>
                </a:solidFill>
                <a:cs typeface="Arial" pitchFamily="34" charset="0"/>
              </a:rPr>
              <a:t> (1968): emphasized the importance of situational factors since personality and behavior have less than 0.3 correlation. </a:t>
            </a:r>
            <a:endParaRPr kumimoji="1" lang="en-US" altLang="ja-JP" sz="2400" dirty="0" smtClean="0"/>
          </a:p>
          <a:p>
            <a:r>
              <a:rPr lang="en-US" altLang="ja-JP" sz="2400" dirty="0">
                <a:cs typeface="Arial" pitchFamily="34" charset="0"/>
              </a:rPr>
              <a:t>We think that </a:t>
            </a:r>
            <a:r>
              <a:rPr lang="en-US" altLang="ja-JP" sz="2400" dirty="0" err="1">
                <a:cs typeface="Arial" pitchFamily="34" charset="0"/>
              </a:rPr>
              <a:t>Eysenck</a:t>
            </a:r>
            <a:r>
              <a:rPr lang="en-US" altLang="ja-JP" sz="2400" dirty="0">
                <a:cs typeface="Arial" pitchFamily="34" charset="0"/>
              </a:rPr>
              <a:t> and </a:t>
            </a:r>
            <a:r>
              <a:rPr lang="en-US" altLang="ja-JP" sz="2400" dirty="0" err="1">
                <a:cs typeface="Arial" pitchFamily="34" charset="0"/>
              </a:rPr>
              <a:t>Mischel</a:t>
            </a:r>
            <a:r>
              <a:rPr lang="en-US" altLang="ja-JP" sz="2400" dirty="0">
                <a:cs typeface="Arial" pitchFamily="34" charset="0"/>
              </a:rPr>
              <a:t> are looking at the same thing from different angles (see The Cognitive-Affective Processing System, or CAPS (</a:t>
            </a:r>
            <a:r>
              <a:rPr lang="en-US" altLang="ja-JP" sz="2400" dirty="0" err="1">
                <a:cs typeface="Arial" pitchFamily="34" charset="0"/>
              </a:rPr>
              <a:t>Mischel</a:t>
            </a:r>
            <a:r>
              <a:rPr lang="en-US" altLang="ja-JP" sz="2400" dirty="0">
                <a:cs typeface="Arial" pitchFamily="34" charset="0"/>
              </a:rPr>
              <a:t> &amp; </a:t>
            </a:r>
            <a:r>
              <a:rPr lang="en-US" altLang="ja-JP" sz="2400" dirty="0" err="1">
                <a:cs typeface="Arial" pitchFamily="34" charset="0"/>
              </a:rPr>
              <a:t>Shoda</a:t>
            </a:r>
            <a:r>
              <a:rPr lang="en-US" altLang="ja-JP" sz="2400" dirty="0">
                <a:cs typeface="Arial" pitchFamily="34" charset="0"/>
              </a:rPr>
              <a:t> 1995, </a:t>
            </a:r>
            <a:r>
              <a:rPr lang="en-US" altLang="ja-JP" sz="2400" dirty="0" err="1">
                <a:cs typeface="Arial" pitchFamily="34" charset="0"/>
              </a:rPr>
              <a:t>Shoda</a:t>
            </a:r>
            <a:r>
              <a:rPr lang="en-US" altLang="ja-JP" sz="2400" dirty="0">
                <a:cs typeface="Arial" pitchFamily="34" charset="0"/>
              </a:rPr>
              <a:t> &amp; </a:t>
            </a:r>
            <a:r>
              <a:rPr lang="en-US" altLang="ja-JP" sz="2400" dirty="0" err="1">
                <a:cs typeface="Arial" pitchFamily="34" charset="0"/>
              </a:rPr>
              <a:t>Mischel</a:t>
            </a:r>
            <a:r>
              <a:rPr lang="en-US" altLang="ja-JP" sz="2400" dirty="0">
                <a:cs typeface="Arial" pitchFamily="34" charset="0"/>
              </a:rPr>
              <a:t> 1998</a:t>
            </a:r>
            <a:r>
              <a:rPr lang="en-US" altLang="ja-JP" sz="2400" dirty="0" smtClean="0">
                <a:cs typeface="Arial" pitchFamily="34" charset="0"/>
              </a:rPr>
              <a:t>)).</a:t>
            </a:r>
          </a:p>
          <a:p>
            <a:r>
              <a:rPr lang="en-US" altLang="ja-JP" sz="2400" dirty="0" smtClean="0">
                <a:cs typeface="Arial" pitchFamily="34" charset="0"/>
              </a:rPr>
              <a:t>Since </a:t>
            </a:r>
            <a:r>
              <a:rPr lang="en-US" altLang="ja-JP" sz="2400" dirty="0" err="1" smtClean="0">
                <a:cs typeface="Arial" pitchFamily="34" charset="0"/>
              </a:rPr>
              <a:t>Midgeley</a:t>
            </a:r>
            <a:r>
              <a:rPr lang="en-US" altLang="ja-JP" sz="2400" dirty="0" smtClean="0">
                <a:cs typeface="Arial" pitchFamily="34" charset="0"/>
              </a:rPr>
              <a:t> and Dowling’s model is well accepted by marketing community with the above supporting evidences in Personal Psychology, we conclude to adopt </a:t>
            </a:r>
            <a:r>
              <a:rPr lang="en-US" altLang="ja-JP" sz="2400" dirty="0" err="1">
                <a:cs typeface="Arial" pitchFamily="34" charset="0"/>
              </a:rPr>
              <a:t>Midgeley</a:t>
            </a:r>
            <a:r>
              <a:rPr lang="en-US" altLang="ja-JP" sz="2400" dirty="0">
                <a:cs typeface="Arial" pitchFamily="34" charset="0"/>
              </a:rPr>
              <a:t> and Dowling’s model </a:t>
            </a:r>
            <a:r>
              <a:rPr lang="en-US" altLang="ja-JP" sz="2400" dirty="0" smtClean="0">
                <a:cs typeface="Arial" pitchFamily="34" charset="0"/>
              </a:rPr>
              <a:t>as prediction model for adoption behavior.</a:t>
            </a:r>
            <a:endParaRPr lang="en-US" altLang="ja-JP" sz="2400" dirty="0">
              <a:cs typeface="Arial" pitchFamily="34" charset="0"/>
            </a:endParaRPr>
          </a:p>
          <a:p>
            <a:pPr marL="0" indent="0">
              <a:buNone/>
            </a:pPr>
            <a:endParaRPr kumimoji="1" lang="ja-JP" altLang="en-US" sz="2400"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pPr/>
              <a:t>10</a:t>
            </a:fld>
            <a:endParaRPr kumimoji="1" lang="ja-JP" altLang="en-US" dirty="0"/>
          </a:p>
        </p:txBody>
      </p:sp>
    </p:spTree>
    <p:extLst>
      <p:ext uri="{BB962C8B-B14F-4D97-AF65-F5344CB8AC3E}">
        <p14:creationId xmlns:p14="http://schemas.microsoft.com/office/powerpoint/2010/main" val="41292384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274638"/>
            <a:ext cx="8784976" cy="994122"/>
          </a:xfrm>
        </p:spPr>
        <p:txBody>
          <a:bodyPr>
            <a:noAutofit/>
          </a:bodyPr>
          <a:lstStyle/>
          <a:p>
            <a:r>
              <a:rPr lang="en-US" altLang="ja-JP" sz="2400" b="1" dirty="0" smtClean="0"/>
              <a:t>Theoretical Developments in </a:t>
            </a:r>
            <a:r>
              <a:rPr lang="en-US" altLang="ja-JP" sz="2400" b="1" dirty="0"/>
              <a:t>Personality </a:t>
            </a:r>
            <a:r>
              <a:rPr lang="en-US" altLang="ja-JP" sz="2400" b="1" dirty="0" smtClean="0"/>
              <a:t>Psychology</a:t>
            </a:r>
            <a:br>
              <a:rPr lang="en-US" altLang="ja-JP" sz="2400" b="1" dirty="0" smtClean="0"/>
            </a:br>
            <a:r>
              <a:rPr lang="en-US" altLang="ja-JP" sz="2400" b="1" dirty="0"/>
              <a:t>F</a:t>
            </a:r>
            <a:r>
              <a:rPr lang="en-US" altLang="ja-JP" sz="2400" b="1" dirty="0" smtClean="0"/>
              <a:t>rom “Trait-Behavior” to “Trait-intervening variables-Behavior”</a:t>
            </a:r>
            <a:endParaRPr kumimoji="1" lang="ja-JP" altLang="en-US" sz="2400" b="1" dirty="0"/>
          </a:p>
        </p:txBody>
      </p:sp>
      <p:sp>
        <p:nvSpPr>
          <p:cNvPr id="3" name="スライド番号プレースホルダー 2"/>
          <p:cNvSpPr>
            <a:spLocks noGrp="1"/>
          </p:cNvSpPr>
          <p:nvPr>
            <p:ph type="sldNum" sz="quarter" idx="12"/>
          </p:nvPr>
        </p:nvSpPr>
        <p:spPr/>
        <p:txBody>
          <a:bodyPr/>
          <a:lstStyle/>
          <a:p>
            <a:fld id="{D2D8002D-B5B0-4BAC-B1F6-782DDCCE6D9C}" type="slidenum">
              <a:rPr kumimoji="1" lang="ja-JP" altLang="en-US" smtClean="0"/>
              <a:pPr/>
              <a:t>11</a:t>
            </a:fld>
            <a:endParaRPr kumimoji="1" lang="ja-JP" altLang="en-US"/>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3568" y="2348880"/>
            <a:ext cx="3146425" cy="151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64088" y="2348880"/>
            <a:ext cx="3041650" cy="144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右矢印 6"/>
          <p:cNvSpPr/>
          <p:nvPr/>
        </p:nvSpPr>
        <p:spPr>
          <a:xfrm>
            <a:off x="3923928" y="2996952"/>
            <a:ext cx="1296144" cy="288032"/>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8" name="角丸四角形 7"/>
          <p:cNvSpPr/>
          <p:nvPr/>
        </p:nvSpPr>
        <p:spPr>
          <a:xfrm>
            <a:off x="1311900" y="1850858"/>
            <a:ext cx="1889760" cy="464820"/>
          </a:xfrm>
          <a:prstGeom prst="round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tlCol="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800" b="1" i="0" u="none" strike="noStrike" kern="0" cap="none" spc="0" normalizeH="0" baseline="0" noProof="0" dirty="0" smtClean="0">
                <a:ln>
                  <a:noFill/>
                </a:ln>
                <a:solidFill>
                  <a:sysClr val="windowText" lastClr="000000"/>
                </a:solidFill>
                <a:effectLst/>
                <a:uLnTx/>
                <a:uFillTx/>
                <a:latin typeface="Calibri"/>
                <a:ea typeface="ＭＳ Ｐゴシック"/>
                <a:cs typeface="+mn-cs"/>
              </a:rPr>
              <a:t>Personality Trait</a:t>
            </a:r>
            <a:endParaRPr kumimoji="1" lang="ja-JP" altLang="en-US" sz="1800" b="1"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p:txBody>
      </p:sp>
      <p:sp>
        <p:nvSpPr>
          <p:cNvPr id="9" name="角丸四角形 8"/>
          <p:cNvSpPr/>
          <p:nvPr/>
        </p:nvSpPr>
        <p:spPr>
          <a:xfrm>
            <a:off x="5940033" y="1784455"/>
            <a:ext cx="1889760" cy="531223"/>
          </a:xfrm>
          <a:prstGeom prst="round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tlCol="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800" b="1" i="0" u="none" strike="noStrike" kern="0" cap="none" spc="0" normalizeH="0" baseline="0" noProof="0" dirty="0" smtClean="0">
                <a:ln>
                  <a:noFill/>
                </a:ln>
                <a:solidFill>
                  <a:sysClr val="windowText" lastClr="000000"/>
                </a:solidFill>
                <a:effectLst/>
                <a:uLnTx/>
                <a:uFillTx/>
                <a:latin typeface="Calibri"/>
                <a:ea typeface="ＭＳ Ｐゴシック"/>
                <a:cs typeface="+mn-cs"/>
              </a:rPr>
              <a:t>Behavior</a:t>
            </a:r>
            <a:endParaRPr kumimoji="1" lang="ja-JP" altLang="en-US" sz="1800" b="1"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p:txBody>
      </p:sp>
      <p:sp>
        <p:nvSpPr>
          <p:cNvPr id="4" name="上矢印 3"/>
          <p:cNvSpPr/>
          <p:nvPr/>
        </p:nvSpPr>
        <p:spPr>
          <a:xfrm>
            <a:off x="4440016" y="3366198"/>
            <a:ext cx="288032" cy="1000663"/>
          </a:xfrm>
          <a:prstGeom prst="upArrow">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0" name="角丸四角形 9"/>
          <p:cNvSpPr/>
          <p:nvPr/>
        </p:nvSpPr>
        <p:spPr>
          <a:xfrm>
            <a:off x="2169945" y="4566193"/>
            <a:ext cx="4714968" cy="1008112"/>
          </a:xfrm>
          <a:prstGeom prst="roundRect">
            <a:avLst/>
          </a:prstGeom>
          <a:gradFill flip="none" rotWithShape="1">
            <a:gsLst>
              <a:gs pos="0">
                <a:schemeClr val="accent2">
                  <a:tint val="50000"/>
                  <a:satMod val="300000"/>
                </a:schemeClr>
              </a:gs>
              <a:gs pos="60000">
                <a:schemeClr val="accent2">
                  <a:tint val="37000"/>
                  <a:satMod val="300000"/>
                </a:schemeClr>
              </a:gs>
              <a:gs pos="100000">
                <a:schemeClr val="accent2">
                  <a:tint val="15000"/>
                  <a:satMod val="350000"/>
                </a:schemeClr>
              </a:gs>
            </a:gsLst>
            <a:lin ang="16200000" scaled="1"/>
            <a:tileRect/>
          </a:gra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ltLang="ja-JP" sz="2400" dirty="0" smtClean="0"/>
          </a:p>
          <a:p>
            <a:pPr algn="ctr"/>
            <a:r>
              <a:rPr lang="en-US" altLang="ja-JP" sz="2400" dirty="0"/>
              <a:t>s</a:t>
            </a:r>
            <a:r>
              <a:rPr lang="en-US" altLang="ja-JP" sz="2400" dirty="0" smtClean="0"/>
              <a:t>pecific responses (</a:t>
            </a:r>
            <a:r>
              <a:rPr lang="en-US" altLang="ja-JP" sz="2400" dirty="0" err="1" smtClean="0"/>
              <a:t>Eysenck</a:t>
            </a:r>
            <a:r>
              <a:rPr lang="en-US" altLang="ja-JP" sz="2400" dirty="0" smtClean="0"/>
              <a:t> 1944)</a:t>
            </a:r>
          </a:p>
          <a:p>
            <a:pPr algn="ctr"/>
            <a:r>
              <a:rPr lang="en-US" altLang="ja-JP" sz="2400" dirty="0">
                <a:solidFill>
                  <a:prstClr val="black"/>
                </a:solidFill>
                <a:ea typeface="ＭＳ Ｐゴシック" pitchFamily="50" charset="-128"/>
              </a:rPr>
              <a:t>specific </a:t>
            </a:r>
            <a:r>
              <a:rPr lang="en-US" altLang="ja-JP" sz="2400" dirty="0" smtClean="0">
                <a:solidFill>
                  <a:prstClr val="black"/>
                </a:solidFill>
                <a:ea typeface="ＭＳ Ｐゴシック" pitchFamily="50" charset="-128"/>
              </a:rPr>
              <a:t>situations (</a:t>
            </a:r>
            <a:r>
              <a:rPr lang="en-US" altLang="ja-JP" sz="2400" dirty="0" err="1" smtClean="0">
                <a:solidFill>
                  <a:prstClr val="black"/>
                </a:solidFill>
                <a:ea typeface="ＭＳ Ｐゴシック" pitchFamily="50" charset="-128"/>
              </a:rPr>
              <a:t>Mischel</a:t>
            </a:r>
            <a:r>
              <a:rPr lang="en-US" altLang="ja-JP" sz="2400" dirty="0" smtClean="0">
                <a:solidFill>
                  <a:prstClr val="black"/>
                </a:solidFill>
                <a:ea typeface="ＭＳ Ｐゴシック" pitchFamily="50" charset="-128"/>
              </a:rPr>
              <a:t> 1968)</a:t>
            </a:r>
            <a:endParaRPr lang="en-US" altLang="ja-JP" sz="2400" dirty="0" smtClean="0"/>
          </a:p>
          <a:p>
            <a:pPr algn="ctr"/>
            <a:endParaRPr kumimoji="1" lang="ja-JP" altLang="en-US" sz="2400" dirty="0"/>
          </a:p>
        </p:txBody>
      </p:sp>
    </p:spTree>
    <p:extLst>
      <p:ext uri="{BB962C8B-B14F-4D97-AF65-F5344CB8AC3E}">
        <p14:creationId xmlns:p14="http://schemas.microsoft.com/office/powerpoint/2010/main" val="41340397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pPr/>
              <a:t>12</a:t>
            </a:fld>
            <a:endParaRPr kumimoji="1" lang="ja-JP" altLang="en-US"/>
          </a:p>
        </p:txBody>
      </p:sp>
      <p:sp>
        <p:nvSpPr>
          <p:cNvPr id="3" name="正方形/長方形 2"/>
          <p:cNvSpPr/>
          <p:nvPr/>
        </p:nvSpPr>
        <p:spPr>
          <a:xfrm>
            <a:off x="144810" y="260648"/>
            <a:ext cx="8892480" cy="144016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US" altLang="ja-JP" sz="2400" b="1" dirty="0">
                <a:solidFill>
                  <a:prstClr val="black"/>
                </a:solidFill>
                <a:cs typeface="+mj-cs"/>
              </a:rPr>
              <a:t>Reconstruction of </a:t>
            </a:r>
            <a:r>
              <a:rPr lang="en-US" altLang="ja-JP" sz="2400" b="1" dirty="0" smtClean="0">
                <a:solidFill>
                  <a:prstClr val="black"/>
                </a:solidFill>
                <a:cs typeface="+mj-cs"/>
              </a:rPr>
              <a:t>Innovation Diffusion Research Framework:</a:t>
            </a:r>
          </a:p>
          <a:p>
            <a:r>
              <a:rPr lang="en-US" altLang="ja-JP" sz="2400" b="1" dirty="0" err="1">
                <a:cs typeface="Arial" pitchFamily="34" charset="0"/>
              </a:rPr>
              <a:t>Midgeley</a:t>
            </a:r>
            <a:r>
              <a:rPr lang="en-US" altLang="ja-JP" sz="2400" b="1" dirty="0">
                <a:cs typeface="Arial" pitchFamily="34" charset="0"/>
              </a:rPr>
              <a:t> and Dowling’s </a:t>
            </a:r>
            <a:r>
              <a:rPr lang="en-US" altLang="ja-JP" sz="2400" b="1" dirty="0" smtClean="0">
                <a:cs typeface="Arial" pitchFamily="34" charset="0"/>
              </a:rPr>
              <a:t>Contingency Model is well accepted in marketing and consumer behavior area. So we start with this model.</a:t>
            </a:r>
            <a:endParaRPr kumimoji="1" lang="ja-JP" altLang="en-US" sz="2400" b="1" dirty="0"/>
          </a:p>
        </p:txBody>
      </p:sp>
      <p:sp>
        <p:nvSpPr>
          <p:cNvPr id="14" name="角丸四角形 13"/>
          <p:cNvSpPr/>
          <p:nvPr/>
        </p:nvSpPr>
        <p:spPr>
          <a:xfrm>
            <a:off x="5467350" y="2232660"/>
            <a:ext cx="2773680" cy="944880"/>
          </a:xfrm>
          <a:prstGeom prst="round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800" b="1" i="0" u="none" strike="noStrike" kern="0" cap="none" spc="0" normalizeH="0" baseline="0" noProof="0" smtClean="0">
                <a:ln>
                  <a:noFill/>
                </a:ln>
                <a:solidFill>
                  <a:sysClr val="windowText" lastClr="000000"/>
                </a:solidFill>
                <a:effectLst/>
                <a:uLnTx/>
                <a:uFillTx/>
                <a:latin typeface="Calibri"/>
                <a:ea typeface="ＭＳ Ｐゴシック"/>
                <a:cs typeface="+mn-cs"/>
              </a:rPr>
              <a:t>Disposition Concept:</a:t>
            </a:r>
          </a:p>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600" b="1" i="0" u="none" strike="noStrike" kern="0" cap="none" spc="0" normalizeH="0" baseline="0" noProof="0" smtClean="0">
                <a:ln>
                  <a:noFill/>
                </a:ln>
                <a:solidFill>
                  <a:sysClr val="windowText" lastClr="000000"/>
                </a:solidFill>
                <a:effectLst/>
                <a:uLnTx/>
                <a:uFillTx/>
                <a:latin typeface="Calibri"/>
                <a:ea typeface="ＭＳ Ｐゴシック"/>
                <a:cs typeface="+mn-cs"/>
              </a:rPr>
              <a:t>Adoption Behavior</a:t>
            </a:r>
          </a:p>
        </p:txBody>
      </p:sp>
      <p:sp>
        <p:nvSpPr>
          <p:cNvPr id="15" name="角丸四角形 14"/>
          <p:cNvSpPr/>
          <p:nvPr/>
        </p:nvSpPr>
        <p:spPr>
          <a:xfrm>
            <a:off x="902970" y="2217420"/>
            <a:ext cx="2689860" cy="914400"/>
          </a:xfrm>
          <a:prstGeom prst="round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800" b="1" i="0" u="none" strike="noStrike" kern="0" cap="none" spc="0" normalizeH="0" baseline="0" noProof="0" dirty="0" smtClean="0">
                <a:ln>
                  <a:noFill/>
                </a:ln>
                <a:solidFill>
                  <a:sysClr val="windowText" lastClr="000000"/>
                </a:solidFill>
                <a:effectLst/>
                <a:uLnTx/>
                <a:uFillTx/>
                <a:latin typeface="Calibri"/>
                <a:ea typeface="ＭＳ Ｐゴシック"/>
                <a:cs typeface="+mn-cs"/>
              </a:rPr>
              <a:t>Theoretical Construct:</a:t>
            </a:r>
          </a:p>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600" b="1" i="0" u="none" strike="noStrike" kern="0" cap="none" spc="0" normalizeH="0" baseline="0" noProof="0" dirty="0" smtClean="0">
                <a:ln>
                  <a:noFill/>
                </a:ln>
                <a:solidFill>
                  <a:sysClr val="windowText" lastClr="000000"/>
                </a:solidFill>
                <a:effectLst/>
                <a:uLnTx/>
                <a:uFillTx/>
                <a:latin typeface="Calibri"/>
                <a:ea typeface="ＭＳ Ｐゴシック"/>
                <a:cs typeface="+mn-cs"/>
              </a:rPr>
              <a:t>Consumer Innovativeness</a:t>
            </a:r>
          </a:p>
        </p:txBody>
      </p:sp>
      <p:sp>
        <p:nvSpPr>
          <p:cNvPr id="16" name="角丸四角形 15"/>
          <p:cNvSpPr/>
          <p:nvPr/>
        </p:nvSpPr>
        <p:spPr>
          <a:xfrm>
            <a:off x="2990850" y="3390900"/>
            <a:ext cx="3002280" cy="1249680"/>
          </a:xfrm>
          <a:prstGeom prst="roundRect">
            <a:avLst/>
          </a:prstGeom>
          <a:gradFill rotWithShape="1">
            <a:gsLst>
              <a:gs pos="0">
                <a:srgbClr val="C0504D">
                  <a:tint val="50000"/>
                  <a:satMod val="300000"/>
                </a:srgbClr>
              </a:gs>
              <a:gs pos="35000">
                <a:srgbClr val="C0504D">
                  <a:tint val="37000"/>
                  <a:satMod val="300000"/>
                </a:srgbClr>
              </a:gs>
              <a:gs pos="100000">
                <a:srgbClr val="C0504D">
                  <a:tint val="15000"/>
                  <a:satMod val="350000"/>
                </a:srgbClr>
              </a:gs>
            </a:gsLst>
            <a:lin ang="16200000" scaled="1"/>
          </a:gradFill>
          <a:ln w="9525" cap="flat" cmpd="sng" algn="ctr">
            <a:solidFill>
              <a:srgbClr val="C0504D">
                <a:shade val="95000"/>
                <a:satMod val="105000"/>
              </a:srgbClr>
            </a:solidFill>
            <a:prstDash val="solid"/>
          </a:ln>
          <a:effectLst>
            <a:outerShdw blurRad="40000" dist="20000" dir="5400000" rotWithShape="0">
              <a:srgbClr val="000000">
                <a:alpha val="38000"/>
              </a:srgbClr>
            </a:outerShdw>
          </a:effectLst>
        </p:spPr>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800" b="1" i="0" u="none" strike="noStrike" kern="0" cap="none" spc="0" normalizeH="0" baseline="0" noProof="0" dirty="0" smtClean="0">
                <a:ln>
                  <a:noFill/>
                </a:ln>
                <a:solidFill>
                  <a:sysClr val="windowText" lastClr="000000"/>
                </a:solidFill>
                <a:effectLst/>
                <a:uLnTx/>
                <a:uFillTx/>
                <a:latin typeface="Calibri"/>
                <a:ea typeface="ＭＳ Ｐゴシック"/>
                <a:cs typeface="+mn-cs"/>
              </a:rPr>
              <a:t>Intervening Variables:</a:t>
            </a:r>
          </a:p>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600" b="1" i="0" u="none" strike="noStrike" kern="0" cap="none" spc="0" normalizeH="0" baseline="0" noProof="0" dirty="0" smtClean="0">
                <a:ln>
                  <a:noFill/>
                </a:ln>
                <a:solidFill>
                  <a:sysClr val="windowText" lastClr="000000"/>
                </a:solidFill>
                <a:effectLst/>
                <a:uLnTx/>
                <a:uFillTx/>
                <a:latin typeface="Calibri"/>
                <a:ea typeface="ＭＳ Ｐゴシック"/>
                <a:cs typeface="+mn-cs"/>
              </a:rPr>
              <a:t>Interest in Product Categories</a:t>
            </a:r>
          </a:p>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600" b="1" i="0" u="none" strike="noStrike" kern="0" cap="none" spc="0" normalizeH="0" baseline="0" noProof="0" dirty="0" smtClean="0">
                <a:ln>
                  <a:noFill/>
                </a:ln>
                <a:solidFill>
                  <a:sysClr val="windowText" lastClr="000000"/>
                </a:solidFill>
                <a:effectLst/>
                <a:uLnTx/>
                <a:uFillTx/>
                <a:latin typeface="Calibri"/>
                <a:ea typeface="ＭＳ Ｐゴシック"/>
                <a:cs typeface="+mn-cs"/>
              </a:rPr>
              <a:t>Communicated Experience  </a:t>
            </a:r>
          </a:p>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600" b="1" i="0" u="none" strike="noStrike" kern="0" cap="none" spc="0" normalizeH="0" baseline="0" noProof="0" dirty="0" smtClean="0">
                <a:ln>
                  <a:noFill/>
                </a:ln>
                <a:solidFill>
                  <a:sysClr val="windowText" lastClr="000000"/>
                </a:solidFill>
                <a:effectLst/>
                <a:uLnTx/>
                <a:uFillTx/>
                <a:latin typeface="Calibri"/>
                <a:ea typeface="ＭＳ Ｐゴシック"/>
                <a:cs typeface="+mn-cs"/>
              </a:rPr>
              <a:t>Situational Factors</a:t>
            </a:r>
          </a:p>
        </p:txBody>
      </p:sp>
      <p:sp>
        <p:nvSpPr>
          <p:cNvPr id="17" name="右矢印 16"/>
          <p:cNvSpPr/>
          <p:nvPr/>
        </p:nvSpPr>
        <p:spPr>
          <a:xfrm>
            <a:off x="3752850" y="2659380"/>
            <a:ext cx="1546860" cy="236220"/>
          </a:xfrm>
          <a:prstGeom prst="rightArrow">
            <a:avLst/>
          </a:prstGeom>
          <a:solidFill>
            <a:sysClr val="window" lastClr="FFFFFF"/>
          </a:solidFill>
          <a:ln w="25400" cap="flat" cmpd="sng" algn="ctr">
            <a:solidFill>
              <a:srgbClr val="F79646"/>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a:ln>
                <a:noFill/>
              </a:ln>
              <a:solidFill>
                <a:sysClr val="windowText" lastClr="000000"/>
              </a:solidFill>
              <a:effectLst/>
              <a:uLnTx/>
              <a:uFillTx/>
              <a:latin typeface="Calibri"/>
              <a:ea typeface="ＭＳ Ｐゴシック"/>
              <a:cs typeface="+mn-cs"/>
            </a:endParaRPr>
          </a:p>
        </p:txBody>
      </p:sp>
      <p:sp>
        <p:nvSpPr>
          <p:cNvPr id="18" name="上矢印 17"/>
          <p:cNvSpPr/>
          <p:nvPr/>
        </p:nvSpPr>
        <p:spPr>
          <a:xfrm>
            <a:off x="4415790" y="2895600"/>
            <a:ext cx="175260" cy="419100"/>
          </a:xfrm>
          <a:prstGeom prst="upArrow">
            <a:avLst/>
          </a:prstGeom>
          <a:gradFill rotWithShape="1">
            <a:gsLst>
              <a:gs pos="0">
                <a:srgbClr val="C0504D">
                  <a:tint val="50000"/>
                  <a:satMod val="300000"/>
                </a:srgbClr>
              </a:gs>
              <a:gs pos="35000">
                <a:srgbClr val="C0504D">
                  <a:tint val="37000"/>
                  <a:satMod val="300000"/>
                </a:srgbClr>
              </a:gs>
              <a:gs pos="100000">
                <a:srgbClr val="C0504D">
                  <a:tint val="15000"/>
                  <a:satMod val="350000"/>
                </a:srgbClr>
              </a:gs>
            </a:gsLst>
            <a:lin ang="16200000" scaled="1"/>
          </a:gradFill>
          <a:ln w="9525" cap="flat" cmpd="sng" algn="ctr">
            <a:solidFill>
              <a:srgbClr val="C0504D">
                <a:shade val="95000"/>
                <a:satMod val="105000"/>
              </a:srgbClr>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a:ln>
                <a:noFill/>
              </a:ln>
              <a:solidFill>
                <a:sysClr val="windowText" lastClr="000000"/>
              </a:solidFill>
              <a:effectLst/>
              <a:uLnTx/>
              <a:uFillTx/>
              <a:latin typeface="Calibri"/>
              <a:ea typeface="ＭＳ Ｐゴシック"/>
              <a:cs typeface="+mn-cs"/>
            </a:endParaRPr>
          </a:p>
        </p:txBody>
      </p:sp>
    </p:spTree>
    <p:extLst>
      <p:ext uri="{BB962C8B-B14F-4D97-AF65-F5344CB8AC3E}">
        <p14:creationId xmlns:p14="http://schemas.microsoft.com/office/powerpoint/2010/main" val="27523825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562074"/>
          </a:xfrm>
        </p:spPr>
        <p:txBody>
          <a:bodyPr>
            <a:normAutofit fontScale="90000"/>
          </a:bodyPr>
          <a:lstStyle/>
          <a:p>
            <a:r>
              <a:rPr lang="en-US" altLang="ja-JP" sz="3200" dirty="0"/>
              <a:t>Reconstruction of Research Framework</a:t>
            </a:r>
            <a:endParaRPr kumimoji="1" lang="ja-JP" altLang="en-US" sz="3200" dirty="0"/>
          </a:p>
        </p:txBody>
      </p:sp>
      <p:sp>
        <p:nvSpPr>
          <p:cNvPr id="3" name="コンテンツ プレースホルダー 2"/>
          <p:cNvSpPr>
            <a:spLocks noGrp="1"/>
          </p:cNvSpPr>
          <p:nvPr>
            <p:ph idx="1"/>
          </p:nvPr>
        </p:nvSpPr>
        <p:spPr>
          <a:xfrm>
            <a:off x="539552" y="980728"/>
            <a:ext cx="8352928" cy="5145435"/>
          </a:xfrm>
        </p:spPr>
        <p:txBody>
          <a:bodyPr>
            <a:normAutofit fontScale="92500"/>
          </a:bodyPr>
          <a:lstStyle/>
          <a:p>
            <a:r>
              <a:rPr lang="en-US" altLang="ja-JP" sz="2400" dirty="0" smtClean="0"/>
              <a:t>Most </a:t>
            </a:r>
            <a:r>
              <a:rPr lang="en-US" altLang="ja-JP" sz="2400" dirty="0"/>
              <a:t>of the scale </a:t>
            </a:r>
            <a:r>
              <a:rPr lang="en-US" altLang="ja-JP" sz="2400" dirty="0" smtClean="0"/>
              <a:t>items </a:t>
            </a:r>
            <a:r>
              <a:rPr lang="en-US" altLang="ja-JP" sz="2400" dirty="0"/>
              <a:t>for </a:t>
            </a:r>
            <a:r>
              <a:rPr lang="en-US" altLang="ja-JP" sz="2400" dirty="0" smtClean="0"/>
              <a:t>domain-general innovativeness (</a:t>
            </a:r>
            <a:r>
              <a:rPr lang="en-US" altLang="ja-JP" sz="2400" dirty="0" err="1" smtClean="0"/>
              <a:t>dgi</a:t>
            </a:r>
            <a:r>
              <a:rPr lang="en-US" altLang="ja-JP" sz="2400" dirty="0" smtClean="0"/>
              <a:t>), namely, theoretical </a:t>
            </a:r>
            <a:r>
              <a:rPr lang="en-US" altLang="ja-JP" sz="2400" dirty="0"/>
              <a:t>construct have been designed to be very abstract because of its </a:t>
            </a:r>
            <a:r>
              <a:rPr lang="en-US" altLang="ja-JP" sz="2400" dirty="0" smtClean="0"/>
              <a:t>generality. That </a:t>
            </a:r>
            <a:r>
              <a:rPr lang="en-US" altLang="ja-JP" sz="2400" dirty="0"/>
              <a:t>is why the predictability has been </a:t>
            </a:r>
            <a:r>
              <a:rPr lang="en-US" altLang="ja-JP" sz="2400" dirty="0">
                <a:hlinkClick r:id="rId3" action="ppaction://hlinksldjump"/>
              </a:rPr>
              <a:t>generally weak</a:t>
            </a:r>
            <a:r>
              <a:rPr lang="en-US" altLang="ja-JP" sz="2400" dirty="0" smtClean="0"/>
              <a:t>.</a:t>
            </a:r>
          </a:p>
          <a:p>
            <a:r>
              <a:rPr lang="en-US" altLang="ja-JP" sz="2400" dirty="0"/>
              <a:t>Also single product innovativeness needs past similar products which are based on subjective judgments.</a:t>
            </a:r>
          </a:p>
          <a:p>
            <a:r>
              <a:rPr lang="en-US" altLang="ja-JP" sz="2400" dirty="0"/>
              <a:t>Based on these facts, we introduce a new construct in an intermediate level of abstraction between theoretical construct and disposition concept. We name this </a:t>
            </a:r>
            <a:r>
              <a:rPr lang="en-US" altLang="ja-JP" sz="2400" b="1" dirty="0">
                <a:solidFill>
                  <a:srgbClr val="FF0000"/>
                </a:solidFill>
              </a:rPr>
              <a:t>T-D mixture</a:t>
            </a:r>
            <a:r>
              <a:rPr lang="en-US" altLang="ja-JP" sz="2400" dirty="0"/>
              <a:t>. </a:t>
            </a:r>
          </a:p>
          <a:p>
            <a:r>
              <a:rPr lang="en-US" altLang="ja-JP" sz="2400" dirty="0"/>
              <a:t>Its scale items must consist of contents close to the innovation adoption </a:t>
            </a:r>
            <a:r>
              <a:rPr lang="en-US" altLang="ja-JP" sz="2400" dirty="0" smtClean="0"/>
              <a:t>behavior and yet</a:t>
            </a:r>
            <a:r>
              <a:rPr lang="en-US" altLang="ja-JP" sz="2400" dirty="0"/>
              <a:t>, they should keep some surplus meanings</a:t>
            </a:r>
            <a:r>
              <a:rPr lang="en-US" altLang="ja-JP" sz="2400" dirty="0" smtClean="0"/>
              <a:t>.</a:t>
            </a:r>
          </a:p>
          <a:p>
            <a:r>
              <a:rPr lang="en-US" altLang="ja-JP" sz="2400" dirty="0" smtClean="0"/>
              <a:t>We consider that this intermediate construct, </a:t>
            </a:r>
            <a:r>
              <a:rPr lang="en-US" altLang="ja-JP" sz="2400" b="1" dirty="0">
                <a:solidFill>
                  <a:srgbClr val="FF0000"/>
                </a:solidFill>
              </a:rPr>
              <a:t>T-D mixture</a:t>
            </a:r>
            <a:r>
              <a:rPr lang="en-US" altLang="ja-JP" sz="2400" dirty="0" smtClean="0"/>
              <a:t> happened to be the </a:t>
            </a:r>
            <a:r>
              <a:rPr lang="en-US" altLang="ja-JP" sz="2400" b="1" dirty="0" smtClean="0">
                <a:solidFill>
                  <a:srgbClr val="FF0000"/>
                </a:solidFill>
              </a:rPr>
              <a:t>domain-specific innovativeness (</a:t>
            </a:r>
            <a:r>
              <a:rPr lang="en-US" altLang="ja-JP" sz="2400" b="1" dirty="0" err="1" smtClean="0">
                <a:solidFill>
                  <a:srgbClr val="FF0000"/>
                </a:solidFill>
              </a:rPr>
              <a:t>dsi</a:t>
            </a:r>
            <a:r>
              <a:rPr lang="en-US" altLang="ja-JP" sz="2400" b="1" dirty="0" smtClean="0">
                <a:solidFill>
                  <a:srgbClr val="FF0000"/>
                </a:solidFill>
              </a:rPr>
              <a:t>) </a:t>
            </a:r>
            <a:r>
              <a:rPr lang="en-US" altLang="ja-JP" sz="2400" dirty="0" smtClean="0"/>
              <a:t>developed by Goldsmith and </a:t>
            </a:r>
            <a:r>
              <a:rPr lang="en-US" altLang="ja-JP" sz="2400" dirty="0" err="1" smtClean="0"/>
              <a:t>Hofacker</a:t>
            </a:r>
            <a:r>
              <a:rPr lang="en-US" altLang="ja-JP" sz="2400" dirty="0" smtClean="0"/>
              <a:t> (1991) .</a:t>
            </a:r>
            <a:endParaRPr lang="en-US" altLang="ja-JP" sz="2400"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pPr/>
              <a:t>13</a:t>
            </a:fld>
            <a:endParaRPr kumimoji="1" lang="ja-JP" altLang="en-US"/>
          </a:p>
        </p:txBody>
      </p:sp>
    </p:spTree>
    <p:extLst>
      <p:ext uri="{BB962C8B-B14F-4D97-AF65-F5344CB8AC3E}">
        <p14:creationId xmlns:p14="http://schemas.microsoft.com/office/powerpoint/2010/main" val="24814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lvl="0">
              <a:spcBef>
                <a:spcPts val="0"/>
              </a:spcBef>
            </a:pPr>
            <a:r>
              <a:rPr lang="en-US" altLang="ja-JP" sz="2800" dirty="0">
                <a:solidFill>
                  <a:prstClr val="black"/>
                </a:solidFill>
                <a:cs typeface="+mn-cs"/>
              </a:rPr>
              <a:t>Reconstruction of </a:t>
            </a:r>
            <a:r>
              <a:rPr lang="en-US" altLang="ja-JP" sz="2800" dirty="0" smtClean="0">
                <a:solidFill>
                  <a:prstClr val="black"/>
                </a:solidFill>
                <a:cs typeface="+mn-cs"/>
              </a:rPr>
              <a:t>Innovation Diffusion Framework:</a:t>
            </a:r>
            <a:r>
              <a:rPr lang="en-US" altLang="ja-JP" sz="2800" dirty="0">
                <a:solidFill>
                  <a:prstClr val="black"/>
                </a:solidFill>
                <a:cs typeface="+mn-cs"/>
              </a:rPr>
              <a:t/>
            </a:r>
            <a:br>
              <a:rPr lang="en-US" altLang="ja-JP" sz="2800" dirty="0">
                <a:solidFill>
                  <a:prstClr val="black"/>
                </a:solidFill>
                <a:cs typeface="+mn-cs"/>
              </a:rPr>
            </a:br>
            <a:r>
              <a:rPr lang="en-US" altLang="ja-JP" sz="2800" dirty="0" smtClean="0">
                <a:solidFill>
                  <a:prstClr val="black"/>
                </a:solidFill>
                <a:cs typeface="+mn-cs"/>
              </a:rPr>
              <a:t>Our </a:t>
            </a:r>
            <a:r>
              <a:rPr lang="en-US" altLang="ja-JP" sz="2800" dirty="0" smtClean="0">
                <a:solidFill>
                  <a:prstClr val="black"/>
                </a:solidFill>
                <a:cs typeface="Arial" pitchFamily="34" charset="0"/>
              </a:rPr>
              <a:t>model</a:t>
            </a:r>
            <a:endParaRPr kumimoji="1" lang="ja-JP" altLang="en-US" dirty="0"/>
          </a:p>
        </p:txBody>
      </p:sp>
      <p:sp>
        <p:nvSpPr>
          <p:cNvPr id="3" name="スライド番号プレースホルダー 2"/>
          <p:cNvSpPr>
            <a:spLocks noGrp="1"/>
          </p:cNvSpPr>
          <p:nvPr>
            <p:ph type="sldNum" sz="quarter" idx="12"/>
          </p:nvPr>
        </p:nvSpPr>
        <p:spPr/>
        <p:txBody>
          <a:bodyPr/>
          <a:lstStyle/>
          <a:p>
            <a:fld id="{D2D8002D-B5B0-4BAC-B1F6-782DDCCE6D9C}" type="slidenum">
              <a:rPr kumimoji="1" lang="ja-JP" altLang="en-US" smtClean="0"/>
              <a:pPr/>
              <a:t>14</a:t>
            </a:fld>
            <a:endParaRPr kumimoji="1" lang="ja-JP" altLang="en-US"/>
          </a:p>
        </p:txBody>
      </p:sp>
      <p:sp>
        <p:nvSpPr>
          <p:cNvPr id="4" name="角丸四角形 3"/>
          <p:cNvSpPr/>
          <p:nvPr/>
        </p:nvSpPr>
        <p:spPr>
          <a:xfrm>
            <a:off x="5467350" y="2232660"/>
            <a:ext cx="2773680" cy="944880"/>
          </a:xfrm>
          <a:prstGeom prst="round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800" b="1" i="0" u="none" strike="noStrike" kern="0" cap="none" spc="0" normalizeH="0" baseline="0" noProof="0" smtClean="0">
                <a:ln>
                  <a:noFill/>
                </a:ln>
                <a:solidFill>
                  <a:sysClr val="windowText" lastClr="000000"/>
                </a:solidFill>
                <a:effectLst/>
                <a:uLnTx/>
                <a:uFillTx/>
                <a:latin typeface="Calibri"/>
                <a:ea typeface="ＭＳ Ｐゴシック"/>
                <a:cs typeface="+mn-cs"/>
              </a:rPr>
              <a:t>Disposition Concept:</a:t>
            </a:r>
          </a:p>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600" b="1" i="0" u="none" strike="noStrike" kern="0" cap="none" spc="0" normalizeH="0" baseline="0" noProof="0" smtClean="0">
                <a:ln>
                  <a:noFill/>
                </a:ln>
                <a:solidFill>
                  <a:sysClr val="windowText" lastClr="000000"/>
                </a:solidFill>
                <a:effectLst/>
                <a:uLnTx/>
                <a:uFillTx/>
                <a:latin typeface="Calibri"/>
                <a:ea typeface="ＭＳ Ｐゴシック"/>
                <a:cs typeface="+mn-cs"/>
              </a:rPr>
              <a:t>Adoption Behavior</a:t>
            </a:r>
          </a:p>
        </p:txBody>
      </p:sp>
      <p:sp>
        <p:nvSpPr>
          <p:cNvPr id="5" name="角丸四角形 4"/>
          <p:cNvSpPr/>
          <p:nvPr/>
        </p:nvSpPr>
        <p:spPr>
          <a:xfrm>
            <a:off x="902970" y="2217420"/>
            <a:ext cx="2689860" cy="914400"/>
          </a:xfrm>
          <a:prstGeom prst="round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800" b="1" i="0" u="none" strike="noStrike" kern="0" cap="none" spc="0" normalizeH="0" baseline="0" noProof="0" dirty="0" smtClean="0">
                <a:ln>
                  <a:noFill/>
                </a:ln>
                <a:solidFill>
                  <a:srgbClr val="FF0000"/>
                </a:solidFill>
                <a:effectLst/>
                <a:uLnTx/>
                <a:uFillTx/>
                <a:latin typeface="Calibri"/>
                <a:ea typeface="ＭＳ Ｐゴシック"/>
                <a:cs typeface="+mn-cs"/>
              </a:rPr>
              <a:t>T-D</a:t>
            </a:r>
            <a:r>
              <a:rPr kumimoji="1" lang="en-US" altLang="ja-JP" sz="1800" b="1" i="0" u="none" strike="noStrike" kern="0" cap="none" spc="0" normalizeH="0" noProof="0" dirty="0" smtClean="0">
                <a:ln>
                  <a:noFill/>
                </a:ln>
                <a:solidFill>
                  <a:srgbClr val="FF0000"/>
                </a:solidFill>
                <a:effectLst/>
                <a:uLnTx/>
                <a:uFillTx/>
                <a:latin typeface="Calibri"/>
                <a:ea typeface="ＭＳ Ｐゴシック"/>
                <a:cs typeface="+mn-cs"/>
              </a:rPr>
              <a:t> Mixture </a:t>
            </a:r>
            <a:r>
              <a:rPr kumimoji="1" lang="en-US" altLang="ja-JP" sz="1800" b="1" i="0" u="none" strike="noStrike" kern="0" cap="none" spc="0" normalizeH="0" baseline="0" noProof="0" dirty="0" smtClean="0">
                <a:ln>
                  <a:noFill/>
                </a:ln>
                <a:solidFill>
                  <a:srgbClr val="FF0000"/>
                </a:solidFill>
                <a:effectLst/>
                <a:uLnTx/>
                <a:uFillTx/>
                <a:latin typeface="Calibri"/>
                <a:ea typeface="ＭＳ Ｐゴシック"/>
                <a:cs typeface="+mn-cs"/>
              </a:rPr>
              <a:t>Construct</a:t>
            </a:r>
            <a:r>
              <a:rPr kumimoji="1" lang="en-US" altLang="ja-JP" sz="1800" b="1" i="0" u="none" strike="noStrike" kern="0" cap="none" spc="0" normalizeH="0" baseline="0" noProof="0" dirty="0" smtClean="0">
                <a:ln>
                  <a:noFill/>
                </a:ln>
                <a:solidFill>
                  <a:sysClr val="windowText" lastClr="000000"/>
                </a:solidFill>
                <a:effectLst/>
                <a:uLnTx/>
                <a:uFillTx/>
                <a:latin typeface="Calibri"/>
                <a:ea typeface="ＭＳ Ｐゴシック"/>
                <a:cs typeface="+mn-cs"/>
              </a:rPr>
              <a:t>:</a:t>
            </a:r>
          </a:p>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600" b="1" i="0" u="none" strike="noStrike" kern="0" cap="none" spc="0" normalizeH="0" baseline="0" noProof="0" dirty="0" smtClean="0">
                <a:ln>
                  <a:noFill/>
                </a:ln>
                <a:solidFill>
                  <a:sysClr val="windowText" lastClr="000000"/>
                </a:solidFill>
                <a:effectLst/>
                <a:uLnTx/>
                <a:uFillTx/>
                <a:latin typeface="Calibri"/>
                <a:ea typeface="ＭＳ Ｐゴシック"/>
                <a:cs typeface="+mn-cs"/>
              </a:rPr>
              <a:t>Domain-specific</a:t>
            </a:r>
            <a:r>
              <a:rPr kumimoji="1" lang="en-US" altLang="ja-JP" sz="1600" b="1" i="0" u="none" strike="noStrike" kern="0" cap="none" spc="0" normalizeH="0" noProof="0" dirty="0" smtClean="0">
                <a:ln>
                  <a:noFill/>
                </a:ln>
                <a:solidFill>
                  <a:sysClr val="windowText" lastClr="000000"/>
                </a:solidFill>
                <a:effectLst/>
                <a:uLnTx/>
                <a:uFillTx/>
                <a:latin typeface="Calibri"/>
                <a:ea typeface="ＭＳ Ｐゴシック"/>
                <a:cs typeface="+mn-cs"/>
              </a:rPr>
              <a:t> </a:t>
            </a:r>
            <a:r>
              <a:rPr kumimoji="1" lang="en-US" altLang="ja-JP" sz="1600" b="1" i="0" u="none" strike="noStrike" kern="0" cap="none" spc="0" normalizeH="0" baseline="0" noProof="0" dirty="0" smtClean="0">
                <a:ln>
                  <a:noFill/>
                </a:ln>
                <a:solidFill>
                  <a:sysClr val="windowText" lastClr="000000"/>
                </a:solidFill>
                <a:effectLst/>
                <a:uLnTx/>
                <a:uFillTx/>
                <a:latin typeface="Calibri"/>
                <a:ea typeface="ＭＳ Ｐゴシック"/>
                <a:cs typeface="+mn-cs"/>
              </a:rPr>
              <a:t>Innovativeness</a:t>
            </a:r>
          </a:p>
        </p:txBody>
      </p:sp>
      <p:sp>
        <p:nvSpPr>
          <p:cNvPr id="6" name="角丸四角形 5"/>
          <p:cNvSpPr/>
          <p:nvPr/>
        </p:nvSpPr>
        <p:spPr>
          <a:xfrm>
            <a:off x="2990850" y="3390900"/>
            <a:ext cx="3002280" cy="1249680"/>
          </a:xfrm>
          <a:prstGeom prst="roundRect">
            <a:avLst/>
          </a:prstGeom>
          <a:gradFill rotWithShape="1">
            <a:gsLst>
              <a:gs pos="0">
                <a:srgbClr val="C0504D">
                  <a:tint val="50000"/>
                  <a:satMod val="300000"/>
                </a:srgbClr>
              </a:gs>
              <a:gs pos="35000">
                <a:srgbClr val="C0504D">
                  <a:tint val="37000"/>
                  <a:satMod val="300000"/>
                </a:srgbClr>
              </a:gs>
              <a:gs pos="100000">
                <a:srgbClr val="C0504D">
                  <a:tint val="15000"/>
                  <a:satMod val="350000"/>
                </a:srgbClr>
              </a:gs>
            </a:gsLst>
            <a:lin ang="16200000" scaled="1"/>
          </a:gradFill>
          <a:ln w="9525" cap="flat" cmpd="sng" algn="ctr">
            <a:solidFill>
              <a:srgbClr val="C0504D">
                <a:shade val="95000"/>
                <a:satMod val="105000"/>
              </a:srgbClr>
            </a:solidFill>
            <a:prstDash val="solid"/>
          </a:ln>
          <a:effectLst>
            <a:outerShdw blurRad="40000" dist="20000" dir="5400000" rotWithShape="0">
              <a:srgbClr val="000000">
                <a:alpha val="38000"/>
              </a:srgbClr>
            </a:outerShdw>
          </a:effectLst>
        </p:spPr>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800" b="1" i="0" u="none" strike="noStrike" kern="0" cap="none" spc="0" normalizeH="0" baseline="0" noProof="0" dirty="0" smtClean="0">
                <a:ln>
                  <a:noFill/>
                </a:ln>
                <a:solidFill>
                  <a:sysClr val="windowText" lastClr="000000"/>
                </a:solidFill>
                <a:effectLst/>
                <a:uLnTx/>
                <a:uFillTx/>
                <a:latin typeface="Calibri"/>
                <a:ea typeface="ＭＳ Ｐゴシック"/>
                <a:cs typeface="+mn-cs"/>
              </a:rPr>
              <a:t>Intervening Variables:</a:t>
            </a:r>
          </a:p>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600" b="1" i="0" u="none" strike="noStrike" kern="0" cap="none" spc="0" normalizeH="0" baseline="0" noProof="0" dirty="0" smtClean="0">
                <a:ln>
                  <a:noFill/>
                </a:ln>
                <a:solidFill>
                  <a:sysClr val="windowText" lastClr="000000"/>
                </a:solidFill>
                <a:effectLst/>
                <a:uLnTx/>
                <a:uFillTx/>
                <a:latin typeface="Calibri"/>
                <a:ea typeface="ＭＳ Ｐゴシック"/>
                <a:cs typeface="+mn-cs"/>
              </a:rPr>
              <a:t>Interest in Product Categories</a:t>
            </a:r>
          </a:p>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600" b="1" i="0" u="none" strike="noStrike" kern="0" cap="none" spc="0" normalizeH="0" baseline="0" noProof="0" dirty="0" smtClean="0">
                <a:ln>
                  <a:noFill/>
                </a:ln>
                <a:solidFill>
                  <a:sysClr val="windowText" lastClr="000000"/>
                </a:solidFill>
                <a:effectLst/>
                <a:uLnTx/>
                <a:uFillTx/>
                <a:latin typeface="Calibri"/>
                <a:ea typeface="ＭＳ Ｐゴシック"/>
                <a:cs typeface="+mn-cs"/>
              </a:rPr>
              <a:t>Communicated Experience  </a:t>
            </a:r>
          </a:p>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600" b="1" i="0" u="none" strike="noStrike" kern="0" cap="none" spc="0" normalizeH="0" baseline="0" noProof="0" dirty="0" smtClean="0">
                <a:ln>
                  <a:noFill/>
                </a:ln>
                <a:solidFill>
                  <a:sysClr val="windowText" lastClr="000000"/>
                </a:solidFill>
                <a:effectLst/>
                <a:uLnTx/>
                <a:uFillTx/>
                <a:latin typeface="Calibri"/>
                <a:ea typeface="ＭＳ Ｐゴシック"/>
                <a:cs typeface="+mn-cs"/>
              </a:rPr>
              <a:t>Situational Factors</a:t>
            </a:r>
          </a:p>
        </p:txBody>
      </p:sp>
      <p:sp>
        <p:nvSpPr>
          <p:cNvPr id="7" name="右矢印 6"/>
          <p:cNvSpPr/>
          <p:nvPr/>
        </p:nvSpPr>
        <p:spPr>
          <a:xfrm>
            <a:off x="3752850" y="2659380"/>
            <a:ext cx="1546860" cy="236220"/>
          </a:xfrm>
          <a:prstGeom prst="rightArrow">
            <a:avLst/>
          </a:prstGeom>
          <a:solidFill>
            <a:sysClr val="window" lastClr="FFFFFF"/>
          </a:solidFill>
          <a:ln w="25400" cap="flat" cmpd="sng" algn="ctr">
            <a:solidFill>
              <a:srgbClr val="F79646"/>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a:ln>
                <a:noFill/>
              </a:ln>
              <a:solidFill>
                <a:sysClr val="windowText" lastClr="000000"/>
              </a:solidFill>
              <a:effectLst/>
              <a:uLnTx/>
              <a:uFillTx/>
              <a:latin typeface="Calibri"/>
              <a:ea typeface="ＭＳ Ｐゴシック"/>
              <a:cs typeface="+mn-cs"/>
            </a:endParaRPr>
          </a:p>
        </p:txBody>
      </p:sp>
      <p:sp>
        <p:nvSpPr>
          <p:cNvPr id="8" name="上矢印 7"/>
          <p:cNvSpPr/>
          <p:nvPr/>
        </p:nvSpPr>
        <p:spPr>
          <a:xfrm>
            <a:off x="4415790" y="2895600"/>
            <a:ext cx="175260" cy="419100"/>
          </a:xfrm>
          <a:prstGeom prst="upArrow">
            <a:avLst/>
          </a:prstGeom>
          <a:gradFill rotWithShape="1">
            <a:gsLst>
              <a:gs pos="0">
                <a:srgbClr val="C0504D">
                  <a:tint val="50000"/>
                  <a:satMod val="300000"/>
                </a:srgbClr>
              </a:gs>
              <a:gs pos="35000">
                <a:srgbClr val="C0504D">
                  <a:tint val="37000"/>
                  <a:satMod val="300000"/>
                </a:srgbClr>
              </a:gs>
              <a:gs pos="100000">
                <a:srgbClr val="C0504D">
                  <a:tint val="15000"/>
                  <a:satMod val="350000"/>
                </a:srgbClr>
              </a:gs>
            </a:gsLst>
            <a:lin ang="16200000" scaled="1"/>
          </a:gradFill>
          <a:ln w="9525" cap="flat" cmpd="sng" algn="ctr">
            <a:solidFill>
              <a:srgbClr val="C0504D">
                <a:shade val="95000"/>
                <a:satMod val="105000"/>
              </a:srgbClr>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a:ln>
                <a:noFill/>
              </a:ln>
              <a:solidFill>
                <a:sysClr val="windowText" lastClr="000000"/>
              </a:solidFill>
              <a:effectLst/>
              <a:uLnTx/>
              <a:uFillTx/>
              <a:latin typeface="Calibri"/>
              <a:ea typeface="ＭＳ Ｐゴシック"/>
              <a:cs typeface="+mn-cs"/>
            </a:endParaRPr>
          </a:p>
        </p:txBody>
      </p:sp>
    </p:spTree>
    <p:extLst>
      <p:ext uri="{BB962C8B-B14F-4D97-AF65-F5344CB8AC3E}">
        <p14:creationId xmlns:p14="http://schemas.microsoft.com/office/powerpoint/2010/main" val="29046343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pPr/>
              <a:t>15</a:t>
            </a:fld>
            <a:endParaRPr kumimoji="1" lang="ja-JP" altLang="en-US"/>
          </a:p>
        </p:txBody>
      </p:sp>
      <p:graphicFrame>
        <p:nvGraphicFramePr>
          <p:cNvPr id="6" name="表 5"/>
          <p:cNvGraphicFramePr>
            <a:graphicFrameLocks noGrp="1"/>
          </p:cNvGraphicFramePr>
          <p:nvPr>
            <p:extLst>
              <p:ext uri="{D42A27DB-BD31-4B8C-83A1-F6EECF244321}">
                <p14:modId xmlns:p14="http://schemas.microsoft.com/office/powerpoint/2010/main" val="383111500"/>
              </p:ext>
            </p:extLst>
          </p:nvPr>
        </p:nvGraphicFramePr>
        <p:xfrm>
          <a:off x="1187624" y="980728"/>
          <a:ext cx="6642100" cy="289560"/>
        </p:xfrm>
        <a:graphic>
          <a:graphicData uri="http://schemas.openxmlformats.org/drawingml/2006/table">
            <a:tbl>
              <a:tblPr/>
              <a:tblGrid>
                <a:gridCol w="1080120"/>
                <a:gridCol w="3528392"/>
                <a:gridCol w="2033588"/>
              </a:tblGrid>
              <a:tr h="289560">
                <a:tc>
                  <a:txBody>
                    <a:bodyPr/>
                    <a:lstStyle/>
                    <a:p>
                      <a:pPr algn="ctr" fontAlgn="ctr"/>
                      <a:r>
                        <a:rPr lang="ja-JP" altLang="en-US" sz="1100" b="0" i="0" u="none" strike="noStrike">
                          <a:solidFill>
                            <a:srgbClr val="000000"/>
                          </a:solidFill>
                          <a:effectLst/>
                          <a:latin typeface="ＭＳ Ｐゴシック"/>
                        </a:rPr>
                        <a:t>　</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Arial"/>
                        </a:rPr>
                        <a:t>Unobservable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rgbClr val="000000"/>
                          </a:solidFill>
                          <a:effectLst/>
                          <a:latin typeface="Arial"/>
                        </a:rPr>
                        <a:t>Observable</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848319733"/>
              </p:ext>
            </p:extLst>
          </p:nvPr>
        </p:nvGraphicFramePr>
        <p:xfrm>
          <a:off x="1187624" y="1340768"/>
          <a:ext cx="6642100" cy="464820"/>
        </p:xfrm>
        <a:graphic>
          <a:graphicData uri="http://schemas.openxmlformats.org/drawingml/2006/table">
            <a:tbl>
              <a:tblPr/>
              <a:tblGrid>
                <a:gridCol w="1092200"/>
                <a:gridCol w="1765300"/>
                <a:gridCol w="1752600"/>
                <a:gridCol w="2032000"/>
              </a:tblGrid>
              <a:tr h="464820">
                <a:tc>
                  <a:txBody>
                    <a:bodyPr/>
                    <a:lstStyle/>
                    <a:p>
                      <a:pPr algn="ctr" fontAlgn="ctr"/>
                      <a:r>
                        <a:rPr lang="en-US" sz="1200" b="1" i="0" u="none" strike="noStrike">
                          <a:solidFill>
                            <a:srgbClr val="000000"/>
                          </a:solidFill>
                          <a:effectLst/>
                          <a:latin typeface="Arial"/>
                        </a:rPr>
                        <a:t>Type of </a:t>
                      </a:r>
                      <a:br>
                        <a:rPr lang="en-US" sz="1200" b="1" i="0" u="none" strike="noStrike">
                          <a:solidFill>
                            <a:srgbClr val="000000"/>
                          </a:solidFill>
                          <a:effectLst/>
                          <a:latin typeface="Arial"/>
                        </a:rPr>
                      </a:br>
                      <a:r>
                        <a:rPr lang="en-US" sz="1200" b="1" i="0" u="none" strike="noStrike">
                          <a:solidFill>
                            <a:srgbClr val="000000"/>
                          </a:solidFill>
                          <a:effectLst/>
                          <a:latin typeface="Arial"/>
                        </a:rPr>
                        <a:t>Construct</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en-US" sz="1200" b="1" i="0" u="none" strike="noStrike">
                          <a:solidFill>
                            <a:srgbClr val="000000"/>
                          </a:solidFill>
                          <a:effectLst/>
                          <a:latin typeface="Arial"/>
                        </a:rPr>
                        <a:t>Theoretical Construct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en-US" sz="1200" b="1" i="0" u="none" strike="noStrike">
                          <a:solidFill>
                            <a:srgbClr val="FF0000"/>
                          </a:solidFill>
                          <a:effectLst/>
                          <a:latin typeface="Arial"/>
                        </a:rPr>
                        <a:t>T-D Mixture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en-US" sz="1200" b="1" i="0" u="none" strike="noStrike" dirty="0">
                          <a:solidFill>
                            <a:srgbClr val="000000"/>
                          </a:solidFill>
                          <a:effectLst/>
                          <a:latin typeface="Arial"/>
                        </a:rPr>
                        <a:t>Disposition Concept</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754581083"/>
              </p:ext>
            </p:extLst>
          </p:nvPr>
        </p:nvGraphicFramePr>
        <p:xfrm>
          <a:off x="1187624" y="1844824"/>
          <a:ext cx="6642100" cy="624840"/>
        </p:xfrm>
        <a:graphic>
          <a:graphicData uri="http://schemas.openxmlformats.org/drawingml/2006/table">
            <a:tbl>
              <a:tblPr/>
              <a:tblGrid>
                <a:gridCol w="1092200"/>
                <a:gridCol w="1765300"/>
                <a:gridCol w="1752600"/>
                <a:gridCol w="2032000"/>
              </a:tblGrid>
              <a:tr h="624840">
                <a:tc>
                  <a:txBody>
                    <a:bodyPr/>
                    <a:lstStyle/>
                    <a:p>
                      <a:pPr algn="ctr" fontAlgn="ctr"/>
                      <a:r>
                        <a:rPr lang="en-US" sz="1200" b="1" i="0" u="none" strike="noStrike" dirty="0">
                          <a:solidFill>
                            <a:srgbClr val="000000"/>
                          </a:solidFill>
                          <a:effectLst/>
                          <a:latin typeface="Arial"/>
                        </a:rPr>
                        <a:t>Construct</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CD5B4"/>
                    </a:solidFill>
                  </a:tcPr>
                </a:tc>
                <a:tc>
                  <a:txBody>
                    <a:bodyPr/>
                    <a:lstStyle/>
                    <a:p>
                      <a:pPr algn="ctr" fontAlgn="ctr"/>
                      <a:r>
                        <a:rPr lang="en-US" sz="1200" b="1" i="0" u="none" strike="noStrike">
                          <a:solidFill>
                            <a:srgbClr val="000000"/>
                          </a:solidFill>
                          <a:effectLst/>
                          <a:latin typeface="Arial"/>
                        </a:rPr>
                        <a:t>Domain-general Innovativeness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CD5B4"/>
                    </a:solidFill>
                  </a:tcPr>
                </a:tc>
                <a:tc>
                  <a:txBody>
                    <a:bodyPr/>
                    <a:lstStyle/>
                    <a:p>
                      <a:pPr algn="ctr" fontAlgn="ctr"/>
                      <a:r>
                        <a:rPr lang="en-US" sz="1200" b="1" i="0" u="none" strike="noStrike">
                          <a:solidFill>
                            <a:srgbClr val="000000"/>
                          </a:solidFill>
                          <a:effectLst/>
                          <a:latin typeface="Arial"/>
                        </a:rPr>
                        <a:t>Domain-specific Innovativeness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CD5B4"/>
                    </a:solidFill>
                  </a:tcPr>
                </a:tc>
                <a:tc>
                  <a:txBody>
                    <a:bodyPr/>
                    <a:lstStyle/>
                    <a:p>
                      <a:pPr algn="ctr" fontAlgn="ctr"/>
                      <a:r>
                        <a:rPr lang="en-US" sz="1200" b="1" i="0" u="none" strike="noStrike" dirty="0">
                          <a:solidFill>
                            <a:srgbClr val="000000"/>
                          </a:solidFill>
                          <a:effectLst/>
                          <a:latin typeface="Arial"/>
                        </a:rPr>
                        <a:t>· # of New Products Adopted</a:t>
                      </a:r>
                      <a:br>
                        <a:rPr lang="en-US" sz="1200" b="1" i="0" u="none" strike="noStrike" dirty="0">
                          <a:solidFill>
                            <a:srgbClr val="000000"/>
                          </a:solidFill>
                          <a:effectLst/>
                          <a:latin typeface="Arial"/>
                        </a:rPr>
                      </a:br>
                      <a:r>
                        <a:rPr lang="en-US" sz="1200" b="1" i="0" u="none" strike="noStrike" dirty="0">
                          <a:solidFill>
                            <a:srgbClr val="000000"/>
                          </a:solidFill>
                          <a:effectLst/>
                          <a:latin typeface="Arial"/>
                        </a:rPr>
                        <a:t>· Time of Adoption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3155818851"/>
              </p:ext>
            </p:extLst>
          </p:nvPr>
        </p:nvGraphicFramePr>
        <p:xfrm>
          <a:off x="1187624" y="2492896"/>
          <a:ext cx="6642100" cy="1485900"/>
        </p:xfrm>
        <a:graphic>
          <a:graphicData uri="http://schemas.openxmlformats.org/drawingml/2006/table">
            <a:tbl>
              <a:tblPr/>
              <a:tblGrid>
                <a:gridCol w="1092200"/>
                <a:gridCol w="1765300"/>
                <a:gridCol w="1752600"/>
                <a:gridCol w="2032000"/>
              </a:tblGrid>
              <a:tr h="1485900">
                <a:tc>
                  <a:txBody>
                    <a:bodyPr/>
                    <a:lstStyle/>
                    <a:p>
                      <a:pPr algn="ctr" fontAlgn="ctr"/>
                      <a:r>
                        <a:rPr lang="en-US" sz="1200" b="1" i="0" u="none" strike="noStrike" dirty="0">
                          <a:solidFill>
                            <a:srgbClr val="000000"/>
                          </a:solidFill>
                          <a:effectLst/>
                          <a:latin typeface="Arial"/>
                        </a:rPr>
                        <a:t>Contents </a:t>
                      </a:r>
                      <a:br>
                        <a:rPr lang="en-US" sz="1200" b="1" i="0" u="none" strike="noStrike" dirty="0">
                          <a:solidFill>
                            <a:srgbClr val="000000"/>
                          </a:solidFill>
                          <a:effectLst/>
                          <a:latin typeface="Arial"/>
                        </a:rPr>
                      </a:br>
                      <a:r>
                        <a:rPr lang="en-US" sz="1200" b="1" i="0" u="none" strike="noStrike" dirty="0">
                          <a:solidFill>
                            <a:srgbClr val="000000"/>
                          </a:solidFill>
                          <a:effectLst/>
                          <a:latin typeface="Arial"/>
                        </a:rPr>
                        <a:t>of</a:t>
                      </a:r>
                      <a:br>
                        <a:rPr lang="en-US" sz="1200" b="1" i="0" u="none" strike="noStrike" dirty="0">
                          <a:solidFill>
                            <a:srgbClr val="000000"/>
                          </a:solidFill>
                          <a:effectLst/>
                          <a:latin typeface="Arial"/>
                        </a:rPr>
                      </a:br>
                      <a:r>
                        <a:rPr lang="en-US" sz="1200" b="1" i="0" u="none" strike="noStrike" dirty="0">
                          <a:solidFill>
                            <a:srgbClr val="000000"/>
                          </a:solidFill>
                          <a:effectLst/>
                          <a:latin typeface="Arial"/>
                        </a:rPr>
                        <a:t>Scale Items</a:t>
                      </a:r>
                      <a:r>
                        <a:rPr lang="en-US" sz="1100" b="0" i="0" u="none" strike="noStrike" dirty="0">
                          <a:solidFill>
                            <a:srgbClr val="000000"/>
                          </a:solidFill>
                          <a:effectLst/>
                          <a:latin typeface="ＭＳ Ｐゴシック"/>
                        </a:rPr>
                        <a:t/>
                      </a:r>
                      <a:br>
                        <a:rPr lang="en-US" sz="1100" b="0" i="0" u="none" strike="noStrike" dirty="0">
                          <a:solidFill>
                            <a:srgbClr val="000000"/>
                          </a:solidFill>
                          <a:effectLst/>
                          <a:latin typeface="ＭＳ Ｐゴシック"/>
                        </a:rPr>
                      </a:br>
                      <a:endParaRPr lang="en-US" sz="1200" b="1" i="0" u="none" strike="noStrike" dirty="0">
                        <a:solidFill>
                          <a:srgbClr val="000000"/>
                        </a:solidFill>
                        <a:effectLst/>
                        <a:latin typeface="Arial"/>
                      </a:endParaRP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Arial"/>
                        </a:rPr>
                        <a:t>· Indirect Contents to Adoption Behavior</a:t>
                      </a:r>
                      <a:br>
                        <a:rPr lang="en-US" sz="1200" b="1" i="0" u="none" strike="noStrike">
                          <a:solidFill>
                            <a:srgbClr val="000000"/>
                          </a:solidFill>
                          <a:effectLst/>
                          <a:latin typeface="Arial"/>
                        </a:rPr>
                      </a:br>
                      <a:r>
                        <a:rPr lang="en-US" sz="1200" b="1" i="0" u="none" strike="noStrike">
                          <a:solidFill>
                            <a:srgbClr val="000000"/>
                          </a:solidFill>
                          <a:effectLst/>
                          <a:latin typeface="Arial"/>
                        </a:rPr>
                        <a:t>such as Traits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Arial"/>
                        </a:rPr>
                        <a:t>· Indirect Contents to Adoption Behavior</a:t>
                      </a:r>
                      <a:br>
                        <a:rPr lang="en-US" sz="1200" b="1" i="0" u="none" strike="noStrike">
                          <a:solidFill>
                            <a:srgbClr val="000000"/>
                          </a:solidFill>
                          <a:effectLst/>
                          <a:latin typeface="Arial"/>
                        </a:rPr>
                      </a:br>
                      <a:r>
                        <a:rPr lang="en-US" sz="1200" b="1" i="0" u="none" strike="noStrike">
                          <a:solidFill>
                            <a:srgbClr val="000000"/>
                          </a:solidFill>
                          <a:effectLst/>
                          <a:latin typeface="Arial"/>
                        </a:rPr>
                        <a:t>such as Traits </a:t>
                      </a:r>
                      <a:br>
                        <a:rPr lang="en-US" sz="1200" b="1" i="0" u="none" strike="noStrike">
                          <a:solidFill>
                            <a:srgbClr val="000000"/>
                          </a:solidFill>
                          <a:effectLst/>
                          <a:latin typeface="Arial"/>
                        </a:rPr>
                      </a:br>
                      <a:r>
                        <a:rPr lang="en-US" sz="1200" b="1" i="0" u="none" strike="noStrike">
                          <a:solidFill>
                            <a:srgbClr val="000000"/>
                          </a:solidFill>
                          <a:effectLst/>
                          <a:latin typeface="Arial"/>
                        </a:rPr>
                        <a:t>· Direct Contents to Adoption Behavior</a:t>
                      </a:r>
                      <a:br>
                        <a:rPr lang="en-US" sz="1200" b="1" i="0" u="none" strike="noStrike">
                          <a:solidFill>
                            <a:srgbClr val="000000"/>
                          </a:solidFill>
                          <a:effectLst/>
                          <a:latin typeface="Arial"/>
                        </a:rPr>
                      </a:br>
                      <a:r>
                        <a:rPr lang="en-US" sz="1200" b="1" i="0" u="none" strike="noStrike">
                          <a:solidFill>
                            <a:srgbClr val="000000"/>
                          </a:solidFill>
                          <a:effectLst/>
                          <a:latin typeface="Arial"/>
                        </a:rPr>
                        <a:t>such as </a:t>
                      </a:r>
                      <a:br>
                        <a:rPr lang="en-US" sz="1200" b="1" i="0" u="none" strike="noStrike">
                          <a:solidFill>
                            <a:srgbClr val="000000"/>
                          </a:solidFill>
                          <a:effectLst/>
                          <a:latin typeface="Arial"/>
                        </a:rPr>
                      </a:br>
                      <a:r>
                        <a:rPr lang="en-US" sz="1200" b="1" i="0" u="none" strike="noStrike">
                          <a:solidFill>
                            <a:srgbClr val="000000"/>
                          </a:solidFill>
                          <a:effectLst/>
                          <a:latin typeface="Arial"/>
                        </a:rPr>
                        <a:t>Intervening Variables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rgbClr val="000000"/>
                          </a:solidFill>
                          <a:effectLst/>
                          <a:latin typeface="Arial"/>
                        </a:rPr>
                        <a:t>· # of Products </a:t>
                      </a:r>
                      <a:br>
                        <a:rPr lang="en-US" sz="1200" b="1" i="0" u="none" strike="noStrike" dirty="0">
                          <a:solidFill>
                            <a:srgbClr val="000000"/>
                          </a:solidFill>
                          <a:effectLst/>
                          <a:latin typeface="Arial"/>
                        </a:rPr>
                      </a:br>
                      <a:r>
                        <a:rPr lang="en-US" sz="1200" b="1" i="0" u="none" strike="noStrike" dirty="0">
                          <a:solidFill>
                            <a:srgbClr val="000000"/>
                          </a:solidFill>
                          <a:effectLst/>
                          <a:latin typeface="Arial"/>
                        </a:rPr>
                        <a:t>· Time </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3740675817"/>
              </p:ext>
            </p:extLst>
          </p:nvPr>
        </p:nvGraphicFramePr>
        <p:xfrm>
          <a:off x="1187624" y="4077072"/>
          <a:ext cx="6642100" cy="1127760"/>
        </p:xfrm>
        <a:graphic>
          <a:graphicData uri="http://schemas.openxmlformats.org/drawingml/2006/table">
            <a:tbl>
              <a:tblPr/>
              <a:tblGrid>
                <a:gridCol w="1092200"/>
                <a:gridCol w="1765300"/>
                <a:gridCol w="1752600"/>
                <a:gridCol w="2032000"/>
              </a:tblGrid>
              <a:tr h="1127760">
                <a:tc>
                  <a:txBody>
                    <a:bodyPr/>
                    <a:lstStyle/>
                    <a:p>
                      <a:pPr algn="ctr" fontAlgn="ctr"/>
                      <a:r>
                        <a:rPr lang="en-US" sz="1200" b="1" i="0" u="none" strike="noStrike" dirty="0">
                          <a:solidFill>
                            <a:srgbClr val="000000"/>
                          </a:solidFill>
                          <a:effectLst/>
                          <a:latin typeface="Arial"/>
                        </a:rPr>
                        <a:t>Scales Developed</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FF"/>
                    </a:solidFill>
                  </a:tcPr>
                </a:tc>
                <a:tc>
                  <a:txBody>
                    <a:bodyPr/>
                    <a:lstStyle/>
                    <a:p>
                      <a:pPr algn="ctr" fontAlgn="ctr"/>
                      <a:r>
                        <a:rPr lang="en-US" sz="1200" b="1" i="0" u="none" strike="noStrike">
                          <a:solidFill>
                            <a:srgbClr val="000000"/>
                          </a:solidFill>
                          <a:effectLst/>
                          <a:latin typeface="Arial"/>
                        </a:rPr>
                        <a:t>Kassarjan's I-O Scale</a:t>
                      </a:r>
                      <a:br>
                        <a:rPr lang="en-US" sz="1200" b="1" i="0" u="none" strike="noStrike">
                          <a:solidFill>
                            <a:srgbClr val="000000"/>
                          </a:solidFill>
                          <a:effectLst/>
                          <a:latin typeface="Arial"/>
                        </a:rPr>
                      </a:br>
                      <a:r>
                        <a:rPr lang="en-US" sz="1200" b="1" i="0" u="none" strike="noStrike">
                          <a:solidFill>
                            <a:srgbClr val="000000"/>
                          </a:solidFill>
                          <a:effectLst/>
                          <a:latin typeface="Arial"/>
                        </a:rPr>
                        <a:t>Kiuchi's I-I Scale</a:t>
                      </a:r>
                      <a:br>
                        <a:rPr lang="en-US" sz="1200" b="1" i="0" u="none" strike="noStrike">
                          <a:solidFill>
                            <a:srgbClr val="000000"/>
                          </a:solidFill>
                          <a:effectLst/>
                          <a:latin typeface="Arial"/>
                        </a:rPr>
                      </a:br>
                      <a:r>
                        <a:rPr lang="en-US" sz="1200" b="1" i="0" u="none" strike="noStrike">
                          <a:solidFill>
                            <a:srgbClr val="000000"/>
                          </a:solidFill>
                          <a:effectLst/>
                          <a:latin typeface="Arial"/>
                        </a:rPr>
                        <a:t>Hurt et al's scale</a:t>
                      </a:r>
                      <a:br>
                        <a:rPr lang="en-US" sz="1200" b="1" i="0" u="none" strike="noStrike">
                          <a:solidFill>
                            <a:srgbClr val="000000"/>
                          </a:solidFill>
                          <a:effectLst/>
                          <a:latin typeface="Arial"/>
                        </a:rPr>
                      </a:br>
                      <a:r>
                        <a:rPr lang="en-US" sz="1200" b="1" i="0" u="none" strike="noStrike">
                          <a:solidFill>
                            <a:srgbClr val="000000"/>
                          </a:solidFill>
                          <a:effectLst/>
                          <a:latin typeface="Arial"/>
                        </a:rPr>
                        <a:t>Kirton's KAI Scale</a:t>
                      </a:r>
                      <a:br>
                        <a:rPr lang="en-US" sz="1200" b="1" i="0" u="none" strike="noStrike">
                          <a:solidFill>
                            <a:srgbClr val="000000"/>
                          </a:solidFill>
                          <a:effectLst/>
                          <a:latin typeface="Arial"/>
                        </a:rPr>
                      </a:br>
                      <a:r>
                        <a:rPr lang="en-US" sz="1200" b="1" i="0" u="none" strike="noStrike">
                          <a:solidFill>
                            <a:srgbClr val="000000"/>
                          </a:solidFill>
                          <a:effectLst/>
                          <a:latin typeface="Arial"/>
                        </a:rPr>
                        <a:t>Manning et al.'s Scale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FF"/>
                    </a:solidFill>
                  </a:tcPr>
                </a:tc>
                <a:tc>
                  <a:txBody>
                    <a:bodyPr/>
                    <a:lstStyle/>
                    <a:p>
                      <a:pPr algn="ctr" fontAlgn="ctr"/>
                      <a:r>
                        <a:rPr lang="en-US" sz="1200" b="1" i="0" u="none" strike="noStrike">
                          <a:solidFill>
                            <a:srgbClr val="000000"/>
                          </a:solidFill>
                          <a:effectLst/>
                          <a:latin typeface="Arial"/>
                        </a:rPr>
                        <a:t>Goldsmith-Hofacker's Scale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FF"/>
                    </a:solidFill>
                  </a:tcPr>
                </a:tc>
                <a:tc>
                  <a:txBody>
                    <a:bodyPr/>
                    <a:lstStyle/>
                    <a:p>
                      <a:pPr algn="ctr" fontAlgn="ctr"/>
                      <a:r>
                        <a:rPr lang="en-US" sz="1200" b="1" i="0" u="none" strike="noStrike" dirty="0">
                          <a:solidFill>
                            <a:srgbClr val="000000"/>
                          </a:solidFill>
                          <a:effectLst/>
                          <a:latin typeface="Arial"/>
                        </a:rPr>
                        <a:t>· Unit of Products </a:t>
                      </a:r>
                      <a:br>
                        <a:rPr lang="en-US" sz="1200" b="1" i="0" u="none" strike="noStrike" dirty="0">
                          <a:solidFill>
                            <a:srgbClr val="000000"/>
                          </a:solidFill>
                          <a:effectLst/>
                          <a:latin typeface="Arial"/>
                        </a:rPr>
                      </a:br>
                      <a:r>
                        <a:rPr lang="en-US" sz="1200" b="1" i="0" u="none" strike="noStrike" dirty="0">
                          <a:solidFill>
                            <a:srgbClr val="000000"/>
                          </a:solidFill>
                          <a:effectLst/>
                          <a:latin typeface="Arial"/>
                        </a:rPr>
                        <a:t>· day, week, month, year</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FF"/>
                    </a:solidFill>
                  </a:tcPr>
                </a:tc>
              </a:tr>
            </a:tbl>
          </a:graphicData>
        </a:graphic>
      </p:graphicFrame>
      <p:sp>
        <p:nvSpPr>
          <p:cNvPr id="11" name="Line 28"/>
          <p:cNvSpPr>
            <a:spLocks noChangeShapeType="1"/>
          </p:cNvSpPr>
          <p:nvPr/>
        </p:nvSpPr>
        <p:spPr bwMode="auto">
          <a:xfrm>
            <a:off x="3749675" y="6308725"/>
            <a:ext cx="81597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type="triangle" w="med" len="med"/>
              </a14:hiddenLine>
            </a:ext>
          </a:extLst>
        </p:spPr>
        <p:txBody>
          <a:bodyPr/>
          <a:lstStyle/>
          <a:p>
            <a:endParaRPr lang="ja-JP" altLang="en-US"/>
          </a:p>
        </p:txBody>
      </p:sp>
      <p:sp>
        <p:nvSpPr>
          <p:cNvPr id="12" name="Line 30"/>
          <p:cNvSpPr>
            <a:spLocks noChangeShapeType="1"/>
          </p:cNvSpPr>
          <p:nvPr/>
        </p:nvSpPr>
        <p:spPr bwMode="auto">
          <a:xfrm>
            <a:off x="3689350" y="6300788"/>
            <a:ext cx="70167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type="triangle" w="med" len="med"/>
              </a14:hiddenLine>
            </a:ext>
          </a:extLst>
        </p:spPr>
        <p:txBody>
          <a:bodyPr/>
          <a:lstStyle/>
          <a:p>
            <a:endParaRPr lang="ja-JP" altLang="en-US"/>
          </a:p>
        </p:txBody>
      </p:sp>
      <p:graphicFrame>
        <p:nvGraphicFramePr>
          <p:cNvPr id="13" name="表 12"/>
          <p:cNvGraphicFramePr>
            <a:graphicFrameLocks noGrp="1"/>
          </p:cNvGraphicFramePr>
          <p:nvPr>
            <p:extLst>
              <p:ext uri="{D42A27DB-BD31-4B8C-83A1-F6EECF244321}">
                <p14:modId xmlns:p14="http://schemas.microsoft.com/office/powerpoint/2010/main" val="2025200327"/>
              </p:ext>
            </p:extLst>
          </p:nvPr>
        </p:nvGraphicFramePr>
        <p:xfrm>
          <a:off x="1187624" y="5228556"/>
          <a:ext cx="6642100" cy="1089660"/>
        </p:xfrm>
        <a:graphic>
          <a:graphicData uri="http://schemas.openxmlformats.org/drawingml/2006/table">
            <a:tbl>
              <a:tblPr/>
              <a:tblGrid>
                <a:gridCol w="1092200"/>
                <a:gridCol w="1765300"/>
                <a:gridCol w="1752600"/>
                <a:gridCol w="2032000"/>
              </a:tblGrid>
              <a:tr h="1089660">
                <a:tc>
                  <a:txBody>
                    <a:bodyPr/>
                    <a:lstStyle/>
                    <a:p>
                      <a:pPr algn="ctr" fontAlgn="ctr"/>
                      <a:r>
                        <a:rPr lang="en-US" sz="1200" b="1" i="0" u="none" strike="noStrike" dirty="0">
                          <a:solidFill>
                            <a:srgbClr val="000000"/>
                          </a:solidFill>
                          <a:effectLst/>
                          <a:latin typeface="Arial"/>
                        </a:rPr>
                        <a:t>Function</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Arial"/>
                        </a:rPr>
                        <a:t>Description</a:t>
                      </a:r>
                      <a:br>
                        <a:rPr lang="en-US" sz="1200" b="1" i="0" u="none" strike="noStrike">
                          <a:solidFill>
                            <a:srgbClr val="000000"/>
                          </a:solidFill>
                          <a:effectLst/>
                          <a:latin typeface="Arial"/>
                        </a:rPr>
                      </a:br>
                      <a:r>
                        <a:rPr lang="en-US" sz="1200" b="1" i="0" u="none" strike="noStrike">
                          <a:solidFill>
                            <a:srgbClr val="000000"/>
                          </a:solidFill>
                          <a:effectLst/>
                          <a:latin typeface="Arial"/>
                        </a:rPr>
                        <a:t>Classification</a:t>
                      </a:r>
                      <a:br>
                        <a:rPr lang="en-US" sz="1200" b="1" i="0" u="none" strike="noStrike">
                          <a:solidFill>
                            <a:srgbClr val="000000"/>
                          </a:solidFill>
                          <a:effectLst/>
                          <a:latin typeface="Arial"/>
                        </a:rPr>
                      </a:br>
                      <a:r>
                        <a:rPr lang="en-US" sz="1200" b="1" i="0" u="none" strike="noStrike">
                          <a:solidFill>
                            <a:srgbClr val="000000"/>
                          </a:solidFill>
                          <a:effectLst/>
                          <a:latin typeface="Arial"/>
                        </a:rPr>
                        <a:t>Forecasting</a:t>
                      </a:r>
                      <a:br>
                        <a:rPr lang="en-US" sz="1200" b="1" i="0" u="none" strike="noStrike">
                          <a:solidFill>
                            <a:srgbClr val="000000"/>
                          </a:solidFill>
                          <a:effectLst/>
                          <a:latin typeface="Arial"/>
                        </a:rPr>
                      </a:br>
                      <a:r>
                        <a:rPr lang="en-US" sz="1200" b="1" i="0" u="none" strike="noStrike">
                          <a:solidFill>
                            <a:srgbClr val="000000"/>
                          </a:solidFill>
                          <a:effectLst/>
                          <a:latin typeface="Arial"/>
                        </a:rPr>
                        <a:t>Reasoning</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Arial"/>
                        </a:rPr>
                        <a:t>Description </a:t>
                      </a:r>
                      <a:r>
                        <a:rPr lang="en-US" sz="1200" b="1" i="0" u="none" strike="noStrike">
                          <a:solidFill>
                            <a:srgbClr val="FF0000"/>
                          </a:solidFill>
                          <a:effectLst/>
                          <a:latin typeface="Arial"/>
                        </a:rPr>
                        <a:t/>
                      </a:r>
                      <a:br>
                        <a:rPr lang="en-US" sz="1200" b="1" i="0" u="none" strike="noStrike">
                          <a:solidFill>
                            <a:srgbClr val="FF0000"/>
                          </a:solidFill>
                          <a:effectLst/>
                          <a:latin typeface="Arial"/>
                        </a:rPr>
                      </a:br>
                      <a:r>
                        <a:rPr lang="en-US" sz="1200" b="1" i="0" u="none" strike="noStrike">
                          <a:solidFill>
                            <a:srgbClr val="000000"/>
                          </a:solidFill>
                          <a:effectLst/>
                          <a:latin typeface="Arial"/>
                        </a:rPr>
                        <a:t>Classification</a:t>
                      </a:r>
                      <a:br>
                        <a:rPr lang="en-US" sz="1200" b="1" i="0" u="none" strike="noStrike">
                          <a:solidFill>
                            <a:srgbClr val="000000"/>
                          </a:solidFill>
                          <a:effectLst/>
                          <a:latin typeface="Arial"/>
                        </a:rPr>
                      </a:br>
                      <a:r>
                        <a:rPr lang="en-US" sz="1200" b="1" i="0" u="none" strike="noStrike">
                          <a:solidFill>
                            <a:srgbClr val="FF0000"/>
                          </a:solidFill>
                          <a:effectLst/>
                          <a:latin typeface="Arial"/>
                        </a:rPr>
                        <a:t>Better</a:t>
                      </a:r>
                      <a:r>
                        <a:rPr lang="en-US" sz="1200" b="1" i="0" u="none" strike="noStrike">
                          <a:solidFill>
                            <a:srgbClr val="000000"/>
                          </a:solidFill>
                          <a:effectLst/>
                          <a:latin typeface="Arial"/>
                        </a:rPr>
                        <a:t> Forecasting</a:t>
                      </a:r>
                      <a:br>
                        <a:rPr lang="en-US" sz="1200" b="1" i="0" u="none" strike="noStrike">
                          <a:solidFill>
                            <a:srgbClr val="000000"/>
                          </a:solidFill>
                          <a:effectLst/>
                          <a:latin typeface="Arial"/>
                        </a:rPr>
                      </a:br>
                      <a:r>
                        <a:rPr lang="en-US" sz="1200" b="1" i="0" u="none" strike="noStrike">
                          <a:solidFill>
                            <a:srgbClr val="FF0000"/>
                          </a:solidFill>
                          <a:effectLst/>
                          <a:latin typeface="Arial"/>
                        </a:rPr>
                        <a:t>Weaker</a:t>
                      </a:r>
                      <a:r>
                        <a:rPr lang="en-US" sz="1200" b="1" i="0" u="none" strike="noStrike">
                          <a:solidFill>
                            <a:srgbClr val="000000"/>
                          </a:solidFill>
                          <a:effectLst/>
                          <a:latin typeface="Arial"/>
                        </a:rPr>
                        <a:t> Reasoning</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rgbClr val="000000"/>
                          </a:solidFill>
                          <a:effectLst/>
                          <a:latin typeface="Arial"/>
                        </a:rPr>
                        <a:t>Under same antecedents</a:t>
                      </a:r>
                      <a:br>
                        <a:rPr lang="en-US" sz="1200" b="1" i="0" u="none" strike="noStrike" dirty="0">
                          <a:solidFill>
                            <a:srgbClr val="000000"/>
                          </a:solidFill>
                          <a:effectLst/>
                          <a:latin typeface="Arial"/>
                        </a:rPr>
                      </a:br>
                      <a:r>
                        <a:rPr lang="en-US" sz="1200" b="1" i="0" u="none" strike="noStrike" dirty="0">
                          <a:solidFill>
                            <a:srgbClr val="000000"/>
                          </a:solidFill>
                          <a:effectLst/>
                          <a:latin typeface="Arial"/>
                        </a:rPr>
                        <a:t>Description</a:t>
                      </a:r>
                      <a:br>
                        <a:rPr lang="en-US" sz="1200" b="1" i="0" u="none" strike="noStrike" dirty="0">
                          <a:solidFill>
                            <a:srgbClr val="000000"/>
                          </a:solidFill>
                          <a:effectLst/>
                          <a:latin typeface="Arial"/>
                        </a:rPr>
                      </a:br>
                      <a:r>
                        <a:rPr lang="en-US" sz="1200" b="1" i="0" u="none" strike="noStrike" dirty="0">
                          <a:solidFill>
                            <a:srgbClr val="000000"/>
                          </a:solidFill>
                          <a:effectLst/>
                          <a:latin typeface="Arial"/>
                        </a:rPr>
                        <a:t>Classification</a:t>
                      </a:r>
                      <a:br>
                        <a:rPr lang="en-US" sz="1200" b="1" i="0" u="none" strike="noStrike" dirty="0">
                          <a:solidFill>
                            <a:srgbClr val="000000"/>
                          </a:solidFill>
                          <a:effectLst/>
                          <a:latin typeface="Arial"/>
                        </a:rPr>
                      </a:br>
                      <a:r>
                        <a:rPr lang="en-US" sz="1200" b="1" i="0" u="none" strike="noStrike" dirty="0">
                          <a:solidFill>
                            <a:srgbClr val="000000"/>
                          </a:solidFill>
                          <a:effectLst/>
                          <a:latin typeface="Arial"/>
                        </a:rPr>
                        <a:t>Forecasting</a:t>
                      </a:r>
                      <a:br>
                        <a:rPr lang="en-US" sz="1200" b="1" i="0" u="none" strike="noStrike" dirty="0">
                          <a:solidFill>
                            <a:srgbClr val="000000"/>
                          </a:solidFill>
                          <a:effectLst/>
                          <a:latin typeface="Arial"/>
                        </a:rPr>
                      </a:br>
                      <a:r>
                        <a:rPr lang="en-US" sz="1200" b="1" i="0" u="none" strike="noStrike" dirty="0">
                          <a:solidFill>
                            <a:srgbClr val="FF0000"/>
                          </a:solidFill>
                          <a:effectLst/>
                          <a:latin typeface="Arial"/>
                        </a:rPr>
                        <a:t>No</a:t>
                      </a:r>
                      <a:r>
                        <a:rPr lang="en-US" sz="1200" b="1" i="0" u="none" strike="noStrike" dirty="0">
                          <a:solidFill>
                            <a:srgbClr val="000000"/>
                          </a:solidFill>
                          <a:effectLst/>
                          <a:latin typeface="Arial"/>
                        </a:rPr>
                        <a:t> Reasoning</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pic>
        <p:nvPicPr>
          <p:cNvPr id="9221"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193" y="260648"/>
            <a:ext cx="7205663"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15701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0-#ppt_w/2"/>
                                          </p:val>
                                        </p:tav>
                                        <p:tav tm="100000">
                                          <p:val>
                                            <p:strVal val="#ppt_x"/>
                                          </p:val>
                                        </p:tav>
                                      </p:tavLst>
                                    </p:anim>
                                    <p:anim calcmode="lin" valueType="num">
                                      <p:cBhvr additive="base">
                                        <p:cTn id="14"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0-#ppt_w/2"/>
                                          </p:val>
                                        </p:tav>
                                        <p:tav tm="100000">
                                          <p:val>
                                            <p:strVal val="#ppt_x"/>
                                          </p:val>
                                        </p:tav>
                                      </p:tavLst>
                                    </p:anim>
                                    <p:anim calcmode="lin" valueType="num">
                                      <p:cBhvr additive="base">
                                        <p:cTn id="20"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0-#ppt_w/2"/>
                                          </p:val>
                                        </p:tav>
                                        <p:tav tm="100000">
                                          <p:val>
                                            <p:strVal val="#ppt_x"/>
                                          </p:val>
                                        </p:tav>
                                      </p:tavLst>
                                    </p:anim>
                                    <p:anim calcmode="lin" valueType="num">
                                      <p:cBhvr additive="base">
                                        <p:cTn id="26"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0-#ppt_w/2"/>
                                          </p:val>
                                        </p:tav>
                                        <p:tav tm="100000">
                                          <p:val>
                                            <p:strVal val="#ppt_x"/>
                                          </p:val>
                                        </p:tav>
                                      </p:tavLst>
                                    </p:anim>
                                    <p:anim calcmode="lin" valueType="num">
                                      <p:cBhvr additive="base">
                                        <p:cTn id="32"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ppt_x"/>
                                          </p:val>
                                        </p:tav>
                                        <p:tav tm="100000">
                                          <p:val>
                                            <p:strVal val="#ppt_x"/>
                                          </p:val>
                                        </p:tav>
                                      </p:tavLst>
                                    </p:anim>
                                    <p:anim calcmode="lin" valueType="num">
                                      <p:cBhvr additive="base">
                                        <p:cTn id="3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06090"/>
          </a:xfrm>
        </p:spPr>
        <p:txBody>
          <a:bodyPr>
            <a:normAutofit/>
          </a:bodyPr>
          <a:lstStyle/>
          <a:p>
            <a:r>
              <a:rPr kumimoji="1" lang="en-US" altLang="ja-JP" sz="3200" dirty="0" smtClean="0"/>
              <a:t>Hypotheses</a:t>
            </a:r>
            <a:endParaRPr kumimoji="1" lang="ja-JP" altLang="en-US" sz="3200" dirty="0"/>
          </a:p>
        </p:txBody>
      </p:sp>
      <p:sp>
        <p:nvSpPr>
          <p:cNvPr id="3" name="コンテンツ プレースホルダー 2"/>
          <p:cNvSpPr>
            <a:spLocks noGrp="1"/>
          </p:cNvSpPr>
          <p:nvPr>
            <p:ph idx="1"/>
          </p:nvPr>
        </p:nvSpPr>
        <p:spPr>
          <a:xfrm>
            <a:off x="251520" y="980729"/>
            <a:ext cx="8568952" cy="4320480"/>
          </a:xfrm>
        </p:spPr>
        <p:txBody>
          <a:bodyPr>
            <a:normAutofit lnSpcReduction="10000"/>
          </a:bodyPr>
          <a:lstStyle/>
          <a:p>
            <a:pPr marL="0" indent="0">
              <a:buNone/>
            </a:pPr>
            <a:r>
              <a:rPr lang="en-US" altLang="ja-JP" sz="2400" dirty="0" smtClean="0"/>
              <a:t>In order to prove why </a:t>
            </a:r>
            <a:r>
              <a:rPr lang="en-US" altLang="ja-JP" sz="2400" dirty="0"/>
              <a:t>the domain-specific innovativeness </a:t>
            </a:r>
            <a:r>
              <a:rPr lang="en-US" altLang="ja-JP" sz="2400" dirty="0" smtClean="0"/>
              <a:t>(DSI) </a:t>
            </a:r>
            <a:r>
              <a:rPr lang="en-US" altLang="ja-JP" sz="2400" u="sng" dirty="0"/>
              <a:t>predicts</a:t>
            </a:r>
            <a:r>
              <a:rPr lang="en-US" altLang="ja-JP" sz="2400" dirty="0"/>
              <a:t> consumer innovative behavior </a:t>
            </a:r>
            <a:r>
              <a:rPr lang="en-US" altLang="ja-JP" sz="2400" u="sng" dirty="0"/>
              <a:t>better</a:t>
            </a:r>
            <a:r>
              <a:rPr lang="en-US" altLang="ja-JP" sz="2400" dirty="0"/>
              <a:t> than the domain-general innovativeness </a:t>
            </a:r>
            <a:r>
              <a:rPr lang="en-US" altLang="ja-JP" sz="2400" dirty="0" smtClean="0"/>
              <a:t>(DGI), </a:t>
            </a:r>
            <a:r>
              <a:rPr lang="en-US" altLang="ja-JP" sz="2400" dirty="0"/>
              <a:t>w</a:t>
            </a:r>
            <a:r>
              <a:rPr lang="en-US" altLang="ja-JP" sz="2400" dirty="0" smtClean="0"/>
              <a:t>e </a:t>
            </a:r>
            <a:r>
              <a:rPr lang="en-US" altLang="ja-JP" sz="2400" dirty="0"/>
              <a:t>would like to </a:t>
            </a:r>
            <a:r>
              <a:rPr lang="en-US" altLang="ja-JP" sz="2400" dirty="0" smtClean="0"/>
              <a:t>test the following hypotheses. However, before we proceed, we would like to take this opportunity to show the variability of DSI </a:t>
            </a:r>
            <a:r>
              <a:rPr lang="en-US" altLang="ja-JP" sz="2400" dirty="0" smtClean="0">
                <a:solidFill>
                  <a:srgbClr val="FF0000"/>
                </a:solidFill>
              </a:rPr>
              <a:t>within a same subject </a:t>
            </a:r>
            <a:r>
              <a:rPr lang="en-US" altLang="ja-JP" sz="2400" dirty="0" smtClean="0"/>
              <a:t>so that we can justify the domain specificity.</a:t>
            </a:r>
          </a:p>
          <a:p>
            <a:pPr marL="0" indent="0">
              <a:buNone/>
            </a:pPr>
            <a:r>
              <a:rPr lang="en-US" altLang="ja-JP" sz="2400" dirty="0"/>
              <a:t>Since DSI is assumed that each person has his/her own preferred product categories, so each person has different DSI score on different </a:t>
            </a:r>
            <a:r>
              <a:rPr lang="en-US" altLang="ja-JP" sz="2400" dirty="0" smtClean="0"/>
              <a:t>innovation:</a:t>
            </a:r>
            <a:endParaRPr lang="en-US" altLang="ja-JP" sz="2400" dirty="0"/>
          </a:p>
          <a:p>
            <a:r>
              <a:rPr lang="en-US" altLang="ja-JP" sz="2400" dirty="0"/>
              <a:t>H1: H</a:t>
            </a:r>
            <a:r>
              <a:rPr lang="en-US" altLang="ja-JP" sz="2400" baseline="-25000" dirty="0"/>
              <a:t>0</a:t>
            </a:r>
            <a:r>
              <a:rPr lang="en-US" altLang="ja-JP" sz="2400" dirty="0"/>
              <a:t>: DSI</a:t>
            </a:r>
            <a:r>
              <a:rPr lang="en-US" altLang="ja-JP" sz="2400" baseline="-25000" dirty="0"/>
              <a:t>1</a:t>
            </a:r>
            <a:r>
              <a:rPr lang="en-US" altLang="ja-JP" sz="2400" dirty="0"/>
              <a:t>=DSI</a:t>
            </a:r>
            <a:r>
              <a:rPr lang="en-US" altLang="ja-JP" sz="2400" baseline="-25000" dirty="0"/>
              <a:t>2</a:t>
            </a:r>
            <a:r>
              <a:rPr lang="en-US" altLang="ja-JP" sz="2400" dirty="0"/>
              <a:t>….=</a:t>
            </a:r>
            <a:r>
              <a:rPr lang="en-US" altLang="ja-JP" sz="2400" dirty="0" err="1"/>
              <a:t>DSI</a:t>
            </a:r>
            <a:r>
              <a:rPr lang="en-US" altLang="ja-JP" sz="2400" baseline="-25000" dirty="0" err="1"/>
              <a:t>k</a:t>
            </a:r>
            <a:r>
              <a:rPr lang="en-US" altLang="ja-JP" sz="2400" baseline="-25000" dirty="0"/>
              <a:t> </a:t>
            </a:r>
            <a:r>
              <a:rPr lang="en-US" altLang="ja-JP" sz="2400" dirty="0"/>
              <a:t>(k = # of innovations)</a:t>
            </a:r>
          </a:p>
          <a:p>
            <a:pPr marL="0" indent="0">
              <a:buNone/>
            </a:pPr>
            <a:r>
              <a:rPr lang="en-US" altLang="ja-JP" sz="2400" dirty="0"/>
              <a:t>            H</a:t>
            </a:r>
            <a:r>
              <a:rPr lang="en-US" altLang="ja-JP" sz="2400" baseline="-25000" dirty="0"/>
              <a:t>1</a:t>
            </a:r>
            <a:r>
              <a:rPr lang="en-US" altLang="ja-JP" sz="2400" dirty="0"/>
              <a:t>: at least one pair is different</a:t>
            </a:r>
            <a:r>
              <a:rPr lang="en-US" altLang="ja-JP" sz="2400" dirty="0" smtClean="0"/>
              <a:t>.</a:t>
            </a:r>
            <a:endParaRPr lang="en-US" altLang="ja-JP" sz="2800" dirty="0"/>
          </a:p>
          <a:p>
            <a:endParaRPr kumimoji="1" lang="ja-JP" altLang="en-US" sz="2800"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pPr/>
              <a:t>16</a:t>
            </a:fld>
            <a:endParaRPr kumimoji="1" lang="ja-JP" altLang="en-US" dirty="0"/>
          </a:p>
        </p:txBody>
      </p:sp>
      <p:sp>
        <p:nvSpPr>
          <p:cNvPr id="5" name="テキスト ボックス 4"/>
          <p:cNvSpPr txBox="1"/>
          <p:nvPr/>
        </p:nvSpPr>
        <p:spPr>
          <a:xfrm>
            <a:off x="280120" y="5157192"/>
            <a:ext cx="8424936" cy="1200329"/>
          </a:xfrm>
          <a:prstGeom prst="rect">
            <a:avLst/>
          </a:prstGeom>
          <a:solidFill>
            <a:schemeClr val="accent6">
              <a:lumMod val="20000"/>
              <a:lumOff val="80000"/>
            </a:schemeClr>
          </a:solidFill>
        </p:spPr>
        <p:txBody>
          <a:bodyPr wrap="square" rtlCol="0">
            <a:spAutoFit/>
          </a:bodyPr>
          <a:lstStyle/>
          <a:p>
            <a:pPr lvl="0">
              <a:spcBef>
                <a:spcPct val="20000"/>
              </a:spcBef>
            </a:pPr>
            <a:r>
              <a:rPr lang="en-US" altLang="ja-JP" sz="2400" dirty="0">
                <a:solidFill>
                  <a:prstClr val="black"/>
                </a:solidFill>
              </a:rPr>
              <a:t>Note: </a:t>
            </a:r>
            <a:r>
              <a:rPr lang="en-US" altLang="ja-JP" sz="2400" dirty="0" smtClean="0">
                <a:solidFill>
                  <a:prstClr val="black"/>
                </a:solidFill>
              </a:rPr>
              <a:t>Here “predicts </a:t>
            </a:r>
            <a:r>
              <a:rPr lang="en-US" altLang="ja-JP" sz="2400" dirty="0">
                <a:solidFill>
                  <a:prstClr val="black"/>
                </a:solidFill>
              </a:rPr>
              <a:t>better” means strictly </a:t>
            </a:r>
            <a:r>
              <a:rPr lang="en-US" altLang="ja-JP" sz="2400" dirty="0" smtClean="0">
                <a:solidFill>
                  <a:prstClr val="black"/>
                </a:solidFill>
              </a:rPr>
              <a:t>in </a:t>
            </a:r>
            <a:r>
              <a:rPr lang="en-US" altLang="ja-JP" sz="2400" dirty="0">
                <a:solidFill>
                  <a:prstClr val="black"/>
                </a:solidFill>
              </a:rPr>
              <a:t>theoretical sense. Of course, we can make better operational prediction models using </a:t>
            </a:r>
            <a:r>
              <a:rPr lang="en-US" altLang="ja-JP" sz="2400" dirty="0" smtClean="0">
                <a:solidFill>
                  <a:prstClr val="black"/>
                </a:solidFill>
              </a:rPr>
              <a:t>disposition </a:t>
            </a:r>
            <a:r>
              <a:rPr lang="en-US" altLang="ja-JP" sz="2400" dirty="0">
                <a:solidFill>
                  <a:prstClr val="black"/>
                </a:solidFill>
              </a:rPr>
              <a:t>concepts.</a:t>
            </a:r>
          </a:p>
        </p:txBody>
      </p:sp>
    </p:spTree>
    <p:extLst>
      <p:ext uri="{BB962C8B-B14F-4D97-AF65-F5344CB8AC3E}">
        <p14:creationId xmlns:p14="http://schemas.microsoft.com/office/powerpoint/2010/main" val="2948793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1000"/>
                                        <p:tgtEl>
                                          <p:spTgt spid="3">
                                            <p:txEl>
                                              <p:pRg st="2" end="2"/>
                                            </p:txEl>
                                          </p:spTgt>
                                        </p:tgtEl>
                                      </p:cBhvr>
                                    </p:animEffect>
                                  </p:childTnLst>
                                </p:cTn>
                              </p:par>
                              <p:par>
                                <p:cTn id="18" presetID="16" presetClass="entr" presetSubtype="21"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arn(inVertical)">
                                      <p:cBhvr>
                                        <p:cTn id="20" dur="10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barn(inVertical)">
                                      <p:cBhvr>
                                        <p:cTn id="25"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78098"/>
          </a:xfrm>
        </p:spPr>
        <p:txBody>
          <a:bodyPr>
            <a:normAutofit/>
          </a:bodyPr>
          <a:lstStyle/>
          <a:p>
            <a:r>
              <a:rPr kumimoji="1" lang="en-US" altLang="ja-JP" sz="3200" dirty="0" smtClean="0"/>
              <a:t>Hypotheses</a:t>
            </a:r>
            <a:endParaRPr kumimoji="1" lang="ja-JP" altLang="en-US" sz="3200" dirty="0"/>
          </a:p>
        </p:txBody>
      </p:sp>
      <p:sp>
        <p:nvSpPr>
          <p:cNvPr id="3" name="コンテンツ プレースホルダー 2"/>
          <p:cNvSpPr>
            <a:spLocks noGrp="1"/>
          </p:cNvSpPr>
          <p:nvPr>
            <p:ph idx="1"/>
          </p:nvPr>
        </p:nvSpPr>
        <p:spPr>
          <a:xfrm>
            <a:off x="457200" y="980728"/>
            <a:ext cx="8229600" cy="5145435"/>
          </a:xfrm>
        </p:spPr>
        <p:txBody>
          <a:bodyPr>
            <a:normAutofit/>
          </a:bodyPr>
          <a:lstStyle/>
          <a:p>
            <a:pPr marL="0" indent="0">
              <a:buNone/>
            </a:pPr>
            <a:r>
              <a:rPr lang="en-US" altLang="ja-JP" sz="2800" dirty="0"/>
              <a:t>H2: DSI predicts innovative behavior better than </a:t>
            </a:r>
            <a:r>
              <a:rPr lang="en-US" altLang="ja-JP" sz="2800" dirty="0" smtClean="0"/>
              <a:t>DGI. This </a:t>
            </a:r>
            <a:r>
              <a:rPr lang="en-US" altLang="ja-JP" sz="2800" dirty="0"/>
              <a:t>will be divided into three operational hypotheses</a:t>
            </a:r>
            <a:r>
              <a:rPr lang="en-US" altLang="ja-JP" sz="2800" dirty="0" smtClean="0"/>
              <a:t>:</a:t>
            </a:r>
          </a:p>
          <a:p>
            <a:pPr marL="0" indent="0">
              <a:buNone/>
            </a:pPr>
            <a:endParaRPr lang="en-US" altLang="ja-JP" sz="2800" dirty="0"/>
          </a:p>
          <a:p>
            <a:r>
              <a:rPr lang="en-US" altLang="ja-JP" sz="2800" dirty="0"/>
              <a:t>H2</a:t>
            </a:r>
            <a:r>
              <a:rPr lang="en-US" altLang="ja-JP" sz="2800" baseline="-25000" dirty="0"/>
              <a:t>a1</a:t>
            </a:r>
            <a:r>
              <a:rPr lang="en-US" altLang="ja-JP" sz="2800" dirty="0"/>
              <a:t>: There is no significant correlation between DGI and innovative behavior (adoption time). </a:t>
            </a:r>
            <a:endParaRPr lang="en-US" altLang="ja-JP" sz="2800" dirty="0" smtClean="0"/>
          </a:p>
          <a:p>
            <a:r>
              <a:rPr lang="en-US" altLang="ja-JP" sz="2800" dirty="0" smtClean="0"/>
              <a:t>H2</a:t>
            </a:r>
            <a:r>
              <a:rPr lang="en-US" altLang="ja-JP" sz="2800" baseline="-25000" dirty="0" smtClean="0"/>
              <a:t>a2</a:t>
            </a:r>
            <a:r>
              <a:rPr lang="en-US" altLang="ja-JP" sz="2800" dirty="0"/>
              <a:t>: </a:t>
            </a:r>
            <a:r>
              <a:rPr lang="en-US" altLang="ja-JP" sz="2800" dirty="0" smtClean="0"/>
              <a:t>There </a:t>
            </a:r>
            <a:r>
              <a:rPr lang="en-US" altLang="ja-JP" sz="2800" dirty="0"/>
              <a:t>is a significant correlation between DSI and innovative behavior (adoption time).</a:t>
            </a:r>
          </a:p>
          <a:p>
            <a:r>
              <a:rPr lang="en-US" altLang="ja-JP" sz="2800" dirty="0"/>
              <a:t>H2</a:t>
            </a:r>
            <a:r>
              <a:rPr lang="en-US" altLang="ja-JP" sz="2800" baseline="-25000" dirty="0"/>
              <a:t>b</a:t>
            </a:r>
            <a:r>
              <a:rPr lang="en-US" altLang="ja-JP" sz="2800" dirty="0"/>
              <a:t>: There is no significant correlation between DSI and DGI</a:t>
            </a:r>
            <a:r>
              <a:rPr lang="en-US" altLang="ja-JP" sz="2800" dirty="0" smtClean="0"/>
              <a:t>.</a:t>
            </a:r>
            <a:endParaRPr lang="en-US" altLang="ja-JP" sz="2800"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pPr/>
              <a:t>17</a:t>
            </a:fld>
            <a:endParaRPr kumimoji="1" lang="ja-JP" altLang="en-US"/>
          </a:p>
        </p:txBody>
      </p:sp>
    </p:spTree>
    <p:extLst>
      <p:ext uri="{BB962C8B-B14F-4D97-AF65-F5344CB8AC3E}">
        <p14:creationId xmlns:p14="http://schemas.microsoft.com/office/powerpoint/2010/main" val="24499823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78098"/>
          </a:xfrm>
        </p:spPr>
        <p:txBody>
          <a:bodyPr>
            <a:normAutofit/>
          </a:bodyPr>
          <a:lstStyle/>
          <a:p>
            <a:r>
              <a:rPr kumimoji="1" lang="en-US" altLang="ja-JP" sz="3200" dirty="0" smtClean="0"/>
              <a:t>Hypotheses</a:t>
            </a:r>
            <a:endParaRPr kumimoji="1" lang="ja-JP" altLang="en-US" sz="3200" dirty="0"/>
          </a:p>
        </p:txBody>
      </p:sp>
      <p:sp>
        <p:nvSpPr>
          <p:cNvPr id="3" name="コンテンツ プレースホルダー 2"/>
          <p:cNvSpPr>
            <a:spLocks noGrp="1"/>
          </p:cNvSpPr>
          <p:nvPr>
            <p:ph idx="1"/>
          </p:nvPr>
        </p:nvSpPr>
        <p:spPr>
          <a:xfrm>
            <a:off x="107504" y="1196752"/>
            <a:ext cx="8856984" cy="4929411"/>
          </a:xfrm>
        </p:spPr>
        <p:txBody>
          <a:bodyPr>
            <a:normAutofit/>
          </a:bodyPr>
          <a:lstStyle/>
          <a:p>
            <a:r>
              <a:rPr lang="en-US" altLang="ja-JP" sz="2800" dirty="0" smtClean="0"/>
              <a:t>Using Cox regression function, we estimate the parameters. Dependent variable is adoption time and the explanatory variables are DSI and intervening variables (Sex, Age, and Part time job). </a:t>
            </a:r>
          </a:p>
          <a:p>
            <a:r>
              <a:rPr lang="en-US" altLang="ja-JP" sz="2800" dirty="0" smtClean="0"/>
              <a:t>Survival</a:t>
            </a:r>
            <a:r>
              <a:rPr kumimoji="1" lang="en-US" altLang="ja-JP" sz="2800" dirty="0" smtClean="0"/>
              <a:t> </a:t>
            </a:r>
            <a:r>
              <a:rPr lang="en-US" altLang="ja-JP" sz="2800" dirty="0" smtClean="0"/>
              <a:t>rate</a:t>
            </a:r>
            <a:r>
              <a:rPr kumimoji="1" lang="en-US" altLang="ja-JP" sz="2800" dirty="0" smtClean="0"/>
              <a:t> = </a:t>
            </a:r>
            <a:r>
              <a:rPr lang="en-US" altLang="ja-JP" sz="2800" dirty="0"/>
              <a:t>f (</a:t>
            </a:r>
            <a:r>
              <a:rPr lang="en-US" altLang="ja-JP" sz="2800" dirty="0" smtClean="0"/>
              <a:t>DSI, </a:t>
            </a:r>
            <a:r>
              <a:rPr lang="en-US" altLang="ja-JP" sz="2800" dirty="0"/>
              <a:t>Sex, Age</a:t>
            </a:r>
            <a:r>
              <a:rPr lang="en-US" altLang="ja-JP" sz="2800" dirty="0" smtClean="0"/>
              <a:t>, </a:t>
            </a:r>
            <a:r>
              <a:rPr lang="en-US" altLang="ja-JP" sz="2800" dirty="0"/>
              <a:t>Part time </a:t>
            </a:r>
            <a:r>
              <a:rPr lang="en-US" altLang="ja-JP" sz="2800" dirty="0" smtClean="0"/>
              <a:t>job)</a:t>
            </a:r>
            <a:endParaRPr kumimoji="1" lang="ja-JP" altLang="en-US" sz="2800" dirty="0"/>
          </a:p>
        </p:txBody>
      </p:sp>
      <p:sp>
        <p:nvSpPr>
          <p:cNvPr id="4" name="スライド番号プレースホルダー 3"/>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18</a:t>
            </a:fld>
            <a:endParaRPr lang="ja-JP" altLang="en-US">
              <a:solidFill>
                <a:prstClr val="black">
                  <a:tint val="75000"/>
                </a:prstClr>
              </a:solidFill>
            </a:endParaRPr>
          </a:p>
        </p:txBody>
      </p:sp>
    </p:spTree>
    <p:extLst>
      <p:ext uri="{BB962C8B-B14F-4D97-AF65-F5344CB8AC3E}">
        <p14:creationId xmlns:p14="http://schemas.microsoft.com/office/powerpoint/2010/main" val="4248060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06090"/>
          </a:xfrm>
        </p:spPr>
        <p:txBody>
          <a:bodyPr>
            <a:normAutofit/>
          </a:bodyPr>
          <a:lstStyle/>
          <a:p>
            <a:r>
              <a:rPr kumimoji="1" lang="en-US" altLang="ja-JP" sz="3600" dirty="0" smtClean="0"/>
              <a:t>Sample</a:t>
            </a:r>
            <a:endParaRPr kumimoji="1" lang="ja-JP" altLang="en-US" sz="3600" dirty="0"/>
          </a:p>
        </p:txBody>
      </p:sp>
      <p:sp>
        <p:nvSpPr>
          <p:cNvPr id="3" name="コンテンツ プレースホルダー 2"/>
          <p:cNvSpPr>
            <a:spLocks noGrp="1"/>
          </p:cNvSpPr>
          <p:nvPr>
            <p:ph idx="1"/>
          </p:nvPr>
        </p:nvSpPr>
        <p:spPr>
          <a:xfrm>
            <a:off x="251520" y="908720"/>
            <a:ext cx="8712968" cy="5217443"/>
          </a:xfrm>
        </p:spPr>
        <p:txBody>
          <a:bodyPr>
            <a:noAutofit/>
          </a:bodyPr>
          <a:lstStyle/>
          <a:p>
            <a:r>
              <a:rPr lang="en-US" altLang="ja-JP" sz="2400" dirty="0"/>
              <a:t>Data were collected by </a:t>
            </a:r>
            <a:r>
              <a:rPr lang="en-US" altLang="ja-JP" sz="2400" dirty="0" smtClean="0"/>
              <a:t>web uploaded self-administered questionnaire from 896 business undergraduates </a:t>
            </a:r>
            <a:r>
              <a:rPr lang="en-US" altLang="ja-JP" sz="2400" dirty="0"/>
              <a:t>at </a:t>
            </a:r>
            <a:r>
              <a:rPr lang="en-US" altLang="ja-JP" sz="2400" dirty="0" smtClean="0"/>
              <a:t>our (private) university </a:t>
            </a:r>
            <a:r>
              <a:rPr lang="en-US" altLang="ja-JP" sz="2400" dirty="0"/>
              <a:t>in </a:t>
            </a:r>
            <a:r>
              <a:rPr lang="en-US" altLang="ja-JP" sz="2400" dirty="0" smtClean="0"/>
              <a:t>Kyoto, Japan during June 10</a:t>
            </a:r>
            <a:r>
              <a:rPr lang="en-US" altLang="ja-JP" sz="2400" baseline="30000" dirty="0" smtClean="0"/>
              <a:t>th</a:t>
            </a:r>
            <a:r>
              <a:rPr lang="en-US" altLang="ja-JP" sz="2400" dirty="0" smtClean="0"/>
              <a:t> – July 29</a:t>
            </a:r>
            <a:r>
              <a:rPr lang="en-US" altLang="ja-JP" sz="2400" baseline="30000" dirty="0" smtClean="0"/>
              <a:t>th</a:t>
            </a:r>
            <a:r>
              <a:rPr lang="en-US" altLang="ja-JP" sz="2400" dirty="0" smtClean="0"/>
              <a:t> 2009. </a:t>
            </a:r>
            <a:r>
              <a:rPr lang="en-US" altLang="ja-JP" sz="2400" dirty="0"/>
              <a:t>Removal of </a:t>
            </a:r>
            <a:r>
              <a:rPr lang="en-US" altLang="ja-JP" sz="2400" dirty="0" smtClean="0"/>
              <a:t>207 subjects owing </a:t>
            </a:r>
            <a:r>
              <a:rPr lang="en-US" altLang="ja-JP" sz="2400" dirty="0"/>
              <a:t>to missing data, non-response, and </a:t>
            </a:r>
            <a:r>
              <a:rPr lang="en-US" altLang="ja-JP" sz="2400" dirty="0" smtClean="0"/>
              <a:t>random response </a:t>
            </a:r>
            <a:r>
              <a:rPr lang="en-US" altLang="ja-JP" sz="2400" dirty="0"/>
              <a:t>resulted in a total usable sample of </a:t>
            </a:r>
            <a:r>
              <a:rPr lang="en-US" altLang="ja-JP" sz="2400" dirty="0" smtClean="0"/>
              <a:t>688 subjects</a:t>
            </a:r>
            <a:r>
              <a:rPr lang="en-US" altLang="ja-JP" sz="2400" dirty="0"/>
              <a:t>.</a:t>
            </a:r>
          </a:p>
          <a:p>
            <a:r>
              <a:rPr lang="en-US" altLang="ja-JP" sz="2400" dirty="0"/>
              <a:t>The final sample was comprised of 455 </a:t>
            </a:r>
            <a:r>
              <a:rPr lang="en-US" altLang="ja-JP" sz="2400" dirty="0" smtClean="0"/>
              <a:t>men (</a:t>
            </a:r>
            <a:r>
              <a:rPr lang="en-US" altLang="ja-JP" sz="2400" dirty="0"/>
              <a:t>66.1 </a:t>
            </a:r>
            <a:r>
              <a:rPr lang="en-US" altLang="ja-JP" sz="2400" dirty="0" smtClean="0"/>
              <a:t>%) </a:t>
            </a:r>
            <a:r>
              <a:rPr lang="en-US" altLang="ja-JP" sz="2400" dirty="0"/>
              <a:t>and  </a:t>
            </a:r>
            <a:r>
              <a:rPr lang="en-US" altLang="ja-JP" sz="2400" dirty="0" smtClean="0"/>
              <a:t>233 women (33.9%). </a:t>
            </a:r>
            <a:r>
              <a:rPr lang="en-US" altLang="ja-JP" sz="2400" dirty="0"/>
              <a:t>Ages of the subjects </a:t>
            </a:r>
            <a:r>
              <a:rPr lang="en-US" altLang="ja-JP" sz="2400" dirty="0" smtClean="0"/>
              <a:t>ranged from 18 </a:t>
            </a:r>
            <a:r>
              <a:rPr lang="en-US" altLang="ja-JP" sz="2400" dirty="0"/>
              <a:t>to </a:t>
            </a:r>
            <a:r>
              <a:rPr lang="en-US" altLang="ja-JP" sz="2400" dirty="0" smtClean="0"/>
              <a:t>27 </a:t>
            </a:r>
            <a:r>
              <a:rPr lang="en-US" altLang="ja-JP" sz="2400" dirty="0"/>
              <a:t>years, with a mean of </a:t>
            </a:r>
            <a:r>
              <a:rPr lang="en-US" altLang="ja-JP" sz="2400" dirty="0" smtClean="0"/>
              <a:t>20.3 (SD=1.188). </a:t>
            </a:r>
          </a:p>
          <a:p>
            <a:r>
              <a:rPr kumimoji="1" lang="en-US" altLang="ja-JP" sz="2400" dirty="0" smtClean="0"/>
              <a:t>Mobile phone, SNS and e-money are chosen </a:t>
            </a:r>
            <a:r>
              <a:rPr lang="en-US" altLang="ja-JP" sz="2400" dirty="0" smtClean="0"/>
              <a:t>as the </a:t>
            </a:r>
            <a:r>
              <a:rPr lang="en-US" altLang="ja-JP" sz="2400" dirty="0"/>
              <a:t>innovative </a:t>
            </a:r>
            <a:r>
              <a:rPr lang="en-US" altLang="ja-JP" sz="2400" dirty="0" smtClean="0"/>
              <a:t>products</a:t>
            </a:r>
            <a:r>
              <a:rPr kumimoji="1" lang="en-US" altLang="ja-JP" sz="2400" dirty="0" smtClean="0"/>
              <a:t>.</a:t>
            </a:r>
            <a:endParaRPr kumimoji="1" lang="ja-JP" altLang="en-US" sz="2400"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pPr/>
              <a:t>19</a:t>
            </a:fld>
            <a:endParaRPr kumimoji="1" lang="ja-JP" altLang="en-US"/>
          </a:p>
        </p:txBody>
      </p:sp>
    </p:spTree>
    <p:extLst>
      <p:ext uri="{BB962C8B-B14F-4D97-AF65-F5344CB8AC3E}">
        <p14:creationId xmlns:p14="http://schemas.microsoft.com/office/powerpoint/2010/main" val="5791049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562074"/>
          </a:xfrm>
        </p:spPr>
        <p:txBody>
          <a:bodyPr/>
          <a:lstStyle/>
          <a:p>
            <a:r>
              <a:rPr kumimoji="1" lang="en-US" altLang="ja-JP" sz="3600" b="1" dirty="0" smtClean="0"/>
              <a:t>Introduction</a:t>
            </a:r>
            <a:endParaRPr kumimoji="1" lang="ja-JP" altLang="en-US" sz="3600" b="1" dirty="0"/>
          </a:p>
        </p:txBody>
      </p:sp>
      <p:sp>
        <p:nvSpPr>
          <p:cNvPr id="3" name="コンテンツ プレースホルダー 2"/>
          <p:cNvSpPr>
            <a:spLocks noGrp="1"/>
          </p:cNvSpPr>
          <p:nvPr>
            <p:ph idx="1"/>
          </p:nvPr>
        </p:nvSpPr>
        <p:spPr>
          <a:xfrm>
            <a:off x="457200" y="980728"/>
            <a:ext cx="8229600" cy="5145435"/>
          </a:xfrm>
        </p:spPr>
        <p:txBody>
          <a:bodyPr/>
          <a:lstStyle/>
          <a:p>
            <a:r>
              <a:rPr kumimoji="1" lang="en-US" altLang="ja-JP" sz="2800" dirty="0" smtClean="0"/>
              <a:t>Consumer innovativeness has been continuously studied till now since 1950s.</a:t>
            </a:r>
          </a:p>
          <a:p>
            <a:r>
              <a:rPr lang="en-US" altLang="ja-JP" sz="2800" dirty="0" smtClean="0"/>
              <a:t>One of the important topics is predictive superiority of innovative behavior between </a:t>
            </a:r>
            <a:r>
              <a:rPr lang="en-US" altLang="ja-JP" sz="2800" dirty="0"/>
              <a:t>d</a:t>
            </a:r>
            <a:r>
              <a:rPr lang="en-US" altLang="ja-JP" sz="2800" dirty="0" smtClean="0"/>
              <a:t>omain-general consumer innovativeness (DGI) and domain-specific innovativeness (DSI).</a:t>
            </a:r>
          </a:p>
          <a:p>
            <a:r>
              <a:rPr lang="en-US" altLang="ja-JP" sz="2800" dirty="0" smtClean="0"/>
              <a:t>We believe that in the latest two decades, people have started to support </a:t>
            </a:r>
            <a:r>
              <a:rPr lang="en-US" altLang="ja-JP" sz="2800" dirty="0"/>
              <a:t>the superiority of </a:t>
            </a:r>
            <a:r>
              <a:rPr lang="en-US" altLang="ja-JP" sz="2800" dirty="0" smtClean="0"/>
              <a:t>DSI.</a:t>
            </a:r>
          </a:p>
          <a:p>
            <a:r>
              <a:rPr lang="en-US" altLang="ja-JP" sz="2800" dirty="0" smtClean="0"/>
              <a:t>Unfortunately </a:t>
            </a:r>
            <a:r>
              <a:rPr lang="en-US" altLang="ja-JP" sz="2800" dirty="0"/>
              <a:t>however</a:t>
            </a:r>
            <a:r>
              <a:rPr lang="en-US" altLang="ja-JP" sz="2800" dirty="0" smtClean="0"/>
              <a:t>, it seems that there is no theory why DSI is superior to DGI. </a:t>
            </a:r>
          </a:p>
          <a:p>
            <a:endParaRPr kumimoji="1" lang="ja-JP" altLang="en-US" sz="2800" dirty="0"/>
          </a:p>
        </p:txBody>
      </p:sp>
      <p:sp>
        <p:nvSpPr>
          <p:cNvPr id="4" name="日付プレースホルダー 3"/>
          <p:cNvSpPr>
            <a:spLocks noGrp="1"/>
          </p:cNvSpPr>
          <p:nvPr>
            <p:ph type="dt" sz="half" idx="10"/>
          </p:nvPr>
        </p:nvSpPr>
        <p:spPr/>
        <p:txBody>
          <a:bodyPr/>
          <a:lstStyle/>
          <a:p>
            <a:pPr>
              <a:defRPr/>
            </a:pPr>
            <a:fld id="{E82676C2-C7F9-4366-A254-6C6FB97A9EAF}" type="datetime1">
              <a:rPr lang="ja-JP" altLang="en-US" smtClean="0">
                <a:solidFill>
                  <a:prstClr val="black">
                    <a:tint val="75000"/>
                  </a:prstClr>
                </a:solidFill>
              </a:rPr>
              <a:pPr>
                <a:defRPr/>
              </a:pPr>
              <a:t>2012/6/7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r>
              <a:rPr lang="en-US" altLang="ja-JP" smtClean="0"/>
              <a:t>(C) Yamada and Nagaoka</a:t>
            </a:r>
            <a:endParaRPr lang="en-US" altLang="ja-JP"/>
          </a:p>
        </p:txBody>
      </p:sp>
      <p:sp>
        <p:nvSpPr>
          <p:cNvPr id="6" name="スライド番号プレースホルダー 5"/>
          <p:cNvSpPr>
            <a:spLocks noGrp="1"/>
          </p:cNvSpPr>
          <p:nvPr>
            <p:ph type="sldNum" sz="quarter" idx="12"/>
          </p:nvPr>
        </p:nvSpPr>
        <p:spPr/>
        <p:txBody>
          <a:bodyPr/>
          <a:lstStyle/>
          <a:p>
            <a:pPr>
              <a:defRPr/>
            </a:pPr>
            <a:fld id="{6C2D65DF-F6AB-44AF-AF81-CD4C030D5441}" type="slidenum">
              <a:rPr lang="ja-JP" altLang="en-US" smtClean="0">
                <a:solidFill>
                  <a:prstClr val="black"/>
                </a:solidFill>
              </a:rPr>
              <a:pPr>
                <a:defRPr/>
              </a:pPr>
              <a:t>2</a:t>
            </a:fld>
            <a:endParaRPr lang="ja-JP" altLang="en-US">
              <a:solidFill>
                <a:prstClr val="black"/>
              </a:solidFill>
            </a:endParaRPr>
          </a:p>
        </p:txBody>
      </p:sp>
    </p:spTree>
    <p:extLst>
      <p:ext uri="{BB962C8B-B14F-4D97-AF65-F5344CB8AC3E}">
        <p14:creationId xmlns:p14="http://schemas.microsoft.com/office/powerpoint/2010/main" val="1449378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60648"/>
            <a:ext cx="8229600" cy="504056"/>
          </a:xfrm>
        </p:spPr>
        <p:txBody>
          <a:bodyPr>
            <a:normAutofit fontScale="90000"/>
          </a:bodyPr>
          <a:lstStyle/>
          <a:p>
            <a:r>
              <a:rPr kumimoji="1" lang="en-US" altLang="ja-JP" sz="3200" dirty="0" smtClean="0"/>
              <a:t>Questionnaire</a:t>
            </a:r>
            <a:endParaRPr kumimoji="1" lang="ja-JP" altLang="en-US" sz="3200" dirty="0"/>
          </a:p>
        </p:txBody>
      </p:sp>
      <p:sp>
        <p:nvSpPr>
          <p:cNvPr id="3" name="コンテンツ プレースホルダー 2"/>
          <p:cNvSpPr>
            <a:spLocks noGrp="1"/>
          </p:cNvSpPr>
          <p:nvPr>
            <p:ph idx="1"/>
          </p:nvPr>
        </p:nvSpPr>
        <p:spPr>
          <a:xfrm>
            <a:off x="457200" y="980728"/>
            <a:ext cx="8435280" cy="5145435"/>
          </a:xfrm>
        </p:spPr>
        <p:txBody>
          <a:bodyPr>
            <a:normAutofit fontScale="47500" lnSpcReduction="20000"/>
          </a:bodyPr>
          <a:lstStyle/>
          <a:p>
            <a:r>
              <a:rPr lang="en-US" altLang="ja-JP" dirty="0" smtClean="0"/>
              <a:t>Total number of items: 155</a:t>
            </a:r>
            <a:r>
              <a:rPr lang="ja-JP" altLang="en-US" dirty="0" smtClean="0"/>
              <a:t> </a:t>
            </a:r>
            <a:endParaRPr lang="ja-JP" altLang="en-US" dirty="0"/>
          </a:p>
          <a:p>
            <a:r>
              <a:rPr lang="ja-JP" altLang="en-US" dirty="0" smtClean="0"/>
              <a:t>①</a:t>
            </a:r>
            <a:r>
              <a:rPr lang="en-US" altLang="ja-JP" dirty="0" smtClean="0"/>
              <a:t>Demographics: Q1-Q4, Q70</a:t>
            </a:r>
            <a:r>
              <a:rPr lang="ja-JP" altLang="en-US" dirty="0" smtClean="0"/>
              <a:t>～</a:t>
            </a:r>
            <a:r>
              <a:rPr lang="en-US" altLang="ja-JP" dirty="0" smtClean="0"/>
              <a:t>Q77, Q92</a:t>
            </a:r>
            <a:r>
              <a:rPr lang="ja-JP" altLang="en-US" dirty="0" smtClean="0"/>
              <a:t>～</a:t>
            </a:r>
            <a:r>
              <a:rPr lang="en-US" altLang="ja-JP" dirty="0" smtClean="0"/>
              <a:t>Q155</a:t>
            </a:r>
            <a:endParaRPr lang="ja-JP" altLang="en-US" dirty="0"/>
          </a:p>
          <a:p>
            <a:r>
              <a:rPr lang="ja-JP" altLang="en-US" dirty="0" smtClean="0"/>
              <a:t>②</a:t>
            </a:r>
            <a:r>
              <a:rPr lang="en-US" altLang="ja-JP" b="1" dirty="0" err="1" smtClean="0"/>
              <a:t>Kiuti</a:t>
            </a:r>
            <a:r>
              <a:rPr lang="en-US" altLang="ja-JP" b="1" dirty="0" smtClean="0"/>
              <a:t> score: Q5</a:t>
            </a:r>
            <a:r>
              <a:rPr lang="ja-JP" altLang="en-US" b="1" dirty="0" smtClean="0"/>
              <a:t>～</a:t>
            </a:r>
            <a:r>
              <a:rPr lang="en-US" altLang="ja-JP" b="1" dirty="0" smtClean="0"/>
              <a:t>Q20 (Self construal scale similar to I-O scale)</a:t>
            </a:r>
            <a:r>
              <a:rPr lang="ja-JP" altLang="en-US" b="1" dirty="0" smtClean="0"/>
              <a:t>　　　　 </a:t>
            </a:r>
            <a:r>
              <a:rPr lang="en-US" altLang="ja-JP" b="1" dirty="0" smtClean="0"/>
              <a:t>We use this scale as DGI scale.</a:t>
            </a:r>
            <a:endParaRPr lang="ja-JP" altLang="en-US" b="1" dirty="0"/>
          </a:p>
          <a:p>
            <a:r>
              <a:rPr lang="ja-JP" altLang="en-US" dirty="0"/>
              <a:t>③</a:t>
            </a:r>
            <a:r>
              <a:rPr lang="en-US" altLang="ja-JP" dirty="0" smtClean="0"/>
              <a:t>DSI</a:t>
            </a:r>
            <a:r>
              <a:rPr lang="ja-JP" altLang="en-US" dirty="0"/>
              <a:t> </a:t>
            </a:r>
            <a:r>
              <a:rPr lang="en-US" altLang="ja-JP" dirty="0" smtClean="0"/>
              <a:t>Scale</a:t>
            </a:r>
            <a:r>
              <a:rPr lang="ja-JP" altLang="en-US" dirty="0"/>
              <a:t>　</a:t>
            </a:r>
            <a:r>
              <a:rPr lang="en-US" altLang="ja-JP" dirty="0" smtClean="0"/>
              <a:t>(Goldsmith &amp; </a:t>
            </a:r>
            <a:r>
              <a:rPr lang="en-US" altLang="ja-JP" dirty="0" err="1" smtClean="0"/>
              <a:t>Hofacker’s</a:t>
            </a:r>
            <a:r>
              <a:rPr lang="en-US" altLang="ja-JP" dirty="0" smtClean="0"/>
              <a:t> scale)</a:t>
            </a:r>
            <a:endParaRPr lang="ja-JP" altLang="en-US" dirty="0"/>
          </a:p>
          <a:p>
            <a:pPr lvl="1"/>
            <a:r>
              <a:rPr lang="en-US" altLang="ja-JP" dirty="0" smtClean="0"/>
              <a:t>Mobile phone: Q30</a:t>
            </a:r>
            <a:r>
              <a:rPr lang="ja-JP" altLang="en-US" dirty="0" smtClean="0"/>
              <a:t>～</a:t>
            </a:r>
            <a:r>
              <a:rPr lang="en-US" altLang="ja-JP" dirty="0" smtClean="0"/>
              <a:t>Q35</a:t>
            </a:r>
            <a:endParaRPr lang="ja-JP" altLang="en-US" dirty="0"/>
          </a:p>
          <a:p>
            <a:pPr lvl="1"/>
            <a:r>
              <a:rPr lang="en-US" altLang="ja-JP" dirty="0" smtClean="0"/>
              <a:t>SNS: Q53</a:t>
            </a:r>
            <a:r>
              <a:rPr lang="ja-JP" altLang="en-US" dirty="0" smtClean="0"/>
              <a:t>～</a:t>
            </a:r>
            <a:r>
              <a:rPr lang="en-US" altLang="ja-JP" dirty="0" smtClean="0"/>
              <a:t>Q58</a:t>
            </a:r>
            <a:endParaRPr lang="ja-JP" altLang="en-US" dirty="0"/>
          </a:p>
          <a:p>
            <a:pPr lvl="1"/>
            <a:r>
              <a:rPr lang="en-US" altLang="ja-JP" dirty="0"/>
              <a:t>e</a:t>
            </a:r>
            <a:r>
              <a:rPr lang="en-US" altLang="ja-JP" dirty="0" smtClean="0"/>
              <a:t>-money:</a:t>
            </a:r>
            <a:r>
              <a:rPr lang="ja-JP" altLang="en-US" dirty="0"/>
              <a:t> </a:t>
            </a:r>
            <a:r>
              <a:rPr lang="en-US" altLang="ja-JP" dirty="0" smtClean="0"/>
              <a:t>Q64</a:t>
            </a:r>
            <a:r>
              <a:rPr lang="ja-JP" altLang="en-US" dirty="0" smtClean="0"/>
              <a:t>～</a:t>
            </a:r>
            <a:r>
              <a:rPr lang="en-US" altLang="ja-JP" dirty="0" smtClean="0"/>
              <a:t>Q69</a:t>
            </a:r>
          </a:p>
          <a:p>
            <a:pPr marL="457200" lvl="1" indent="0">
              <a:buNone/>
            </a:pPr>
            <a:endParaRPr lang="en-US" altLang="ja-JP" dirty="0" smtClean="0"/>
          </a:p>
          <a:p>
            <a:r>
              <a:rPr lang="en-US" altLang="ja-JP" dirty="0" smtClean="0"/>
              <a:t>Manning </a:t>
            </a:r>
            <a:r>
              <a:rPr lang="en-US" altLang="ja-JP" dirty="0"/>
              <a:t>et al. (1995)</a:t>
            </a:r>
            <a:endParaRPr lang="ja-JP" altLang="en-US" dirty="0"/>
          </a:p>
          <a:p>
            <a:r>
              <a:rPr lang="ja-JP" altLang="en-US" dirty="0"/>
              <a:t>④</a:t>
            </a:r>
            <a:r>
              <a:rPr lang="en-US" altLang="ja-JP" dirty="0" smtClean="0"/>
              <a:t>CNS Score:</a:t>
            </a:r>
            <a:r>
              <a:rPr lang="ja-JP" altLang="en-US" dirty="0"/>
              <a:t> </a:t>
            </a:r>
            <a:r>
              <a:rPr lang="en-US" altLang="ja-JP" dirty="0" smtClean="0"/>
              <a:t>Q84</a:t>
            </a:r>
            <a:r>
              <a:rPr lang="ja-JP" altLang="en-US" dirty="0" smtClean="0"/>
              <a:t>～</a:t>
            </a:r>
            <a:r>
              <a:rPr lang="en-US" altLang="ja-JP" dirty="0" smtClean="0"/>
              <a:t>Q91 (</a:t>
            </a:r>
            <a:r>
              <a:rPr lang="en-US" altLang="ja-JP" dirty="0"/>
              <a:t>C</a:t>
            </a:r>
            <a:r>
              <a:rPr lang="en-US" altLang="ja-JP" dirty="0" smtClean="0"/>
              <a:t>onsumer </a:t>
            </a:r>
            <a:r>
              <a:rPr lang="en-US" altLang="ja-JP" dirty="0"/>
              <a:t>N</a:t>
            </a:r>
            <a:r>
              <a:rPr lang="en-US" altLang="ja-JP" dirty="0" smtClean="0"/>
              <a:t>ovelty </a:t>
            </a:r>
            <a:r>
              <a:rPr lang="en-US" altLang="ja-JP" dirty="0"/>
              <a:t>S</a:t>
            </a:r>
            <a:r>
              <a:rPr lang="en-US" altLang="ja-JP" dirty="0" smtClean="0"/>
              <a:t>eeking)</a:t>
            </a:r>
            <a:endParaRPr lang="ja-JP" altLang="en-US" dirty="0"/>
          </a:p>
          <a:p>
            <a:r>
              <a:rPr lang="ja-JP" altLang="en-US" dirty="0"/>
              <a:t>⑤</a:t>
            </a:r>
            <a:r>
              <a:rPr lang="en-US" altLang="ja-JP" dirty="0" smtClean="0"/>
              <a:t>CIJM</a:t>
            </a:r>
            <a:r>
              <a:rPr lang="ja-JP" altLang="en-US" dirty="0"/>
              <a:t> </a:t>
            </a:r>
            <a:r>
              <a:rPr lang="en-US" altLang="ja-JP" dirty="0" smtClean="0"/>
              <a:t>Score:</a:t>
            </a:r>
            <a:r>
              <a:rPr lang="ja-JP" altLang="en-US" dirty="0"/>
              <a:t> </a:t>
            </a:r>
            <a:r>
              <a:rPr lang="en-US" altLang="ja-JP" dirty="0" smtClean="0"/>
              <a:t>Q78</a:t>
            </a:r>
            <a:r>
              <a:rPr lang="ja-JP" altLang="en-US" dirty="0" smtClean="0"/>
              <a:t>～</a:t>
            </a:r>
            <a:r>
              <a:rPr lang="en-US" altLang="ja-JP" dirty="0" smtClean="0"/>
              <a:t>Q83 (</a:t>
            </a:r>
            <a:r>
              <a:rPr lang="en-US" altLang="ja-JP" dirty="0"/>
              <a:t>Consumer Independent </a:t>
            </a:r>
            <a:r>
              <a:rPr lang="en-US" altLang="ja-JP" dirty="0" err="1"/>
              <a:t>Judgement</a:t>
            </a:r>
            <a:r>
              <a:rPr lang="en-US" altLang="ja-JP" dirty="0"/>
              <a:t> </a:t>
            </a:r>
            <a:r>
              <a:rPr lang="en-US" altLang="ja-JP" dirty="0" smtClean="0"/>
              <a:t>Making)</a:t>
            </a:r>
          </a:p>
          <a:p>
            <a:endParaRPr lang="ja-JP" altLang="en-US" dirty="0"/>
          </a:p>
          <a:p>
            <a:r>
              <a:rPr lang="ja-JP" altLang="en-US" dirty="0" smtClean="0"/>
              <a:t>⑥</a:t>
            </a:r>
            <a:r>
              <a:rPr lang="en-US" altLang="ja-JP" dirty="0" err="1" smtClean="0"/>
              <a:t>Wakuwaku</a:t>
            </a:r>
            <a:r>
              <a:rPr lang="en-US" altLang="ja-JP" dirty="0" smtClean="0"/>
              <a:t> Score</a:t>
            </a:r>
            <a:r>
              <a:rPr lang="ja-JP" altLang="en-US" dirty="0"/>
              <a:t>　</a:t>
            </a:r>
          </a:p>
          <a:p>
            <a:pPr lvl="1"/>
            <a:r>
              <a:rPr lang="en-US" altLang="ja-JP" dirty="0" smtClean="0"/>
              <a:t>Mobile phone: Q28</a:t>
            </a:r>
            <a:endParaRPr lang="ja-JP" altLang="en-US" dirty="0"/>
          </a:p>
          <a:p>
            <a:pPr lvl="1"/>
            <a:r>
              <a:rPr lang="en-US" altLang="ja-JP" dirty="0" smtClean="0"/>
              <a:t>SNS: Q45</a:t>
            </a:r>
            <a:endParaRPr lang="ja-JP" altLang="en-US" dirty="0"/>
          </a:p>
          <a:p>
            <a:pPr lvl="1"/>
            <a:r>
              <a:rPr lang="en-US" altLang="ja-JP" dirty="0"/>
              <a:t>e</a:t>
            </a:r>
            <a:r>
              <a:rPr lang="en-US" altLang="ja-JP" dirty="0" smtClean="0"/>
              <a:t>-money: Q63</a:t>
            </a:r>
            <a:endParaRPr lang="ja-JP" altLang="en-US" dirty="0"/>
          </a:p>
          <a:p>
            <a:r>
              <a:rPr lang="ja-JP" altLang="en-US" dirty="0" smtClean="0"/>
              <a:t>⑦</a:t>
            </a:r>
            <a:r>
              <a:rPr lang="en-US" altLang="ja-JP" dirty="0" smtClean="0"/>
              <a:t>Other questions </a:t>
            </a:r>
            <a:r>
              <a:rPr lang="ja-JP" altLang="en-US" dirty="0"/>
              <a:t>　</a:t>
            </a:r>
          </a:p>
          <a:p>
            <a:pPr lvl="1"/>
            <a:r>
              <a:rPr lang="en-US" altLang="ja-JP" dirty="0" smtClean="0"/>
              <a:t>Mobile phone</a:t>
            </a:r>
            <a:r>
              <a:rPr lang="en-US" altLang="ja-JP" dirty="0"/>
              <a:t>: </a:t>
            </a:r>
            <a:r>
              <a:rPr lang="en-US" altLang="ja-JP" dirty="0" smtClean="0"/>
              <a:t>Q21</a:t>
            </a:r>
            <a:r>
              <a:rPr lang="ja-JP" altLang="en-US" dirty="0" smtClean="0"/>
              <a:t>～</a:t>
            </a:r>
            <a:r>
              <a:rPr lang="en-US" altLang="ja-JP" dirty="0" smtClean="0"/>
              <a:t>Q27, Q29</a:t>
            </a:r>
            <a:r>
              <a:rPr lang="ja-JP" altLang="en-US" dirty="0"/>
              <a:t>　</a:t>
            </a:r>
          </a:p>
          <a:p>
            <a:pPr lvl="1"/>
            <a:r>
              <a:rPr lang="en-US" altLang="ja-JP" dirty="0" smtClean="0"/>
              <a:t>SNS: Q36</a:t>
            </a:r>
            <a:r>
              <a:rPr lang="ja-JP" altLang="en-US" dirty="0" smtClean="0"/>
              <a:t>～</a:t>
            </a:r>
            <a:r>
              <a:rPr lang="en-US" altLang="ja-JP" dirty="0" smtClean="0"/>
              <a:t>Q51</a:t>
            </a:r>
            <a:endParaRPr lang="ja-JP" altLang="en-US" dirty="0"/>
          </a:p>
          <a:p>
            <a:pPr lvl="1"/>
            <a:r>
              <a:rPr lang="en-US" altLang="ja-JP" dirty="0"/>
              <a:t>e</a:t>
            </a:r>
            <a:r>
              <a:rPr lang="en-US" altLang="ja-JP" dirty="0" smtClean="0"/>
              <a:t>-money: Q59</a:t>
            </a:r>
            <a:r>
              <a:rPr lang="ja-JP" altLang="en-US" dirty="0" smtClean="0"/>
              <a:t>～</a:t>
            </a:r>
            <a:r>
              <a:rPr lang="en-US" altLang="ja-JP" dirty="0" smtClean="0"/>
              <a:t>Q62</a:t>
            </a:r>
            <a:endParaRPr lang="ja-JP" altLang="en-US" dirty="0"/>
          </a:p>
          <a:p>
            <a:endParaRPr kumimoji="1"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pPr/>
              <a:t>20</a:t>
            </a:fld>
            <a:endParaRPr kumimoji="1" lang="ja-JP" altLang="en-US"/>
          </a:p>
        </p:txBody>
      </p:sp>
      <p:sp>
        <p:nvSpPr>
          <p:cNvPr id="5" name="右中かっこ 4"/>
          <p:cNvSpPr/>
          <p:nvPr/>
        </p:nvSpPr>
        <p:spPr>
          <a:xfrm>
            <a:off x="7547187" y="3088282"/>
            <a:ext cx="189735" cy="1852886"/>
          </a:xfrm>
          <a:prstGeom prst="rightBrace">
            <a:avLst/>
          </a:prstGeom>
        </p:spPr>
        <p:style>
          <a:lnRef idx="2">
            <a:schemeClr val="accent6"/>
          </a:lnRef>
          <a:fillRef idx="0">
            <a:schemeClr val="accent6"/>
          </a:fillRef>
          <a:effectRef idx="1">
            <a:schemeClr val="accent6"/>
          </a:effectRef>
          <a:fontRef idx="minor">
            <a:schemeClr val="tx1"/>
          </a:fontRef>
        </p:style>
        <p:txBody>
          <a:bodyPr rtlCol="0" anchor="ctr"/>
          <a:lstStyle/>
          <a:p>
            <a:pPr algn="ctr"/>
            <a:endParaRPr kumimoji="1" lang="ja-JP" altLang="en-US"/>
          </a:p>
        </p:txBody>
      </p:sp>
      <p:sp>
        <p:nvSpPr>
          <p:cNvPr id="6" name="テキスト ボックス 5"/>
          <p:cNvSpPr txBox="1"/>
          <p:nvPr/>
        </p:nvSpPr>
        <p:spPr>
          <a:xfrm>
            <a:off x="7762363" y="3549947"/>
            <a:ext cx="1008112" cy="923330"/>
          </a:xfrm>
          <a:prstGeom prst="rect">
            <a:avLst/>
          </a:prstGeom>
          <a:noFill/>
        </p:spPr>
        <p:txBody>
          <a:bodyPr wrap="square" rtlCol="0">
            <a:spAutoFit/>
          </a:bodyPr>
          <a:lstStyle/>
          <a:p>
            <a:r>
              <a:rPr kumimoji="1" lang="en-US" altLang="ja-JP" dirty="0" smtClean="0"/>
              <a:t>For separate study</a:t>
            </a:r>
            <a:endParaRPr kumimoji="1" lang="ja-JP" altLang="en-US" dirty="0"/>
          </a:p>
        </p:txBody>
      </p:sp>
      <p:cxnSp>
        <p:nvCxnSpPr>
          <p:cNvPr id="8" name="直線矢印コネクタ 7"/>
          <p:cNvCxnSpPr/>
          <p:nvPr/>
        </p:nvCxnSpPr>
        <p:spPr>
          <a:xfrm flipH="1">
            <a:off x="6012160" y="1556792"/>
            <a:ext cx="360040" cy="0"/>
          </a:xfrm>
          <a:prstGeom prst="straightConnector1">
            <a:avLst/>
          </a:prstGeom>
          <a:ln>
            <a:solidFill>
              <a:srgbClr val="FF0000"/>
            </a:solidFill>
            <a:tailEnd type="arrow"/>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7920770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924944"/>
            <a:ext cx="8229600" cy="1143000"/>
          </a:xfrm>
        </p:spPr>
        <p:txBody>
          <a:bodyPr>
            <a:normAutofit/>
          </a:bodyPr>
          <a:lstStyle/>
          <a:p>
            <a:r>
              <a:rPr kumimoji="1" lang="en-US" altLang="ja-JP" sz="3600" b="1" dirty="0" smtClean="0"/>
              <a:t>Results</a:t>
            </a:r>
            <a:endParaRPr kumimoji="1" lang="ja-JP" altLang="en-US" sz="3600" b="1" dirty="0"/>
          </a:p>
        </p:txBody>
      </p:sp>
      <p:sp>
        <p:nvSpPr>
          <p:cNvPr id="3" name="スライド番号プレースホルダー 2"/>
          <p:cNvSpPr>
            <a:spLocks noGrp="1"/>
          </p:cNvSpPr>
          <p:nvPr>
            <p:ph type="sldNum" sz="quarter" idx="12"/>
          </p:nvPr>
        </p:nvSpPr>
        <p:spPr/>
        <p:txBody>
          <a:bodyPr/>
          <a:lstStyle/>
          <a:p>
            <a:fld id="{D2D8002D-B5B0-4BAC-B1F6-782DDCCE6D9C}" type="slidenum">
              <a:rPr kumimoji="1" lang="ja-JP" altLang="en-US" smtClean="0"/>
              <a:pPr/>
              <a:t>21</a:t>
            </a:fld>
            <a:endParaRPr kumimoji="1" lang="ja-JP" altLang="en-US"/>
          </a:p>
        </p:txBody>
      </p:sp>
    </p:spTree>
    <p:extLst>
      <p:ext uri="{BB962C8B-B14F-4D97-AF65-F5344CB8AC3E}">
        <p14:creationId xmlns:p14="http://schemas.microsoft.com/office/powerpoint/2010/main" val="9136442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06090"/>
          </a:xfrm>
        </p:spPr>
        <p:txBody>
          <a:bodyPr>
            <a:normAutofit/>
          </a:bodyPr>
          <a:lstStyle/>
          <a:p>
            <a:r>
              <a:rPr lang="en-US" altLang="ja-JP" sz="3200" dirty="0" err="1"/>
              <a:t>Cronbach's</a:t>
            </a:r>
            <a:r>
              <a:rPr lang="en-US" altLang="ja-JP" sz="3200" dirty="0"/>
              <a:t> alpha </a:t>
            </a:r>
            <a:endParaRPr kumimoji="1" lang="ja-JP" altLang="en-US" sz="3200" dirty="0"/>
          </a:p>
        </p:txBody>
      </p:sp>
      <p:sp>
        <p:nvSpPr>
          <p:cNvPr id="3" name="コンテンツ プレースホルダー 2"/>
          <p:cNvSpPr>
            <a:spLocks noGrp="1"/>
          </p:cNvSpPr>
          <p:nvPr>
            <p:ph idx="1"/>
          </p:nvPr>
        </p:nvSpPr>
        <p:spPr>
          <a:xfrm>
            <a:off x="323528" y="1124744"/>
            <a:ext cx="8363272" cy="5001419"/>
          </a:xfrm>
        </p:spPr>
        <p:txBody>
          <a:bodyPr>
            <a:normAutofit/>
          </a:bodyPr>
          <a:lstStyle/>
          <a:p>
            <a:r>
              <a:rPr lang="en-US" altLang="ja-JP" sz="2400" dirty="0" err="1"/>
              <a:t>Kiuti’s</a:t>
            </a:r>
            <a:r>
              <a:rPr lang="en-US" altLang="ja-JP" sz="2400" dirty="0"/>
              <a:t> scale: 0.820669 </a:t>
            </a:r>
            <a:r>
              <a:rPr lang="ja-JP" altLang="en-US" sz="2400" dirty="0"/>
              <a:t>（</a:t>
            </a:r>
            <a:r>
              <a:rPr lang="en-US" altLang="ja-JP" sz="2400" dirty="0"/>
              <a:t>Standardized 0.823837</a:t>
            </a:r>
            <a:r>
              <a:rPr lang="ja-JP" altLang="en-US" sz="2400" dirty="0" smtClean="0"/>
              <a:t>）</a:t>
            </a:r>
            <a:endParaRPr lang="en-US" altLang="ja-JP" sz="2400" dirty="0" smtClean="0"/>
          </a:p>
          <a:p>
            <a:r>
              <a:rPr lang="en-US" altLang="ja-JP" sz="2400" dirty="0" smtClean="0"/>
              <a:t>DSI scale for </a:t>
            </a:r>
            <a:r>
              <a:rPr lang="en-US" altLang="ja-JP" sz="2400" dirty="0" err="1" smtClean="0"/>
              <a:t>Mobilephone</a:t>
            </a:r>
            <a:r>
              <a:rPr lang="en-US" altLang="ja-JP" sz="2400" dirty="0" smtClean="0"/>
              <a:t>: 0.711561 </a:t>
            </a:r>
            <a:r>
              <a:rPr lang="ja-JP" altLang="en-US" sz="2400" dirty="0"/>
              <a:t>（</a:t>
            </a:r>
            <a:r>
              <a:rPr lang="en-US" altLang="ja-JP" sz="2400" dirty="0"/>
              <a:t>Standardized </a:t>
            </a:r>
            <a:r>
              <a:rPr lang="en-US" altLang="ja-JP" sz="2400" dirty="0" smtClean="0"/>
              <a:t>0.716864</a:t>
            </a:r>
            <a:r>
              <a:rPr lang="ja-JP" altLang="en-US" sz="2400" dirty="0"/>
              <a:t>）</a:t>
            </a:r>
          </a:p>
          <a:p>
            <a:r>
              <a:rPr lang="en-US" altLang="ja-JP" sz="2400" dirty="0" smtClean="0"/>
              <a:t>DSI scale for SNS: 0.779302  </a:t>
            </a:r>
            <a:r>
              <a:rPr lang="ja-JP" altLang="en-US" sz="2400" dirty="0"/>
              <a:t>（</a:t>
            </a:r>
            <a:r>
              <a:rPr lang="en-US" altLang="ja-JP" sz="2400" dirty="0" smtClean="0"/>
              <a:t>Standardized  </a:t>
            </a:r>
            <a:r>
              <a:rPr lang="en-US" altLang="ja-JP" sz="2400" dirty="0"/>
              <a:t>0.780617</a:t>
            </a:r>
            <a:r>
              <a:rPr lang="ja-JP" altLang="en-US" sz="2400" dirty="0"/>
              <a:t>）</a:t>
            </a:r>
          </a:p>
          <a:p>
            <a:r>
              <a:rPr lang="en-US" altLang="ja-JP" sz="2400" dirty="0" smtClean="0"/>
              <a:t>DSI scale for e-money: 0.787977</a:t>
            </a:r>
            <a:r>
              <a:rPr lang="ja-JP" altLang="en-US" sz="2400" dirty="0"/>
              <a:t>　</a:t>
            </a:r>
            <a:r>
              <a:rPr lang="ja-JP" altLang="en-US" sz="2400" dirty="0" smtClean="0"/>
              <a:t>（</a:t>
            </a:r>
            <a:r>
              <a:rPr lang="en-US" altLang="ja-JP" sz="2400" dirty="0" smtClean="0"/>
              <a:t>Standardized   </a:t>
            </a:r>
            <a:r>
              <a:rPr lang="en-US" altLang="ja-JP" sz="2400" dirty="0"/>
              <a:t>0.791207</a:t>
            </a:r>
            <a:r>
              <a:rPr lang="ja-JP" altLang="en-US" sz="2400" dirty="0" smtClean="0"/>
              <a:t>）</a:t>
            </a:r>
            <a:endParaRPr lang="en-US" altLang="ja-JP" sz="2400" dirty="0" smtClean="0"/>
          </a:p>
          <a:p>
            <a:pPr marL="0" indent="0">
              <a:buNone/>
            </a:pPr>
            <a:endParaRPr lang="en-US" altLang="ja-JP" sz="2400" dirty="0" smtClean="0"/>
          </a:p>
          <a:p>
            <a:pPr marL="0" indent="0">
              <a:buNone/>
            </a:pPr>
            <a:r>
              <a:rPr lang="en-US" altLang="ja-JP" sz="2400" dirty="0" smtClean="0"/>
              <a:t>They seem to be reasonably one dimensional.</a:t>
            </a:r>
            <a:endParaRPr lang="ja-JP" altLang="en-US" sz="2400" dirty="0"/>
          </a:p>
          <a:p>
            <a:pPr marL="0" indent="0">
              <a:buNone/>
            </a:pPr>
            <a:endParaRPr kumimoji="1" lang="ja-JP" altLang="en-US" sz="2400"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pPr/>
              <a:t>22</a:t>
            </a:fld>
            <a:endParaRPr kumimoji="1" lang="ja-JP" altLang="en-US"/>
          </a:p>
        </p:txBody>
      </p:sp>
    </p:spTree>
    <p:extLst>
      <p:ext uri="{BB962C8B-B14F-4D97-AF65-F5344CB8AC3E}">
        <p14:creationId xmlns:p14="http://schemas.microsoft.com/office/powerpoint/2010/main" val="607455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8"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8" dur="1000" fill="hold"/>
                                        <p:tgtEl>
                                          <p:spTgt spid="3">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2"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p:cTn id="2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29"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pPr/>
              <a:t>23</a:t>
            </a:fld>
            <a:endParaRPr kumimoji="1" lang="ja-JP" altLang="en-US"/>
          </a:p>
        </p:txBody>
      </p:sp>
      <p:pic>
        <p:nvPicPr>
          <p:cNvPr id="8199" name="Picture 7" descr="Distribution of catdsi by ca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19672" y="1412776"/>
            <a:ext cx="6096000" cy="4572001"/>
          </a:xfrm>
          <a:prstGeom prst="rect">
            <a:avLst/>
          </a:prstGeom>
          <a:noFill/>
          <a:extLst>
            <a:ext uri="{909E8E84-426E-40DD-AFC4-6F175D3DCCD1}">
              <a14:hiddenFill xmlns:a14="http://schemas.microsoft.com/office/drawing/2010/main">
                <a:solidFill>
                  <a:srgbClr val="FFFFFF"/>
                </a:solidFill>
              </a14:hiddenFill>
            </a:ext>
          </a:extLst>
        </p:spPr>
      </p:pic>
      <p:sp>
        <p:nvSpPr>
          <p:cNvPr id="3" name="テキスト ボックス 2"/>
          <p:cNvSpPr txBox="1"/>
          <p:nvPr/>
        </p:nvSpPr>
        <p:spPr>
          <a:xfrm>
            <a:off x="2422029" y="5811801"/>
            <a:ext cx="1440160" cy="369332"/>
          </a:xfrm>
          <a:prstGeom prst="rect">
            <a:avLst/>
          </a:prstGeom>
          <a:noFill/>
        </p:spPr>
        <p:txBody>
          <a:bodyPr wrap="square" rtlCol="0">
            <a:spAutoFit/>
          </a:bodyPr>
          <a:lstStyle/>
          <a:p>
            <a:r>
              <a:rPr kumimoji="1" lang="en-US" altLang="ja-JP" dirty="0" err="1" smtClean="0"/>
              <a:t>Mobilephone</a:t>
            </a:r>
            <a:endParaRPr kumimoji="1" lang="ja-JP" altLang="en-US" dirty="0"/>
          </a:p>
        </p:txBody>
      </p:sp>
      <p:sp>
        <p:nvSpPr>
          <p:cNvPr id="8" name="テキスト ボックス 7"/>
          <p:cNvSpPr txBox="1"/>
          <p:nvPr/>
        </p:nvSpPr>
        <p:spPr>
          <a:xfrm>
            <a:off x="4667672" y="5809390"/>
            <a:ext cx="720080" cy="369332"/>
          </a:xfrm>
          <a:prstGeom prst="rect">
            <a:avLst/>
          </a:prstGeom>
          <a:noFill/>
        </p:spPr>
        <p:txBody>
          <a:bodyPr wrap="square" rtlCol="0">
            <a:spAutoFit/>
          </a:bodyPr>
          <a:lstStyle/>
          <a:p>
            <a:r>
              <a:rPr lang="en-US" altLang="ja-JP" dirty="0" smtClean="0"/>
              <a:t>SNS</a:t>
            </a:r>
            <a:endParaRPr kumimoji="1" lang="ja-JP" altLang="en-US" dirty="0"/>
          </a:p>
        </p:txBody>
      </p:sp>
      <p:sp>
        <p:nvSpPr>
          <p:cNvPr id="9" name="テキスト ボックス 8"/>
          <p:cNvSpPr txBox="1"/>
          <p:nvPr/>
        </p:nvSpPr>
        <p:spPr>
          <a:xfrm>
            <a:off x="6156176" y="5800111"/>
            <a:ext cx="1440160" cy="369332"/>
          </a:xfrm>
          <a:prstGeom prst="rect">
            <a:avLst/>
          </a:prstGeom>
          <a:noFill/>
        </p:spPr>
        <p:txBody>
          <a:bodyPr wrap="square" rtlCol="0">
            <a:spAutoFit/>
          </a:bodyPr>
          <a:lstStyle/>
          <a:p>
            <a:r>
              <a:rPr lang="en-US" altLang="ja-JP" dirty="0" smtClean="0"/>
              <a:t>e-money</a:t>
            </a:r>
            <a:endParaRPr kumimoji="1" lang="ja-JP" altLang="en-US" dirty="0"/>
          </a:p>
        </p:txBody>
      </p:sp>
      <p:sp>
        <p:nvSpPr>
          <p:cNvPr id="10" name="テキスト ボックス 9"/>
          <p:cNvSpPr txBox="1"/>
          <p:nvPr/>
        </p:nvSpPr>
        <p:spPr>
          <a:xfrm>
            <a:off x="3862189" y="1340768"/>
            <a:ext cx="2149972" cy="369332"/>
          </a:xfrm>
          <a:prstGeom prst="rect">
            <a:avLst/>
          </a:prstGeom>
          <a:solidFill>
            <a:schemeClr val="accent6">
              <a:lumMod val="20000"/>
              <a:lumOff val="80000"/>
            </a:schemeClr>
          </a:solidFill>
        </p:spPr>
        <p:txBody>
          <a:bodyPr wrap="square" rtlCol="0">
            <a:spAutoFit/>
          </a:bodyPr>
          <a:lstStyle/>
          <a:p>
            <a:pPr algn="ctr"/>
            <a:r>
              <a:rPr lang="en-US" altLang="ja-JP" b="1" dirty="0" smtClean="0"/>
              <a:t>Distribution of DSI</a:t>
            </a:r>
            <a:endParaRPr kumimoji="1" lang="ja-JP" altLang="en-US" b="1" dirty="0"/>
          </a:p>
        </p:txBody>
      </p:sp>
      <p:sp>
        <p:nvSpPr>
          <p:cNvPr id="5" name="正方形/長方形 4"/>
          <p:cNvSpPr/>
          <p:nvPr/>
        </p:nvSpPr>
        <p:spPr>
          <a:xfrm>
            <a:off x="539552" y="188640"/>
            <a:ext cx="5040560" cy="904863"/>
          </a:xfrm>
          <a:prstGeom prst="rect">
            <a:avLst/>
          </a:prstGeom>
          <a:solidFill>
            <a:schemeClr val="accent6">
              <a:lumMod val="20000"/>
              <a:lumOff val="80000"/>
            </a:schemeClr>
          </a:solidFill>
        </p:spPr>
        <p:txBody>
          <a:bodyPr wrap="square">
            <a:spAutoFit/>
          </a:bodyPr>
          <a:lstStyle/>
          <a:p>
            <a:pPr lvl="0">
              <a:spcBef>
                <a:spcPct val="20000"/>
              </a:spcBef>
            </a:pPr>
            <a:r>
              <a:rPr lang="en-US" altLang="ja-JP" sz="2400" dirty="0">
                <a:solidFill>
                  <a:prstClr val="black"/>
                </a:solidFill>
              </a:rPr>
              <a:t>H1: H</a:t>
            </a:r>
            <a:r>
              <a:rPr lang="en-US" altLang="ja-JP" sz="2400" baseline="-25000" dirty="0">
                <a:solidFill>
                  <a:prstClr val="black"/>
                </a:solidFill>
              </a:rPr>
              <a:t>0</a:t>
            </a:r>
            <a:r>
              <a:rPr lang="en-US" altLang="ja-JP" sz="2400" dirty="0">
                <a:solidFill>
                  <a:prstClr val="black"/>
                </a:solidFill>
              </a:rPr>
              <a:t>: </a:t>
            </a:r>
            <a:r>
              <a:rPr lang="en-US" altLang="ja-JP" sz="2400" dirty="0" smtClean="0">
                <a:solidFill>
                  <a:prstClr val="black"/>
                </a:solidFill>
              </a:rPr>
              <a:t>DSI</a:t>
            </a:r>
            <a:r>
              <a:rPr lang="en-US" altLang="ja-JP" sz="2400" baseline="-25000" dirty="0" smtClean="0">
                <a:solidFill>
                  <a:prstClr val="black"/>
                </a:solidFill>
              </a:rPr>
              <a:t>1</a:t>
            </a:r>
            <a:r>
              <a:rPr lang="en-US" altLang="ja-JP" sz="2400" dirty="0" smtClean="0">
                <a:solidFill>
                  <a:prstClr val="black"/>
                </a:solidFill>
              </a:rPr>
              <a:t>=DSI</a:t>
            </a:r>
            <a:r>
              <a:rPr lang="en-US" altLang="ja-JP" sz="2400" baseline="-25000" dirty="0" smtClean="0">
                <a:solidFill>
                  <a:prstClr val="black"/>
                </a:solidFill>
              </a:rPr>
              <a:t>2</a:t>
            </a:r>
            <a:r>
              <a:rPr lang="en-US" altLang="ja-JP" sz="2400" dirty="0" smtClean="0">
                <a:solidFill>
                  <a:prstClr val="black"/>
                </a:solidFill>
              </a:rPr>
              <a:t>=DSI</a:t>
            </a:r>
            <a:r>
              <a:rPr lang="en-US" altLang="ja-JP" sz="2400" baseline="-25000" dirty="0" smtClean="0">
                <a:solidFill>
                  <a:prstClr val="black"/>
                </a:solidFill>
              </a:rPr>
              <a:t>3 </a:t>
            </a:r>
          </a:p>
          <a:p>
            <a:pPr lvl="0">
              <a:spcBef>
                <a:spcPct val="20000"/>
              </a:spcBef>
            </a:pPr>
            <a:r>
              <a:rPr lang="en-US" altLang="ja-JP" sz="2400" baseline="-25000" dirty="0">
                <a:solidFill>
                  <a:prstClr val="black"/>
                </a:solidFill>
              </a:rPr>
              <a:t> </a:t>
            </a:r>
            <a:r>
              <a:rPr lang="en-US" altLang="ja-JP" sz="2400" dirty="0" smtClean="0">
                <a:solidFill>
                  <a:prstClr val="black"/>
                </a:solidFill>
              </a:rPr>
              <a:t>      H</a:t>
            </a:r>
            <a:r>
              <a:rPr lang="en-US" altLang="ja-JP" sz="2400" baseline="-25000" dirty="0" smtClean="0">
                <a:solidFill>
                  <a:prstClr val="black"/>
                </a:solidFill>
              </a:rPr>
              <a:t>1</a:t>
            </a:r>
            <a:r>
              <a:rPr lang="en-US" altLang="ja-JP" sz="2400" dirty="0">
                <a:solidFill>
                  <a:prstClr val="black"/>
                </a:solidFill>
              </a:rPr>
              <a:t>: at least one pair is different.</a:t>
            </a:r>
          </a:p>
        </p:txBody>
      </p:sp>
    </p:spTree>
    <p:extLst>
      <p:ext uri="{BB962C8B-B14F-4D97-AF65-F5344CB8AC3E}">
        <p14:creationId xmlns:p14="http://schemas.microsoft.com/office/powerpoint/2010/main" val="9224181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pPr/>
              <a:t>24</a:t>
            </a:fld>
            <a:endParaRPr kumimoji="1" lang="ja-JP" altLang="en-US" dirty="0"/>
          </a:p>
        </p:txBody>
      </p:sp>
      <p:graphicFrame>
        <p:nvGraphicFramePr>
          <p:cNvPr id="3" name="表 2"/>
          <p:cNvGraphicFramePr>
            <a:graphicFrameLocks noGrp="1"/>
          </p:cNvGraphicFramePr>
          <p:nvPr>
            <p:extLst>
              <p:ext uri="{D42A27DB-BD31-4B8C-83A1-F6EECF244321}">
                <p14:modId xmlns:p14="http://schemas.microsoft.com/office/powerpoint/2010/main" val="2280979238"/>
              </p:ext>
            </p:extLst>
          </p:nvPr>
        </p:nvGraphicFramePr>
        <p:xfrm>
          <a:off x="395536" y="948720"/>
          <a:ext cx="8453687" cy="640080"/>
        </p:xfrm>
        <a:graphic>
          <a:graphicData uri="http://schemas.openxmlformats.org/drawingml/2006/table">
            <a:tbl>
              <a:tblPr/>
              <a:tblGrid>
                <a:gridCol w="879342"/>
                <a:gridCol w="7574345"/>
              </a:tblGrid>
              <a:tr h="0">
                <a:tc>
                  <a:txBody>
                    <a:bodyPr/>
                    <a:lstStyle/>
                    <a:p>
                      <a:pPr fontAlgn="t"/>
                      <a:r>
                        <a:rPr lang="en-US" b="1" i="0" dirty="0">
                          <a:solidFill>
                            <a:srgbClr val="112277"/>
                          </a:solidFill>
                          <a:effectLst/>
                          <a:latin typeface="Arial"/>
                        </a:rPr>
                        <a:t>Note:</a:t>
                      </a:r>
                    </a:p>
                  </a:txBody>
                  <a:tcPr>
                    <a:lnL>
                      <a:noFill/>
                    </a:lnL>
                    <a:lnR>
                      <a:noFill/>
                    </a:lnR>
                    <a:lnT>
                      <a:noFill/>
                    </a:lnT>
                    <a:lnB>
                      <a:noFill/>
                    </a:lnB>
                    <a:solidFill>
                      <a:srgbClr val="FAFBFE"/>
                    </a:solidFill>
                  </a:tcPr>
                </a:tc>
                <a:tc>
                  <a:txBody>
                    <a:bodyPr/>
                    <a:lstStyle/>
                    <a:p>
                      <a:pPr fontAlgn="t"/>
                      <a:r>
                        <a:rPr lang="en-US" b="1" i="0" dirty="0">
                          <a:solidFill>
                            <a:srgbClr val="112277"/>
                          </a:solidFill>
                          <a:effectLst/>
                          <a:latin typeface="Arial"/>
                        </a:rPr>
                        <a:t>This test controls the Type I </a:t>
                      </a:r>
                      <a:r>
                        <a:rPr lang="en-US" b="1" i="0" dirty="0" err="1">
                          <a:solidFill>
                            <a:srgbClr val="112277"/>
                          </a:solidFill>
                          <a:effectLst/>
                          <a:latin typeface="Arial"/>
                        </a:rPr>
                        <a:t>experimentwise</a:t>
                      </a:r>
                      <a:r>
                        <a:rPr lang="en-US" b="1" i="0" dirty="0">
                          <a:solidFill>
                            <a:srgbClr val="112277"/>
                          </a:solidFill>
                          <a:effectLst/>
                          <a:latin typeface="Arial"/>
                        </a:rPr>
                        <a:t> error for comparisons of all treatments against a control.</a:t>
                      </a:r>
                    </a:p>
                  </a:txBody>
                  <a:tcPr>
                    <a:lnL>
                      <a:noFill/>
                    </a:lnL>
                    <a:lnR>
                      <a:noFill/>
                    </a:lnR>
                    <a:lnT>
                      <a:noFill/>
                    </a:lnT>
                    <a:lnB>
                      <a:noFill/>
                    </a:lnB>
                    <a:solidFill>
                      <a:srgbClr val="FAFBFE"/>
                    </a:solidFill>
                  </a:tcPr>
                </a:tc>
              </a:tr>
            </a:tbl>
          </a:graphicData>
        </a:graphic>
      </p:graphicFrame>
      <p:graphicFrame>
        <p:nvGraphicFramePr>
          <p:cNvPr id="4" name="表 3"/>
          <p:cNvGraphicFramePr>
            <a:graphicFrameLocks noGrp="1"/>
          </p:cNvGraphicFramePr>
          <p:nvPr>
            <p:extLst>
              <p:ext uri="{D42A27DB-BD31-4B8C-83A1-F6EECF244321}">
                <p14:modId xmlns:p14="http://schemas.microsoft.com/office/powerpoint/2010/main" val="3472921423"/>
              </p:ext>
            </p:extLst>
          </p:nvPr>
        </p:nvGraphicFramePr>
        <p:xfrm>
          <a:off x="1403648" y="1628800"/>
          <a:ext cx="6687064" cy="1847850"/>
        </p:xfrm>
        <a:graphic>
          <a:graphicData uri="http://schemas.openxmlformats.org/drawingml/2006/table">
            <a:tbl>
              <a:tblPr/>
              <a:tblGrid>
                <a:gridCol w="3343532"/>
                <a:gridCol w="3343532"/>
              </a:tblGrid>
              <a:tr h="0">
                <a:tc>
                  <a:txBody>
                    <a:bodyPr/>
                    <a:lstStyle/>
                    <a:p>
                      <a:pPr fontAlgn="t"/>
                      <a:r>
                        <a:rPr lang="en-US" b="0" i="0" dirty="0">
                          <a:solidFill>
                            <a:srgbClr val="000000"/>
                          </a:solidFill>
                          <a:effectLst/>
                          <a:latin typeface="Arial"/>
                        </a:rPr>
                        <a:t>Alpha</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b="0" i="0">
                          <a:solidFill>
                            <a:srgbClr val="000000"/>
                          </a:solidFill>
                          <a:effectLst/>
                          <a:latin typeface="Arial"/>
                        </a:rPr>
                        <a:t>0.05</a:t>
                      </a:r>
                    </a:p>
                  </a:txBody>
                  <a:tcPr marL="47625" marR="47625" marT="47625" marB="47625">
                    <a:lnL w="9525" cap="flat" cmpd="sng" algn="ctr">
                      <a:solidFill>
                        <a:srgbClr val="C1C1C1"/>
                      </a:solidFill>
                      <a:prstDash val="solid"/>
                      <a:round/>
                      <a:headEnd type="none" w="med" len="med"/>
                      <a:tailEnd type="none" w="med" len="med"/>
                    </a:lnL>
                    <a:lnR>
                      <a:noFill/>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r>
              <a:tr h="0">
                <a:tc>
                  <a:txBody>
                    <a:bodyPr/>
                    <a:lstStyle/>
                    <a:p>
                      <a:pPr fontAlgn="t"/>
                      <a:r>
                        <a:rPr lang="en-US" b="0" i="0">
                          <a:solidFill>
                            <a:srgbClr val="000000"/>
                          </a:solidFill>
                          <a:effectLst/>
                          <a:latin typeface="Arial"/>
                        </a:rPr>
                        <a:t>Error Degrees of Freedom</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b="0" i="0" dirty="0">
                          <a:solidFill>
                            <a:srgbClr val="000000"/>
                          </a:solidFill>
                          <a:effectLst/>
                          <a:latin typeface="Arial"/>
                        </a:rPr>
                        <a:t>2061</a:t>
                      </a:r>
                    </a:p>
                  </a:txBody>
                  <a:tcPr marL="47625" marR="47625" marT="47625" marB="47625">
                    <a:lnL w="9525" cap="flat" cmpd="sng" algn="ctr">
                      <a:solidFill>
                        <a:srgbClr val="C1C1C1"/>
                      </a:solidFill>
                      <a:prstDash val="solid"/>
                      <a:round/>
                      <a:headEnd type="none" w="med" len="med"/>
                      <a:tailEnd type="none" w="med" len="med"/>
                    </a:lnL>
                    <a:lnR>
                      <a:noFill/>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r>
              <a:tr h="0">
                <a:tc>
                  <a:txBody>
                    <a:bodyPr/>
                    <a:lstStyle/>
                    <a:p>
                      <a:pPr fontAlgn="t"/>
                      <a:r>
                        <a:rPr lang="en-US" b="0" i="0">
                          <a:solidFill>
                            <a:srgbClr val="000000"/>
                          </a:solidFill>
                          <a:effectLst/>
                          <a:latin typeface="Arial"/>
                        </a:rPr>
                        <a:t>Error Mean Square</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b="0" i="0">
                          <a:solidFill>
                            <a:srgbClr val="000000"/>
                          </a:solidFill>
                          <a:effectLst/>
                          <a:latin typeface="Arial"/>
                        </a:rPr>
                        <a:t>22.23536</a:t>
                      </a:r>
                    </a:p>
                  </a:txBody>
                  <a:tcPr marL="47625" marR="47625" marT="47625" marB="47625">
                    <a:lnL w="9525" cap="flat" cmpd="sng" algn="ctr">
                      <a:solidFill>
                        <a:srgbClr val="C1C1C1"/>
                      </a:solidFill>
                      <a:prstDash val="solid"/>
                      <a:round/>
                      <a:headEnd type="none" w="med" len="med"/>
                      <a:tailEnd type="none" w="med" len="med"/>
                    </a:lnL>
                    <a:lnR>
                      <a:noFill/>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r>
              <a:tr h="0">
                <a:tc>
                  <a:txBody>
                    <a:bodyPr/>
                    <a:lstStyle/>
                    <a:p>
                      <a:pPr fontAlgn="t"/>
                      <a:r>
                        <a:rPr lang="en-US" b="0" i="0">
                          <a:solidFill>
                            <a:srgbClr val="000000"/>
                          </a:solidFill>
                          <a:effectLst/>
                          <a:latin typeface="Arial"/>
                        </a:rPr>
                        <a:t>Critical Value of Dunnett's t</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b="0" i="0">
                          <a:solidFill>
                            <a:srgbClr val="000000"/>
                          </a:solidFill>
                          <a:effectLst/>
                          <a:latin typeface="Arial"/>
                        </a:rPr>
                        <a:t>2.21364</a:t>
                      </a:r>
                    </a:p>
                  </a:txBody>
                  <a:tcPr marL="47625" marR="47625" marT="47625" marB="47625">
                    <a:lnL w="9525" cap="flat" cmpd="sng" algn="ctr">
                      <a:solidFill>
                        <a:srgbClr val="C1C1C1"/>
                      </a:solidFill>
                      <a:prstDash val="solid"/>
                      <a:round/>
                      <a:headEnd type="none" w="med" len="med"/>
                      <a:tailEnd type="none" w="med" len="med"/>
                    </a:lnL>
                    <a:lnR>
                      <a:noFill/>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r>
              <a:tr h="0">
                <a:tc>
                  <a:txBody>
                    <a:bodyPr/>
                    <a:lstStyle/>
                    <a:p>
                      <a:pPr fontAlgn="t"/>
                      <a:r>
                        <a:rPr lang="en-US" b="0" i="0">
                          <a:solidFill>
                            <a:srgbClr val="000000"/>
                          </a:solidFill>
                          <a:effectLst/>
                          <a:latin typeface="Arial"/>
                        </a:rPr>
                        <a:t>Minimum Significant Difference</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a:noFill/>
                    </a:lnB>
                    <a:solidFill>
                      <a:srgbClr val="FAFBFE"/>
                    </a:solidFill>
                  </a:tcPr>
                </a:tc>
                <a:tc>
                  <a:txBody>
                    <a:bodyPr/>
                    <a:lstStyle/>
                    <a:p>
                      <a:pPr fontAlgn="t"/>
                      <a:r>
                        <a:rPr lang="en-US" altLang="ja-JP" b="0" i="0" dirty="0">
                          <a:solidFill>
                            <a:srgbClr val="000000"/>
                          </a:solidFill>
                          <a:effectLst/>
                          <a:latin typeface="Arial"/>
                        </a:rPr>
                        <a:t>0.5628</a:t>
                      </a:r>
                    </a:p>
                  </a:txBody>
                  <a:tcPr marL="47625" marR="47625" marT="47625" marB="47625">
                    <a:lnL w="9525" cap="flat" cmpd="sng" algn="ctr">
                      <a:solidFill>
                        <a:srgbClr val="C1C1C1"/>
                      </a:solidFill>
                      <a:prstDash val="solid"/>
                      <a:round/>
                      <a:headEnd type="none" w="med" len="med"/>
                      <a:tailEnd type="none" w="med" len="med"/>
                    </a:lnL>
                    <a:lnR>
                      <a:noFill/>
                    </a:lnR>
                    <a:lnT w="9525" cap="flat" cmpd="sng" algn="ctr">
                      <a:solidFill>
                        <a:srgbClr val="C1C1C1"/>
                      </a:solidFill>
                      <a:prstDash val="solid"/>
                      <a:round/>
                      <a:headEnd type="none" w="med" len="med"/>
                      <a:tailEnd type="none" w="med" len="med"/>
                    </a:lnT>
                    <a:lnB>
                      <a:noFill/>
                    </a:lnB>
                    <a:solidFill>
                      <a:srgbClr val="FAFBFE"/>
                    </a:solidFill>
                  </a:tcPr>
                </a:tc>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3652281764"/>
              </p:ext>
            </p:extLst>
          </p:nvPr>
        </p:nvGraphicFramePr>
        <p:xfrm>
          <a:off x="1043608" y="3717032"/>
          <a:ext cx="7416825" cy="2026920"/>
        </p:xfrm>
        <a:graphic>
          <a:graphicData uri="http://schemas.openxmlformats.org/drawingml/2006/table">
            <a:tbl>
              <a:tblPr/>
              <a:tblGrid>
                <a:gridCol w="1483365"/>
                <a:gridCol w="1483365"/>
                <a:gridCol w="1483365"/>
                <a:gridCol w="1483365"/>
                <a:gridCol w="1483365"/>
              </a:tblGrid>
              <a:tr h="0">
                <a:tc gridSpan="5">
                  <a:txBody>
                    <a:bodyPr/>
                    <a:lstStyle/>
                    <a:p>
                      <a:pPr fontAlgn="t"/>
                      <a:r>
                        <a:rPr lang="en-US" b="0" i="0" dirty="0">
                          <a:solidFill>
                            <a:srgbClr val="000000"/>
                          </a:solidFill>
                          <a:effectLst/>
                          <a:latin typeface="Arial"/>
                        </a:rPr>
                        <a:t>Comparisons significant at the 0.05 </a:t>
                      </a:r>
                      <a:r>
                        <a:rPr lang="en-US" b="0" i="0" dirty="0" smtClean="0">
                          <a:solidFill>
                            <a:srgbClr val="000000"/>
                          </a:solidFill>
                          <a:effectLst/>
                          <a:latin typeface="Arial"/>
                        </a:rPr>
                        <a:t>level</a:t>
                      </a:r>
                      <a:r>
                        <a:rPr lang="en-US" b="0" i="0" baseline="0" dirty="0" smtClean="0">
                          <a:solidFill>
                            <a:srgbClr val="000000"/>
                          </a:solidFill>
                          <a:effectLst/>
                          <a:latin typeface="Arial"/>
                        </a:rPr>
                        <a:t> </a:t>
                      </a:r>
                      <a:r>
                        <a:rPr lang="en-US" b="0" i="0" dirty="0" smtClean="0">
                          <a:solidFill>
                            <a:srgbClr val="000000"/>
                          </a:solidFill>
                          <a:effectLst/>
                          <a:latin typeface="Arial"/>
                        </a:rPr>
                        <a:t>are </a:t>
                      </a:r>
                      <a:r>
                        <a:rPr lang="en-US" b="0" i="0" dirty="0">
                          <a:solidFill>
                            <a:srgbClr val="000000"/>
                          </a:solidFill>
                          <a:effectLst/>
                          <a:latin typeface="Arial"/>
                        </a:rPr>
                        <a:t>indicated by ***.</a:t>
                      </a:r>
                    </a:p>
                  </a:txBody>
                  <a:tcPr marL="47625" marR="47625" marT="47625" marB="47625">
                    <a:lnL w="9525" cap="flat" cmpd="sng" algn="ctr">
                      <a:solidFill>
                        <a:srgbClr val="C1C1C1"/>
                      </a:solidFill>
                      <a:prstDash val="solid"/>
                      <a:round/>
                      <a:headEnd type="none" w="med" len="med"/>
                      <a:tailEnd type="none" w="med" len="med"/>
                    </a:lnL>
                    <a:lnR>
                      <a:noFill/>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FFF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0">
                <a:tc>
                  <a:txBody>
                    <a:bodyPr/>
                    <a:lstStyle/>
                    <a:p>
                      <a:pPr fontAlgn="t"/>
                      <a:r>
                        <a:rPr lang="en-US" b="0" i="0">
                          <a:solidFill>
                            <a:srgbClr val="000000"/>
                          </a:solidFill>
                          <a:effectLst/>
                          <a:latin typeface="Arial"/>
                        </a:rPr>
                        <a:t>cat</a:t>
                      </a:r>
                      <a:br>
                        <a:rPr lang="en-US" b="0" i="0">
                          <a:solidFill>
                            <a:srgbClr val="000000"/>
                          </a:solidFill>
                          <a:effectLst/>
                          <a:latin typeface="Arial"/>
                        </a:rPr>
                      </a:br>
                      <a:r>
                        <a:rPr lang="en-US" b="0" i="0">
                          <a:solidFill>
                            <a:srgbClr val="000000"/>
                          </a:solidFill>
                          <a:effectLst/>
                          <a:latin typeface="Arial"/>
                        </a:rPr>
                        <a:t>Comparison</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b="0" i="0">
                          <a:solidFill>
                            <a:srgbClr val="000000"/>
                          </a:solidFill>
                          <a:effectLst/>
                          <a:latin typeface="Arial"/>
                        </a:rPr>
                        <a:t>Difference</a:t>
                      </a:r>
                      <a:br>
                        <a:rPr lang="en-US" b="0" i="0">
                          <a:solidFill>
                            <a:srgbClr val="000000"/>
                          </a:solidFill>
                          <a:effectLst/>
                          <a:latin typeface="Arial"/>
                        </a:rPr>
                      </a:br>
                      <a:r>
                        <a:rPr lang="en-US" b="0" i="0">
                          <a:solidFill>
                            <a:srgbClr val="000000"/>
                          </a:solidFill>
                          <a:effectLst/>
                          <a:latin typeface="Arial"/>
                        </a:rPr>
                        <a:t>Between</a:t>
                      </a:r>
                      <a:br>
                        <a:rPr lang="en-US" b="0" i="0">
                          <a:solidFill>
                            <a:srgbClr val="000000"/>
                          </a:solidFill>
                          <a:effectLst/>
                          <a:latin typeface="Arial"/>
                        </a:rPr>
                      </a:br>
                      <a:r>
                        <a:rPr lang="en-US" b="0" i="0">
                          <a:solidFill>
                            <a:srgbClr val="000000"/>
                          </a:solidFill>
                          <a:effectLst/>
                          <a:latin typeface="Arial"/>
                        </a:rPr>
                        <a:t>Means</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gridSpan="2">
                  <a:txBody>
                    <a:bodyPr/>
                    <a:lstStyle/>
                    <a:p>
                      <a:pPr fontAlgn="t"/>
                      <a:r>
                        <a:rPr lang="en-US" b="0" i="0" dirty="0">
                          <a:solidFill>
                            <a:srgbClr val="000000"/>
                          </a:solidFill>
                          <a:effectLst/>
                          <a:latin typeface="Arial"/>
                        </a:rPr>
                        <a:t>Simultaneous 95% Confidence</a:t>
                      </a:r>
                      <a:br>
                        <a:rPr lang="en-US" b="0" i="0" dirty="0">
                          <a:solidFill>
                            <a:srgbClr val="000000"/>
                          </a:solidFill>
                          <a:effectLst/>
                          <a:latin typeface="Arial"/>
                        </a:rPr>
                      </a:br>
                      <a:r>
                        <a:rPr lang="en-US" b="0" i="0" dirty="0">
                          <a:solidFill>
                            <a:srgbClr val="000000"/>
                          </a:solidFill>
                          <a:effectLst/>
                          <a:latin typeface="Arial"/>
                        </a:rPr>
                        <a:t>Limits</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hMerge="1">
                  <a:txBody>
                    <a:bodyPr/>
                    <a:lstStyle/>
                    <a:p>
                      <a:endParaRPr kumimoji="1" lang="ja-JP" altLang="en-US"/>
                    </a:p>
                  </a:txBody>
                  <a:tcPr/>
                </a:tc>
                <a:tc>
                  <a:txBody>
                    <a:bodyPr/>
                    <a:lstStyle/>
                    <a:p>
                      <a:pPr fontAlgn="t"/>
                      <a:endParaRPr lang="ja-JP" altLang="en-US" b="0" i="0">
                        <a:solidFill>
                          <a:srgbClr val="000000"/>
                        </a:solidFill>
                        <a:effectLst/>
                        <a:latin typeface="Arial"/>
                      </a:endParaRPr>
                    </a:p>
                  </a:txBody>
                  <a:tcPr marL="47625" marR="47625" marT="47625" marB="47625">
                    <a:lnL w="9525" cap="flat" cmpd="sng" algn="ctr">
                      <a:solidFill>
                        <a:srgbClr val="C1C1C1"/>
                      </a:solidFill>
                      <a:prstDash val="solid"/>
                      <a:round/>
                      <a:headEnd type="none" w="med" len="med"/>
                      <a:tailEnd type="none" w="med" len="med"/>
                    </a:lnL>
                    <a:lnR>
                      <a:noFill/>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r>
              <a:tr h="0">
                <a:tc>
                  <a:txBody>
                    <a:bodyPr/>
                    <a:lstStyle/>
                    <a:p>
                      <a:pPr fontAlgn="t"/>
                      <a:r>
                        <a:rPr lang="en-US" altLang="ja-JP" b="0" i="0">
                          <a:solidFill>
                            <a:srgbClr val="000000"/>
                          </a:solidFill>
                          <a:effectLst/>
                          <a:latin typeface="Arial"/>
                        </a:rPr>
                        <a:t>1 - 3</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b="0" i="0">
                          <a:solidFill>
                            <a:srgbClr val="000000"/>
                          </a:solidFill>
                          <a:effectLst/>
                          <a:latin typeface="Arial"/>
                        </a:rPr>
                        <a:t>2.9767</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b="0" i="0">
                          <a:solidFill>
                            <a:srgbClr val="000000"/>
                          </a:solidFill>
                          <a:effectLst/>
                          <a:latin typeface="Arial"/>
                        </a:rPr>
                        <a:t>2.4139</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b="0" i="0">
                          <a:solidFill>
                            <a:srgbClr val="000000"/>
                          </a:solidFill>
                          <a:effectLst/>
                          <a:latin typeface="Arial"/>
                        </a:rPr>
                        <a:t>3.5395</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ja-JP" altLang="en-US" b="0" i="0" dirty="0">
                          <a:solidFill>
                            <a:srgbClr val="000000"/>
                          </a:solidFill>
                          <a:effectLst/>
                          <a:latin typeface="Arial"/>
                        </a:rPr>
                        <a:t>***</a:t>
                      </a:r>
                    </a:p>
                  </a:txBody>
                  <a:tcPr marL="47625" marR="47625" marT="47625" marB="47625">
                    <a:lnL w="9525" cap="flat" cmpd="sng" algn="ctr">
                      <a:solidFill>
                        <a:srgbClr val="C1C1C1"/>
                      </a:solidFill>
                      <a:prstDash val="solid"/>
                      <a:round/>
                      <a:headEnd type="none" w="med" len="med"/>
                      <a:tailEnd type="none" w="med" len="med"/>
                    </a:lnL>
                    <a:lnR>
                      <a:noFill/>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FFF00"/>
                    </a:solidFill>
                  </a:tcPr>
                </a:tc>
              </a:tr>
              <a:tr h="0">
                <a:tc>
                  <a:txBody>
                    <a:bodyPr/>
                    <a:lstStyle/>
                    <a:p>
                      <a:pPr fontAlgn="t"/>
                      <a:r>
                        <a:rPr lang="en-US" altLang="ja-JP" b="0" i="0">
                          <a:solidFill>
                            <a:srgbClr val="000000"/>
                          </a:solidFill>
                          <a:effectLst/>
                          <a:latin typeface="Arial"/>
                        </a:rPr>
                        <a:t>2 - 3</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a:noFill/>
                    </a:lnB>
                    <a:solidFill>
                      <a:srgbClr val="FAFBFE"/>
                    </a:solidFill>
                  </a:tcPr>
                </a:tc>
                <a:tc>
                  <a:txBody>
                    <a:bodyPr/>
                    <a:lstStyle/>
                    <a:p>
                      <a:pPr fontAlgn="t"/>
                      <a:r>
                        <a:rPr lang="en-US" altLang="ja-JP" b="0" i="0">
                          <a:solidFill>
                            <a:srgbClr val="000000"/>
                          </a:solidFill>
                          <a:effectLst/>
                          <a:latin typeface="Arial"/>
                        </a:rPr>
                        <a:t>2.6730</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a:noFill/>
                    </a:lnB>
                    <a:solidFill>
                      <a:srgbClr val="FAFBFE"/>
                    </a:solidFill>
                  </a:tcPr>
                </a:tc>
                <a:tc>
                  <a:txBody>
                    <a:bodyPr/>
                    <a:lstStyle/>
                    <a:p>
                      <a:pPr fontAlgn="t"/>
                      <a:r>
                        <a:rPr lang="en-US" altLang="ja-JP" b="0" i="0">
                          <a:solidFill>
                            <a:srgbClr val="000000"/>
                          </a:solidFill>
                          <a:effectLst/>
                          <a:latin typeface="Arial"/>
                        </a:rPr>
                        <a:t>2.1102</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a:noFill/>
                    </a:lnB>
                    <a:solidFill>
                      <a:srgbClr val="FAFBFE"/>
                    </a:solidFill>
                  </a:tcPr>
                </a:tc>
                <a:tc>
                  <a:txBody>
                    <a:bodyPr/>
                    <a:lstStyle/>
                    <a:p>
                      <a:pPr fontAlgn="t"/>
                      <a:r>
                        <a:rPr lang="en-US" altLang="ja-JP" b="0" i="0">
                          <a:solidFill>
                            <a:srgbClr val="000000"/>
                          </a:solidFill>
                          <a:effectLst/>
                          <a:latin typeface="Arial"/>
                        </a:rPr>
                        <a:t>3.2358</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a:noFill/>
                    </a:lnB>
                    <a:solidFill>
                      <a:srgbClr val="FAFBFE"/>
                    </a:solidFill>
                  </a:tcPr>
                </a:tc>
                <a:tc>
                  <a:txBody>
                    <a:bodyPr/>
                    <a:lstStyle/>
                    <a:p>
                      <a:pPr fontAlgn="t"/>
                      <a:r>
                        <a:rPr lang="ja-JP" altLang="en-US" b="0" i="0" dirty="0">
                          <a:solidFill>
                            <a:srgbClr val="000000"/>
                          </a:solidFill>
                          <a:effectLst/>
                          <a:latin typeface="Arial"/>
                        </a:rPr>
                        <a:t>***</a:t>
                      </a:r>
                    </a:p>
                  </a:txBody>
                  <a:tcPr marL="47625" marR="47625" marT="47625" marB="47625">
                    <a:lnL w="9525" cap="flat" cmpd="sng" algn="ctr">
                      <a:solidFill>
                        <a:srgbClr val="C1C1C1"/>
                      </a:solidFill>
                      <a:prstDash val="solid"/>
                      <a:round/>
                      <a:headEnd type="none" w="med" len="med"/>
                      <a:tailEnd type="none" w="med" len="med"/>
                    </a:lnL>
                    <a:lnR>
                      <a:noFill/>
                    </a:lnR>
                    <a:lnT w="9525" cap="flat" cmpd="sng" algn="ctr">
                      <a:solidFill>
                        <a:srgbClr val="C1C1C1"/>
                      </a:solidFill>
                      <a:prstDash val="solid"/>
                      <a:round/>
                      <a:headEnd type="none" w="med" len="med"/>
                      <a:tailEnd type="none" w="med" len="med"/>
                    </a:lnT>
                    <a:lnB>
                      <a:noFill/>
                    </a:lnB>
                    <a:solidFill>
                      <a:srgbClr val="FFFF00"/>
                    </a:solidFill>
                  </a:tcPr>
                </a:tc>
              </a:tr>
            </a:tbl>
          </a:graphicData>
        </a:graphic>
      </p:graphicFrame>
      <p:sp>
        <p:nvSpPr>
          <p:cNvPr id="6" name="Rectangle 1"/>
          <p:cNvSpPr>
            <a:spLocks noChangeArrowheads="1"/>
          </p:cNvSpPr>
          <p:nvPr/>
        </p:nvSpPr>
        <p:spPr bwMode="auto">
          <a:xfrm>
            <a:off x="297712" y="1268760"/>
            <a:ext cx="9144000" cy="0"/>
          </a:xfrm>
          <a:prstGeom prst="rect">
            <a:avLst/>
          </a:prstGeom>
          <a:solidFill>
            <a:srgbClr val="FAFBF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800" b="0" i="0" u="none" strike="noStrike" cap="none" normalizeH="0" baseline="0" dirty="0" smtClean="0">
                <a:ln>
                  <a:noFill/>
                </a:ln>
                <a:solidFill>
                  <a:srgbClr val="000000"/>
                </a:solidFill>
                <a:effectLst/>
                <a:latin typeface="Arial" pitchFamily="34" charset="0"/>
                <a:ea typeface="ＭＳ Ｐゴシック" pitchFamily="50" charset="-128"/>
                <a:cs typeface="Arial" pitchFamily="34" charset="0"/>
              </a:rPr>
              <a:t>The GLM Procedure</a:t>
            </a: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ja-JP" sz="1800" b="0" i="0" u="none" strike="noStrike" cap="none" normalizeH="0" baseline="0" dirty="0" smtClean="0">
                <a:ln>
                  <a:noFill/>
                </a:ln>
                <a:solidFill>
                  <a:srgbClr val="000000"/>
                </a:solidFill>
                <a:effectLst/>
                <a:latin typeface="Arial" pitchFamily="34" charset="0"/>
                <a:ea typeface="ＭＳ Ｐゴシック" pitchFamily="50" charset="-128"/>
                <a:cs typeface="Arial" pitchFamily="34" charset="0"/>
              </a:rPr>
              <a:t>Dunnett's t Tests for catdsi</a:t>
            </a: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ja-JP" sz="1800" b="0" i="0" u="none" strike="noStrike" cap="none" normalizeH="0" baseline="0" dirty="0" smtClean="0">
                <a:ln>
                  <a:noFill/>
                </a:ln>
                <a:solidFill>
                  <a:srgbClr val="000000"/>
                </a:solidFill>
                <a:effectLst/>
                <a:latin typeface="Arial" pitchFamily="34" charset="0"/>
                <a:ea typeface="ＭＳ Ｐゴシック" pitchFamily="50" charset="-128"/>
                <a:cs typeface="Arial" pitchFamily="34" charset="0"/>
              </a:rPr>
              <a:t/>
            </a:r>
            <a:br>
              <a:rPr kumimoji="1" lang="ja-JP" altLang="ja-JP" sz="1800" b="0" i="0" u="none" strike="noStrike" cap="none" normalizeH="0" baseline="0" dirty="0" smtClean="0">
                <a:ln>
                  <a:noFill/>
                </a:ln>
                <a:solidFill>
                  <a:srgbClr val="000000"/>
                </a:solidFill>
                <a:effectLst/>
                <a:latin typeface="Arial" pitchFamily="34" charset="0"/>
                <a:ea typeface="ＭＳ Ｐゴシック" pitchFamily="50" charset="-128"/>
                <a:cs typeface="Arial" pitchFamily="34" charset="0"/>
              </a:rPr>
            </a:br>
            <a:endParaRPr kumimoji="1" lang="ja-JP" altLang="ja-JP" sz="1800" b="0" i="0" u="none" strike="noStrike" cap="none" normalizeH="0" baseline="0" dirty="0" smtClean="0">
              <a:ln>
                <a:noFill/>
              </a:ln>
              <a:solidFill>
                <a:srgbClr val="000000"/>
              </a:solidFill>
              <a:effectLst/>
              <a:latin typeface="Arial" pitchFamily="34" charset="0"/>
              <a:ea typeface="ＭＳ Ｐゴシック" pitchFamily="50" charset="-128"/>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ja-JP" sz="1800" b="0" i="0" u="none" strike="noStrike" cap="none" normalizeH="0" baseline="0" dirty="0" smtClean="0">
                <a:ln>
                  <a:noFill/>
                </a:ln>
                <a:solidFill>
                  <a:srgbClr val="000000"/>
                </a:solidFill>
                <a:effectLst/>
                <a:latin typeface="Arial" pitchFamily="34" charset="0"/>
                <a:ea typeface="ＭＳ Ｐゴシック" pitchFamily="50" charset="-128"/>
                <a:cs typeface="Arial" pitchFamily="34" charset="0"/>
              </a:rPr>
              <a:t/>
            </a:r>
            <a:br>
              <a:rPr kumimoji="1" lang="ja-JP" altLang="ja-JP" sz="1800" b="0" i="0" u="none" strike="noStrike" cap="none" normalizeH="0" baseline="0" dirty="0" smtClean="0">
                <a:ln>
                  <a:noFill/>
                </a:ln>
                <a:solidFill>
                  <a:srgbClr val="000000"/>
                </a:solidFill>
                <a:effectLst/>
                <a:latin typeface="Arial" pitchFamily="34" charset="0"/>
                <a:ea typeface="ＭＳ Ｐゴシック" pitchFamily="50" charset="-128"/>
                <a:cs typeface="Arial" pitchFamily="34" charset="0"/>
              </a:rPr>
            </a:br>
            <a:endParaRPr kumimoji="1" lang="ja-JP" altLang="ja-JP" sz="1800" b="0" i="0" u="none" strike="noStrike" cap="none" normalizeH="0" baseline="0" dirty="0" smtClean="0">
              <a:ln>
                <a:noFill/>
              </a:ln>
              <a:solidFill>
                <a:srgbClr val="000000"/>
              </a:solidFill>
              <a:effectLst/>
              <a:latin typeface="Arial" pitchFamily="34" charset="0"/>
              <a:ea typeface="ＭＳ Ｐゴシック" pitchFamily="50" charset="-128"/>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7" name="テキスト ボックス 6"/>
          <p:cNvSpPr txBox="1"/>
          <p:nvPr/>
        </p:nvSpPr>
        <p:spPr>
          <a:xfrm>
            <a:off x="467544" y="5923502"/>
            <a:ext cx="4824536" cy="646331"/>
          </a:xfrm>
          <a:prstGeom prst="rect">
            <a:avLst/>
          </a:prstGeom>
          <a:solidFill>
            <a:srgbClr val="FFFF00"/>
          </a:solidFill>
        </p:spPr>
        <p:txBody>
          <a:bodyPr wrap="square" rtlCol="0">
            <a:spAutoFit/>
          </a:bodyPr>
          <a:lstStyle/>
          <a:p>
            <a:r>
              <a:rPr kumimoji="1" lang="en-US" altLang="ja-JP" dirty="0" smtClean="0"/>
              <a:t>Hence DSIs  of different innovations are different within a subject.</a:t>
            </a:r>
            <a:endParaRPr kumimoji="1" lang="ja-JP" altLang="en-US" dirty="0"/>
          </a:p>
        </p:txBody>
      </p:sp>
      <p:sp>
        <p:nvSpPr>
          <p:cNvPr id="8" name="テキスト ボックス 7"/>
          <p:cNvSpPr txBox="1"/>
          <p:nvPr/>
        </p:nvSpPr>
        <p:spPr>
          <a:xfrm>
            <a:off x="5940152" y="6062001"/>
            <a:ext cx="2150560" cy="369332"/>
          </a:xfrm>
          <a:prstGeom prst="rect">
            <a:avLst/>
          </a:prstGeom>
          <a:noFill/>
        </p:spPr>
        <p:txBody>
          <a:bodyPr wrap="square" rtlCol="0">
            <a:spAutoFit/>
          </a:bodyPr>
          <a:lstStyle/>
          <a:p>
            <a:r>
              <a:rPr kumimoji="1" lang="en-US" altLang="ja-JP" dirty="0" smtClean="0"/>
              <a:t>Different from DGI</a:t>
            </a:r>
            <a:endParaRPr kumimoji="1" lang="ja-JP" altLang="en-US" dirty="0"/>
          </a:p>
        </p:txBody>
      </p:sp>
      <p:sp>
        <p:nvSpPr>
          <p:cNvPr id="9" name="右矢印 8"/>
          <p:cNvSpPr/>
          <p:nvPr/>
        </p:nvSpPr>
        <p:spPr>
          <a:xfrm>
            <a:off x="5435068" y="6194984"/>
            <a:ext cx="360040" cy="103366"/>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436809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Effect transition="in" filter="fade">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8"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additive="base">
                                        <p:cTn id="14" dur="1000" fill="hold"/>
                                        <p:tgtEl>
                                          <p:spTgt spid="7"/>
                                        </p:tgtEl>
                                        <p:attrNameLst>
                                          <p:attrName>ppt_x</p:attrName>
                                        </p:attrNameLst>
                                      </p:cBhvr>
                                      <p:tavLst>
                                        <p:tav tm="0">
                                          <p:val>
                                            <p:strVal val="0-#ppt_w/2"/>
                                          </p:val>
                                        </p:tav>
                                        <p:tav tm="100000">
                                          <p:val>
                                            <p:strVal val="#ppt_x"/>
                                          </p:val>
                                        </p:tav>
                                      </p:tavLst>
                                    </p:anim>
                                    <p:anim calcmode="lin" valueType="num">
                                      <p:cBhvr additive="base">
                                        <p:cTn id="15" dur="10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wipe(left)">
                                      <p:cBhvr>
                                        <p:cTn id="20" dur="10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barn(inVertical)">
                                      <p:cBhvr>
                                        <p:cTn id="25"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9"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pPr/>
              <a:t>25</a:t>
            </a:fld>
            <a:endParaRPr kumimoji="1" lang="ja-JP" altLang="en-US"/>
          </a:p>
        </p:txBody>
      </p:sp>
      <p:graphicFrame>
        <p:nvGraphicFramePr>
          <p:cNvPr id="3" name="オブジェクト 2"/>
          <p:cNvGraphicFramePr>
            <a:graphicFrameLocks noChangeAspect="1"/>
          </p:cNvGraphicFramePr>
          <p:nvPr>
            <p:extLst>
              <p:ext uri="{D42A27DB-BD31-4B8C-83A1-F6EECF244321}">
                <p14:modId xmlns:p14="http://schemas.microsoft.com/office/powerpoint/2010/main" val="767603833"/>
              </p:ext>
            </p:extLst>
          </p:nvPr>
        </p:nvGraphicFramePr>
        <p:xfrm>
          <a:off x="1619672" y="2348880"/>
          <a:ext cx="8491537" cy="4797425"/>
        </p:xfrm>
        <a:graphic>
          <a:graphicData uri="http://schemas.openxmlformats.org/presentationml/2006/ole">
            <mc:AlternateContent xmlns:mc="http://schemas.openxmlformats.org/markup-compatibility/2006">
              <mc:Choice xmlns:v="urn:schemas-microsoft-com:vml" Requires="v">
                <p:oleObj spid="_x0000_s3127" name="文書" r:id="rId4" imgW="5542259" imgH="3138798" progId="Word.Document.12">
                  <p:embed/>
                </p:oleObj>
              </mc:Choice>
              <mc:Fallback>
                <p:oleObj name="文書" r:id="rId4" imgW="5542259" imgH="3138798" progId="Word.Document.12">
                  <p:embed/>
                  <p:pic>
                    <p:nvPicPr>
                      <p:cNvPr id="0" name="Picture 5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19672" y="2348880"/>
                        <a:ext cx="8491537" cy="4797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タイトル 1"/>
          <p:cNvSpPr txBox="1">
            <a:spLocks/>
          </p:cNvSpPr>
          <p:nvPr/>
        </p:nvSpPr>
        <p:spPr>
          <a:xfrm>
            <a:off x="107504" y="188640"/>
            <a:ext cx="2170584" cy="576064"/>
          </a:xfrm>
          <a:prstGeom prst="rect">
            <a:avLst/>
          </a:prstGeom>
        </p:spPr>
        <p:txBody>
          <a:bodyP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400" b="1" dirty="0" smtClean="0"/>
              <a:t>Mobile phone</a:t>
            </a:r>
            <a:endParaRPr lang="ja-JP" altLang="en-US" sz="2400" dirty="0"/>
          </a:p>
        </p:txBody>
      </p:sp>
      <p:sp>
        <p:nvSpPr>
          <p:cNvPr id="5" name="正方形/長方形 4"/>
          <p:cNvSpPr/>
          <p:nvPr/>
        </p:nvSpPr>
        <p:spPr>
          <a:xfrm>
            <a:off x="1192796" y="620688"/>
            <a:ext cx="6480720" cy="830997"/>
          </a:xfrm>
          <a:prstGeom prst="rect">
            <a:avLst/>
          </a:prstGeom>
          <a:solidFill>
            <a:schemeClr val="accent6">
              <a:lumMod val="20000"/>
              <a:lumOff val="80000"/>
            </a:schemeClr>
          </a:solidFill>
        </p:spPr>
        <p:txBody>
          <a:bodyPr wrap="square">
            <a:spAutoFit/>
          </a:bodyPr>
          <a:lstStyle/>
          <a:p>
            <a:pPr lvl="0">
              <a:spcBef>
                <a:spcPct val="20000"/>
              </a:spcBef>
            </a:pPr>
            <a:r>
              <a:rPr lang="en-US" altLang="ja-JP" sz="2400" dirty="0">
                <a:solidFill>
                  <a:prstClr val="black"/>
                </a:solidFill>
              </a:rPr>
              <a:t>H2</a:t>
            </a:r>
            <a:r>
              <a:rPr lang="en-US" altLang="ja-JP" sz="2400" baseline="-25000" dirty="0">
                <a:solidFill>
                  <a:prstClr val="black"/>
                </a:solidFill>
              </a:rPr>
              <a:t>a1</a:t>
            </a:r>
            <a:r>
              <a:rPr lang="en-US" altLang="ja-JP" sz="2400" dirty="0">
                <a:solidFill>
                  <a:prstClr val="black"/>
                </a:solidFill>
              </a:rPr>
              <a:t>: There is no significant correlation between DGI and innovative behavior (adoption time). </a:t>
            </a:r>
          </a:p>
        </p:txBody>
      </p:sp>
      <p:sp>
        <p:nvSpPr>
          <p:cNvPr id="6" name="正方形/長方形 5"/>
          <p:cNvSpPr/>
          <p:nvPr/>
        </p:nvSpPr>
        <p:spPr>
          <a:xfrm>
            <a:off x="1192796" y="1451685"/>
            <a:ext cx="6480720" cy="830997"/>
          </a:xfrm>
          <a:prstGeom prst="rect">
            <a:avLst/>
          </a:prstGeom>
          <a:solidFill>
            <a:schemeClr val="accent6">
              <a:lumMod val="20000"/>
              <a:lumOff val="80000"/>
            </a:schemeClr>
          </a:solidFill>
        </p:spPr>
        <p:txBody>
          <a:bodyPr wrap="square">
            <a:spAutoFit/>
          </a:bodyPr>
          <a:lstStyle/>
          <a:p>
            <a:pPr lvl="0">
              <a:spcBef>
                <a:spcPct val="20000"/>
              </a:spcBef>
            </a:pPr>
            <a:r>
              <a:rPr lang="en-US" altLang="ja-JP" sz="2400" dirty="0">
                <a:solidFill>
                  <a:prstClr val="black"/>
                </a:solidFill>
              </a:rPr>
              <a:t>H2</a:t>
            </a:r>
            <a:r>
              <a:rPr lang="en-US" altLang="ja-JP" sz="2400" baseline="-25000" dirty="0">
                <a:solidFill>
                  <a:prstClr val="black"/>
                </a:solidFill>
              </a:rPr>
              <a:t>a2</a:t>
            </a:r>
            <a:r>
              <a:rPr lang="en-US" altLang="ja-JP" sz="2400" dirty="0">
                <a:solidFill>
                  <a:prstClr val="black"/>
                </a:solidFill>
              </a:rPr>
              <a:t>: There is a significant correlation between DSI and innovative behavior (adoption time).</a:t>
            </a:r>
          </a:p>
        </p:txBody>
      </p:sp>
    </p:spTree>
    <p:extLst>
      <p:ext uri="{BB962C8B-B14F-4D97-AF65-F5344CB8AC3E}">
        <p14:creationId xmlns:p14="http://schemas.microsoft.com/office/powerpoint/2010/main" val="36155540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pPr/>
              <a:t>26</a:t>
            </a:fld>
            <a:endParaRPr kumimoji="1" lang="ja-JP" altLang="en-US"/>
          </a:p>
        </p:txBody>
      </p:sp>
      <p:graphicFrame>
        <p:nvGraphicFramePr>
          <p:cNvPr id="4" name="オブジェクト 3"/>
          <p:cNvGraphicFramePr>
            <a:graphicFrameLocks noChangeAspect="1"/>
          </p:cNvGraphicFramePr>
          <p:nvPr>
            <p:extLst>
              <p:ext uri="{D42A27DB-BD31-4B8C-83A1-F6EECF244321}">
                <p14:modId xmlns:p14="http://schemas.microsoft.com/office/powerpoint/2010/main" val="2478182001"/>
              </p:ext>
            </p:extLst>
          </p:nvPr>
        </p:nvGraphicFramePr>
        <p:xfrm>
          <a:off x="1547664" y="2132856"/>
          <a:ext cx="8491537" cy="4454525"/>
        </p:xfrm>
        <a:graphic>
          <a:graphicData uri="http://schemas.openxmlformats.org/presentationml/2006/ole">
            <mc:AlternateContent xmlns:mc="http://schemas.openxmlformats.org/markup-compatibility/2006">
              <mc:Choice xmlns:v="urn:schemas-microsoft-com:vml" Requires="v">
                <p:oleObj spid="_x0000_s4147" name="文書" r:id="rId3" imgW="5542259" imgH="2914521" progId="Word.Document.12">
                  <p:embed/>
                </p:oleObj>
              </mc:Choice>
              <mc:Fallback>
                <p:oleObj name="文書" r:id="rId3" imgW="5542259" imgH="2914521" progId="Word.Document.12">
                  <p:embed/>
                  <p:pic>
                    <p:nvPicPr>
                      <p:cNvPr id="0" name="Picture 4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47664" y="2132856"/>
                        <a:ext cx="8491537" cy="4454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タイトル 1"/>
          <p:cNvSpPr txBox="1">
            <a:spLocks/>
          </p:cNvSpPr>
          <p:nvPr/>
        </p:nvSpPr>
        <p:spPr>
          <a:xfrm>
            <a:off x="457200" y="188640"/>
            <a:ext cx="874440" cy="504056"/>
          </a:xfrm>
          <a:prstGeom prst="rect">
            <a:avLst/>
          </a:prstGeom>
        </p:spPr>
        <p:txBody>
          <a:bodyP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400" b="1" dirty="0" smtClean="0"/>
              <a:t>SNS</a:t>
            </a:r>
            <a:endParaRPr lang="ja-JP" altLang="en-US" sz="2400" b="1" dirty="0"/>
          </a:p>
        </p:txBody>
      </p:sp>
      <p:sp>
        <p:nvSpPr>
          <p:cNvPr id="6" name="正方形/長方形 5"/>
          <p:cNvSpPr/>
          <p:nvPr/>
        </p:nvSpPr>
        <p:spPr>
          <a:xfrm>
            <a:off x="1315730" y="455300"/>
            <a:ext cx="6352614" cy="830997"/>
          </a:xfrm>
          <a:prstGeom prst="rect">
            <a:avLst/>
          </a:prstGeom>
          <a:solidFill>
            <a:schemeClr val="accent6">
              <a:lumMod val="20000"/>
              <a:lumOff val="80000"/>
            </a:schemeClr>
          </a:solidFill>
        </p:spPr>
        <p:txBody>
          <a:bodyPr wrap="square">
            <a:spAutoFit/>
          </a:bodyPr>
          <a:lstStyle/>
          <a:p>
            <a:pPr lvl="0">
              <a:spcBef>
                <a:spcPct val="20000"/>
              </a:spcBef>
            </a:pPr>
            <a:r>
              <a:rPr lang="en-US" altLang="ja-JP" sz="2400" dirty="0">
                <a:solidFill>
                  <a:prstClr val="black"/>
                </a:solidFill>
              </a:rPr>
              <a:t>H2</a:t>
            </a:r>
            <a:r>
              <a:rPr lang="en-US" altLang="ja-JP" sz="2400" baseline="-25000" dirty="0">
                <a:solidFill>
                  <a:prstClr val="black"/>
                </a:solidFill>
              </a:rPr>
              <a:t>a1</a:t>
            </a:r>
            <a:r>
              <a:rPr lang="en-US" altLang="ja-JP" sz="2400" dirty="0">
                <a:solidFill>
                  <a:prstClr val="black"/>
                </a:solidFill>
              </a:rPr>
              <a:t>: There is no significant correlation between DGI and innovative behavior (adoption time). </a:t>
            </a:r>
          </a:p>
        </p:txBody>
      </p:sp>
      <p:sp>
        <p:nvSpPr>
          <p:cNvPr id="7" name="正方形/長方形 6"/>
          <p:cNvSpPr/>
          <p:nvPr/>
        </p:nvSpPr>
        <p:spPr>
          <a:xfrm>
            <a:off x="1315728" y="1196752"/>
            <a:ext cx="6352615" cy="830997"/>
          </a:xfrm>
          <a:prstGeom prst="rect">
            <a:avLst/>
          </a:prstGeom>
          <a:solidFill>
            <a:schemeClr val="accent6">
              <a:lumMod val="20000"/>
              <a:lumOff val="80000"/>
            </a:schemeClr>
          </a:solidFill>
        </p:spPr>
        <p:txBody>
          <a:bodyPr wrap="square">
            <a:spAutoFit/>
          </a:bodyPr>
          <a:lstStyle/>
          <a:p>
            <a:pPr lvl="0">
              <a:spcBef>
                <a:spcPct val="20000"/>
              </a:spcBef>
            </a:pPr>
            <a:r>
              <a:rPr lang="en-US" altLang="ja-JP" sz="2400" dirty="0">
                <a:solidFill>
                  <a:prstClr val="black"/>
                </a:solidFill>
              </a:rPr>
              <a:t>H2</a:t>
            </a:r>
            <a:r>
              <a:rPr lang="en-US" altLang="ja-JP" sz="2400" baseline="-25000" dirty="0">
                <a:solidFill>
                  <a:prstClr val="black"/>
                </a:solidFill>
              </a:rPr>
              <a:t>a2</a:t>
            </a:r>
            <a:r>
              <a:rPr lang="en-US" altLang="ja-JP" sz="2400" dirty="0">
                <a:solidFill>
                  <a:prstClr val="black"/>
                </a:solidFill>
              </a:rPr>
              <a:t>: There is a significant correlation between DSI and innovative behavior (adoption time).</a:t>
            </a:r>
          </a:p>
        </p:txBody>
      </p:sp>
    </p:spTree>
    <p:extLst>
      <p:ext uri="{BB962C8B-B14F-4D97-AF65-F5344CB8AC3E}">
        <p14:creationId xmlns:p14="http://schemas.microsoft.com/office/powerpoint/2010/main" val="111684173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pPr/>
              <a:t>27</a:t>
            </a:fld>
            <a:endParaRPr kumimoji="1" lang="ja-JP" altLang="en-US"/>
          </a:p>
        </p:txBody>
      </p:sp>
      <p:graphicFrame>
        <p:nvGraphicFramePr>
          <p:cNvPr id="3" name="オブジェクト 2"/>
          <p:cNvGraphicFramePr>
            <a:graphicFrameLocks noChangeAspect="1"/>
          </p:cNvGraphicFramePr>
          <p:nvPr>
            <p:extLst>
              <p:ext uri="{D42A27DB-BD31-4B8C-83A1-F6EECF244321}">
                <p14:modId xmlns:p14="http://schemas.microsoft.com/office/powerpoint/2010/main" val="43483578"/>
              </p:ext>
            </p:extLst>
          </p:nvPr>
        </p:nvGraphicFramePr>
        <p:xfrm>
          <a:off x="1547664" y="2084726"/>
          <a:ext cx="9048750" cy="4749800"/>
        </p:xfrm>
        <a:graphic>
          <a:graphicData uri="http://schemas.openxmlformats.org/presentationml/2006/ole">
            <mc:AlternateContent xmlns:mc="http://schemas.openxmlformats.org/markup-compatibility/2006">
              <mc:Choice xmlns:v="urn:schemas-microsoft-com:vml" Requires="v">
                <p:oleObj spid="_x0000_s5171" name="文書" r:id="rId3" imgW="5542259" imgH="2914521" progId="Word.Document.12">
                  <p:embed/>
                </p:oleObj>
              </mc:Choice>
              <mc:Fallback>
                <p:oleObj name="文書" r:id="rId3" imgW="5542259" imgH="2914521" progId="Word.Document.12">
                  <p:embed/>
                  <p:pic>
                    <p:nvPicPr>
                      <p:cNvPr id="0" name="Picture 4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47664" y="2084726"/>
                        <a:ext cx="9048750" cy="4749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タイトル 1"/>
          <p:cNvSpPr txBox="1">
            <a:spLocks/>
          </p:cNvSpPr>
          <p:nvPr/>
        </p:nvSpPr>
        <p:spPr>
          <a:xfrm>
            <a:off x="251520" y="171375"/>
            <a:ext cx="1522512" cy="432048"/>
          </a:xfrm>
          <a:prstGeom prst="rect">
            <a:avLst/>
          </a:prstGeom>
        </p:spPr>
        <p:txBody>
          <a:bodyPr>
            <a:normAutofit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400" b="1" dirty="0" smtClean="0"/>
              <a:t>e-money</a:t>
            </a:r>
            <a:endParaRPr lang="ja-JP" altLang="en-US" sz="2400" b="1" dirty="0"/>
          </a:p>
        </p:txBody>
      </p:sp>
      <p:sp>
        <p:nvSpPr>
          <p:cNvPr id="7" name="正方形/長方形 6"/>
          <p:cNvSpPr/>
          <p:nvPr/>
        </p:nvSpPr>
        <p:spPr>
          <a:xfrm>
            <a:off x="1619672" y="387399"/>
            <a:ext cx="6336704" cy="830997"/>
          </a:xfrm>
          <a:prstGeom prst="rect">
            <a:avLst/>
          </a:prstGeom>
          <a:solidFill>
            <a:schemeClr val="accent6">
              <a:lumMod val="20000"/>
              <a:lumOff val="80000"/>
            </a:schemeClr>
          </a:solidFill>
        </p:spPr>
        <p:txBody>
          <a:bodyPr wrap="square">
            <a:spAutoFit/>
          </a:bodyPr>
          <a:lstStyle/>
          <a:p>
            <a:pPr lvl="0">
              <a:spcBef>
                <a:spcPct val="20000"/>
              </a:spcBef>
            </a:pPr>
            <a:r>
              <a:rPr lang="en-US" altLang="ja-JP" sz="2400" dirty="0">
                <a:solidFill>
                  <a:prstClr val="black"/>
                </a:solidFill>
              </a:rPr>
              <a:t>H2</a:t>
            </a:r>
            <a:r>
              <a:rPr lang="en-US" altLang="ja-JP" sz="2400" baseline="-25000" dirty="0">
                <a:solidFill>
                  <a:prstClr val="black"/>
                </a:solidFill>
              </a:rPr>
              <a:t>a1</a:t>
            </a:r>
            <a:r>
              <a:rPr lang="en-US" altLang="ja-JP" sz="2400" dirty="0">
                <a:solidFill>
                  <a:prstClr val="black"/>
                </a:solidFill>
              </a:rPr>
              <a:t>: There is no significant correlation between DGI and innovative behavior (adoption time). </a:t>
            </a:r>
          </a:p>
        </p:txBody>
      </p:sp>
      <p:sp>
        <p:nvSpPr>
          <p:cNvPr id="8" name="正方形/長方形 7"/>
          <p:cNvSpPr/>
          <p:nvPr/>
        </p:nvSpPr>
        <p:spPr>
          <a:xfrm>
            <a:off x="1619672" y="1218396"/>
            <a:ext cx="6336704" cy="830997"/>
          </a:xfrm>
          <a:prstGeom prst="rect">
            <a:avLst/>
          </a:prstGeom>
          <a:solidFill>
            <a:schemeClr val="accent6">
              <a:lumMod val="20000"/>
              <a:lumOff val="80000"/>
            </a:schemeClr>
          </a:solidFill>
        </p:spPr>
        <p:txBody>
          <a:bodyPr wrap="square">
            <a:spAutoFit/>
          </a:bodyPr>
          <a:lstStyle/>
          <a:p>
            <a:pPr lvl="0">
              <a:spcBef>
                <a:spcPct val="20000"/>
              </a:spcBef>
            </a:pPr>
            <a:r>
              <a:rPr lang="en-US" altLang="ja-JP" sz="2400" dirty="0">
                <a:solidFill>
                  <a:prstClr val="black"/>
                </a:solidFill>
              </a:rPr>
              <a:t>H2</a:t>
            </a:r>
            <a:r>
              <a:rPr lang="en-US" altLang="ja-JP" sz="2400" baseline="-25000" dirty="0">
                <a:solidFill>
                  <a:prstClr val="black"/>
                </a:solidFill>
              </a:rPr>
              <a:t>a2</a:t>
            </a:r>
            <a:r>
              <a:rPr lang="en-US" altLang="ja-JP" sz="2400" dirty="0">
                <a:solidFill>
                  <a:prstClr val="black"/>
                </a:solidFill>
              </a:rPr>
              <a:t>: There is a significant correlation between DSI and innovative behavior (adoption time).</a:t>
            </a:r>
          </a:p>
        </p:txBody>
      </p:sp>
    </p:spTree>
    <p:extLst>
      <p:ext uri="{BB962C8B-B14F-4D97-AF65-F5344CB8AC3E}">
        <p14:creationId xmlns:p14="http://schemas.microsoft.com/office/powerpoint/2010/main" val="100046214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pPr/>
              <a:t>28</a:t>
            </a:fld>
            <a:endParaRPr kumimoji="1" lang="ja-JP" altLang="en-US"/>
          </a:p>
        </p:txBody>
      </p:sp>
      <p:graphicFrame>
        <p:nvGraphicFramePr>
          <p:cNvPr id="3" name="オブジェクト 2"/>
          <p:cNvGraphicFramePr>
            <a:graphicFrameLocks noChangeAspect="1"/>
          </p:cNvGraphicFramePr>
          <p:nvPr>
            <p:extLst>
              <p:ext uri="{D42A27DB-BD31-4B8C-83A1-F6EECF244321}">
                <p14:modId xmlns:p14="http://schemas.microsoft.com/office/powerpoint/2010/main" val="4272037175"/>
              </p:ext>
            </p:extLst>
          </p:nvPr>
        </p:nvGraphicFramePr>
        <p:xfrm>
          <a:off x="647700" y="1193800"/>
          <a:ext cx="8407400" cy="5410200"/>
        </p:xfrm>
        <a:graphic>
          <a:graphicData uri="http://schemas.openxmlformats.org/presentationml/2006/ole">
            <mc:AlternateContent xmlns:mc="http://schemas.openxmlformats.org/markup-compatibility/2006">
              <mc:Choice xmlns:v="urn:schemas-microsoft-com:vml" Requires="v">
                <p:oleObj spid="_x0000_s2101" name="文書" r:id="rId3" imgW="5549102" imgH="3572956" progId="Word.Document.12">
                  <p:embed/>
                </p:oleObj>
              </mc:Choice>
              <mc:Fallback>
                <p:oleObj name="文書" r:id="rId3" imgW="5549102" imgH="3572956" progId="Word.Document.12">
                  <p:embed/>
                  <p:pic>
                    <p:nvPicPr>
                      <p:cNvPr id="0" name="Picture 4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7700" y="1193800"/>
                        <a:ext cx="8407400" cy="5410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正方形/長方形 3"/>
          <p:cNvSpPr/>
          <p:nvPr/>
        </p:nvSpPr>
        <p:spPr>
          <a:xfrm>
            <a:off x="395536" y="340970"/>
            <a:ext cx="8136904" cy="461665"/>
          </a:xfrm>
          <a:prstGeom prst="rect">
            <a:avLst/>
          </a:prstGeom>
          <a:solidFill>
            <a:schemeClr val="accent6">
              <a:lumMod val="20000"/>
              <a:lumOff val="80000"/>
            </a:schemeClr>
          </a:solidFill>
        </p:spPr>
        <p:txBody>
          <a:bodyPr wrap="square">
            <a:spAutoFit/>
          </a:bodyPr>
          <a:lstStyle/>
          <a:p>
            <a:pPr lvl="0">
              <a:spcBef>
                <a:spcPct val="20000"/>
              </a:spcBef>
            </a:pPr>
            <a:r>
              <a:rPr lang="en-US" altLang="ja-JP" sz="2400" dirty="0">
                <a:solidFill>
                  <a:prstClr val="black"/>
                </a:solidFill>
              </a:rPr>
              <a:t>H2</a:t>
            </a:r>
            <a:r>
              <a:rPr lang="en-US" altLang="ja-JP" sz="2400" baseline="-25000" dirty="0">
                <a:solidFill>
                  <a:prstClr val="black"/>
                </a:solidFill>
              </a:rPr>
              <a:t>b</a:t>
            </a:r>
            <a:r>
              <a:rPr lang="en-US" altLang="ja-JP" sz="2400" dirty="0">
                <a:solidFill>
                  <a:prstClr val="black"/>
                </a:solidFill>
              </a:rPr>
              <a:t>: There is no significant correlation between DSI and DGI.</a:t>
            </a:r>
          </a:p>
        </p:txBody>
      </p:sp>
    </p:spTree>
    <p:extLst>
      <p:ext uri="{BB962C8B-B14F-4D97-AF65-F5344CB8AC3E}">
        <p14:creationId xmlns:p14="http://schemas.microsoft.com/office/powerpoint/2010/main" val="135004787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pPr/>
              <a:t>29</a:t>
            </a:fld>
            <a:endParaRPr kumimoji="1" lang="ja-JP" altLang="en-US"/>
          </a:p>
        </p:txBody>
      </p:sp>
      <p:pic>
        <p:nvPicPr>
          <p:cNvPr id="7170" name="Picture 2" descr="Product-Limit Survival Curve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548680"/>
            <a:ext cx="8208911" cy="576064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表 2"/>
          <p:cNvGraphicFramePr>
            <a:graphicFrameLocks noGrp="1"/>
          </p:cNvGraphicFramePr>
          <p:nvPr>
            <p:extLst>
              <p:ext uri="{D42A27DB-BD31-4B8C-83A1-F6EECF244321}">
                <p14:modId xmlns:p14="http://schemas.microsoft.com/office/powerpoint/2010/main" val="727171931"/>
              </p:ext>
            </p:extLst>
          </p:nvPr>
        </p:nvGraphicFramePr>
        <p:xfrm>
          <a:off x="4211960" y="1340768"/>
          <a:ext cx="4320481" cy="1573530"/>
        </p:xfrm>
        <a:graphic>
          <a:graphicData uri="http://schemas.openxmlformats.org/drawingml/2006/table">
            <a:tbl>
              <a:tblPr/>
              <a:tblGrid>
                <a:gridCol w="648072"/>
                <a:gridCol w="339467"/>
                <a:gridCol w="493769"/>
                <a:gridCol w="555491"/>
                <a:gridCol w="771513"/>
                <a:gridCol w="1512169"/>
              </a:tblGrid>
              <a:tr h="0">
                <a:tc gridSpan="6">
                  <a:txBody>
                    <a:bodyPr/>
                    <a:lstStyle/>
                    <a:p>
                      <a:pPr fontAlgn="t"/>
                      <a:r>
                        <a:rPr lang="en-US" sz="1200" b="0" i="0" dirty="0">
                          <a:solidFill>
                            <a:srgbClr val="000000"/>
                          </a:solidFill>
                          <a:effectLst/>
                          <a:latin typeface="Arial"/>
                        </a:rPr>
                        <a:t>Summary of the Number of Censored and Uncensored Values</a:t>
                      </a:r>
                    </a:p>
                  </a:txBody>
                  <a:tcPr marL="47625" marR="47625" marT="47625" marB="47625">
                    <a:lnL w="9525" cap="flat" cmpd="sng" algn="ctr">
                      <a:solidFill>
                        <a:srgbClr val="C1C1C1"/>
                      </a:solidFill>
                      <a:prstDash val="solid"/>
                      <a:round/>
                      <a:headEnd type="none" w="med" len="med"/>
                      <a:tailEnd type="none" w="med" len="med"/>
                    </a:lnL>
                    <a:lnR>
                      <a:noFill/>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0">
                <a:tc>
                  <a:txBody>
                    <a:bodyPr/>
                    <a:lstStyle/>
                    <a:p>
                      <a:pPr fontAlgn="t"/>
                      <a:r>
                        <a:rPr lang="en-US" sz="1200" b="0" i="0">
                          <a:solidFill>
                            <a:srgbClr val="000000"/>
                          </a:solidFill>
                          <a:effectLst/>
                          <a:latin typeface="Arial"/>
                        </a:rPr>
                        <a:t>Stratum</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sz="1200" b="0" i="0">
                          <a:solidFill>
                            <a:srgbClr val="000000"/>
                          </a:solidFill>
                          <a:effectLst/>
                          <a:latin typeface="Arial"/>
                        </a:rPr>
                        <a:t>sex</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sz="1200" b="0" i="0">
                          <a:solidFill>
                            <a:srgbClr val="000000"/>
                          </a:solidFill>
                          <a:effectLst/>
                          <a:latin typeface="Arial"/>
                        </a:rPr>
                        <a:t>Total</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sz="1200" b="0" i="0">
                          <a:solidFill>
                            <a:srgbClr val="000000"/>
                          </a:solidFill>
                          <a:effectLst/>
                          <a:latin typeface="Arial"/>
                        </a:rPr>
                        <a:t>Failed</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sz="1200" b="0" i="0">
                          <a:solidFill>
                            <a:srgbClr val="000000"/>
                          </a:solidFill>
                          <a:effectLst/>
                          <a:latin typeface="Arial"/>
                        </a:rPr>
                        <a:t>Censored</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sz="1200" b="0" i="0">
                          <a:solidFill>
                            <a:srgbClr val="000000"/>
                          </a:solidFill>
                          <a:effectLst/>
                          <a:latin typeface="Arial"/>
                        </a:rPr>
                        <a:t>Percent</a:t>
                      </a:r>
                      <a:br>
                        <a:rPr lang="en-US" sz="1200" b="0" i="0">
                          <a:solidFill>
                            <a:srgbClr val="000000"/>
                          </a:solidFill>
                          <a:effectLst/>
                          <a:latin typeface="Arial"/>
                        </a:rPr>
                      </a:br>
                      <a:r>
                        <a:rPr lang="en-US" sz="1200" b="0" i="0">
                          <a:solidFill>
                            <a:srgbClr val="000000"/>
                          </a:solidFill>
                          <a:effectLst/>
                          <a:latin typeface="Arial"/>
                        </a:rPr>
                        <a:t>Censored</a:t>
                      </a:r>
                    </a:p>
                  </a:txBody>
                  <a:tcPr marL="47625" marR="47625" marT="47625" marB="47625">
                    <a:lnL w="9525" cap="flat" cmpd="sng" algn="ctr">
                      <a:solidFill>
                        <a:srgbClr val="C1C1C1"/>
                      </a:solidFill>
                      <a:prstDash val="solid"/>
                      <a:round/>
                      <a:headEnd type="none" w="med" len="med"/>
                      <a:tailEnd type="none" w="med" len="med"/>
                    </a:lnL>
                    <a:lnR>
                      <a:noFill/>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r>
              <a:tr h="0">
                <a:tc>
                  <a:txBody>
                    <a:bodyPr/>
                    <a:lstStyle/>
                    <a:p>
                      <a:pPr fontAlgn="t"/>
                      <a:r>
                        <a:rPr lang="en-US" altLang="ja-JP" sz="1200" b="0" i="0">
                          <a:solidFill>
                            <a:srgbClr val="000000"/>
                          </a:solidFill>
                          <a:effectLst/>
                          <a:latin typeface="Arial"/>
                        </a:rPr>
                        <a:t>1</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sz="1200" b="0" i="0" dirty="0" smtClean="0">
                          <a:solidFill>
                            <a:srgbClr val="000000"/>
                          </a:solidFill>
                          <a:effectLst/>
                          <a:latin typeface="Arial"/>
                        </a:rPr>
                        <a:t>M</a:t>
                      </a:r>
                      <a:endParaRPr lang="en-US" altLang="ja-JP" sz="1200" b="0" i="0" dirty="0">
                        <a:solidFill>
                          <a:srgbClr val="000000"/>
                        </a:solidFill>
                        <a:effectLst/>
                        <a:latin typeface="Arial"/>
                      </a:endParaRP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sz="1200" b="0" i="0">
                          <a:solidFill>
                            <a:srgbClr val="000000"/>
                          </a:solidFill>
                          <a:effectLst/>
                          <a:latin typeface="Arial"/>
                        </a:rPr>
                        <a:t>455</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sz="1200" b="0" i="0">
                          <a:solidFill>
                            <a:srgbClr val="000000"/>
                          </a:solidFill>
                          <a:effectLst/>
                          <a:latin typeface="Arial"/>
                        </a:rPr>
                        <a:t>455</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sz="1200" b="0" i="0">
                          <a:solidFill>
                            <a:srgbClr val="000000"/>
                          </a:solidFill>
                          <a:effectLst/>
                          <a:latin typeface="Arial"/>
                        </a:rPr>
                        <a:t>0</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sz="1200" b="0" i="0">
                          <a:solidFill>
                            <a:srgbClr val="000000"/>
                          </a:solidFill>
                          <a:effectLst/>
                          <a:latin typeface="Arial"/>
                        </a:rPr>
                        <a:t>0.00</a:t>
                      </a:r>
                    </a:p>
                  </a:txBody>
                  <a:tcPr marL="47625" marR="47625" marT="47625" marB="47625">
                    <a:lnL w="9525" cap="flat" cmpd="sng" algn="ctr">
                      <a:solidFill>
                        <a:srgbClr val="C1C1C1"/>
                      </a:solidFill>
                      <a:prstDash val="solid"/>
                      <a:round/>
                      <a:headEnd type="none" w="med" len="med"/>
                      <a:tailEnd type="none" w="med" len="med"/>
                    </a:lnL>
                    <a:lnR>
                      <a:noFill/>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r>
              <a:tr h="0">
                <a:tc>
                  <a:txBody>
                    <a:bodyPr/>
                    <a:lstStyle/>
                    <a:p>
                      <a:pPr fontAlgn="t"/>
                      <a:r>
                        <a:rPr lang="en-US" altLang="ja-JP" sz="1200" b="0" i="0">
                          <a:solidFill>
                            <a:srgbClr val="000000"/>
                          </a:solidFill>
                          <a:effectLst/>
                          <a:latin typeface="Arial"/>
                        </a:rPr>
                        <a:t>2</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sz="1200" b="0" i="0" dirty="0" smtClean="0">
                          <a:solidFill>
                            <a:srgbClr val="000000"/>
                          </a:solidFill>
                          <a:effectLst/>
                          <a:latin typeface="Arial"/>
                        </a:rPr>
                        <a:t>F</a:t>
                      </a:r>
                      <a:endParaRPr lang="en-US" altLang="ja-JP" sz="1200" b="0" i="0" dirty="0">
                        <a:solidFill>
                          <a:srgbClr val="000000"/>
                        </a:solidFill>
                        <a:effectLst/>
                        <a:latin typeface="Arial"/>
                      </a:endParaRP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sz="1200" b="0" i="0">
                          <a:solidFill>
                            <a:srgbClr val="000000"/>
                          </a:solidFill>
                          <a:effectLst/>
                          <a:latin typeface="Arial"/>
                        </a:rPr>
                        <a:t>233</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sz="1200" b="0" i="0">
                          <a:solidFill>
                            <a:srgbClr val="000000"/>
                          </a:solidFill>
                          <a:effectLst/>
                          <a:latin typeface="Arial"/>
                        </a:rPr>
                        <a:t>233</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sz="1200" b="0" i="0">
                          <a:solidFill>
                            <a:srgbClr val="000000"/>
                          </a:solidFill>
                          <a:effectLst/>
                          <a:latin typeface="Arial"/>
                        </a:rPr>
                        <a:t>0</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sz="1200" b="0" i="0">
                          <a:solidFill>
                            <a:srgbClr val="000000"/>
                          </a:solidFill>
                          <a:effectLst/>
                          <a:latin typeface="Arial"/>
                        </a:rPr>
                        <a:t>0.00</a:t>
                      </a:r>
                    </a:p>
                  </a:txBody>
                  <a:tcPr marL="47625" marR="47625" marT="47625" marB="47625">
                    <a:lnL w="9525" cap="flat" cmpd="sng" algn="ctr">
                      <a:solidFill>
                        <a:srgbClr val="C1C1C1"/>
                      </a:solidFill>
                      <a:prstDash val="solid"/>
                      <a:round/>
                      <a:headEnd type="none" w="med" len="med"/>
                      <a:tailEnd type="none" w="med" len="med"/>
                    </a:lnL>
                    <a:lnR>
                      <a:noFill/>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r>
              <a:tr h="0">
                <a:tc>
                  <a:txBody>
                    <a:bodyPr/>
                    <a:lstStyle/>
                    <a:p>
                      <a:pPr fontAlgn="t"/>
                      <a:r>
                        <a:rPr lang="en-US" sz="1200" b="0" i="0">
                          <a:solidFill>
                            <a:srgbClr val="000000"/>
                          </a:solidFill>
                          <a:effectLst/>
                          <a:latin typeface="Arial"/>
                        </a:rPr>
                        <a:t>Total</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a:noFill/>
                    </a:lnB>
                    <a:solidFill>
                      <a:srgbClr val="FAFBFE"/>
                    </a:solidFill>
                  </a:tcPr>
                </a:tc>
                <a:tc>
                  <a:txBody>
                    <a:bodyPr/>
                    <a:lstStyle/>
                    <a:p>
                      <a:pPr fontAlgn="t"/>
                      <a:endParaRPr lang="ja-JP" altLang="en-US" sz="1200" b="0" i="0">
                        <a:solidFill>
                          <a:srgbClr val="000000"/>
                        </a:solidFill>
                        <a:effectLst/>
                        <a:latin typeface="Arial"/>
                      </a:endParaRP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a:noFill/>
                    </a:lnB>
                    <a:solidFill>
                      <a:srgbClr val="FAFBFE"/>
                    </a:solidFill>
                  </a:tcPr>
                </a:tc>
                <a:tc>
                  <a:txBody>
                    <a:bodyPr/>
                    <a:lstStyle/>
                    <a:p>
                      <a:pPr fontAlgn="t"/>
                      <a:r>
                        <a:rPr lang="en-US" altLang="ja-JP" sz="1200" b="0" i="0">
                          <a:solidFill>
                            <a:srgbClr val="000000"/>
                          </a:solidFill>
                          <a:effectLst/>
                          <a:latin typeface="Arial"/>
                        </a:rPr>
                        <a:t>688</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a:noFill/>
                    </a:lnB>
                    <a:solidFill>
                      <a:srgbClr val="FAFBFE"/>
                    </a:solidFill>
                  </a:tcPr>
                </a:tc>
                <a:tc>
                  <a:txBody>
                    <a:bodyPr/>
                    <a:lstStyle/>
                    <a:p>
                      <a:pPr fontAlgn="t"/>
                      <a:r>
                        <a:rPr lang="en-US" altLang="ja-JP" sz="1200" b="0" i="0">
                          <a:solidFill>
                            <a:srgbClr val="000000"/>
                          </a:solidFill>
                          <a:effectLst/>
                          <a:latin typeface="Arial"/>
                        </a:rPr>
                        <a:t>688</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a:noFill/>
                    </a:lnB>
                    <a:solidFill>
                      <a:srgbClr val="FAFBFE"/>
                    </a:solidFill>
                  </a:tcPr>
                </a:tc>
                <a:tc>
                  <a:txBody>
                    <a:bodyPr/>
                    <a:lstStyle/>
                    <a:p>
                      <a:pPr fontAlgn="t"/>
                      <a:r>
                        <a:rPr lang="en-US" altLang="ja-JP" sz="1200" b="0" i="0">
                          <a:solidFill>
                            <a:srgbClr val="000000"/>
                          </a:solidFill>
                          <a:effectLst/>
                          <a:latin typeface="Arial"/>
                        </a:rPr>
                        <a:t>0</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a:noFill/>
                    </a:lnB>
                    <a:solidFill>
                      <a:srgbClr val="FAFBFE"/>
                    </a:solidFill>
                  </a:tcPr>
                </a:tc>
                <a:tc>
                  <a:txBody>
                    <a:bodyPr/>
                    <a:lstStyle/>
                    <a:p>
                      <a:pPr fontAlgn="t"/>
                      <a:r>
                        <a:rPr lang="en-US" altLang="ja-JP" sz="1200" b="0" i="0" dirty="0">
                          <a:solidFill>
                            <a:srgbClr val="000000"/>
                          </a:solidFill>
                          <a:effectLst/>
                          <a:latin typeface="Arial"/>
                        </a:rPr>
                        <a:t>0.00</a:t>
                      </a:r>
                    </a:p>
                  </a:txBody>
                  <a:tcPr marL="47625" marR="47625" marT="47625" marB="47625">
                    <a:lnL w="9525" cap="flat" cmpd="sng" algn="ctr">
                      <a:solidFill>
                        <a:srgbClr val="C1C1C1"/>
                      </a:solidFill>
                      <a:prstDash val="solid"/>
                      <a:round/>
                      <a:headEnd type="none" w="med" len="med"/>
                      <a:tailEnd type="none" w="med" len="med"/>
                    </a:lnL>
                    <a:lnR>
                      <a:noFill/>
                    </a:lnR>
                    <a:lnT w="9525" cap="flat" cmpd="sng" algn="ctr">
                      <a:solidFill>
                        <a:srgbClr val="C1C1C1"/>
                      </a:solidFill>
                      <a:prstDash val="solid"/>
                      <a:round/>
                      <a:headEnd type="none" w="med" len="med"/>
                      <a:tailEnd type="none" w="med" len="med"/>
                    </a:lnT>
                    <a:lnB>
                      <a:noFill/>
                    </a:lnB>
                    <a:solidFill>
                      <a:srgbClr val="FAFBFE"/>
                    </a:solidFill>
                  </a:tcPr>
                </a:tc>
              </a:tr>
            </a:tbl>
          </a:graphicData>
        </a:graphic>
      </p:graphicFrame>
      <p:sp>
        <p:nvSpPr>
          <p:cNvPr id="5" name="タイトル 1"/>
          <p:cNvSpPr txBox="1">
            <a:spLocks/>
          </p:cNvSpPr>
          <p:nvPr/>
        </p:nvSpPr>
        <p:spPr>
          <a:xfrm>
            <a:off x="395536" y="188640"/>
            <a:ext cx="2170584" cy="432048"/>
          </a:xfrm>
          <a:prstGeom prst="rect">
            <a:avLst/>
          </a:prstGeom>
        </p:spPr>
        <p:txBody>
          <a:bodyPr>
            <a:normAutofit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400" b="1" dirty="0" smtClean="0"/>
              <a:t>Mobile phone</a:t>
            </a:r>
            <a:endParaRPr lang="ja-JP" altLang="en-US" sz="2400" dirty="0"/>
          </a:p>
        </p:txBody>
      </p:sp>
    </p:spTree>
    <p:extLst>
      <p:ext uri="{BB962C8B-B14F-4D97-AF65-F5344CB8AC3E}">
        <p14:creationId xmlns:p14="http://schemas.microsoft.com/office/powerpoint/2010/main" val="1226409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p:cTn id="7" dur="1000" fill="hold"/>
                                        <p:tgtEl>
                                          <p:spTgt spid="7170"/>
                                        </p:tgtEl>
                                        <p:attrNameLst>
                                          <p:attrName>ppt_w</p:attrName>
                                        </p:attrNameLst>
                                      </p:cBhvr>
                                      <p:tavLst>
                                        <p:tav tm="0">
                                          <p:val>
                                            <p:fltVal val="0"/>
                                          </p:val>
                                        </p:tav>
                                        <p:tav tm="100000">
                                          <p:val>
                                            <p:strVal val="#ppt_w"/>
                                          </p:val>
                                        </p:tav>
                                      </p:tavLst>
                                    </p:anim>
                                    <p:anim calcmode="lin" valueType="num">
                                      <p:cBhvr>
                                        <p:cTn id="8" dur="1000" fill="hold"/>
                                        <p:tgtEl>
                                          <p:spTgt spid="7170"/>
                                        </p:tgtEl>
                                        <p:attrNameLst>
                                          <p:attrName>ppt_h</p:attrName>
                                        </p:attrNameLst>
                                      </p:cBhvr>
                                      <p:tavLst>
                                        <p:tav tm="0">
                                          <p:val>
                                            <p:fltVal val="0"/>
                                          </p:val>
                                        </p:tav>
                                        <p:tav tm="100000">
                                          <p:val>
                                            <p:strVal val="#ppt_h"/>
                                          </p:val>
                                        </p:tav>
                                      </p:tavLst>
                                    </p:anim>
                                    <p:animEffect transition="in" filter="fade">
                                      <p:cBhvr>
                                        <p:cTn id="9" dur="1000"/>
                                        <p:tgtEl>
                                          <p:spTgt spid="7170"/>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1000" fill="hold"/>
                                        <p:tgtEl>
                                          <p:spTgt spid="3"/>
                                        </p:tgtEl>
                                        <p:attrNameLst>
                                          <p:attrName>ppt_w</p:attrName>
                                        </p:attrNameLst>
                                      </p:cBhvr>
                                      <p:tavLst>
                                        <p:tav tm="0">
                                          <p:val>
                                            <p:fltVal val="0"/>
                                          </p:val>
                                        </p:tav>
                                        <p:tav tm="100000">
                                          <p:val>
                                            <p:strVal val="#ppt_w"/>
                                          </p:val>
                                        </p:tav>
                                      </p:tavLst>
                                    </p:anim>
                                    <p:anim calcmode="lin" valueType="num">
                                      <p:cBhvr>
                                        <p:cTn id="15" dur="1000" fill="hold"/>
                                        <p:tgtEl>
                                          <p:spTgt spid="3"/>
                                        </p:tgtEl>
                                        <p:attrNameLst>
                                          <p:attrName>ppt_h</p:attrName>
                                        </p:attrNameLst>
                                      </p:cBhvr>
                                      <p:tavLst>
                                        <p:tav tm="0">
                                          <p:val>
                                            <p:fltVal val="0"/>
                                          </p:val>
                                        </p:tav>
                                        <p:tav tm="100000">
                                          <p:val>
                                            <p:strVal val="#ppt_h"/>
                                          </p:val>
                                        </p:tav>
                                      </p:tavLst>
                                    </p:anim>
                                    <p:animEffect transition="in" filter="fade">
                                      <p:cBhvr>
                                        <p:cTn id="16"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日付プレースホルダ 3"/>
          <p:cNvSpPr>
            <a:spLocks noGrp="1"/>
          </p:cNvSpPr>
          <p:nvPr>
            <p:ph type="dt" sz="quarter" idx="10"/>
          </p:nvPr>
        </p:nvSpPr>
        <p:spPr/>
        <p:txBody>
          <a:bodyPr/>
          <a:lstStyle/>
          <a:p>
            <a:pPr>
              <a:defRPr/>
            </a:pPr>
            <a:fld id="{5D582047-FC5D-4F2E-912C-A5E083357FE0}" type="datetime1">
              <a:rPr lang="ja-JP" altLang="en-US" smtClean="0">
                <a:solidFill>
                  <a:prstClr val="black">
                    <a:tint val="75000"/>
                  </a:prstClr>
                </a:solidFill>
              </a:rPr>
              <a:pPr>
                <a:defRPr/>
              </a:pPr>
              <a:t>2012/6/7</a:t>
            </a:fld>
            <a:endParaRPr lang="ja-JP" altLang="en-US">
              <a:solidFill>
                <a:prstClr val="black">
                  <a:tint val="75000"/>
                </a:prstClr>
              </a:solidFill>
            </a:endParaRPr>
          </a:p>
        </p:txBody>
      </p:sp>
      <p:sp>
        <p:nvSpPr>
          <p:cNvPr id="17411" name="フッター プレースホルダ 4"/>
          <p:cNvSpPr>
            <a:spLocks noGrp="1"/>
          </p:cNvSpPr>
          <p:nvPr>
            <p:ph type="ftr" sz="quarter" idx="11"/>
          </p:nvPr>
        </p:nvSpPr>
        <p:spPr bwMode="auto">
          <a:noFill/>
          <a:ln>
            <a:miter lim="800000"/>
            <a:headEnd/>
            <a:tailEnd/>
          </a:ln>
        </p:spPr>
        <p:txBody>
          <a:bodyPr/>
          <a:lstStyle/>
          <a:p>
            <a:r>
              <a:rPr lang="en-US" altLang="ja-JP" smtClean="0">
                <a:ea typeface="ＭＳ Ｐゴシック" pitchFamily="50" charset="-128"/>
              </a:rPr>
              <a:t>(C) Yamada and Nagaoka</a:t>
            </a:r>
          </a:p>
        </p:txBody>
      </p:sp>
      <p:sp>
        <p:nvSpPr>
          <p:cNvPr id="24" name="スライド番号プレースホルダ 5"/>
          <p:cNvSpPr>
            <a:spLocks noGrp="1"/>
          </p:cNvSpPr>
          <p:nvPr>
            <p:ph type="sldNum" sz="quarter" idx="12"/>
          </p:nvPr>
        </p:nvSpPr>
        <p:spPr>
          <a:xfrm>
            <a:off x="6786563" y="6286500"/>
            <a:ext cx="2133600" cy="365125"/>
          </a:xfrm>
        </p:spPr>
        <p:txBody>
          <a:bodyPr/>
          <a:lstStyle/>
          <a:p>
            <a:pPr>
              <a:defRPr/>
            </a:pPr>
            <a:fld id="{09B7775F-9EB0-4F3F-A848-730EB00C26F9}" type="slidenum">
              <a:rPr lang="ja-JP" altLang="en-US">
                <a:solidFill>
                  <a:prstClr val="black"/>
                </a:solidFill>
              </a:rPr>
              <a:pPr>
                <a:defRPr/>
              </a:pPr>
              <a:t>3</a:t>
            </a:fld>
            <a:endParaRPr lang="ja-JP" altLang="en-US" dirty="0">
              <a:solidFill>
                <a:prstClr val="black"/>
              </a:solidFill>
            </a:endParaRPr>
          </a:p>
        </p:txBody>
      </p:sp>
      <p:sp>
        <p:nvSpPr>
          <p:cNvPr id="19" name="日付プレースホルダ 3"/>
          <p:cNvSpPr txBox="1">
            <a:spLocks noGrp="1"/>
          </p:cNvSpPr>
          <p:nvPr/>
        </p:nvSpPr>
        <p:spPr>
          <a:xfrm>
            <a:off x="468313" y="6308725"/>
            <a:ext cx="2133600" cy="365125"/>
          </a:xfrm>
          <a:prstGeom prst="rect">
            <a:avLst/>
          </a:prstGeom>
          <a:noFill/>
        </p:spPr>
        <p:txBody>
          <a:bodyPr anchor="ctr"/>
          <a:lstStyle/>
          <a:p>
            <a:pPr>
              <a:defRPr/>
            </a:pPr>
            <a:fld id="{C5F5F716-E9A9-4BF9-BC9E-0B1AC7DD8352}" type="datetime1">
              <a:rPr lang="ja-JP" altLang="en-US" sz="1200">
                <a:solidFill>
                  <a:prstClr val="black">
                    <a:tint val="75000"/>
                  </a:prstClr>
                </a:solidFill>
              </a:rPr>
              <a:pPr>
                <a:defRPr/>
              </a:pPr>
              <a:t>2012/6/7</a:t>
            </a:fld>
            <a:endParaRPr lang="ja-JP" altLang="en-US" sz="1200">
              <a:solidFill>
                <a:prstClr val="black">
                  <a:tint val="75000"/>
                </a:prstClr>
              </a:solidFill>
            </a:endParaRPr>
          </a:p>
        </p:txBody>
      </p:sp>
      <p:sp>
        <p:nvSpPr>
          <p:cNvPr id="17414"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fontAlgn="base">
              <a:spcBef>
                <a:spcPct val="0"/>
              </a:spcBef>
              <a:spcAft>
                <a:spcPct val="0"/>
              </a:spcAft>
            </a:pPr>
            <a:r>
              <a:rPr lang="en-US" altLang="ja-JP" sz="1200">
                <a:solidFill>
                  <a:srgbClr val="898989"/>
                </a:solidFill>
              </a:rPr>
              <a:t>(C) Yamada and Nagaoka</a:t>
            </a:r>
          </a:p>
        </p:txBody>
      </p:sp>
      <p:sp>
        <p:nvSpPr>
          <p:cNvPr id="16" name="日付プレースホルダ 3"/>
          <p:cNvSpPr txBox="1">
            <a:spLocks noGrp="1"/>
          </p:cNvSpPr>
          <p:nvPr/>
        </p:nvSpPr>
        <p:spPr>
          <a:xfrm>
            <a:off x="468313" y="6308725"/>
            <a:ext cx="2133600" cy="365125"/>
          </a:xfrm>
          <a:prstGeom prst="rect">
            <a:avLst/>
          </a:prstGeom>
          <a:noFill/>
        </p:spPr>
        <p:txBody>
          <a:bodyPr anchor="ctr"/>
          <a:lstStyle/>
          <a:p>
            <a:pPr>
              <a:defRPr/>
            </a:pPr>
            <a:fld id="{12B23277-9FBB-4290-9B59-A7D4FE16C632}" type="datetime1">
              <a:rPr lang="ja-JP" altLang="en-US" sz="1200">
                <a:solidFill>
                  <a:prstClr val="black">
                    <a:tint val="75000"/>
                  </a:prstClr>
                </a:solidFill>
              </a:rPr>
              <a:pPr>
                <a:defRPr/>
              </a:pPr>
              <a:t>2012/6/7</a:t>
            </a:fld>
            <a:endParaRPr lang="ja-JP" altLang="en-US" sz="1200">
              <a:solidFill>
                <a:prstClr val="black">
                  <a:tint val="75000"/>
                </a:prstClr>
              </a:solidFill>
            </a:endParaRPr>
          </a:p>
        </p:txBody>
      </p:sp>
      <p:sp>
        <p:nvSpPr>
          <p:cNvPr id="17416"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fontAlgn="base">
              <a:spcBef>
                <a:spcPct val="0"/>
              </a:spcBef>
              <a:spcAft>
                <a:spcPct val="0"/>
              </a:spcAft>
            </a:pPr>
            <a:r>
              <a:rPr lang="en-US" altLang="ja-JP" sz="1200">
                <a:solidFill>
                  <a:srgbClr val="898989"/>
                </a:solidFill>
              </a:rPr>
              <a:t>(C) Yamada and Nagaoka</a:t>
            </a:r>
          </a:p>
        </p:txBody>
      </p:sp>
      <p:sp>
        <p:nvSpPr>
          <p:cNvPr id="13" name="日付プレースホルダ 3"/>
          <p:cNvSpPr txBox="1">
            <a:spLocks noGrp="1"/>
          </p:cNvSpPr>
          <p:nvPr/>
        </p:nvSpPr>
        <p:spPr>
          <a:xfrm>
            <a:off x="468313" y="6308725"/>
            <a:ext cx="2133600" cy="365125"/>
          </a:xfrm>
          <a:prstGeom prst="rect">
            <a:avLst/>
          </a:prstGeom>
          <a:noFill/>
        </p:spPr>
        <p:txBody>
          <a:bodyPr anchor="ctr"/>
          <a:lstStyle/>
          <a:p>
            <a:pPr>
              <a:defRPr/>
            </a:pPr>
            <a:fld id="{93ABC63C-4065-4ABB-9CF2-5CD31AA80FDF}" type="datetime1">
              <a:rPr lang="ja-JP" altLang="en-US" sz="1200">
                <a:solidFill>
                  <a:prstClr val="black">
                    <a:tint val="75000"/>
                  </a:prstClr>
                </a:solidFill>
              </a:rPr>
              <a:pPr>
                <a:defRPr/>
              </a:pPr>
              <a:t>2012/6/7</a:t>
            </a:fld>
            <a:endParaRPr lang="ja-JP" altLang="en-US" sz="1200">
              <a:solidFill>
                <a:prstClr val="black">
                  <a:tint val="75000"/>
                </a:prstClr>
              </a:solidFill>
            </a:endParaRPr>
          </a:p>
        </p:txBody>
      </p:sp>
      <p:sp>
        <p:nvSpPr>
          <p:cNvPr id="17418"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fontAlgn="base">
              <a:spcBef>
                <a:spcPct val="0"/>
              </a:spcBef>
              <a:spcAft>
                <a:spcPct val="0"/>
              </a:spcAft>
            </a:pPr>
            <a:r>
              <a:rPr lang="en-US" altLang="ja-JP" sz="1200">
                <a:solidFill>
                  <a:srgbClr val="898989"/>
                </a:solidFill>
              </a:rPr>
              <a:t>(C) Yamada and Nagaoka</a:t>
            </a:r>
          </a:p>
        </p:txBody>
      </p:sp>
      <p:sp>
        <p:nvSpPr>
          <p:cNvPr id="10" name="日付プレースホルダ 3"/>
          <p:cNvSpPr txBox="1">
            <a:spLocks noGrp="1"/>
          </p:cNvSpPr>
          <p:nvPr/>
        </p:nvSpPr>
        <p:spPr>
          <a:xfrm>
            <a:off x="468313" y="6308725"/>
            <a:ext cx="2133600" cy="365125"/>
          </a:xfrm>
          <a:prstGeom prst="rect">
            <a:avLst/>
          </a:prstGeom>
          <a:noFill/>
        </p:spPr>
        <p:txBody>
          <a:bodyPr anchor="ctr"/>
          <a:lstStyle/>
          <a:p>
            <a:pPr>
              <a:defRPr/>
            </a:pPr>
            <a:fld id="{6FF1BDAD-3C95-400A-9F61-B428E64F8605}" type="datetime1">
              <a:rPr lang="ja-JP" altLang="en-US" sz="1200">
                <a:solidFill>
                  <a:prstClr val="black">
                    <a:tint val="75000"/>
                  </a:prstClr>
                </a:solidFill>
              </a:rPr>
              <a:pPr>
                <a:defRPr/>
              </a:pPr>
              <a:t>2012/6/7</a:t>
            </a:fld>
            <a:endParaRPr lang="ja-JP" altLang="en-US" sz="1200">
              <a:solidFill>
                <a:prstClr val="black">
                  <a:tint val="75000"/>
                </a:prstClr>
              </a:solidFill>
            </a:endParaRPr>
          </a:p>
        </p:txBody>
      </p:sp>
      <p:sp>
        <p:nvSpPr>
          <p:cNvPr id="17420"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fontAlgn="base">
              <a:spcBef>
                <a:spcPct val="0"/>
              </a:spcBef>
              <a:spcAft>
                <a:spcPct val="0"/>
              </a:spcAft>
            </a:pPr>
            <a:r>
              <a:rPr lang="en-US" altLang="ja-JP" sz="1200">
                <a:solidFill>
                  <a:srgbClr val="898989"/>
                </a:solidFill>
              </a:rPr>
              <a:t>(C) Yamada and Nagaoka</a:t>
            </a:r>
          </a:p>
        </p:txBody>
      </p:sp>
      <p:sp>
        <p:nvSpPr>
          <p:cNvPr id="7" name="日付プレースホルダ 3"/>
          <p:cNvSpPr txBox="1">
            <a:spLocks noGrp="1"/>
          </p:cNvSpPr>
          <p:nvPr/>
        </p:nvSpPr>
        <p:spPr>
          <a:xfrm>
            <a:off x="468313" y="6308725"/>
            <a:ext cx="2133600" cy="365125"/>
          </a:xfrm>
          <a:prstGeom prst="rect">
            <a:avLst/>
          </a:prstGeom>
          <a:noFill/>
        </p:spPr>
        <p:txBody>
          <a:bodyPr anchor="ctr"/>
          <a:lstStyle/>
          <a:p>
            <a:pPr>
              <a:defRPr/>
            </a:pPr>
            <a:fld id="{DCDE16D2-4D16-4529-BB77-BC907532CBCE}" type="datetime1">
              <a:rPr lang="ja-JP" altLang="en-US" sz="1200">
                <a:solidFill>
                  <a:prstClr val="black">
                    <a:tint val="75000"/>
                  </a:prstClr>
                </a:solidFill>
              </a:rPr>
              <a:pPr>
                <a:defRPr/>
              </a:pPr>
              <a:t>2012/6/7</a:t>
            </a:fld>
            <a:endParaRPr lang="ja-JP" altLang="en-US" sz="1200">
              <a:solidFill>
                <a:prstClr val="black">
                  <a:tint val="75000"/>
                </a:prstClr>
              </a:solidFill>
            </a:endParaRPr>
          </a:p>
        </p:txBody>
      </p:sp>
      <p:sp>
        <p:nvSpPr>
          <p:cNvPr id="17422"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fontAlgn="base">
              <a:spcBef>
                <a:spcPct val="0"/>
              </a:spcBef>
              <a:spcAft>
                <a:spcPct val="0"/>
              </a:spcAft>
            </a:pPr>
            <a:r>
              <a:rPr lang="en-US" altLang="ja-JP" sz="1200">
                <a:solidFill>
                  <a:srgbClr val="898989"/>
                </a:solidFill>
              </a:rPr>
              <a:t>(C) Yamada and Nagaoka</a:t>
            </a:r>
          </a:p>
        </p:txBody>
      </p:sp>
      <p:sp>
        <p:nvSpPr>
          <p:cNvPr id="4" name="日付プレースホルダ 3"/>
          <p:cNvSpPr txBox="1">
            <a:spLocks noGrp="1"/>
          </p:cNvSpPr>
          <p:nvPr/>
        </p:nvSpPr>
        <p:spPr>
          <a:xfrm>
            <a:off x="468313" y="6308725"/>
            <a:ext cx="2133600" cy="365125"/>
          </a:xfrm>
          <a:prstGeom prst="rect">
            <a:avLst/>
          </a:prstGeom>
          <a:noFill/>
        </p:spPr>
        <p:txBody>
          <a:bodyPr anchor="ctr"/>
          <a:lstStyle/>
          <a:p>
            <a:pPr>
              <a:defRPr/>
            </a:pPr>
            <a:fld id="{9CF1FC67-276F-4C1C-9A26-4E2ED238AAA5}" type="datetime1">
              <a:rPr lang="ja-JP" altLang="en-US" sz="1200">
                <a:solidFill>
                  <a:prstClr val="black">
                    <a:tint val="75000"/>
                  </a:prstClr>
                </a:solidFill>
              </a:rPr>
              <a:pPr>
                <a:defRPr/>
              </a:pPr>
              <a:t>2012/6/7</a:t>
            </a:fld>
            <a:endParaRPr lang="ja-JP" altLang="en-US" sz="1200">
              <a:solidFill>
                <a:prstClr val="black">
                  <a:tint val="75000"/>
                </a:prstClr>
              </a:solidFill>
            </a:endParaRPr>
          </a:p>
        </p:txBody>
      </p:sp>
      <p:sp>
        <p:nvSpPr>
          <p:cNvPr id="17424"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fontAlgn="base">
              <a:spcBef>
                <a:spcPct val="0"/>
              </a:spcBef>
              <a:spcAft>
                <a:spcPct val="0"/>
              </a:spcAft>
            </a:pPr>
            <a:r>
              <a:rPr lang="en-US" altLang="ja-JP" sz="1200">
                <a:solidFill>
                  <a:srgbClr val="898989"/>
                </a:solidFill>
              </a:rPr>
              <a:t>(C) Yamada and Nagaoka</a:t>
            </a:r>
          </a:p>
        </p:txBody>
      </p:sp>
      <p:sp>
        <p:nvSpPr>
          <p:cNvPr id="17425" name="タイトル 1"/>
          <p:cNvSpPr>
            <a:spLocks noGrp="1"/>
          </p:cNvSpPr>
          <p:nvPr>
            <p:ph type="title"/>
          </p:nvPr>
        </p:nvSpPr>
        <p:spPr>
          <a:xfrm>
            <a:off x="457200" y="274638"/>
            <a:ext cx="8229600" cy="511156"/>
          </a:xfrm>
        </p:spPr>
        <p:txBody>
          <a:bodyPr/>
          <a:lstStyle/>
          <a:p>
            <a:pPr eaLnBrk="1" hangingPunct="1"/>
            <a:r>
              <a:rPr lang="en-US" altLang="ja-JP" sz="2800" b="1" dirty="0" smtClean="0">
                <a:latin typeface="Arial" charset="0"/>
              </a:rPr>
              <a:t>Order of Presentation</a:t>
            </a:r>
            <a:endParaRPr lang="ja-JP" altLang="en-US" sz="2800" dirty="0" smtClean="0">
              <a:latin typeface="Arial" charset="0"/>
            </a:endParaRPr>
          </a:p>
        </p:txBody>
      </p:sp>
      <p:sp>
        <p:nvSpPr>
          <p:cNvPr id="17426" name="コンテンツ プレースホルダ 2"/>
          <p:cNvSpPr>
            <a:spLocks noGrp="1"/>
          </p:cNvSpPr>
          <p:nvPr>
            <p:ph idx="1"/>
          </p:nvPr>
        </p:nvSpPr>
        <p:spPr>
          <a:xfrm>
            <a:off x="539552" y="1000108"/>
            <a:ext cx="8104414" cy="5000660"/>
          </a:xfrm>
        </p:spPr>
        <p:txBody>
          <a:bodyPr/>
          <a:lstStyle/>
          <a:p>
            <a:pPr marL="457200" indent="-457200" eaLnBrk="1" hangingPunct="1">
              <a:buNone/>
            </a:pPr>
            <a:r>
              <a:rPr lang="en-US" altLang="ja-JP" sz="2400" b="1" dirty="0" smtClean="0">
                <a:latin typeface="Arial" charset="0"/>
              </a:rPr>
              <a:t>1. Objectives</a:t>
            </a:r>
          </a:p>
          <a:p>
            <a:pPr eaLnBrk="1" hangingPunct="1">
              <a:buFont typeface="Arial" charset="0"/>
              <a:buNone/>
            </a:pPr>
            <a:r>
              <a:rPr lang="en-US" altLang="ja-JP" sz="2400" b="1" dirty="0" smtClean="0">
                <a:latin typeface="Arial" charset="0"/>
              </a:rPr>
              <a:t>2. Theory</a:t>
            </a:r>
          </a:p>
          <a:p>
            <a:pPr lvl="1" eaLnBrk="1" hangingPunct="1">
              <a:buFont typeface="Arial" pitchFamily="34" charset="0"/>
              <a:buChar char="•"/>
            </a:pPr>
            <a:r>
              <a:rPr lang="en-US" altLang="ja-JP" sz="2000" b="1" dirty="0" err="1">
                <a:latin typeface="Arial" charset="0"/>
              </a:rPr>
              <a:t>Carnap’s</a:t>
            </a:r>
            <a:r>
              <a:rPr lang="en-US" altLang="ja-JP" sz="2000" b="1" dirty="0">
                <a:latin typeface="Arial" charset="0"/>
              </a:rPr>
              <a:t> Framework for Construct</a:t>
            </a:r>
          </a:p>
          <a:p>
            <a:pPr lvl="1" eaLnBrk="1" hangingPunct="1">
              <a:buFont typeface="Arial" pitchFamily="34" charset="0"/>
              <a:buChar char="•"/>
            </a:pPr>
            <a:r>
              <a:rPr lang="en-US" altLang="ja-JP" sz="2000" b="1" dirty="0">
                <a:latin typeface="Arial" charset="0"/>
              </a:rPr>
              <a:t>Theoretical Developments in Personality Psychology</a:t>
            </a:r>
            <a:endParaRPr lang="en-US" altLang="ja-JP" sz="2000" b="1" dirty="0" smtClean="0">
              <a:latin typeface="Arial" charset="0"/>
            </a:endParaRPr>
          </a:p>
          <a:p>
            <a:pPr lvl="1" eaLnBrk="1" hangingPunct="1">
              <a:buFont typeface="Arial" pitchFamily="34" charset="0"/>
              <a:buChar char="•"/>
            </a:pPr>
            <a:r>
              <a:rPr lang="en-US" altLang="ja-JP" sz="2000" b="1" dirty="0" smtClean="0">
                <a:latin typeface="Arial" charset="0"/>
              </a:rPr>
              <a:t>Reconstruction of Innovation Diffusion</a:t>
            </a:r>
            <a:r>
              <a:rPr lang="en-US" altLang="ja-JP" sz="2000" b="1" dirty="0">
                <a:latin typeface="Arial" charset="0"/>
              </a:rPr>
              <a:t> </a:t>
            </a:r>
            <a:r>
              <a:rPr lang="en-US" altLang="ja-JP" sz="2000" b="1" dirty="0" smtClean="0">
                <a:latin typeface="Arial" charset="0"/>
              </a:rPr>
              <a:t>Framework</a:t>
            </a:r>
          </a:p>
          <a:p>
            <a:pPr lvl="2" eaLnBrk="1" hangingPunct="1">
              <a:buFont typeface="Wingdings" pitchFamily="2" charset="2"/>
              <a:buChar char="Ø"/>
            </a:pPr>
            <a:r>
              <a:rPr lang="en-US" altLang="ja-JP" sz="1600" b="1" dirty="0" err="1">
                <a:latin typeface="Arial" charset="0"/>
              </a:rPr>
              <a:t>Midgeley</a:t>
            </a:r>
            <a:r>
              <a:rPr lang="en-US" altLang="ja-JP" sz="1600" b="1" dirty="0">
                <a:latin typeface="Arial" charset="0"/>
              </a:rPr>
              <a:t> and Dowling’s Contingency </a:t>
            </a:r>
            <a:r>
              <a:rPr lang="en-US" altLang="ja-JP" sz="1600" b="1" dirty="0" smtClean="0">
                <a:latin typeface="Arial" charset="0"/>
              </a:rPr>
              <a:t>Model</a:t>
            </a:r>
          </a:p>
          <a:p>
            <a:pPr lvl="2" eaLnBrk="1" hangingPunct="1">
              <a:buFont typeface="Wingdings" pitchFamily="2" charset="2"/>
              <a:buChar char="Ø"/>
            </a:pPr>
            <a:r>
              <a:rPr lang="en-US" altLang="ja-JP" sz="1600" b="1" dirty="0" smtClean="0">
                <a:latin typeface="Arial" charset="0"/>
              </a:rPr>
              <a:t>Our Model with T-D Mixture Concept</a:t>
            </a:r>
            <a:endParaRPr lang="en-US" altLang="ja-JP" sz="1600" b="1" dirty="0">
              <a:latin typeface="Arial" charset="0"/>
            </a:endParaRPr>
          </a:p>
          <a:p>
            <a:pPr marL="0" indent="0" eaLnBrk="1" hangingPunct="1">
              <a:buNone/>
            </a:pPr>
            <a:r>
              <a:rPr lang="en-US" altLang="ja-JP" sz="2400" b="1" dirty="0" smtClean="0">
                <a:latin typeface="Arial" charset="0"/>
              </a:rPr>
              <a:t>3. Hypotheses</a:t>
            </a:r>
          </a:p>
          <a:p>
            <a:pPr marL="0" indent="0" eaLnBrk="1" hangingPunct="1">
              <a:buNone/>
            </a:pPr>
            <a:r>
              <a:rPr lang="en-US" altLang="ja-JP" sz="2400" b="1" dirty="0" smtClean="0">
                <a:latin typeface="Arial" charset="0"/>
              </a:rPr>
              <a:t>4. Data</a:t>
            </a:r>
          </a:p>
          <a:p>
            <a:pPr marL="0" indent="0" eaLnBrk="1" hangingPunct="1">
              <a:buNone/>
            </a:pPr>
            <a:r>
              <a:rPr lang="en-US" altLang="ja-JP" sz="2400" b="1" dirty="0" smtClean="0">
                <a:latin typeface="Arial" charset="0"/>
              </a:rPr>
              <a:t>5. Results</a:t>
            </a:r>
            <a:endParaRPr lang="ja-JP" altLang="en-US" sz="2400" b="1" dirty="0" smtClean="0">
              <a:latin typeface="Arial" charset="0"/>
            </a:endParaRPr>
          </a:p>
          <a:p>
            <a:pPr eaLnBrk="1" hangingPunct="1">
              <a:lnSpc>
                <a:spcPct val="70000"/>
              </a:lnSpc>
              <a:buFont typeface="Arial" charset="0"/>
              <a:buNone/>
            </a:pPr>
            <a:r>
              <a:rPr lang="en-US" altLang="ja-JP" sz="2400" b="1" dirty="0" smtClean="0">
                <a:latin typeface="Arial" charset="0"/>
              </a:rPr>
              <a:t>6. Summary and Future Study Directions</a:t>
            </a:r>
            <a:endParaRPr lang="ja-JP" altLang="en-US" sz="2400" dirty="0" smtClean="0">
              <a:latin typeface="Arial" charset="0"/>
            </a:endParaRPr>
          </a:p>
        </p:txBody>
      </p:sp>
    </p:spTree>
    <p:extLst>
      <p:ext uri="{BB962C8B-B14F-4D97-AF65-F5344CB8AC3E}">
        <p14:creationId xmlns:p14="http://schemas.microsoft.com/office/powerpoint/2010/main" val="2596479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17426">
                                            <p:txEl>
                                              <p:pRg st="0" end="0"/>
                                            </p:txEl>
                                          </p:spTgt>
                                        </p:tgtEl>
                                        <p:attrNameLst>
                                          <p:attrName>style.visibility</p:attrName>
                                        </p:attrNameLst>
                                      </p:cBhvr>
                                      <p:to>
                                        <p:strVal val="visible"/>
                                      </p:to>
                                    </p:set>
                                    <p:anim calcmode="lin" valueType="num">
                                      <p:cBhvr>
                                        <p:cTn id="7" dur="500" fill="hold"/>
                                        <p:tgtEl>
                                          <p:spTgt spid="1742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7426">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7426">
                                            <p:txEl>
                                              <p:pRg st="0" end="0"/>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17426">
                                            <p:txEl>
                                              <p:pRg st="1" end="1"/>
                                            </p:txEl>
                                          </p:spTgt>
                                        </p:tgtEl>
                                        <p:attrNameLst>
                                          <p:attrName>style.visibility</p:attrName>
                                        </p:attrNameLst>
                                      </p:cBhvr>
                                      <p:to>
                                        <p:strVal val="visible"/>
                                      </p:to>
                                    </p:set>
                                    <p:anim calcmode="lin" valueType="num">
                                      <p:cBhvr>
                                        <p:cTn id="12" dur="500" fill="hold"/>
                                        <p:tgtEl>
                                          <p:spTgt spid="17426">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17426">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17426">
                                            <p:txEl>
                                              <p:pRg st="1" end="1"/>
                                            </p:txEl>
                                          </p:spTgt>
                                        </p:tgtEl>
                                      </p:cBhvr>
                                    </p:animEffect>
                                  </p:childTnLst>
                                </p:cTn>
                              </p:par>
                              <p:par>
                                <p:cTn id="15" presetID="53" presetClass="entr" presetSubtype="0" fill="hold" nodeType="withEffect">
                                  <p:stCondLst>
                                    <p:cond delay="0"/>
                                  </p:stCondLst>
                                  <p:childTnLst>
                                    <p:set>
                                      <p:cBhvr>
                                        <p:cTn id="16" dur="1" fill="hold">
                                          <p:stCondLst>
                                            <p:cond delay="0"/>
                                          </p:stCondLst>
                                        </p:cTn>
                                        <p:tgtEl>
                                          <p:spTgt spid="17426">
                                            <p:txEl>
                                              <p:pRg st="2" end="2"/>
                                            </p:txEl>
                                          </p:spTgt>
                                        </p:tgtEl>
                                        <p:attrNameLst>
                                          <p:attrName>style.visibility</p:attrName>
                                        </p:attrNameLst>
                                      </p:cBhvr>
                                      <p:to>
                                        <p:strVal val="visible"/>
                                      </p:to>
                                    </p:set>
                                    <p:anim calcmode="lin" valueType="num">
                                      <p:cBhvr>
                                        <p:cTn id="17" dur="500" fill="hold"/>
                                        <p:tgtEl>
                                          <p:spTgt spid="17426">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17426">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17426">
                                            <p:txEl>
                                              <p:pRg st="2" end="2"/>
                                            </p:txEl>
                                          </p:spTgt>
                                        </p:tgtEl>
                                      </p:cBhvr>
                                    </p:animEffect>
                                  </p:childTnLst>
                                </p:cTn>
                              </p:par>
                              <p:par>
                                <p:cTn id="20" presetID="53" presetClass="entr" presetSubtype="0" fill="hold" nodeType="withEffect">
                                  <p:stCondLst>
                                    <p:cond delay="0"/>
                                  </p:stCondLst>
                                  <p:childTnLst>
                                    <p:set>
                                      <p:cBhvr>
                                        <p:cTn id="21" dur="1" fill="hold">
                                          <p:stCondLst>
                                            <p:cond delay="0"/>
                                          </p:stCondLst>
                                        </p:cTn>
                                        <p:tgtEl>
                                          <p:spTgt spid="17426">
                                            <p:txEl>
                                              <p:pRg st="3" end="3"/>
                                            </p:txEl>
                                          </p:spTgt>
                                        </p:tgtEl>
                                        <p:attrNameLst>
                                          <p:attrName>style.visibility</p:attrName>
                                        </p:attrNameLst>
                                      </p:cBhvr>
                                      <p:to>
                                        <p:strVal val="visible"/>
                                      </p:to>
                                    </p:set>
                                    <p:anim calcmode="lin" valueType="num">
                                      <p:cBhvr>
                                        <p:cTn id="22" dur="500" fill="hold"/>
                                        <p:tgtEl>
                                          <p:spTgt spid="17426">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17426">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17426">
                                            <p:txEl>
                                              <p:pRg st="3" end="3"/>
                                            </p:txEl>
                                          </p:spTgt>
                                        </p:tgtEl>
                                      </p:cBhvr>
                                    </p:animEffect>
                                  </p:childTnLst>
                                </p:cTn>
                              </p:par>
                              <p:par>
                                <p:cTn id="25" presetID="53" presetClass="entr" presetSubtype="0" fill="hold" nodeType="withEffect">
                                  <p:stCondLst>
                                    <p:cond delay="0"/>
                                  </p:stCondLst>
                                  <p:childTnLst>
                                    <p:set>
                                      <p:cBhvr>
                                        <p:cTn id="26" dur="1" fill="hold">
                                          <p:stCondLst>
                                            <p:cond delay="0"/>
                                          </p:stCondLst>
                                        </p:cTn>
                                        <p:tgtEl>
                                          <p:spTgt spid="17426">
                                            <p:txEl>
                                              <p:pRg st="4" end="4"/>
                                            </p:txEl>
                                          </p:spTgt>
                                        </p:tgtEl>
                                        <p:attrNameLst>
                                          <p:attrName>style.visibility</p:attrName>
                                        </p:attrNameLst>
                                      </p:cBhvr>
                                      <p:to>
                                        <p:strVal val="visible"/>
                                      </p:to>
                                    </p:set>
                                    <p:anim calcmode="lin" valueType="num">
                                      <p:cBhvr>
                                        <p:cTn id="27" dur="500" fill="hold"/>
                                        <p:tgtEl>
                                          <p:spTgt spid="17426">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17426">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17426">
                                            <p:txEl>
                                              <p:pRg st="4" end="4"/>
                                            </p:txEl>
                                          </p:spTgt>
                                        </p:tgtEl>
                                      </p:cBhvr>
                                    </p:animEffect>
                                  </p:childTnLst>
                                </p:cTn>
                              </p:par>
                              <p:par>
                                <p:cTn id="30" presetID="53" presetClass="entr" presetSubtype="0" fill="hold" nodeType="withEffect">
                                  <p:stCondLst>
                                    <p:cond delay="0"/>
                                  </p:stCondLst>
                                  <p:childTnLst>
                                    <p:set>
                                      <p:cBhvr>
                                        <p:cTn id="31" dur="1" fill="hold">
                                          <p:stCondLst>
                                            <p:cond delay="0"/>
                                          </p:stCondLst>
                                        </p:cTn>
                                        <p:tgtEl>
                                          <p:spTgt spid="17426">
                                            <p:txEl>
                                              <p:pRg st="5" end="5"/>
                                            </p:txEl>
                                          </p:spTgt>
                                        </p:tgtEl>
                                        <p:attrNameLst>
                                          <p:attrName>style.visibility</p:attrName>
                                        </p:attrNameLst>
                                      </p:cBhvr>
                                      <p:to>
                                        <p:strVal val="visible"/>
                                      </p:to>
                                    </p:set>
                                    <p:anim calcmode="lin" valueType="num">
                                      <p:cBhvr>
                                        <p:cTn id="32" dur="500" fill="hold"/>
                                        <p:tgtEl>
                                          <p:spTgt spid="17426">
                                            <p:txEl>
                                              <p:pRg st="5" end="5"/>
                                            </p:txEl>
                                          </p:spTgt>
                                        </p:tgtEl>
                                        <p:attrNameLst>
                                          <p:attrName>ppt_w</p:attrName>
                                        </p:attrNameLst>
                                      </p:cBhvr>
                                      <p:tavLst>
                                        <p:tav tm="0">
                                          <p:val>
                                            <p:fltVal val="0"/>
                                          </p:val>
                                        </p:tav>
                                        <p:tav tm="100000">
                                          <p:val>
                                            <p:strVal val="#ppt_w"/>
                                          </p:val>
                                        </p:tav>
                                      </p:tavLst>
                                    </p:anim>
                                    <p:anim calcmode="lin" valueType="num">
                                      <p:cBhvr>
                                        <p:cTn id="33" dur="500" fill="hold"/>
                                        <p:tgtEl>
                                          <p:spTgt spid="17426">
                                            <p:txEl>
                                              <p:pRg st="5" end="5"/>
                                            </p:txEl>
                                          </p:spTgt>
                                        </p:tgtEl>
                                        <p:attrNameLst>
                                          <p:attrName>ppt_h</p:attrName>
                                        </p:attrNameLst>
                                      </p:cBhvr>
                                      <p:tavLst>
                                        <p:tav tm="0">
                                          <p:val>
                                            <p:fltVal val="0"/>
                                          </p:val>
                                        </p:tav>
                                        <p:tav tm="100000">
                                          <p:val>
                                            <p:strVal val="#ppt_h"/>
                                          </p:val>
                                        </p:tav>
                                      </p:tavLst>
                                    </p:anim>
                                    <p:animEffect transition="in" filter="fade">
                                      <p:cBhvr>
                                        <p:cTn id="34" dur="500"/>
                                        <p:tgtEl>
                                          <p:spTgt spid="17426">
                                            <p:txEl>
                                              <p:pRg st="5" end="5"/>
                                            </p:txEl>
                                          </p:spTgt>
                                        </p:tgtEl>
                                      </p:cBhvr>
                                    </p:animEffect>
                                  </p:childTnLst>
                                </p:cTn>
                              </p:par>
                              <p:par>
                                <p:cTn id="35" presetID="53" presetClass="entr" presetSubtype="0" fill="hold" nodeType="withEffect">
                                  <p:stCondLst>
                                    <p:cond delay="0"/>
                                  </p:stCondLst>
                                  <p:childTnLst>
                                    <p:set>
                                      <p:cBhvr>
                                        <p:cTn id="36" dur="1" fill="hold">
                                          <p:stCondLst>
                                            <p:cond delay="0"/>
                                          </p:stCondLst>
                                        </p:cTn>
                                        <p:tgtEl>
                                          <p:spTgt spid="17426">
                                            <p:txEl>
                                              <p:pRg st="6" end="6"/>
                                            </p:txEl>
                                          </p:spTgt>
                                        </p:tgtEl>
                                        <p:attrNameLst>
                                          <p:attrName>style.visibility</p:attrName>
                                        </p:attrNameLst>
                                      </p:cBhvr>
                                      <p:to>
                                        <p:strVal val="visible"/>
                                      </p:to>
                                    </p:set>
                                    <p:anim calcmode="lin" valueType="num">
                                      <p:cBhvr>
                                        <p:cTn id="37" dur="500" fill="hold"/>
                                        <p:tgtEl>
                                          <p:spTgt spid="17426">
                                            <p:txEl>
                                              <p:pRg st="6" end="6"/>
                                            </p:txEl>
                                          </p:spTgt>
                                        </p:tgtEl>
                                        <p:attrNameLst>
                                          <p:attrName>ppt_w</p:attrName>
                                        </p:attrNameLst>
                                      </p:cBhvr>
                                      <p:tavLst>
                                        <p:tav tm="0">
                                          <p:val>
                                            <p:fltVal val="0"/>
                                          </p:val>
                                        </p:tav>
                                        <p:tav tm="100000">
                                          <p:val>
                                            <p:strVal val="#ppt_w"/>
                                          </p:val>
                                        </p:tav>
                                      </p:tavLst>
                                    </p:anim>
                                    <p:anim calcmode="lin" valueType="num">
                                      <p:cBhvr>
                                        <p:cTn id="38" dur="500" fill="hold"/>
                                        <p:tgtEl>
                                          <p:spTgt spid="17426">
                                            <p:txEl>
                                              <p:pRg st="6" end="6"/>
                                            </p:txEl>
                                          </p:spTgt>
                                        </p:tgtEl>
                                        <p:attrNameLst>
                                          <p:attrName>ppt_h</p:attrName>
                                        </p:attrNameLst>
                                      </p:cBhvr>
                                      <p:tavLst>
                                        <p:tav tm="0">
                                          <p:val>
                                            <p:fltVal val="0"/>
                                          </p:val>
                                        </p:tav>
                                        <p:tav tm="100000">
                                          <p:val>
                                            <p:strVal val="#ppt_h"/>
                                          </p:val>
                                        </p:tav>
                                      </p:tavLst>
                                    </p:anim>
                                    <p:animEffect transition="in" filter="fade">
                                      <p:cBhvr>
                                        <p:cTn id="39" dur="500"/>
                                        <p:tgtEl>
                                          <p:spTgt spid="17426">
                                            <p:txEl>
                                              <p:pRg st="6" end="6"/>
                                            </p:txEl>
                                          </p:spTgt>
                                        </p:tgtEl>
                                      </p:cBhvr>
                                    </p:animEffect>
                                  </p:childTnLst>
                                </p:cTn>
                              </p:par>
                              <p:par>
                                <p:cTn id="40" presetID="53" presetClass="entr" presetSubtype="0" fill="hold" nodeType="withEffect">
                                  <p:stCondLst>
                                    <p:cond delay="0"/>
                                  </p:stCondLst>
                                  <p:childTnLst>
                                    <p:set>
                                      <p:cBhvr>
                                        <p:cTn id="41" dur="1" fill="hold">
                                          <p:stCondLst>
                                            <p:cond delay="0"/>
                                          </p:stCondLst>
                                        </p:cTn>
                                        <p:tgtEl>
                                          <p:spTgt spid="17426">
                                            <p:txEl>
                                              <p:pRg st="7" end="7"/>
                                            </p:txEl>
                                          </p:spTgt>
                                        </p:tgtEl>
                                        <p:attrNameLst>
                                          <p:attrName>style.visibility</p:attrName>
                                        </p:attrNameLst>
                                      </p:cBhvr>
                                      <p:to>
                                        <p:strVal val="visible"/>
                                      </p:to>
                                    </p:set>
                                    <p:anim calcmode="lin" valueType="num">
                                      <p:cBhvr>
                                        <p:cTn id="42" dur="500" fill="hold"/>
                                        <p:tgtEl>
                                          <p:spTgt spid="17426">
                                            <p:txEl>
                                              <p:pRg st="7" end="7"/>
                                            </p:txEl>
                                          </p:spTgt>
                                        </p:tgtEl>
                                        <p:attrNameLst>
                                          <p:attrName>ppt_w</p:attrName>
                                        </p:attrNameLst>
                                      </p:cBhvr>
                                      <p:tavLst>
                                        <p:tav tm="0">
                                          <p:val>
                                            <p:fltVal val="0"/>
                                          </p:val>
                                        </p:tav>
                                        <p:tav tm="100000">
                                          <p:val>
                                            <p:strVal val="#ppt_w"/>
                                          </p:val>
                                        </p:tav>
                                      </p:tavLst>
                                    </p:anim>
                                    <p:anim calcmode="lin" valueType="num">
                                      <p:cBhvr>
                                        <p:cTn id="43" dur="500" fill="hold"/>
                                        <p:tgtEl>
                                          <p:spTgt spid="17426">
                                            <p:txEl>
                                              <p:pRg st="7" end="7"/>
                                            </p:txEl>
                                          </p:spTgt>
                                        </p:tgtEl>
                                        <p:attrNameLst>
                                          <p:attrName>ppt_h</p:attrName>
                                        </p:attrNameLst>
                                      </p:cBhvr>
                                      <p:tavLst>
                                        <p:tav tm="0">
                                          <p:val>
                                            <p:fltVal val="0"/>
                                          </p:val>
                                        </p:tav>
                                        <p:tav tm="100000">
                                          <p:val>
                                            <p:strVal val="#ppt_h"/>
                                          </p:val>
                                        </p:tav>
                                      </p:tavLst>
                                    </p:anim>
                                    <p:animEffect transition="in" filter="fade">
                                      <p:cBhvr>
                                        <p:cTn id="44" dur="500"/>
                                        <p:tgtEl>
                                          <p:spTgt spid="17426">
                                            <p:txEl>
                                              <p:pRg st="7" end="7"/>
                                            </p:txEl>
                                          </p:spTgt>
                                        </p:tgtEl>
                                      </p:cBhvr>
                                    </p:animEffect>
                                  </p:childTnLst>
                                </p:cTn>
                              </p:par>
                              <p:par>
                                <p:cTn id="45" presetID="53" presetClass="entr" presetSubtype="0" fill="hold" nodeType="withEffect">
                                  <p:stCondLst>
                                    <p:cond delay="0"/>
                                  </p:stCondLst>
                                  <p:childTnLst>
                                    <p:set>
                                      <p:cBhvr>
                                        <p:cTn id="46" dur="1" fill="hold">
                                          <p:stCondLst>
                                            <p:cond delay="0"/>
                                          </p:stCondLst>
                                        </p:cTn>
                                        <p:tgtEl>
                                          <p:spTgt spid="17426">
                                            <p:txEl>
                                              <p:pRg st="8" end="8"/>
                                            </p:txEl>
                                          </p:spTgt>
                                        </p:tgtEl>
                                        <p:attrNameLst>
                                          <p:attrName>style.visibility</p:attrName>
                                        </p:attrNameLst>
                                      </p:cBhvr>
                                      <p:to>
                                        <p:strVal val="visible"/>
                                      </p:to>
                                    </p:set>
                                    <p:anim calcmode="lin" valueType="num">
                                      <p:cBhvr>
                                        <p:cTn id="47" dur="500" fill="hold"/>
                                        <p:tgtEl>
                                          <p:spTgt spid="17426">
                                            <p:txEl>
                                              <p:pRg st="8" end="8"/>
                                            </p:txEl>
                                          </p:spTgt>
                                        </p:tgtEl>
                                        <p:attrNameLst>
                                          <p:attrName>ppt_w</p:attrName>
                                        </p:attrNameLst>
                                      </p:cBhvr>
                                      <p:tavLst>
                                        <p:tav tm="0">
                                          <p:val>
                                            <p:fltVal val="0"/>
                                          </p:val>
                                        </p:tav>
                                        <p:tav tm="100000">
                                          <p:val>
                                            <p:strVal val="#ppt_w"/>
                                          </p:val>
                                        </p:tav>
                                      </p:tavLst>
                                    </p:anim>
                                    <p:anim calcmode="lin" valueType="num">
                                      <p:cBhvr>
                                        <p:cTn id="48" dur="500" fill="hold"/>
                                        <p:tgtEl>
                                          <p:spTgt spid="17426">
                                            <p:txEl>
                                              <p:pRg st="8" end="8"/>
                                            </p:txEl>
                                          </p:spTgt>
                                        </p:tgtEl>
                                        <p:attrNameLst>
                                          <p:attrName>ppt_h</p:attrName>
                                        </p:attrNameLst>
                                      </p:cBhvr>
                                      <p:tavLst>
                                        <p:tav tm="0">
                                          <p:val>
                                            <p:fltVal val="0"/>
                                          </p:val>
                                        </p:tav>
                                        <p:tav tm="100000">
                                          <p:val>
                                            <p:strVal val="#ppt_h"/>
                                          </p:val>
                                        </p:tav>
                                      </p:tavLst>
                                    </p:anim>
                                    <p:animEffect transition="in" filter="fade">
                                      <p:cBhvr>
                                        <p:cTn id="49" dur="500"/>
                                        <p:tgtEl>
                                          <p:spTgt spid="17426">
                                            <p:txEl>
                                              <p:pRg st="8" end="8"/>
                                            </p:txEl>
                                          </p:spTgt>
                                        </p:tgtEl>
                                      </p:cBhvr>
                                    </p:animEffect>
                                  </p:childTnLst>
                                </p:cTn>
                              </p:par>
                              <p:par>
                                <p:cTn id="50" presetID="53" presetClass="entr" presetSubtype="0" fill="hold" nodeType="withEffect">
                                  <p:stCondLst>
                                    <p:cond delay="0"/>
                                  </p:stCondLst>
                                  <p:childTnLst>
                                    <p:set>
                                      <p:cBhvr>
                                        <p:cTn id="51" dur="1" fill="hold">
                                          <p:stCondLst>
                                            <p:cond delay="0"/>
                                          </p:stCondLst>
                                        </p:cTn>
                                        <p:tgtEl>
                                          <p:spTgt spid="17426">
                                            <p:txEl>
                                              <p:pRg st="9" end="9"/>
                                            </p:txEl>
                                          </p:spTgt>
                                        </p:tgtEl>
                                        <p:attrNameLst>
                                          <p:attrName>style.visibility</p:attrName>
                                        </p:attrNameLst>
                                      </p:cBhvr>
                                      <p:to>
                                        <p:strVal val="visible"/>
                                      </p:to>
                                    </p:set>
                                    <p:anim calcmode="lin" valueType="num">
                                      <p:cBhvr>
                                        <p:cTn id="52" dur="500" fill="hold"/>
                                        <p:tgtEl>
                                          <p:spTgt spid="17426">
                                            <p:txEl>
                                              <p:pRg st="9" end="9"/>
                                            </p:txEl>
                                          </p:spTgt>
                                        </p:tgtEl>
                                        <p:attrNameLst>
                                          <p:attrName>ppt_w</p:attrName>
                                        </p:attrNameLst>
                                      </p:cBhvr>
                                      <p:tavLst>
                                        <p:tav tm="0">
                                          <p:val>
                                            <p:fltVal val="0"/>
                                          </p:val>
                                        </p:tav>
                                        <p:tav tm="100000">
                                          <p:val>
                                            <p:strVal val="#ppt_w"/>
                                          </p:val>
                                        </p:tav>
                                      </p:tavLst>
                                    </p:anim>
                                    <p:anim calcmode="lin" valueType="num">
                                      <p:cBhvr>
                                        <p:cTn id="53" dur="500" fill="hold"/>
                                        <p:tgtEl>
                                          <p:spTgt spid="17426">
                                            <p:txEl>
                                              <p:pRg st="9" end="9"/>
                                            </p:txEl>
                                          </p:spTgt>
                                        </p:tgtEl>
                                        <p:attrNameLst>
                                          <p:attrName>ppt_h</p:attrName>
                                        </p:attrNameLst>
                                      </p:cBhvr>
                                      <p:tavLst>
                                        <p:tav tm="0">
                                          <p:val>
                                            <p:fltVal val="0"/>
                                          </p:val>
                                        </p:tav>
                                        <p:tav tm="100000">
                                          <p:val>
                                            <p:strVal val="#ppt_h"/>
                                          </p:val>
                                        </p:tav>
                                      </p:tavLst>
                                    </p:anim>
                                    <p:animEffect transition="in" filter="fade">
                                      <p:cBhvr>
                                        <p:cTn id="54" dur="500"/>
                                        <p:tgtEl>
                                          <p:spTgt spid="17426">
                                            <p:txEl>
                                              <p:pRg st="9" end="9"/>
                                            </p:txEl>
                                          </p:spTgt>
                                        </p:tgtEl>
                                      </p:cBhvr>
                                    </p:animEffect>
                                  </p:childTnLst>
                                </p:cTn>
                              </p:par>
                              <p:par>
                                <p:cTn id="55" presetID="53" presetClass="entr" presetSubtype="0" fill="hold" nodeType="withEffect">
                                  <p:stCondLst>
                                    <p:cond delay="0"/>
                                  </p:stCondLst>
                                  <p:childTnLst>
                                    <p:set>
                                      <p:cBhvr>
                                        <p:cTn id="56" dur="1" fill="hold">
                                          <p:stCondLst>
                                            <p:cond delay="0"/>
                                          </p:stCondLst>
                                        </p:cTn>
                                        <p:tgtEl>
                                          <p:spTgt spid="17426">
                                            <p:txEl>
                                              <p:pRg st="10" end="10"/>
                                            </p:txEl>
                                          </p:spTgt>
                                        </p:tgtEl>
                                        <p:attrNameLst>
                                          <p:attrName>style.visibility</p:attrName>
                                        </p:attrNameLst>
                                      </p:cBhvr>
                                      <p:to>
                                        <p:strVal val="visible"/>
                                      </p:to>
                                    </p:set>
                                    <p:anim calcmode="lin" valueType="num">
                                      <p:cBhvr>
                                        <p:cTn id="57" dur="500" fill="hold"/>
                                        <p:tgtEl>
                                          <p:spTgt spid="17426">
                                            <p:txEl>
                                              <p:pRg st="10" end="10"/>
                                            </p:txEl>
                                          </p:spTgt>
                                        </p:tgtEl>
                                        <p:attrNameLst>
                                          <p:attrName>ppt_w</p:attrName>
                                        </p:attrNameLst>
                                      </p:cBhvr>
                                      <p:tavLst>
                                        <p:tav tm="0">
                                          <p:val>
                                            <p:fltVal val="0"/>
                                          </p:val>
                                        </p:tav>
                                        <p:tav tm="100000">
                                          <p:val>
                                            <p:strVal val="#ppt_w"/>
                                          </p:val>
                                        </p:tav>
                                      </p:tavLst>
                                    </p:anim>
                                    <p:anim calcmode="lin" valueType="num">
                                      <p:cBhvr>
                                        <p:cTn id="58" dur="500" fill="hold"/>
                                        <p:tgtEl>
                                          <p:spTgt spid="17426">
                                            <p:txEl>
                                              <p:pRg st="10" end="10"/>
                                            </p:txEl>
                                          </p:spTgt>
                                        </p:tgtEl>
                                        <p:attrNameLst>
                                          <p:attrName>ppt_h</p:attrName>
                                        </p:attrNameLst>
                                      </p:cBhvr>
                                      <p:tavLst>
                                        <p:tav tm="0">
                                          <p:val>
                                            <p:fltVal val="0"/>
                                          </p:val>
                                        </p:tav>
                                        <p:tav tm="100000">
                                          <p:val>
                                            <p:strVal val="#ppt_h"/>
                                          </p:val>
                                        </p:tav>
                                      </p:tavLst>
                                    </p:anim>
                                    <p:animEffect transition="in" filter="fade">
                                      <p:cBhvr>
                                        <p:cTn id="59" dur="500"/>
                                        <p:tgtEl>
                                          <p:spTgt spid="17426">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pPr/>
              <a:t>30</a:t>
            </a:fld>
            <a:endParaRPr kumimoji="1" lang="ja-JP" altLang="en-US"/>
          </a:p>
        </p:txBody>
      </p:sp>
      <p:graphicFrame>
        <p:nvGraphicFramePr>
          <p:cNvPr id="3" name="表 2"/>
          <p:cNvGraphicFramePr>
            <a:graphicFrameLocks noGrp="1"/>
          </p:cNvGraphicFramePr>
          <p:nvPr>
            <p:extLst>
              <p:ext uri="{D42A27DB-BD31-4B8C-83A1-F6EECF244321}">
                <p14:modId xmlns:p14="http://schemas.microsoft.com/office/powerpoint/2010/main" val="1718257127"/>
              </p:ext>
            </p:extLst>
          </p:nvPr>
        </p:nvGraphicFramePr>
        <p:xfrm>
          <a:off x="611561" y="3789040"/>
          <a:ext cx="7992887" cy="2491740"/>
        </p:xfrm>
        <a:graphic>
          <a:graphicData uri="http://schemas.openxmlformats.org/drawingml/2006/table">
            <a:tbl>
              <a:tblPr/>
              <a:tblGrid>
                <a:gridCol w="1678483"/>
                <a:gridCol w="489558"/>
                <a:gridCol w="1257482"/>
                <a:gridCol w="1141841"/>
                <a:gridCol w="1141841"/>
                <a:gridCol w="1141841"/>
                <a:gridCol w="1141841"/>
              </a:tblGrid>
              <a:tr h="0">
                <a:tc gridSpan="7">
                  <a:txBody>
                    <a:bodyPr/>
                    <a:lstStyle/>
                    <a:p>
                      <a:pPr fontAlgn="t"/>
                      <a:r>
                        <a:rPr lang="en-US" b="0" i="0" dirty="0">
                          <a:solidFill>
                            <a:srgbClr val="000000"/>
                          </a:solidFill>
                          <a:effectLst/>
                          <a:latin typeface="Arial"/>
                        </a:rPr>
                        <a:t>Analysis of Maximum Likelihood Estimates</a:t>
                      </a:r>
                    </a:p>
                  </a:txBody>
                  <a:tcPr marL="47625" marR="47625" marT="47625" marB="47625">
                    <a:lnL w="9525" cap="flat" cmpd="sng" algn="ctr">
                      <a:solidFill>
                        <a:srgbClr val="C1C1C1"/>
                      </a:solidFill>
                      <a:prstDash val="solid"/>
                      <a:round/>
                      <a:headEnd type="none" w="med" len="med"/>
                      <a:tailEnd type="none" w="med" len="med"/>
                    </a:lnL>
                    <a:lnR>
                      <a:noFill/>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0">
                <a:tc>
                  <a:txBody>
                    <a:bodyPr/>
                    <a:lstStyle/>
                    <a:p>
                      <a:pPr fontAlgn="t"/>
                      <a:r>
                        <a:rPr lang="en-US" b="0" i="0" dirty="0">
                          <a:solidFill>
                            <a:srgbClr val="000000"/>
                          </a:solidFill>
                          <a:effectLst/>
                          <a:latin typeface="Arial"/>
                        </a:rPr>
                        <a:t>Parameter</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b="0" i="0" dirty="0">
                          <a:solidFill>
                            <a:srgbClr val="000000"/>
                          </a:solidFill>
                          <a:effectLst/>
                          <a:latin typeface="Arial"/>
                        </a:rPr>
                        <a:t>DF</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b="0" i="0" dirty="0">
                          <a:solidFill>
                            <a:srgbClr val="000000"/>
                          </a:solidFill>
                          <a:effectLst/>
                          <a:latin typeface="Arial"/>
                        </a:rPr>
                        <a:t>Parameter</a:t>
                      </a:r>
                      <a:br>
                        <a:rPr lang="en-US" b="0" i="0" dirty="0">
                          <a:solidFill>
                            <a:srgbClr val="000000"/>
                          </a:solidFill>
                          <a:effectLst/>
                          <a:latin typeface="Arial"/>
                        </a:rPr>
                      </a:br>
                      <a:r>
                        <a:rPr lang="en-US" b="0" i="0" dirty="0">
                          <a:solidFill>
                            <a:srgbClr val="000000"/>
                          </a:solidFill>
                          <a:effectLst/>
                          <a:latin typeface="Arial"/>
                        </a:rPr>
                        <a:t>Estimate</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b="0" i="0">
                          <a:solidFill>
                            <a:srgbClr val="000000"/>
                          </a:solidFill>
                          <a:effectLst/>
                          <a:latin typeface="Arial"/>
                        </a:rPr>
                        <a:t>Standard</a:t>
                      </a:r>
                      <a:br>
                        <a:rPr lang="en-US" b="0" i="0">
                          <a:solidFill>
                            <a:srgbClr val="000000"/>
                          </a:solidFill>
                          <a:effectLst/>
                          <a:latin typeface="Arial"/>
                        </a:rPr>
                      </a:br>
                      <a:r>
                        <a:rPr lang="en-US" b="0" i="0">
                          <a:solidFill>
                            <a:srgbClr val="000000"/>
                          </a:solidFill>
                          <a:effectLst/>
                          <a:latin typeface="Arial"/>
                        </a:rPr>
                        <a:t>Error</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b="0" i="0">
                          <a:solidFill>
                            <a:srgbClr val="000000"/>
                          </a:solidFill>
                          <a:effectLst/>
                          <a:latin typeface="Arial"/>
                        </a:rPr>
                        <a:t>Chi-Square</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b="0" i="0">
                          <a:solidFill>
                            <a:srgbClr val="000000"/>
                          </a:solidFill>
                          <a:effectLst/>
                          <a:latin typeface="Arial"/>
                        </a:rPr>
                        <a:t>Pr &gt; ChiSq</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b="0" i="0">
                          <a:solidFill>
                            <a:srgbClr val="000000"/>
                          </a:solidFill>
                          <a:effectLst/>
                          <a:latin typeface="Arial"/>
                        </a:rPr>
                        <a:t>Hazard</a:t>
                      </a:r>
                      <a:br>
                        <a:rPr lang="en-US" b="0" i="0">
                          <a:solidFill>
                            <a:srgbClr val="000000"/>
                          </a:solidFill>
                          <a:effectLst/>
                          <a:latin typeface="Arial"/>
                        </a:rPr>
                      </a:br>
                      <a:r>
                        <a:rPr lang="en-US" b="0" i="0">
                          <a:solidFill>
                            <a:srgbClr val="000000"/>
                          </a:solidFill>
                          <a:effectLst/>
                          <a:latin typeface="Arial"/>
                        </a:rPr>
                        <a:t>Ratio</a:t>
                      </a:r>
                    </a:p>
                  </a:txBody>
                  <a:tcPr marL="47625" marR="47625" marT="47625" marB="47625">
                    <a:lnL w="9525" cap="flat" cmpd="sng" algn="ctr">
                      <a:solidFill>
                        <a:srgbClr val="C1C1C1"/>
                      </a:solidFill>
                      <a:prstDash val="solid"/>
                      <a:round/>
                      <a:headEnd type="none" w="med" len="med"/>
                      <a:tailEnd type="none" w="med" len="med"/>
                    </a:lnL>
                    <a:lnR>
                      <a:noFill/>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r>
              <a:tr h="0">
                <a:tc>
                  <a:txBody>
                    <a:bodyPr/>
                    <a:lstStyle/>
                    <a:p>
                      <a:pPr fontAlgn="t"/>
                      <a:r>
                        <a:rPr lang="en-US" b="1" i="0" dirty="0">
                          <a:solidFill>
                            <a:srgbClr val="FF0000"/>
                          </a:solidFill>
                          <a:effectLst/>
                          <a:latin typeface="Arial"/>
                        </a:rPr>
                        <a:t>sex</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b="0" i="0">
                          <a:solidFill>
                            <a:srgbClr val="000000"/>
                          </a:solidFill>
                          <a:effectLst/>
                          <a:latin typeface="Arial"/>
                        </a:rPr>
                        <a:t>1</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b="0" i="0" dirty="0">
                          <a:solidFill>
                            <a:srgbClr val="000000"/>
                          </a:solidFill>
                          <a:effectLst/>
                          <a:latin typeface="Arial"/>
                        </a:rPr>
                        <a:t>0.19147</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b="0" i="0">
                          <a:solidFill>
                            <a:srgbClr val="000000"/>
                          </a:solidFill>
                          <a:effectLst/>
                          <a:latin typeface="Arial"/>
                        </a:rPr>
                        <a:t>0.08150</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b="0" i="0">
                          <a:solidFill>
                            <a:srgbClr val="000000"/>
                          </a:solidFill>
                          <a:effectLst/>
                          <a:latin typeface="Arial"/>
                        </a:rPr>
                        <a:t>5.5191</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b="1" i="0" dirty="0">
                          <a:solidFill>
                            <a:srgbClr val="FF0000"/>
                          </a:solidFill>
                          <a:effectLst/>
                          <a:latin typeface="Arial"/>
                        </a:rPr>
                        <a:t>0.0188</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b="0" i="0">
                          <a:solidFill>
                            <a:srgbClr val="000000"/>
                          </a:solidFill>
                          <a:effectLst/>
                          <a:latin typeface="Arial"/>
                        </a:rPr>
                        <a:t>1.211</a:t>
                      </a:r>
                    </a:p>
                  </a:txBody>
                  <a:tcPr marL="47625" marR="47625" marT="47625" marB="47625">
                    <a:lnL w="9525" cap="flat" cmpd="sng" algn="ctr">
                      <a:solidFill>
                        <a:srgbClr val="C1C1C1"/>
                      </a:solidFill>
                      <a:prstDash val="solid"/>
                      <a:round/>
                      <a:headEnd type="none" w="med" len="med"/>
                      <a:tailEnd type="none" w="med" len="med"/>
                    </a:lnL>
                    <a:lnR>
                      <a:noFill/>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r>
              <a:tr h="0">
                <a:tc>
                  <a:txBody>
                    <a:bodyPr/>
                    <a:lstStyle/>
                    <a:p>
                      <a:pPr fontAlgn="t"/>
                      <a:r>
                        <a:rPr lang="en-US" b="1" i="0" dirty="0">
                          <a:solidFill>
                            <a:srgbClr val="FF0000"/>
                          </a:solidFill>
                          <a:effectLst/>
                          <a:latin typeface="Arial"/>
                        </a:rPr>
                        <a:t>age</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b="0" i="0">
                          <a:solidFill>
                            <a:srgbClr val="000000"/>
                          </a:solidFill>
                          <a:effectLst/>
                          <a:latin typeface="Arial"/>
                        </a:rPr>
                        <a:t>1</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b="0" i="0" dirty="0">
                          <a:solidFill>
                            <a:srgbClr val="000000"/>
                          </a:solidFill>
                          <a:effectLst/>
                          <a:latin typeface="Arial"/>
                        </a:rPr>
                        <a:t>-0.12119</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b="0" i="0" dirty="0">
                          <a:solidFill>
                            <a:srgbClr val="000000"/>
                          </a:solidFill>
                          <a:effectLst/>
                          <a:latin typeface="Arial"/>
                        </a:rPr>
                        <a:t>0.03133</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b="0" i="0" dirty="0">
                          <a:solidFill>
                            <a:srgbClr val="000000"/>
                          </a:solidFill>
                          <a:effectLst/>
                          <a:latin typeface="Arial"/>
                        </a:rPr>
                        <a:t>14.9596</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b="1" i="0" dirty="0">
                          <a:solidFill>
                            <a:srgbClr val="FF0000"/>
                          </a:solidFill>
                          <a:effectLst/>
                          <a:latin typeface="Arial"/>
                        </a:rPr>
                        <a:t>0.0001</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b="0" i="0">
                          <a:solidFill>
                            <a:srgbClr val="000000"/>
                          </a:solidFill>
                          <a:effectLst/>
                          <a:latin typeface="Arial"/>
                        </a:rPr>
                        <a:t>0.886</a:t>
                      </a:r>
                    </a:p>
                  </a:txBody>
                  <a:tcPr marL="47625" marR="47625" marT="47625" marB="47625">
                    <a:lnL w="9525" cap="flat" cmpd="sng" algn="ctr">
                      <a:solidFill>
                        <a:srgbClr val="C1C1C1"/>
                      </a:solidFill>
                      <a:prstDash val="solid"/>
                      <a:round/>
                      <a:headEnd type="none" w="med" len="med"/>
                      <a:tailEnd type="none" w="med" len="med"/>
                    </a:lnL>
                    <a:lnR>
                      <a:noFill/>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r>
              <a:tr h="0">
                <a:tc>
                  <a:txBody>
                    <a:bodyPr/>
                    <a:lstStyle/>
                    <a:p>
                      <a:pPr fontAlgn="t"/>
                      <a:r>
                        <a:rPr lang="en-US" b="1" i="0" dirty="0" smtClean="0">
                          <a:solidFill>
                            <a:srgbClr val="FF0000"/>
                          </a:solidFill>
                          <a:effectLst/>
                          <a:latin typeface="Arial"/>
                        </a:rPr>
                        <a:t>part</a:t>
                      </a:r>
                      <a:r>
                        <a:rPr lang="en-US" b="1" i="0" baseline="0" dirty="0" smtClean="0">
                          <a:solidFill>
                            <a:srgbClr val="FF0000"/>
                          </a:solidFill>
                          <a:effectLst/>
                          <a:latin typeface="Arial"/>
                        </a:rPr>
                        <a:t> time</a:t>
                      </a:r>
                      <a:r>
                        <a:rPr lang="ja-JP" altLang="en-US" b="1" i="0" baseline="0" dirty="0" smtClean="0">
                          <a:solidFill>
                            <a:srgbClr val="FF0000"/>
                          </a:solidFill>
                          <a:effectLst/>
                          <a:latin typeface="Arial"/>
                        </a:rPr>
                        <a:t> </a:t>
                      </a:r>
                      <a:r>
                        <a:rPr lang="en-US" altLang="ja-JP" b="1" i="0" baseline="0" dirty="0" smtClean="0">
                          <a:solidFill>
                            <a:srgbClr val="FF0000"/>
                          </a:solidFill>
                          <a:effectLst/>
                          <a:latin typeface="Arial"/>
                        </a:rPr>
                        <a:t>job</a:t>
                      </a:r>
                      <a:endParaRPr lang="en-US" b="1" i="0" dirty="0">
                        <a:solidFill>
                          <a:srgbClr val="FF0000"/>
                        </a:solidFill>
                        <a:effectLst/>
                        <a:latin typeface="Arial"/>
                      </a:endParaRP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b="0" i="0">
                          <a:solidFill>
                            <a:srgbClr val="000000"/>
                          </a:solidFill>
                          <a:effectLst/>
                          <a:latin typeface="Arial"/>
                        </a:rPr>
                        <a:t>1</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b="0" i="0">
                          <a:solidFill>
                            <a:srgbClr val="000000"/>
                          </a:solidFill>
                          <a:effectLst/>
                          <a:latin typeface="Arial"/>
                        </a:rPr>
                        <a:t>0.05861</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b="0" i="0">
                          <a:solidFill>
                            <a:srgbClr val="000000"/>
                          </a:solidFill>
                          <a:effectLst/>
                          <a:latin typeface="Arial"/>
                        </a:rPr>
                        <a:t>0.02391</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b="0" i="0" dirty="0">
                          <a:solidFill>
                            <a:srgbClr val="000000"/>
                          </a:solidFill>
                          <a:effectLst/>
                          <a:latin typeface="Arial"/>
                        </a:rPr>
                        <a:t>6.0103</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b="1" i="0" dirty="0">
                          <a:solidFill>
                            <a:srgbClr val="FF0000"/>
                          </a:solidFill>
                          <a:effectLst/>
                          <a:latin typeface="Arial"/>
                        </a:rPr>
                        <a:t>0.0142</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b="0" i="0" dirty="0">
                          <a:solidFill>
                            <a:srgbClr val="000000"/>
                          </a:solidFill>
                          <a:effectLst/>
                          <a:latin typeface="Arial"/>
                        </a:rPr>
                        <a:t>1.060</a:t>
                      </a:r>
                    </a:p>
                  </a:txBody>
                  <a:tcPr marL="47625" marR="47625" marT="47625" marB="47625">
                    <a:lnL w="9525" cap="flat" cmpd="sng" algn="ctr">
                      <a:solidFill>
                        <a:srgbClr val="C1C1C1"/>
                      </a:solidFill>
                      <a:prstDash val="solid"/>
                      <a:round/>
                      <a:headEnd type="none" w="med" len="med"/>
                      <a:tailEnd type="none" w="med" len="med"/>
                    </a:lnL>
                    <a:lnR>
                      <a:noFill/>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r>
              <a:tr h="0">
                <a:tc>
                  <a:txBody>
                    <a:bodyPr/>
                    <a:lstStyle/>
                    <a:p>
                      <a:pPr fontAlgn="t"/>
                      <a:r>
                        <a:rPr lang="en-US" b="1" i="0" dirty="0" err="1">
                          <a:solidFill>
                            <a:srgbClr val="FF0000"/>
                          </a:solidFill>
                          <a:effectLst/>
                          <a:latin typeface="Arial"/>
                        </a:rPr>
                        <a:t>kdsi</a:t>
                      </a:r>
                      <a:endParaRPr lang="en-US" b="1" i="0" dirty="0">
                        <a:solidFill>
                          <a:srgbClr val="FF0000"/>
                        </a:solidFill>
                        <a:effectLst/>
                        <a:latin typeface="Arial"/>
                      </a:endParaRP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a:noFill/>
                    </a:lnB>
                    <a:solidFill>
                      <a:srgbClr val="FAFBFE"/>
                    </a:solidFill>
                  </a:tcPr>
                </a:tc>
                <a:tc>
                  <a:txBody>
                    <a:bodyPr/>
                    <a:lstStyle/>
                    <a:p>
                      <a:pPr fontAlgn="t"/>
                      <a:r>
                        <a:rPr lang="en-US" altLang="ja-JP" b="0" i="0">
                          <a:solidFill>
                            <a:srgbClr val="000000"/>
                          </a:solidFill>
                          <a:effectLst/>
                          <a:latin typeface="Arial"/>
                        </a:rPr>
                        <a:t>1</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a:noFill/>
                    </a:lnB>
                    <a:solidFill>
                      <a:srgbClr val="FAFBFE"/>
                    </a:solidFill>
                  </a:tcPr>
                </a:tc>
                <a:tc>
                  <a:txBody>
                    <a:bodyPr/>
                    <a:lstStyle/>
                    <a:p>
                      <a:pPr fontAlgn="t"/>
                      <a:r>
                        <a:rPr lang="en-US" altLang="ja-JP" b="0" i="0">
                          <a:solidFill>
                            <a:srgbClr val="000000"/>
                          </a:solidFill>
                          <a:effectLst/>
                          <a:latin typeface="Arial"/>
                        </a:rPr>
                        <a:t>0.01693</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a:noFill/>
                    </a:lnB>
                    <a:solidFill>
                      <a:srgbClr val="FAFBFE"/>
                    </a:solidFill>
                  </a:tcPr>
                </a:tc>
                <a:tc>
                  <a:txBody>
                    <a:bodyPr/>
                    <a:lstStyle/>
                    <a:p>
                      <a:pPr fontAlgn="t"/>
                      <a:r>
                        <a:rPr lang="en-US" altLang="ja-JP" b="0" i="0">
                          <a:solidFill>
                            <a:srgbClr val="000000"/>
                          </a:solidFill>
                          <a:effectLst/>
                          <a:latin typeface="Arial"/>
                        </a:rPr>
                        <a:t>0.00818</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a:noFill/>
                    </a:lnB>
                    <a:solidFill>
                      <a:srgbClr val="FAFBFE"/>
                    </a:solidFill>
                  </a:tcPr>
                </a:tc>
                <a:tc>
                  <a:txBody>
                    <a:bodyPr/>
                    <a:lstStyle/>
                    <a:p>
                      <a:pPr fontAlgn="t"/>
                      <a:r>
                        <a:rPr lang="en-US" altLang="ja-JP" b="0" i="0">
                          <a:solidFill>
                            <a:srgbClr val="000000"/>
                          </a:solidFill>
                          <a:effectLst/>
                          <a:latin typeface="Arial"/>
                        </a:rPr>
                        <a:t>4.2851</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a:noFill/>
                    </a:lnB>
                    <a:solidFill>
                      <a:srgbClr val="FAFBFE"/>
                    </a:solidFill>
                  </a:tcPr>
                </a:tc>
                <a:tc>
                  <a:txBody>
                    <a:bodyPr/>
                    <a:lstStyle/>
                    <a:p>
                      <a:pPr fontAlgn="t"/>
                      <a:r>
                        <a:rPr lang="en-US" altLang="ja-JP" b="1" i="0" dirty="0">
                          <a:solidFill>
                            <a:srgbClr val="FF0000"/>
                          </a:solidFill>
                          <a:effectLst/>
                          <a:latin typeface="Arial"/>
                        </a:rPr>
                        <a:t>0.0384</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a:noFill/>
                    </a:lnB>
                    <a:solidFill>
                      <a:srgbClr val="FAFBFE"/>
                    </a:solidFill>
                  </a:tcPr>
                </a:tc>
                <a:tc>
                  <a:txBody>
                    <a:bodyPr/>
                    <a:lstStyle/>
                    <a:p>
                      <a:pPr fontAlgn="t"/>
                      <a:r>
                        <a:rPr lang="en-US" altLang="ja-JP" b="0" i="0" dirty="0">
                          <a:solidFill>
                            <a:srgbClr val="000000"/>
                          </a:solidFill>
                          <a:effectLst/>
                          <a:latin typeface="Arial"/>
                        </a:rPr>
                        <a:t>1.017</a:t>
                      </a:r>
                    </a:p>
                  </a:txBody>
                  <a:tcPr marL="47625" marR="47625" marT="47625" marB="47625">
                    <a:lnL w="9525" cap="flat" cmpd="sng" algn="ctr">
                      <a:solidFill>
                        <a:srgbClr val="C1C1C1"/>
                      </a:solidFill>
                      <a:prstDash val="solid"/>
                      <a:round/>
                      <a:headEnd type="none" w="med" len="med"/>
                      <a:tailEnd type="none" w="med" len="med"/>
                    </a:lnL>
                    <a:lnR>
                      <a:noFill/>
                    </a:lnR>
                    <a:lnT w="9525" cap="flat" cmpd="sng" algn="ctr">
                      <a:solidFill>
                        <a:srgbClr val="C1C1C1"/>
                      </a:solidFill>
                      <a:prstDash val="solid"/>
                      <a:round/>
                      <a:headEnd type="none" w="med" len="med"/>
                      <a:tailEnd type="none" w="med" len="med"/>
                    </a:lnT>
                    <a:lnB>
                      <a:noFill/>
                    </a:lnB>
                    <a:solidFill>
                      <a:srgbClr val="FAFBFE"/>
                    </a:solidFill>
                  </a:tcPr>
                </a:tc>
              </a:tr>
            </a:tbl>
          </a:graphicData>
        </a:graphic>
      </p:graphicFrame>
      <p:sp>
        <p:nvSpPr>
          <p:cNvPr id="4" name="テキスト ボックス 3"/>
          <p:cNvSpPr txBox="1"/>
          <p:nvPr/>
        </p:nvSpPr>
        <p:spPr>
          <a:xfrm>
            <a:off x="539552" y="260648"/>
            <a:ext cx="8208912" cy="461665"/>
          </a:xfrm>
          <a:prstGeom prst="rect">
            <a:avLst/>
          </a:prstGeom>
          <a:noFill/>
        </p:spPr>
        <p:txBody>
          <a:bodyPr wrap="square" rtlCol="0">
            <a:spAutoFit/>
          </a:bodyPr>
          <a:lstStyle/>
          <a:p>
            <a:r>
              <a:rPr kumimoji="1" lang="en-US" altLang="ja-JP" sz="2400" b="1" dirty="0" smtClean="0"/>
              <a:t>Mobile phone </a:t>
            </a:r>
            <a:r>
              <a:rPr lang="en-US" altLang="ja-JP" sz="2400" b="1" dirty="0"/>
              <a:t>Parameter Estimates of Cox </a:t>
            </a:r>
            <a:r>
              <a:rPr lang="en-US" altLang="ja-JP" sz="2400" b="1" dirty="0" smtClean="0"/>
              <a:t>regression</a:t>
            </a:r>
            <a:endParaRPr lang="ja-JP" altLang="en-US" sz="2400" b="1" dirty="0"/>
          </a:p>
        </p:txBody>
      </p:sp>
      <p:graphicFrame>
        <p:nvGraphicFramePr>
          <p:cNvPr id="5" name="表 4"/>
          <p:cNvGraphicFramePr>
            <a:graphicFrameLocks noGrp="1"/>
          </p:cNvGraphicFramePr>
          <p:nvPr>
            <p:extLst>
              <p:ext uri="{D42A27DB-BD31-4B8C-83A1-F6EECF244321}">
                <p14:modId xmlns:p14="http://schemas.microsoft.com/office/powerpoint/2010/main" val="2267158999"/>
              </p:ext>
            </p:extLst>
          </p:nvPr>
        </p:nvGraphicFramePr>
        <p:xfrm>
          <a:off x="539552" y="1484784"/>
          <a:ext cx="3600399" cy="2122170"/>
        </p:xfrm>
        <a:graphic>
          <a:graphicData uri="http://schemas.openxmlformats.org/drawingml/2006/table">
            <a:tbl>
              <a:tblPr/>
              <a:tblGrid>
                <a:gridCol w="1058940"/>
                <a:gridCol w="1200133"/>
                <a:gridCol w="1341326"/>
              </a:tblGrid>
              <a:tr h="0">
                <a:tc gridSpan="3">
                  <a:txBody>
                    <a:bodyPr/>
                    <a:lstStyle/>
                    <a:p>
                      <a:pPr fontAlgn="t"/>
                      <a:r>
                        <a:rPr lang="en-US" b="0" i="0" dirty="0">
                          <a:solidFill>
                            <a:srgbClr val="000000"/>
                          </a:solidFill>
                          <a:effectLst/>
                          <a:latin typeface="Arial"/>
                        </a:rPr>
                        <a:t>Model Fit Statistics</a:t>
                      </a:r>
                    </a:p>
                  </a:txBody>
                  <a:tcPr marL="47625" marR="47625" marT="47625" marB="47625">
                    <a:lnL w="9525" cap="flat" cmpd="sng" algn="ctr">
                      <a:solidFill>
                        <a:srgbClr val="C1C1C1"/>
                      </a:solidFill>
                      <a:prstDash val="solid"/>
                      <a:round/>
                      <a:headEnd type="none" w="med" len="med"/>
                      <a:tailEnd type="none" w="med" len="med"/>
                    </a:lnL>
                    <a:lnR>
                      <a:noFill/>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hMerge="1">
                  <a:txBody>
                    <a:bodyPr/>
                    <a:lstStyle/>
                    <a:p>
                      <a:endParaRPr kumimoji="1" lang="ja-JP" altLang="en-US"/>
                    </a:p>
                  </a:txBody>
                  <a:tcPr/>
                </a:tc>
                <a:tc hMerge="1">
                  <a:txBody>
                    <a:bodyPr/>
                    <a:lstStyle/>
                    <a:p>
                      <a:endParaRPr kumimoji="1" lang="ja-JP" altLang="en-US"/>
                    </a:p>
                  </a:txBody>
                  <a:tcPr/>
                </a:tc>
              </a:tr>
              <a:tr h="0">
                <a:tc>
                  <a:txBody>
                    <a:bodyPr/>
                    <a:lstStyle/>
                    <a:p>
                      <a:pPr fontAlgn="t"/>
                      <a:r>
                        <a:rPr lang="en-US" b="0" i="0">
                          <a:solidFill>
                            <a:srgbClr val="000000"/>
                          </a:solidFill>
                          <a:effectLst/>
                          <a:latin typeface="Arial"/>
                        </a:rPr>
                        <a:t>Criterion</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b="0" i="0" dirty="0">
                          <a:solidFill>
                            <a:srgbClr val="000000"/>
                          </a:solidFill>
                          <a:effectLst/>
                          <a:latin typeface="Arial"/>
                        </a:rPr>
                        <a:t>Without</a:t>
                      </a:r>
                      <a:br>
                        <a:rPr lang="en-US" b="0" i="0" dirty="0">
                          <a:solidFill>
                            <a:srgbClr val="000000"/>
                          </a:solidFill>
                          <a:effectLst/>
                          <a:latin typeface="Arial"/>
                        </a:rPr>
                      </a:br>
                      <a:r>
                        <a:rPr lang="en-US" b="0" i="0" dirty="0">
                          <a:solidFill>
                            <a:srgbClr val="000000"/>
                          </a:solidFill>
                          <a:effectLst/>
                          <a:latin typeface="Arial"/>
                        </a:rPr>
                        <a:t>Covariates</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b="0" i="0">
                          <a:solidFill>
                            <a:srgbClr val="000000"/>
                          </a:solidFill>
                          <a:effectLst/>
                          <a:latin typeface="Arial"/>
                        </a:rPr>
                        <a:t>With</a:t>
                      </a:r>
                      <a:br>
                        <a:rPr lang="en-US" b="0" i="0">
                          <a:solidFill>
                            <a:srgbClr val="000000"/>
                          </a:solidFill>
                          <a:effectLst/>
                          <a:latin typeface="Arial"/>
                        </a:rPr>
                      </a:br>
                      <a:r>
                        <a:rPr lang="en-US" b="0" i="0">
                          <a:solidFill>
                            <a:srgbClr val="000000"/>
                          </a:solidFill>
                          <a:effectLst/>
                          <a:latin typeface="Arial"/>
                        </a:rPr>
                        <a:t>Covariates</a:t>
                      </a:r>
                    </a:p>
                  </a:txBody>
                  <a:tcPr marL="47625" marR="47625" marT="47625" marB="47625">
                    <a:lnL w="9525" cap="flat" cmpd="sng" algn="ctr">
                      <a:solidFill>
                        <a:srgbClr val="C1C1C1"/>
                      </a:solidFill>
                      <a:prstDash val="solid"/>
                      <a:round/>
                      <a:headEnd type="none" w="med" len="med"/>
                      <a:tailEnd type="none" w="med" len="med"/>
                    </a:lnL>
                    <a:lnR>
                      <a:noFill/>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r>
              <a:tr h="0">
                <a:tc>
                  <a:txBody>
                    <a:bodyPr/>
                    <a:lstStyle/>
                    <a:p>
                      <a:pPr fontAlgn="t"/>
                      <a:r>
                        <a:rPr lang="en-US" b="0" i="0">
                          <a:solidFill>
                            <a:srgbClr val="000000"/>
                          </a:solidFill>
                          <a:effectLst/>
                          <a:latin typeface="Arial"/>
                        </a:rPr>
                        <a:t>-2 LOG L</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b="0" i="0">
                          <a:solidFill>
                            <a:srgbClr val="000000"/>
                          </a:solidFill>
                          <a:effectLst/>
                          <a:latin typeface="Arial"/>
                        </a:rPr>
                        <a:t>8072.434</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b="0" i="0">
                          <a:solidFill>
                            <a:srgbClr val="000000"/>
                          </a:solidFill>
                          <a:effectLst/>
                          <a:latin typeface="Arial"/>
                        </a:rPr>
                        <a:t>8039.145</a:t>
                      </a:r>
                    </a:p>
                  </a:txBody>
                  <a:tcPr marL="47625" marR="47625" marT="47625" marB="47625">
                    <a:lnL w="9525" cap="flat" cmpd="sng" algn="ctr">
                      <a:solidFill>
                        <a:srgbClr val="C1C1C1"/>
                      </a:solidFill>
                      <a:prstDash val="solid"/>
                      <a:round/>
                      <a:headEnd type="none" w="med" len="med"/>
                      <a:tailEnd type="none" w="med" len="med"/>
                    </a:lnL>
                    <a:lnR>
                      <a:noFill/>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r>
              <a:tr h="0">
                <a:tc>
                  <a:txBody>
                    <a:bodyPr/>
                    <a:lstStyle/>
                    <a:p>
                      <a:pPr fontAlgn="t"/>
                      <a:r>
                        <a:rPr lang="en-US" b="0" i="0">
                          <a:solidFill>
                            <a:srgbClr val="000000"/>
                          </a:solidFill>
                          <a:effectLst/>
                          <a:latin typeface="Arial"/>
                        </a:rPr>
                        <a:t>AIC</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b="0" i="0">
                          <a:solidFill>
                            <a:srgbClr val="000000"/>
                          </a:solidFill>
                          <a:effectLst/>
                          <a:latin typeface="Arial"/>
                        </a:rPr>
                        <a:t>8072.434</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b="0" i="0">
                          <a:solidFill>
                            <a:srgbClr val="000000"/>
                          </a:solidFill>
                          <a:effectLst/>
                          <a:latin typeface="Arial"/>
                        </a:rPr>
                        <a:t>8047.145</a:t>
                      </a:r>
                    </a:p>
                  </a:txBody>
                  <a:tcPr marL="47625" marR="47625" marT="47625" marB="47625">
                    <a:lnL w="9525" cap="flat" cmpd="sng" algn="ctr">
                      <a:solidFill>
                        <a:srgbClr val="C1C1C1"/>
                      </a:solidFill>
                      <a:prstDash val="solid"/>
                      <a:round/>
                      <a:headEnd type="none" w="med" len="med"/>
                      <a:tailEnd type="none" w="med" len="med"/>
                    </a:lnL>
                    <a:lnR>
                      <a:noFill/>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r>
              <a:tr h="0">
                <a:tc>
                  <a:txBody>
                    <a:bodyPr/>
                    <a:lstStyle/>
                    <a:p>
                      <a:pPr fontAlgn="t"/>
                      <a:r>
                        <a:rPr lang="en-US" b="0" i="0">
                          <a:solidFill>
                            <a:srgbClr val="000000"/>
                          </a:solidFill>
                          <a:effectLst/>
                          <a:latin typeface="Arial"/>
                        </a:rPr>
                        <a:t>SBC</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a:noFill/>
                    </a:lnB>
                    <a:solidFill>
                      <a:srgbClr val="FAFBFE"/>
                    </a:solidFill>
                  </a:tcPr>
                </a:tc>
                <a:tc>
                  <a:txBody>
                    <a:bodyPr/>
                    <a:lstStyle/>
                    <a:p>
                      <a:pPr fontAlgn="t"/>
                      <a:r>
                        <a:rPr lang="en-US" altLang="ja-JP" b="0" i="0">
                          <a:solidFill>
                            <a:srgbClr val="000000"/>
                          </a:solidFill>
                          <a:effectLst/>
                          <a:latin typeface="Arial"/>
                        </a:rPr>
                        <a:t>8072.434</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a:noFill/>
                    </a:lnB>
                    <a:solidFill>
                      <a:srgbClr val="FAFBFE"/>
                    </a:solidFill>
                  </a:tcPr>
                </a:tc>
                <a:tc>
                  <a:txBody>
                    <a:bodyPr/>
                    <a:lstStyle/>
                    <a:p>
                      <a:pPr fontAlgn="t"/>
                      <a:r>
                        <a:rPr lang="en-US" altLang="ja-JP" b="0" i="0" dirty="0">
                          <a:solidFill>
                            <a:srgbClr val="000000"/>
                          </a:solidFill>
                          <a:effectLst/>
                          <a:latin typeface="Arial"/>
                        </a:rPr>
                        <a:t>8065.280</a:t>
                      </a:r>
                    </a:p>
                  </a:txBody>
                  <a:tcPr marL="47625" marR="47625" marT="47625" marB="47625">
                    <a:lnL w="9525" cap="flat" cmpd="sng" algn="ctr">
                      <a:solidFill>
                        <a:srgbClr val="C1C1C1"/>
                      </a:solidFill>
                      <a:prstDash val="solid"/>
                      <a:round/>
                      <a:headEnd type="none" w="med" len="med"/>
                      <a:tailEnd type="none" w="med" len="med"/>
                    </a:lnL>
                    <a:lnR>
                      <a:noFill/>
                    </a:lnR>
                    <a:lnT w="9525" cap="flat" cmpd="sng" algn="ctr">
                      <a:solidFill>
                        <a:srgbClr val="C1C1C1"/>
                      </a:solidFill>
                      <a:prstDash val="solid"/>
                      <a:round/>
                      <a:headEnd type="none" w="med" len="med"/>
                      <a:tailEnd type="none" w="med" len="med"/>
                    </a:lnT>
                    <a:lnB>
                      <a:noFill/>
                    </a:lnB>
                    <a:solidFill>
                      <a:srgbClr val="FAFBFE"/>
                    </a:solidFill>
                  </a:tcPr>
                </a:tc>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1515532256"/>
              </p:ext>
            </p:extLst>
          </p:nvPr>
        </p:nvGraphicFramePr>
        <p:xfrm>
          <a:off x="4417640" y="1268760"/>
          <a:ext cx="4330824" cy="2396490"/>
        </p:xfrm>
        <a:graphic>
          <a:graphicData uri="http://schemas.openxmlformats.org/drawingml/2006/table">
            <a:tbl>
              <a:tblPr/>
              <a:tblGrid>
                <a:gridCol w="1082706"/>
                <a:gridCol w="984752"/>
                <a:gridCol w="411521"/>
                <a:gridCol w="1851845"/>
              </a:tblGrid>
              <a:tr h="0">
                <a:tc gridSpan="4">
                  <a:txBody>
                    <a:bodyPr/>
                    <a:lstStyle/>
                    <a:p>
                      <a:pPr fontAlgn="t"/>
                      <a:r>
                        <a:rPr lang="en-US" b="0" i="0" dirty="0">
                          <a:solidFill>
                            <a:srgbClr val="000000"/>
                          </a:solidFill>
                          <a:effectLst/>
                          <a:latin typeface="Arial"/>
                        </a:rPr>
                        <a:t>Testing Global Null Hypothesis: BETA=0</a:t>
                      </a:r>
                    </a:p>
                  </a:txBody>
                  <a:tcPr marL="47625" marR="47625" marT="47625" marB="47625">
                    <a:lnL w="9525" cap="flat" cmpd="sng" algn="ctr">
                      <a:solidFill>
                        <a:srgbClr val="C1C1C1"/>
                      </a:solidFill>
                      <a:prstDash val="solid"/>
                      <a:round/>
                      <a:headEnd type="none" w="med" len="med"/>
                      <a:tailEnd type="none" w="med" len="med"/>
                    </a:lnL>
                    <a:lnR>
                      <a:noFill/>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0">
                <a:tc>
                  <a:txBody>
                    <a:bodyPr/>
                    <a:lstStyle/>
                    <a:p>
                      <a:pPr fontAlgn="t"/>
                      <a:r>
                        <a:rPr lang="en-US" b="0" i="0">
                          <a:solidFill>
                            <a:srgbClr val="000000"/>
                          </a:solidFill>
                          <a:effectLst/>
                          <a:latin typeface="Arial"/>
                        </a:rPr>
                        <a:t>Test</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b="0" i="0">
                          <a:solidFill>
                            <a:srgbClr val="000000"/>
                          </a:solidFill>
                          <a:effectLst/>
                          <a:latin typeface="Arial"/>
                        </a:rPr>
                        <a:t>Chi-Square</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b="0" i="0">
                          <a:solidFill>
                            <a:srgbClr val="000000"/>
                          </a:solidFill>
                          <a:effectLst/>
                          <a:latin typeface="Arial"/>
                        </a:rPr>
                        <a:t>DF</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b="0" i="0">
                          <a:solidFill>
                            <a:srgbClr val="000000"/>
                          </a:solidFill>
                          <a:effectLst/>
                          <a:latin typeface="Arial"/>
                        </a:rPr>
                        <a:t>Pr &gt; ChiSq</a:t>
                      </a:r>
                    </a:p>
                  </a:txBody>
                  <a:tcPr marL="47625" marR="47625" marT="47625" marB="47625">
                    <a:lnL w="9525" cap="flat" cmpd="sng" algn="ctr">
                      <a:solidFill>
                        <a:srgbClr val="C1C1C1"/>
                      </a:solidFill>
                      <a:prstDash val="solid"/>
                      <a:round/>
                      <a:headEnd type="none" w="med" len="med"/>
                      <a:tailEnd type="none" w="med" len="med"/>
                    </a:lnL>
                    <a:lnR>
                      <a:noFill/>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r>
              <a:tr h="0">
                <a:tc>
                  <a:txBody>
                    <a:bodyPr/>
                    <a:lstStyle/>
                    <a:p>
                      <a:pPr fontAlgn="t"/>
                      <a:r>
                        <a:rPr lang="en-US" b="0" i="0">
                          <a:solidFill>
                            <a:srgbClr val="000000"/>
                          </a:solidFill>
                          <a:effectLst/>
                          <a:latin typeface="Arial"/>
                        </a:rPr>
                        <a:t>Likelihood Ratio</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b="0" i="0" dirty="0">
                          <a:solidFill>
                            <a:srgbClr val="000000"/>
                          </a:solidFill>
                          <a:effectLst/>
                          <a:latin typeface="Arial"/>
                        </a:rPr>
                        <a:t>33.2890</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b="0" i="0">
                          <a:solidFill>
                            <a:srgbClr val="000000"/>
                          </a:solidFill>
                          <a:effectLst/>
                          <a:latin typeface="Arial"/>
                        </a:rPr>
                        <a:t>4</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b="0" i="0" dirty="0">
                          <a:solidFill>
                            <a:srgbClr val="000000"/>
                          </a:solidFill>
                          <a:effectLst/>
                          <a:latin typeface="Arial"/>
                        </a:rPr>
                        <a:t>&lt;.0001</a:t>
                      </a:r>
                    </a:p>
                  </a:txBody>
                  <a:tcPr marL="47625" marR="47625" marT="47625" marB="47625">
                    <a:lnL w="9525" cap="flat" cmpd="sng" algn="ctr">
                      <a:solidFill>
                        <a:srgbClr val="C1C1C1"/>
                      </a:solidFill>
                      <a:prstDash val="solid"/>
                      <a:round/>
                      <a:headEnd type="none" w="med" len="med"/>
                      <a:tailEnd type="none" w="med" len="med"/>
                    </a:lnL>
                    <a:lnR>
                      <a:noFill/>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r>
              <a:tr h="0">
                <a:tc>
                  <a:txBody>
                    <a:bodyPr/>
                    <a:lstStyle/>
                    <a:p>
                      <a:pPr fontAlgn="t"/>
                      <a:r>
                        <a:rPr lang="en-US" b="0" i="0">
                          <a:solidFill>
                            <a:srgbClr val="000000"/>
                          </a:solidFill>
                          <a:effectLst/>
                          <a:latin typeface="Arial"/>
                        </a:rPr>
                        <a:t>Score</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b="0" i="0">
                          <a:solidFill>
                            <a:srgbClr val="000000"/>
                          </a:solidFill>
                          <a:effectLst/>
                          <a:latin typeface="Arial"/>
                        </a:rPr>
                        <a:t>32.7299</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b="0" i="0">
                          <a:solidFill>
                            <a:srgbClr val="000000"/>
                          </a:solidFill>
                          <a:effectLst/>
                          <a:latin typeface="Arial"/>
                        </a:rPr>
                        <a:t>4</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b="0" i="0">
                          <a:solidFill>
                            <a:srgbClr val="000000"/>
                          </a:solidFill>
                          <a:effectLst/>
                          <a:latin typeface="Arial"/>
                        </a:rPr>
                        <a:t>&lt;.0001</a:t>
                      </a:r>
                    </a:p>
                  </a:txBody>
                  <a:tcPr marL="47625" marR="47625" marT="47625" marB="47625">
                    <a:lnL w="9525" cap="flat" cmpd="sng" algn="ctr">
                      <a:solidFill>
                        <a:srgbClr val="C1C1C1"/>
                      </a:solidFill>
                      <a:prstDash val="solid"/>
                      <a:round/>
                      <a:headEnd type="none" w="med" len="med"/>
                      <a:tailEnd type="none" w="med" len="med"/>
                    </a:lnL>
                    <a:lnR>
                      <a:noFill/>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r>
              <a:tr h="0">
                <a:tc>
                  <a:txBody>
                    <a:bodyPr/>
                    <a:lstStyle/>
                    <a:p>
                      <a:pPr fontAlgn="t"/>
                      <a:r>
                        <a:rPr lang="en-US" b="0" i="0">
                          <a:solidFill>
                            <a:srgbClr val="000000"/>
                          </a:solidFill>
                          <a:effectLst/>
                          <a:latin typeface="Arial"/>
                        </a:rPr>
                        <a:t>Wald</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a:noFill/>
                    </a:lnB>
                    <a:solidFill>
                      <a:srgbClr val="FAFBFE"/>
                    </a:solidFill>
                  </a:tcPr>
                </a:tc>
                <a:tc>
                  <a:txBody>
                    <a:bodyPr/>
                    <a:lstStyle/>
                    <a:p>
                      <a:pPr fontAlgn="t"/>
                      <a:r>
                        <a:rPr lang="en-US" altLang="ja-JP" b="0" i="0">
                          <a:solidFill>
                            <a:srgbClr val="000000"/>
                          </a:solidFill>
                          <a:effectLst/>
                          <a:latin typeface="Arial"/>
                        </a:rPr>
                        <a:t>32.6376</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a:noFill/>
                    </a:lnB>
                    <a:solidFill>
                      <a:srgbClr val="FAFBFE"/>
                    </a:solidFill>
                  </a:tcPr>
                </a:tc>
                <a:tc>
                  <a:txBody>
                    <a:bodyPr/>
                    <a:lstStyle/>
                    <a:p>
                      <a:pPr fontAlgn="t"/>
                      <a:r>
                        <a:rPr lang="en-US" altLang="ja-JP" b="0" i="0">
                          <a:solidFill>
                            <a:srgbClr val="000000"/>
                          </a:solidFill>
                          <a:effectLst/>
                          <a:latin typeface="Arial"/>
                        </a:rPr>
                        <a:t>4</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a:noFill/>
                    </a:lnB>
                    <a:solidFill>
                      <a:srgbClr val="FAFBFE"/>
                    </a:solidFill>
                  </a:tcPr>
                </a:tc>
                <a:tc>
                  <a:txBody>
                    <a:bodyPr/>
                    <a:lstStyle/>
                    <a:p>
                      <a:pPr fontAlgn="t"/>
                      <a:r>
                        <a:rPr lang="en-US" altLang="ja-JP" b="0" i="0" dirty="0">
                          <a:solidFill>
                            <a:srgbClr val="000000"/>
                          </a:solidFill>
                          <a:effectLst/>
                          <a:latin typeface="Arial"/>
                        </a:rPr>
                        <a:t>&lt;.0001</a:t>
                      </a:r>
                    </a:p>
                  </a:txBody>
                  <a:tcPr marL="47625" marR="47625" marT="47625" marB="47625">
                    <a:lnL w="9525" cap="flat" cmpd="sng" algn="ctr">
                      <a:solidFill>
                        <a:srgbClr val="C1C1C1"/>
                      </a:solidFill>
                      <a:prstDash val="solid"/>
                      <a:round/>
                      <a:headEnd type="none" w="med" len="med"/>
                      <a:tailEnd type="none" w="med" len="med"/>
                    </a:lnL>
                    <a:lnR>
                      <a:noFill/>
                    </a:lnR>
                    <a:lnT w="9525" cap="flat" cmpd="sng" algn="ctr">
                      <a:solidFill>
                        <a:srgbClr val="C1C1C1"/>
                      </a:solidFill>
                      <a:prstDash val="solid"/>
                      <a:round/>
                      <a:headEnd type="none" w="med" len="med"/>
                      <a:tailEnd type="none" w="med" len="med"/>
                    </a:lnT>
                    <a:lnB>
                      <a:noFill/>
                    </a:lnB>
                    <a:solidFill>
                      <a:srgbClr val="FAFBFE"/>
                    </a:solidFill>
                  </a:tcPr>
                </a:tc>
              </a:tr>
            </a:tbl>
          </a:graphicData>
        </a:graphic>
      </p:graphicFrame>
      <p:sp>
        <p:nvSpPr>
          <p:cNvPr id="8" name="テキスト ボックス 7"/>
          <p:cNvSpPr txBox="1"/>
          <p:nvPr/>
        </p:nvSpPr>
        <p:spPr>
          <a:xfrm>
            <a:off x="539552" y="722313"/>
            <a:ext cx="8208912" cy="461665"/>
          </a:xfrm>
          <a:prstGeom prst="rect">
            <a:avLst/>
          </a:prstGeom>
          <a:solidFill>
            <a:schemeClr val="accent6">
              <a:lumMod val="40000"/>
              <a:lumOff val="60000"/>
            </a:schemeClr>
          </a:solidFill>
        </p:spPr>
        <p:txBody>
          <a:bodyPr wrap="square" rtlCol="0">
            <a:spAutoFit/>
          </a:bodyPr>
          <a:lstStyle/>
          <a:p>
            <a:r>
              <a:rPr lang="en-US" altLang="ja-JP" sz="2400" dirty="0" smtClean="0">
                <a:solidFill>
                  <a:prstClr val="black"/>
                </a:solidFill>
              </a:rPr>
              <a:t>DGI is excluded from the model based on the result of  H2</a:t>
            </a:r>
            <a:r>
              <a:rPr lang="en-US" altLang="ja-JP" sz="2400" baseline="-25000" dirty="0" smtClean="0">
                <a:solidFill>
                  <a:prstClr val="black"/>
                </a:solidFill>
              </a:rPr>
              <a:t>a1</a:t>
            </a:r>
            <a:r>
              <a:rPr lang="en-US" altLang="ja-JP" sz="2400" dirty="0" smtClean="0">
                <a:solidFill>
                  <a:prstClr val="black"/>
                </a:solidFill>
              </a:rPr>
              <a:t>.</a:t>
            </a:r>
            <a:endParaRPr kumimoji="1" lang="ja-JP" altLang="en-US" dirty="0"/>
          </a:p>
        </p:txBody>
      </p:sp>
    </p:spTree>
    <p:extLst>
      <p:ext uri="{BB962C8B-B14F-4D97-AF65-F5344CB8AC3E}">
        <p14:creationId xmlns:p14="http://schemas.microsoft.com/office/powerpoint/2010/main" val="4174438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0-#ppt_w/2"/>
                                          </p:val>
                                        </p:tav>
                                        <p:tav tm="100000">
                                          <p:val>
                                            <p:strVal val="#ppt_x"/>
                                          </p:val>
                                        </p:tav>
                                      </p:tavLst>
                                    </p:anim>
                                    <p:anim calcmode="lin" valueType="num">
                                      <p:cBhvr additive="base">
                                        <p:cTn id="8"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1000" fill="hold"/>
                                        <p:tgtEl>
                                          <p:spTgt spid="6"/>
                                        </p:tgtEl>
                                        <p:attrNameLst>
                                          <p:attrName>ppt_x</p:attrName>
                                        </p:attrNameLst>
                                      </p:cBhvr>
                                      <p:tavLst>
                                        <p:tav tm="0">
                                          <p:val>
                                            <p:strVal val="1+#ppt_w/2"/>
                                          </p:val>
                                        </p:tav>
                                        <p:tav tm="100000">
                                          <p:val>
                                            <p:strVal val="#ppt_x"/>
                                          </p:val>
                                        </p:tav>
                                      </p:tavLst>
                                    </p:anim>
                                    <p:anim calcmode="lin" valueType="num">
                                      <p:cBhvr additive="base">
                                        <p:cTn id="14" dur="10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p:cTn id="19" dur="1000" fill="hold"/>
                                        <p:tgtEl>
                                          <p:spTgt spid="3"/>
                                        </p:tgtEl>
                                        <p:attrNameLst>
                                          <p:attrName>ppt_w</p:attrName>
                                        </p:attrNameLst>
                                      </p:cBhvr>
                                      <p:tavLst>
                                        <p:tav tm="0">
                                          <p:val>
                                            <p:fltVal val="0"/>
                                          </p:val>
                                        </p:tav>
                                        <p:tav tm="100000">
                                          <p:val>
                                            <p:strVal val="#ppt_w"/>
                                          </p:val>
                                        </p:tav>
                                      </p:tavLst>
                                    </p:anim>
                                    <p:anim calcmode="lin" valueType="num">
                                      <p:cBhvr>
                                        <p:cTn id="20" dur="1000" fill="hold"/>
                                        <p:tgtEl>
                                          <p:spTgt spid="3"/>
                                        </p:tgtEl>
                                        <p:attrNameLst>
                                          <p:attrName>ppt_h</p:attrName>
                                        </p:attrNameLst>
                                      </p:cBhvr>
                                      <p:tavLst>
                                        <p:tav tm="0">
                                          <p:val>
                                            <p:fltVal val="0"/>
                                          </p:val>
                                        </p:tav>
                                        <p:tav tm="100000">
                                          <p:val>
                                            <p:strVal val="#ppt_h"/>
                                          </p:val>
                                        </p:tav>
                                      </p:tavLst>
                                    </p:anim>
                                    <p:animEffect transition="in" filter="fade">
                                      <p:cBhvr>
                                        <p:cTn id="21"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pPr/>
              <a:t>31</a:t>
            </a:fld>
            <a:endParaRPr kumimoji="1" lang="ja-JP" altLang="en-US"/>
          </a:p>
        </p:txBody>
      </p:sp>
      <p:pic>
        <p:nvPicPr>
          <p:cNvPr id="6146" name="Picture 2" descr="Product-Limit Survival Curve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5564" y="476672"/>
            <a:ext cx="7896876" cy="592265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表 2"/>
          <p:cNvGraphicFramePr>
            <a:graphicFrameLocks noGrp="1"/>
          </p:cNvGraphicFramePr>
          <p:nvPr>
            <p:extLst>
              <p:ext uri="{D42A27DB-BD31-4B8C-83A1-F6EECF244321}">
                <p14:modId xmlns:p14="http://schemas.microsoft.com/office/powerpoint/2010/main" val="2222501628"/>
              </p:ext>
            </p:extLst>
          </p:nvPr>
        </p:nvGraphicFramePr>
        <p:xfrm>
          <a:off x="3779912" y="1484784"/>
          <a:ext cx="4392488" cy="1600435"/>
        </p:xfrm>
        <a:graphic>
          <a:graphicData uri="http://schemas.openxmlformats.org/drawingml/2006/table">
            <a:tbl>
              <a:tblPr/>
              <a:tblGrid>
                <a:gridCol w="627498"/>
                <a:gridCol w="439249"/>
                <a:gridCol w="517429"/>
                <a:gridCol w="648072"/>
                <a:gridCol w="864096"/>
                <a:gridCol w="1296144"/>
              </a:tblGrid>
              <a:tr h="305035">
                <a:tc gridSpan="6">
                  <a:txBody>
                    <a:bodyPr/>
                    <a:lstStyle/>
                    <a:p>
                      <a:pPr fontAlgn="t"/>
                      <a:r>
                        <a:rPr lang="en-US" sz="1200" b="0" i="0" dirty="0">
                          <a:solidFill>
                            <a:srgbClr val="000000"/>
                          </a:solidFill>
                          <a:effectLst/>
                          <a:latin typeface="Arial"/>
                        </a:rPr>
                        <a:t>Summary of the Number of Censored and Uncensored Values</a:t>
                      </a:r>
                    </a:p>
                  </a:txBody>
                  <a:tcPr marL="47625" marR="47625" marT="47625" marB="47625">
                    <a:lnL w="9525" cap="flat" cmpd="sng" algn="ctr">
                      <a:solidFill>
                        <a:srgbClr val="C1C1C1"/>
                      </a:solidFill>
                      <a:prstDash val="solid"/>
                      <a:round/>
                      <a:headEnd type="none" w="med" len="med"/>
                      <a:tailEnd type="none" w="med" len="med"/>
                    </a:lnL>
                    <a:lnR>
                      <a:noFill/>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440394">
                <a:tc>
                  <a:txBody>
                    <a:bodyPr/>
                    <a:lstStyle/>
                    <a:p>
                      <a:pPr fontAlgn="t"/>
                      <a:r>
                        <a:rPr lang="en-US" sz="1200" b="0" i="0" dirty="0">
                          <a:solidFill>
                            <a:srgbClr val="000000"/>
                          </a:solidFill>
                          <a:effectLst/>
                          <a:latin typeface="Arial"/>
                        </a:rPr>
                        <a:t>Stratum</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sz="1200" b="0" i="0">
                          <a:solidFill>
                            <a:srgbClr val="000000"/>
                          </a:solidFill>
                          <a:effectLst/>
                          <a:latin typeface="Arial"/>
                        </a:rPr>
                        <a:t>sex</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sz="1200" b="0" i="0">
                          <a:solidFill>
                            <a:srgbClr val="000000"/>
                          </a:solidFill>
                          <a:effectLst/>
                          <a:latin typeface="Arial"/>
                        </a:rPr>
                        <a:t>Total</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sz="1200" b="0" i="0" dirty="0">
                          <a:solidFill>
                            <a:srgbClr val="000000"/>
                          </a:solidFill>
                          <a:effectLst/>
                          <a:latin typeface="Arial"/>
                        </a:rPr>
                        <a:t>Failed</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sz="1200" b="0" i="0">
                          <a:solidFill>
                            <a:srgbClr val="000000"/>
                          </a:solidFill>
                          <a:effectLst/>
                          <a:latin typeface="Arial"/>
                        </a:rPr>
                        <a:t>Censored</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sz="1200" b="0" i="0" dirty="0">
                          <a:solidFill>
                            <a:srgbClr val="000000"/>
                          </a:solidFill>
                          <a:effectLst/>
                          <a:latin typeface="Arial"/>
                        </a:rPr>
                        <a:t>Percent</a:t>
                      </a:r>
                      <a:br>
                        <a:rPr lang="en-US" sz="1200" b="0" i="0" dirty="0">
                          <a:solidFill>
                            <a:srgbClr val="000000"/>
                          </a:solidFill>
                          <a:effectLst/>
                          <a:latin typeface="Arial"/>
                        </a:rPr>
                      </a:br>
                      <a:r>
                        <a:rPr lang="en-US" sz="1200" b="0" i="0" dirty="0">
                          <a:solidFill>
                            <a:srgbClr val="000000"/>
                          </a:solidFill>
                          <a:effectLst/>
                          <a:latin typeface="Arial"/>
                        </a:rPr>
                        <a:t>Censored</a:t>
                      </a:r>
                    </a:p>
                  </a:txBody>
                  <a:tcPr marL="47625" marR="47625" marT="47625" marB="47625">
                    <a:lnL w="9525" cap="flat" cmpd="sng" algn="ctr">
                      <a:solidFill>
                        <a:srgbClr val="C1C1C1"/>
                      </a:solidFill>
                      <a:prstDash val="solid"/>
                      <a:round/>
                      <a:headEnd type="none" w="med" len="med"/>
                      <a:tailEnd type="none" w="med" len="med"/>
                    </a:lnL>
                    <a:lnR>
                      <a:noFill/>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r>
              <a:tr h="270454">
                <a:tc>
                  <a:txBody>
                    <a:bodyPr/>
                    <a:lstStyle/>
                    <a:p>
                      <a:pPr fontAlgn="t"/>
                      <a:r>
                        <a:rPr lang="en-US" altLang="ja-JP" sz="1200" b="0" i="0">
                          <a:solidFill>
                            <a:srgbClr val="000000"/>
                          </a:solidFill>
                          <a:effectLst/>
                          <a:latin typeface="Arial"/>
                        </a:rPr>
                        <a:t>1</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sz="1200" b="0" i="0" dirty="0" smtClean="0">
                          <a:solidFill>
                            <a:srgbClr val="000000"/>
                          </a:solidFill>
                          <a:effectLst/>
                          <a:latin typeface="Arial"/>
                        </a:rPr>
                        <a:t>M</a:t>
                      </a:r>
                      <a:endParaRPr lang="en-US" altLang="ja-JP" sz="1200" b="0" i="0" dirty="0">
                        <a:solidFill>
                          <a:srgbClr val="000000"/>
                        </a:solidFill>
                        <a:effectLst/>
                        <a:latin typeface="Arial"/>
                      </a:endParaRP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sz="1200" b="0" i="0">
                          <a:solidFill>
                            <a:srgbClr val="000000"/>
                          </a:solidFill>
                          <a:effectLst/>
                          <a:latin typeface="Arial"/>
                        </a:rPr>
                        <a:t>455</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sz="1200" b="0" i="0">
                          <a:solidFill>
                            <a:srgbClr val="000000"/>
                          </a:solidFill>
                          <a:effectLst/>
                          <a:latin typeface="Arial"/>
                        </a:rPr>
                        <a:t>316</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sz="1200" b="0" i="0">
                          <a:solidFill>
                            <a:srgbClr val="000000"/>
                          </a:solidFill>
                          <a:effectLst/>
                          <a:latin typeface="Arial"/>
                        </a:rPr>
                        <a:t>139</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sz="1200" b="0" i="0">
                          <a:solidFill>
                            <a:srgbClr val="000000"/>
                          </a:solidFill>
                          <a:effectLst/>
                          <a:latin typeface="Arial"/>
                        </a:rPr>
                        <a:t>30.55</a:t>
                      </a:r>
                    </a:p>
                  </a:txBody>
                  <a:tcPr marL="47625" marR="47625" marT="47625" marB="47625">
                    <a:lnL w="9525" cap="flat" cmpd="sng" algn="ctr">
                      <a:solidFill>
                        <a:srgbClr val="C1C1C1"/>
                      </a:solidFill>
                      <a:prstDash val="solid"/>
                      <a:round/>
                      <a:headEnd type="none" w="med" len="med"/>
                      <a:tailEnd type="none" w="med" len="med"/>
                    </a:lnL>
                    <a:lnR>
                      <a:noFill/>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r>
              <a:tr h="270454">
                <a:tc>
                  <a:txBody>
                    <a:bodyPr/>
                    <a:lstStyle/>
                    <a:p>
                      <a:pPr fontAlgn="t"/>
                      <a:r>
                        <a:rPr lang="en-US" altLang="ja-JP" sz="1200" b="0" i="0">
                          <a:solidFill>
                            <a:srgbClr val="000000"/>
                          </a:solidFill>
                          <a:effectLst/>
                          <a:latin typeface="Arial"/>
                        </a:rPr>
                        <a:t>2</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sz="1200" b="0" i="0" dirty="0" smtClean="0">
                          <a:solidFill>
                            <a:srgbClr val="000000"/>
                          </a:solidFill>
                          <a:effectLst/>
                          <a:latin typeface="Arial"/>
                        </a:rPr>
                        <a:t>F</a:t>
                      </a:r>
                      <a:endParaRPr lang="en-US" altLang="ja-JP" sz="1200" b="0" i="0" dirty="0">
                        <a:solidFill>
                          <a:srgbClr val="000000"/>
                        </a:solidFill>
                        <a:effectLst/>
                        <a:latin typeface="Arial"/>
                      </a:endParaRP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sz="1200" b="0" i="0">
                          <a:solidFill>
                            <a:srgbClr val="000000"/>
                          </a:solidFill>
                          <a:effectLst/>
                          <a:latin typeface="Arial"/>
                        </a:rPr>
                        <a:t>233</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sz="1200" b="0" i="0">
                          <a:solidFill>
                            <a:srgbClr val="000000"/>
                          </a:solidFill>
                          <a:effectLst/>
                          <a:latin typeface="Arial"/>
                        </a:rPr>
                        <a:t>197</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sz="1200" b="0" i="0">
                          <a:solidFill>
                            <a:srgbClr val="000000"/>
                          </a:solidFill>
                          <a:effectLst/>
                          <a:latin typeface="Arial"/>
                        </a:rPr>
                        <a:t>36</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sz="1200" b="0" i="0">
                          <a:solidFill>
                            <a:srgbClr val="000000"/>
                          </a:solidFill>
                          <a:effectLst/>
                          <a:latin typeface="Arial"/>
                        </a:rPr>
                        <a:t>15.45</a:t>
                      </a:r>
                    </a:p>
                  </a:txBody>
                  <a:tcPr marL="47625" marR="47625" marT="47625" marB="47625">
                    <a:lnL w="9525" cap="flat" cmpd="sng" algn="ctr">
                      <a:solidFill>
                        <a:srgbClr val="C1C1C1"/>
                      </a:solidFill>
                      <a:prstDash val="solid"/>
                      <a:round/>
                      <a:headEnd type="none" w="med" len="med"/>
                      <a:tailEnd type="none" w="med" len="med"/>
                    </a:lnL>
                    <a:lnR>
                      <a:noFill/>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r>
              <a:tr h="270454">
                <a:tc>
                  <a:txBody>
                    <a:bodyPr/>
                    <a:lstStyle/>
                    <a:p>
                      <a:pPr fontAlgn="t"/>
                      <a:r>
                        <a:rPr lang="en-US" sz="1200" b="0" i="0">
                          <a:solidFill>
                            <a:srgbClr val="000000"/>
                          </a:solidFill>
                          <a:effectLst/>
                          <a:latin typeface="Arial"/>
                        </a:rPr>
                        <a:t>Total</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a:noFill/>
                    </a:lnB>
                    <a:solidFill>
                      <a:srgbClr val="FAFBFE"/>
                    </a:solidFill>
                  </a:tcPr>
                </a:tc>
                <a:tc>
                  <a:txBody>
                    <a:bodyPr/>
                    <a:lstStyle/>
                    <a:p>
                      <a:pPr fontAlgn="t"/>
                      <a:endParaRPr lang="ja-JP" altLang="en-US" sz="1200" b="0" i="0">
                        <a:solidFill>
                          <a:srgbClr val="000000"/>
                        </a:solidFill>
                        <a:effectLst/>
                        <a:latin typeface="Arial"/>
                      </a:endParaRP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a:noFill/>
                    </a:lnB>
                    <a:solidFill>
                      <a:srgbClr val="FAFBFE"/>
                    </a:solidFill>
                  </a:tcPr>
                </a:tc>
                <a:tc>
                  <a:txBody>
                    <a:bodyPr/>
                    <a:lstStyle/>
                    <a:p>
                      <a:pPr fontAlgn="t"/>
                      <a:r>
                        <a:rPr lang="en-US" altLang="ja-JP" sz="1200" b="0" i="0" dirty="0">
                          <a:solidFill>
                            <a:srgbClr val="000000"/>
                          </a:solidFill>
                          <a:effectLst/>
                          <a:latin typeface="Arial"/>
                        </a:rPr>
                        <a:t>688</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a:noFill/>
                    </a:lnB>
                    <a:solidFill>
                      <a:srgbClr val="FAFBFE"/>
                    </a:solidFill>
                  </a:tcPr>
                </a:tc>
                <a:tc>
                  <a:txBody>
                    <a:bodyPr/>
                    <a:lstStyle/>
                    <a:p>
                      <a:pPr fontAlgn="t"/>
                      <a:r>
                        <a:rPr lang="en-US" altLang="ja-JP" sz="1200" b="0" i="0" dirty="0">
                          <a:solidFill>
                            <a:srgbClr val="000000"/>
                          </a:solidFill>
                          <a:effectLst/>
                          <a:latin typeface="Arial"/>
                        </a:rPr>
                        <a:t>513</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a:noFill/>
                    </a:lnB>
                    <a:solidFill>
                      <a:srgbClr val="FAFBFE"/>
                    </a:solidFill>
                  </a:tcPr>
                </a:tc>
                <a:tc>
                  <a:txBody>
                    <a:bodyPr/>
                    <a:lstStyle/>
                    <a:p>
                      <a:pPr fontAlgn="t"/>
                      <a:r>
                        <a:rPr lang="en-US" altLang="ja-JP" sz="1200" b="0" i="0">
                          <a:solidFill>
                            <a:srgbClr val="000000"/>
                          </a:solidFill>
                          <a:effectLst/>
                          <a:latin typeface="Arial"/>
                        </a:rPr>
                        <a:t>175</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a:noFill/>
                    </a:lnB>
                    <a:solidFill>
                      <a:srgbClr val="FAFBFE"/>
                    </a:solidFill>
                  </a:tcPr>
                </a:tc>
                <a:tc>
                  <a:txBody>
                    <a:bodyPr/>
                    <a:lstStyle/>
                    <a:p>
                      <a:pPr fontAlgn="t"/>
                      <a:r>
                        <a:rPr lang="en-US" altLang="ja-JP" sz="1200" b="0" i="0" dirty="0">
                          <a:solidFill>
                            <a:srgbClr val="000000"/>
                          </a:solidFill>
                          <a:effectLst/>
                          <a:latin typeface="Arial"/>
                        </a:rPr>
                        <a:t>25.44</a:t>
                      </a:r>
                    </a:p>
                  </a:txBody>
                  <a:tcPr marL="47625" marR="47625" marT="47625" marB="47625">
                    <a:lnL w="9525" cap="flat" cmpd="sng" algn="ctr">
                      <a:solidFill>
                        <a:srgbClr val="C1C1C1"/>
                      </a:solidFill>
                      <a:prstDash val="solid"/>
                      <a:round/>
                      <a:headEnd type="none" w="med" len="med"/>
                      <a:tailEnd type="none" w="med" len="med"/>
                    </a:lnL>
                    <a:lnR>
                      <a:noFill/>
                    </a:lnR>
                    <a:lnT w="9525" cap="flat" cmpd="sng" algn="ctr">
                      <a:solidFill>
                        <a:srgbClr val="C1C1C1"/>
                      </a:solidFill>
                      <a:prstDash val="solid"/>
                      <a:round/>
                      <a:headEnd type="none" w="med" len="med"/>
                      <a:tailEnd type="none" w="med" len="med"/>
                    </a:lnT>
                    <a:lnB>
                      <a:noFill/>
                    </a:lnB>
                    <a:solidFill>
                      <a:srgbClr val="FAFBFE"/>
                    </a:solidFill>
                  </a:tcPr>
                </a:tc>
              </a:tr>
            </a:tbl>
          </a:graphicData>
        </a:graphic>
      </p:graphicFrame>
      <p:sp>
        <p:nvSpPr>
          <p:cNvPr id="5" name="タイトル 1"/>
          <p:cNvSpPr txBox="1">
            <a:spLocks/>
          </p:cNvSpPr>
          <p:nvPr/>
        </p:nvSpPr>
        <p:spPr>
          <a:xfrm>
            <a:off x="457200" y="44624"/>
            <a:ext cx="1085292" cy="432048"/>
          </a:xfrm>
          <a:prstGeom prst="rect">
            <a:avLst/>
          </a:prstGeom>
        </p:spPr>
        <p:txBody>
          <a:bodyPr>
            <a:normAutofit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400" dirty="0" smtClean="0"/>
              <a:t>SNS</a:t>
            </a:r>
            <a:endParaRPr lang="ja-JP" altLang="en-US" sz="2400" dirty="0"/>
          </a:p>
        </p:txBody>
      </p:sp>
    </p:spTree>
    <p:extLst>
      <p:ext uri="{BB962C8B-B14F-4D97-AF65-F5344CB8AC3E}">
        <p14:creationId xmlns:p14="http://schemas.microsoft.com/office/powerpoint/2010/main" val="3335685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p:cTn id="7" dur="1000" fill="hold"/>
                                        <p:tgtEl>
                                          <p:spTgt spid="6146"/>
                                        </p:tgtEl>
                                        <p:attrNameLst>
                                          <p:attrName>ppt_w</p:attrName>
                                        </p:attrNameLst>
                                      </p:cBhvr>
                                      <p:tavLst>
                                        <p:tav tm="0">
                                          <p:val>
                                            <p:fltVal val="0"/>
                                          </p:val>
                                        </p:tav>
                                        <p:tav tm="100000">
                                          <p:val>
                                            <p:strVal val="#ppt_w"/>
                                          </p:val>
                                        </p:tav>
                                      </p:tavLst>
                                    </p:anim>
                                    <p:anim calcmode="lin" valueType="num">
                                      <p:cBhvr>
                                        <p:cTn id="8" dur="1000" fill="hold"/>
                                        <p:tgtEl>
                                          <p:spTgt spid="6146"/>
                                        </p:tgtEl>
                                        <p:attrNameLst>
                                          <p:attrName>ppt_h</p:attrName>
                                        </p:attrNameLst>
                                      </p:cBhvr>
                                      <p:tavLst>
                                        <p:tav tm="0">
                                          <p:val>
                                            <p:fltVal val="0"/>
                                          </p:val>
                                        </p:tav>
                                        <p:tav tm="100000">
                                          <p:val>
                                            <p:strVal val="#ppt_h"/>
                                          </p:val>
                                        </p:tav>
                                      </p:tavLst>
                                    </p:anim>
                                    <p:animEffect transition="in" filter="fade">
                                      <p:cBhvr>
                                        <p:cTn id="9" dur="1000"/>
                                        <p:tgtEl>
                                          <p:spTgt spid="6146"/>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1000" fill="hold"/>
                                        <p:tgtEl>
                                          <p:spTgt spid="3"/>
                                        </p:tgtEl>
                                        <p:attrNameLst>
                                          <p:attrName>ppt_w</p:attrName>
                                        </p:attrNameLst>
                                      </p:cBhvr>
                                      <p:tavLst>
                                        <p:tav tm="0">
                                          <p:val>
                                            <p:fltVal val="0"/>
                                          </p:val>
                                        </p:tav>
                                        <p:tav tm="100000">
                                          <p:val>
                                            <p:strVal val="#ppt_w"/>
                                          </p:val>
                                        </p:tav>
                                      </p:tavLst>
                                    </p:anim>
                                    <p:anim calcmode="lin" valueType="num">
                                      <p:cBhvr>
                                        <p:cTn id="15" dur="1000" fill="hold"/>
                                        <p:tgtEl>
                                          <p:spTgt spid="3"/>
                                        </p:tgtEl>
                                        <p:attrNameLst>
                                          <p:attrName>ppt_h</p:attrName>
                                        </p:attrNameLst>
                                      </p:cBhvr>
                                      <p:tavLst>
                                        <p:tav tm="0">
                                          <p:val>
                                            <p:fltVal val="0"/>
                                          </p:val>
                                        </p:tav>
                                        <p:tav tm="100000">
                                          <p:val>
                                            <p:strVal val="#ppt_h"/>
                                          </p:val>
                                        </p:tav>
                                      </p:tavLst>
                                    </p:anim>
                                    <p:animEffect transition="in" filter="fade">
                                      <p:cBhvr>
                                        <p:cTn id="16"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pPr/>
              <a:t>32</a:t>
            </a:fld>
            <a:endParaRPr kumimoji="1" lang="ja-JP" altLang="en-US"/>
          </a:p>
        </p:txBody>
      </p:sp>
      <p:sp>
        <p:nvSpPr>
          <p:cNvPr id="3" name="テキスト ボックス 2"/>
          <p:cNvSpPr txBox="1"/>
          <p:nvPr/>
        </p:nvSpPr>
        <p:spPr>
          <a:xfrm>
            <a:off x="539552" y="260648"/>
            <a:ext cx="8208912" cy="461665"/>
          </a:xfrm>
          <a:prstGeom prst="rect">
            <a:avLst/>
          </a:prstGeom>
          <a:noFill/>
        </p:spPr>
        <p:txBody>
          <a:bodyPr wrap="square" rtlCol="0">
            <a:spAutoFit/>
          </a:bodyPr>
          <a:lstStyle/>
          <a:p>
            <a:r>
              <a:rPr lang="en-US" altLang="ja-JP" sz="2400" b="1" dirty="0" smtClean="0"/>
              <a:t>SNS Parameter </a:t>
            </a:r>
            <a:r>
              <a:rPr lang="en-US" altLang="ja-JP" sz="2400" b="1" dirty="0"/>
              <a:t>Estimates of Cox </a:t>
            </a:r>
            <a:r>
              <a:rPr lang="en-US" altLang="ja-JP" sz="2400" b="1" dirty="0" smtClean="0"/>
              <a:t>regression</a:t>
            </a:r>
            <a:endParaRPr lang="ja-JP" altLang="en-US" sz="2400" b="1" dirty="0"/>
          </a:p>
        </p:txBody>
      </p:sp>
      <p:graphicFrame>
        <p:nvGraphicFramePr>
          <p:cNvPr id="4" name="表 3"/>
          <p:cNvGraphicFramePr>
            <a:graphicFrameLocks noGrp="1"/>
          </p:cNvGraphicFramePr>
          <p:nvPr>
            <p:extLst>
              <p:ext uri="{D42A27DB-BD31-4B8C-83A1-F6EECF244321}">
                <p14:modId xmlns:p14="http://schemas.microsoft.com/office/powerpoint/2010/main" val="2033740710"/>
              </p:ext>
            </p:extLst>
          </p:nvPr>
        </p:nvGraphicFramePr>
        <p:xfrm>
          <a:off x="508671" y="3861048"/>
          <a:ext cx="8229599" cy="2491740"/>
        </p:xfrm>
        <a:graphic>
          <a:graphicData uri="http://schemas.openxmlformats.org/drawingml/2006/table">
            <a:tbl>
              <a:tblPr/>
              <a:tblGrid>
                <a:gridCol w="1563723"/>
                <a:gridCol w="787591"/>
                <a:gridCol w="1175657"/>
                <a:gridCol w="1175657"/>
                <a:gridCol w="1175657"/>
                <a:gridCol w="1175657"/>
                <a:gridCol w="1175657"/>
              </a:tblGrid>
              <a:tr h="0">
                <a:tc gridSpan="7">
                  <a:txBody>
                    <a:bodyPr/>
                    <a:lstStyle/>
                    <a:p>
                      <a:pPr fontAlgn="t"/>
                      <a:r>
                        <a:rPr lang="en-US" b="0" i="0" dirty="0">
                          <a:solidFill>
                            <a:srgbClr val="000000"/>
                          </a:solidFill>
                          <a:effectLst/>
                          <a:latin typeface="Arial"/>
                        </a:rPr>
                        <a:t>Analysis of Maximum Likelihood Estimates</a:t>
                      </a:r>
                    </a:p>
                  </a:txBody>
                  <a:tcPr marL="47625" marR="47625" marT="47625" marB="47625">
                    <a:lnL w="9525" cap="flat" cmpd="sng" algn="ctr">
                      <a:solidFill>
                        <a:srgbClr val="C1C1C1"/>
                      </a:solidFill>
                      <a:prstDash val="solid"/>
                      <a:round/>
                      <a:headEnd type="none" w="med" len="med"/>
                      <a:tailEnd type="none" w="med" len="med"/>
                    </a:lnL>
                    <a:lnR>
                      <a:noFill/>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0">
                <a:tc>
                  <a:txBody>
                    <a:bodyPr/>
                    <a:lstStyle/>
                    <a:p>
                      <a:pPr fontAlgn="t"/>
                      <a:r>
                        <a:rPr lang="en-US" b="0" i="0">
                          <a:solidFill>
                            <a:srgbClr val="000000"/>
                          </a:solidFill>
                          <a:effectLst/>
                          <a:latin typeface="Arial"/>
                        </a:rPr>
                        <a:t>Parameter</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b="0" i="0">
                          <a:solidFill>
                            <a:srgbClr val="000000"/>
                          </a:solidFill>
                          <a:effectLst/>
                          <a:latin typeface="Arial"/>
                        </a:rPr>
                        <a:t>DF</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b="0" i="0">
                          <a:solidFill>
                            <a:srgbClr val="000000"/>
                          </a:solidFill>
                          <a:effectLst/>
                          <a:latin typeface="Arial"/>
                        </a:rPr>
                        <a:t>Parameter</a:t>
                      </a:r>
                      <a:br>
                        <a:rPr lang="en-US" b="0" i="0">
                          <a:solidFill>
                            <a:srgbClr val="000000"/>
                          </a:solidFill>
                          <a:effectLst/>
                          <a:latin typeface="Arial"/>
                        </a:rPr>
                      </a:br>
                      <a:r>
                        <a:rPr lang="en-US" b="0" i="0">
                          <a:solidFill>
                            <a:srgbClr val="000000"/>
                          </a:solidFill>
                          <a:effectLst/>
                          <a:latin typeface="Arial"/>
                        </a:rPr>
                        <a:t>Estimate</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b="0" i="0">
                          <a:solidFill>
                            <a:srgbClr val="000000"/>
                          </a:solidFill>
                          <a:effectLst/>
                          <a:latin typeface="Arial"/>
                        </a:rPr>
                        <a:t>Standard</a:t>
                      </a:r>
                      <a:br>
                        <a:rPr lang="en-US" b="0" i="0">
                          <a:solidFill>
                            <a:srgbClr val="000000"/>
                          </a:solidFill>
                          <a:effectLst/>
                          <a:latin typeface="Arial"/>
                        </a:rPr>
                      </a:br>
                      <a:r>
                        <a:rPr lang="en-US" b="0" i="0">
                          <a:solidFill>
                            <a:srgbClr val="000000"/>
                          </a:solidFill>
                          <a:effectLst/>
                          <a:latin typeface="Arial"/>
                        </a:rPr>
                        <a:t>Error</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b="0" i="0">
                          <a:solidFill>
                            <a:srgbClr val="000000"/>
                          </a:solidFill>
                          <a:effectLst/>
                          <a:latin typeface="Arial"/>
                        </a:rPr>
                        <a:t>Chi-Square</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b="0" i="0">
                          <a:solidFill>
                            <a:srgbClr val="000000"/>
                          </a:solidFill>
                          <a:effectLst/>
                          <a:latin typeface="Arial"/>
                        </a:rPr>
                        <a:t>Pr &gt; ChiSq</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b="0" i="0">
                          <a:solidFill>
                            <a:srgbClr val="000000"/>
                          </a:solidFill>
                          <a:effectLst/>
                          <a:latin typeface="Arial"/>
                        </a:rPr>
                        <a:t>Hazard</a:t>
                      </a:r>
                      <a:br>
                        <a:rPr lang="en-US" b="0" i="0">
                          <a:solidFill>
                            <a:srgbClr val="000000"/>
                          </a:solidFill>
                          <a:effectLst/>
                          <a:latin typeface="Arial"/>
                        </a:rPr>
                      </a:br>
                      <a:r>
                        <a:rPr lang="en-US" b="0" i="0">
                          <a:solidFill>
                            <a:srgbClr val="000000"/>
                          </a:solidFill>
                          <a:effectLst/>
                          <a:latin typeface="Arial"/>
                        </a:rPr>
                        <a:t>Ratio</a:t>
                      </a:r>
                    </a:p>
                  </a:txBody>
                  <a:tcPr marL="47625" marR="47625" marT="47625" marB="47625">
                    <a:lnL w="9525" cap="flat" cmpd="sng" algn="ctr">
                      <a:solidFill>
                        <a:srgbClr val="C1C1C1"/>
                      </a:solidFill>
                      <a:prstDash val="solid"/>
                      <a:round/>
                      <a:headEnd type="none" w="med" len="med"/>
                      <a:tailEnd type="none" w="med" len="med"/>
                    </a:lnL>
                    <a:lnR>
                      <a:noFill/>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r>
              <a:tr h="0">
                <a:tc>
                  <a:txBody>
                    <a:bodyPr/>
                    <a:lstStyle/>
                    <a:p>
                      <a:pPr fontAlgn="t"/>
                      <a:r>
                        <a:rPr lang="en-US" b="1" i="0" dirty="0">
                          <a:solidFill>
                            <a:srgbClr val="FF0000"/>
                          </a:solidFill>
                          <a:effectLst/>
                          <a:latin typeface="Arial"/>
                        </a:rPr>
                        <a:t>sex</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b="0" i="0">
                          <a:solidFill>
                            <a:srgbClr val="000000"/>
                          </a:solidFill>
                          <a:effectLst/>
                          <a:latin typeface="Arial"/>
                        </a:rPr>
                        <a:t>1</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b="0" i="0">
                          <a:solidFill>
                            <a:srgbClr val="000000"/>
                          </a:solidFill>
                          <a:effectLst/>
                          <a:latin typeface="Arial"/>
                        </a:rPr>
                        <a:t>0.29098</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b="0" i="0">
                          <a:solidFill>
                            <a:srgbClr val="000000"/>
                          </a:solidFill>
                          <a:effectLst/>
                          <a:latin typeface="Arial"/>
                        </a:rPr>
                        <a:t>0.09353</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b="0" i="0">
                          <a:solidFill>
                            <a:srgbClr val="000000"/>
                          </a:solidFill>
                          <a:effectLst/>
                          <a:latin typeface="Arial"/>
                        </a:rPr>
                        <a:t>9.6783</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b="1" i="0" dirty="0">
                          <a:solidFill>
                            <a:srgbClr val="FF0000"/>
                          </a:solidFill>
                          <a:effectLst/>
                          <a:latin typeface="Arial"/>
                        </a:rPr>
                        <a:t>0.0019</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b="0" i="0">
                          <a:solidFill>
                            <a:srgbClr val="000000"/>
                          </a:solidFill>
                          <a:effectLst/>
                          <a:latin typeface="Arial"/>
                        </a:rPr>
                        <a:t>1.338</a:t>
                      </a:r>
                    </a:p>
                  </a:txBody>
                  <a:tcPr marL="47625" marR="47625" marT="47625" marB="47625">
                    <a:lnL w="9525" cap="flat" cmpd="sng" algn="ctr">
                      <a:solidFill>
                        <a:srgbClr val="C1C1C1"/>
                      </a:solidFill>
                      <a:prstDash val="solid"/>
                      <a:round/>
                      <a:headEnd type="none" w="med" len="med"/>
                      <a:tailEnd type="none" w="med" len="med"/>
                    </a:lnL>
                    <a:lnR>
                      <a:noFill/>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r>
              <a:tr h="0">
                <a:tc>
                  <a:txBody>
                    <a:bodyPr/>
                    <a:lstStyle/>
                    <a:p>
                      <a:pPr fontAlgn="t"/>
                      <a:r>
                        <a:rPr lang="en-US" b="0" i="0">
                          <a:solidFill>
                            <a:srgbClr val="000000"/>
                          </a:solidFill>
                          <a:effectLst/>
                          <a:latin typeface="Arial"/>
                        </a:rPr>
                        <a:t>age</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b="0" i="0">
                          <a:solidFill>
                            <a:srgbClr val="000000"/>
                          </a:solidFill>
                          <a:effectLst/>
                          <a:latin typeface="Arial"/>
                        </a:rPr>
                        <a:t>1</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b="0" i="0">
                          <a:solidFill>
                            <a:srgbClr val="000000"/>
                          </a:solidFill>
                          <a:effectLst/>
                          <a:latin typeface="Arial"/>
                        </a:rPr>
                        <a:t>-0.00763</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b="0" i="0">
                          <a:solidFill>
                            <a:srgbClr val="000000"/>
                          </a:solidFill>
                          <a:effectLst/>
                          <a:latin typeface="Arial"/>
                        </a:rPr>
                        <a:t>0.03514</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b="0" i="0">
                          <a:solidFill>
                            <a:srgbClr val="000000"/>
                          </a:solidFill>
                          <a:effectLst/>
                          <a:latin typeface="Arial"/>
                        </a:rPr>
                        <a:t>0.0471</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b="0" i="0">
                          <a:solidFill>
                            <a:srgbClr val="000000"/>
                          </a:solidFill>
                          <a:effectLst/>
                          <a:latin typeface="Arial"/>
                        </a:rPr>
                        <a:t>0.8281</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b="0" i="0">
                          <a:solidFill>
                            <a:srgbClr val="000000"/>
                          </a:solidFill>
                          <a:effectLst/>
                          <a:latin typeface="Arial"/>
                        </a:rPr>
                        <a:t>0.992</a:t>
                      </a:r>
                    </a:p>
                  </a:txBody>
                  <a:tcPr marL="47625" marR="47625" marT="47625" marB="47625">
                    <a:lnL w="9525" cap="flat" cmpd="sng" algn="ctr">
                      <a:solidFill>
                        <a:srgbClr val="C1C1C1"/>
                      </a:solidFill>
                      <a:prstDash val="solid"/>
                      <a:round/>
                      <a:headEnd type="none" w="med" len="med"/>
                      <a:tailEnd type="none" w="med" len="med"/>
                    </a:lnL>
                    <a:lnR>
                      <a:noFill/>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r>
              <a:tr h="0">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altLang="ja-JP" b="0" i="0" dirty="0" smtClean="0">
                          <a:solidFill>
                            <a:schemeClr val="tx1"/>
                          </a:solidFill>
                          <a:effectLst/>
                          <a:latin typeface="Arial"/>
                        </a:rPr>
                        <a:t>part</a:t>
                      </a:r>
                      <a:r>
                        <a:rPr lang="en-US" altLang="ja-JP" b="0" i="0" baseline="0" dirty="0" smtClean="0">
                          <a:solidFill>
                            <a:schemeClr val="tx1"/>
                          </a:solidFill>
                          <a:effectLst/>
                          <a:latin typeface="Arial"/>
                        </a:rPr>
                        <a:t> time</a:t>
                      </a:r>
                      <a:r>
                        <a:rPr lang="ja-JP" altLang="en-US" b="0" i="0" baseline="0" dirty="0" smtClean="0">
                          <a:solidFill>
                            <a:schemeClr val="tx1"/>
                          </a:solidFill>
                          <a:effectLst/>
                          <a:latin typeface="Arial"/>
                        </a:rPr>
                        <a:t> </a:t>
                      </a:r>
                      <a:r>
                        <a:rPr lang="en-US" altLang="ja-JP" b="0" i="0" baseline="0" dirty="0" smtClean="0">
                          <a:solidFill>
                            <a:schemeClr val="tx1"/>
                          </a:solidFill>
                          <a:effectLst/>
                          <a:latin typeface="Arial"/>
                        </a:rPr>
                        <a:t>job</a:t>
                      </a:r>
                      <a:endParaRPr lang="en-US" altLang="ja-JP" b="0" i="0" dirty="0" smtClean="0">
                        <a:solidFill>
                          <a:schemeClr val="tx1"/>
                        </a:solidFill>
                        <a:effectLst/>
                        <a:latin typeface="Arial"/>
                      </a:endParaRP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b="0" i="0">
                          <a:solidFill>
                            <a:srgbClr val="000000"/>
                          </a:solidFill>
                          <a:effectLst/>
                          <a:latin typeface="Arial"/>
                        </a:rPr>
                        <a:t>1</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b="0" i="0">
                          <a:solidFill>
                            <a:srgbClr val="000000"/>
                          </a:solidFill>
                          <a:effectLst/>
                          <a:latin typeface="Arial"/>
                        </a:rPr>
                        <a:t>-0.00228</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b="0" i="0">
                          <a:solidFill>
                            <a:srgbClr val="000000"/>
                          </a:solidFill>
                          <a:effectLst/>
                          <a:latin typeface="Arial"/>
                        </a:rPr>
                        <a:t>0.02787</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b="0" i="0">
                          <a:solidFill>
                            <a:srgbClr val="000000"/>
                          </a:solidFill>
                          <a:effectLst/>
                          <a:latin typeface="Arial"/>
                        </a:rPr>
                        <a:t>0.0067</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b="0" i="0">
                          <a:solidFill>
                            <a:srgbClr val="000000"/>
                          </a:solidFill>
                          <a:effectLst/>
                          <a:latin typeface="Arial"/>
                        </a:rPr>
                        <a:t>0.9349</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b="0" i="0">
                          <a:solidFill>
                            <a:srgbClr val="000000"/>
                          </a:solidFill>
                          <a:effectLst/>
                          <a:latin typeface="Arial"/>
                        </a:rPr>
                        <a:t>0.998</a:t>
                      </a:r>
                    </a:p>
                  </a:txBody>
                  <a:tcPr marL="47625" marR="47625" marT="47625" marB="47625">
                    <a:lnL w="9525" cap="flat" cmpd="sng" algn="ctr">
                      <a:solidFill>
                        <a:srgbClr val="C1C1C1"/>
                      </a:solidFill>
                      <a:prstDash val="solid"/>
                      <a:round/>
                      <a:headEnd type="none" w="med" len="med"/>
                      <a:tailEnd type="none" w="med" len="med"/>
                    </a:lnL>
                    <a:lnR>
                      <a:noFill/>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r>
              <a:tr h="0">
                <a:tc>
                  <a:txBody>
                    <a:bodyPr/>
                    <a:lstStyle/>
                    <a:p>
                      <a:pPr fontAlgn="t"/>
                      <a:r>
                        <a:rPr lang="en-US" b="1" i="0" dirty="0" err="1">
                          <a:solidFill>
                            <a:srgbClr val="FF0000"/>
                          </a:solidFill>
                          <a:effectLst/>
                          <a:latin typeface="Arial"/>
                        </a:rPr>
                        <a:t>mdsi</a:t>
                      </a:r>
                      <a:endParaRPr lang="en-US" b="1" i="0" dirty="0">
                        <a:solidFill>
                          <a:srgbClr val="FF0000"/>
                        </a:solidFill>
                        <a:effectLst/>
                        <a:latin typeface="Arial"/>
                      </a:endParaRP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a:noFill/>
                    </a:lnB>
                    <a:solidFill>
                      <a:srgbClr val="FAFBFE"/>
                    </a:solidFill>
                  </a:tcPr>
                </a:tc>
                <a:tc>
                  <a:txBody>
                    <a:bodyPr/>
                    <a:lstStyle/>
                    <a:p>
                      <a:pPr fontAlgn="t"/>
                      <a:r>
                        <a:rPr lang="en-US" altLang="ja-JP" b="0" i="0">
                          <a:solidFill>
                            <a:srgbClr val="000000"/>
                          </a:solidFill>
                          <a:effectLst/>
                          <a:latin typeface="Arial"/>
                        </a:rPr>
                        <a:t>1</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a:noFill/>
                    </a:lnB>
                    <a:solidFill>
                      <a:srgbClr val="FAFBFE"/>
                    </a:solidFill>
                  </a:tcPr>
                </a:tc>
                <a:tc>
                  <a:txBody>
                    <a:bodyPr/>
                    <a:lstStyle/>
                    <a:p>
                      <a:pPr fontAlgn="t"/>
                      <a:r>
                        <a:rPr lang="en-US" altLang="ja-JP" b="0" i="0" dirty="0">
                          <a:solidFill>
                            <a:srgbClr val="000000"/>
                          </a:solidFill>
                          <a:effectLst/>
                          <a:latin typeface="Arial"/>
                        </a:rPr>
                        <a:t>0.08866</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a:noFill/>
                    </a:lnB>
                    <a:solidFill>
                      <a:srgbClr val="FAFBFE"/>
                    </a:solidFill>
                  </a:tcPr>
                </a:tc>
                <a:tc>
                  <a:txBody>
                    <a:bodyPr/>
                    <a:lstStyle/>
                    <a:p>
                      <a:pPr fontAlgn="t"/>
                      <a:r>
                        <a:rPr lang="en-US" altLang="ja-JP" b="0" i="0">
                          <a:solidFill>
                            <a:srgbClr val="000000"/>
                          </a:solidFill>
                          <a:effectLst/>
                          <a:latin typeface="Arial"/>
                        </a:rPr>
                        <a:t>0.00942</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a:noFill/>
                    </a:lnB>
                    <a:solidFill>
                      <a:srgbClr val="FAFBFE"/>
                    </a:solidFill>
                  </a:tcPr>
                </a:tc>
                <a:tc>
                  <a:txBody>
                    <a:bodyPr/>
                    <a:lstStyle/>
                    <a:p>
                      <a:pPr fontAlgn="t"/>
                      <a:r>
                        <a:rPr lang="en-US" altLang="ja-JP" b="0" i="0">
                          <a:solidFill>
                            <a:srgbClr val="000000"/>
                          </a:solidFill>
                          <a:effectLst/>
                          <a:latin typeface="Arial"/>
                        </a:rPr>
                        <a:t>88.5823</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a:noFill/>
                    </a:lnB>
                    <a:solidFill>
                      <a:srgbClr val="FAFBFE"/>
                    </a:solidFill>
                  </a:tcPr>
                </a:tc>
                <a:tc>
                  <a:txBody>
                    <a:bodyPr/>
                    <a:lstStyle/>
                    <a:p>
                      <a:pPr fontAlgn="t"/>
                      <a:r>
                        <a:rPr lang="en-US" altLang="ja-JP" b="1" i="0" dirty="0">
                          <a:solidFill>
                            <a:srgbClr val="FF0000"/>
                          </a:solidFill>
                          <a:effectLst/>
                          <a:latin typeface="Arial"/>
                        </a:rPr>
                        <a:t>&lt;.0001</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a:noFill/>
                    </a:lnB>
                    <a:solidFill>
                      <a:srgbClr val="FAFBFE"/>
                    </a:solidFill>
                  </a:tcPr>
                </a:tc>
                <a:tc>
                  <a:txBody>
                    <a:bodyPr/>
                    <a:lstStyle/>
                    <a:p>
                      <a:pPr fontAlgn="t"/>
                      <a:r>
                        <a:rPr lang="en-US" altLang="ja-JP" b="0" i="0" dirty="0">
                          <a:solidFill>
                            <a:srgbClr val="000000"/>
                          </a:solidFill>
                          <a:effectLst/>
                          <a:latin typeface="Arial"/>
                        </a:rPr>
                        <a:t>1.093</a:t>
                      </a:r>
                    </a:p>
                  </a:txBody>
                  <a:tcPr marL="47625" marR="47625" marT="47625" marB="47625">
                    <a:lnL w="9525" cap="flat" cmpd="sng" algn="ctr">
                      <a:solidFill>
                        <a:srgbClr val="C1C1C1"/>
                      </a:solidFill>
                      <a:prstDash val="solid"/>
                      <a:round/>
                      <a:headEnd type="none" w="med" len="med"/>
                      <a:tailEnd type="none" w="med" len="med"/>
                    </a:lnL>
                    <a:lnR>
                      <a:noFill/>
                    </a:lnR>
                    <a:lnT w="9525" cap="flat" cmpd="sng" algn="ctr">
                      <a:solidFill>
                        <a:srgbClr val="C1C1C1"/>
                      </a:solidFill>
                      <a:prstDash val="solid"/>
                      <a:round/>
                      <a:headEnd type="none" w="med" len="med"/>
                      <a:tailEnd type="none" w="med" len="med"/>
                    </a:lnT>
                    <a:lnB>
                      <a:noFill/>
                    </a:lnB>
                    <a:solidFill>
                      <a:srgbClr val="FAFBFE"/>
                    </a:solidFill>
                  </a:tcPr>
                </a:tc>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614699533"/>
              </p:ext>
            </p:extLst>
          </p:nvPr>
        </p:nvGraphicFramePr>
        <p:xfrm>
          <a:off x="251520" y="1556792"/>
          <a:ext cx="3744416" cy="2122170"/>
        </p:xfrm>
        <a:graphic>
          <a:graphicData uri="http://schemas.openxmlformats.org/drawingml/2006/table">
            <a:tbl>
              <a:tblPr/>
              <a:tblGrid>
                <a:gridCol w="1152128"/>
                <a:gridCol w="1224136"/>
                <a:gridCol w="1368152"/>
              </a:tblGrid>
              <a:tr h="0">
                <a:tc gridSpan="3">
                  <a:txBody>
                    <a:bodyPr/>
                    <a:lstStyle/>
                    <a:p>
                      <a:pPr fontAlgn="t"/>
                      <a:r>
                        <a:rPr lang="en-US" b="0" i="0" dirty="0">
                          <a:solidFill>
                            <a:srgbClr val="000000"/>
                          </a:solidFill>
                          <a:effectLst/>
                          <a:latin typeface="Arial"/>
                        </a:rPr>
                        <a:t>Model Fit Statistics</a:t>
                      </a:r>
                    </a:p>
                  </a:txBody>
                  <a:tcPr marL="47625" marR="47625" marT="47625" marB="47625">
                    <a:lnL w="9525" cap="flat" cmpd="sng" algn="ctr">
                      <a:solidFill>
                        <a:srgbClr val="C1C1C1"/>
                      </a:solidFill>
                      <a:prstDash val="solid"/>
                      <a:round/>
                      <a:headEnd type="none" w="med" len="med"/>
                      <a:tailEnd type="none" w="med" len="med"/>
                    </a:lnL>
                    <a:lnR>
                      <a:noFill/>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hMerge="1">
                  <a:txBody>
                    <a:bodyPr/>
                    <a:lstStyle/>
                    <a:p>
                      <a:endParaRPr kumimoji="1" lang="ja-JP" altLang="en-US"/>
                    </a:p>
                  </a:txBody>
                  <a:tcPr/>
                </a:tc>
                <a:tc hMerge="1">
                  <a:txBody>
                    <a:bodyPr/>
                    <a:lstStyle/>
                    <a:p>
                      <a:endParaRPr kumimoji="1" lang="ja-JP" altLang="en-US"/>
                    </a:p>
                  </a:txBody>
                  <a:tcPr/>
                </a:tc>
              </a:tr>
              <a:tr h="0">
                <a:tc>
                  <a:txBody>
                    <a:bodyPr/>
                    <a:lstStyle/>
                    <a:p>
                      <a:pPr fontAlgn="t"/>
                      <a:r>
                        <a:rPr lang="en-US" b="0" i="0">
                          <a:solidFill>
                            <a:srgbClr val="000000"/>
                          </a:solidFill>
                          <a:effectLst/>
                          <a:latin typeface="Arial"/>
                        </a:rPr>
                        <a:t>Criterion</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b="0" i="0" dirty="0">
                          <a:solidFill>
                            <a:srgbClr val="000000"/>
                          </a:solidFill>
                          <a:effectLst/>
                          <a:latin typeface="Arial"/>
                        </a:rPr>
                        <a:t>Without</a:t>
                      </a:r>
                      <a:br>
                        <a:rPr lang="en-US" b="0" i="0" dirty="0">
                          <a:solidFill>
                            <a:srgbClr val="000000"/>
                          </a:solidFill>
                          <a:effectLst/>
                          <a:latin typeface="Arial"/>
                        </a:rPr>
                      </a:br>
                      <a:r>
                        <a:rPr lang="en-US" b="0" i="0" dirty="0">
                          <a:solidFill>
                            <a:srgbClr val="000000"/>
                          </a:solidFill>
                          <a:effectLst/>
                          <a:latin typeface="Arial"/>
                        </a:rPr>
                        <a:t>Covariates</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b="0" i="0">
                          <a:solidFill>
                            <a:srgbClr val="000000"/>
                          </a:solidFill>
                          <a:effectLst/>
                          <a:latin typeface="Arial"/>
                        </a:rPr>
                        <a:t>With</a:t>
                      </a:r>
                      <a:br>
                        <a:rPr lang="en-US" b="0" i="0">
                          <a:solidFill>
                            <a:srgbClr val="000000"/>
                          </a:solidFill>
                          <a:effectLst/>
                          <a:latin typeface="Arial"/>
                        </a:rPr>
                      </a:br>
                      <a:r>
                        <a:rPr lang="en-US" b="0" i="0">
                          <a:solidFill>
                            <a:srgbClr val="000000"/>
                          </a:solidFill>
                          <a:effectLst/>
                          <a:latin typeface="Arial"/>
                        </a:rPr>
                        <a:t>Covariates</a:t>
                      </a:r>
                    </a:p>
                  </a:txBody>
                  <a:tcPr marL="47625" marR="47625" marT="47625" marB="47625">
                    <a:lnL w="9525" cap="flat" cmpd="sng" algn="ctr">
                      <a:solidFill>
                        <a:srgbClr val="C1C1C1"/>
                      </a:solidFill>
                      <a:prstDash val="solid"/>
                      <a:round/>
                      <a:headEnd type="none" w="med" len="med"/>
                      <a:tailEnd type="none" w="med" len="med"/>
                    </a:lnL>
                    <a:lnR>
                      <a:noFill/>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r>
              <a:tr h="0">
                <a:tc>
                  <a:txBody>
                    <a:bodyPr/>
                    <a:lstStyle/>
                    <a:p>
                      <a:pPr fontAlgn="t"/>
                      <a:r>
                        <a:rPr lang="en-US" b="0" i="0">
                          <a:solidFill>
                            <a:srgbClr val="000000"/>
                          </a:solidFill>
                          <a:effectLst/>
                          <a:latin typeface="Arial"/>
                        </a:rPr>
                        <a:t>-2 LOG L</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b="0" i="0">
                          <a:solidFill>
                            <a:srgbClr val="000000"/>
                          </a:solidFill>
                          <a:effectLst/>
                          <a:latin typeface="Arial"/>
                        </a:rPr>
                        <a:t>6359.941</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b="0" i="0">
                          <a:solidFill>
                            <a:srgbClr val="000000"/>
                          </a:solidFill>
                          <a:effectLst/>
                          <a:latin typeface="Arial"/>
                        </a:rPr>
                        <a:t>6253.337</a:t>
                      </a:r>
                    </a:p>
                  </a:txBody>
                  <a:tcPr marL="47625" marR="47625" marT="47625" marB="47625">
                    <a:lnL w="9525" cap="flat" cmpd="sng" algn="ctr">
                      <a:solidFill>
                        <a:srgbClr val="C1C1C1"/>
                      </a:solidFill>
                      <a:prstDash val="solid"/>
                      <a:round/>
                      <a:headEnd type="none" w="med" len="med"/>
                      <a:tailEnd type="none" w="med" len="med"/>
                    </a:lnL>
                    <a:lnR>
                      <a:noFill/>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r>
              <a:tr h="0">
                <a:tc>
                  <a:txBody>
                    <a:bodyPr/>
                    <a:lstStyle/>
                    <a:p>
                      <a:pPr fontAlgn="t"/>
                      <a:r>
                        <a:rPr lang="en-US" b="0" i="0">
                          <a:solidFill>
                            <a:srgbClr val="000000"/>
                          </a:solidFill>
                          <a:effectLst/>
                          <a:latin typeface="Arial"/>
                        </a:rPr>
                        <a:t>AIC</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b="0" i="0">
                          <a:solidFill>
                            <a:srgbClr val="000000"/>
                          </a:solidFill>
                          <a:effectLst/>
                          <a:latin typeface="Arial"/>
                        </a:rPr>
                        <a:t>6359.941</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b="0" i="0" dirty="0">
                          <a:solidFill>
                            <a:srgbClr val="000000"/>
                          </a:solidFill>
                          <a:effectLst/>
                          <a:latin typeface="Arial"/>
                        </a:rPr>
                        <a:t>6261.337</a:t>
                      </a:r>
                    </a:p>
                  </a:txBody>
                  <a:tcPr marL="47625" marR="47625" marT="47625" marB="47625">
                    <a:lnL w="9525" cap="flat" cmpd="sng" algn="ctr">
                      <a:solidFill>
                        <a:srgbClr val="C1C1C1"/>
                      </a:solidFill>
                      <a:prstDash val="solid"/>
                      <a:round/>
                      <a:headEnd type="none" w="med" len="med"/>
                      <a:tailEnd type="none" w="med" len="med"/>
                    </a:lnL>
                    <a:lnR>
                      <a:noFill/>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r>
              <a:tr h="0">
                <a:tc>
                  <a:txBody>
                    <a:bodyPr/>
                    <a:lstStyle/>
                    <a:p>
                      <a:pPr fontAlgn="t"/>
                      <a:r>
                        <a:rPr lang="en-US" b="0" i="0">
                          <a:solidFill>
                            <a:srgbClr val="000000"/>
                          </a:solidFill>
                          <a:effectLst/>
                          <a:latin typeface="Arial"/>
                        </a:rPr>
                        <a:t>SBC</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a:noFill/>
                    </a:lnB>
                    <a:solidFill>
                      <a:srgbClr val="FAFBFE"/>
                    </a:solidFill>
                  </a:tcPr>
                </a:tc>
                <a:tc>
                  <a:txBody>
                    <a:bodyPr/>
                    <a:lstStyle/>
                    <a:p>
                      <a:pPr fontAlgn="t"/>
                      <a:r>
                        <a:rPr lang="en-US" altLang="ja-JP" b="0" i="0">
                          <a:solidFill>
                            <a:srgbClr val="000000"/>
                          </a:solidFill>
                          <a:effectLst/>
                          <a:latin typeface="Arial"/>
                        </a:rPr>
                        <a:t>6359.941</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a:noFill/>
                    </a:lnB>
                    <a:solidFill>
                      <a:srgbClr val="FAFBFE"/>
                    </a:solidFill>
                  </a:tcPr>
                </a:tc>
                <a:tc>
                  <a:txBody>
                    <a:bodyPr/>
                    <a:lstStyle/>
                    <a:p>
                      <a:pPr fontAlgn="t"/>
                      <a:r>
                        <a:rPr lang="en-US" altLang="ja-JP" b="0" i="0" dirty="0">
                          <a:solidFill>
                            <a:srgbClr val="000000"/>
                          </a:solidFill>
                          <a:effectLst/>
                          <a:latin typeface="Arial"/>
                        </a:rPr>
                        <a:t>6278.298</a:t>
                      </a:r>
                    </a:p>
                  </a:txBody>
                  <a:tcPr marL="47625" marR="47625" marT="47625" marB="47625">
                    <a:lnL w="9525" cap="flat" cmpd="sng" algn="ctr">
                      <a:solidFill>
                        <a:srgbClr val="C1C1C1"/>
                      </a:solidFill>
                      <a:prstDash val="solid"/>
                      <a:round/>
                      <a:headEnd type="none" w="med" len="med"/>
                      <a:tailEnd type="none" w="med" len="med"/>
                    </a:lnL>
                    <a:lnR>
                      <a:noFill/>
                    </a:lnR>
                    <a:lnT w="9525" cap="flat" cmpd="sng" algn="ctr">
                      <a:solidFill>
                        <a:srgbClr val="C1C1C1"/>
                      </a:solidFill>
                      <a:prstDash val="solid"/>
                      <a:round/>
                      <a:headEnd type="none" w="med" len="med"/>
                      <a:tailEnd type="none" w="med" len="med"/>
                    </a:lnT>
                    <a:lnB>
                      <a:noFill/>
                    </a:lnB>
                    <a:solidFill>
                      <a:srgbClr val="FAFBFE"/>
                    </a:solidFill>
                  </a:tcPr>
                </a:tc>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1749388288"/>
              </p:ext>
            </p:extLst>
          </p:nvPr>
        </p:nvGraphicFramePr>
        <p:xfrm>
          <a:off x="4414342" y="1340768"/>
          <a:ext cx="4320480" cy="2396490"/>
        </p:xfrm>
        <a:graphic>
          <a:graphicData uri="http://schemas.openxmlformats.org/drawingml/2006/table">
            <a:tbl>
              <a:tblPr/>
              <a:tblGrid>
                <a:gridCol w="1224136"/>
                <a:gridCol w="1224136"/>
                <a:gridCol w="504056"/>
                <a:gridCol w="1368152"/>
              </a:tblGrid>
              <a:tr h="0">
                <a:tc gridSpan="4">
                  <a:txBody>
                    <a:bodyPr/>
                    <a:lstStyle/>
                    <a:p>
                      <a:pPr fontAlgn="t"/>
                      <a:r>
                        <a:rPr lang="en-US" b="0" i="0" dirty="0">
                          <a:solidFill>
                            <a:srgbClr val="000000"/>
                          </a:solidFill>
                          <a:effectLst/>
                          <a:latin typeface="Arial"/>
                        </a:rPr>
                        <a:t>Testing Global Null Hypothesis: BETA=0</a:t>
                      </a:r>
                    </a:p>
                  </a:txBody>
                  <a:tcPr marL="47625" marR="47625" marT="47625" marB="47625">
                    <a:lnL w="9525" cap="flat" cmpd="sng" algn="ctr">
                      <a:solidFill>
                        <a:srgbClr val="C1C1C1"/>
                      </a:solidFill>
                      <a:prstDash val="solid"/>
                      <a:round/>
                      <a:headEnd type="none" w="med" len="med"/>
                      <a:tailEnd type="none" w="med" len="med"/>
                    </a:lnL>
                    <a:lnR>
                      <a:noFill/>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0">
                <a:tc>
                  <a:txBody>
                    <a:bodyPr/>
                    <a:lstStyle/>
                    <a:p>
                      <a:pPr fontAlgn="t"/>
                      <a:r>
                        <a:rPr lang="en-US" b="0" i="0">
                          <a:solidFill>
                            <a:srgbClr val="000000"/>
                          </a:solidFill>
                          <a:effectLst/>
                          <a:latin typeface="Arial"/>
                        </a:rPr>
                        <a:t>Test</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b="0" i="0">
                          <a:solidFill>
                            <a:srgbClr val="000000"/>
                          </a:solidFill>
                          <a:effectLst/>
                          <a:latin typeface="Arial"/>
                        </a:rPr>
                        <a:t>Chi-Square</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b="0" i="0">
                          <a:solidFill>
                            <a:srgbClr val="000000"/>
                          </a:solidFill>
                          <a:effectLst/>
                          <a:latin typeface="Arial"/>
                        </a:rPr>
                        <a:t>DF</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b="0" i="0">
                          <a:solidFill>
                            <a:srgbClr val="000000"/>
                          </a:solidFill>
                          <a:effectLst/>
                          <a:latin typeface="Arial"/>
                        </a:rPr>
                        <a:t>Pr &gt; ChiSq</a:t>
                      </a:r>
                    </a:p>
                  </a:txBody>
                  <a:tcPr marL="47625" marR="47625" marT="47625" marB="47625">
                    <a:lnL w="9525" cap="flat" cmpd="sng" algn="ctr">
                      <a:solidFill>
                        <a:srgbClr val="C1C1C1"/>
                      </a:solidFill>
                      <a:prstDash val="solid"/>
                      <a:round/>
                      <a:headEnd type="none" w="med" len="med"/>
                      <a:tailEnd type="none" w="med" len="med"/>
                    </a:lnL>
                    <a:lnR>
                      <a:noFill/>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r>
              <a:tr h="0">
                <a:tc>
                  <a:txBody>
                    <a:bodyPr/>
                    <a:lstStyle/>
                    <a:p>
                      <a:pPr fontAlgn="t"/>
                      <a:r>
                        <a:rPr lang="en-US" b="0" i="0">
                          <a:solidFill>
                            <a:srgbClr val="000000"/>
                          </a:solidFill>
                          <a:effectLst/>
                          <a:latin typeface="Arial"/>
                        </a:rPr>
                        <a:t>Likelihood Ratio</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b="0" i="0">
                          <a:solidFill>
                            <a:srgbClr val="000000"/>
                          </a:solidFill>
                          <a:effectLst/>
                          <a:latin typeface="Arial"/>
                        </a:rPr>
                        <a:t>106.6036</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b="0" i="0" dirty="0">
                          <a:solidFill>
                            <a:srgbClr val="000000"/>
                          </a:solidFill>
                          <a:effectLst/>
                          <a:latin typeface="Arial"/>
                        </a:rPr>
                        <a:t>4</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b="0" i="0">
                          <a:solidFill>
                            <a:srgbClr val="000000"/>
                          </a:solidFill>
                          <a:effectLst/>
                          <a:latin typeface="Arial"/>
                        </a:rPr>
                        <a:t>&lt;.0001</a:t>
                      </a:r>
                    </a:p>
                  </a:txBody>
                  <a:tcPr marL="47625" marR="47625" marT="47625" marB="47625">
                    <a:lnL w="9525" cap="flat" cmpd="sng" algn="ctr">
                      <a:solidFill>
                        <a:srgbClr val="C1C1C1"/>
                      </a:solidFill>
                      <a:prstDash val="solid"/>
                      <a:round/>
                      <a:headEnd type="none" w="med" len="med"/>
                      <a:tailEnd type="none" w="med" len="med"/>
                    </a:lnL>
                    <a:lnR>
                      <a:noFill/>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r>
              <a:tr h="0">
                <a:tc>
                  <a:txBody>
                    <a:bodyPr/>
                    <a:lstStyle/>
                    <a:p>
                      <a:pPr fontAlgn="t"/>
                      <a:r>
                        <a:rPr lang="en-US" b="0" i="0">
                          <a:solidFill>
                            <a:srgbClr val="000000"/>
                          </a:solidFill>
                          <a:effectLst/>
                          <a:latin typeface="Arial"/>
                        </a:rPr>
                        <a:t>Score</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b="0" i="0">
                          <a:solidFill>
                            <a:srgbClr val="000000"/>
                          </a:solidFill>
                          <a:effectLst/>
                          <a:latin typeface="Arial"/>
                        </a:rPr>
                        <a:t>108.2835</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b="0" i="0">
                          <a:solidFill>
                            <a:srgbClr val="000000"/>
                          </a:solidFill>
                          <a:effectLst/>
                          <a:latin typeface="Arial"/>
                        </a:rPr>
                        <a:t>4</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b="0" i="0">
                          <a:solidFill>
                            <a:srgbClr val="000000"/>
                          </a:solidFill>
                          <a:effectLst/>
                          <a:latin typeface="Arial"/>
                        </a:rPr>
                        <a:t>&lt;.0001</a:t>
                      </a:r>
                    </a:p>
                  </a:txBody>
                  <a:tcPr marL="47625" marR="47625" marT="47625" marB="47625">
                    <a:lnL w="9525" cap="flat" cmpd="sng" algn="ctr">
                      <a:solidFill>
                        <a:srgbClr val="C1C1C1"/>
                      </a:solidFill>
                      <a:prstDash val="solid"/>
                      <a:round/>
                      <a:headEnd type="none" w="med" len="med"/>
                      <a:tailEnd type="none" w="med" len="med"/>
                    </a:lnL>
                    <a:lnR>
                      <a:noFill/>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r>
              <a:tr h="0">
                <a:tc>
                  <a:txBody>
                    <a:bodyPr/>
                    <a:lstStyle/>
                    <a:p>
                      <a:pPr fontAlgn="t"/>
                      <a:r>
                        <a:rPr lang="en-US" b="0" i="0">
                          <a:solidFill>
                            <a:srgbClr val="000000"/>
                          </a:solidFill>
                          <a:effectLst/>
                          <a:latin typeface="Arial"/>
                        </a:rPr>
                        <a:t>Wald</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a:noFill/>
                    </a:lnB>
                    <a:solidFill>
                      <a:srgbClr val="FAFBFE"/>
                    </a:solidFill>
                  </a:tcPr>
                </a:tc>
                <a:tc>
                  <a:txBody>
                    <a:bodyPr/>
                    <a:lstStyle/>
                    <a:p>
                      <a:pPr fontAlgn="t"/>
                      <a:r>
                        <a:rPr lang="en-US" altLang="ja-JP" b="0" i="0">
                          <a:solidFill>
                            <a:srgbClr val="000000"/>
                          </a:solidFill>
                          <a:effectLst/>
                          <a:latin typeface="Arial"/>
                        </a:rPr>
                        <a:t>106.8269</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a:noFill/>
                    </a:lnB>
                    <a:solidFill>
                      <a:srgbClr val="FAFBFE"/>
                    </a:solidFill>
                  </a:tcPr>
                </a:tc>
                <a:tc>
                  <a:txBody>
                    <a:bodyPr/>
                    <a:lstStyle/>
                    <a:p>
                      <a:pPr fontAlgn="t"/>
                      <a:r>
                        <a:rPr lang="en-US" altLang="ja-JP" b="0" i="0">
                          <a:solidFill>
                            <a:srgbClr val="000000"/>
                          </a:solidFill>
                          <a:effectLst/>
                          <a:latin typeface="Arial"/>
                        </a:rPr>
                        <a:t>4</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a:noFill/>
                    </a:lnB>
                    <a:solidFill>
                      <a:srgbClr val="FAFBFE"/>
                    </a:solidFill>
                  </a:tcPr>
                </a:tc>
                <a:tc>
                  <a:txBody>
                    <a:bodyPr/>
                    <a:lstStyle/>
                    <a:p>
                      <a:pPr fontAlgn="t"/>
                      <a:r>
                        <a:rPr lang="en-US" altLang="ja-JP" b="0" i="0" dirty="0">
                          <a:solidFill>
                            <a:srgbClr val="000000"/>
                          </a:solidFill>
                          <a:effectLst/>
                          <a:latin typeface="Arial"/>
                        </a:rPr>
                        <a:t>&lt;.0001</a:t>
                      </a:r>
                    </a:p>
                  </a:txBody>
                  <a:tcPr marL="47625" marR="47625" marT="47625" marB="47625">
                    <a:lnL w="9525" cap="flat" cmpd="sng" algn="ctr">
                      <a:solidFill>
                        <a:srgbClr val="C1C1C1"/>
                      </a:solidFill>
                      <a:prstDash val="solid"/>
                      <a:round/>
                      <a:headEnd type="none" w="med" len="med"/>
                      <a:tailEnd type="none" w="med" len="med"/>
                    </a:lnL>
                    <a:lnR>
                      <a:noFill/>
                    </a:lnR>
                    <a:lnT w="9525" cap="flat" cmpd="sng" algn="ctr">
                      <a:solidFill>
                        <a:srgbClr val="C1C1C1"/>
                      </a:solidFill>
                      <a:prstDash val="solid"/>
                      <a:round/>
                      <a:headEnd type="none" w="med" len="med"/>
                      <a:tailEnd type="none" w="med" len="med"/>
                    </a:lnT>
                    <a:lnB>
                      <a:noFill/>
                    </a:lnB>
                    <a:solidFill>
                      <a:srgbClr val="FAFBFE"/>
                    </a:solidFill>
                  </a:tcPr>
                </a:tc>
              </a:tr>
            </a:tbl>
          </a:graphicData>
        </a:graphic>
      </p:graphicFrame>
      <p:sp>
        <p:nvSpPr>
          <p:cNvPr id="7" name="テキスト ボックス 6"/>
          <p:cNvSpPr txBox="1"/>
          <p:nvPr/>
        </p:nvSpPr>
        <p:spPr>
          <a:xfrm>
            <a:off x="539552" y="722313"/>
            <a:ext cx="8208912" cy="461665"/>
          </a:xfrm>
          <a:prstGeom prst="rect">
            <a:avLst/>
          </a:prstGeom>
          <a:solidFill>
            <a:schemeClr val="accent6">
              <a:lumMod val="40000"/>
              <a:lumOff val="60000"/>
            </a:schemeClr>
          </a:solidFill>
        </p:spPr>
        <p:txBody>
          <a:bodyPr wrap="square" rtlCol="0">
            <a:spAutoFit/>
          </a:bodyPr>
          <a:lstStyle/>
          <a:p>
            <a:r>
              <a:rPr lang="en-US" altLang="ja-JP" sz="2400" dirty="0" smtClean="0">
                <a:solidFill>
                  <a:prstClr val="black"/>
                </a:solidFill>
              </a:rPr>
              <a:t>DGI is excluded from the model based on the result of  H2</a:t>
            </a:r>
            <a:r>
              <a:rPr lang="en-US" altLang="ja-JP" sz="2400" baseline="-25000" dirty="0" smtClean="0">
                <a:solidFill>
                  <a:prstClr val="black"/>
                </a:solidFill>
              </a:rPr>
              <a:t>a1</a:t>
            </a:r>
            <a:r>
              <a:rPr lang="en-US" altLang="ja-JP" sz="2400" dirty="0" smtClean="0">
                <a:solidFill>
                  <a:prstClr val="black"/>
                </a:solidFill>
              </a:rPr>
              <a:t>.</a:t>
            </a:r>
            <a:endParaRPr kumimoji="1" lang="ja-JP" altLang="en-US" dirty="0"/>
          </a:p>
        </p:txBody>
      </p:sp>
    </p:spTree>
    <p:extLst>
      <p:ext uri="{BB962C8B-B14F-4D97-AF65-F5344CB8AC3E}">
        <p14:creationId xmlns:p14="http://schemas.microsoft.com/office/powerpoint/2010/main" val="2096461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0-#ppt_w/2"/>
                                          </p:val>
                                        </p:tav>
                                        <p:tav tm="100000">
                                          <p:val>
                                            <p:strVal val="#ppt_x"/>
                                          </p:val>
                                        </p:tav>
                                      </p:tavLst>
                                    </p:anim>
                                    <p:anim calcmode="lin" valueType="num">
                                      <p:cBhvr additive="base">
                                        <p:cTn id="8"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1000" fill="hold"/>
                                        <p:tgtEl>
                                          <p:spTgt spid="6"/>
                                        </p:tgtEl>
                                        <p:attrNameLst>
                                          <p:attrName>ppt_x</p:attrName>
                                        </p:attrNameLst>
                                      </p:cBhvr>
                                      <p:tavLst>
                                        <p:tav tm="0">
                                          <p:val>
                                            <p:strVal val="1+#ppt_w/2"/>
                                          </p:val>
                                        </p:tav>
                                        <p:tav tm="100000">
                                          <p:val>
                                            <p:strVal val="#ppt_x"/>
                                          </p:val>
                                        </p:tav>
                                      </p:tavLst>
                                    </p:anim>
                                    <p:anim calcmode="lin" valueType="num">
                                      <p:cBhvr additive="base">
                                        <p:cTn id="14" dur="10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1000" fill="hold"/>
                                        <p:tgtEl>
                                          <p:spTgt spid="4"/>
                                        </p:tgtEl>
                                        <p:attrNameLst>
                                          <p:attrName>ppt_w</p:attrName>
                                        </p:attrNameLst>
                                      </p:cBhvr>
                                      <p:tavLst>
                                        <p:tav tm="0">
                                          <p:val>
                                            <p:fltVal val="0"/>
                                          </p:val>
                                        </p:tav>
                                        <p:tav tm="100000">
                                          <p:val>
                                            <p:strVal val="#ppt_w"/>
                                          </p:val>
                                        </p:tav>
                                      </p:tavLst>
                                    </p:anim>
                                    <p:anim calcmode="lin" valueType="num">
                                      <p:cBhvr>
                                        <p:cTn id="20" dur="1000" fill="hold"/>
                                        <p:tgtEl>
                                          <p:spTgt spid="4"/>
                                        </p:tgtEl>
                                        <p:attrNameLst>
                                          <p:attrName>ppt_h</p:attrName>
                                        </p:attrNameLst>
                                      </p:cBhvr>
                                      <p:tavLst>
                                        <p:tav tm="0">
                                          <p:val>
                                            <p:fltVal val="0"/>
                                          </p:val>
                                        </p:tav>
                                        <p:tav tm="100000">
                                          <p:val>
                                            <p:strVal val="#ppt_h"/>
                                          </p:val>
                                        </p:tav>
                                      </p:tavLst>
                                    </p:anim>
                                    <p:animEffect transition="in" filter="fade">
                                      <p:cBhvr>
                                        <p:cTn id="21"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pPr/>
              <a:t>33</a:t>
            </a:fld>
            <a:endParaRPr kumimoji="1" lang="ja-JP" altLang="en-US"/>
          </a:p>
        </p:txBody>
      </p:sp>
      <p:pic>
        <p:nvPicPr>
          <p:cNvPr id="8194" name="Picture 2" descr="Product-Limit Survival Curve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9592" y="728882"/>
            <a:ext cx="7465505" cy="559913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表 2"/>
          <p:cNvGraphicFramePr>
            <a:graphicFrameLocks noGrp="1"/>
          </p:cNvGraphicFramePr>
          <p:nvPr>
            <p:extLst>
              <p:ext uri="{D42A27DB-BD31-4B8C-83A1-F6EECF244321}">
                <p14:modId xmlns:p14="http://schemas.microsoft.com/office/powerpoint/2010/main" val="2089653497"/>
              </p:ext>
            </p:extLst>
          </p:nvPr>
        </p:nvGraphicFramePr>
        <p:xfrm>
          <a:off x="2699792" y="3528447"/>
          <a:ext cx="5256583" cy="1573530"/>
        </p:xfrm>
        <a:graphic>
          <a:graphicData uri="http://schemas.openxmlformats.org/drawingml/2006/table">
            <a:tbl>
              <a:tblPr/>
              <a:tblGrid>
                <a:gridCol w="648961"/>
                <a:gridCol w="454273"/>
                <a:gridCol w="908545"/>
                <a:gridCol w="973441"/>
                <a:gridCol w="908545"/>
                <a:gridCol w="1362818"/>
              </a:tblGrid>
              <a:tr h="0">
                <a:tc gridSpan="6">
                  <a:txBody>
                    <a:bodyPr/>
                    <a:lstStyle/>
                    <a:p>
                      <a:pPr fontAlgn="t"/>
                      <a:r>
                        <a:rPr lang="en-US" sz="1200" b="0" i="0" dirty="0">
                          <a:solidFill>
                            <a:srgbClr val="000000"/>
                          </a:solidFill>
                          <a:effectLst/>
                          <a:latin typeface="Arial"/>
                        </a:rPr>
                        <a:t>Summary of the Number of Censored and Uncensored Values</a:t>
                      </a:r>
                    </a:p>
                  </a:txBody>
                  <a:tcPr marL="47625" marR="47625" marT="47625" marB="47625">
                    <a:lnL w="9525" cap="flat" cmpd="sng" algn="ctr">
                      <a:solidFill>
                        <a:srgbClr val="C1C1C1"/>
                      </a:solidFill>
                      <a:prstDash val="solid"/>
                      <a:round/>
                      <a:headEnd type="none" w="med" len="med"/>
                      <a:tailEnd type="none" w="med" len="med"/>
                    </a:lnL>
                    <a:lnR>
                      <a:noFill/>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0">
                <a:tc>
                  <a:txBody>
                    <a:bodyPr/>
                    <a:lstStyle/>
                    <a:p>
                      <a:pPr fontAlgn="t"/>
                      <a:r>
                        <a:rPr lang="en-US" sz="1200" b="0" i="0">
                          <a:solidFill>
                            <a:srgbClr val="000000"/>
                          </a:solidFill>
                          <a:effectLst/>
                          <a:latin typeface="Arial"/>
                        </a:rPr>
                        <a:t>Stratum</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sz="1200" b="0" i="0">
                          <a:solidFill>
                            <a:srgbClr val="000000"/>
                          </a:solidFill>
                          <a:effectLst/>
                          <a:latin typeface="Arial"/>
                        </a:rPr>
                        <a:t>sex</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sz="1200" b="0" i="0">
                          <a:solidFill>
                            <a:srgbClr val="000000"/>
                          </a:solidFill>
                          <a:effectLst/>
                          <a:latin typeface="Arial"/>
                        </a:rPr>
                        <a:t>Total</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sz="1200" b="0" i="0">
                          <a:solidFill>
                            <a:srgbClr val="000000"/>
                          </a:solidFill>
                          <a:effectLst/>
                          <a:latin typeface="Arial"/>
                        </a:rPr>
                        <a:t>Failed</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sz="1200" b="0" i="0">
                          <a:solidFill>
                            <a:srgbClr val="000000"/>
                          </a:solidFill>
                          <a:effectLst/>
                          <a:latin typeface="Arial"/>
                        </a:rPr>
                        <a:t>Censored</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sz="1200" b="0" i="0">
                          <a:solidFill>
                            <a:srgbClr val="000000"/>
                          </a:solidFill>
                          <a:effectLst/>
                          <a:latin typeface="Arial"/>
                        </a:rPr>
                        <a:t>Percent</a:t>
                      </a:r>
                      <a:br>
                        <a:rPr lang="en-US" sz="1200" b="0" i="0">
                          <a:solidFill>
                            <a:srgbClr val="000000"/>
                          </a:solidFill>
                          <a:effectLst/>
                          <a:latin typeface="Arial"/>
                        </a:rPr>
                      </a:br>
                      <a:r>
                        <a:rPr lang="en-US" sz="1200" b="0" i="0">
                          <a:solidFill>
                            <a:srgbClr val="000000"/>
                          </a:solidFill>
                          <a:effectLst/>
                          <a:latin typeface="Arial"/>
                        </a:rPr>
                        <a:t>Censored</a:t>
                      </a:r>
                    </a:p>
                  </a:txBody>
                  <a:tcPr marL="47625" marR="47625" marT="47625" marB="47625">
                    <a:lnL w="9525" cap="flat" cmpd="sng" algn="ctr">
                      <a:solidFill>
                        <a:srgbClr val="C1C1C1"/>
                      </a:solidFill>
                      <a:prstDash val="solid"/>
                      <a:round/>
                      <a:headEnd type="none" w="med" len="med"/>
                      <a:tailEnd type="none" w="med" len="med"/>
                    </a:lnL>
                    <a:lnR>
                      <a:noFill/>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r>
              <a:tr h="0">
                <a:tc>
                  <a:txBody>
                    <a:bodyPr/>
                    <a:lstStyle/>
                    <a:p>
                      <a:pPr fontAlgn="t"/>
                      <a:r>
                        <a:rPr lang="en-US" altLang="ja-JP" sz="1200" b="0" i="0">
                          <a:solidFill>
                            <a:srgbClr val="000000"/>
                          </a:solidFill>
                          <a:effectLst/>
                          <a:latin typeface="Arial"/>
                        </a:rPr>
                        <a:t>1</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sz="1200" b="0" i="0" dirty="0" smtClean="0">
                          <a:solidFill>
                            <a:srgbClr val="000000"/>
                          </a:solidFill>
                          <a:effectLst/>
                          <a:latin typeface="Arial"/>
                        </a:rPr>
                        <a:t>M</a:t>
                      </a:r>
                      <a:endParaRPr lang="en-US" altLang="ja-JP" sz="1200" b="0" i="0" dirty="0">
                        <a:solidFill>
                          <a:srgbClr val="000000"/>
                        </a:solidFill>
                        <a:effectLst/>
                        <a:latin typeface="Arial"/>
                      </a:endParaRP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sz="1200" b="0" i="0">
                          <a:solidFill>
                            <a:srgbClr val="000000"/>
                          </a:solidFill>
                          <a:effectLst/>
                          <a:latin typeface="Arial"/>
                        </a:rPr>
                        <a:t>455</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sz="1200" b="0" i="0">
                          <a:solidFill>
                            <a:srgbClr val="000000"/>
                          </a:solidFill>
                          <a:effectLst/>
                          <a:latin typeface="Arial"/>
                        </a:rPr>
                        <a:t>74</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sz="1200" b="0" i="0">
                          <a:solidFill>
                            <a:srgbClr val="000000"/>
                          </a:solidFill>
                          <a:effectLst/>
                          <a:latin typeface="Arial"/>
                        </a:rPr>
                        <a:t>381</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sz="1200" b="0" i="0">
                          <a:solidFill>
                            <a:srgbClr val="000000"/>
                          </a:solidFill>
                          <a:effectLst/>
                          <a:latin typeface="Arial"/>
                        </a:rPr>
                        <a:t>83.74</a:t>
                      </a:r>
                    </a:p>
                  </a:txBody>
                  <a:tcPr marL="47625" marR="47625" marT="47625" marB="47625">
                    <a:lnL w="9525" cap="flat" cmpd="sng" algn="ctr">
                      <a:solidFill>
                        <a:srgbClr val="C1C1C1"/>
                      </a:solidFill>
                      <a:prstDash val="solid"/>
                      <a:round/>
                      <a:headEnd type="none" w="med" len="med"/>
                      <a:tailEnd type="none" w="med" len="med"/>
                    </a:lnL>
                    <a:lnR>
                      <a:noFill/>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r>
              <a:tr h="0">
                <a:tc>
                  <a:txBody>
                    <a:bodyPr/>
                    <a:lstStyle/>
                    <a:p>
                      <a:pPr fontAlgn="t"/>
                      <a:r>
                        <a:rPr lang="en-US" altLang="ja-JP" sz="1200" b="0" i="0">
                          <a:solidFill>
                            <a:srgbClr val="000000"/>
                          </a:solidFill>
                          <a:effectLst/>
                          <a:latin typeface="Arial"/>
                        </a:rPr>
                        <a:t>2</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sz="1200" b="0" i="0" dirty="0" smtClean="0">
                          <a:solidFill>
                            <a:srgbClr val="000000"/>
                          </a:solidFill>
                          <a:effectLst/>
                          <a:latin typeface="Arial"/>
                        </a:rPr>
                        <a:t>F</a:t>
                      </a:r>
                      <a:endParaRPr lang="en-US" altLang="ja-JP" sz="1200" b="0" i="0" dirty="0">
                        <a:solidFill>
                          <a:srgbClr val="000000"/>
                        </a:solidFill>
                        <a:effectLst/>
                        <a:latin typeface="Arial"/>
                      </a:endParaRP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sz="1200" b="0" i="0">
                          <a:solidFill>
                            <a:srgbClr val="000000"/>
                          </a:solidFill>
                          <a:effectLst/>
                          <a:latin typeface="Arial"/>
                        </a:rPr>
                        <a:t>233</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sz="1200" b="0" i="0">
                          <a:solidFill>
                            <a:srgbClr val="000000"/>
                          </a:solidFill>
                          <a:effectLst/>
                          <a:latin typeface="Arial"/>
                        </a:rPr>
                        <a:t>26</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sz="1200" b="0" i="0">
                          <a:solidFill>
                            <a:srgbClr val="000000"/>
                          </a:solidFill>
                          <a:effectLst/>
                          <a:latin typeface="Arial"/>
                        </a:rPr>
                        <a:t>207</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sz="1200" b="0" i="0">
                          <a:solidFill>
                            <a:srgbClr val="000000"/>
                          </a:solidFill>
                          <a:effectLst/>
                          <a:latin typeface="Arial"/>
                        </a:rPr>
                        <a:t>88.84</a:t>
                      </a:r>
                    </a:p>
                  </a:txBody>
                  <a:tcPr marL="47625" marR="47625" marT="47625" marB="47625">
                    <a:lnL w="9525" cap="flat" cmpd="sng" algn="ctr">
                      <a:solidFill>
                        <a:srgbClr val="C1C1C1"/>
                      </a:solidFill>
                      <a:prstDash val="solid"/>
                      <a:round/>
                      <a:headEnd type="none" w="med" len="med"/>
                      <a:tailEnd type="none" w="med" len="med"/>
                    </a:lnL>
                    <a:lnR>
                      <a:noFill/>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r>
              <a:tr h="0">
                <a:tc>
                  <a:txBody>
                    <a:bodyPr/>
                    <a:lstStyle/>
                    <a:p>
                      <a:pPr fontAlgn="t"/>
                      <a:r>
                        <a:rPr lang="en-US" sz="1200" b="0" i="0">
                          <a:solidFill>
                            <a:srgbClr val="000000"/>
                          </a:solidFill>
                          <a:effectLst/>
                          <a:latin typeface="Arial"/>
                        </a:rPr>
                        <a:t>Total</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a:noFill/>
                    </a:lnB>
                    <a:solidFill>
                      <a:srgbClr val="FAFBFE"/>
                    </a:solidFill>
                  </a:tcPr>
                </a:tc>
                <a:tc>
                  <a:txBody>
                    <a:bodyPr/>
                    <a:lstStyle/>
                    <a:p>
                      <a:pPr fontAlgn="t"/>
                      <a:endParaRPr lang="ja-JP" altLang="en-US" sz="1200" b="0" i="0">
                        <a:solidFill>
                          <a:srgbClr val="000000"/>
                        </a:solidFill>
                        <a:effectLst/>
                        <a:latin typeface="Arial"/>
                      </a:endParaRP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a:noFill/>
                    </a:lnB>
                    <a:solidFill>
                      <a:srgbClr val="FAFBFE"/>
                    </a:solidFill>
                  </a:tcPr>
                </a:tc>
                <a:tc>
                  <a:txBody>
                    <a:bodyPr/>
                    <a:lstStyle/>
                    <a:p>
                      <a:pPr fontAlgn="t"/>
                      <a:r>
                        <a:rPr lang="en-US" altLang="ja-JP" sz="1200" b="0" i="0">
                          <a:solidFill>
                            <a:srgbClr val="000000"/>
                          </a:solidFill>
                          <a:effectLst/>
                          <a:latin typeface="Arial"/>
                        </a:rPr>
                        <a:t>688</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a:noFill/>
                    </a:lnB>
                    <a:solidFill>
                      <a:srgbClr val="FAFBFE"/>
                    </a:solidFill>
                  </a:tcPr>
                </a:tc>
                <a:tc>
                  <a:txBody>
                    <a:bodyPr/>
                    <a:lstStyle/>
                    <a:p>
                      <a:pPr fontAlgn="t"/>
                      <a:r>
                        <a:rPr lang="en-US" altLang="ja-JP" sz="1200" b="0" i="0">
                          <a:solidFill>
                            <a:srgbClr val="000000"/>
                          </a:solidFill>
                          <a:effectLst/>
                          <a:latin typeface="Arial"/>
                        </a:rPr>
                        <a:t>100</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a:noFill/>
                    </a:lnB>
                    <a:solidFill>
                      <a:srgbClr val="FAFBFE"/>
                    </a:solidFill>
                  </a:tcPr>
                </a:tc>
                <a:tc>
                  <a:txBody>
                    <a:bodyPr/>
                    <a:lstStyle/>
                    <a:p>
                      <a:pPr fontAlgn="t"/>
                      <a:r>
                        <a:rPr lang="en-US" altLang="ja-JP" sz="1200" b="0" i="0">
                          <a:solidFill>
                            <a:srgbClr val="000000"/>
                          </a:solidFill>
                          <a:effectLst/>
                          <a:latin typeface="Arial"/>
                        </a:rPr>
                        <a:t>588</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a:noFill/>
                    </a:lnB>
                    <a:solidFill>
                      <a:srgbClr val="FAFBFE"/>
                    </a:solidFill>
                  </a:tcPr>
                </a:tc>
                <a:tc>
                  <a:txBody>
                    <a:bodyPr/>
                    <a:lstStyle/>
                    <a:p>
                      <a:pPr fontAlgn="t"/>
                      <a:r>
                        <a:rPr lang="en-US" altLang="ja-JP" sz="1200" b="0" i="0" dirty="0">
                          <a:solidFill>
                            <a:srgbClr val="000000"/>
                          </a:solidFill>
                          <a:effectLst/>
                          <a:latin typeface="Arial"/>
                        </a:rPr>
                        <a:t>85.47</a:t>
                      </a:r>
                    </a:p>
                  </a:txBody>
                  <a:tcPr marL="47625" marR="47625" marT="47625" marB="47625">
                    <a:lnL w="9525" cap="flat" cmpd="sng" algn="ctr">
                      <a:solidFill>
                        <a:srgbClr val="C1C1C1"/>
                      </a:solidFill>
                      <a:prstDash val="solid"/>
                      <a:round/>
                      <a:headEnd type="none" w="med" len="med"/>
                      <a:tailEnd type="none" w="med" len="med"/>
                    </a:lnL>
                    <a:lnR>
                      <a:noFill/>
                    </a:lnR>
                    <a:lnT w="9525" cap="flat" cmpd="sng" algn="ctr">
                      <a:solidFill>
                        <a:srgbClr val="C1C1C1"/>
                      </a:solidFill>
                      <a:prstDash val="solid"/>
                      <a:round/>
                      <a:headEnd type="none" w="med" len="med"/>
                      <a:tailEnd type="none" w="med" len="med"/>
                    </a:lnT>
                    <a:lnB>
                      <a:noFill/>
                    </a:lnB>
                    <a:solidFill>
                      <a:srgbClr val="FAFBFE"/>
                    </a:solidFill>
                  </a:tcPr>
                </a:tc>
              </a:tr>
            </a:tbl>
          </a:graphicData>
        </a:graphic>
      </p:graphicFrame>
      <p:sp>
        <p:nvSpPr>
          <p:cNvPr id="5" name="正方形/長方形 4"/>
          <p:cNvSpPr/>
          <p:nvPr/>
        </p:nvSpPr>
        <p:spPr>
          <a:xfrm>
            <a:off x="683568" y="116632"/>
            <a:ext cx="1440160" cy="461665"/>
          </a:xfrm>
          <a:prstGeom prst="rect">
            <a:avLst/>
          </a:prstGeom>
        </p:spPr>
        <p:txBody>
          <a:bodyPr wrap="square">
            <a:spAutoFit/>
          </a:bodyPr>
          <a:lstStyle/>
          <a:p>
            <a:r>
              <a:rPr lang="en-US" altLang="ja-JP" sz="2400" b="1" dirty="0"/>
              <a:t>e</a:t>
            </a:r>
            <a:r>
              <a:rPr lang="en-US" altLang="ja-JP" sz="2400" b="1" dirty="0" smtClean="0"/>
              <a:t>-money</a:t>
            </a:r>
            <a:endParaRPr lang="ja-JP" altLang="en-US" sz="2400" dirty="0"/>
          </a:p>
        </p:txBody>
      </p:sp>
    </p:spTree>
    <p:extLst>
      <p:ext uri="{BB962C8B-B14F-4D97-AF65-F5344CB8AC3E}">
        <p14:creationId xmlns:p14="http://schemas.microsoft.com/office/powerpoint/2010/main" val="2850571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p:cTn id="7" dur="1000" fill="hold"/>
                                        <p:tgtEl>
                                          <p:spTgt spid="8194"/>
                                        </p:tgtEl>
                                        <p:attrNameLst>
                                          <p:attrName>ppt_w</p:attrName>
                                        </p:attrNameLst>
                                      </p:cBhvr>
                                      <p:tavLst>
                                        <p:tav tm="0">
                                          <p:val>
                                            <p:fltVal val="0"/>
                                          </p:val>
                                        </p:tav>
                                        <p:tav tm="100000">
                                          <p:val>
                                            <p:strVal val="#ppt_w"/>
                                          </p:val>
                                        </p:tav>
                                      </p:tavLst>
                                    </p:anim>
                                    <p:anim calcmode="lin" valueType="num">
                                      <p:cBhvr>
                                        <p:cTn id="8" dur="1000" fill="hold"/>
                                        <p:tgtEl>
                                          <p:spTgt spid="8194"/>
                                        </p:tgtEl>
                                        <p:attrNameLst>
                                          <p:attrName>ppt_h</p:attrName>
                                        </p:attrNameLst>
                                      </p:cBhvr>
                                      <p:tavLst>
                                        <p:tav tm="0">
                                          <p:val>
                                            <p:fltVal val="0"/>
                                          </p:val>
                                        </p:tav>
                                        <p:tav tm="100000">
                                          <p:val>
                                            <p:strVal val="#ppt_h"/>
                                          </p:val>
                                        </p:tav>
                                      </p:tavLst>
                                    </p:anim>
                                    <p:animEffect transition="in" filter="fade">
                                      <p:cBhvr>
                                        <p:cTn id="9" dur="1000"/>
                                        <p:tgtEl>
                                          <p:spTgt spid="819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1000" fill="hold"/>
                                        <p:tgtEl>
                                          <p:spTgt spid="3"/>
                                        </p:tgtEl>
                                        <p:attrNameLst>
                                          <p:attrName>ppt_w</p:attrName>
                                        </p:attrNameLst>
                                      </p:cBhvr>
                                      <p:tavLst>
                                        <p:tav tm="0">
                                          <p:val>
                                            <p:fltVal val="0"/>
                                          </p:val>
                                        </p:tav>
                                        <p:tav tm="100000">
                                          <p:val>
                                            <p:strVal val="#ppt_w"/>
                                          </p:val>
                                        </p:tav>
                                      </p:tavLst>
                                    </p:anim>
                                    <p:anim calcmode="lin" valueType="num">
                                      <p:cBhvr>
                                        <p:cTn id="15" dur="1000" fill="hold"/>
                                        <p:tgtEl>
                                          <p:spTgt spid="3"/>
                                        </p:tgtEl>
                                        <p:attrNameLst>
                                          <p:attrName>ppt_h</p:attrName>
                                        </p:attrNameLst>
                                      </p:cBhvr>
                                      <p:tavLst>
                                        <p:tav tm="0">
                                          <p:val>
                                            <p:fltVal val="0"/>
                                          </p:val>
                                        </p:tav>
                                        <p:tav tm="100000">
                                          <p:val>
                                            <p:strVal val="#ppt_h"/>
                                          </p:val>
                                        </p:tav>
                                      </p:tavLst>
                                    </p:anim>
                                    <p:animEffect transition="in" filter="fade">
                                      <p:cBhvr>
                                        <p:cTn id="16"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pPr/>
              <a:t>34</a:t>
            </a:fld>
            <a:endParaRPr kumimoji="1" lang="ja-JP" altLang="en-US"/>
          </a:p>
        </p:txBody>
      </p:sp>
      <p:graphicFrame>
        <p:nvGraphicFramePr>
          <p:cNvPr id="3" name="表 2"/>
          <p:cNvGraphicFramePr>
            <a:graphicFrameLocks noGrp="1"/>
          </p:cNvGraphicFramePr>
          <p:nvPr>
            <p:extLst>
              <p:ext uri="{D42A27DB-BD31-4B8C-83A1-F6EECF244321}">
                <p14:modId xmlns:p14="http://schemas.microsoft.com/office/powerpoint/2010/main" val="4020643941"/>
              </p:ext>
            </p:extLst>
          </p:nvPr>
        </p:nvGraphicFramePr>
        <p:xfrm>
          <a:off x="611560" y="3717032"/>
          <a:ext cx="8229598" cy="2707763"/>
        </p:xfrm>
        <a:graphic>
          <a:graphicData uri="http://schemas.openxmlformats.org/drawingml/2006/table">
            <a:tbl>
              <a:tblPr/>
              <a:tblGrid>
                <a:gridCol w="1713202"/>
                <a:gridCol w="689101"/>
                <a:gridCol w="1165459"/>
                <a:gridCol w="1165459"/>
                <a:gridCol w="1165459"/>
                <a:gridCol w="1165459"/>
                <a:gridCol w="1165459"/>
              </a:tblGrid>
              <a:tr h="391568">
                <a:tc gridSpan="7">
                  <a:txBody>
                    <a:bodyPr/>
                    <a:lstStyle/>
                    <a:p>
                      <a:pPr fontAlgn="t"/>
                      <a:r>
                        <a:rPr lang="en-US" b="0" i="0" dirty="0">
                          <a:solidFill>
                            <a:srgbClr val="000000"/>
                          </a:solidFill>
                          <a:effectLst/>
                          <a:latin typeface="Arial"/>
                        </a:rPr>
                        <a:t>Analysis of Maximum Likelihood Estimates</a:t>
                      </a:r>
                    </a:p>
                  </a:txBody>
                  <a:tcPr marL="47625" marR="47625" marT="47625" marB="47625">
                    <a:lnL w="9525" cap="flat" cmpd="sng" algn="ctr">
                      <a:solidFill>
                        <a:srgbClr val="C1C1C1"/>
                      </a:solidFill>
                      <a:prstDash val="solid"/>
                      <a:round/>
                      <a:headEnd type="none" w="med" len="med"/>
                      <a:tailEnd type="none" w="med" len="med"/>
                    </a:lnL>
                    <a:lnR>
                      <a:noFill/>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749923">
                <a:tc>
                  <a:txBody>
                    <a:bodyPr/>
                    <a:lstStyle/>
                    <a:p>
                      <a:pPr fontAlgn="t"/>
                      <a:r>
                        <a:rPr lang="en-US" b="0" i="0">
                          <a:solidFill>
                            <a:srgbClr val="000000"/>
                          </a:solidFill>
                          <a:effectLst/>
                          <a:latin typeface="Arial"/>
                        </a:rPr>
                        <a:t>Parameter</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b="0" i="0" dirty="0">
                          <a:solidFill>
                            <a:srgbClr val="000000"/>
                          </a:solidFill>
                          <a:effectLst/>
                          <a:latin typeface="Arial"/>
                        </a:rPr>
                        <a:t>DF</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b="0" i="0">
                          <a:solidFill>
                            <a:srgbClr val="000000"/>
                          </a:solidFill>
                          <a:effectLst/>
                          <a:latin typeface="Arial"/>
                        </a:rPr>
                        <a:t>Parameter</a:t>
                      </a:r>
                      <a:br>
                        <a:rPr lang="en-US" b="0" i="0">
                          <a:solidFill>
                            <a:srgbClr val="000000"/>
                          </a:solidFill>
                          <a:effectLst/>
                          <a:latin typeface="Arial"/>
                        </a:rPr>
                      </a:br>
                      <a:r>
                        <a:rPr lang="en-US" b="0" i="0">
                          <a:solidFill>
                            <a:srgbClr val="000000"/>
                          </a:solidFill>
                          <a:effectLst/>
                          <a:latin typeface="Arial"/>
                        </a:rPr>
                        <a:t>Estimate</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b="0" i="0" dirty="0">
                          <a:solidFill>
                            <a:srgbClr val="000000"/>
                          </a:solidFill>
                          <a:effectLst/>
                          <a:latin typeface="Arial"/>
                        </a:rPr>
                        <a:t>Standard</a:t>
                      </a:r>
                      <a:br>
                        <a:rPr lang="en-US" b="0" i="0" dirty="0">
                          <a:solidFill>
                            <a:srgbClr val="000000"/>
                          </a:solidFill>
                          <a:effectLst/>
                          <a:latin typeface="Arial"/>
                        </a:rPr>
                      </a:br>
                      <a:r>
                        <a:rPr lang="en-US" b="0" i="0" dirty="0">
                          <a:solidFill>
                            <a:srgbClr val="000000"/>
                          </a:solidFill>
                          <a:effectLst/>
                          <a:latin typeface="Arial"/>
                        </a:rPr>
                        <a:t>Error</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b="0" i="0">
                          <a:solidFill>
                            <a:srgbClr val="000000"/>
                          </a:solidFill>
                          <a:effectLst/>
                          <a:latin typeface="Arial"/>
                        </a:rPr>
                        <a:t>Chi-Square</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b="0" i="0">
                          <a:solidFill>
                            <a:srgbClr val="000000"/>
                          </a:solidFill>
                          <a:effectLst/>
                          <a:latin typeface="Arial"/>
                        </a:rPr>
                        <a:t>Pr &gt; ChiSq</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b="0" i="0">
                          <a:solidFill>
                            <a:srgbClr val="000000"/>
                          </a:solidFill>
                          <a:effectLst/>
                          <a:latin typeface="Arial"/>
                        </a:rPr>
                        <a:t>Hazard</a:t>
                      </a:r>
                      <a:br>
                        <a:rPr lang="en-US" b="0" i="0">
                          <a:solidFill>
                            <a:srgbClr val="000000"/>
                          </a:solidFill>
                          <a:effectLst/>
                          <a:latin typeface="Arial"/>
                        </a:rPr>
                      </a:br>
                      <a:r>
                        <a:rPr lang="en-US" b="0" i="0">
                          <a:solidFill>
                            <a:srgbClr val="000000"/>
                          </a:solidFill>
                          <a:effectLst/>
                          <a:latin typeface="Arial"/>
                        </a:rPr>
                        <a:t>Ratio</a:t>
                      </a:r>
                    </a:p>
                  </a:txBody>
                  <a:tcPr marL="47625" marR="47625" marT="47625" marB="47625">
                    <a:lnL w="9525" cap="flat" cmpd="sng" algn="ctr">
                      <a:solidFill>
                        <a:srgbClr val="C1C1C1"/>
                      </a:solidFill>
                      <a:prstDash val="solid"/>
                      <a:round/>
                      <a:headEnd type="none" w="med" len="med"/>
                      <a:tailEnd type="none" w="med" len="med"/>
                    </a:lnL>
                    <a:lnR>
                      <a:noFill/>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r>
              <a:tr h="391568">
                <a:tc>
                  <a:txBody>
                    <a:bodyPr/>
                    <a:lstStyle/>
                    <a:p>
                      <a:pPr fontAlgn="t"/>
                      <a:r>
                        <a:rPr lang="en-US" b="0" i="0">
                          <a:solidFill>
                            <a:srgbClr val="000000"/>
                          </a:solidFill>
                          <a:effectLst/>
                          <a:latin typeface="Arial"/>
                        </a:rPr>
                        <a:t>sex</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b="0" i="0">
                          <a:solidFill>
                            <a:srgbClr val="000000"/>
                          </a:solidFill>
                          <a:effectLst/>
                          <a:latin typeface="Arial"/>
                        </a:rPr>
                        <a:t>1</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b="0" i="0">
                          <a:solidFill>
                            <a:srgbClr val="000000"/>
                          </a:solidFill>
                          <a:effectLst/>
                          <a:latin typeface="Arial"/>
                        </a:rPr>
                        <a:t>0.02678</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b="0" i="0">
                          <a:solidFill>
                            <a:srgbClr val="000000"/>
                          </a:solidFill>
                          <a:effectLst/>
                          <a:latin typeface="Arial"/>
                        </a:rPr>
                        <a:t>0.23605</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b="0" i="0">
                          <a:solidFill>
                            <a:srgbClr val="000000"/>
                          </a:solidFill>
                          <a:effectLst/>
                          <a:latin typeface="Arial"/>
                        </a:rPr>
                        <a:t>0.0129</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b="0" i="0">
                          <a:solidFill>
                            <a:srgbClr val="000000"/>
                          </a:solidFill>
                          <a:effectLst/>
                          <a:latin typeface="Arial"/>
                        </a:rPr>
                        <a:t>0.9097</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b="0" i="0">
                          <a:solidFill>
                            <a:srgbClr val="000000"/>
                          </a:solidFill>
                          <a:effectLst/>
                          <a:latin typeface="Arial"/>
                        </a:rPr>
                        <a:t>1.027</a:t>
                      </a:r>
                    </a:p>
                  </a:txBody>
                  <a:tcPr marL="47625" marR="47625" marT="47625" marB="47625">
                    <a:lnL w="9525" cap="flat" cmpd="sng" algn="ctr">
                      <a:solidFill>
                        <a:srgbClr val="C1C1C1"/>
                      </a:solidFill>
                      <a:prstDash val="solid"/>
                      <a:round/>
                      <a:headEnd type="none" w="med" len="med"/>
                      <a:tailEnd type="none" w="med" len="med"/>
                    </a:lnL>
                    <a:lnR>
                      <a:noFill/>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r>
              <a:tr h="391568">
                <a:tc>
                  <a:txBody>
                    <a:bodyPr/>
                    <a:lstStyle/>
                    <a:p>
                      <a:pPr fontAlgn="t"/>
                      <a:r>
                        <a:rPr lang="en-US" b="1" i="0" baseline="0">
                          <a:solidFill>
                            <a:srgbClr val="FF0000"/>
                          </a:solidFill>
                          <a:effectLst/>
                          <a:latin typeface="Arial"/>
                        </a:rPr>
                        <a:t>age</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b="0" i="0" baseline="0" dirty="0">
                          <a:solidFill>
                            <a:schemeClr val="tx1"/>
                          </a:solidFill>
                          <a:effectLst/>
                          <a:latin typeface="Arial"/>
                        </a:rPr>
                        <a:t>1</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b="0" i="0" baseline="0" dirty="0">
                          <a:solidFill>
                            <a:schemeClr val="tx1"/>
                          </a:solidFill>
                          <a:effectLst/>
                          <a:latin typeface="Arial"/>
                        </a:rPr>
                        <a:t>0.17001</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b="0" i="0" baseline="0" dirty="0">
                          <a:solidFill>
                            <a:schemeClr val="tx1"/>
                          </a:solidFill>
                          <a:effectLst/>
                          <a:latin typeface="Arial"/>
                        </a:rPr>
                        <a:t>0.06667</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b="0" i="0" baseline="0" dirty="0">
                          <a:solidFill>
                            <a:schemeClr val="tx1"/>
                          </a:solidFill>
                          <a:effectLst/>
                          <a:latin typeface="Arial"/>
                        </a:rPr>
                        <a:t>6.5023</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b="1" i="0" baseline="0" dirty="0">
                          <a:solidFill>
                            <a:srgbClr val="FF0000"/>
                          </a:solidFill>
                          <a:effectLst/>
                          <a:latin typeface="Arial"/>
                        </a:rPr>
                        <a:t>0.0108</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b="0" i="0" baseline="0" dirty="0">
                          <a:solidFill>
                            <a:schemeClr val="tx1"/>
                          </a:solidFill>
                          <a:effectLst/>
                          <a:latin typeface="Arial"/>
                        </a:rPr>
                        <a:t>1.185</a:t>
                      </a:r>
                    </a:p>
                  </a:txBody>
                  <a:tcPr marL="47625" marR="47625" marT="47625" marB="47625">
                    <a:lnL w="9525" cap="flat" cmpd="sng" algn="ctr">
                      <a:solidFill>
                        <a:srgbClr val="C1C1C1"/>
                      </a:solidFill>
                      <a:prstDash val="solid"/>
                      <a:round/>
                      <a:headEnd type="none" w="med" len="med"/>
                      <a:tailEnd type="none" w="med" len="med"/>
                    </a:lnL>
                    <a:lnR>
                      <a:noFill/>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r>
              <a:tr h="391568">
                <a:tc>
                  <a:txBody>
                    <a:bodyPr/>
                    <a:lstStyle/>
                    <a:p>
                      <a:pPr fontAlgn="t"/>
                      <a:r>
                        <a:rPr lang="en-US" b="0" i="0" dirty="0" smtClean="0">
                          <a:solidFill>
                            <a:srgbClr val="000000"/>
                          </a:solidFill>
                          <a:effectLst/>
                          <a:latin typeface="Arial"/>
                        </a:rPr>
                        <a:t>part</a:t>
                      </a:r>
                      <a:r>
                        <a:rPr lang="en-US" b="0" i="0" baseline="0" dirty="0" smtClean="0">
                          <a:solidFill>
                            <a:srgbClr val="000000"/>
                          </a:solidFill>
                          <a:effectLst/>
                          <a:latin typeface="Arial"/>
                        </a:rPr>
                        <a:t> time job</a:t>
                      </a:r>
                      <a:endParaRPr lang="en-US" b="0" i="0" dirty="0">
                        <a:solidFill>
                          <a:srgbClr val="000000"/>
                        </a:solidFill>
                        <a:effectLst/>
                        <a:latin typeface="Arial"/>
                      </a:endParaRP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b="0" i="0">
                          <a:solidFill>
                            <a:srgbClr val="000000"/>
                          </a:solidFill>
                          <a:effectLst/>
                          <a:latin typeface="Arial"/>
                        </a:rPr>
                        <a:t>1</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b="0" i="0">
                          <a:solidFill>
                            <a:srgbClr val="000000"/>
                          </a:solidFill>
                          <a:effectLst/>
                          <a:latin typeface="Arial"/>
                        </a:rPr>
                        <a:t>-0.10084</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b="0" i="0">
                          <a:solidFill>
                            <a:srgbClr val="000000"/>
                          </a:solidFill>
                          <a:effectLst/>
                          <a:latin typeface="Arial"/>
                        </a:rPr>
                        <a:t>0.05961</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b="0" i="0">
                          <a:solidFill>
                            <a:srgbClr val="000000"/>
                          </a:solidFill>
                          <a:effectLst/>
                          <a:latin typeface="Arial"/>
                        </a:rPr>
                        <a:t>2.8617</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b="0" i="0">
                          <a:solidFill>
                            <a:srgbClr val="000000"/>
                          </a:solidFill>
                          <a:effectLst/>
                          <a:latin typeface="Arial"/>
                        </a:rPr>
                        <a:t>0.0907</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b="0" i="0">
                          <a:solidFill>
                            <a:srgbClr val="000000"/>
                          </a:solidFill>
                          <a:effectLst/>
                          <a:latin typeface="Arial"/>
                        </a:rPr>
                        <a:t>0.904</a:t>
                      </a:r>
                    </a:p>
                  </a:txBody>
                  <a:tcPr marL="47625" marR="47625" marT="47625" marB="47625">
                    <a:lnL w="9525" cap="flat" cmpd="sng" algn="ctr">
                      <a:solidFill>
                        <a:srgbClr val="C1C1C1"/>
                      </a:solidFill>
                      <a:prstDash val="solid"/>
                      <a:round/>
                      <a:headEnd type="none" w="med" len="med"/>
                      <a:tailEnd type="none" w="med" len="med"/>
                    </a:lnL>
                    <a:lnR>
                      <a:noFill/>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r>
              <a:tr h="391568">
                <a:tc>
                  <a:txBody>
                    <a:bodyPr/>
                    <a:lstStyle/>
                    <a:p>
                      <a:pPr fontAlgn="t"/>
                      <a:r>
                        <a:rPr lang="en-US" b="1" i="0">
                          <a:solidFill>
                            <a:srgbClr val="FF0000"/>
                          </a:solidFill>
                          <a:effectLst/>
                          <a:latin typeface="Arial"/>
                        </a:rPr>
                        <a:t>ddsi</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a:noFill/>
                    </a:lnB>
                    <a:solidFill>
                      <a:srgbClr val="FAFBFE"/>
                    </a:solidFill>
                  </a:tcPr>
                </a:tc>
                <a:tc>
                  <a:txBody>
                    <a:bodyPr/>
                    <a:lstStyle/>
                    <a:p>
                      <a:pPr fontAlgn="t"/>
                      <a:r>
                        <a:rPr lang="en-US" altLang="ja-JP" b="0" i="0">
                          <a:solidFill>
                            <a:schemeClr val="tx1"/>
                          </a:solidFill>
                          <a:effectLst/>
                          <a:latin typeface="Arial"/>
                        </a:rPr>
                        <a:t>1</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a:noFill/>
                    </a:lnB>
                    <a:solidFill>
                      <a:srgbClr val="FAFBFE"/>
                    </a:solidFill>
                  </a:tcPr>
                </a:tc>
                <a:tc>
                  <a:txBody>
                    <a:bodyPr/>
                    <a:lstStyle/>
                    <a:p>
                      <a:pPr fontAlgn="t"/>
                      <a:r>
                        <a:rPr lang="en-US" altLang="ja-JP" b="0" i="0">
                          <a:solidFill>
                            <a:schemeClr val="tx1"/>
                          </a:solidFill>
                          <a:effectLst/>
                          <a:latin typeface="Arial"/>
                        </a:rPr>
                        <a:t>0.18764</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a:noFill/>
                    </a:lnB>
                    <a:solidFill>
                      <a:srgbClr val="FAFBFE"/>
                    </a:solidFill>
                  </a:tcPr>
                </a:tc>
                <a:tc>
                  <a:txBody>
                    <a:bodyPr/>
                    <a:lstStyle/>
                    <a:p>
                      <a:pPr fontAlgn="t"/>
                      <a:r>
                        <a:rPr lang="en-US" altLang="ja-JP" b="0" i="0">
                          <a:solidFill>
                            <a:schemeClr val="tx1"/>
                          </a:solidFill>
                          <a:effectLst/>
                          <a:latin typeface="Arial"/>
                        </a:rPr>
                        <a:t>0.02091</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a:noFill/>
                    </a:lnB>
                    <a:solidFill>
                      <a:srgbClr val="FAFBFE"/>
                    </a:solidFill>
                  </a:tcPr>
                </a:tc>
                <a:tc>
                  <a:txBody>
                    <a:bodyPr/>
                    <a:lstStyle/>
                    <a:p>
                      <a:pPr fontAlgn="t"/>
                      <a:r>
                        <a:rPr lang="en-US" altLang="ja-JP" b="0" i="0" dirty="0">
                          <a:solidFill>
                            <a:schemeClr val="tx1"/>
                          </a:solidFill>
                          <a:effectLst/>
                          <a:latin typeface="Arial"/>
                        </a:rPr>
                        <a:t>80.5342</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a:noFill/>
                    </a:lnB>
                    <a:solidFill>
                      <a:srgbClr val="FAFBFE"/>
                    </a:solidFill>
                  </a:tcPr>
                </a:tc>
                <a:tc>
                  <a:txBody>
                    <a:bodyPr/>
                    <a:lstStyle/>
                    <a:p>
                      <a:pPr fontAlgn="t"/>
                      <a:r>
                        <a:rPr lang="en-US" altLang="ja-JP" b="1" i="0">
                          <a:solidFill>
                            <a:srgbClr val="FF0000"/>
                          </a:solidFill>
                          <a:effectLst/>
                          <a:latin typeface="Arial"/>
                        </a:rPr>
                        <a:t>&lt;.0001</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a:noFill/>
                    </a:lnB>
                    <a:solidFill>
                      <a:srgbClr val="FAFBFE"/>
                    </a:solidFill>
                  </a:tcPr>
                </a:tc>
                <a:tc>
                  <a:txBody>
                    <a:bodyPr/>
                    <a:lstStyle/>
                    <a:p>
                      <a:pPr fontAlgn="t"/>
                      <a:r>
                        <a:rPr lang="en-US" altLang="ja-JP" b="0" i="0" dirty="0">
                          <a:solidFill>
                            <a:schemeClr val="tx1"/>
                          </a:solidFill>
                          <a:effectLst/>
                          <a:latin typeface="Arial"/>
                        </a:rPr>
                        <a:t>1.206</a:t>
                      </a:r>
                    </a:p>
                  </a:txBody>
                  <a:tcPr marL="47625" marR="47625" marT="47625" marB="47625">
                    <a:lnL w="9525" cap="flat" cmpd="sng" algn="ctr">
                      <a:solidFill>
                        <a:srgbClr val="C1C1C1"/>
                      </a:solidFill>
                      <a:prstDash val="solid"/>
                      <a:round/>
                      <a:headEnd type="none" w="med" len="med"/>
                      <a:tailEnd type="none" w="med" len="med"/>
                    </a:lnL>
                    <a:lnR>
                      <a:noFill/>
                    </a:lnR>
                    <a:lnT w="9525" cap="flat" cmpd="sng" algn="ctr">
                      <a:solidFill>
                        <a:srgbClr val="C1C1C1"/>
                      </a:solidFill>
                      <a:prstDash val="solid"/>
                      <a:round/>
                      <a:headEnd type="none" w="med" len="med"/>
                      <a:tailEnd type="none" w="med" len="med"/>
                    </a:lnT>
                    <a:lnB>
                      <a:noFill/>
                    </a:lnB>
                    <a:solidFill>
                      <a:srgbClr val="FAFBFE"/>
                    </a:solidFill>
                  </a:tcPr>
                </a:tc>
              </a:tr>
            </a:tbl>
          </a:graphicData>
        </a:graphic>
      </p:graphicFrame>
      <p:graphicFrame>
        <p:nvGraphicFramePr>
          <p:cNvPr id="4" name="表 3"/>
          <p:cNvGraphicFramePr>
            <a:graphicFrameLocks noGrp="1"/>
          </p:cNvGraphicFramePr>
          <p:nvPr>
            <p:extLst>
              <p:ext uri="{D42A27DB-BD31-4B8C-83A1-F6EECF244321}">
                <p14:modId xmlns:p14="http://schemas.microsoft.com/office/powerpoint/2010/main" val="1536166912"/>
              </p:ext>
            </p:extLst>
          </p:nvPr>
        </p:nvGraphicFramePr>
        <p:xfrm>
          <a:off x="522688" y="1412776"/>
          <a:ext cx="3672408" cy="2122170"/>
        </p:xfrm>
        <a:graphic>
          <a:graphicData uri="http://schemas.openxmlformats.org/drawingml/2006/table">
            <a:tbl>
              <a:tblPr/>
              <a:tblGrid>
                <a:gridCol w="1080120"/>
                <a:gridCol w="1224136"/>
                <a:gridCol w="1368152"/>
              </a:tblGrid>
              <a:tr h="0">
                <a:tc gridSpan="3">
                  <a:txBody>
                    <a:bodyPr/>
                    <a:lstStyle/>
                    <a:p>
                      <a:pPr fontAlgn="t"/>
                      <a:r>
                        <a:rPr lang="en-US" b="0" i="0" dirty="0">
                          <a:solidFill>
                            <a:srgbClr val="000000"/>
                          </a:solidFill>
                          <a:effectLst/>
                          <a:latin typeface="Arial"/>
                        </a:rPr>
                        <a:t>Model Fit Statistics</a:t>
                      </a:r>
                    </a:p>
                  </a:txBody>
                  <a:tcPr marL="47625" marR="47625" marT="47625" marB="47625">
                    <a:lnL w="9525" cap="flat" cmpd="sng" algn="ctr">
                      <a:solidFill>
                        <a:srgbClr val="C1C1C1"/>
                      </a:solidFill>
                      <a:prstDash val="solid"/>
                      <a:round/>
                      <a:headEnd type="none" w="med" len="med"/>
                      <a:tailEnd type="none" w="med" len="med"/>
                    </a:lnL>
                    <a:lnR>
                      <a:noFill/>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hMerge="1">
                  <a:txBody>
                    <a:bodyPr/>
                    <a:lstStyle/>
                    <a:p>
                      <a:endParaRPr kumimoji="1" lang="ja-JP" altLang="en-US"/>
                    </a:p>
                  </a:txBody>
                  <a:tcPr/>
                </a:tc>
                <a:tc hMerge="1">
                  <a:txBody>
                    <a:bodyPr/>
                    <a:lstStyle/>
                    <a:p>
                      <a:endParaRPr kumimoji="1" lang="ja-JP" altLang="en-US"/>
                    </a:p>
                  </a:txBody>
                  <a:tcPr/>
                </a:tc>
              </a:tr>
              <a:tr h="0">
                <a:tc>
                  <a:txBody>
                    <a:bodyPr/>
                    <a:lstStyle/>
                    <a:p>
                      <a:pPr fontAlgn="t"/>
                      <a:r>
                        <a:rPr lang="en-US" b="0" i="0">
                          <a:solidFill>
                            <a:srgbClr val="000000"/>
                          </a:solidFill>
                          <a:effectLst/>
                          <a:latin typeface="Arial"/>
                        </a:rPr>
                        <a:t>Criterion</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b="0" i="0" dirty="0">
                          <a:solidFill>
                            <a:srgbClr val="000000"/>
                          </a:solidFill>
                          <a:effectLst/>
                          <a:latin typeface="Arial"/>
                        </a:rPr>
                        <a:t>Without</a:t>
                      </a:r>
                      <a:br>
                        <a:rPr lang="en-US" b="0" i="0" dirty="0">
                          <a:solidFill>
                            <a:srgbClr val="000000"/>
                          </a:solidFill>
                          <a:effectLst/>
                          <a:latin typeface="Arial"/>
                        </a:rPr>
                      </a:br>
                      <a:r>
                        <a:rPr lang="en-US" b="0" i="0" dirty="0">
                          <a:solidFill>
                            <a:srgbClr val="000000"/>
                          </a:solidFill>
                          <a:effectLst/>
                          <a:latin typeface="Arial"/>
                        </a:rPr>
                        <a:t>Covariates</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b="0" i="0">
                          <a:solidFill>
                            <a:srgbClr val="000000"/>
                          </a:solidFill>
                          <a:effectLst/>
                          <a:latin typeface="Arial"/>
                        </a:rPr>
                        <a:t>With</a:t>
                      </a:r>
                      <a:br>
                        <a:rPr lang="en-US" b="0" i="0">
                          <a:solidFill>
                            <a:srgbClr val="000000"/>
                          </a:solidFill>
                          <a:effectLst/>
                          <a:latin typeface="Arial"/>
                        </a:rPr>
                      </a:br>
                      <a:r>
                        <a:rPr lang="en-US" b="0" i="0">
                          <a:solidFill>
                            <a:srgbClr val="000000"/>
                          </a:solidFill>
                          <a:effectLst/>
                          <a:latin typeface="Arial"/>
                        </a:rPr>
                        <a:t>Covariates</a:t>
                      </a:r>
                    </a:p>
                  </a:txBody>
                  <a:tcPr marL="47625" marR="47625" marT="47625" marB="47625">
                    <a:lnL w="9525" cap="flat" cmpd="sng" algn="ctr">
                      <a:solidFill>
                        <a:srgbClr val="C1C1C1"/>
                      </a:solidFill>
                      <a:prstDash val="solid"/>
                      <a:round/>
                      <a:headEnd type="none" w="med" len="med"/>
                      <a:tailEnd type="none" w="med" len="med"/>
                    </a:lnL>
                    <a:lnR>
                      <a:noFill/>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r>
              <a:tr h="0">
                <a:tc>
                  <a:txBody>
                    <a:bodyPr/>
                    <a:lstStyle/>
                    <a:p>
                      <a:pPr fontAlgn="t"/>
                      <a:r>
                        <a:rPr lang="en-US" b="0" i="0">
                          <a:solidFill>
                            <a:srgbClr val="000000"/>
                          </a:solidFill>
                          <a:effectLst/>
                          <a:latin typeface="Arial"/>
                        </a:rPr>
                        <a:t>-2 LOG L</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b="0" i="0">
                          <a:solidFill>
                            <a:srgbClr val="000000"/>
                          </a:solidFill>
                          <a:effectLst/>
                          <a:latin typeface="Arial"/>
                        </a:rPr>
                        <a:t>1193.215</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b="0" i="0">
                          <a:solidFill>
                            <a:srgbClr val="000000"/>
                          </a:solidFill>
                          <a:effectLst/>
                          <a:latin typeface="Arial"/>
                        </a:rPr>
                        <a:t>1085.023</a:t>
                      </a:r>
                    </a:p>
                  </a:txBody>
                  <a:tcPr marL="47625" marR="47625" marT="47625" marB="47625">
                    <a:lnL w="9525" cap="flat" cmpd="sng" algn="ctr">
                      <a:solidFill>
                        <a:srgbClr val="C1C1C1"/>
                      </a:solidFill>
                      <a:prstDash val="solid"/>
                      <a:round/>
                      <a:headEnd type="none" w="med" len="med"/>
                      <a:tailEnd type="none" w="med" len="med"/>
                    </a:lnL>
                    <a:lnR>
                      <a:noFill/>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r>
              <a:tr h="0">
                <a:tc>
                  <a:txBody>
                    <a:bodyPr/>
                    <a:lstStyle/>
                    <a:p>
                      <a:pPr fontAlgn="t"/>
                      <a:r>
                        <a:rPr lang="en-US" b="0" i="0">
                          <a:solidFill>
                            <a:srgbClr val="000000"/>
                          </a:solidFill>
                          <a:effectLst/>
                          <a:latin typeface="Arial"/>
                        </a:rPr>
                        <a:t>AIC</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b="0" i="0">
                          <a:solidFill>
                            <a:srgbClr val="000000"/>
                          </a:solidFill>
                          <a:effectLst/>
                          <a:latin typeface="Arial"/>
                        </a:rPr>
                        <a:t>1193.215</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b="0" i="0">
                          <a:solidFill>
                            <a:srgbClr val="000000"/>
                          </a:solidFill>
                          <a:effectLst/>
                          <a:latin typeface="Arial"/>
                        </a:rPr>
                        <a:t>1093.023</a:t>
                      </a:r>
                    </a:p>
                  </a:txBody>
                  <a:tcPr marL="47625" marR="47625" marT="47625" marB="47625">
                    <a:lnL w="9525" cap="flat" cmpd="sng" algn="ctr">
                      <a:solidFill>
                        <a:srgbClr val="C1C1C1"/>
                      </a:solidFill>
                      <a:prstDash val="solid"/>
                      <a:round/>
                      <a:headEnd type="none" w="med" len="med"/>
                      <a:tailEnd type="none" w="med" len="med"/>
                    </a:lnL>
                    <a:lnR>
                      <a:noFill/>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r>
              <a:tr h="0">
                <a:tc>
                  <a:txBody>
                    <a:bodyPr/>
                    <a:lstStyle/>
                    <a:p>
                      <a:pPr fontAlgn="t"/>
                      <a:r>
                        <a:rPr lang="en-US" b="0" i="0">
                          <a:solidFill>
                            <a:srgbClr val="000000"/>
                          </a:solidFill>
                          <a:effectLst/>
                          <a:latin typeface="Arial"/>
                        </a:rPr>
                        <a:t>SBC</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a:noFill/>
                    </a:lnB>
                    <a:solidFill>
                      <a:srgbClr val="FAFBFE"/>
                    </a:solidFill>
                  </a:tcPr>
                </a:tc>
                <a:tc>
                  <a:txBody>
                    <a:bodyPr/>
                    <a:lstStyle/>
                    <a:p>
                      <a:pPr fontAlgn="t"/>
                      <a:r>
                        <a:rPr lang="en-US" altLang="ja-JP" b="0" i="0">
                          <a:solidFill>
                            <a:srgbClr val="000000"/>
                          </a:solidFill>
                          <a:effectLst/>
                          <a:latin typeface="Arial"/>
                        </a:rPr>
                        <a:t>1193.215</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a:noFill/>
                    </a:lnB>
                    <a:solidFill>
                      <a:srgbClr val="FAFBFE"/>
                    </a:solidFill>
                  </a:tcPr>
                </a:tc>
                <a:tc>
                  <a:txBody>
                    <a:bodyPr/>
                    <a:lstStyle/>
                    <a:p>
                      <a:pPr fontAlgn="t"/>
                      <a:r>
                        <a:rPr lang="en-US" altLang="ja-JP" b="0" i="0" dirty="0">
                          <a:solidFill>
                            <a:srgbClr val="000000"/>
                          </a:solidFill>
                          <a:effectLst/>
                          <a:latin typeface="Arial"/>
                        </a:rPr>
                        <a:t>1103.444</a:t>
                      </a:r>
                    </a:p>
                  </a:txBody>
                  <a:tcPr marL="47625" marR="47625" marT="47625" marB="47625">
                    <a:lnL w="9525" cap="flat" cmpd="sng" algn="ctr">
                      <a:solidFill>
                        <a:srgbClr val="C1C1C1"/>
                      </a:solidFill>
                      <a:prstDash val="solid"/>
                      <a:round/>
                      <a:headEnd type="none" w="med" len="med"/>
                      <a:tailEnd type="none" w="med" len="med"/>
                    </a:lnL>
                    <a:lnR>
                      <a:noFill/>
                    </a:lnR>
                    <a:lnT w="9525" cap="flat" cmpd="sng" algn="ctr">
                      <a:solidFill>
                        <a:srgbClr val="C1C1C1"/>
                      </a:solidFill>
                      <a:prstDash val="solid"/>
                      <a:round/>
                      <a:headEnd type="none" w="med" len="med"/>
                      <a:tailEnd type="none" w="med" len="med"/>
                    </a:lnT>
                    <a:lnB>
                      <a:noFill/>
                    </a:lnB>
                    <a:solidFill>
                      <a:srgbClr val="FAFBFE"/>
                    </a:solidFill>
                  </a:tcPr>
                </a:tc>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2996156393"/>
              </p:ext>
            </p:extLst>
          </p:nvPr>
        </p:nvGraphicFramePr>
        <p:xfrm>
          <a:off x="4499992" y="1268760"/>
          <a:ext cx="4258816" cy="2396490"/>
        </p:xfrm>
        <a:graphic>
          <a:graphicData uri="http://schemas.openxmlformats.org/drawingml/2006/table">
            <a:tbl>
              <a:tblPr/>
              <a:tblGrid>
                <a:gridCol w="1234480"/>
                <a:gridCol w="1152128"/>
                <a:gridCol w="504056"/>
                <a:gridCol w="1368152"/>
              </a:tblGrid>
              <a:tr h="0">
                <a:tc gridSpan="4">
                  <a:txBody>
                    <a:bodyPr/>
                    <a:lstStyle/>
                    <a:p>
                      <a:pPr fontAlgn="t"/>
                      <a:r>
                        <a:rPr lang="en-US" b="0" i="0" dirty="0">
                          <a:solidFill>
                            <a:srgbClr val="000000"/>
                          </a:solidFill>
                          <a:effectLst/>
                          <a:latin typeface="Arial"/>
                        </a:rPr>
                        <a:t>Testing Global Null Hypothesis: BETA=0</a:t>
                      </a:r>
                    </a:p>
                  </a:txBody>
                  <a:tcPr marL="47625" marR="47625" marT="47625" marB="47625">
                    <a:lnL w="9525" cap="flat" cmpd="sng" algn="ctr">
                      <a:solidFill>
                        <a:srgbClr val="C1C1C1"/>
                      </a:solidFill>
                      <a:prstDash val="solid"/>
                      <a:round/>
                      <a:headEnd type="none" w="med" len="med"/>
                      <a:tailEnd type="none" w="med" len="med"/>
                    </a:lnL>
                    <a:lnR>
                      <a:noFill/>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0">
                <a:tc>
                  <a:txBody>
                    <a:bodyPr/>
                    <a:lstStyle/>
                    <a:p>
                      <a:pPr fontAlgn="t"/>
                      <a:r>
                        <a:rPr lang="en-US" b="0" i="0">
                          <a:solidFill>
                            <a:srgbClr val="000000"/>
                          </a:solidFill>
                          <a:effectLst/>
                          <a:latin typeface="Arial"/>
                        </a:rPr>
                        <a:t>Test</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b="0" i="0">
                          <a:solidFill>
                            <a:srgbClr val="000000"/>
                          </a:solidFill>
                          <a:effectLst/>
                          <a:latin typeface="Arial"/>
                        </a:rPr>
                        <a:t>Chi-Square</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b="0" i="0">
                          <a:solidFill>
                            <a:srgbClr val="000000"/>
                          </a:solidFill>
                          <a:effectLst/>
                          <a:latin typeface="Arial"/>
                        </a:rPr>
                        <a:t>DF</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b="0" i="0">
                          <a:solidFill>
                            <a:srgbClr val="000000"/>
                          </a:solidFill>
                          <a:effectLst/>
                          <a:latin typeface="Arial"/>
                        </a:rPr>
                        <a:t>Pr &gt; ChiSq</a:t>
                      </a:r>
                    </a:p>
                  </a:txBody>
                  <a:tcPr marL="47625" marR="47625" marT="47625" marB="47625">
                    <a:lnL w="9525" cap="flat" cmpd="sng" algn="ctr">
                      <a:solidFill>
                        <a:srgbClr val="C1C1C1"/>
                      </a:solidFill>
                      <a:prstDash val="solid"/>
                      <a:round/>
                      <a:headEnd type="none" w="med" len="med"/>
                      <a:tailEnd type="none" w="med" len="med"/>
                    </a:lnL>
                    <a:lnR>
                      <a:noFill/>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r>
              <a:tr h="0">
                <a:tc>
                  <a:txBody>
                    <a:bodyPr/>
                    <a:lstStyle/>
                    <a:p>
                      <a:pPr fontAlgn="t"/>
                      <a:r>
                        <a:rPr lang="en-US" b="0" i="0">
                          <a:solidFill>
                            <a:srgbClr val="000000"/>
                          </a:solidFill>
                          <a:effectLst/>
                          <a:latin typeface="Arial"/>
                        </a:rPr>
                        <a:t>Likelihood Ratio</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b="0" i="0">
                          <a:solidFill>
                            <a:srgbClr val="000000"/>
                          </a:solidFill>
                          <a:effectLst/>
                          <a:latin typeface="Arial"/>
                        </a:rPr>
                        <a:t>108.1922</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b="0" i="0" dirty="0">
                          <a:solidFill>
                            <a:srgbClr val="000000"/>
                          </a:solidFill>
                          <a:effectLst/>
                          <a:latin typeface="Arial"/>
                        </a:rPr>
                        <a:t>4</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b="0" i="0">
                          <a:solidFill>
                            <a:srgbClr val="000000"/>
                          </a:solidFill>
                          <a:effectLst/>
                          <a:latin typeface="Arial"/>
                        </a:rPr>
                        <a:t>&lt;.0001</a:t>
                      </a:r>
                    </a:p>
                  </a:txBody>
                  <a:tcPr marL="47625" marR="47625" marT="47625" marB="47625">
                    <a:lnL w="9525" cap="flat" cmpd="sng" algn="ctr">
                      <a:solidFill>
                        <a:srgbClr val="C1C1C1"/>
                      </a:solidFill>
                      <a:prstDash val="solid"/>
                      <a:round/>
                      <a:headEnd type="none" w="med" len="med"/>
                      <a:tailEnd type="none" w="med" len="med"/>
                    </a:lnL>
                    <a:lnR>
                      <a:noFill/>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r>
              <a:tr h="0">
                <a:tc>
                  <a:txBody>
                    <a:bodyPr/>
                    <a:lstStyle/>
                    <a:p>
                      <a:pPr fontAlgn="t"/>
                      <a:r>
                        <a:rPr lang="en-US" b="0" i="0">
                          <a:solidFill>
                            <a:srgbClr val="000000"/>
                          </a:solidFill>
                          <a:effectLst/>
                          <a:latin typeface="Arial"/>
                        </a:rPr>
                        <a:t>Score</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b="0" i="0">
                          <a:solidFill>
                            <a:srgbClr val="000000"/>
                          </a:solidFill>
                          <a:effectLst/>
                          <a:latin typeface="Arial"/>
                        </a:rPr>
                        <a:t>123.8775</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b="0" i="0">
                          <a:solidFill>
                            <a:srgbClr val="000000"/>
                          </a:solidFill>
                          <a:effectLst/>
                          <a:latin typeface="Arial"/>
                        </a:rPr>
                        <a:t>4</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c>
                  <a:txBody>
                    <a:bodyPr/>
                    <a:lstStyle/>
                    <a:p>
                      <a:pPr fontAlgn="t"/>
                      <a:r>
                        <a:rPr lang="en-US" altLang="ja-JP" b="0" i="0">
                          <a:solidFill>
                            <a:srgbClr val="000000"/>
                          </a:solidFill>
                          <a:effectLst/>
                          <a:latin typeface="Arial"/>
                        </a:rPr>
                        <a:t>&lt;.0001</a:t>
                      </a:r>
                    </a:p>
                  </a:txBody>
                  <a:tcPr marL="47625" marR="47625" marT="47625" marB="47625">
                    <a:lnL w="9525" cap="flat" cmpd="sng" algn="ctr">
                      <a:solidFill>
                        <a:srgbClr val="C1C1C1"/>
                      </a:solidFill>
                      <a:prstDash val="solid"/>
                      <a:round/>
                      <a:headEnd type="none" w="med" len="med"/>
                      <a:tailEnd type="none" w="med" len="med"/>
                    </a:lnL>
                    <a:lnR>
                      <a:noFill/>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solidFill>
                      <a:srgbClr val="FAFBFE"/>
                    </a:solidFill>
                  </a:tcPr>
                </a:tc>
              </a:tr>
              <a:tr h="0">
                <a:tc>
                  <a:txBody>
                    <a:bodyPr/>
                    <a:lstStyle/>
                    <a:p>
                      <a:pPr fontAlgn="t"/>
                      <a:r>
                        <a:rPr lang="en-US" b="0" i="0">
                          <a:solidFill>
                            <a:srgbClr val="000000"/>
                          </a:solidFill>
                          <a:effectLst/>
                          <a:latin typeface="Arial"/>
                        </a:rPr>
                        <a:t>Wald</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a:noFill/>
                    </a:lnB>
                    <a:solidFill>
                      <a:srgbClr val="FAFBFE"/>
                    </a:solidFill>
                  </a:tcPr>
                </a:tc>
                <a:tc>
                  <a:txBody>
                    <a:bodyPr/>
                    <a:lstStyle/>
                    <a:p>
                      <a:pPr fontAlgn="t"/>
                      <a:r>
                        <a:rPr lang="en-US" altLang="ja-JP" b="0" i="0">
                          <a:solidFill>
                            <a:srgbClr val="000000"/>
                          </a:solidFill>
                          <a:effectLst/>
                          <a:latin typeface="Arial"/>
                        </a:rPr>
                        <a:t>107.1305</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a:noFill/>
                    </a:lnB>
                    <a:solidFill>
                      <a:srgbClr val="FAFBFE"/>
                    </a:solidFill>
                  </a:tcPr>
                </a:tc>
                <a:tc>
                  <a:txBody>
                    <a:bodyPr/>
                    <a:lstStyle/>
                    <a:p>
                      <a:pPr fontAlgn="t"/>
                      <a:r>
                        <a:rPr lang="en-US" altLang="ja-JP" b="0" i="0">
                          <a:solidFill>
                            <a:srgbClr val="000000"/>
                          </a:solidFill>
                          <a:effectLst/>
                          <a:latin typeface="Arial"/>
                        </a:rPr>
                        <a:t>4</a:t>
                      </a:r>
                    </a:p>
                  </a:txBody>
                  <a:tcPr marL="47625" marR="47625" marT="47625" marB="47625">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a:noFill/>
                    </a:lnB>
                    <a:solidFill>
                      <a:srgbClr val="FAFBFE"/>
                    </a:solidFill>
                  </a:tcPr>
                </a:tc>
                <a:tc>
                  <a:txBody>
                    <a:bodyPr/>
                    <a:lstStyle/>
                    <a:p>
                      <a:pPr fontAlgn="t"/>
                      <a:r>
                        <a:rPr lang="en-US" altLang="ja-JP" b="0" i="0" dirty="0">
                          <a:solidFill>
                            <a:srgbClr val="000000"/>
                          </a:solidFill>
                          <a:effectLst/>
                          <a:latin typeface="Arial"/>
                        </a:rPr>
                        <a:t>&lt;.0001</a:t>
                      </a:r>
                    </a:p>
                  </a:txBody>
                  <a:tcPr marL="47625" marR="47625" marT="47625" marB="47625">
                    <a:lnL w="9525" cap="flat" cmpd="sng" algn="ctr">
                      <a:solidFill>
                        <a:srgbClr val="C1C1C1"/>
                      </a:solidFill>
                      <a:prstDash val="solid"/>
                      <a:round/>
                      <a:headEnd type="none" w="med" len="med"/>
                      <a:tailEnd type="none" w="med" len="med"/>
                    </a:lnL>
                    <a:lnR>
                      <a:noFill/>
                    </a:lnR>
                    <a:lnT w="9525" cap="flat" cmpd="sng" algn="ctr">
                      <a:solidFill>
                        <a:srgbClr val="C1C1C1"/>
                      </a:solidFill>
                      <a:prstDash val="solid"/>
                      <a:round/>
                      <a:headEnd type="none" w="med" len="med"/>
                      <a:tailEnd type="none" w="med" len="med"/>
                    </a:lnT>
                    <a:lnB>
                      <a:noFill/>
                    </a:lnB>
                    <a:solidFill>
                      <a:srgbClr val="FAFBFE"/>
                    </a:solidFill>
                  </a:tcPr>
                </a:tc>
              </a:tr>
            </a:tbl>
          </a:graphicData>
        </a:graphic>
      </p:graphicFrame>
      <p:sp>
        <p:nvSpPr>
          <p:cNvPr id="6" name="テキスト ボックス 5"/>
          <p:cNvSpPr txBox="1"/>
          <p:nvPr/>
        </p:nvSpPr>
        <p:spPr>
          <a:xfrm>
            <a:off x="539552" y="260648"/>
            <a:ext cx="7632848" cy="461665"/>
          </a:xfrm>
          <a:prstGeom prst="rect">
            <a:avLst/>
          </a:prstGeom>
          <a:noFill/>
        </p:spPr>
        <p:txBody>
          <a:bodyPr wrap="square" rtlCol="0">
            <a:spAutoFit/>
          </a:bodyPr>
          <a:lstStyle/>
          <a:p>
            <a:r>
              <a:rPr lang="en-US" altLang="ja-JP" sz="2400" b="1" dirty="0"/>
              <a:t>e</a:t>
            </a:r>
            <a:r>
              <a:rPr kumimoji="1" lang="en-US" altLang="ja-JP" sz="2400" b="1" dirty="0" smtClean="0"/>
              <a:t>-money Parameter Estimates of Cox regression</a:t>
            </a:r>
            <a:endParaRPr kumimoji="1" lang="ja-JP" altLang="en-US" sz="2400" b="1" dirty="0"/>
          </a:p>
        </p:txBody>
      </p:sp>
      <p:sp>
        <p:nvSpPr>
          <p:cNvPr id="7" name="テキスト ボックス 6"/>
          <p:cNvSpPr txBox="1"/>
          <p:nvPr/>
        </p:nvSpPr>
        <p:spPr>
          <a:xfrm>
            <a:off x="539552" y="722313"/>
            <a:ext cx="8208912" cy="461665"/>
          </a:xfrm>
          <a:prstGeom prst="rect">
            <a:avLst/>
          </a:prstGeom>
          <a:solidFill>
            <a:schemeClr val="accent6">
              <a:lumMod val="40000"/>
              <a:lumOff val="60000"/>
            </a:schemeClr>
          </a:solidFill>
        </p:spPr>
        <p:txBody>
          <a:bodyPr wrap="square" rtlCol="0">
            <a:spAutoFit/>
          </a:bodyPr>
          <a:lstStyle/>
          <a:p>
            <a:r>
              <a:rPr lang="en-US" altLang="ja-JP" sz="2400" dirty="0" smtClean="0">
                <a:solidFill>
                  <a:prstClr val="black"/>
                </a:solidFill>
              </a:rPr>
              <a:t>DGI is excluded from the model based on the result of  H2</a:t>
            </a:r>
            <a:r>
              <a:rPr lang="en-US" altLang="ja-JP" sz="2400" baseline="-25000" dirty="0" smtClean="0">
                <a:solidFill>
                  <a:prstClr val="black"/>
                </a:solidFill>
              </a:rPr>
              <a:t>a1</a:t>
            </a:r>
            <a:r>
              <a:rPr lang="en-US" altLang="ja-JP" sz="2400" dirty="0" smtClean="0">
                <a:solidFill>
                  <a:prstClr val="black"/>
                </a:solidFill>
              </a:rPr>
              <a:t>.</a:t>
            </a:r>
            <a:endParaRPr kumimoji="1" lang="ja-JP" altLang="en-US" dirty="0"/>
          </a:p>
        </p:txBody>
      </p:sp>
    </p:spTree>
    <p:extLst>
      <p:ext uri="{BB962C8B-B14F-4D97-AF65-F5344CB8AC3E}">
        <p14:creationId xmlns:p14="http://schemas.microsoft.com/office/powerpoint/2010/main" val="3268519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0-#ppt_w/2"/>
                                          </p:val>
                                        </p:tav>
                                        <p:tav tm="100000">
                                          <p:val>
                                            <p:strVal val="#ppt_x"/>
                                          </p:val>
                                        </p:tav>
                                      </p:tavLst>
                                    </p:anim>
                                    <p:anim calcmode="lin" valueType="num">
                                      <p:cBhvr additive="base">
                                        <p:cTn id="8" dur="1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1000" fill="hold"/>
                                        <p:tgtEl>
                                          <p:spTgt spid="5"/>
                                        </p:tgtEl>
                                        <p:attrNameLst>
                                          <p:attrName>ppt_x</p:attrName>
                                        </p:attrNameLst>
                                      </p:cBhvr>
                                      <p:tavLst>
                                        <p:tav tm="0">
                                          <p:val>
                                            <p:strVal val="1+#ppt_w/2"/>
                                          </p:val>
                                        </p:tav>
                                        <p:tav tm="100000">
                                          <p:val>
                                            <p:strVal val="#ppt_x"/>
                                          </p:val>
                                        </p:tav>
                                      </p:tavLst>
                                    </p:anim>
                                    <p:anim calcmode="lin" valueType="num">
                                      <p:cBhvr additive="base">
                                        <p:cTn id="14"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p:cTn id="19" dur="1000" fill="hold"/>
                                        <p:tgtEl>
                                          <p:spTgt spid="3"/>
                                        </p:tgtEl>
                                        <p:attrNameLst>
                                          <p:attrName>ppt_w</p:attrName>
                                        </p:attrNameLst>
                                      </p:cBhvr>
                                      <p:tavLst>
                                        <p:tav tm="0">
                                          <p:val>
                                            <p:fltVal val="0"/>
                                          </p:val>
                                        </p:tav>
                                        <p:tav tm="100000">
                                          <p:val>
                                            <p:strVal val="#ppt_w"/>
                                          </p:val>
                                        </p:tav>
                                      </p:tavLst>
                                    </p:anim>
                                    <p:anim calcmode="lin" valueType="num">
                                      <p:cBhvr>
                                        <p:cTn id="20" dur="1000" fill="hold"/>
                                        <p:tgtEl>
                                          <p:spTgt spid="3"/>
                                        </p:tgtEl>
                                        <p:attrNameLst>
                                          <p:attrName>ppt_h</p:attrName>
                                        </p:attrNameLst>
                                      </p:cBhvr>
                                      <p:tavLst>
                                        <p:tav tm="0">
                                          <p:val>
                                            <p:fltVal val="0"/>
                                          </p:val>
                                        </p:tav>
                                        <p:tav tm="100000">
                                          <p:val>
                                            <p:strVal val="#ppt_h"/>
                                          </p:val>
                                        </p:tav>
                                      </p:tavLst>
                                    </p:anim>
                                    <p:animEffect transition="in" filter="fade">
                                      <p:cBhvr>
                                        <p:cTn id="21"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8568952" cy="562074"/>
          </a:xfrm>
        </p:spPr>
        <p:txBody>
          <a:bodyPr>
            <a:normAutofit/>
          </a:bodyPr>
          <a:lstStyle/>
          <a:p>
            <a:r>
              <a:rPr kumimoji="1" lang="en-US" altLang="ja-JP" sz="2800" b="1" dirty="0" smtClean="0"/>
              <a:t>Considerations on Time dependency of T-D mixture (DSI)</a:t>
            </a:r>
            <a:endParaRPr kumimoji="1" lang="ja-JP" altLang="en-US" sz="2800" b="1" dirty="0"/>
          </a:p>
        </p:txBody>
      </p:sp>
      <p:sp>
        <p:nvSpPr>
          <p:cNvPr id="3" name="コンテンツ プレースホルダー 2"/>
          <p:cNvSpPr>
            <a:spLocks noGrp="1"/>
          </p:cNvSpPr>
          <p:nvPr>
            <p:ph idx="1"/>
          </p:nvPr>
        </p:nvSpPr>
        <p:spPr>
          <a:xfrm>
            <a:off x="251520" y="1052736"/>
            <a:ext cx="8568952" cy="5073427"/>
          </a:xfrm>
        </p:spPr>
        <p:txBody>
          <a:bodyPr>
            <a:normAutofit fontScale="92500" lnSpcReduction="20000"/>
          </a:bodyPr>
          <a:lstStyle/>
          <a:p>
            <a:r>
              <a:rPr kumimoji="1" lang="en-US" altLang="ja-JP" sz="2800" dirty="0" smtClean="0"/>
              <a:t>In general, a scale must be time invariant.</a:t>
            </a:r>
          </a:p>
          <a:p>
            <a:r>
              <a:rPr lang="en-US" altLang="ja-JP" sz="2800" dirty="0" smtClean="0"/>
              <a:t>The way you choose a domain defines the degree of the time invariability of the scale scores.</a:t>
            </a:r>
          </a:p>
          <a:p>
            <a:r>
              <a:rPr kumimoji="1" lang="en-US" altLang="ja-JP" sz="2800" dirty="0" smtClean="0"/>
              <a:t>If you take a domain as wide as possible, you may be able to avoid its time dependency. </a:t>
            </a:r>
          </a:p>
          <a:p>
            <a:pPr lvl="0"/>
            <a:r>
              <a:rPr lang="en-US" altLang="ja-JP" sz="2800" dirty="0"/>
              <a:t>For example, if you take electronics gadgets as a </a:t>
            </a:r>
            <a:r>
              <a:rPr lang="en-US" altLang="ja-JP" sz="2800" dirty="0" smtClean="0"/>
              <a:t>domain for </a:t>
            </a:r>
            <a:r>
              <a:rPr lang="en-US" altLang="ja-JP" sz="2800" dirty="0" err="1" smtClean="0"/>
              <a:t>iPad</a:t>
            </a:r>
            <a:r>
              <a:rPr lang="en-US" altLang="ja-JP" sz="2800" dirty="0" smtClean="0"/>
              <a:t>, </a:t>
            </a:r>
            <a:r>
              <a:rPr lang="en-US" altLang="ja-JP" sz="2800" dirty="0"/>
              <a:t>then the scale scores must remain constant for a certain period. Because people’s interest toward electronics gadgets stays same.</a:t>
            </a:r>
            <a:endParaRPr lang="ja-JP" altLang="ja-JP" sz="2800" dirty="0"/>
          </a:p>
          <a:p>
            <a:pPr lvl="0"/>
            <a:r>
              <a:rPr lang="en-US" altLang="ja-JP" sz="2800" dirty="0"/>
              <a:t>On the other hand, if you </a:t>
            </a:r>
            <a:r>
              <a:rPr lang="en-US" altLang="ja-JP" sz="2800" dirty="0" smtClean="0"/>
              <a:t>take </a:t>
            </a:r>
            <a:r>
              <a:rPr lang="en-US" altLang="ja-JP" sz="2800" dirty="0" err="1" smtClean="0"/>
              <a:t>iPad</a:t>
            </a:r>
            <a:r>
              <a:rPr lang="en-US" altLang="ja-JP" sz="2800" dirty="0" smtClean="0"/>
              <a:t> </a:t>
            </a:r>
            <a:r>
              <a:rPr lang="en-US" altLang="ja-JP" sz="2800" dirty="0"/>
              <a:t>as a domain </a:t>
            </a:r>
            <a:r>
              <a:rPr lang="en-US" altLang="ja-JP" sz="2800" dirty="0" smtClean="0"/>
              <a:t>for its next generation as </a:t>
            </a:r>
            <a:r>
              <a:rPr lang="en-US" altLang="ja-JP" sz="2800" dirty="0"/>
              <a:t>a narrow case, then the scale scores will be different at </a:t>
            </a:r>
            <a:r>
              <a:rPr lang="en-US" altLang="ja-JP" sz="2800" dirty="0" smtClean="0"/>
              <a:t>separate </a:t>
            </a:r>
            <a:r>
              <a:rPr lang="en-US" altLang="ja-JP" sz="2800" dirty="0"/>
              <a:t>times. Because the consumers’ </a:t>
            </a:r>
            <a:r>
              <a:rPr lang="en-US" altLang="ja-JP" sz="2800" dirty="0" err="1" smtClean="0"/>
              <a:t>iPad</a:t>
            </a:r>
            <a:r>
              <a:rPr lang="en-US" altLang="ja-JP" sz="2800" dirty="0" smtClean="0"/>
              <a:t> awareness </a:t>
            </a:r>
            <a:r>
              <a:rPr lang="en-US" altLang="ja-JP" sz="2800" dirty="0"/>
              <a:t>will increase and </a:t>
            </a:r>
            <a:r>
              <a:rPr lang="en-US" altLang="ja-JP" sz="2800" dirty="0" smtClean="0"/>
              <a:t>change </a:t>
            </a:r>
            <a:r>
              <a:rPr lang="en-US" altLang="ja-JP" sz="2800" dirty="0"/>
              <a:t>their attitudes as time goes </a:t>
            </a:r>
            <a:r>
              <a:rPr lang="en-US" altLang="ja-JP" sz="2800" dirty="0" smtClean="0"/>
              <a:t>by</a:t>
            </a:r>
            <a:r>
              <a:rPr lang="en-US" altLang="ja-JP" sz="2800" dirty="0"/>
              <a:t>.</a:t>
            </a:r>
            <a:endParaRPr lang="ja-JP" altLang="ja-JP" sz="2800"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pPr/>
              <a:t>35</a:t>
            </a:fld>
            <a:endParaRPr kumimoji="1" lang="ja-JP" altLang="en-US"/>
          </a:p>
        </p:txBody>
      </p:sp>
    </p:spTree>
    <p:extLst>
      <p:ext uri="{BB962C8B-B14F-4D97-AF65-F5344CB8AC3E}">
        <p14:creationId xmlns:p14="http://schemas.microsoft.com/office/powerpoint/2010/main" val="2616825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8640"/>
            <a:ext cx="8229600" cy="576064"/>
          </a:xfrm>
        </p:spPr>
        <p:txBody>
          <a:bodyPr>
            <a:normAutofit fontScale="90000"/>
          </a:bodyPr>
          <a:lstStyle/>
          <a:p>
            <a:r>
              <a:rPr kumimoji="1" lang="en-US" altLang="ja-JP" sz="3200" b="1" dirty="0" smtClean="0"/>
              <a:t>Managerial Implications of T-D mixture</a:t>
            </a:r>
            <a:endParaRPr kumimoji="1" lang="ja-JP" altLang="en-US" sz="3200" b="1" dirty="0"/>
          </a:p>
        </p:txBody>
      </p:sp>
      <p:sp>
        <p:nvSpPr>
          <p:cNvPr id="3" name="コンテンツ プレースホルダー 2"/>
          <p:cNvSpPr>
            <a:spLocks noGrp="1"/>
          </p:cNvSpPr>
          <p:nvPr>
            <p:ph idx="1"/>
          </p:nvPr>
        </p:nvSpPr>
        <p:spPr>
          <a:xfrm>
            <a:off x="179512" y="836712"/>
            <a:ext cx="8712968" cy="5616624"/>
          </a:xfrm>
        </p:spPr>
        <p:txBody>
          <a:bodyPr>
            <a:normAutofit fontScale="92500" lnSpcReduction="20000"/>
          </a:bodyPr>
          <a:lstStyle/>
          <a:p>
            <a:r>
              <a:rPr lang="en-US" altLang="ja-JP" sz="2800" dirty="0"/>
              <a:t>For example, if you need to collect info from innovative consumers with regard to non-existing </a:t>
            </a:r>
            <a:r>
              <a:rPr lang="en-US" altLang="ja-JP" sz="2800" dirty="0" smtClean="0"/>
              <a:t>category within </a:t>
            </a:r>
            <a:r>
              <a:rPr lang="en-US" altLang="ja-JP" sz="2800" dirty="0"/>
              <a:t>electronics gadget category, then you should choose electronics gadget as your domain.</a:t>
            </a:r>
            <a:endParaRPr lang="ja-JP" altLang="ja-JP" sz="2800" dirty="0"/>
          </a:p>
          <a:p>
            <a:r>
              <a:rPr lang="en-US" altLang="ja-JP" sz="2800" dirty="0"/>
              <a:t>If you would like to predict consumers’ adoption behavior about the next generation of smartphone, you may choose mobile phone or smartphone as your domain. In this case, you have to take the time dependency of scale scores into your considerations</a:t>
            </a:r>
            <a:r>
              <a:rPr lang="en-US" altLang="ja-JP" sz="2800" dirty="0" smtClean="0"/>
              <a:t>.</a:t>
            </a:r>
          </a:p>
          <a:p>
            <a:r>
              <a:rPr lang="en-US" altLang="ja-JP" sz="2800" dirty="0" smtClean="0"/>
              <a:t>In this study, because e-money is the latest innovation among three, the diffusion rate is the lowest and accordingly the mean of the scale scores is the lowest. </a:t>
            </a:r>
          </a:p>
          <a:p>
            <a:r>
              <a:rPr lang="en-US" altLang="ja-JP" sz="2800" dirty="0" smtClean="0"/>
              <a:t>If multiple innovations were launched around the same time, then regardless of category, the means of DSI scores will positively correlate with the diffusion rates, namely the attractiveness of innovation. </a:t>
            </a:r>
            <a:endParaRPr lang="ja-JP" altLang="ja-JP" sz="2800"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pPr/>
              <a:t>36</a:t>
            </a:fld>
            <a:endParaRPr kumimoji="1" lang="ja-JP" altLang="en-US"/>
          </a:p>
        </p:txBody>
      </p:sp>
    </p:spTree>
    <p:extLst>
      <p:ext uri="{BB962C8B-B14F-4D97-AF65-F5344CB8AC3E}">
        <p14:creationId xmlns:p14="http://schemas.microsoft.com/office/powerpoint/2010/main" val="2154582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34082"/>
          </a:xfrm>
        </p:spPr>
        <p:txBody>
          <a:bodyPr>
            <a:normAutofit/>
          </a:bodyPr>
          <a:lstStyle/>
          <a:p>
            <a:r>
              <a:rPr lang="en-US" altLang="ja-JP" sz="3200" b="1" dirty="0"/>
              <a:t>Summary and Future research direction</a:t>
            </a:r>
            <a:endParaRPr kumimoji="1" lang="ja-JP" altLang="en-US" sz="3200" b="1" dirty="0"/>
          </a:p>
        </p:txBody>
      </p:sp>
      <p:sp>
        <p:nvSpPr>
          <p:cNvPr id="3" name="コンテンツ プレースホルダー 2"/>
          <p:cNvSpPr>
            <a:spLocks noGrp="1"/>
          </p:cNvSpPr>
          <p:nvPr>
            <p:ph idx="1"/>
          </p:nvPr>
        </p:nvSpPr>
        <p:spPr>
          <a:xfrm>
            <a:off x="251520" y="1052736"/>
            <a:ext cx="8640960" cy="5073427"/>
          </a:xfrm>
        </p:spPr>
        <p:txBody>
          <a:bodyPr>
            <a:normAutofit fontScale="85000" lnSpcReduction="10000"/>
          </a:bodyPr>
          <a:lstStyle/>
          <a:p>
            <a:r>
              <a:rPr lang="en-US" altLang="ja-JP" dirty="0"/>
              <a:t>Starting with logical syntax point of view (</a:t>
            </a:r>
            <a:r>
              <a:rPr lang="en-US" altLang="ja-JP" dirty="0" err="1"/>
              <a:t>Carnap</a:t>
            </a:r>
            <a:r>
              <a:rPr lang="en-US" altLang="ja-JP" dirty="0"/>
              <a:t> 1956, Watanabe 1995</a:t>
            </a:r>
            <a:r>
              <a:rPr lang="en-US" altLang="ja-JP" dirty="0" smtClean="0"/>
              <a:t>), </a:t>
            </a:r>
            <a:r>
              <a:rPr lang="en-US" altLang="ja-JP" dirty="0"/>
              <a:t>we </a:t>
            </a:r>
            <a:r>
              <a:rPr lang="en-US" altLang="ja-JP" dirty="0" smtClean="0"/>
              <a:t>classified consumer innovativeness into  </a:t>
            </a:r>
            <a:r>
              <a:rPr lang="en-US" altLang="ja-JP" dirty="0"/>
              <a:t>theoretical construct and disposition </a:t>
            </a:r>
            <a:r>
              <a:rPr lang="en-US" altLang="ja-JP" dirty="0" smtClean="0"/>
              <a:t>concept</a:t>
            </a:r>
            <a:r>
              <a:rPr lang="en-US" altLang="ja-JP" dirty="0" smtClean="0"/>
              <a:t>.</a:t>
            </a:r>
          </a:p>
          <a:p>
            <a:r>
              <a:rPr lang="en-US" altLang="ja-JP" dirty="0"/>
              <a:t>In describing behavioral patterns and classifying individuals, disposition concepts and theoretical constructs are equally usable, but cross-situational predictions and causal explanations of behavior are permitted only in theoretical constructs</a:t>
            </a:r>
            <a:r>
              <a:rPr lang="en-US" altLang="ja-JP" dirty="0" smtClean="0"/>
              <a:t>.</a:t>
            </a:r>
            <a:endParaRPr lang="en-US" altLang="ja-JP" dirty="0" smtClean="0"/>
          </a:p>
          <a:p>
            <a:r>
              <a:rPr lang="en-US" altLang="ja-JP" dirty="0" smtClean="0"/>
              <a:t>We explained that Rogers’ definition of consumer innovativeness is a tautology and his adopter categorization is also illogical because they are derived from the disposition concept which does not contain surplus meaning at all.</a:t>
            </a:r>
          </a:p>
          <a:p>
            <a:endParaRPr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pPr/>
              <a:t>37</a:t>
            </a:fld>
            <a:endParaRPr kumimoji="1" lang="ja-JP" altLang="en-US"/>
          </a:p>
        </p:txBody>
      </p:sp>
    </p:spTree>
    <p:extLst>
      <p:ext uri="{BB962C8B-B14F-4D97-AF65-F5344CB8AC3E}">
        <p14:creationId xmlns:p14="http://schemas.microsoft.com/office/powerpoint/2010/main" val="2084968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pPr/>
              <a:t>38</a:t>
            </a:fld>
            <a:endParaRPr kumimoji="1" lang="ja-JP" altLang="en-US"/>
          </a:p>
        </p:txBody>
      </p:sp>
      <p:sp>
        <p:nvSpPr>
          <p:cNvPr id="3" name="正方形/長方形 2"/>
          <p:cNvSpPr/>
          <p:nvPr/>
        </p:nvSpPr>
        <p:spPr>
          <a:xfrm>
            <a:off x="251520" y="404664"/>
            <a:ext cx="8640960" cy="5478423"/>
          </a:xfrm>
          <a:prstGeom prst="rect">
            <a:avLst/>
          </a:prstGeom>
        </p:spPr>
        <p:txBody>
          <a:bodyPr wrap="square">
            <a:spAutoFit/>
          </a:bodyPr>
          <a:lstStyle/>
          <a:p>
            <a:pPr marL="342900" indent="-342900">
              <a:buFont typeface="Arial" pitchFamily="34" charset="0"/>
              <a:buChar char="•"/>
            </a:pPr>
            <a:r>
              <a:rPr lang="en-US" altLang="ja-JP" sz="2500" dirty="0"/>
              <a:t>Most of the scale items for </a:t>
            </a:r>
            <a:r>
              <a:rPr lang="en-US" altLang="ja-JP" sz="2500" dirty="0" smtClean="0"/>
              <a:t>DGI, </a:t>
            </a:r>
            <a:r>
              <a:rPr lang="en-US" altLang="ja-JP" sz="2500" dirty="0"/>
              <a:t>namely, theoretical construct have been designed to be very abstract because of its generality. That is why the predictability has been generally weak.</a:t>
            </a:r>
          </a:p>
          <a:p>
            <a:pPr marL="342900" indent="-342900">
              <a:buFont typeface="Arial" pitchFamily="34" charset="0"/>
              <a:buChar char="•"/>
            </a:pPr>
            <a:r>
              <a:rPr lang="en-US" altLang="ja-JP" sz="2500" dirty="0"/>
              <a:t>Also </a:t>
            </a:r>
            <a:r>
              <a:rPr lang="en-US" altLang="ja-JP" sz="2500" dirty="0" smtClean="0"/>
              <a:t>when you use single </a:t>
            </a:r>
            <a:r>
              <a:rPr lang="en-US" altLang="ja-JP" sz="2500" dirty="0"/>
              <a:t>product </a:t>
            </a:r>
            <a:r>
              <a:rPr lang="en-US" altLang="ja-JP" sz="2500" dirty="0" smtClean="0"/>
              <a:t>innovativeness, you need </a:t>
            </a:r>
            <a:r>
              <a:rPr lang="en-US" altLang="ja-JP" sz="2500" dirty="0"/>
              <a:t>past similar products </a:t>
            </a:r>
            <a:r>
              <a:rPr lang="en-US" altLang="ja-JP" sz="2500" dirty="0" smtClean="0"/>
              <a:t>based </a:t>
            </a:r>
            <a:r>
              <a:rPr lang="en-US" altLang="ja-JP" sz="2500" dirty="0"/>
              <a:t>on </a:t>
            </a:r>
            <a:r>
              <a:rPr lang="en-US" altLang="ja-JP" sz="2500" dirty="0" smtClean="0"/>
              <a:t>your subjective </a:t>
            </a:r>
            <a:r>
              <a:rPr lang="en-US" altLang="ja-JP" sz="2500" dirty="0"/>
              <a:t>judgments.</a:t>
            </a:r>
          </a:p>
          <a:p>
            <a:pPr marL="342900" indent="-342900">
              <a:buFont typeface="Arial" pitchFamily="34" charset="0"/>
              <a:buChar char="•"/>
            </a:pPr>
            <a:r>
              <a:rPr lang="en-US" altLang="ja-JP" sz="2500" dirty="0"/>
              <a:t>Based on these facts, we introduce a new construct in an intermediate level of abstraction between theoretical construct and disposition concept. We name </a:t>
            </a:r>
            <a:r>
              <a:rPr lang="en-US" altLang="ja-JP" sz="2500" dirty="0" smtClean="0"/>
              <a:t>it </a:t>
            </a:r>
            <a:r>
              <a:rPr lang="en-US" altLang="ja-JP" sz="2500" b="1" dirty="0">
                <a:solidFill>
                  <a:srgbClr val="FF0000"/>
                </a:solidFill>
              </a:rPr>
              <a:t>T-D mixture</a:t>
            </a:r>
            <a:r>
              <a:rPr lang="en-US" altLang="ja-JP" sz="2500" dirty="0"/>
              <a:t>. </a:t>
            </a:r>
          </a:p>
          <a:p>
            <a:pPr marL="342900" indent="-342900">
              <a:buFont typeface="Arial" pitchFamily="34" charset="0"/>
              <a:buChar char="•"/>
            </a:pPr>
            <a:r>
              <a:rPr lang="en-US" altLang="ja-JP" sz="2500" dirty="0"/>
              <a:t>Its scale items must consist of contents close to the innovation adoption </a:t>
            </a:r>
            <a:r>
              <a:rPr lang="en-US" altLang="ja-JP" sz="2500" dirty="0" smtClean="0"/>
              <a:t>behavior in a product/category </a:t>
            </a:r>
            <a:r>
              <a:rPr lang="en-US" altLang="ja-JP" sz="2500" dirty="0"/>
              <a:t>and yet, they should keep some surplus meanings.</a:t>
            </a:r>
          </a:p>
          <a:p>
            <a:pPr marL="342900" indent="-342900">
              <a:buFont typeface="Arial" pitchFamily="34" charset="0"/>
              <a:buChar char="•"/>
            </a:pPr>
            <a:r>
              <a:rPr lang="en-US" altLang="ja-JP" sz="2500" dirty="0"/>
              <a:t>We consider that this intermediate construct, </a:t>
            </a:r>
            <a:r>
              <a:rPr lang="en-US" altLang="ja-JP" sz="2500" b="1" dirty="0">
                <a:solidFill>
                  <a:srgbClr val="FF0000"/>
                </a:solidFill>
              </a:rPr>
              <a:t>T-D mixture</a:t>
            </a:r>
            <a:r>
              <a:rPr lang="en-US" altLang="ja-JP" sz="2500" dirty="0"/>
              <a:t> happened to be </a:t>
            </a:r>
            <a:r>
              <a:rPr lang="en-US" altLang="ja-JP" sz="2500" dirty="0" smtClean="0"/>
              <a:t>the Goldsmith and </a:t>
            </a:r>
            <a:r>
              <a:rPr lang="en-US" altLang="ja-JP" sz="2500" dirty="0" err="1" smtClean="0"/>
              <a:t>Hofacker’s</a:t>
            </a:r>
            <a:r>
              <a:rPr lang="en-US" altLang="ja-JP" sz="2500" dirty="0" smtClean="0"/>
              <a:t> scale (DSI</a:t>
            </a:r>
            <a:r>
              <a:rPr lang="ja-JP" altLang="en-US" sz="2500" dirty="0" smtClean="0"/>
              <a:t>）</a:t>
            </a:r>
            <a:r>
              <a:rPr lang="en-US" altLang="ja-JP" sz="2500" dirty="0" smtClean="0"/>
              <a:t>.</a:t>
            </a:r>
          </a:p>
        </p:txBody>
      </p:sp>
    </p:spTree>
    <p:extLst>
      <p:ext uri="{BB962C8B-B14F-4D97-AF65-F5344CB8AC3E}">
        <p14:creationId xmlns:p14="http://schemas.microsoft.com/office/powerpoint/2010/main" val="511187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51520" y="476672"/>
            <a:ext cx="8568952" cy="5649491"/>
          </a:xfrm>
        </p:spPr>
        <p:txBody>
          <a:bodyPr/>
          <a:lstStyle/>
          <a:p>
            <a:r>
              <a:rPr lang="en-US" altLang="ja-JP" dirty="0"/>
              <a:t>Then </a:t>
            </a:r>
            <a:r>
              <a:rPr lang="en-US" altLang="ja-JP" dirty="0" smtClean="0"/>
              <a:t>we tested our </a:t>
            </a:r>
            <a:r>
              <a:rPr lang="en-US" altLang="ja-JP" dirty="0"/>
              <a:t>model validity by correlational hypotheses.</a:t>
            </a:r>
          </a:p>
          <a:p>
            <a:r>
              <a:rPr lang="en-US" altLang="ja-JP" dirty="0"/>
              <a:t>Also we confirmed the validity of our innovation diffusion framework by Cox regression analysis</a:t>
            </a:r>
            <a:r>
              <a:rPr lang="en-US" altLang="ja-JP" dirty="0" smtClean="0"/>
              <a:t>.</a:t>
            </a:r>
          </a:p>
          <a:p>
            <a:r>
              <a:rPr lang="en-US" altLang="ja-JP" dirty="0" smtClean="0"/>
              <a:t>As a future research direction, we would like to develop a new scale for T-D mixture since </a:t>
            </a:r>
            <a:r>
              <a:rPr lang="en-US" altLang="ja-JP" dirty="0" err="1"/>
              <a:t>Cronbach’s</a:t>
            </a:r>
            <a:r>
              <a:rPr lang="en-US" altLang="ja-JP" dirty="0"/>
              <a:t> alpha </a:t>
            </a:r>
            <a:r>
              <a:rPr lang="en-US" altLang="ja-JP" dirty="0" smtClean="0"/>
              <a:t>of DSI is less than 80 percent.</a:t>
            </a:r>
          </a:p>
          <a:p>
            <a:r>
              <a:rPr lang="en-US" altLang="ja-JP" dirty="0" smtClean="0"/>
              <a:t>Also, we would like to investigate </a:t>
            </a:r>
            <a:r>
              <a:rPr lang="en-US" altLang="ja-JP" dirty="0"/>
              <a:t>attractiveness of </a:t>
            </a:r>
            <a:r>
              <a:rPr lang="en-US" altLang="ja-JP" dirty="0" smtClean="0"/>
              <a:t>innovation to consumers based on DSI scores.</a:t>
            </a:r>
            <a:endParaRPr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pPr/>
              <a:t>39</a:t>
            </a:fld>
            <a:endParaRPr kumimoji="1" lang="ja-JP" altLang="en-US"/>
          </a:p>
        </p:txBody>
      </p:sp>
    </p:spTree>
    <p:extLst>
      <p:ext uri="{BB962C8B-B14F-4D97-AF65-F5344CB8AC3E}">
        <p14:creationId xmlns:p14="http://schemas.microsoft.com/office/powerpoint/2010/main" val="1578604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06090"/>
          </a:xfrm>
        </p:spPr>
        <p:txBody>
          <a:bodyPr>
            <a:normAutofit/>
          </a:bodyPr>
          <a:lstStyle/>
          <a:p>
            <a:r>
              <a:rPr kumimoji="1" lang="en-US" altLang="ja-JP" sz="3600" b="1" dirty="0" smtClean="0"/>
              <a:t>Objectives </a:t>
            </a:r>
            <a:endParaRPr kumimoji="1" lang="ja-JP" altLang="en-US" sz="3600" b="1" dirty="0"/>
          </a:p>
        </p:txBody>
      </p:sp>
      <p:sp>
        <p:nvSpPr>
          <p:cNvPr id="3" name="コンテンツ プレースホルダー 2"/>
          <p:cNvSpPr>
            <a:spLocks noGrp="1"/>
          </p:cNvSpPr>
          <p:nvPr>
            <p:ph idx="1"/>
          </p:nvPr>
        </p:nvSpPr>
        <p:spPr>
          <a:xfrm>
            <a:off x="395536" y="1268761"/>
            <a:ext cx="8424936" cy="2808311"/>
          </a:xfrm>
        </p:spPr>
        <p:txBody>
          <a:bodyPr/>
          <a:lstStyle/>
          <a:p>
            <a:r>
              <a:rPr kumimoji="1" lang="en-US" altLang="ja-JP" b="1" dirty="0" smtClean="0"/>
              <a:t>To theorize why </a:t>
            </a:r>
            <a:r>
              <a:rPr lang="en-US" altLang="ja-JP" b="1" dirty="0" smtClean="0"/>
              <a:t>DSI</a:t>
            </a:r>
            <a:r>
              <a:rPr kumimoji="1" lang="en-US" altLang="ja-JP" b="1" dirty="0" smtClean="0"/>
              <a:t> predicts consumer innovative behavior better than </a:t>
            </a:r>
            <a:r>
              <a:rPr lang="en-US" altLang="ja-JP" b="1" dirty="0" smtClean="0"/>
              <a:t>DGI.</a:t>
            </a:r>
            <a:endParaRPr kumimoji="1" lang="en-US" altLang="ja-JP" b="1" dirty="0" smtClean="0"/>
          </a:p>
          <a:p>
            <a:r>
              <a:rPr kumimoji="1" lang="en-US" altLang="ja-JP" b="1" dirty="0" smtClean="0"/>
              <a:t>To reconstruct Innovation Diffusion Research Framework</a:t>
            </a:r>
          </a:p>
          <a:p>
            <a:r>
              <a:rPr lang="en-US" altLang="ja-JP" b="1" dirty="0" smtClean="0"/>
              <a:t>Empirical Research to Confirm Our Framework </a:t>
            </a:r>
            <a:endParaRPr kumimoji="1" lang="en-US" altLang="ja-JP" b="1" dirty="0" smtClean="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pPr/>
              <a:t>4</a:t>
            </a:fld>
            <a:endParaRPr kumimoji="1" lang="ja-JP" altLang="en-US"/>
          </a:p>
        </p:txBody>
      </p:sp>
    </p:spTree>
    <p:extLst>
      <p:ext uri="{BB962C8B-B14F-4D97-AF65-F5344CB8AC3E}">
        <p14:creationId xmlns:p14="http://schemas.microsoft.com/office/powerpoint/2010/main" val="399366011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normAutofit/>
          </a:bodyPr>
          <a:lstStyle/>
          <a:p>
            <a:pPr lvl="0" algn="ctr" eaLnBrk="0" fontAlgn="base" hangingPunct="0">
              <a:spcAft>
                <a:spcPct val="0"/>
              </a:spcAft>
              <a:buNone/>
            </a:pPr>
            <a:endParaRPr lang="en-US" altLang="ja-JP" b="1" dirty="0" smtClean="0">
              <a:solidFill>
                <a:prstClr val="black"/>
              </a:solidFill>
              <a:latin typeface="Arial" pitchFamily="34" charset="0"/>
              <a:cs typeface="Arial" pitchFamily="34" charset="0"/>
            </a:endParaRPr>
          </a:p>
          <a:p>
            <a:pPr lvl="0" algn="ctr" eaLnBrk="0" fontAlgn="base" hangingPunct="0">
              <a:spcAft>
                <a:spcPct val="0"/>
              </a:spcAft>
              <a:buNone/>
            </a:pPr>
            <a:endParaRPr lang="en-US" altLang="ja-JP" b="1" dirty="0">
              <a:solidFill>
                <a:prstClr val="black"/>
              </a:solidFill>
              <a:latin typeface="Arial" pitchFamily="34" charset="0"/>
              <a:cs typeface="Arial" pitchFamily="34" charset="0"/>
            </a:endParaRPr>
          </a:p>
          <a:p>
            <a:pPr lvl="0" algn="ctr" eaLnBrk="0" fontAlgn="base" hangingPunct="0">
              <a:spcAft>
                <a:spcPct val="0"/>
              </a:spcAft>
              <a:buNone/>
            </a:pPr>
            <a:endParaRPr lang="en-US" altLang="ja-JP" b="1" dirty="0" smtClean="0">
              <a:solidFill>
                <a:prstClr val="black"/>
              </a:solidFill>
              <a:latin typeface="Arial" pitchFamily="34" charset="0"/>
              <a:cs typeface="Arial" pitchFamily="34" charset="0"/>
            </a:endParaRPr>
          </a:p>
          <a:p>
            <a:pPr lvl="0" algn="ctr" eaLnBrk="0" fontAlgn="base" hangingPunct="0">
              <a:spcAft>
                <a:spcPct val="0"/>
              </a:spcAft>
              <a:buNone/>
            </a:pPr>
            <a:r>
              <a:rPr lang="en-US" altLang="ja-JP" b="1" dirty="0" smtClean="0">
                <a:solidFill>
                  <a:prstClr val="black"/>
                </a:solidFill>
                <a:latin typeface="Arial" pitchFamily="34" charset="0"/>
                <a:cs typeface="Arial" pitchFamily="34" charset="0"/>
              </a:rPr>
              <a:t>Thank you for your attention!</a:t>
            </a:r>
            <a:endParaRPr lang="ja-JP" altLang="en-US" b="1" dirty="0">
              <a:solidFill>
                <a:prstClr val="black"/>
              </a:solidFill>
              <a:latin typeface="Arial" pitchFamily="34" charset="0"/>
              <a:cs typeface="Arial" pitchFamily="34" charset="0"/>
            </a:endParaRPr>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pPr/>
              <a:t>40</a:t>
            </a:fld>
            <a:endParaRPr kumimoji="1" lang="ja-JP" altLang="en-US" dirty="0"/>
          </a:p>
        </p:txBody>
      </p:sp>
    </p:spTree>
    <p:extLst>
      <p:ext uri="{BB962C8B-B14F-4D97-AF65-F5344CB8AC3E}">
        <p14:creationId xmlns:p14="http://schemas.microsoft.com/office/powerpoint/2010/main" val="1964099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9"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562074"/>
          </a:xfrm>
        </p:spPr>
        <p:txBody>
          <a:bodyPr>
            <a:noAutofit/>
          </a:bodyPr>
          <a:lstStyle/>
          <a:p>
            <a:r>
              <a:rPr kumimoji="1" lang="en-US" altLang="ja-JP" sz="3200" dirty="0" smtClean="0"/>
              <a:t>References</a:t>
            </a:r>
            <a:endParaRPr kumimoji="1" lang="ja-JP" altLang="en-US" sz="3200" dirty="0"/>
          </a:p>
        </p:txBody>
      </p:sp>
      <p:sp>
        <p:nvSpPr>
          <p:cNvPr id="3" name="コンテンツ プレースホルダー 2"/>
          <p:cNvSpPr>
            <a:spLocks noGrp="1"/>
          </p:cNvSpPr>
          <p:nvPr>
            <p:ph idx="1"/>
          </p:nvPr>
        </p:nvSpPr>
        <p:spPr>
          <a:xfrm>
            <a:off x="107504" y="980728"/>
            <a:ext cx="9036496" cy="5145435"/>
          </a:xfrm>
        </p:spPr>
        <p:txBody>
          <a:bodyPr>
            <a:normAutofit/>
          </a:bodyPr>
          <a:lstStyle/>
          <a:p>
            <a:pPr>
              <a:spcBef>
                <a:spcPct val="0"/>
              </a:spcBef>
              <a:tabLst>
                <a:tab pos="900113" algn="l"/>
              </a:tabLst>
            </a:pPr>
            <a:r>
              <a:rPr lang="en-US" altLang="ja-JP" sz="2000" dirty="0" err="1">
                <a:cs typeface="Arial" charset="0"/>
                <a:sym typeface="Symbol" pitchFamily="18" charset="2"/>
              </a:rPr>
              <a:t>Carnap</a:t>
            </a:r>
            <a:r>
              <a:rPr lang="en-US" altLang="ja-JP" sz="2000" dirty="0">
                <a:cs typeface="Arial" charset="0"/>
                <a:sym typeface="Symbol" pitchFamily="18" charset="2"/>
              </a:rPr>
              <a:t>,  Rudolf (1956), “The Methodological Character of Theoretical </a:t>
            </a:r>
            <a:r>
              <a:rPr lang="en-US" altLang="ja-JP" sz="2000" dirty="0" smtClean="0">
                <a:cs typeface="Arial" charset="0"/>
                <a:sym typeface="Symbol" pitchFamily="18" charset="2"/>
              </a:rPr>
              <a:t>Concepts</a:t>
            </a:r>
            <a:r>
              <a:rPr lang="en-US" altLang="ja-JP" sz="2000" dirty="0">
                <a:cs typeface="Arial" charset="0"/>
                <a:sym typeface="Symbol" pitchFamily="18" charset="2"/>
              </a:rPr>
              <a:t>,” </a:t>
            </a:r>
            <a:endParaRPr lang="en-US" altLang="ja-JP" sz="2000" dirty="0" smtClean="0">
              <a:cs typeface="Arial" charset="0"/>
              <a:sym typeface="Symbol" pitchFamily="18" charset="2"/>
            </a:endParaRPr>
          </a:p>
          <a:p>
            <a:pPr marL="0" indent="0">
              <a:spcBef>
                <a:spcPct val="0"/>
              </a:spcBef>
              <a:buNone/>
              <a:tabLst>
                <a:tab pos="900113" algn="l"/>
              </a:tabLst>
            </a:pPr>
            <a:r>
              <a:rPr lang="en-US" altLang="ja-JP" sz="2000" dirty="0">
                <a:cs typeface="Arial" charset="0"/>
                <a:sym typeface="Symbol" pitchFamily="18" charset="2"/>
              </a:rPr>
              <a:t> </a:t>
            </a:r>
            <a:r>
              <a:rPr lang="en-US" altLang="ja-JP" sz="2000" dirty="0" smtClean="0">
                <a:cs typeface="Arial" charset="0"/>
                <a:sym typeface="Symbol" pitchFamily="18" charset="2"/>
              </a:rPr>
              <a:t>             </a:t>
            </a:r>
            <a:r>
              <a:rPr lang="en-US" altLang="ja-JP" sz="2000" i="1" dirty="0">
                <a:cs typeface="Arial" charset="0"/>
                <a:sym typeface="Symbol" pitchFamily="18" charset="2"/>
              </a:rPr>
              <a:t>The Foundations of Science and the Concepts of </a:t>
            </a:r>
            <a:r>
              <a:rPr lang="en-US" altLang="ja-JP" sz="2000" i="1" dirty="0" smtClean="0">
                <a:cs typeface="Arial" charset="0"/>
                <a:sym typeface="Symbol" pitchFamily="18" charset="2"/>
              </a:rPr>
              <a:t>Psychology </a:t>
            </a:r>
            <a:r>
              <a:rPr lang="en-US" altLang="ja-JP" sz="2000" i="1" dirty="0">
                <a:cs typeface="Arial" charset="0"/>
                <a:sym typeface="Symbol" pitchFamily="18" charset="2"/>
              </a:rPr>
              <a:t>and </a:t>
            </a:r>
            <a:endParaRPr lang="en-US" altLang="ja-JP" sz="2000" i="1" dirty="0" smtClean="0">
              <a:cs typeface="Arial" charset="0"/>
              <a:sym typeface="Symbol" pitchFamily="18" charset="2"/>
            </a:endParaRPr>
          </a:p>
          <a:p>
            <a:pPr marL="0" indent="0">
              <a:spcBef>
                <a:spcPct val="0"/>
              </a:spcBef>
              <a:buNone/>
              <a:tabLst>
                <a:tab pos="900113" algn="l"/>
              </a:tabLst>
            </a:pPr>
            <a:r>
              <a:rPr lang="en-US" altLang="ja-JP" sz="2000" i="1" dirty="0">
                <a:cs typeface="Arial" charset="0"/>
                <a:sym typeface="Symbol" pitchFamily="18" charset="2"/>
              </a:rPr>
              <a:t> </a:t>
            </a:r>
            <a:r>
              <a:rPr lang="en-US" altLang="ja-JP" sz="2000" i="1" dirty="0" smtClean="0">
                <a:cs typeface="Arial" charset="0"/>
                <a:sym typeface="Symbol" pitchFamily="18" charset="2"/>
              </a:rPr>
              <a:t>             Psychoanalysis</a:t>
            </a:r>
            <a:r>
              <a:rPr lang="en-US" altLang="ja-JP" sz="2000" dirty="0">
                <a:cs typeface="Arial" charset="0"/>
                <a:sym typeface="Symbol" pitchFamily="18" charset="2"/>
              </a:rPr>
              <a:t>,  Vol. 1, Minnesota Studies </a:t>
            </a:r>
            <a:r>
              <a:rPr lang="en-US" altLang="ja-JP" sz="2000" dirty="0" smtClean="0">
                <a:cs typeface="Arial" charset="0"/>
                <a:sym typeface="Symbol" pitchFamily="18" charset="2"/>
              </a:rPr>
              <a:t>in The </a:t>
            </a:r>
            <a:r>
              <a:rPr lang="en-US" altLang="ja-JP" sz="2000" dirty="0">
                <a:cs typeface="Arial" charset="0"/>
                <a:sym typeface="Symbol" pitchFamily="18" charset="2"/>
              </a:rPr>
              <a:t>Philosophy of Science </a:t>
            </a:r>
            <a:r>
              <a:rPr lang="en-US" altLang="ja-JP" sz="2000" dirty="0" smtClean="0">
                <a:cs typeface="Arial" charset="0"/>
                <a:sym typeface="Symbol" pitchFamily="18" charset="2"/>
              </a:rPr>
              <a:t>Edited</a:t>
            </a:r>
          </a:p>
          <a:p>
            <a:pPr marL="0" indent="0">
              <a:spcBef>
                <a:spcPct val="0"/>
              </a:spcBef>
              <a:buNone/>
              <a:tabLst>
                <a:tab pos="900113" algn="l"/>
              </a:tabLst>
            </a:pPr>
            <a:r>
              <a:rPr lang="en-US" altLang="ja-JP" sz="2000" dirty="0">
                <a:cs typeface="Arial" charset="0"/>
                <a:sym typeface="Symbol" pitchFamily="18" charset="2"/>
              </a:rPr>
              <a:t> </a:t>
            </a:r>
            <a:r>
              <a:rPr lang="en-US" altLang="ja-JP" sz="2000" dirty="0" smtClean="0">
                <a:cs typeface="Arial" charset="0"/>
                <a:sym typeface="Symbol" pitchFamily="18" charset="2"/>
              </a:rPr>
              <a:t>             </a:t>
            </a:r>
            <a:r>
              <a:rPr lang="en-US" altLang="ja-JP" sz="2000" dirty="0">
                <a:cs typeface="Arial" charset="0"/>
                <a:sym typeface="Symbol" pitchFamily="18" charset="2"/>
              </a:rPr>
              <a:t>by Herbert </a:t>
            </a:r>
            <a:r>
              <a:rPr lang="en-US" altLang="ja-JP" sz="2000" dirty="0" err="1">
                <a:cs typeface="Arial" charset="0"/>
                <a:sym typeface="Symbol" pitchFamily="18" charset="2"/>
              </a:rPr>
              <a:t>Feigl</a:t>
            </a:r>
            <a:r>
              <a:rPr lang="en-US" altLang="ja-JP" sz="2000" dirty="0">
                <a:cs typeface="Arial" charset="0"/>
                <a:sym typeface="Symbol" pitchFamily="18" charset="2"/>
              </a:rPr>
              <a:t> and Michael </a:t>
            </a:r>
            <a:r>
              <a:rPr lang="en-US" altLang="ja-JP" sz="2000" dirty="0" err="1" smtClean="0">
                <a:cs typeface="Arial" charset="0"/>
                <a:sym typeface="Symbol" pitchFamily="18" charset="2"/>
              </a:rPr>
              <a:t>Scriven</a:t>
            </a:r>
            <a:r>
              <a:rPr lang="en-US" altLang="ja-JP" sz="2000" dirty="0">
                <a:cs typeface="Arial" charset="0"/>
                <a:sym typeface="Symbol" pitchFamily="18" charset="2"/>
              </a:rPr>
              <a:t>, University of Minnesota Press, </a:t>
            </a:r>
            <a:endParaRPr lang="en-US" altLang="ja-JP" sz="2000" dirty="0" smtClean="0">
              <a:cs typeface="Arial" charset="0"/>
              <a:sym typeface="Symbol" pitchFamily="18" charset="2"/>
            </a:endParaRPr>
          </a:p>
          <a:p>
            <a:pPr marL="0" indent="0">
              <a:spcBef>
                <a:spcPct val="0"/>
              </a:spcBef>
              <a:buNone/>
              <a:tabLst>
                <a:tab pos="900113" algn="l"/>
              </a:tabLst>
            </a:pPr>
            <a:r>
              <a:rPr lang="en-US" altLang="ja-JP" sz="2000" dirty="0">
                <a:cs typeface="Arial" charset="0"/>
                <a:sym typeface="Symbol" pitchFamily="18" charset="2"/>
              </a:rPr>
              <a:t> </a:t>
            </a:r>
            <a:r>
              <a:rPr lang="en-US" altLang="ja-JP" sz="2000" dirty="0" smtClean="0">
                <a:cs typeface="Arial" charset="0"/>
                <a:sym typeface="Symbol" pitchFamily="18" charset="2"/>
              </a:rPr>
              <a:t>             Minneapolis</a:t>
            </a:r>
            <a:r>
              <a:rPr lang="en-US" altLang="ja-JP" sz="2000" dirty="0">
                <a:cs typeface="Arial" charset="0"/>
                <a:sym typeface="Symbol" pitchFamily="18" charset="2"/>
              </a:rPr>
              <a:t>, Sixth </a:t>
            </a:r>
            <a:r>
              <a:rPr lang="en-US" altLang="ja-JP" sz="2000" dirty="0" smtClean="0">
                <a:cs typeface="Arial" charset="0"/>
                <a:sym typeface="Symbol" pitchFamily="18" charset="2"/>
              </a:rPr>
              <a:t>Printing</a:t>
            </a:r>
            <a:r>
              <a:rPr lang="en-US" altLang="ja-JP" sz="2000" dirty="0">
                <a:cs typeface="Arial" charset="0"/>
                <a:sym typeface="Symbol" pitchFamily="18" charset="2"/>
              </a:rPr>
              <a:t>, 1968, 38-76</a:t>
            </a:r>
            <a:r>
              <a:rPr lang="en-US" altLang="ja-JP" sz="2000" dirty="0" smtClean="0">
                <a:cs typeface="Arial" charset="0"/>
                <a:sym typeface="Symbol" pitchFamily="18" charset="2"/>
              </a:rPr>
              <a:t>.</a:t>
            </a:r>
            <a:endParaRPr kumimoji="1" lang="en-US" altLang="ja-JP" sz="2000" dirty="0" smtClean="0"/>
          </a:p>
          <a:p>
            <a:r>
              <a:rPr kumimoji="1" lang="en-US" altLang="ja-JP" sz="2000" dirty="0" smtClean="0"/>
              <a:t>Hurt, H Thomas, Katherine Joseph and Chester D. Cook (1977), “Scales for The </a:t>
            </a:r>
          </a:p>
          <a:p>
            <a:pPr marL="0" indent="0">
              <a:buNone/>
            </a:pPr>
            <a:r>
              <a:rPr lang="en-US" altLang="ja-JP" sz="2000" dirty="0"/>
              <a:t> </a:t>
            </a:r>
            <a:r>
              <a:rPr lang="en-US" altLang="ja-JP" sz="2000" dirty="0" smtClean="0"/>
              <a:t>              </a:t>
            </a:r>
            <a:r>
              <a:rPr kumimoji="1" lang="en-US" altLang="ja-JP" sz="2000" dirty="0" smtClean="0"/>
              <a:t>Measurement of Innovativeness,” </a:t>
            </a:r>
            <a:r>
              <a:rPr kumimoji="1" lang="en-US" altLang="ja-JP" sz="2000" i="1" dirty="0" smtClean="0"/>
              <a:t>Human Communication Research, </a:t>
            </a:r>
            <a:r>
              <a:rPr kumimoji="1" lang="en-US" altLang="ja-JP" sz="2000" dirty="0" smtClean="0"/>
              <a:t>Vol. 4,</a:t>
            </a:r>
          </a:p>
          <a:p>
            <a:pPr marL="0" indent="0">
              <a:buNone/>
            </a:pPr>
            <a:r>
              <a:rPr lang="en-US" altLang="ja-JP" sz="2000" dirty="0"/>
              <a:t> </a:t>
            </a:r>
            <a:r>
              <a:rPr lang="en-US" altLang="ja-JP" sz="2000" dirty="0" smtClean="0"/>
              <a:t>              </a:t>
            </a:r>
            <a:r>
              <a:rPr kumimoji="1" lang="en-US" altLang="ja-JP" sz="2000" dirty="0" smtClean="0"/>
              <a:t>No. 1, Fall.</a:t>
            </a:r>
          </a:p>
          <a:p>
            <a:pPr>
              <a:tabLst>
                <a:tab pos="900113" algn="l"/>
              </a:tabLst>
              <a:defRPr/>
            </a:pPr>
            <a:r>
              <a:rPr lang="en-US" altLang="ja-JP" sz="2000" dirty="0" err="1">
                <a:cs typeface="Arial" charset="0"/>
              </a:rPr>
              <a:t>Kirton</a:t>
            </a:r>
            <a:r>
              <a:rPr lang="en-US" altLang="ja-JP" sz="2000" dirty="0">
                <a:cs typeface="Arial" charset="0"/>
              </a:rPr>
              <a:t>, M. (1976), “Adaptors and innovators: A description </a:t>
            </a:r>
            <a:r>
              <a:rPr lang="en-US" altLang="ja-JP" sz="2000" dirty="0" smtClean="0">
                <a:cs typeface="Arial" charset="0"/>
              </a:rPr>
              <a:t>and </a:t>
            </a:r>
            <a:r>
              <a:rPr lang="en-US" altLang="ja-JP" sz="2000" dirty="0">
                <a:cs typeface="Arial" charset="0"/>
              </a:rPr>
              <a:t>measure,” </a:t>
            </a:r>
            <a:r>
              <a:rPr lang="en-US" altLang="ja-JP" sz="2000" i="1" dirty="0" smtClean="0">
                <a:cs typeface="Arial" charset="0"/>
              </a:rPr>
              <a:t>Journal</a:t>
            </a:r>
          </a:p>
          <a:p>
            <a:pPr marL="0" indent="0">
              <a:buNone/>
              <a:tabLst>
                <a:tab pos="900113" algn="l"/>
              </a:tabLst>
              <a:defRPr/>
            </a:pPr>
            <a:r>
              <a:rPr lang="en-US" altLang="ja-JP" sz="2000" i="1" dirty="0">
                <a:cs typeface="Arial" charset="0"/>
              </a:rPr>
              <a:t> </a:t>
            </a:r>
            <a:r>
              <a:rPr lang="en-US" altLang="ja-JP" sz="2000" i="1" dirty="0" smtClean="0">
                <a:cs typeface="Arial" charset="0"/>
              </a:rPr>
              <a:t>              </a:t>
            </a:r>
            <a:r>
              <a:rPr lang="en-US" altLang="ja-JP" sz="2000" i="1" dirty="0">
                <a:cs typeface="Arial" charset="0"/>
              </a:rPr>
              <a:t>of Applied Psychology</a:t>
            </a:r>
            <a:r>
              <a:rPr lang="en-US" altLang="ja-JP" sz="2000" dirty="0">
                <a:cs typeface="Arial" charset="0"/>
              </a:rPr>
              <a:t>, Vol. 61, No. 5, 622-629.</a:t>
            </a:r>
            <a:endParaRPr lang="en-US" altLang="ja-JP" sz="2000" dirty="0">
              <a:solidFill>
                <a:schemeClr val="tx1">
                  <a:lumMod val="95000"/>
                  <a:lumOff val="5000"/>
                </a:schemeClr>
              </a:solidFill>
              <a:cs typeface="Arial" pitchFamily="34" charset="0"/>
            </a:endParaRPr>
          </a:p>
          <a:p>
            <a:pPr>
              <a:tabLst>
                <a:tab pos="900113" algn="l"/>
              </a:tabLst>
              <a:defRPr/>
            </a:pPr>
            <a:r>
              <a:rPr lang="en-US" altLang="ja-JP" sz="2000" dirty="0" err="1">
                <a:solidFill>
                  <a:schemeClr val="tx1">
                    <a:lumMod val="95000"/>
                    <a:lumOff val="5000"/>
                  </a:schemeClr>
                </a:solidFill>
                <a:cs typeface="Arial" pitchFamily="34" charset="0"/>
              </a:rPr>
              <a:t>Kiuchi</a:t>
            </a:r>
            <a:r>
              <a:rPr lang="en-US" altLang="ja-JP" sz="2000" dirty="0">
                <a:solidFill>
                  <a:schemeClr val="tx1">
                    <a:lumMod val="95000"/>
                    <a:lumOff val="5000"/>
                  </a:schemeClr>
                </a:solidFill>
                <a:cs typeface="Arial" pitchFamily="34" charset="0"/>
              </a:rPr>
              <a:t>, Aki (1996), “Independent-Interdependent Self Construal</a:t>
            </a:r>
            <a:r>
              <a:rPr lang="en-US" altLang="ja-JP" sz="2000" dirty="0" smtClean="0">
                <a:solidFill>
                  <a:schemeClr val="tx1">
                    <a:lumMod val="95000"/>
                    <a:lumOff val="5000"/>
                  </a:schemeClr>
                </a:solidFill>
                <a:cs typeface="Arial" pitchFamily="34" charset="0"/>
              </a:rPr>
              <a:t>, </a:t>
            </a:r>
            <a:r>
              <a:rPr lang="en-US" altLang="ja-JP" sz="2000" dirty="0">
                <a:solidFill>
                  <a:schemeClr val="tx1">
                    <a:lumMod val="95000"/>
                    <a:lumOff val="5000"/>
                  </a:schemeClr>
                </a:solidFill>
                <a:cs typeface="Arial" pitchFamily="34" charset="0"/>
              </a:rPr>
              <a:t>Relationship </a:t>
            </a:r>
            <a:r>
              <a:rPr lang="en-US" altLang="ja-JP" sz="2000" dirty="0" smtClean="0">
                <a:solidFill>
                  <a:schemeClr val="tx1">
                    <a:lumMod val="95000"/>
                    <a:lumOff val="5000"/>
                  </a:schemeClr>
                </a:solidFill>
                <a:cs typeface="Arial" pitchFamily="34" charset="0"/>
              </a:rPr>
              <a:t>of</a:t>
            </a:r>
          </a:p>
          <a:p>
            <a:pPr marL="0" indent="0">
              <a:buNone/>
              <a:tabLst>
                <a:tab pos="900113" algn="l"/>
              </a:tabLst>
              <a:defRPr/>
            </a:pPr>
            <a:r>
              <a:rPr lang="en-US" altLang="ja-JP" sz="2000" dirty="0">
                <a:solidFill>
                  <a:schemeClr val="tx1">
                    <a:lumMod val="95000"/>
                    <a:lumOff val="5000"/>
                  </a:schemeClr>
                </a:solidFill>
                <a:cs typeface="Arial" pitchFamily="34" charset="0"/>
              </a:rPr>
              <a:t> </a:t>
            </a:r>
            <a:r>
              <a:rPr lang="en-US" altLang="ja-JP" sz="2000" dirty="0" smtClean="0">
                <a:solidFill>
                  <a:schemeClr val="tx1">
                    <a:lumMod val="95000"/>
                    <a:lumOff val="5000"/>
                  </a:schemeClr>
                </a:solidFill>
                <a:cs typeface="Arial" pitchFamily="34" charset="0"/>
              </a:rPr>
              <a:t>              </a:t>
            </a:r>
            <a:r>
              <a:rPr lang="en-US" altLang="ja-JP" sz="2000" dirty="0">
                <a:solidFill>
                  <a:schemeClr val="tx1">
                    <a:lumMod val="95000"/>
                    <a:lumOff val="5000"/>
                  </a:schemeClr>
                </a:solidFill>
                <a:cs typeface="Arial" pitchFamily="34" charset="0"/>
              </a:rPr>
              <a:t>Cultural Influence and Personality Trait</a:t>
            </a:r>
            <a:r>
              <a:rPr lang="en-US" altLang="ja-JP" sz="2000" dirty="0" smtClean="0">
                <a:solidFill>
                  <a:schemeClr val="tx1">
                    <a:lumMod val="95000"/>
                    <a:lumOff val="5000"/>
                  </a:schemeClr>
                </a:solidFill>
                <a:cs typeface="Arial" pitchFamily="34" charset="0"/>
              </a:rPr>
              <a:t>,” </a:t>
            </a:r>
            <a:r>
              <a:rPr lang="en-US" altLang="ja-JP" sz="2000" i="1" dirty="0">
                <a:solidFill>
                  <a:schemeClr val="tx1">
                    <a:lumMod val="95000"/>
                    <a:lumOff val="5000"/>
                  </a:schemeClr>
                </a:solidFill>
                <a:cs typeface="Arial" pitchFamily="34" charset="0"/>
              </a:rPr>
              <a:t>Research in Psychology, </a:t>
            </a:r>
            <a:r>
              <a:rPr lang="en-US" altLang="ja-JP" sz="2000" dirty="0">
                <a:solidFill>
                  <a:schemeClr val="tx1">
                    <a:lumMod val="95000"/>
                    <a:lumOff val="5000"/>
                  </a:schemeClr>
                </a:solidFill>
                <a:cs typeface="Arial" pitchFamily="34" charset="0"/>
              </a:rPr>
              <a:t>67, </a:t>
            </a:r>
            <a:r>
              <a:rPr lang="en-US" altLang="ja-JP" sz="2000" dirty="0" smtClean="0">
                <a:solidFill>
                  <a:schemeClr val="tx1">
                    <a:lumMod val="95000"/>
                    <a:lumOff val="5000"/>
                  </a:schemeClr>
                </a:solidFill>
                <a:cs typeface="Arial" pitchFamily="34" charset="0"/>
              </a:rPr>
              <a:t>308-313</a:t>
            </a:r>
          </a:p>
          <a:p>
            <a:pPr marL="0" indent="0">
              <a:buNone/>
              <a:tabLst>
                <a:tab pos="900113" algn="l"/>
              </a:tabLst>
              <a:defRPr/>
            </a:pPr>
            <a:r>
              <a:rPr lang="en-US" altLang="ja-JP" sz="2000" dirty="0">
                <a:solidFill>
                  <a:schemeClr val="tx1">
                    <a:lumMod val="95000"/>
                    <a:lumOff val="5000"/>
                  </a:schemeClr>
                </a:solidFill>
                <a:cs typeface="Arial" pitchFamily="34" charset="0"/>
              </a:rPr>
              <a:t> </a:t>
            </a:r>
            <a:r>
              <a:rPr lang="en-US" altLang="ja-JP" sz="2000" dirty="0" smtClean="0">
                <a:solidFill>
                  <a:schemeClr val="tx1">
                    <a:lumMod val="95000"/>
                    <a:lumOff val="5000"/>
                  </a:schemeClr>
                </a:solidFill>
                <a:cs typeface="Arial" pitchFamily="34" charset="0"/>
              </a:rPr>
              <a:t>              </a:t>
            </a:r>
            <a:r>
              <a:rPr lang="en-US" altLang="ja-JP" sz="2000" dirty="0">
                <a:solidFill>
                  <a:schemeClr val="tx1">
                    <a:lumMod val="95000"/>
                    <a:lumOff val="5000"/>
                  </a:schemeClr>
                </a:solidFill>
                <a:cs typeface="Arial" pitchFamily="34" charset="0"/>
              </a:rPr>
              <a:t>(translated by the authors).</a:t>
            </a:r>
          </a:p>
          <a:p>
            <a:pPr marL="0" indent="0">
              <a:buNone/>
            </a:pPr>
            <a:endParaRPr kumimoji="1" lang="ja-JP" altLang="en-US" sz="2000"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pPr/>
              <a:t>41</a:t>
            </a:fld>
            <a:endParaRPr kumimoji="1" lang="ja-JP" altLang="en-US"/>
          </a:p>
        </p:txBody>
      </p:sp>
    </p:spTree>
    <p:extLst>
      <p:ext uri="{BB962C8B-B14F-4D97-AF65-F5344CB8AC3E}">
        <p14:creationId xmlns:p14="http://schemas.microsoft.com/office/powerpoint/2010/main" val="295760026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88640"/>
            <a:ext cx="8229600" cy="634082"/>
          </a:xfrm>
        </p:spPr>
        <p:txBody>
          <a:bodyPr>
            <a:noAutofit/>
          </a:bodyPr>
          <a:lstStyle/>
          <a:p>
            <a:r>
              <a:rPr kumimoji="1" lang="en-US" altLang="ja-JP" sz="2800" b="1" dirty="0" smtClean="0"/>
              <a:t>Supporting Evidences</a:t>
            </a:r>
            <a:endParaRPr kumimoji="1" lang="ja-JP" altLang="en-US" sz="2800" b="1" dirty="0"/>
          </a:p>
        </p:txBody>
      </p:sp>
      <p:sp>
        <p:nvSpPr>
          <p:cNvPr id="3" name="コンテンツ プレースホルダー 2"/>
          <p:cNvSpPr>
            <a:spLocks noGrp="1"/>
          </p:cNvSpPr>
          <p:nvPr>
            <p:ph idx="1"/>
          </p:nvPr>
        </p:nvSpPr>
        <p:spPr>
          <a:xfrm>
            <a:off x="467544" y="836712"/>
            <a:ext cx="8229600" cy="5544616"/>
          </a:xfrm>
        </p:spPr>
        <p:txBody>
          <a:bodyPr>
            <a:noAutofit/>
          </a:bodyPr>
          <a:lstStyle/>
          <a:p>
            <a:pPr lvl="0" eaLnBrk="0" fontAlgn="base" hangingPunct="0">
              <a:spcAft>
                <a:spcPct val="0"/>
              </a:spcAft>
              <a:buFont typeface="Arial" charset="0"/>
              <a:buChar char="•"/>
            </a:pPr>
            <a:r>
              <a:rPr lang="en-US" altLang="ja-JP" sz="1800" b="1" dirty="0" smtClean="0">
                <a:solidFill>
                  <a:prstClr val="black"/>
                </a:solidFill>
                <a:latin typeface="Arial" pitchFamily="34" charset="0"/>
                <a:cs typeface="Arial" pitchFamily="34" charset="0"/>
              </a:rPr>
              <a:t>Buss</a:t>
            </a:r>
            <a:r>
              <a:rPr lang="en-US" altLang="ja-JP" sz="1800" b="1" dirty="0">
                <a:solidFill>
                  <a:prstClr val="black"/>
                </a:solidFill>
                <a:latin typeface="Arial" pitchFamily="34" charset="0"/>
                <a:cs typeface="Arial" pitchFamily="34" charset="0"/>
              </a:rPr>
              <a:t>, 1989; </a:t>
            </a:r>
            <a:r>
              <a:rPr lang="en-US" altLang="ja-JP" sz="1800" b="1" dirty="0" err="1">
                <a:solidFill>
                  <a:prstClr val="black"/>
                </a:solidFill>
                <a:latin typeface="Arial" pitchFamily="34" charset="0"/>
                <a:cs typeface="Arial" pitchFamily="34" charset="0"/>
              </a:rPr>
              <a:t>Lastovicka</a:t>
            </a:r>
            <a:r>
              <a:rPr lang="en-US" altLang="ja-JP" sz="1800" b="1" dirty="0">
                <a:solidFill>
                  <a:prstClr val="black"/>
                </a:solidFill>
                <a:latin typeface="Arial" pitchFamily="34" charset="0"/>
                <a:cs typeface="Arial" pitchFamily="34" charset="0"/>
              </a:rPr>
              <a:t> and </a:t>
            </a:r>
            <a:r>
              <a:rPr lang="en-US" altLang="ja-JP" sz="1800" b="1" dirty="0" err="1">
                <a:solidFill>
                  <a:prstClr val="black"/>
                </a:solidFill>
                <a:latin typeface="Arial" pitchFamily="34" charset="0"/>
                <a:cs typeface="Arial" pitchFamily="34" charset="0"/>
              </a:rPr>
              <a:t>Joachimsthaler</a:t>
            </a:r>
            <a:r>
              <a:rPr lang="en-US" altLang="ja-JP" sz="1800" b="1" dirty="0">
                <a:solidFill>
                  <a:prstClr val="black"/>
                </a:solidFill>
                <a:latin typeface="Arial" pitchFamily="34" charset="0"/>
                <a:cs typeface="Arial" pitchFamily="34" charset="0"/>
              </a:rPr>
              <a:t>, </a:t>
            </a:r>
            <a:r>
              <a:rPr lang="en-US" altLang="ja-JP" sz="1800" b="1" dirty="0" smtClean="0">
                <a:solidFill>
                  <a:prstClr val="black"/>
                </a:solidFill>
                <a:latin typeface="Arial" pitchFamily="34" charset="0"/>
                <a:cs typeface="Arial" pitchFamily="34" charset="0"/>
              </a:rPr>
              <a:t>1988: </a:t>
            </a:r>
            <a:r>
              <a:rPr lang="en-US" altLang="ja-JP" sz="1800" dirty="0">
                <a:solidFill>
                  <a:prstClr val="black"/>
                </a:solidFill>
                <a:latin typeface="Arial" pitchFamily="34" charset="0"/>
                <a:cs typeface="Arial" pitchFamily="34" charset="0"/>
              </a:rPr>
              <a:t>It is said that higher abstraction </a:t>
            </a:r>
            <a:r>
              <a:rPr lang="en-US" altLang="ja-JP" sz="1800" dirty="0" smtClean="0">
                <a:solidFill>
                  <a:prstClr val="black"/>
                </a:solidFill>
                <a:latin typeface="Arial" pitchFamily="34" charset="0"/>
                <a:cs typeface="Arial" pitchFamily="34" charset="0"/>
              </a:rPr>
              <a:t>constructs </a:t>
            </a:r>
            <a:r>
              <a:rPr lang="en-US" altLang="ja-JP" sz="1800" dirty="0">
                <a:solidFill>
                  <a:prstClr val="black"/>
                </a:solidFill>
                <a:latin typeface="Arial" pitchFamily="34" charset="0"/>
                <a:cs typeface="Arial" pitchFamily="34" charset="0"/>
              </a:rPr>
              <a:t>are not suitable to measure a specific event in other fields in social sciences. Therefore, less abstraction construct should be </a:t>
            </a:r>
            <a:r>
              <a:rPr lang="en-US" altLang="ja-JP" sz="1800" dirty="0" smtClean="0">
                <a:solidFill>
                  <a:prstClr val="black"/>
                </a:solidFill>
                <a:latin typeface="Arial" pitchFamily="34" charset="0"/>
                <a:cs typeface="Arial" pitchFamily="34" charset="0"/>
              </a:rPr>
              <a:t>used.</a:t>
            </a:r>
            <a:r>
              <a:rPr lang="ja-JP" altLang="en-US" sz="1800" dirty="0" smtClean="0">
                <a:solidFill>
                  <a:prstClr val="black"/>
                </a:solidFill>
                <a:latin typeface="Arial" pitchFamily="34" charset="0"/>
                <a:cs typeface="Arial" pitchFamily="34" charset="0"/>
              </a:rPr>
              <a:t> </a:t>
            </a:r>
            <a:endParaRPr lang="en-US" altLang="ja-JP" sz="1800" dirty="0">
              <a:solidFill>
                <a:prstClr val="black"/>
              </a:solidFill>
              <a:latin typeface="Arial" pitchFamily="34" charset="0"/>
              <a:cs typeface="Arial" pitchFamily="34" charset="0"/>
            </a:endParaRPr>
          </a:p>
          <a:p>
            <a:pPr lvl="0" eaLnBrk="0" fontAlgn="base" hangingPunct="0">
              <a:lnSpc>
                <a:spcPts val="2638"/>
              </a:lnSpc>
              <a:spcAft>
                <a:spcPct val="0"/>
              </a:spcAft>
              <a:buFont typeface="Arial" charset="0"/>
              <a:buChar char="•"/>
            </a:pPr>
            <a:r>
              <a:rPr lang="en-US" altLang="ja-JP" sz="1800" b="1" dirty="0" err="1">
                <a:solidFill>
                  <a:prstClr val="black"/>
                </a:solidFill>
                <a:latin typeface="Arial" pitchFamily="34" charset="0"/>
                <a:cs typeface="Arial" pitchFamily="34" charset="0"/>
              </a:rPr>
              <a:t>Hassinger</a:t>
            </a:r>
            <a:r>
              <a:rPr lang="en-US" altLang="ja-JP" sz="1800" b="1" dirty="0">
                <a:solidFill>
                  <a:prstClr val="black"/>
                </a:solidFill>
                <a:latin typeface="Arial" pitchFamily="34" charset="0"/>
                <a:cs typeface="Arial" pitchFamily="34" charset="0"/>
              </a:rPr>
              <a:t>(1959):</a:t>
            </a:r>
            <a:r>
              <a:rPr lang="en-US" altLang="ja-JP" sz="1800" dirty="0">
                <a:solidFill>
                  <a:prstClr val="black"/>
                </a:solidFill>
              </a:rPr>
              <a:t> argued that individuals will seldom expose themselves to messages about an innovation unless they first feel a need for the innovation.</a:t>
            </a:r>
            <a:endParaRPr lang="en-US" altLang="ja-JP" sz="1800" b="1" dirty="0">
              <a:solidFill>
                <a:prstClr val="black"/>
              </a:solidFill>
              <a:latin typeface="Arial" pitchFamily="34" charset="0"/>
              <a:cs typeface="Arial" pitchFamily="34" charset="0"/>
            </a:endParaRPr>
          </a:p>
          <a:p>
            <a:pPr lvl="0" eaLnBrk="0" fontAlgn="base" hangingPunct="0">
              <a:lnSpc>
                <a:spcPts val="2638"/>
              </a:lnSpc>
              <a:spcAft>
                <a:spcPct val="0"/>
              </a:spcAft>
              <a:buFont typeface="Arial" charset="0"/>
              <a:buChar char="•"/>
            </a:pPr>
            <a:r>
              <a:rPr lang="en-US" altLang="ja-JP" sz="1800" b="1" dirty="0">
                <a:solidFill>
                  <a:prstClr val="black"/>
                </a:solidFill>
                <a:latin typeface="Arial" pitchFamily="34" charset="0"/>
                <a:cs typeface="Arial" pitchFamily="34" charset="0"/>
              </a:rPr>
              <a:t>Goldsmith and </a:t>
            </a:r>
            <a:r>
              <a:rPr lang="en-US" altLang="ja-JP" sz="1800" b="1" dirty="0" err="1" smtClean="0">
                <a:solidFill>
                  <a:prstClr val="black"/>
                </a:solidFill>
                <a:latin typeface="Arial" pitchFamily="34" charset="0"/>
                <a:cs typeface="Arial" pitchFamily="34" charset="0"/>
              </a:rPr>
              <a:t>Hofacker</a:t>
            </a:r>
            <a:r>
              <a:rPr lang="en-US" altLang="ja-JP" sz="1800" b="1" dirty="0" smtClean="0">
                <a:solidFill>
                  <a:prstClr val="black"/>
                </a:solidFill>
                <a:latin typeface="Arial" pitchFamily="34" charset="0"/>
                <a:cs typeface="Arial" pitchFamily="34" charset="0"/>
              </a:rPr>
              <a:t> (</a:t>
            </a:r>
            <a:r>
              <a:rPr lang="en-US" altLang="ja-JP" sz="1800" b="1" dirty="0">
                <a:solidFill>
                  <a:prstClr val="black"/>
                </a:solidFill>
                <a:latin typeface="Arial" pitchFamily="34" charset="0"/>
                <a:cs typeface="Arial" pitchFamily="34" charset="0"/>
              </a:rPr>
              <a:t>1991).</a:t>
            </a:r>
          </a:p>
          <a:p>
            <a:pPr lvl="0" eaLnBrk="0" fontAlgn="base" hangingPunct="0">
              <a:lnSpc>
                <a:spcPts val="2638"/>
              </a:lnSpc>
              <a:spcAft>
                <a:spcPct val="0"/>
              </a:spcAft>
              <a:buFont typeface="Arial" charset="0"/>
              <a:buChar char="•"/>
            </a:pPr>
            <a:r>
              <a:rPr lang="en-US" altLang="ja-JP" sz="1800" b="1" dirty="0">
                <a:solidFill>
                  <a:prstClr val="black"/>
                </a:solidFill>
                <a:latin typeface="Arial" pitchFamily="34" charset="0"/>
                <a:cs typeface="Arial" pitchFamily="34" charset="0"/>
              </a:rPr>
              <a:t>Goldsmith et al</a:t>
            </a:r>
            <a:r>
              <a:rPr lang="en-US" altLang="ja-JP" sz="1800" b="1" dirty="0" smtClean="0">
                <a:solidFill>
                  <a:prstClr val="black"/>
                </a:solidFill>
                <a:latin typeface="Arial" pitchFamily="34" charset="0"/>
                <a:cs typeface="Arial" pitchFamily="34" charset="0"/>
              </a:rPr>
              <a:t>. (</a:t>
            </a:r>
            <a:r>
              <a:rPr lang="en-US" altLang="ja-JP" sz="1800" b="1" dirty="0">
                <a:solidFill>
                  <a:prstClr val="black"/>
                </a:solidFill>
                <a:latin typeface="Arial" pitchFamily="34" charset="0"/>
                <a:cs typeface="Arial" pitchFamily="34" charset="0"/>
              </a:rPr>
              <a:t>1995).</a:t>
            </a:r>
          </a:p>
          <a:p>
            <a:pPr lvl="0" eaLnBrk="0" fontAlgn="base" hangingPunct="0">
              <a:lnSpc>
                <a:spcPts val="2638"/>
              </a:lnSpc>
              <a:spcAft>
                <a:spcPct val="0"/>
              </a:spcAft>
              <a:buFont typeface="Arial" charset="0"/>
              <a:buChar char="•"/>
            </a:pPr>
            <a:r>
              <a:rPr lang="en-US" altLang="ja-JP" sz="1800" b="1" dirty="0" err="1">
                <a:solidFill>
                  <a:prstClr val="black"/>
                </a:solidFill>
                <a:latin typeface="Arial" pitchFamily="34" charset="0"/>
                <a:cs typeface="Arial" pitchFamily="34" charset="0"/>
              </a:rPr>
              <a:t>Reohrich</a:t>
            </a:r>
            <a:r>
              <a:rPr lang="en-US" altLang="ja-JP" sz="1800" b="1" dirty="0">
                <a:solidFill>
                  <a:prstClr val="black"/>
                </a:solidFill>
                <a:latin typeface="Arial" pitchFamily="34" charset="0"/>
                <a:cs typeface="Arial" pitchFamily="34" charset="0"/>
              </a:rPr>
              <a:t> (2004): Goldsmith and </a:t>
            </a:r>
            <a:r>
              <a:rPr lang="en-US" altLang="ja-JP" sz="1800" b="1" dirty="0" err="1">
                <a:solidFill>
                  <a:prstClr val="black"/>
                </a:solidFill>
                <a:latin typeface="Arial" pitchFamily="34" charset="0"/>
                <a:cs typeface="Arial" pitchFamily="34" charset="0"/>
              </a:rPr>
              <a:t>Hofacker’s</a:t>
            </a:r>
            <a:r>
              <a:rPr lang="en-US" altLang="ja-JP" sz="1800" b="1" dirty="0">
                <a:solidFill>
                  <a:prstClr val="black"/>
                </a:solidFill>
                <a:latin typeface="Arial" pitchFamily="34" charset="0"/>
                <a:cs typeface="Arial" pitchFamily="34" charset="0"/>
              </a:rPr>
              <a:t> scale is the most effective scale.</a:t>
            </a:r>
          </a:p>
          <a:p>
            <a:pPr lvl="0" eaLnBrk="0" fontAlgn="base" hangingPunct="0">
              <a:lnSpc>
                <a:spcPts val="2638"/>
              </a:lnSpc>
              <a:spcAft>
                <a:spcPct val="0"/>
              </a:spcAft>
              <a:buFont typeface="Arial" charset="0"/>
              <a:buChar char="•"/>
            </a:pPr>
            <a:r>
              <a:rPr lang="en-US" altLang="ja-JP" sz="1800" b="1" dirty="0">
                <a:solidFill>
                  <a:prstClr val="black"/>
                </a:solidFill>
                <a:latin typeface="Arial" pitchFamily="34" charset="0"/>
                <a:cs typeface="Arial" pitchFamily="34" charset="0"/>
              </a:rPr>
              <a:t>Hoffmann and </a:t>
            </a:r>
            <a:r>
              <a:rPr lang="en-US" altLang="ja-JP" sz="1800" b="1" dirty="0" err="1">
                <a:solidFill>
                  <a:prstClr val="black"/>
                </a:solidFill>
                <a:latin typeface="Arial" pitchFamily="34" charset="0"/>
                <a:cs typeface="Arial" pitchFamily="34" charset="0"/>
              </a:rPr>
              <a:t>Soyez</a:t>
            </a:r>
            <a:r>
              <a:rPr lang="en-US" altLang="ja-JP" sz="1800" b="1" dirty="0">
                <a:solidFill>
                  <a:prstClr val="black"/>
                </a:solidFill>
                <a:latin typeface="Arial" pitchFamily="34" charset="0"/>
                <a:cs typeface="Arial" pitchFamily="34" charset="0"/>
              </a:rPr>
              <a:t> (2010): </a:t>
            </a:r>
            <a:r>
              <a:rPr lang="en-US" altLang="ja-JP" sz="1800" dirty="0">
                <a:solidFill>
                  <a:prstClr val="black"/>
                </a:solidFill>
                <a:latin typeface="Arial" pitchFamily="34" charset="0"/>
                <a:cs typeface="Arial" pitchFamily="34" charset="0"/>
              </a:rPr>
              <a:t>they said that consumer innovativeness should be measured in a specific interest category (</a:t>
            </a:r>
            <a:r>
              <a:rPr lang="en-US" altLang="ja-JP" sz="1800" dirty="0" err="1">
                <a:solidFill>
                  <a:prstClr val="black"/>
                </a:solidFill>
                <a:latin typeface="Arial" pitchFamily="34" charset="0"/>
                <a:cs typeface="Arial" pitchFamily="34" charset="0"/>
              </a:rPr>
              <a:t>Gatignon</a:t>
            </a:r>
            <a:r>
              <a:rPr lang="en-US" altLang="ja-JP" sz="1800" dirty="0">
                <a:solidFill>
                  <a:prstClr val="black"/>
                </a:solidFill>
                <a:latin typeface="Arial" pitchFamily="34" charset="0"/>
                <a:cs typeface="Arial" pitchFamily="34" charset="0"/>
              </a:rPr>
              <a:t> and Robertson, 1985</a:t>
            </a:r>
            <a:r>
              <a:rPr lang="en-US" altLang="ja-JP" sz="1800" dirty="0" smtClean="0">
                <a:solidFill>
                  <a:prstClr val="black"/>
                </a:solidFill>
                <a:latin typeface="Arial" pitchFamily="34" charset="0"/>
                <a:cs typeface="Arial" pitchFamily="34" charset="0"/>
              </a:rPr>
              <a:t>).</a:t>
            </a:r>
          </a:p>
          <a:p>
            <a:pPr>
              <a:spcBef>
                <a:spcPct val="0"/>
              </a:spcBef>
              <a:tabLst>
                <a:tab pos="900113" algn="l"/>
              </a:tabLst>
            </a:pPr>
            <a:r>
              <a:rPr lang="en-US" altLang="ja-JP" sz="1800" b="1" dirty="0">
                <a:latin typeface="Arial" pitchFamily="34" charset="0"/>
                <a:cs typeface="Arial" pitchFamily="34" charset="0"/>
                <a:sym typeface="Symbol" pitchFamily="18" charset="2"/>
              </a:rPr>
              <a:t>Bartels, J. and </a:t>
            </a:r>
            <a:r>
              <a:rPr lang="en-US" altLang="ja-JP" sz="1800" b="1" dirty="0" err="1">
                <a:latin typeface="Arial" pitchFamily="34" charset="0"/>
                <a:cs typeface="Arial" pitchFamily="34" charset="0"/>
                <a:sym typeface="Symbol" pitchFamily="18" charset="2"/>
              </a:rPr>
              <a:t>Reinders</a:t>
            </a:r>
            <a:r>
              <a:rPr lang="en-US" altLang="ja-JP" sz="1800" b="1" dirty="0">
                <a:latin typeface="Arial" pitchFamily="34" charset="0"/>
                <a:cs typeface="Arial" pitchFamily="34" charset="0"/>
                <a:sym typeface="Symbol" pitchFamily="18" charset="2"/>
              </a:rPr>
              <a:t> </a:t>
            </a:r>
            <a:r>
              <a:rPr lang="en-US" altLang="ja-JP" sz="1800" b="1" dirty="0" smtClean="0">
                <a:latin typeface="Arial" pitchFamily="34" charset="0"/>
                <a:cs typeface="Arial" pitchFamily="34" charset="0"/>
                <a:sym typeface="Symbol" pitchFamily="18" charset="2"/>
              </a:rPr>
              <a:t>MJ (</a:t>
            </a:r>
            <a:r>
              <a:rPr lang="en-US" altLang="ja-JP" sz="1800" b="1" dirty="0">
                <a:latin typeface="Arial" pitchFamily="34" charset="0"/>
                <a:cs typeface="Arial" pitchFamily="34" charset="0"/>
                <a:sym typeface="Symbol" pitchFamily="18" charset="2"/>
              </a:rPr>
              <a:t>2010), “Consumer innovativeness and </a:t>
            </a:r>
            <a:r>
              <a:rPr lang="en-US" altLang="ja-JP" sz="1800" b="1" dirty="0" smtClean="0">
                <a:latin typeface="Arial" pitchFamily="34" charset="0"/>
                <a:cs typeface="Arial" pitchFamily="34" charset="0"/>
                <a:sym typeface="Symbol" pitchFamily="18" charset="2"/>
              </a:rPr>
              <a:t>its correlates</a:t>
            </a:r>
            <a:r>
              <a:rPr lang="en-US" altLang="ja-JP" sz="1800" b="1" dirty="0">
                <a:latin typeface="Arial" pitchFamily="34" charset="0"/>
                <a:cs typeface="Arial" pitchFamily="34" charset="0"/>
                <a:sym typeface="Symbol" pitchFamily="18" charset="2"/>
              </a:rPr>
              <a:t>: A propositional inventory for future research</a:t>
            </a:r>
            <a:r>
              <a:rPr lang="en-US" altLang="ja-JP" sz="1800" b="1" dirty="0" smtClean="0">
                <a:latin typeface="Arial" pitchFamily="34" charset="0"/>
                <a:cs typeface="Arial" pitchFamily="34" charset="0"/>
                <a:sym typeface="Symbol" pitchFamily="18" charset="2"/>
              </a:rPr>
              <a:t>,” Journal </a:t>
            </a:r>
            <a:r>
              <a:rPr lang="en-US" altLang="ja-JP" sz="1800" b="1" dirty="0">
                <a:latin typeface="Arial" pitchFamily="34" charset="0"/>
                <a:cs typeface="Arial" pitchFamily="34" charset="0"/>
                <a:sym typeface="Symbol" pitchFamily="18" charset="2"/>
              </a:rPr>
              <a:t>of Business </a:t>
            </a:r>
            <a:r>
              <a:rPr lang="en-US" altLang="ja-JP" sz="1800" b="1" dirty="0" smtClean="0">
                <a:latin typeface="Arial" pitchFamily="34" charset="0"/>
                <a:cs typeface="Arial" pitchFamily="34" charset="0"/>
                <a:sym typeface="Symbol" pitchFamily="18" charset="2"/>
              </a:rPr>
              <a:t>Research, </a:t>
            </a:r>
          </a:p>
          <a:p>
            <a:pPr marL="0" indent="0">
              <a:spcBef>
                <a:spcPct val="0"/>
              </a:spcBef>
              <a:buNone/>
              <a:tabLst>
                <a:tab pos="900113" algn="l"/>
              </a:tabLst>
            </a:pPr>
            <a:r>
              <a:rPr lang="en-US" altLang="ja-JP" sz="1800" b="1" dirty="0">
                <a:latin typeface="Arial" pitchFamily="34" charset="0"/>
                <a:cs typeface="Arial" pitchFamily="34" charset="0"/>
                <a:sym typeface="Symbol" pitchFamily="18" charset="2"/>
              </a:rPr>
              <a:t> </a:t>
            </a:r>
            <a:r>
              <a:rPr lang="en-US" altLang="ja-JP" sz="1800" b="1" dirty="0" smtClean="0">
                <a:latin typeface="Arial" pitchFamily="34" charset="0"/>
                <a:cs typeface="Arial" pitchFamily="34" charset="0"/>
                <a:sym typeface="Symbol" pitchFamily="18" charset="2"/>
              </a:rPr>
              <a:t>    </a:t>
            </a:r>
            <a:r>
              <a:rPr lang="en-US" altLang="ja-JP" sz="1800" dirty="0" err="1" smtClean="0">
                <a:latin typeface="Arial" pitchFamily="34" charset="0"/>
                <a:cs typeface="Arial" pitchFamily="34" charset="0"/>
                <a:sym typeface="Symbol" pitchFamily="18" charset="2"/>
              </a:rPr>
              <a:t>doi</a:t>
            </a:r>
            <a:r>
              <a:rPr lang="en-US" altLang="ja-JP" sz="1800" dirty="0" smtClean="0">
                <a:latin typeface="Arial" pitchFamily="34" charset="0"/>
                <a:cs typeface="Arial" pitchFamily="34" charset="0"/>
                <a:sym typeface="Symbol" pitchFamily="18" charset="2"/>
              </a:rPr>
              <a:t>: 10.1016/j.jbusres.2010.05.002</a:t>
            </a:r>
            <a:r>
              <a:rPr kumimoji="1" lang="en-US" altLang="ja-JP" sz="1800" dirty="0" smtClean="0"/>
              <a:t>                                                               </a:t>
            </a:r>
            <a:r>
              <a:rPr kumimoji="1" lang="en-US" altLang="ja-JP" sz="1800" b="1" dirty="0" smtClean="0">
                <a:hlinkClick r:id="rId2" action="ppaction://hlinksldjump"/>
              </a:rPr>
              <a:t>return</a:t>
            </a:r>
            <a:r>
              <a:rPr kumimoji="1" lang="en-US" altLang="ja-JP" sz="1800" dirty="0" smtClean="0"/>
              <a:t>                                                  </a:t>
            </a:r>
            <a:r>
              <a:rPr kumimoji="1" lang="en-US" altLang="ja-JP" sz="1800" dirty="0" smtClean="0">
                <a:hlinkClick r:id="rId2" action="ppaction://hlinksldjump"/>
              </a:rPr>
              <a:t>        </a:t>
            </a:r>
            <a:r>
              <a:rPr kumimoji="1" lang="en-US" altLang="ja-JP" sz="1800" dirty="0" smtClean="0"/>
              <a:t>  </a:t>
            </a:r>
            <a:endParaRPr kumimoji="1" lang="ja-JP" altLang="en-US" sz="1800"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pPr/>
              <a:t>42</a:t>
            </a:fld>
            <a:endParaRPr kumimoji="1" lang="ja-JP" altLang="en-US"/>
          </a:p>
        </p:txBody>
      </p:sp>
    </p:spTree>
    <p:extLst>
      <p:ext uri="{BB962C8B-B14F-4D97-AF65-F5344CB8AC3E}">
        <p14:creationId xmlns:p14="http://schemas.microsoft.com/office/powerpoint/2010/main" val="113616834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pPr>
              <a:defRPr/>
            </a:pPr>
            <a:fld id="{D72A89BF-FD98-48AD-B9C3-072D773148C7}" type="datetime1">
              <a:rPr lang="ja-JP" altLang="en-US" smtClean="0"/>
              <a:pPr>
                <a:defRPr/>
              </a:pPr>
              <a:t>2012/6/7</a:t>
            </a:fld>
            <a:endParaRPr lang="ja-JP" altLang="en-US"/>
          </a:p>
        </p:txBody>
      </p:sp>
      <p:sp>
        <p:nvSpPr>
          <p:cNvPr id="3" name="フッター プレースホルダ 2"/>
          <p:cNvSpPr>
            <a:spLocks noGrp="1"/>
          </p:cNvSpPr>
          <p:nvPr>
            <p:ph type="ftr" sz="quarter" idx="11"/>
          </p:nvPr>
        </p:nvSpPr>
        <p:spPr/>
        <p:txBody>
          <a:bodyPr/>
          <a:lstStyle/>
          <a:p>
            <a:pPr>
              <a:defRPr/>
            </a:pPr>
            <a:r>
              <a:rPr lang="en-US" altLang="ja-JP" smtClean="0"/>
              <a:t>(C) Yamada and Nagaoka</a:t>
            </a:r>
            <a:endParaRPr lang="en-US" altLang="ja-JP"/>
          </a:p>
        </p:txBody>
      </p:sp>
      <p:sp>
        <p:nvSpPr>
          <p:cNvPr id="4" name="スライド番号プレースホルダ 3"/>
          <p:cNvSpPr>
            <a:spLocks noGrp="1"/>
          </p:cNvSpPr>
          <p:nvPr>
            <p:ph type="sldNum" sz="quarter" idx="12"/>
          </p:nvPr>
        </p:nvSpPr>
        <p:spPr/>
        <p:txBody>
          <a:bodyPr/>
          <a:lstStyle/>
          <a:p>
            <a:pPr>
              <a:defRPr/>
            </a:pPr>
            <a:fld id="{602605E6-2739-471C-9603-58493A7CB5F9}" type="slidenum">
              <a:rPr lang="ja-JP" altLang="en-US" sz="1800" b="1" smtClean="0">
                <a:solidFill>
                  <a:schemeClr val="tx1">
                    <a:lumMod val="95000"/>
                    <a:lumOff val="5000"/>
                  </a:schemeClr>
                </a:solidFill>
              </a:rPr>
              <a:pPr>
                <a:defRPr/>
              </a:pPr>
              <a:t>43</a:t>
            </a:fld>
            <a:endParaRPr lang="ja-JP" altLang="en-US" sz="1800" b="1" dirty="0">
              <a:solidFill>
                <a:schemeClr val="tx1">
                  <a:lumMod val="95000"/>
                  <a:lumOff val="5000"/>
                </a:schemeClr>
              </a:solidFill>
            </a:endParaRPr>
          </a:p>
        </p:txBody>
      </p:sp>
      <p:pic>
        <p:nvPicPr>
          <p:cNvPr id="1027" name="Picture 3"/>
          <p:cNvPicPr>
            <a:picLocks noChangeAspect="1" noChangeArrowheads="1"/>
          </p:cNvPicPr>
          <p:nvPr/>
        </p:nvPicPr>
        <p:blipFill>
          <a:blip r:embed="rId3" cstate="print"/>
          <a:srcRect/>
          <a:stretch>
            <a:fillRect/>
          </a:stretch>
        </p:blipFill>
        <p:spPr bwMode="auto">
          <a:xfrm>
            <a:off x="827584" y="908720"/>
            <a:ext cx="8098980" cy="5364259"/>
          </a:xfrm>
          <a:prstGeom prst="rect">
            <a:avLst/>
          </a:prstGeom>
          <a:noFill/>
          <a:ln w="9525">
            <a:noFill/>
            <a:miter lim="800000"/>
            <a:headEnd/>
            <a:tailEnd/>
          </a:ln>
        </p:spPr>
      </p:pic>
      <p:sp>
        <p:nvSpPr>
          <p:cNvPr id="8" name="Text Box 10"/>
          <p:cNvSpPr txBox="1">
            <a:spLocks noChangeArrowheads="1"/>
          </p:cNvSpPr>
          <p:nvPr/>
        </p:nvSpPr>
        <p:spPr bwMode="auto">
          <a:xfrm>
            <a:off x="251520" y="2780928"/>
            <a:ext cx="504825" cy="285750"/>
          </a:xfrm>
          <a:prstGeom prst="rect">
            <a:avLst/>
          </a:prstGeom>
          <a:solidFill>
            <a:srgbClr val="FFFFFF"/>
          </a:solidFill>
          <a:ln w="9525" algn="ctr">
            <a:solidFill>
              <a:srgbClr val="000000"/>
            </a:solidFill>
            <a:miter lim="800000"/>
            <a:headEnd/>
            <a:tailEnd/>
          </a:ln>
        </p:spPr>
        <p:txBody>
          <a:bodyPr lIns="36576" tIns="18288" rIns="36576" bIns="18288" anchor="ctr"/>
          <a:lstStyle/>
          <a:p>
            <a:pPr algn="ctr"/>
            <a:r>
              <a:rPr lang="ja-JP" altLang="ja-JP" sz="1200" b="1" dirty="0"/>
              <a:t>Wide</a:t>
            </a:r>
          </a:p>
        </p:txBody>
      </p:sp>
      <p:sp>
        <p:nvSpPr>
          <p:cNvPr id="9" name="Text Box 11"/>
          <p:cNvSpPr txBox="1">
            <a:spLocks noChangeArrowheads="1"/>
          </p:cNvSpPr>
          <p:nvPr/>
        </p:nvSpPr>
        <p:spPr bwMode="auto">
          <a:xfrm>
            <a:off x="142844" y="4857760"/>
            <a:ext cx="642938" cy="285750"/>
          </a:xfrm>
          <a:prstGeom prst="rect">
            <a:avLst/>
          </a:prstGeom>
          <a:solidFill>
            <a:srgbClr val="FFFFFF"/>
          </a:solidFill>
          <a:ln w="9525" algn="ctr">
            <a:solidFill>
              <a:srgbClr val="000000"/>
            </a:solidFill>
            <a:miter lim="800000"/>
            <a:headEnd/>
            <a:tailEnd/>
          </a:ln>
        </p:spPr>
        <p:txBody>
          <a:bodyPr lIns="36576" tIns="18288" rIns="36576" bIns="18288" anchor="ctr"/>
          <a:lstStyle/>
          <a:p>
            <a:pPr algn="ctr"/>
            <a:r>
              <a:rPr lang="ja-JP" altLang="ja-JP" sz="1200" b="1" dirty="0"/>
              <a:t>Narrow</a:t>
            </a:r>
          </a:p>
        </p:txBody>
      </p:sp>
      <p:pic>
        <p:nvPicPr>
          <p:cNvPr id="10" name="Picture 35"/>
          <p:cNvPicPr>
            <a:picLocks noChangeAspect="1" noChangeArrowheads="1"/>
          </p:cNvPicPr>
          <p:nvPr/>
        </p:nvPicPr>
        <p:blipFill>
          <a:blip r:embed="rId4" cstate="print"/>
          <a:srcRect/>
          <a:stretch>
            <a:fillRect/>
          </a:stretch>
        </p:blipFill>
        <p:spPr bwMode="auto">
          <a:xfrm>
            <a:off x="251520" y="3212976"/>
            <a:ext cx="500063" cy="1571625"/>
          </a:xfrm>
          <a:prstGeom prst="rect">
            <a:avLst/>
          </a:prstGeom>
          <a:noFill/>
          <a:ln w="9525">
            <a:noFill/>
            <a:miter lim="800000"/>
            <a:headEnd/>
            <a:tailEnd/>
          </a:ln>
        </p:spPr>
      </p:pic>
      <p:pic>
        <p:nvPicPr>
          <p:cNvPr id="11" name="Picture 36"/>
          <p:cNvPicPr>
            <a:picLocks noChangeAspect="1" noChangeArrowheads="1"/>
          </p:cNvPicPr>
          <p:nvPr/>
        </p:nvPicPr>
        <p:blipFill>
          <a:blip r:embed="rId5" cstate="print"/>
          <a:srcRect/>
          <a:stretch>
            <a:fillRect/>
          </a:stretch>
        </p:blipFill>
        <p:spPr bwMode="auto">
          <a:xfrm>
            <a:off x="2987825" y="404664"/>
            <a:ext cx="2952328" cy="466725"/>
          </a:xfrm>
          <a:prstGeom prst="rect">
            <a:avLst/>
          </a:prstGeom>
          <a:noFill/>
          <a:ln w="9525">
            <a:noFill/>
            <a:miter lim="800000"/>
            <a:headEnd/>
            <a:tailEnd/>
          </a:ln>
        </p:spPr>
      </p:pic>
      <p:pic>
        <p:nvPicPr>
          <p:cNvPr id="12" name="Picture 38"/>
          <p:cNvPicPr>
            <a:picLocks noChangeAspect="1" noChangeArrowheads="1"/>
          </p:cNvPicPr>
          <p:nvPr/>
        </p:nvPicPr>
        <p:blipFill>
          <a:blip r:embed="rId6" cstate="print"/>
          <a:srcRect/>
          <a:stretch>
            <a:fillRect/>
          </a:stretch>
        </p:blipFill>
        <p:spPr bwMode="auto">
          <a:xfrm>
            <a:off x="2123728" y="476672"/>
            <a:ext cx="666750" cy="295275"/>
          </a:xfrm>
          <a:prstGeom prst="rect">
            <a:avLst/>
          </a:prstGeom>
          <a:noFill/>
          <a:ln w="9525">
            <a:noFill/>
            <a:miter lim="800000"/>
            <a:headEnd/>
            <a:tailEnd/>
          </a:ln>
        </p:spPr>
      </p:pic>
      <p:pic>
        <p:nvPicPr>
          <p:cNvPr id="13" name="Picture 39"/>
          <p:cNvPicPr>
            <a:picLocks noChangeAspect="1" noChangeArrowheads="1"/>
          </p:cNvPicPr>
          <p:nvPr/>
        </p:nvPicPr>
        <p:blipFill>
          <a:blip r:embed="rId7" cstate="print"/>
          <a:srcRect/>
          <a:stretch>
            <a:fillRect/>
          </a:stretch>
        </p:blipFill>
        <p:spPr bwMode="auto">
          <a:xfrm>
            <a:off x="5940152" y="476672"/>
            <a:ext cx="666750" cy="295275"/>
          </a:xfrm>
          <a:prstGeom prst="rect">
            <a:avLst/>
          </a:prstGeom>
          <a:noFill/>
          <a:ln w="9525">
            <a:noFill/>
            <a:miter lim="800000"/>
            <a:headEnd/>
            <a:tailEnd/>
          </a:ln>
        </p:spPr>
      </p:pic>
      <p:sp>
        <p:nvSpPr>
          <p:cNvPr id="14" name="円/楕円 13"/>
          <p:cNvSpPr/>
          <p:nvPr/>
        </p:nvSpPr>
        <p:spPr>
          <a:xfrm>
            <a:off x="7812360" y="4437112"/>
            <a:ext cx="1080120" cy="720080"/>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dirty="0">
              <a:ln>
                <a:solidFill>
                  <a:srgbClr val="FF0000"/>
                </a:solidFill>
              </a:ln>
              <a:solidFill>
                <a:srgbClr val="FF0000"/>
              </a:solidFill>
            </a:endParaRPr>
          </a:p>
        </p:txBody>
      </p:sp>
      <p:sp>
        <p:nvSpPr>
          <p:cNvPr id="16" name="円/楕円 15"/>
          <p:cNvSpPr/>
          <p:nvPr/>
        </p:nvSpPr>
        <p:spPr>
          <a:xfrm>
            <a:off x="7740352" y="2276872"/>
            <a:ext cx="1080120" cy="1944216"/>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dirty="0">
              <a:ln>
                <a:solidFill>
                  <a:srgbClr val="FF0000"/>
                </a:solidFill>
              </a:ln>
              <a:solidFill>
                <a:srgbClr val="FF0000"/>
              </a:solidFill>
            </a:endParaRPr>
          </a:p>
        </p:txBody>
      </p:sp>
      <p:sp>
        <p:nvSpPr>
          <p:cNvPr id="19" name="円/楕円 18"/>
          <p:cNvSpPr/>
          <p:nvPr/>
        </p:nvSpPr>
        <p:spPr>
          <a:xfrm>
            <a:off x="1979712" y="1124744"/>
            <a:ext cx="1224136" cy="648072"/>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dirty="0">
              <a:ln>
                <a:solidFill>
                  <a:srgbClr val="FF0000"/>
                </a:solidFill>
              </a:ln>
              <a:solidFill>
                <a:srgbClr val="FF0000"/>
              </a:solidFill>
            </a:endParaRPr>
          </a:p>
        </p:txBody>
      </p:sp>
      <p:sp>
        <p:nvSpPr>
          <p:cNvPr id="20" name="円/楕円 19"/>
          <p:cNvSpPr/>
          <p:nvPr/>
        </p:nvSpPr>
        <p:spPr>
          <a:xfrm>
            <a:off x="6084168" y="1124744"/>
            <a:ext cx="1800200" cy="648072"/>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dirty="0">
              <a:ln>
                <a:solidFill>
                  <a:srgbClr val="FF0000"/>
                </a:solidFill>
              </a:ln>
              <a:solidFill>
                <a:srgbClr val="FF0000"/>
              </a:solidFill>
            </a:endParaRPr>
          </a:p>
        </p:txBody>
      </p:sp>
      <p:sp>
        <p:nvSpPr>
          <p:cNvPr id="21" name="円/楕円 20"/>
          <p:cNvSpPr/>
          <p:nvPr/>
        </p:nvSpPr>
        <p:spPr>
          <a:xfrm>
            <a:off x="611560" y="2060848"/>
            <a:ext cx="1080120" cy="504056"/>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dirty="0">
              <a:ln>
                <a:solidFill>
                  <a:srgbClr val="FF0000"/>
                </a:solidFill>
              </a:ln>
              <a:solidFill>
                <a:srgbClr val="FF0000"/>
              </a:solidFill>
            </a:endParaRPr>
          </a:p>
        </p:txBody>
      </p:sp>
      <p:sp>
        <p:nvSpPr>
          <p:cNvPr id="22" name="円/楕円 21"/>
          <p:cNvSpPr/>
          <p:nvPr/>
        </p:nvSpPr>
        <p:spPr>
          <a:xfrm>
            <a:off x="3635896" y="1484784"/>
            <a:ext cx="1080120"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円/楕円 22"/>
          <p:cNvSpPr/>
          <p:nvPr/>
        </p:nvSpPr>
        <p:spPr>
          <a:xfrm>
            <a:off x="3491880" y="2060848"/>
            <a:ext cx="1296144" cy="43204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角丸四角形 23"/>
          <p:cNvSpPr/>
          <p:nvPr/>
        </p:nvSpPr>
        <p:spPr>
          <a:xfrm>
            <a:off x="179512" y="5229200"/>
            <a:ext cx="8712968" cy="1224136"/>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b="1" dirty="0" smtClean="0">
                <a:latin typeface="Arial" charset="0"/>
              </a:rPr>
              <a:t>Then, in order to improve </a:t>
            </a:r>
            <a:r>
              <a:rPr lang="en-US" altLang="ja-JP" b="1" dirty="0" smtClean="0">
                <a:solidFill>
                  <a:srgbClr val="FF0000"/>
                </a:solidFill>
                <a:latin typeface="Arial" charset="0"/>
              </a:rPr>
              <a:t>predictability of behavior</a:t>
            </a:r>
            <a:r>
              <a:rPr lang="en-US" altLang="ja-JP" b="1" dirty="0" smtClean="0">
                <a:latin typeface="Arial" charset="0"/>
              </a:rPr>
              <a:t>, we introduced a new intermediate construct between theoretical construct and disposition concept which can be measured by a scale whose items are  close to behavior. We call this </a:t>
            </a:r>
            <a:r>
              <a:rPr lang="en-US" altLang="ja-JP" b="1" dirty="0" smtClean="0">
                <a:solidFill>
                  <a:srgbClr val="FF0000"/>
                </a:solidFill>
                <a:latin typeface="Arial" charset="0"/>
              </a:rPr>
              <a:t>T-D mixture</a:t>
            </a:r>
            <a:r>
              <a:rPr lang="en-US" altLang="ja-JP" b="1" dirty="0" smtClean="0">
                <a:latin typeface="Arial" charset="0"/>
              </a:rPr>
              <a:t>. Better Forecasting but Weaker Reasoning</a:t>
            </a:r>
          </a:p>
        </p:txBody>
      </p:sp>
      <p:sp>
        <p:nvSpPr>
          <p:cNvPr id="25" name="角丸四角形 24"/>
          <p:cNvSpPr/>
          <p:nvPr/>
        </p:nvSpPr>
        <p:spPr>
          <a:xfrm>
            <a:off x="1259632" y="2564904"/>
            <a:ext cx="6120680" cy="1196752"/>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b="1" dirty="0" smtClean="0">
                <a:latin typeface="Arial" charset="0"/>
              </a:rPr>
              <a:t>We reconstructed the framework of innovation diffusion theory based on consumer innovativeness adopting </a:t>
            </a:r>
            <a:r>
              <a:rPr lang="en-US" altLang="ja-JP" b="1" dirty="0" err="1" smtClean="0">
                <a:latin typeface="Arial" charset="0"/>
              </a:rPr>
              <a:t>Carnap’s</a:t>
            </a:r>
            <a:r>
              <a:rPr lang="en-US" altLang="ja-JP" b="1" dirty="0" smtClean="0">
                <a:latin typeface="Arial" charset="0"/>
              </a:rPr>
              <a:t> </a:t>
            </a:r>
            <a:r>
              <a:rPr lang="en-US" altLang="ja-JP" b="1" dirty="0" smtClean="0">
                <a:solidFill>
                  <a:srgbClr val="FF0000"/>
                </a:solidFill>
                <a:latin typeface="Arial" charset="0"/>
              </a:rPr>
              <a:t>theoretical construct </a:t>
            </a:r>
            <a:r>
              <a:rPr lang="en-US" altLang="ja-JP" b="1" dirty="0" smtClean="0">
                <a:latin typeface="Arial" charset="0"/>
              </a:rPr>
              <a:t>and </a:t>
            </a:r>
            <a:r>
              <a:rPr lang="en-US" altLang="ja-JP" b="1" dirty="0" smtClean="0">
                <a:solidFill>
                  <a:srgbClr val="FF0000"/>
                </a:solidFill>
                <a:latin typeface="Arial" charset="0"/>
              </a:rPr>
              <a:t>disposition concept</a:t>
            </a:r>
            <a:r>
              <a:rPr lang="en-US" altLang="ja-JP" b="1" dirty="0" smtClean="0">
                <a:latin typeface="Arial" charset="0"/>
              </a:rPr>
              <a:t>. </a:t>
            </a:r>
          </a:p>
        </p:txBody>
      </p:sp>
      <p:sp>
        <p:nvSpPr>
          <p:cNvPr id="26" name="角丸四角形 25"/>
          <p:cNvSpPr/>
          <p:nvPr/>
        </p:nvSpPr>
        <p:spPr>
          <a:xfrm>
            <a:off x="1979712" y="3140968"/>
            <a:ext cx="5400600" cy="1656184"/>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b="1" dirty="0" smtClean="0">
                <a:latin typeface="Arial" charset="0"/>
              </a:rPr>
              <a:t>We replaced </a:t>
            </a:r>
            <a:r>
              <a:rPr lang="en-US" altLang="ja-JP" b="1" dirty="0" err="1" smtClean="0">
                <a:latin typeface="Arial" charset="0"/>
              </a:rPr>
              <a:t>Midgley</a:t>
            </a:r>
            <a:r>
              <a:rPr lang="en-US" altLang="ja-JP" b="1" dirty="0" smtClean="0">
                <a:latin typeface="Arial" charset="0"/>
              </a:rPr>
              <a:t> and Dowling’s “actualized innovativeness to “</a:t>
            </a:r>
            <a:r>
              <a:rPr lang="en-US" altLang="ja-JP" b="1" dirty="0" smtClean="0">
                <a:solidFill>
                  <a:srgbClr val="FF0000"/>
                </a:solidFill>
                <a:latin typeface="Arial" charset="0"/>
              </a:rPr>
              <a:t>relative time of adoption</a:t>
            </a:r>
            <a:r>
              <a:rPr lang="en-US" altLang="ja-JP" b="1" dirty="0" smtClean="0">
                <a:latin typeface="Arial" charset="0"/>
              </a:rPr>
              <a:t>” and “</a:t>
            </a:r>
            <a:r>
              <a:rPr lang="en-US" altLang="ja-JP" b="1" dirty="0" smtClean="0">
                <a:solidFill>
                  <a:srgbClr val="FF0000"/>
                </a:solidFill>
                <a:latin typeface="Arial" charset="0"/>
              </a:rPr>
              <a:t>number of new products adopted</a:t>
            </a:r>
            <a:r>
              <a:rPr lang="en-US" altLang="ja-JP" b="1" dirty="0" smtClean="0">
                <a:latin typeface="Arial" charset="0"/>
              </a:rPr>
              <a:t>” and also </a:t>
            </a:r>
            <a:r>
              <a:rPr lang="en-US" altLang="ja-JP" b="1" dirty="0" smtClean="0">
                <a:solidFill>
                  <a:srgbClr val="FF0000"/>
                </a:solidFill>
                <a:latin typeface="Arial" charset="0"/>
              </a:rPr>
              <a:t>abstraction level </a:t>
            </a:r>
            <a:r>
              <a:rPr lang="en-US" altLang="ja-JP" b="1" dirty="0" smtClean="0">
                <a:latin typeface="Arial" charset="0"/>
              </a:rPr>
              <a:t>of innovativeness to </a:t>
            </a:r>
            <a:r>
              <a:rPr lang="en-US" altLang="ja-JP" b="1" dirty="0" smtClean="0">
                <a:solidFill>
                  <a:srgbClr val="FF0000"/>
                </a:solidFill>
                <a:latin typeface="Arial" charset="0"/>
              </a:rPr>
              <a:t>scope </a:t>
            </a:r>
            <a:r>
              <a:rPr lang="en-US" altLang="ja-JP" b="1" dirty="0" smtClean="0">
                <a:latin typeface="Arial" charset="0"/>
              </a:rPr>
              <a:t>of innovativeness.</a:t>
            </a:r>
          </a:p>
        </p:txBody>
      </p:sp>
      <p:sp>
        <p:nvSpPr>
          <p:cNvPr id="27" name="角丸四角形 26"/>
          <p:cNvSpPr/>
          <p:nvPr/>
        </p:nvSpPr>
        <p:spPr>
          <a:xfrm>
            <a:off x="1547664" y="2636912"/>
            <a:ext cx="6480720" cy="1196752"/>
          </a:xfrm>
          <a:prstGeom prst="roundRect">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b="1" dirty="0" smtClean="0">
                <a:solidFill>
                  <a:schemeClr val="bg1"/>
                </a:solidFill>
                <a:latin typeface="Arial" charset="0"/>
              </a:rPr>
              <a:t>The capabilities of </a:t>
            </a:r>
            <a:r>
              <a:rPr lang="en-US" altLang="ja-JP" b="1" dirty="0" smtClean="0">
                <a:solidFill>
                  <a:srgbClr val="FF0000"/>
                </a:solidFill>
                <a:latin typeface="Arial" charset="0"/>
              </a:rPr>
              <a:t>theoretical construct</a:t>
            </a:r>
            <a:r>
              <a:rPr lang="en-US" altLang="ja-JP" b="1" dirty="0" smtClean="0">
                <a:solidFill>
                  <a:schemeClr val="bg1"/>
                </a:solidFill>
                <a:latin typeface="Arial" charset="0"/>
              </a:rPr>
              <a:t> include description, classification, forecasting  and reasoning.  The capabilities of </a:t>
            </a:r>
            <a:r>
              <a:rPr lang="en-US" altLang="ja-JP" b="1" dirty="0" smtClean="0">
                <a:solidFill>
                  <a:srgbClr val="FF0000"/>
                </a:solidFill>
                <a:latin typeface="Arial" charset="0"/>
              </a:rPr>
              <a:t>disposition concept </a:t>
            </a:r>
            <a:r>
              <a:rPr lang="en-US" altLang="ja-JP" b="1" dirty="0" smtClean="0">
                <a:solidFill>
                  <a:schemeClr val="bg1"/>
                </a:solidFill>
                <a:latin typeface="Arial" charset="0"/>
              </a:rPr>
              <a:t>include the same </a:t>
            </a:r>
            <a:r>
              <a:rPr lang="en-US" altLang="ja-JP" b="1" dirty="0" smtClean="0">
                <a:solidFill>
                  <a:srgbClr val="FF0000"/>
                </a:solidFill>
                <a:latin typeface="Arial" charset="0"/>
              </a:rPr>
              <a:t>except reasoning </a:t>
            </a:r>
            <a:r>
              <a:rPr lang="en-US" altLang="ja-JP" b="1" dirty="0" smtClean="0">
                <a:latin typeface="Arial" charset="0"/>
              </a:rPr>
              <a:t>. </a:t>
            </a:r>
          </a:p>
        </p:txBody>
      </p:sp>
      <p:sp>
        <p:nvSpPr>
          <p:cNvPr id="28" name="円/楕円 27"/>
          <p:cNvSpPr/>
          <p:nvPr/>
        </p:nvSpPr>
        <p:spPr>
          <a:xfrm>
            <a:off x="6300192" y="1916832"/>
            <a:ext cx="1440160" cy="648072"/>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dirty="0">
              <a:ln>
                <a:solidFill>
                  <a:srgbClr val="FF0000"/>
                </a:solidFill>
              </a:ln>
              <a:solidFill>
                <a:srgbClr val="FF0000"/>
              </a:solidFill>
            </a:endParaRPr>
          </a:p>
        </p:txBody>
      </p:sp>
      <p:sp>
        <p:nvSpPr>
          <p:cNvPr id="29" name="円/楕円 28"/>
          <p:cNvSpPr/>
          <p:nvPr/>
        </p:nvSpPr>
        <p:spPr>
          <a:xfrm>
            <a:off x="1979712" y="1772816"/>
            <a:ext cx="1224136" cy="720080"/>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dirty="0">
              <a:ln>
                <a:solidFill>
                  <a:srgbClr val="FF0000"/>
                </a:solidFill>
              </a:ln>
              <a:solidFill>
                <a:srgbClr val="FF0000"/>
              </a:solidFill>
            </a:endParaRPr>
          </a:p>
        </p:txBody>
      </p:sp>
      <p:sp>
        <p:nvSpPr>
          <p:cNvPr id="30" name="上矢印 29"/>
          <p:cNvSpPr/>
          <p:nvPr/>
        </p:nvSpPr>
        <p:spPr>
          <a:xfrm>
            <a:off x="4067944" y="2564904"/>
            <a:ext cx="72008" cy="57606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円/楕円 30"/>
          <p:cNvSpPr/>
          <p:nvPr/>
        </p:nvSpPr>
        <p:spPr>
          <a:xfrm>
            <a:off x="6444208" y="2348880"/>
            <a:ext cx="999728" cy="144016"/>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dirty="0">
              <a:ln>
                <a:solidFill>
                  <a:srgbClr val="FF0000"/>
                </a:solidFill>
              </a:ln>
              <a:solidFill>
                <a:srgbClr val="FF0000"/>
              </a:solidFill>
            </a:endParaRPr>
          </a:p>
        </p:txBody>
      </p:sp>
      <p:sp>
        <p:nvSpPr>
          <p:cNvPr id="32" name="テキスト ボックス 11"/>
          <p:cNvSpPr txBox="1">
            <a:spLocks noChangeArrowheads="1"/>
          </p:cNvSpPr>
          <p:nvPr/>
        </p:nvSpPr>
        <p:spPr bwMode="auto">
          <a:xfrm>
            <a:off x="611560" y="0"/>
            <a:ext cx="6408737" cy="461963"/>
          </a:xfrm>
          <a:prstGeom prst="rect">
            <a:avLst/>
          </a:prstGeom>
          <a:noFill/>
          <a:ln w="9525">
            <a:noFill/>
            <a:miter lim="800000"/>
            <a:headEnd/>
            <a:tailEnd/>
          </a:ln>
        </p:spPr>
        <p:txBody>
          <a:bodyPr>
            <a:spAutoFit/>
          </a:bodyPr>
          <a:lstStyle/>
          <a:p>
            <a:pPr algn="ctr"/>
            <a:r>
              <a:rPr lang="en-US" altLang="ja-JP" sz="2400" b="1" dirty="0" smtClean="0"/>
              <a:t>Detailed </a:t>
            </a:r>
            <a:r>
              <a:rPr lang="en-US" altLang="ja-JP" sz="2400" b="1" dirty="0"/>
              <a:t>Version of Research Framework </a:t>
            </a:r>
            <a:endParaRPr lang="ja-JP" altLang="en-US" sz="2400" b="1" dirty="0"/>
          </a:p>
        </p:txBody>
      </p:sp>
    </p:spTree>
    <p:extLst>
      <p:ext uri="{BB962C8B-B14F-4D97-AF65-F5344CB8AC3E}">
        <p14:creationId xmlns:p14="http://schemas.microsoft.com/office/powerpoint/2010/main" val="2012276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blinds(horizontal)">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 calcmode="lin" valueType="num">
                                      <p:cBhvr>
                                        <p:cTn id="12" dur="500" fill="hold"/>
                                        <p:tgtEl>
                                          <p:spTgt spid="19"/>
                                        </p:tgtEl>
                                        <p:attrNameLst>
                                          <p:attrName>ppt_w</p:attrName>
                                        </p:attrNameLst>
                                      </p:cBhvr>
                                      <p:tavLst>
                                        <p:tav tm="0">
                                          <p:val>
                                            <p:fltVal val="0"/>
                                          </p:val>
                                        </p:tav>
                                        <p:tav tm="100000">
                                          <p:val>
                                            <p:strVal val="#ppt_w"/>
                                          </p:val>
                                        </p:tav>
                                      </p:tavLst>
                                    </p:anim>
                                    <p:anim calcmode="lin" valueType="num">
                                      <p:cBhvr>
                                        <p:cTn id="13" dur="500" fill="hold"/>
                                        <p:tgtEl>
                                          <p:spTgt spid="19"/>
                                        </p:tgtEl>
                                        <p:attrNameLst>
                                          <p:attrName>ppt_h</p:attrName>
                                        </p:attrNameLst>
                                      </p:cBhvr>
                                      <p:tavLst>
                                        <p:tav tm="0">
                                          <p:val>
                                            <p:fltVal val="0"/>
                                          </p:val>
                                        </p:tav>
                                        <p:tav tm="100000">
                                          <p:val>
                                            <p:strVal val="#ppt_h"/>
                                          </p:val>
                                        </p:tav>
                                      </p:tavLst>
                                    </p:anim>
                                    <p:animEffect transition="in" filter="fade">
                                      <p:cBhvr>
                                        <p:cTn id="14" dur="500"/>
                                        <p:tgtEl>
                                          <p:spTgt spid="19"/>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p:cTn id="19" dur="500" fill="hold"/>
                                        <p:tgtEl>
                                          <p:spTgt spid="20"/>
                                        </p:tgtEl>
                                        <p:attrNameLst>
                                          <p:attrName>ppt_w</p:attrName>
                                        </p:attrNameLst>
                                      </p:cBhvr>
                                      <p:tavLst>
                                        <p:tav tm="0">
                                          <p:val>
                                            <p:fltVal val="0"/>
                                          </p:val>
                                        </p:tav>
                                        <p:tav tm="100000">
                                          <p:val>
                                            <p:strVal val="#ppt_w"/>
                                          </p:val>
                                        </p:tav>
                                      </p:tavLst>
                                    </p:anim>
                                    <p:anim calcmode="lin" valueType="num">
                                      <p:cBhvr>
                                        <p:cTn id="20" dur="500" fill="hold"/>
                                        <p:tgtEl>
                                          <p:spTgt spid="20"/>
                                        </p:tgtEl>
                                        <p:attrNameLst>
                                          <p:attrName>ppt_h</p:attrName>
                                        </p:attrNameLst>
                                      </p:cBhvr>
                                      <p:tavLst>
                                        <p:tav tm="0">
                                          <p:val>
                                            <p:fltVal val="0"/>
                                          </p:val>
                                        </p:tav>
                                        <p:tav tm="100000">
                                          <p:val>
                                            <p:strVal val="#ppt_h"/>
                                          </p:val>
                                        </p:tav>
                                      </p:tavLst>
                                    </p:anim>
                                    <p:animEffect transition="in" filter="fade">
                                      <p:cBhvr>
                                        <p:cTn id="21" dur="500"/>
                                        <p:tgtEl>
                                          <p:spTgt spid="20"/>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xit" presetSubtype="10" fill="hold" grpId="1" nodeType="clickEffect">
                                  <p:stCondLst>
                                    <p:cond delay="0"/>
                                  </p:stCondLst>
                                  <p:childTnLst>
                                    <p:animEffect transition="out" filter="blinds(horizontal)">
                                      <p:cBhvr>
                                        <p:cTn id="25" dur="500"/>
                                        <p:tgtEl>
                                          <p:spTgt spid="25"/>
                                        </p:tgtEl>
                                      </p:cBhvr>
                                    </p:animEffect>
                                    <p:set>
                                      <p:cBhvr>
                                        <p:cTn id="26" dur="1" fill="hold">
                                          <p:stCondLst>
                                            <p:cond delay="499"/>
                                          </p:stCondLst>
                                        </p:cTn>
                                        <p:tgtEl>
                                          <p:spTgt spid="25"/>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27"/>
                                        </p:tgtEl>
                                        <p:attrNameLst>
                                          <p:attrName>style.visibility</p:attrName>
                                        </p:attrNameLst>
                                      </p:cBhvr>
                                      <p:to>
                                        <p:strVal val="visible"/>
                                      </p:to>
                                    </p:set>
                                    <p:animEffect transition="in" filter="blinds(horizontal)">
                                      <p:cBhvr>
                                        <p:cTn id="31" dur="500"/>
                                        <p:tgtEl>
                                          <p:spTgt spid="27"/>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0" fill="hold" grpId="0" nodeType="clickEffect">
                                  <p:stCondLst>
                                    <p:cond delay="0"/>
                                  </p:stCondLst>
                                  <p:childTnLst>
                                    <p:set>
                                      <p:cBhvr>
                                        <p:cTn id="35" dur="1" fill="hold">
                                          <p:stCondLst>
                                            <p:cond delay="0"/>
                                          </p:stCondLst>
                                        </p:cTn>
                                        <p:tgtEl>
                                          <p:spTgt spid="29"/>
                                        </p:tgtEl>
                                        <p:attrNameLst>
                                          <p:attrName>style.visibility</p:attrName>
                                        </p:attrNameLst>
                                      </p:cBhvr>
                                      <p:to>
                                        <p:strVal val="visible"/>
                                      </p:to>
                                    </p:set>
                                    <p:anim calcmode="lin" valueType="num">
                                      <p:cBhvr>
                                        <p:cTn id="36" dur="500" fill="hold"/>
                                        <p:tgtEl>
                                          <p:spTgt spid="29"/>
                                        </p:tgtEl>
                                        <p:attrNameLst>
                                          <p:attrName>ppt_w</p:attrName>
                                        </p:attrNameLst>
                                      </p:cBhvr>
                                      <p:tavLst>
                                        <p:tav tm="0">
                                          <p:val>
                                            <p:fltVal val="0"/>
                                          </p:val>
                                        </p:tav>
                                        <p:tav tm="100000">
                                          <p:val>
                                            <p:strVal val="#ppt_w"/>
                                          </p:val>
                                        </p:tav>
                                      </p:tavLst>
                                    </p:anim>
                                    <p:anim calcmode="lin" valueType="num">
                                      <p:cBhvr>
                                        <p:cTn id="37" dur="500" fill="hold"/>
                                        <p:tgtEl>
                                          <p:spTgt spid="29"/>
                                        </p:tgtEl>
                                        <p:attrNameLst>
                                          <p:attrName>ppt_h</p:attrName>
                                        </p:attrNameLst>
                                      </p:cBhvr>
                                      <p:tavLst>
                                        <p:tav tm="0">
                                          <p:val>
                                            <p:fltVal val="0"/>
                                          </p:val>
                                        </p:tav>
                                        <p:tav tm="100000">
                                          <p:val>
                                            <p:strVal val="#ppt_h"/>
                                          </p:val>
                                        </p:tav>
                                      </p:tavLst>
                                    </p:anim>
                                    <p:animEffect transition="in" filter="fade">
                                      <p:cBhvr>
                                        <p:cTn id="38" dur="500"/>
                                        <p:tgtEl>
                                          <p:spTgt spid="29"/>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0" fill="hold" grpId="0" nodeType="clickEffect">
                                  <p:stCondLst>
                                    <p:cond delay="0"/>
                                  </p:stCondLst>
                                  <p:childTnLst>
                                    <p:set>
                                      <p:cBhvr>
                                        <p:cTn id="42" dur="1" fill="hold">
                                          <p:stCondLst>
                                            <p:cond delay="0"/>
                                          </p:stCondLst>
                                        </p:cTn>
                                        <p:tgtEl>
                                          <p:spTgt spid="28"/>
                                        </p:tgtEl>
                                        <p:attrNameLst>
                                          <p:attrName>style.visibility</p:attrName>
                                        </p:attrNameLst>
                                      </p:cBhvr>
                                      <p:to>
                                        <p:strVal val="visible"/>
                                      </p:to>
                                    </p:set>
                                    <p:anim calcmode="lin" valueType="num">
                                      <p:cBhvr>
                                        <p:cTn id="43" dur="500" fill="hold"/>
                                        <p:tgtEl>
                                          <p:spTgt spid="28"/>
                                        </p:tgtEl>
                                        <p:attrNameLst>
                                          <p:attrName>ppt_w</p:attrName>
                                        </p:attrNameLst>
                                      </p:cBhvr>
                                      <p:tavLst>
                                        <p:tav tm="0">
                                          <p:val>
                                            <p:fltVal val="0"/>
                                          </p:val>
                                        </p:tav>
                                        <p:tav tm="100000">
                                          <p:val>
                                            <p:strVal val="#ppt_w"/>
                                          </p:val>
                                        </p:tav>
                                      </p:tavLst>
                                    </p:anim>
                                    <p:anim calcmode="lin" valueType="num">
                                      <p:cBhvr>
                                        <p:cTn id="44" dur="500" fill="hold"/>
                                        <p:tgtEl>
                                          <p:spTgt spid="28"/>
                                        </p:tgtEl>
                                        <p:attrNameLst>
                                          <p:attrName>ppt_h</p:attrName>
                                        </p:attrNameLst>
                                      </p:cBhvr>
                                      <p:tavLst>
                                        <p:tav tm="0">
                                          <p:val>
                                            <p:fltVal val="0"/>
                                          </p:val>
                                        </p:tav>
                                        <p:tav tm="100000">
                                          <p:val>
                                            <p:strVal val="#ppt_h"/>
                                          </p:val>
                                        </p:tav>
                                      </p:tavLst>
                                    </p:anim>
                                    <p:animEffect transition="in" filter="fade">
                                      <p:cBhvr>
                                        <p:cTn id="45" dur="500"/>
                                        <p:tgtEl>
                                          <p:spTgt spid="28"/>
                                        </p:tgtEl>
                                      </p:cBhvr>
                                    </p:animEffect>
                                  </p:childTnLst>
                                </p:cTn>
                              </p:par>
                            </p:childTnLst>
                          </p:cTn>
                        </p:par>
                      </p:childTnLst>
                    </p:cTn>
                  </p:par>
                  <p:par>
                    <p:cTn id="46" fill="hold">
                      <p:stCondLst>
                        <p:cond delay="indefinite"/>
                      </p:stCondLst>
                      <p:childTnLst>
                        <p:par>
                          <p:cTn id="47" fill="hold">
                            <p:stCondLst>
                              <p:cond delay="0"/>
                            </p:stCondLst>
                            <p:childTnLst>
                              <p:par>
                                <p:cTn id="48" presetID="53" presetClass="entr" presetSubtype="0" fill="hold" grpId="0" nodeType="clickEffect">
                                  <p:stCondLst>
                                    <p:cond delay="0"/>
                                  </p:stCondLst>
                                  <p:childTnLst>
                                    <p:set>
                                      <p:cBhvr>
                                        <p:cTn id="49" dur="1" fill="hold">
                                          <p:stCondLst>
                                            <p:cond delay="0"/>
                                          </p:stCondLst>
                                        </p:cTn>
                                        <p:tgtEl>
                                          <p:spTgt spid="31"/>
                                        </p:tgtEl>
                                        <p:attrNameLst>
                                          <p:attrName>style.visibility</p:attrName>
                                        </p:attrNameLst>
                                      </p:cBhvr>
                                      <p:to>
                                        <p:strVal val="visible"/>
                                      </p:to>
                                    </p:set>
                                    <p:anim calcmode="lin" valueType="num">
                                      <p:cBhvr>
                                        <p:cTn id="50" dur="500" fill="hold"/>
                                        <p:tgtEl>
                                          <p:spTgt spid="31"/>
                                        </p:tgtEl>
                                        <p:attrNameLst>
                                          <p:attrName>ppt_w</p:attrName>
                                        </p:attrNameLst>
                                      </p:cBhvr>
                                      <p:tavLst>
                                        <p:tav tm="0">
                                          <p:val>
                                            <p:fltVal val="0"/>
                                          </p:val>
                                        </p:tav>
                                        <p:tav tm="100000">
                                          <p:val>
                                            <p:strVal val="#ppt_w"/>
                                          </p:val>
                                        </p:tav>
                                      </p:tavLst>
                                    </p:anim>
                                    <p:anim calcmode="lin" valueType="num">
                                      <p:cBhvr>
                                        <p:cTn id="51" dur="500" fill="hold"/>
                                        <p:tgtEl>
                                          <p:spTgt spid="31"/>
                                        </p:tgtEl>
                                        <p:attrNameLst>
                                          <p:attrName>ppt_h</p:attrName>
                                        </p:attrNameLst>
                                      </p:cBhvr>
                                      <p:tavLst>
                                        <p:tav tm="0">
                                          <p:val>
                                            <p:fltVal val="0"/>
                                          </p:val>
                                        </p:tav>
                                        <p:tav tm="100000">
                                          <p:val>
                                            <p:strVal val="#ppt_h"/>
                                          </p:val>
                                        </p:tav>
                                      </p:tavLst>
                                    </p:anim>
                                    <p:animEffect transition="in" filter="fade">
                                      <p:cBhvr>
                                        <p:cTn id="52" dur="500"/>
                                        <p:tgtEl>
                                          <p:spTgt spid="31"/>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xit" presetSubtype="10" fill="hold" grpId="1" nodeType="clickEffect">
                                  <p:stCondLst>
                                    <p:cond delay="0"/>
                                  </p:stCondLst>
                                  <p:childTnLst>
                                    <p:animEffect transition="out" filter="blinds(horizontal)">
                                      <p:cBhvr>
                                        <p:cTn id="56" dur="500"/>
                                        <p:tgtEl>
                                          <p:spTgt spid="27"/>
                                        </p:tgtEl>
                                      </p:cBhvr>
                                    </p:animEffect>
                                    <p:set>
                                      <p:cBhvr>
                                        <p:cTn id="57" dur="1" fill="hold">
                                          <p:stCondLst>
                                            <p:cond delay="499"/>
                                          </p:stCondLst>
                                        </p:cTn>
                                        <p:tgtEl>
                                          <p:spTgt spid="27"/>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26"/>
                                        </p:tgtEl>
                                        <p:attrNameLst>
                                          <p:attrName>style.visibility</p:attrName>
                                        </p:attrNameLst>
                                      </p:cBhvr>
                                      <p:to>
                                        <p:strVal val="visible"/>
                                      </p:to>
                                    </p:set>
                                    <p:animEffect transition="in" filter="blinds(horizontal)">
                                      <p:cBhvr>
                                        <p:cTn id="62" dur="500"/>
                                        <p:tgtEl>
                                          <p:spTgt spid="26"/>
                                        </p:tgtEl>
                                      </p:cBhvr>
                                    </p:animEffect>
                                  </p:childTnLst>
                                </p:cTn>
                              </p:par>
                            </p:childTnLst>
                          </p:cTn>
                        </p:par>
                      </p:childTnLst>
                    </p:cTn>
                  </p:par>
                  <p:par>
                    <p:cTn id="63" fill="hold">
                      <p:stCondLst>
                        <p:cond delay="indefinite"/>
                      </p:stCondLst>
                      <p:childTnLst>
                        <p:par>
                          <p:cTn id="64" fill="hold">
                            <p:stCondLst>
                              <p:cond delay="0"/>
                            </p:stCondLst>
                            <p:childTnLst>
                              <p:par>
                                <p:cTn id="65" presetID="53" presetClass="entr" presetSubtype="0" fill="hold" grpId="0" nodeType="clickEffect">
                                  <p:stCondLst>
                                    <p:cond delay="0"/>
                                  </p:stCondLst>
                                  <p:childTnLst>
                                    <p:set>
                                      <p:cBhvr>
                                        <p:cTn id="66" dur="1" fill="hold">
                                          <p:stCondLst>
                                            <p:cond delay="0"/>
                                          </p:stCondLst>
                                        </p:cTn>
                                        <p:tgtEl>
                                          <p:spTgt spid="16"/>
                                        </p:tgtEl>
                                        <p:attrNameLst>
                                          <p:attrName>style.visibility</p:attrName>
                                        </p:attrNameLst>
                                      </p:cBhvr>
                                      <p:to>
                                        <p:strVal val="visible"/>
                                      </p:to>
                                    </p:set>
                                    <p:anim calcmode="lin" valueType="num">
                                      <p:cBhvr>
                                        <p:cTn id="67" dur="500" fill="hold"/>
                                        <p:tgtEl>
                                          <p:spTgt spid="16"/>
                                        </p:tgtEl>
                                        <p:attrNameLst>
                                          <p:attrName>ppt_w</p:attrName>
                                        </p:attrNameLst>
                                      </p:cBhvr>
                                      <p:tavLst>
                                        <p:tav tm="0">
                                          <p:val>
                                            <p:fltVal val="0"/>
                                          </p:val>
                                        </p:tav>
                                        <p:tav tm="100000">
                                          <p:val>
                                            <p:strVal val="#ppt_w"/>
                                          </p:val>
                                        </p:tav>
                                      </p:tavLst>
                                    </p:anim>
                                    <p:anim calcmode="lin" valueType="num">
                                      <p:cBhvr>
                                        <p:cTn id="68" dur="500" fill="hold"/>
                                        <p:tgtEl>
                                          <p:spTgt spid="16"/>
                                        </p:tgtEl>
                                        <p:attrNameLst>
                                          <p:attrName>ppt_h</p:attrName>
                                        </p:attrNameLst>
                                      </p:cBhvr>
                                      <p:tavLst>
                                        <p:tav tm="0">
                                          <p:val>
                                            <p:fltVal val="0"/>
                                          </p:val>
                                        </p:tav>
                                        <p:tav tm="100000">
                                          <p:val>
                                            <p:strVal val="#ppt_h"/>
                                          </p:val>
                                        </p:tav>
                                      </p:tavLst>
                                    </p:anim>
                                    <p:animEffect transition="in" filter="fade">
                                      <p:cBhvr>
                                        <p:cTn id="69" dur="500"/>
                                        <p:tgtEl>
                                          <p:spTgt spid="16"/>
                                        </p:tgtEl>
                                      </p:cBhvr>
                                    </p:animEffect>
                                  </p:childTnLst>
                                </p:cTn>
                              </p:par>
                            </p:childTnLst>
                          </p:cTn>
                        </p:par>
                      </p:childTnLst>
                    </p:cTn>
                  </p:par>
                  <p:par>
                    <p:cTn id="70" fill="hold">
                      <p:stCondLst>
                        <p:cond delay="indefinite"/>
                      </p:stCondLst>
                      <p:childTnLst>
                        <p:par>
                          <p:cTn id="71" fill="hold">
                            <p:stCondLst>
                              <p:cond delay="0"/>
                            </p:stCondLst>
                            <p:childTnLst>
                              <p:par>
                                <p:cTn id="72" presetID="53" presetClass="entr" presetSubtype="0" fill="hold" grpId="0" nodeType="clickEffect">
                                  <p:stCondLst>
                                    <p:cond delay="0"/>
                                  </p:stCondLst>
                                  <p:childTnLst>
                                    <p:set>
                                      <p:cBhvr>
                                        <p:cTn id="73" dur="1" fill="hold">
                                          <p:stCondLst>
                                            <p:cond delay="0"/>
                                          </p:stCondLst>
                                        </p:cTn>
                                        <p:tgtEl>
                                          <p:spTgt spid="14"/>
                                        </p:tgtEl>
                                        <p:attrNameLst>
                                          <p:attrName>style.visibility</p:attrName>
                                        </p:attrNameLst>
                                      </p:cBhvr>
                                      <p:to>
                                        <p:strVal val="visible"/>
                                      </p:to>
                                    </p:set>
                                    <p:anim calcmode="lin" valueType="num">
                                      <p:cBhvr>
                                        <p:cTn id="74" dur="500" fill="hold"/>
                                        <p:tgtEl>
                                          <p:spTgt spid="14"/>
                                        </p:tgtEl>
                                        <p:attrNameLst>
                                          <p:attrName>ppt_w</p:attrName>
                                        </p:attrNameLst>
                                      </p:cBhvr>
                                      <p:tavLst>
                                        <p:tav tm="0">
                                          <p:val>
                                            <p:fltVal val="0"/>
                                          </p:val>
                                        </p:tav>
                                        <p:tav tm="100000">
                                          <p:val>
                                            <p:strVal val="#ppt_w"/>
                                          </p:val>
                                        </p:tav>
                                      </p:tavLst>
                                    </p:anim>
                                    <p:anim calcmode="lin" valueType="num">
                                      <p:cBhvr>
                                        <p:cTn id="75" dur="500" fill="hold"/>
                                        <p:tgtEl>
                                          <p:spTgt spid="14"/>
                                        </p:tgtEl>
                                        <p:attrNameLst>
                                          <p:attrName>ppt_h</p:attrName>
                                        </p:attrNameLst>
                                      </p:cBhvr>
                                      <p:tavLst>
                                        <p:tav tm="0">
                                          <p:val>
                                            <p:fltVal val="0"/>
                                          </p:val>
                                        </p:tav>
                                        <p:tav tm="100000">
                                          <p:val>
                                            <p:strVal val="#ppt_h"/>
                                          </p:val>
                                        </p:tav>
                                      </p:tavLst>
                                    </p:anim>
                                    <p:animEffect transition="in" filter="fade">
                                      <p:cBhvr>
                                        <p:cTn id="76" dur="500"/>
                                        <p:tgtEl>
                                          <p:spTgt spid="14"/>
                                        </p:tgtEl>
                                      </p:cBhvr>
                                    </p:animEffect>
                                  </p:childTnLst>
                                </p:cTn>
                              </p:par>
                            </p:childTnLst>
                          </p:cTn>
                        </p:par>
                      </p:childTnLst>
                    </p:cTn>
                  </p:par>
                  <p:par>
                    <p:cTn id="77" fill="hold">
                      <p:stCondLst>
                        <p:cond delay="indefinite"/>
                      </p:stCondLst>
                      <p:childTnLst>
                        <p:par>
                          <p:cTn id="78" fill="hold">
                            <p:stCondLst>
                              <p:cond delay="0"/>
                            </p:stCondLst>
                            <p:childTnLst>
                              <p:par>
                                <p:cTn id="79" presetID="53" presetClass="entr" presetSubtype="0" fill="hold" grpId="0" nodeType="clickEffect">
                                  <p:stCondLst>
                                    <p:cond delay="0"/>
                                  </p:stCondLst>
                                  <p:childTnLst>
                                    <p:set>
                                      <p:cBhvr>
                                        <p:cTn id="80" dur="1" fill="hold">
                                          <p:stCondLst>
                                            <p:cond delay="0"/>
                                          </p:stCondLst>
                                        </p:cTn>
                                        <p:tgtEl>
                                          <p:spTgt spid="21"/>
                                        </p:tgtEl>
                                        <p:attrNameLst>
                                          <p:attrName>style.visibility</p:attrName>
                                        </p:attrNameLst>
                                      </p:cBhvr>
                                      <p:to>
                                        <p:strVal val="visible"/>
                                      </p:to>
                                    </p:set>
                                    <p:anim calcmode="lin" valueType="num">
                                      <p:cBhvr>
                                        <p:cTn id="81" dur="500" fill="hold"/>
                                        <p:tgtEl>
                                          <p:spTgt spid="21"/>
                                        </p:tgtEl>
                                        <p:attrNameLst>
                                          <p:attrName>ppt_w</p:attrName>
                                        </p:attrNameLst>
                                      </p:cBhvr>
                                      <p:tavLst>
                                        <p:tav tm="0">
                                          <p:val>
                                            <p:fltVal val="0"/>
                                          </p:val>
                                        </p:tav>
                                        <p:tav tm="100000">
                                          <p:val>
                                            <p:strVal val="#ppt_w"/>
                                          </p:val>
                                        </p:tav>
                                      </p:tavLst>
                                    </p:anim>
                                    <p:anim calcmode="lin" valueType="num">
                                      <p:cBhvr>
                                        <p:cTn id="82" dur="500" fill="hold"/>
                                        <p:tgtEl>
                                          <p:spTgt spid="21"/>
                                        </p:tgtEl>
                                        <p:attrNameLst>
                                          <p:attrName>ppt_h</p:attrName>
                                        </p:attrNameLst>
                                      </p:cBhvr>
                                      <p:tavLst>
                                        <p:tav tm="0">
                                          <p:val>
                                            <p:fltVal val="0"/>
                                          </p:val>
                                        </p:tav>
                                        <p:tav tm="100000">
                                          <p:val>
                                            <p:strVal val="#ppt_h"/>
                                          </p:val>
                                        </p:tav>
                                      </p:tavLst>
                                    </p:anim>
                                    <p:animEffect transition="in" filter="fade">
                                      <p:cBhvr>
                                        <p:cTn id="83" dur="500"/>
                                        <p:tgtEl>
                                          <p:spTgt spid="21"/>
                                        </p:tgtEl>
                                      </p:cBhvr>
                                    </p:animEffect>
                                  </p:childTnLst>
                                </p:cTn>
                              </p:par>
                            </p:childTnLst>
                          </p:cTn>
                        </p:par>
                      </p:childTnLst>
                    </p:cTn>
                  </p:par>
                  <p:par>
                    <p:cTn id="84" fill="hold">
                      <p:stCondLst>
                        <p:cond delay="indefinite"/>
                      </p:stCondLst>
                      <p:childTnLst>
                        <p:par>
                          <p:cTn id="85" fill="hold">
                            <p:stCondLst>
                              <p:cond delay="0"/>
                            </p:stCondLst>
                            <p:childTnLst>
                              <p:par>
                                <p:cTn id="86" presetID="53" presetClass="entr" presetSubtype="0" fill="hold" grpId="0" nodeType="clickEffect">
                                  <p:stCondLst>
                                    <p:cond delay="0"/>
                                  </p:stCondLst>
                                  <p:childTnLst>
                                    <p:set>
                                      <p:cBhvr>
                                        <p:cTn id="87" dur="1" fill="hold">
                                          <p:stCondLst>
                                            <p:cond delay="0"/>
                                          </p:stCondLst>
                                        </p:cTn>
                                        <p:tgtEl>
                                          <p:spTgt spid="8"/>
                                        </p:tgtEl>
                                        <p:attrNameLst>
                                          <p:attrName>style.visibility</p:attrName>
                                        </p:attrNameLst>
                                      </p:cBhvr>
                                      <p:to>
                                        <p:strVal val="visible"/>
                                      </p:to>
                                    </p:set>
                                    <p:anim calcmode="lin" valueType="num">
                                      <p:cBhvr>
                                        <p:cTn id="88" dur="500" fill="hold"/>
                                        <p:tgtEl>
                                          <p:spTgt spid="8"/>
                                        </p:tgtEl>
                                        <p:attrNameLst>
                                          <p:attrName>ppt_w</p:attrName>
                                        </p:attrNameLst>
                                      </p:cBhvr>
                                      <p:tavLst>
                                        <p:tav tm="0">
                                          <p:val>
                                            <p:fltVal val="0"/>
                                          </p:val>
                                        </p:tav>
                                        <p:tav tm="100000">
                                          <p:val>
                                            <p:strVal val="#ppt_w"/>
                                          </p:val>
                                        </p:tav>
                                      </p:tavLst>
                                    </p:anim>
                                    <p:anim calcmode="lin" valueType="num">
                                      <p:cBhvr>
                                        <p:cTn id="89" dur="500" fill="hold"/>
                                        <p:tgtEl>
                                          <p:spTgt spid="8"/>
                                        </p:tgtEl>
                                        <p:attrNameLst>
                                          <p:attrName>ppt_h</p:attrName>
                                        </p:attrNameLst>
                                      </p:cBhvr>
                                      <p:tavLst>
                                        <p:tav tm="0">
                                          <p:val>
                                            <p:fltVal val="0"/>
                                          </p:val>
                                        </p:tav>
                                        <p:tav tm="100000">
                                          <p:val>
                                            <p:strVal val="#ppt_h"/>
                                          </p:val>
                                        </p:tav>
                                      </p:tavLst>
                                    </p:anim>
                                    <p:animEffect transition="in" filter="fade">
                                      <p:cBhvr>
                                        <p:cTn id="90" dur="500"/>
                                        <p:tgtEl>
                                          <p:spTgt spid="8"/>
                                        </p:tgtEl>
                                      </p:cBhvr>
                                    </p:animEffect>
                                  </p:childTnLst>
                                </p:cTn>
                              </p:par>
                              <p:par>
                                <p:cTn id="91" presetID="53" presetClass="entr" presetSubtype="0" fill="hold" nodeType="withEffect">
                                  <p:stCondLst>
                                    <p:cond delay="0"/>
                                  </p:stCondLst>
                                  <p:childTnLst>
                                    <p:set>
                                      <p:cBhvr>
                                        <p:cTn id="92" dur="1" fill="hold">
                                          <p:stCondLst>
                                            <p:cond delay="0"/>
                                          </p:stCondLst>
                                        </p:cTn>
                                        <p:tgtEl>
                                          <p:spTgt spid="10"/>
                                        </p:tgtEl>
                                        <p:attrNameLst>
                                          <p:attrName>style.visibility</p:attrName>
                                        </p:attrNameLst>
                                      </p:cBhvr>
                                      <p:to>
                                        <p:strVal val="visible"/>
                                      </p:to>
                                    </p:set>
                                    <p:anim calcmode="lin" valueType="num">
                                      <p:cBhvr>
                                        <p:cTn id="93" dur="500" fill="hold"/>
                                        <p:tgtEl>
                                          <p:spTgt spid="10"/>
                                        </p:tgtEl>
                                        <p:attrNameLst>
                                          <p:attrName>ppt_w</p:attrName>
                                        </p:attrNameLst>
                                      </p:cBhvr>
                                      <p:tavLst>
                                        <p:tav tm="0">
                                          <p:val>
                                            <p:fltVal val="0"/>
                                          </p:val>
                                        </p:tav>
                                        <p:tav tm="100000">
                                          <p:val>
                                            <p:strVal val="#ppt_w"/>
                                          </p:val>
                                        </p:tav>
                                      </p:tavLst>
                                    </p:anim>
                                    <p:anim calcmode="lin" valueType="num">
                                      <p:cBhvr>
                                        <p:cTn id="94" dur="500" fill="hold"/>
                                        <p:tgtEl>
                                          <p:spTgt spid="10"/>
                                        </p:tgtEl>
                                        <p:attrNameLst>
                                          <p:attrName>ppt_h</p:attrName>
                                        </p:attrNameLst>
                                      </p:cBhvr>
                                      <p:tavLst>
                                        <p:tav tm="0">
                                          <p:val>
                                            <p:fltVal val="0"/>
                                          </p:val>
                                        </p:tav>
                                        <p:tav tm="100000">
                                          <p:val>
                                            <p:strVal val="#ppt_h"/>
                                          </p:val>
                                        </p:tav>
                                      </p:tavLst>
                                    </p:anim>
                                    <p:animEffect transition="in" filter="fade">
                                      <p:cBhvr>
                                        <p:cTn id="95" dur="500"/>
                                        <p:tgtEl>
                                          <p:spTgt spid="10"/>
                                        </p:tgtEl>
                                      </p:cBhvr>
                                    </p:animEffect>
                                  </p:childTnLst>
                                </p:cTn>
                              </p:par>
                              <p:par>
                                <p:cTn id="96" presetID="53" presetClass="entr" presetSubtype="0" fill="hold" grpId="0" nodeType="withEffect">
                                  <p:stCondLst>
                                    <p:cond delay="0"/>
                                  </p:stCondLst>
                                  <p:childTnLst>
                                    <p:set>
                                      <p:cBhvr>
                                        <p:cTn id="97" dur="1" fill="hold">
                                          <p:stCondLst>
                                            <p:cond delay="0"/>
                                          </p:stCondLst>
                                        </p:cTn>
                                        <p:tgtEl>
                                          <p:spTgt spid="9"/>
                                        </p:tgtEl>
                                        <p:attrNameLst>
                                          <p:attrName>style.visibility</p:attrName>
                                        </p:attrNameLst>
                                      </p:cBhvr>
                                      <p:to>
                                        <p:strVal val="visible"/>
                                      </p:to>
                                    </p:set>
                                    <p:anim calcmode="lin" valueType="num">
                                      <p:cBhvr>
                                        <p:cTn id="98" dur="500" fill="hold"/>
                                        <p:tgtEl>
                                          <p:spTgt spid="9"/>
                                        </p:tgtEl>
                                        <p:attrNameLst>
                                          <p:attrName>ppt_w</p:attrName>
                                        </p:attrNameLst>
                                      </p:cBhvr>
                                      <p:tavLst>
                                        <p:tav tm="0">
                                          <p:val>
                                            <p:fltVal val="0"/>
                                          </p:val>
                                        </p:tav>
                                        <p:tav tm="100000">
                                          <p:val>
                                            <p:strVal val="#ppt_w"/>
                                          </p:val>
                                        </p:tav>
                                      </p:tavLst>
                                    </p:anim>
                                    <p:anim calcmode="lin" valueType="num">
                                      <p:cBhvr>
                                        <p:cTn id="99" dur="500" fill="hold"/>
                                        <p:tgtEl>
                                          <p:spTgt spid="9"/>
                                        </p:tgtEl>
                                        <p:attrNameLst>
                                          <p:attrName>ppt_h</p:attrName>
                                        </p:attrNameLst>
                                      </p:cBhvr>
                                      <p:tavLst>
                                        <p:tav tm="0">
                                          <p:val>
                                            <p:fltVal val="0"/>
                                          </p:val>
                                        </p:tav>
                                        <p:tav tm="100000">
                                          <p:val>
                                            <p:strVal val="#ppt_h"/>
                                          </p:val>
                                        </p:tav>
                                      </p:tavLst>
                                    </p:anim>
                                    <p:animEffect transition="in" filter="fade">
                                      <p:cBhvr>
                                        <p:cTn id="100" dur="500"/>
                                        <p:tgtEl>
                                          <p:spTgt spid="9"/>
                                        </p:tgtEl>
                                      </p:cBhvr>
                                    </p:animEffect>
                                  </p:childTnLst>
                                </p:cTn>
                              </p:par>
                            </p:childTnLst>
                          </p:cTn>
                        </p:par>
                      </p:childTnLst>
                    </p:cTn>
                  </p:par>
                  <p:par>
                    <p:cTn id="101" fill="hold">
                      <p:stCondLst>
                        <p:cond delay="indefinite"/>
                      </p:stCondLst>
                      <p:childTnLst>
                        <p:par>
                          <p:cTn id="102" fill="hold">
                            <p:stCondLst>
                              <p:cond delay="0"/>
                            </p:stCondLst>
                            <p:childTnLst>
                              <p:par>
                                <p:cTn id="103" presetID="53" presetClass="entr" presetSubtype="0" fill="hold" nodeType="clickEffect">
                                  <p:stCondLst>
                                    <p:cond delay="0"/>
                                  </p:stCondLst>
                                  <p:childTnLst>
                                    <p:set>
                                      <p:cBhvr>
                                        <p:cTn id="104" dur="1" fill="hold">
                                          <p:stCondLst>
                                            <p:cond delay="0"/>
                                          </p:stCondLst>
                                        </p:cTn>
                                        <p:tgtEl>
                                          <p:spTgt spid="11"/>
                                        </p:tgtEl>
                                        <p:attrNameLst>
                                          <p:attrName>style.visibility</p:attrName>
                                        </p:attrNameLst>
                                      </p:cBhvr>
                                      <p:to>
                                        <p:strVal val="visible"/>
                                      </p:to>
                                    </p:set>
                                    <p:anim calcmode="lin" valueType="num">
                                      <p:cBhvr>
                                        <p:cTn id="105" dur="500" fill="hold"/>
                                        <p:tgtEl>
                                          <p:spTgt spid="11"/>
                                        </p:tgtEl>
                                        <p:attrNameLst>
                                          <p:attrName>ppt_w</p:attrName>
                                        </p:attrNameLst>
                                      </p:cBhvr>
                                      <p:tavLst>
                                        <p:tav tm="0">
                                          <p:val>
                                            <p:fltVal val="0"/>
                                          </p:val>
                                        </p:tav>
                                        <p:tav tm="100000">
                                          <p:val>
                                            <p:strVal val="#ppt_w"/>
                                          </p:val>
                                        </p:tav>
                                      </p:tavLst>
                                    </p:anim>
                                    <p:anim calcmode="lin" valueType="num">
                                      <p:cBhvr>
                                        <p:cTn id="106" dur="500" fill="hold"/>
                                        <p:tgtEl>
                                          <p:spTgt spid="11"/>
                                        </p:tgtEl>
                                        <p:attrNameLst>
                                          <p:attrName>ppt_h</p:attrName>
                                        </p:attrNameLst>
                                      </p:cBhvr>
                                      <p:tavLst>
                                        <p:tav tm="0">
                                          <p:val>
                                            <p:fltVal val="0"/>
                                          </p:val>
                                        </p:tav>
                                        <p:tav tm="100000">
                                          <p:val>
                                            <p:strVal val="#ppt_h"/>
                                          </p:val>
                                        </p:tav>
                                      </p:tavLst>
                                    </p:anim>
                                    <p:animEffect transition="in" filter="fade">
                                      <p:cBhvr>
                                        <p:cTn id="107" dur="500"/>
                                        <p:tgtEl>
                                          <p:spTgt spid="11"/>
                                        </p:tgtEl>
                                      </p:cBhvr>
                                    </p:animEffect>
                                  </p:childTnLst>
                                </p:cTn>
                              </p:par>
                              <p:par>
                                <p:cTn id="108" presetID="53" presetClass="entr" presetSubtype="0" fill="hold" nodeType="withEffect">
                                  <p:stCondLst>
                                    <p:cond delay="0"/>
                                  </p:stCondLst>
                                  <p:childTnLst>
                                    <p:set>
                                      <p:cBhvr>
                                        <p:cTn id="109" dur="1" fill="hold">
                                          <p:stCondLst>
                                            <p:cond delay="0"/>
                                          </p:stCondLst>
                                        </p:cTn>
                                        <p:tgtEl>
                                          <p:spTgt spid="12"/>
                                        </p:tgtEl>
                                        <p:attrNameLst>
                                          <p:attrName>style.visibility</p:attrName>
                                        </p:attrNameLst>
                                      </p:cBhvr>
                                      <p:to>
                                        <p:strVal val="visible"/>
                                      </p:to>
                                    </p:set>
                                    <p:anim calcmode="lin" valueType="num">
                                      <p:cBhvr>
                                        <p:cTn id="110" dur="500" fill="hold"/>
                                        <p:tgtEl>
                                          <p:spTgt spid="12"/>
                                        </p:tgtEl>
                                        <p:attrNameLst>
                                          <p:attrName>ppt_w</p:attrName>
                                        </p:attrNameLst>
                                      </p:cBhvr>
                                      <p:tavLst>
                                        <p:tav tm="0">
                                          <p:val>
                                            <p:fltVal val="0"/>
                                          </p:val>
                                        </p:tav>
                                        <p:tav tm="100000">
                                          <p:val>
                                            <p:strVal val="#ppt_w"/>
                                          </p:val>
                                        </p:tav>
                                      </p:tavLst>
                                    </p:anim>
                                    <p:anim calcmode="lin" valueType="num">
                                      <p:cBhvr>
                                        <p:cTn id="111" dur="500" fill="hold"/>
                                        <p:tgtEl>
                                          <p:spTgt spid="12"/>
                                        </p:tgtEl>
                                        <p:attrNameLst>
                                          <p:attrName>ppt_h</p:attrName>
                                        </p:attrNameLst>
                                      </p:cBhvr>
                                      <p:tavLst>
                                        <p:tav tm="0">
                                          <p:val>
                                            <p:fltVal val="0"/>
                                          </p:val>
                                        </p:tav>
                                        <p:tav tm="100000">
                                          <p:val>
                                            <p:strVal val="#ppt_h"/>
                                          </p:val>
                                        </p:tav>
                                      </p:tavLst>
                                    </p:anim>
                                    <p:animEffect transition="in" filter="fade">
                                      <p:cBhvr>
                                        <p:cTn id="112" dur="500"/>
                                        <p:tgtEl>
                                          <p:spTgt spid="12"/>
                                        </p:tgtEl>
                                      </p:cBhvr>
                                    </p:animEffect>
                                  </p:childTnLst>
                                </p:cTn>
                              </p:par>
                              <p:par>
                                <p:cTn id="113" presetID="53" presetClass="entr" presetSubtype="0" fill="hold" nodeType="withEffect">
                                  <p:stCondLst>
                                    <p:cond delay="0"/>
                                  </p:stCondLst>
                                  <p:childTnLst>
                                    <p:set>
                                      <p:cBhvr>
                                        <p:cTn id="114" dur="1" fill="hold">
                                          <p:stCondLst>
                                            <p:cond delay="0"/>
                                          </p:stCondLst>
                                        </p:cTn>
                                        <p:tgtEl>
                                          <p:spTgt spid="13"/>
                                        </p:tgtEl>
                                        <p:attrNameLst>
                                          <p:attrName>style.visibility</p:attrName>
                                        </p:attrNameLst>
                                      </p:cBhvr>
                                      <p:to>
                                        <p:strVal val="visible"/>
                                      </p:to>
                                    </p:set>
                                    <p:anim calcmode="lin" valueType="num">
                                      <p:cBhvr>
                                        <p:cTn id="115" dur="500" fill="hold"/>
                                        <p:tgtEl>
                                          <p:spTgt spid="13"/>
                                        </p:tgtEl>
                                        <p:attrNameLst>
                                          <p:attrName>ppt_w</p:attrName>
                                        </p:attrNameLst>
                                      </p:cBhvr>
                                      <p:tavLst>
                                        <p:tav tm="0">
                                          <p:val>
                                            <p:fltVal val="0"/>
                                          </p:val>
                                        </p:tav>
                                        <p:tav tm="100000">
                                          <p:val>
                                            <p:strVal val="#ppt_w"/>
                                          </p:val>
                                        </p:tav>
                                      </p:tavLst>
                                    </p:anim>
                                    <p:anim calcmode="lin" valueType="num">
                                      <p:cBhvr>
                                        <p:cTn id="116" dur="500" fill="hold"/>
                                        <p:tgtEl>
                                          <p:spTgt spid="13"/>
                                        </p:tgtEl>
                                        <p:attrNameLst>
                                          <p:attrName>ppt_h</p:attrName>
                                        </p:attrNameLst>
                                      </p:cBhvr>
                                      <p:tavLst>
                                        <p:tav tm="0">
                                          <p:val>
                                            <p:fltVal val="0"/>
                                          </p:val>
                                        </p:tav>
                                        <p:tav tm="100000">
                                          <p:val>
                                            <p:strVal val="#ppt_h"/>
                                          </p:val>
                                        </p:tav>
                                      </p:tavLst>
                                    </p:anim>
                                    <p:animEffect transition="in" filter="fade">
                                      <p:cBhvr>
                                        <p:cTn id="117" dur="500"/>
                                        <p:tgtEl>
                                          <p:spTgt spid="13"/>
                                        </p:tgtEl>
                                      </p:cBhvr>
                                    </p:animEffect>
                                  </p:childTnLst>
                                </p:cTn>
                              </p:par>
                            </p:childTnLst>
                          </p:cTn>
                        </p:par>
                      </p:childTnLst>
                    </p:cTn>
                  </p:par>
                  <p:par>
                    <p:cTn id="118" fill="hold">
                      <p:stCondLst>
                        <p:cond delay="indefinite"/>
                      </p:stCondLst>
                      <p:childTnLst>
                        <p:par>
                          <p:cTn id="119" fill="hold">
                            <p:stCondLst>
                              <p:cond delay="0"/>
                            </p:stCondLst>
                            <p:childTnLst>
                              <p:par>
                                <p:cTn id="120" presetID="3" presetClass="exit" presetSubtype="10" fill="hold" grpId="1" nodeType="clickEffect">
                                  <p:stCondLst>
                                    <p:cond delay="0"/>
                                  </p:stCondLst>
                                  <p:childTnLst>
                                    <p:animEffect transition="out" filter="blinds(horizontal)">
                                      <p:cBhvr>
                                        <p:cTn id="121" dur="500"/>
                                        <p:tgtEl>
                                          <p:spTgt spid="26"/>
                                        </p:tgtEl>
                                      </p:cBhvr>
                                    </p:animEffect>
                                    <p:set>
                                      <p:cBhvr>
                                        <p:cTn id="122" dur="1" fill="hold">
                                          <p:stCondLst>
                                            <p:cond delay="499"/>
                                          </p:stCondLst>
                                        </p:cTn>
                                        <p:tgtEl>
                                          <p:spTgt spid="26"/>
                                        </p:tgtEl>
                                        <p:attrNameLst>
                                          <p:attrName>style.visibility</p:attrName>
                                        </p:attrNameLst>
                                      </p:cBhvr>
                                      <p:to>
                                        <p:strVal val="hidden"/>
                                      </p:to>
                                    </p:set>
                                  </p:childTnLst>
                                </p:cTn>
                              </p:par>
                            </p:childTnLst>
                          </p:cTn>
                        </p:par>
                      </p:childTnLst>
                    </p:cTn>
                  </p:par>
                  <p:par>
                    <p:cTn id="123" fill="hold">
                      <p:stCondLst>
                        <p:cond delay="indefinite"/>
                      </p:stCondLst>
                      <p:childTnLst>
                        <p:par>
                          <p:cTn id="124" fill="hold">
                            <p:stCondLst>
                              <p:cond delay="0"/>
                            </p:stCondLst>
                            <p:childTnLst>
                              <p:par>
                                <p:cTn id="125" presetID="3" presetClass="entr" presetSubtype="10" fill="hold" grpId="0" nodeType="clickEffect">
                                  <p:stCondLst>
                                    <p:cond delay="0"/>
                                  </p:stCondLst>
                                  <p:childTnLst>
                                    <p:set>
                                      <p:cBhvr>
                                        <p:cTn id="126" dur="1" fill="hold">
                                          <p:stCondLst>
                                            <p:cond delay="0"/>
                                          </p:stCondLst>
                                        </p:cTn>
                                        <p:tgtEl>
                                          <p:spTgt spid="24"/>
                                        </p:tgtEl>
                                        <p:attrNameLst>
                                          <p:attrName>style.visibility</p:attrName>
                                        </p:attrNameLst>
                                      </p:cBhvr>
                                      <p:to>
                                        <p:strVal val="visible"/>
                                      </p:to>
                                    </p:set>
                                    <p:animEffect transition="in" filter="blinds(horizontal)">
                                      <p:cBhvr>
                                        <p:cTn id="127" dur="500"/>
                                        <p:tgtEl>
                                          <p:spTgt spid="24"/>
                                        </p:tgtEl>
                                      </p:cBhvr>
                                    </p:animEffect>
                                  </p:childTnLst>
                                </p:cTn>
                              </p:par>
                            </p:childTnLst>
                          </p:cTn>
                        </p:par>
                      </p:childTnLst>
                    </p:cTn>
                  </p:par>
                  <p:par>
                    <p:cTn id="128" fill="hold">
                      <p:stCondLst>
                        <p:cond delay="indefinite"/>
                      </p:stCondLst>
                      <p:childTnLst>
                        <p:par>
                          <p:cTn id="129" fill="hold">
                            <p:stCondLst>
                              <p:cond delay="0"/>
                            </p:stCondLst>
                            <p:childTnLst>
                              <p:par>
                                <p:cTn id="130" presetID="2" presetClass="entr" presetSubtype="4" fill="hold" grpId="0" nodeType="clickEffect">
                                  <p:stCondLst>
                                    <p:cond delay="0"/>
                                  </p:stCondLst>
                                  <p:childTnLst>
                                    <p:set>
                                      <p:cBhvr>
                                        <p:cTn id="131" dur="1" fill="hold">
                                          <p:stCondLst>
                                            <p:cond delay="0"/>
                                          </p:stCondLst>
                                        </p:cTn>
                                        <p:tgtEl>
                                          <p:spTgt spid="30"/>
                                        </p:tgtEl>
                                        <p:attrNameLst>
                                          <p:attrName>style.visibility</p:attrName>
                                        </p:attrNameLst>
                                      </p:cBhvr>
                                      <p:to>
                                        <p:strVal val="visible"/>
                                      </p:to>
                                    </p:set>
                                    <p:anim calcmode="lin" valueType="num">
                                      <p:cBhvr additive="base">
                                        <p:cTn id="132" dur="500" fill="hold"/>
                                        <p:tgtEl>
                                          <p:spTgt spid="30"/>
                                        </p:tgtEl>
                                        <p:attrNameLst>
                                          <p:attrName>ppt_x</p:attrName>
                                        </p:attrNameLst>
                                      </p:cBhvr>
                                      <p:tavLst>
                                        <p:tav tm="0">
                                          <p:val>
                                            <p:strVal val="#ppt_x"/>
                                          </p:val>
                                        </p:tav>
                                        <p:tav tm="100000">
                                          <p:val>
                                            <p:strVal val="#ppt_x"/>
                                          </p:val>
                                        </p:tav>
                                      </p:tavLst>
                                    </p:anim>
                                    <p:anim calcmode="lin" valueType="num">
                                      <p:cBhvr additive="base">
                                        <p:cTn id="133"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134" fill="hold">
                      <p:stCondLst>
                        <p:cond delay="indefinite"/>
                      </p:stCondLst>
                      <p:childTnLst>
                        <p:par>
                          <p:cTn id="135" fill="hold">
                            <p:stCondLst>
                              <p:cond delay="0"/>
                            </p:stCondLst>
                            <p:childTnLst>
                              <p:par>
                                <p:cTn id="136" presetID="53" presetClass="entr" presetSubtype="0" fill="hold" grpId="0" nodeType="clickEffect">
                                  <p:stCondLst>
                                    <p:cond delay="0"/>
                                  </p:stCondLst>
                                  <p:childTnLst>
                                    <p:set>
                                      <p:cBhvr>
                                        <p:cTn id="137" dur="1" fill="hold">
                                          <p:stCondLst>
                                            <p:cond delay="0"/>
                                          </p:stCondLst>
                                        </p:cTn>
                                        <p:tgtEl>
                                          <p:spTgt spid="22"/>
                                        </p:tgtEl>
                                        <p:attrNameLst>
                                          <p:attrName>style.visibility</p:attrName>
                                        </p:attrNameLst>
                                      </p:cBhvr>
                                      <p:to>
                                        <p:strVal val="visible"/>
                                      </p:to>
                                    </p:set>
                                    <p:anim calcmode="lin" valueType="num">
                                      <p:cBhvr>
                                        <p:cTn id="138" dur="500" fill="hold"/>
                                        <p:tgtEl>
                                          <p:spTgt spid="22"/>
                                        </p:tgtEl>
                                        <p:attrNameLst>
                                          <p:attrName>ppt_w</p:attrName>
                                        </p:attrNameLst>
                                      </p:cBhvr>
                                      <p:tavLst>
                                        <p:tav tm="0">
                                          <p:val>
                                            <p:fltVal val="0"/>
                                          </p:val>
                                        </p:tav>
                                        <p:tav tm="100000">
                                          <p:val>
                                            <p:strVal val="#ppt_w"/>
                                          </p:val>
                                        </p:tav>
                                      </p:tavLst>
                                    </p:anim>
                                    <p:anim calcmode="lin" valueType="num">
                                      <p:cBhvr>
                                        <p:cTn id="139" dur="500" fill="hold"/>
                                        <p:tgtEl>
                                          <p:spTgt spid="22"/>
                                        </p:tgtEl>
                                        <p:attrNameLst>
                                          <p:attrName>ppt_h</p:attrName>
                                        </p:attrNameLst>
                                      </p:cBhvr>
                                      <p:tavLst>
                                        <p:tav tm="0">
                                          <p:val>
                                            <p:fltVal val="0"/>
                                          </p:val>
                                        </p:tav>
                                        <p:tav tm="100000">
                                          <p:val>
                                            <p:strVal val="#ppt_h"/>
                                          </p:val>
                                        </p:tav>
                                      </p:tavLst>
                                    </p:anim>
                                    <p:animEffect transition="in" filter="fade">
                                      <p:cBhvr>
                                        <p:cTn id="140" dur="500"/>
                                        <p:tgtEl>
                                          <p:spTgt spid="22"/>
                                        </p:tgtEl>
                                      </p:cBhvr>
                                    </p:animEffect>
                                  </p:childTnLst>
                                </p:cTn>
                              </p:par>
                            </p:childTnLst>
                          </p:cTn>
                        </p:par>
                      </p:childTnLst>
                    </p:cTn>
                  </p:par>
                  <p:par>
                    <p:cTn id="141" fill="hold">
                      <p:stCondLst>
                        <p:cond delay="indefinite"/>
                      </p:stCondLst>
                      <p:childTnLst>
                        <p:par>
                          <p:cTn id="142" fill="hold">
                            <p:stCondLst>
                              <p:cond delay="0"/>
                            </p:stCondLst>
                            <p:childTnLst>
                              <p:par>
                                <p:cTn id="143" presetID="53" presetClass="entr" presetSubtype="0" fill="hold" grpId="0" nodeType="clickEffect">
                                  <p:stCondLst>
                                    <p:cond delay="0"/>
                                  </p:stCondLst>
                                  <p:childTnLst>
                                    <p:set>
                                      <p:cBhvr>
                                        <p:cTn id="144" dur="1" fill="hold">
                                          <p:stCondLst>
                                            <p:cond delay="0"/>
                                          </p:stCondLst>
                                        </p:cTn>
                                        <p:tgtEl>
                                          <p:spTgt spid="23"/>
                                        </p:tgtEl>
                                        <p:attrNameLst>
                                          <p:attrName>style.visibility</p:attrName>
                                        </p:attrNameLst>
                                      </p:cBhvr>
                                      <p:to>
                                        <p:strVal val="visible"/>
                                      </p:to>
                                    </p:set>
                                    <p:anim calcmode="lin" valueType="num">
                                      <p:cBhvr>
                                        <p:cTn id="145" dur="500" fill="hold"/>
                                        <p:tgtEl>
                                          <p:spTgt spid="23"/>
                                        </p:tgtEl>
                                        <p:attrNameLst>
                                          <p:attrName>ppt_w</p:attrName>
                                        </p:attrNameLst>
                                      </p:cBhvr>
                                      <p:tavLst>
                                        <p:tav tm="0">
                                          <p:val>
                                            <p:fltVal val="0"/>
                                          </p:val>
                                        </p:tav>
                                        <p:tav tm="100000">
                                          <p:val>
                                            <p:strVal val="#ppt_w"/>
                                          </p:val>
                                        </p:tav>
                                      </p:tavLst>
                                    </p:anim>
                                    <p:anim calcmode="lin" valueType="num">
                                      <p:cBhvr>
                                        <p:cTn id="146" dur="500" fill="hold"/>
                                        <p:tgtEl>
                                          <p:spTgt spid="23"/>
                                        </p:tgtEl>
                                        <p:attrNameLst>
                                          <p:attrName>ppt_h</p:attrName>
                                        </p:attrNameLst>
                                      </p:cBhvr>
                                      <p:tavLst>
                                        <p:tav tm="0">
                                          <p:val>
                                            <p:fltVal val="0"/>
                                          </p:val>
                                        </p:tav>
                                        <p:tav tm="100000">
                                          <p:val>
                                            <p:strVal val="#ppt_h"/>
                                          </p:val>
                                        </p:tav>
                                      </p:tavLst>
                                    </p:anim>
                                    <p:animEffect transition="in" filter="fade">
                                      <p:cBhvr>
                                        <p:cTn id="147" dur="500"/>
                                        <p:tgtEl>
                                          <p:spTgt spid="23"/>
                                        </p:tgtEl>
                                      </p:cBhvr>
                                    </p:animEffect>
                                  </p:childTnLst>
                                </p:cTn>
                              </p:par>
                            </p:childTnLst>
                          </p:cTn>
                        </p:par>
                      </p:childTnLst>
                    </p:cTn>
                  </p:par>
                  <p:par>
                    <p:cTn id="148" fill="hold">
                      <p:stCondLst>
                        <p:cond delay="indefinite"/>
                      </p:stCondLst>
                      <p:childTnLst>
                        <p:par>
                          <p:cTn id="149" fill="hold">
                            <p:stCondLst>
                              <p:cond delay="0"/>
                            </p:stCondLst>
                            <p:childTnLst>
                              <p:par>
                                <p:cTn id="150" presetID="5" presetClass="exit" presetSubtype="10" fill="hold" grpId="1" nodeType="clickEffect">
                                  <p:stCondLst>
                                    <p:cond delay="0"/>
                                  </p:stCondLst>
                                  <p:childTnLst>
                                    <p:animEffect transition="out" filter="checkerboard(across)">
                                      <p:cBhvr>
                                        <p:cTn id="151" dur="500"/>
                                        <p:tgtEl>
                                          <p:spTgt spid="30"/>
                                        </p:tgtEl>
                                      </p:cBhvr>
                                    </p:animEffect>
                                    <p:set>
                                      <p:cBhvr>
                                        <p:cTn id="152" dur="1" fill="hold">
                                          <p:stCondLst>
                                            <p:cond delay="499"/>
                                          </p:stCondLst>
                                        </p:cTn>
                                        <p:tgtEl>
                                          <p:spTgt spid="30"/>
                                        </p:tgtEl>
                                        <p:attrNameLst>
                                          <p:attrName>style.visibility</p:attrName>
                                        </p:attrNameLst>
                                      </p:cBhvr>
                                      <p:to>
                                        <p:strVal val="hidden"/>
                                      </p:to>
                                    </p:set>
                                  </p:childTnLst>
                                </p:cTn>
                              </p:par>
                            </p:childTnLst>
                          </p:cTn>
                        </p:par>
                      </p:childTnLst>
                    </p:cTn>
                  </p:par>
                  <p:par>
                    <p:cTn id="153" fill="hold">
                      <p:stCondLst>
                        <p:cond delay="indefinite"/>
                      </p:stCondLst>
                      <p:childTnLst>
                        <p:par>
                          <p:cTn id="154" fill="hold">
                            <p:stCondLst>
                              <p:cond delay="0"/>
                            </p:stCondLst>
                            <p:childTnLst>
                              <p:par>
                                <p:cTn id="155" presetID="3" presetClass="exit" presetSubtype="10" fill="hold" grpId="1" nodeType="clickEffect">
                                  <p:stCondLst>
                                    <p:cond delay="0"/>
                                  </p:stCondLst>
                                  <p:childTnLst>
                                    <p:animEffect transition="out" filter="blinds(horizontal)">
                                      <p:cBhvr>
                                        <p:cTn id="156" dur="500"/>
                                        <p:tgtEl>
                                          <p:spTgt spid="24"/>
                                        </p:tgtEl>
                                      </p:cBhvr>
                                    </p:animEffect>
                                    <p:set>
                                      <p:cBhvr>
                                        <p:cTn id="157" dur="1" fill="hold">
                                          <p:stCondLst>
                                            <p:cond delay="499"/>
                                          </p:stCondLst>
                                        </p:cTn>
                                        <p:tgtEl>
                                          <p:spTgt spid="2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4" grpId="0" animBg="1"/>
      <p:bldP spid="16" grpId="0" animBg="1"/>
      <p:bldP spid="19" grpId="0" animBg="1"/>
      <p:bldP spid="20" grpId="0" animBg="1"/>
      <p:bldP spid="21" grpId="0" animBg="1"/>
      <p:bldP spid="22" grpId="0" animBg="1"/>
      <p:bldP spid="23" grpId="0" animBg="1"/>
      <p:bldP spid="24" grpId="0" animBg="1"/>
      <p:bldP spid="24" grpId="1" animBg="1"/>
      <p:bldP spid="25" grpId="0" animBg="1"/>
      <p:bldP spid="25" grpId="1" animBg="1"/>
      <p:bldP spid="26" grpId="0" animBg="1"/>
      <p:bldP spid="26" grpId="1" animBg="1"/>
      <p:bldP spid="27" grpId="0" animBg="1"/>
      <p:bldP spid="27" grpId="1" animBg="1"/>
      <p:bldP spid="28" grpId="0" animBg="1"/>
      <p:bldP spid="29" grpId="0" animBg="1"/>
      <p:bldP spid="30" grpId="0" animBg="1"/>
      <p:bldP spid="30" grpId="1" animBg="1"/>
      <p:bldP spid="31"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pPr>
              <a:defRPr/>
            </a:pPr>
            <a:fld id="{88F0B5EC-1ED2-4F3E-95BA-5DCFA4A384AC}" type="datetime1">
              <a:rPr lang="ja-JP" altLang="en-US" smtClean="0"/>
              <a:pPr>
                <a:defRPr/>
              </a:pPr>
              <a:t>2012/6/7</a:t>
            </a:fld>
            <a:endParaRPr lang="ja-JP" altLang="en-US"/>
          </a:p>
        </p:txBody>
      </p:sp>
      <p:sp>
        <p:nvSpPr>
          <p:cNvPr id="3" name="フッター プレースホルダ 2"/>
          <p:cNvSpPr>
            <a:spLocks noGrp="1"/>
          </p:cNvSpPr>
          <p:nvPr>
            <p:ph type="ftr" sz="quarter" idx="11"/>
          </p:nvPr>
        </p:nvSpPr>
        <p:spPr/>
        <p:txBody>
          <a:bodyPr/>
          <a:lstStyle/>
          <a:p>
            <a:pPr>
              <a:defRPr/>
            </a:pPr>
            <a:r>
              <a:rPr lang="en-US" altLang="ja-JP" smtClean="0"/>
              <a:t>(C) Yamada and Nagaoka</a:t>
            </a:r>
            <a:endParaRPr lang="en-US" altLang="ja-JP"/>
          </a:p>
        </p:txBody>
      </p:sp>
      <p:sp>
        <p:nvSpPr>
          <p:cNvPr id="4" name="スライド番号プレースホルダ 3"/>
          <p:cNvSpPr>
            <a:spLocks noGrp="1"/>
          </p:cNvSpPr>
          <p:nvPr>
            <p:ph type="sldNum" sz="quarter" idx="12"/>
          </p:nvPr>
        </p:nvSpPr>
        <p:spPr/>
        <p:txBody>
          <a:bodyPr/>
          <a:lstStyle/>
          <a:p>
            <a:pPr>
              <a:defRPr/>
            </a:pPr>
            <a:fld id="{602605E6-2739-471C-9603-58493A7CB5F9}" type="slidenum">
              <a:rPr lang="ja-JP" altLang="en-US" smtClean="0"/>
              <a:pPr>
                <a:defRPr/>
              </a:pPr>
              <a:t>44</a:t>
            </a:fld>
            <a:endParaRPr lang="ja-JP" altLang="en-US" dirty="0"/>
          </a:p>
        </p:txBody>
      </p:sp>
      <p:pic>
        <p:nvPicPr>
          <p:cNvPr id="3074" name="Picture 2" descr="http://www.integratedsociopsychology.net/wpimages/wpf07da166.png"/>
          <p:cNvPicPr>
            <a:picLocks noChangeAspect="1" noChangeArrowheads="1"/>
          </p:cNvPicPr>
          <p:nvPr/>
        </p:nvPicPr>
        <p:blipFill>
          <a:blip r:embed="rId3" cstate="print"/>
          <a:srcRect/>
          <a:stretch>
            <a:fillRect/>
          </a:stretch>
        </p:blipFill>
        <p:spPr bwMode="auto">
          <a:xfrm>
            <a:off x="1457662" y="1483043"/>
            <a:ext cx="6192689" cy="3295445"/>
          </a:xfrm>
          <a:prstGeom prst="rect">
            <a:avLst/>
          </a:prstGeom>
          <a:noFill/>
        </p:spPr>
      </p:pic>
      <p:sp>
        <p:nvSpPr>
          <p:cNvPr id="3075" name="Rectangle 3"/>
          <p:cNvSpPr>
            <a:spLocks noChangeArrowheads="1"/>
          </p:cNvSpPr>
          <p:nvPr/>
        </p:nvSpPr>
        <p:spPr bwMode="auto">
          <a:xfrm>
            <a:off x="10160000" y="987061463"/>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900" b="0" i="0" u="none" strike="noStrike" cap="none" normalizeH="0" baseline="0" smtClean="0">
                <a:ln>
                  <a:noFill/>
                </a:ln>
                <a:solidFill>
                  <a:srgbClr val="0000FF"/>
                </a:solidFill>
                <a:effectLst/>
                <a:latin typeface="Arial" pitchFamily="34" charset="0"/>
                <a:ea typeface="ＭＳ Ｐゴシック" pitchFamily="50" charset="-128"/>
                <a:cs typeface="Arial" pitchFamily="34" charset="0"/>
              </a:rPr>
              <a:t>Graphic copyright © 1999-2003 Heffner Media Group Inc.</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endParaRPr>
          </a:p>
        </p:txBody>
      </p:sp>
      <p:sp>
        <p:nvSpPr>
          <p:cNvPr id="3076" name="Rectangle 4"/>
          <p:cNvSpPr>
            <a:spLocks noChangeArrowheads="1"/>
          </p:cNvSpPr>
          <p:nvPr/>
        </p:nvSpPr>
        <p:spPr bwMode="auto">
          <a:xfrm>
            <a:off x="1872639" y="4439934"/>
            <a:ext cx="5398722" cy="33855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600" b="0" i="0" u="none" strike="noStrike" cap="none" normalizeH="0" baseline="0" dirty="0" smtClean="0">
                <a:ln>
                  <a:noFill/>
                </a:ln>
                <a:effectLst/>
                <a:latin typeface="Arial" pitchFamily="34" charset="0"/>
                <a:ea typeface="ＭＳ Ｐゴシック" pitchFamily="50" charset="-128"/>
                <a:cs typeface="Arial" pitchFamily="34" charset="0"/>
              </a:rPr>
              <a:t>Graphic copyright © 1999-2003 Heffner Media Group Inc.</a:t>
            </a:r>
            <a:endParaRPr kumimoji="1" lang="ja-JP" altLang="ja-JP" sz="1600" b="0" i="0" u="none" strike="noStrike" cap="none" normalizeH="0" baseline="0" dirty="0" smtClean="0">
              <a:ln>
                <a:noFill/>
              </a:ln>
              <a:effectLst/>
              <a:latin typeface="Arial" pitchFamily="34" charset="0"/>
              <a:ea typeface="ＭＳ Ｐゴシック" pitchFamily="50" charset="-128"/>
            </a:endParaRPr>
          </a:p>
        </p:txBody>
      </p:sp>
      <p:sp>
        <p:nvSpPr>
          <p:cNvPr id="8" name="正方形/長方形 7"/>
          <p:cNvSpPr/>
          <p:nvPr/>
        </p:nvSpPr>
        <p:spPr>
          <a:xfrm>
            <a:off x="1464942" y="4778488"/>
            <a:ext cx="7067498" cy="338554"/>
          </a:xfrm>
          <a:prstGeom prst="rect">
            <a:avLst/>
          </a:prstGeom>
        </p:spPr>
        <p:txBody>
          <a:bodyPr wrap="square">
            <a:spAutoFit/>
          </a:bodyPr>
          <a:lstStyle/>
          <a:p>
            <a:r>
              <a:rPr lang="en-US" altLang="ja-JP" sz="1600" dirty="0" smtClean="0">
                <a:hlinkClick r:id="rId4"/>
              </a:rPr>
              <a:t>http://www.integratedsociopsychology.net/temperament_dimensions.html</a:t>
            </a:r>
            <a:endParaRPr lang="en-US" altLang="ja-JP" sz="1600" dirty="0" smtClean="0"/>
          </a:p>
        </p:txBody>
      </p:sp>
      <p:sp>
        <p:nvSpPr>
          <p:cNvPr id="9" name="正方形/長方形 8"/>
          <p:cNvSpPr/>
          <p:nvPr/>
        </p:nvSpPr>
        <p:spPr>
          <a:xfrm>
            <a:off x="1259632" y="188640"/>
            <a:ext cx="6586547" cy="523220"/>
          </a:xfrm>
          <a:prstGeom prst="rect">
            <a:avLst/>
          </a:prstGeom>
        </p:spPr>
        <p:txBody>
          <a:bodyPr wrap="none">
            <a:spAutoFit/>
          </a:bodyPr>
          <a:lstStyle/>
          <a:p>
            <a:r>
              <a:rPr lang="en-US" altLang="ja-JP" sz="2800" b="1" dirty="0" smtClean="0"/>
              <a:t>The structure of </a:t>
            </a:r>
            <a:r>
              <a:rPr lang="en-US" altLang="ja-JP" sz="2800" b="1" dirty="0" err="1" smtClean="0"/>
              <a:t>Eysenck’s</a:t>
            </a:r>
            <a:r>
              <a:rPr lang="en-US" altLang="ja-JP" sz="2800" b="1" dirty="0" smtClean="0"/>
              <a:t> hierarchy </a:t>
            </a:r>
            <a:endParaRPr lang="ja-JP" altLang="en-US" sz="2800" b="1" dirty="0"/>
          </a:p>
        </p:txBody>
      </p:sp>
      <p:pic>
        <p:nvPicPr>
          <p:cNvPr id="1026"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1411" y="4774051"/>
            <a:ext cx="1386251" cy="17814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547664" y="6087874"/>
            <a:ext cx="3706813"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正方形/長方形 4"/>
          <p:cNvSpPr/>
          <p:nvPr/>
        </p:nvSpPr>
        <p:spPr>
          <a:xfrm>
            <a:off x="467544" y="692696"/>
            <a:ext cx="8496944" cy="923330"/>
          </a:xfrm>
          <a:prstGeom prst="rect">
            <a:avLst/>
          </a:prstGeom>
        </p:spPr>
        <p:txBody>
          <a:bodyPr wrap="square">
            <a:spAutoFit/>
          </a:bodyPr>
          <a:lstStyle/>
          <a:p>
            <a:r>
              <a:rPr lang="en-US" altLang="ja-JP" b="1" dirty="0"/>
              <a:t>Since there are specific responses, we need individual </a:t>
            </a:r>
            <a:r>
              <a:rPr lang="en-US" altLang="ja-JP" b="1" dirty="0" smtClean="0"/>
              <a:t>scales for each response (</a:t>
            </a:r>
            <a:r>
              <a:rPr lang="en-US" altLang="ja-JP" b="1" dirty="0" err="1" smtClean="0"/>
              <a:t>Eysenck</a:t>
            </a:r>
            <a:r>
              <a:rPr lang="en-US" altLang="ja-JP" b="1" dirty="0"/>
              <a:t>) or specific situations need to be implement to the prediction </a:t>
            </a:r>
            <a:r>
              <a:rPr lang="en-US" altLang="ja-JP" b="1" dirty="0" smtClean="0"/>
              <a:t>model </a:t>
            </a:r>
            <a:r>
              <a:rPr lang="en-US" altLang="ja-JP" b="1" dirty="0"/>
              <a:t>(</a:t>
            </a:r>
            <a:r>
              <a:rPr lang="en-US" altLang="ja-JP" b="1" dirty="0" err="1"/>
              <a:t>Mischel</a:t>
            </a:r>
            <a:r>
              <a:rPr lang="en-US" altLang="ja-JP" b="1" dirty="0"/>
              <a:t>).</a:t>
            </a:r>
          </a:p>
        </p:txBody>
      </p:sp>
    </p:spTree>
    <p:extLst>
      <p:ext uri="{BB962C8B-B14F-4D97-AF65-F5344CB8AC3E}">
        <p14:creationId xmlns:p14="http://schemas.microsoft.com/office/powerpoint/2010/main" val="1801152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500" fill="hold"/>
                                        <p:tgtEl>
                                          <p:spTgt spid="8"/>
                                        </p:tgtEl>
                                        <p:attrNameLst>
                                          <p:attrName>ppt_w</p:attrName>
                                        </p:attrNameLst>
                                      </p:cBhvr>
                                      <p:tavLst>
                                        <p:tav tm="0">
                                          <p:val>
                                            <p:fltVal val="0"/>
                                          </p:val>
                                        </p:tav>
                                        <p:tav tm="100000">
                                          <p:val>
                                            <p:strVal val="#ppt_w"/>
                                          </p:val>
                                        </p:tav>
                                      </p:tavLst>
                                    </p:anim>
                                    <p:anim calcmode="lin" valueType="num">
                                      <p:cBhvr>
                                        <p:cTn id="20" dur="500" fill="hold"/>
                                        <p:tgtEl>
                                          <p:spTgt spid="8"/>
                                        </p:tgtEl>
                                        <p:attrNameLst>
                                          <p:attrName>ppt_h</p:attrName>
                                        </p:attrNameLst>
                                      </p:cBhvr>
                                      <p:tavLst>
                                        <p:tav tm="0">
                                          <p:val>
                                            <p:fltVal val="0"/>
                                          </p:val>
                                        </p:tav>
                                        <p:tav tm="100000">
                                          <p:val>
                                            <p:strVal val="#ppt_h"/>
                                          </p:val>
                                        </p:tav>
                                      </p:tavLst>
                                    </p:anim>
                                    <p:animEffect transition="in" filter="fade">
                                      <p:cBhvr>
                                        <p:cTn id="21" dur="500"/>
                                        <p:tgtEl>
                                          <p:spTgt spid="8"/>
                                        </p:tgtEl>
                                      </p:cBhvr>
                                    </p:animEffect>
                                  </p:childTnLst>
                                </p:cTn>
                              </p:par>
                              <p:par>
                                <p:cTn id="22" presetID="53" presetClass="entr" presetSubtype="0" fill="hold" grpId="0" nodeType="withEffect">
                                  <p:stCondLst>
                                    <p:cond delay="0"/>
                                  </p:stCondLst>
                                  <p:childTnLst>
                                    <p:set>
                                      <p:cBhvr>
                                        <p:cTn id="23" dur="1" fill="hold">
                                          <p:stCondLst>
                                            <p:cond delay="0"/>
                                          </p:stCondLst>
                                        </p:cTn>
                                        <p:tgtEl>
                                          <p:spTgt spid="3076"/>
                                        </p:tgtEl>
                                        <p:attrNameLst>
                                          <p:attrName>style.visibility</p:attrName>
                                        </p:attrNameLst>
                                      </p:cBhvr>
                                      <p:to>
                                        <p:strVal val="visible"/>
                                      </p:to>
                                    </p:set>
                                    <p:anim calcmode="lin" valueType="num">
                                      <p:cBhvr>
                                        <p:cTn id="24" dur="500" fill="hold"/>
                                        <p:tgtEl>
                                          <p:spTgt spid="3076"/>
                                        </p:tgtEl>
                                        <p:attrNameLst>
                                          <p:attrName>ppt_w</p:attrName>
                                        </p:attrNameLst>
                                      </p:cBhvr>
                                      <p:tavLst>
                                        <p:tav tm="0">
                                          <p:val>
                                            <p:fltVal val="0"/>
                                          </p:val>
                                        </p:tav>
                                        <p:tav tm="100000">
                                          <p:val>
                                            <p:strVal val="#ppt_w"/>
                                          </p:val>
                                        </p:tav>
                                      </p:tavLst>
                                    </p:anim>
                                    <p:anim calcmode="lin" valueType="num">
                                      <p:cBhvr>
                                        <p:cTn id="25" dur="500" fill="hold"/>
                                        <p:tgtEl>
                                          <p:spTgt spid="3076"/>
                                        </p:tgtEl>
                                        <p:attrNameLst>
                                          <p:attrName>ppt_h</p:attrName>
                                        </p:attrNameLst>
                                      </p:cBhvr>
                                      <p:tavLst>
                                        <p:tav tm="0">
                                          <p:val>
                                            <p:fltVal val="0"/>
                                          </p:val>
                                        </p:tav>
                                        <p:tav tm="100000">
                                          <p:val>
                                            <p:strVal val="#ppt_h"/>
                                          </p:val>
                                        </p:tav>
                                      </p:tavLst>
                                    </p:anim>
                                    <p:animEffect transition="in" filter="fade">
                                      <p:cBhvr>
                                        <p:cTn id="26" dur="500"/>
                                        <p:tgtEl>
                                          <p:spTgt spid="3076"/>
                                        </p:tgtEl>
                                      </p:cBhvr>
                                    </p:animEffect>
                                  </p:childTnLst>
                                </p:cTn>
                              </p:par>
                              <p:par>
                                <p:cTn id="27" presetID="53" presetClass="entr" presetSubtype="0" fill="hold" nodeType="withEffect">
                                  <p:stCondLst>
                                    <p:cond delay="0"/>
                                  </p:stCondLst>
                                  <p:childTnLst>
                                    <p:set>
                                      <p:cBhvr>
                                        <p:cTn id="28" dur="1" fill="hold">
                                          <p:stCondLst>
                                            <p:cond delay="0"/>
                                          </p:stCondLst>
                                        </p:cTn>
                                        <p:tgtEl>
                                          <p:spTgt spid="3074"/>
                                        </p:tgtEl>
                                        <p:attrNameLst>
                                          <p:attrName>style.visibility</p:attrName>
                                        </p:attrNameLst>
                                      </p:cBhvr>
                                      <p:to>
                                        <p:strVal val="visible"/>
                                      </p:to>
                                    </p:set>
                                    <p:anim calcmode="lin" valueType="num">
                                      <p:cBhvr>
                                        <p:cTn id="29" dur="500" fill="hold"/>
                                        <p:tgtEl>
                                          <p:spTgt spid="3074"/>
                                        </p:tgtEl>
                                        <p:attrNameLst>
                                          <p:attrName>ppt_w</p:attrName>
                                        </p:attrNameLst>
                                      </p:cBhvr>
                                      <p:tavLst>
                                        <p:tav tm="0">
                                          <p:val>
                                            <p:fltVal val="0"/>
                                          </p:val>
                                        </p:tav>
                                        <p:tav tm="100000">
                                          <p:val>
                                            <p:strVal val="#ppt_w"/>
                                          </p:val>
                                        </p:tav>
                                      </p:tavLst>
                                    </p:anim>
                                    <p:anim calcmode="lin" valueType="num">
                                      <p:cBhvr>
                                        <p:cTn id="30" dur="500" fill="hold"/>
                                        <p:tgtEl>
                                          <p:spTgt spid="3074"/>
                                        </p:tgtEl>
                                        <p:attrNameLst>
                                          <p:attrName>ppt_h</p:attrName>
                                        </p:attrNameLst>
                                      </p:cBhvr>
                                      <p:tavLst>
                                        <p:tav tm="0">
                                          <p:val>
                                            <p:fltVal val="0"/>
                                          </p:val>
                                        </p:tav>
                                        <p:tav tm="100000">
                                          <p:val>
                                            <p:strVal val="#ppt_h"/>
                                          </p:val>
                                        </p:tav>
                                      </p:tavLst>
                                    </p:anim>
                                    <p:animEffect transition="in" filter="fade">
                                      <p:cBhvr>
                                        <p:cTn id="31" dur="500"/>
                                        <p:tgtEl>
                                          <p:spTgt spid="3074"/>
                                        </p:tgtEl>
                                      </p:cBhvr>
                                    </p:animEffect>
                                  </p:childTnLst>
                                </p:cTn>
                              </p:par>
                            </p:childTnLst>
                          </p:cTn>
                        </p:par>
                      </p:childTnLst>
                    </p:cTn>
                  </p:par>
                  <p:par>
                    <p:cTn id="32" fill="hold">
                      <p:stCondLst>
                        <p:cond delay="indefinite"/>
                      </p:stCondLst>
                      <p:childTnLst>
                        <p:par>
                          <p:cTn id="33" fill="hold">
                            <p:stCondLst>
                              <p:cond delay="0"/>
                            </p:stCondLst>
                            <p:childTnLst>
                              <p:par>
                                <p:cTn id="34" presetID="5" presetClass="entr" presetSubtype="10" fill="hold" nodeType="clickEffect">
                                  <p:stCondLst>
                                    <p:cond delay="0"/>
                                  </p:stCondLst>
                                  <p:childTnLst>
                                    <p:set>
                                      <p:cBhvr>
                                        <p:cTn id="35" dur="1" fill="hold">
                                          <p:stCondLst>
                                            <p:cond delay="0"/>
                                          </p:stCondLst>
                                        </p:cTn>
                                        <p:tgtEl>
                                          <p:spTgt spid="1026"/>
                                        </p:tgtEl>
                                        <p:attrNameLst>
                                          <p:attrName>style.visibility</p:attrName>
                                        </p:attrNameLst>
                                      </p:cBhvr>
                                      <p:to>
                                        <p:strVal val="visible"/>
                                      </p:to>
                                    </p:set>
                                    <p:animEffect transition="in" filter="checkerboard(across)">
                                      <p:cBhvr>
                                        <p:cTn id="36" dur="500"/>
                                        <p:tgtEl>
                                          <p:spTgt spid="1026"/>
                                        </p:tgtEl>
                                      </p:cBhvr>
                                    </p:animEffect>
                                  </p:childTnLst>
                                </p:cTn>
                              </p:par>
                              <p:par>
                                <p:cTn id="37" presetID="5" presetClass="entr" presetSubtype="10" fill="hold" nodeType="withEffect">
                                  <p:stCondLst>
                                    <p:cond delay="0"/>
                                  </p:stCondLst>
                                  <p:childTnLst>
                                    <p:set>
                                      <p:cBhvr>
                                        <p:cTn id="38" dur="1" fill="hold">
                                          <p:stCondLst>
                                            <p:cond delay="0"/>
                                          </p:stCondLst>
                                        </p:cTn>
                                        <p:tgtEl>
                                          <p:spTgt spid="1027"/>
                                        </p:tgtEl>
                                        <p:attrNameLst>
                                          <p:attrName>style.visibility</p:attrName>
                                        </p:attrNameLst>
                                      </p:cBhvr>
                                      <p:to>
                                        <p:strVal val="visible"/>
                                      </p:to>
                                    </p:set>
                                    <p:animEffect transition="in" filter="checkerboard(across)">
                                      <p:cBhvr>
                                        <p:cTn id="39" dur="500"/>
                                        <p:tgtEl>
                                          <p:spTgt spid="1027"/>
                                        </p:tgtEl>
                                      </p:cBhvr>
                                    </p:animEffect>
                                  </p:childTnLst>
                                </p:cTn>
                              </p:par>
                            </p:childTnLst>
                          </p:cTn>
                        </p:par>
                      </p:childTnLst>
                    </p:cTn>
                  </p:par>
                  <p:par>
                    <p:cTn id="40" fill="hold">
                      <p:stCondLst>
                        <p:cond delay="indefinite"/>
                      </p:stCondLst>
                      <p:childTnLst>
                        <p:par>
                          <p:cTn id="41" fill="hold">
                            <p:stCondLst>
                              <p:cond delay="0"/>
                            </p:stCondLst>
                            <p:childTnLst>
                              <p:par>
                                <p:cTn id="42" presetID="5" presetClass="exit" presetSubtype="10" fill="hold" nodeType="clickEffect">
                                  <p:stCondLst>
                                    <p:cond delay="0"/>
                                  </p:stCondLst>
                                  <p:childTnLst>
                                    <p:animEffect transition="out" filter="checkerboard(across)">
                                      <p:cBhvr>
                                        <p:cTn id="43" dur="500"/>
                                        <p:tgtEl>
                                          <p:spTgt spid="1026"/>
                                        </p:tgtEl>
                                      </p:cBhvr>
                                    </p:animEffect>
                                    <p:set>
                                      <p:cBhvr>
                                        <p:cTn id="44" dur="1" fill="hold">
                                          <p:stCondLst>
                                            <p:cond delay="499"/>
                                          </p:stCondLst>
                                        </p:cTn>
                                        <p:tgtEl>
                                          <p:spTgt spid="1026"/>
                                        </p:tgtEl>
                                        <p:attrNameLst>
                                          <p:attrName>style.visibility</p:attrName>
                                        </p:attrNameLst>
                                      </p:cBhvr>
                                      <p:to>
                                        <p:strVal val="hidden"/>
                                      </p:to>
                                    </p:set>
                                  </p:childTnLst>
                                </p:cTn>
                              </p:par>
                              <p:par>
                                <p:cTn id="45" presetID="5" presetClass="exit" presetSubtype="10" fill="hold" nodeType="withEffect">
                                  <p:stCondLst>
                                    <p:cond delay="0"/>
                                  </p:stCondLst>
                                  <p:childTnLst>
                                    <p:animEffect transition="out" filter="checkerboard(across)">
                                      <p:cBhvr>
                                        <p:cTn id="46" dur="500"/>
                                        <p:tgtEl>
                                          <p:spTgt spid="1027"/>
                                        </p:tgtEl>
                                      </p:cBhvr>
                                    </p:animEffect>
                                    <p:set>
                                      <p:cBhvr>
                                        <p:cTn id="47" dur="1" fill="hold">
                                          <p:stCondLst>
                                            <p:cond delay="499"/>
                                          </p:stCondLst>
                                        </p:cTn>
                                        <p:tgtEl>
                                          <p:spTgt spid="102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p:bldP spid="8" grpId="0"/>
      <p:bldP spid="9" grpId="0"/>
      <p:bldP spid="5"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pPr>
              <a:defRPr/>
            </a:pPr>
            <a:fld id="{9833C9FA-4D51-4876-88D1-15123F8AA84A}" type="datetime1">
              <a:rPr lang="ja-JP" altLang="en-US" smtClean="0"/>
              <a:pPr>
                <a:defRPr/>
              </a:pPr>
              <a:t>2012/6/7</a:t>
            </a:fld>
            <a:endParaRPr lang="ja-JP" altLang="en-US"/>
          </a:p>
        </p:txBody>
      </p:sp>
      <p:sp>
        <p:nvSpPr>
          <p:cNvPr id="3" name="フッター プレースホルダ 2"/>
          <p:cNvSpPr>
            <a:spLocks noGrp="1"/>
          </p:cNvSpPr>
          <p:nvPr>
            <p:ph type="ftr" sz="quarter" idx="11"/>
          </p:nvPr>
        </p:nvSpPr>
        <p:spPr/>
        <p:txBody>
          <a:bodyPr/>
          <a:lstStyle/>
          <a:p>
            <a:pPr>
              <a:defRPr/>
            </a:pPr>
            <a:r>
              <a:rPr lang="en-US" altLang="ja-JP" smtClean="0"/>
              <a:t>(C) Yamada and Nagaoka</a:t>
            </a:r>
            <a:endParaRPr lang="en-US" altLang="ja-JP"/>
          </a:p>
        </p:txBody>
      </p:sp>
      <p:sp>
        <p:nvSpPr>
          <p:cNvPr id="4" name="スライド番号プレースホルダ 3"/>
          <p:cNvSpPr>
            <a:spLocks noGrp="1"/>
          </p:cNvSpPr>
          <p:nvPr>
            <p:ph type="sldNum" sz="quarter" idx="12"/>
          </p:nvPr>
        </p:nvSpPr>
        <p:spPr/>
        <p:txBody>
          <a:bodyPr/>
          <a:lstStyle/>
          <a:p>
            <a:pPr>
              <a:defRPr/>
            </a:pPr>
            <a:fld id="{602605E6-2739-471C-9603-58493A7CB5F9}" type="slidenum">
              <a:rPr lang="ja-JP" altLang="en-US" smtClean="0"/>
              <a:pPr>
                <a:defRPr/>
              </a:pPr>
              <a:t>45</a:t>
            </a:fld>
            <a:endParaRPr lang="ja-JP" altLang="en-US"/>
          </a:p>
        </p:txBody>
      </p:sp>
      <p:pic>
        <p:nvPicPr>
          <p:cNvPr id="2050" name="Picture 2" descr="http://www.integratedsociopsychology.net/wpimages/wp4a8ffd20.jpg"/>
          <p:cNvPicPr>
            <a:picLocks noChangeAspect="1" noChangeArrowheads="1"/>
          </p:cNvPicPr>
          <p:nvPr/>
        </p:nvPicPr>
        <p:blipFill>
          <a:blip r:embed="rId2" cstate="print"/>
          <a:srcRect/>
          <a:stretch>
            <a:fillRect/>
          </a:stretch>
        </p:blipFill>
        <p:spPr bwMode="auto">
          <a:xfrm>
            <a:off x="276225" y="404664"/>
            <a:ext cx="8867775" cy="5095876"/>
          </a:xfrm>
          <a:prstGeom prst="rect">
            <a:avLst/>
          </a:prstGeom>
          <a:noFill/>
        </p:spPr>
      </p:pic>
      <p:sp>
        <p:nvSpPr>
          <p:cNvPr id="6" name="正方形/長方形 5"/>
          <p:cNvSpPr/>
          <p:nvPr/>
        </p:nvSpPr>
        <p:spPr>
          <a:xfrm>
            <a:off x="611560" y="5517232"/>
            <a:ext cx="8136904" cy="369332"/>
          </a:xfrm>
          <a:prstGeom prst="rect">
            <a:avLst/>
          </a:prstGeom>
        </p:spPr>
        <p:txBody>
          <a:bodyPr wrap="square">
            <a:spAutoFit/>
          </a:bodyPr>
          <a:lstStyle/>
          <a:p>
            <a:r>
              <a:rPr lang="en-US" altLang="ja-JP" dirty="0" smtClean="0">
                <a:hlinkClick r:id="rId3"/>
              </a:rPr>
              <a:t>http://www.integratedsociopsychology.net/temperament_dimensions.html</a:t>
            </a:r>
            <a:endParaRPr lang="en-US" altLang="ja-JP" dirty="0" smtClean="0"/>
          </a:p>
        </p:txBody>
      </p:sp>
    </p:spTree>
    <p:extLst>
      <p:ext uri="{BB962C8B-B14F-4D97-AF65-F5344CB8AC3E}">
        <p14:creationId xmlns:p14="http://schemas.microsoft.com/office/powerpoint/2010/main" val="58080971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日付プレースホルダ 3"/>
          <p:cNvSpPr>
            <a:spLocks noGrp="1"/>
          </p:cNvSpPr>
          <p:nvPr>
            <p:ph type="dt" sz="quarter" idx="10"/>
          </p:nvPr>
        </p:nvSpPr>
        <p:spPr/>
        <p:txBody>
          <a:bodyPr/>
          <a:lstStyle/>
          <a:p>
            <a:pPr>
              <a:defRPr/>
            </a:pPr>
            <a:fld id="{BACFC954-DADE-4A74-B658-0F672E3DC996}" type="datetime1">
              <a:rPr lang="ja-JP" altLang="en-US" smtClean="0"/>
              <a:pPr>
                <a:defRPr/>
              </a:pPr>
              <a:t>2012/6/7</a:t>
            </a:fld>
            <a:endParaRPr lang="ja-JP" altLang="en-US"/>
          </a:p>
        </p:txBody>
      </p:sp>
      <p:sp>
        <p:nvSpPr>
          <p:cNvPr id="15363" name="フッター プレースホルダ 4"/>
          <p:cNvSpPr>
            <a:spLocks noGrp="1"/>
          </p:cNvSpPr>
          <p:nvPr>
            <p:ph type="ftr" sz="quarter" idx="11"/>
          </p:nvPr>
        </p:nvSpPr>
        <p:spPr bwMode="auto">
          <a:noFill/>
          <a:ln>
            <a:miter lim="800000"/>
            <a:headEnd/>
            <a:tailEnd/>
          </a:ln>
        </p:spPr>
        <p:txBody>
          <a:bodyPr/>
          <a:lstStyle/>
          <a:p>
            <a:r>
              <a:rPr lang="en-US" altLang="ja-JP" smtClean="0">
                <a:ea typeface="ＭＳ Ｐゴシック" pitchFamily="50" charset="-128"/>
              </a:rPr>
              <a:t>(C) Yamada and Nagaoka</a:t>
            </a:r>
          </a:p>
        </p:txBody>
      </p:sp>
      <p:sp>
        <p:nvSpPr>
          <p:cNvPr id="25" name="スライド番号プレースホルダ 5"/>
          <p:cNvSpPr>
            <a:spLocks noGrp="1"/>
          </p:cNvSpPr>
          <p:nvPr>
            <p:ph type="sldNum" sz="quarter" idx="12"/>
          </p:nvPr>
        </p:nvSpPr>
        <p:spPr>
          <a:xfrm>
            <a:off x="6715125" y="6286500"/>
            <a:ext cx="2133600" cy="365125"/>
          </a:xfrm>
        </p:spPr>
        <p:txBody>
          <a:bodyPr/>
          <a:lstStyle/>
          <a:p>
            <a:pPr>
              <a:defRPr/>
            </a:pPr>
            <a:fld id="{BEE6079F-4D2D-47DA-A6E0-67AA16E7523C}" type="slidenum">
              <a:rPr lang="ja-JP" altLang="en-US"/>
              <a:pPr>
                <a:defRPr/>
              </a:pPr>
              <a:t>46</a:t>
            </a:fld>
            <a:endParaRPr lang="ja-JP" altLang="en-US" dirty="0"/>
          </a:p>
        </p:txBody>
      </p:sp>
      <p:sp>
        <p:nvSpPr>
          <p:cNvPr id="20"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AE2293E4-1B59-45ED-8556-1D70B2D63C16}" type="datetime1">
              <a:rPr lang="ja-JP" altLang="en-US" sz="1200">
                <a:solidFill>
                  <a:schemeClr val="tx1">
                    <a:tint val="75000"/>
                  </a:schemeClr>
                </a:solidFill>
                <a:latin typeface="+mn-lt"/>
                <a:ea typeface="+mn-ea"/>
              </a:rPr>
              <a:pPr fontAlgn="auto">
                <a:spcBef>
                  <a:spcPts val="0"/>
                </a:spcBef>
                <a:spcAft>
                  <a:spcPts val="0"/>
                </a:spcAft>
                <a:defRPr/>
              </a:pPr>
              <a:t>2012/6/7</a:t>
            </a:fld>
            <a:endParaRPr lang="ja-JP" altLang="en-US" sz="1200">
              <a:solidFill>
                <a:schemeClr val="tx1">
                  <a:tint val="75000"/>
                </a:schemeClr>
              </a:solidFill>
              <a:latin typeface="+mn-lt"/>
              <a:ea typeface="+mn-ea"/>
            </a:endParaRPr>
          </a:p>
        </p:txBody>
      </p:sp>
      <p:sp>
        <p:nvSpPr>
          <p:cNvPr id="15366"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17"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77A10E0E-6B7D-42D9-A48A-B80CEA2BF88C}" type="datetime1">
              <a:rPr lang="ja-JP" altLang="en-US" sz="1200">
                <a:solidFill>
                  <a:schemeClr val="tx1">
                    <a:tint val="75000"/>
                  </a:schemeClr>
                </a:solidFill>
                <a:latin typeface="+mn-lt"/>
                <a:ea typeface="+mn-ea"/>
              </a:rPr>
              <a:pPr fontAlgn="auto">
                <a:spcBef>
                  <a:spcPts val="0"/>
                </a:spcBef>
                <a:spcAft>
                  <a:spcPts val="0"/>
                </a:spcAft>
                <a:defRPr/>
              </a:pPr>
              <a:t>2012/6/7</a:t>
            </a:fld>
            <a:endParaRPr lang="ja-JP" altLang="en-US" sz="1200">
              <a:solidFill>
                <a:schemeClr val="tx1">
                  <a:tint val="75000"/>
                </a:schemeClr>
              </a:solidFill>
              <a:latin typeface="+mn-lt"/>
              <a:ea typeface="+mn-ea"/>
            </a:endParaRPr>
          </a:p>
        </p:txBody>
      </p:sp>
      <p:sp>
        <p:nvSpPr>
          <p:cNvPr id="15368"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14"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72F383E0-37A4-49FA-A7BB-E8010F47CEB6}" type="datetime1">
              <a:rPr lang="ja-JP" altLang="en-US" sz="1200">
                <a:solidFill>
                  <a:schemeClr val="tx1">
                    <a:tint val="75000"/>
                  </a:schemeClr>
                </a:solidFill>
                <a:latin typeface="+mn-lt"/>
                <a:ea typeface="+mn-ea"/>
              </a:rPr>
              <a:pPr fontAlgn="auto">
                <a:spcBef>
                  <a:spcPts val="0"/>
                </a:spcBef>
                <a:spcAft>
                  <a:spcPts val="0"/>
                </a:spcAft>
                <a:defRPr/>
              </a:pPr>
              <a:t>2012/6/7</a:t>
            </a:fld>
            <a:endParaRPr lang="ja-JP" altLang="en-US" sz="1200">
              <a:solidFill>
                <a:schemeClr val="tx1">
                  <a:tint val="75000"/>
                </a:schemeClr>
              </a:solidFill>
              <a:latin typeface="+mn-lt"/>
              <a:ea typeface="+mn-ea"/>
            </a:endParaRPr>
          </a:p>
        </p:txBody>
      </p:sp>
      <p:sp>
        <p:nvSpPr>
          <p:cNvPr id="15370"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11"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737A6203-1B85-4F8D-B409-CDAE58E2D3B1}" type="datetime1">
              <a:rPr lang="ja-JP" altLang="en-US" sz="1200">
                <a:solidFill>
                  <a:schemeClr val="tx1">
                    <a:tint val="75000"/>
                  </a:schemeClr>
                </a:solidFill>
                <a:latin typeface="+mn-lt"/>
                <a:ea typeface="+mn-ea"/>
              </a:rPr>
              <a:pPr fontAlgn="auto">
                <a:spcBef>
                  <a:spcPts val="0"/>
                </a:spcBef>
                <a:spcAft>
                  <a:spcPts val="0"/>
                </a:spcAft>
                <a:defRPr/>
              </a:pPr>
              <a:t>2012/6/7</a:t>
            </a:fld>
            <a:endParaRPr lang="ja-JP" altLang="en-US" sz="1200">
              <a:solidFill>
                <a:schemeClr val="tx1">
                  <a:tint val="75000"/>
                </a:schemeClr>
              </a:solidFill>
              <a:latin typeface="+mn-lt"/>
              <a:ea typeface="+mn-ea"/>
            </a:endParaRPr>
          </a:p>
        </p:txBody>
      </p:sp>
      <p:sp>
        <p:nvSpPr>
          <p:cNvPr id="15372"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8"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6211B048-56D9-447B-A9E0-352C4383FB9B}" type="datetime1">
              <a:rPr lang="ja-JP" altLang="en-US" sz="1200">
                <a:solidFill>
                  <a:schemeClr val="tx1">
                    <a:tint val="75000"/>
                  </a:schemeClr>
                </a:solidFill>
                <a:latin typeface="+mn-lt"/>
                <a:ea typeface="+mn-ea"/>
              </a:rPr>
              <a:pPr fontAlgn="auto">
                <a:spcBef>
                  <a:spcPts val="0"/>
                </a:spcBef>
                <a:spcAft>
                  <a:spcPts val="0"/>
                </a:spcAft>
                <a:defRPr/>
              </a:pPr>
              <a:t>2012/6/7</a:t>
            </a:fld>
            <a:endParaRPr lang="ja-JP" altLang="en-US" sz="1200">
              <a:solidFill>
                <a:schemeClr val="tx1">
                  <a:tint val="75000"/>
                </a:schemeClr>
              </a:solidFill>
              <a:latin typeface="+mn-lt"/>
              <a:ea typeface="+mn-ea"/>
            </a:endParaRPr>
          </a:p>
        </p:txBody>
      </p:sp>
      <p:sp>
        <p:nvSpPr>
          <p:cNvPr id="15374"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5"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3F0DE254-4DE6-4EB8-9A09-B7C4061468FA}" type="datetime1">
              <a:rPr lang="ja-JP" altLang="en-US" sz="1200">
                <a:solidFill>
                  <a:schemeClr val="tx1">
                    <a:tint val="75000"/>
                  </a:schemeClr>
                </a:solidFill>
                <a:latin typeface="+mn-lt"/>
                <a:ea typeface="+mn-ea"/>
              </a:rPr>
              <a:pPr fontAlgn="auto">
                <a:spcBef>
                  <a:spcPts val="0"/>
                </a:spcBef>
                <a:spcAft>
                  <a:spcPts val="0"/>
                </a:spcAft>
                <a:defRPr/>
              </a:pPr>
              <a:t>2012/6/7</a:t>
            </a:fld>
            <a:endParaRPr lang="ja-JP" altLang="en-US" sz="1200">
              <a:solidFill>
                <a:schemeClr val="tx1">
                  <a:tint val="75000"/>
                </a:schemeClr>
              </a:solidFill>
              <a:latin typeface="+mn-lt"/>
              <a:ea typeface="+mn-ea"/>
            </a:endParaRPr>
          </a:p>
        </p:txBody>
      </p:sp>
      <p:sp>
        <p:nvSpPr>
          <p:cNvPr id="15376"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15377" name="タイトル 1"/>
          <p:cNvSpPr>
            <a:spLocks noGrp="1"/>
          </p:cNvSpPr>
          <p:nvPr>
            <p:ph type="title"/>
          </p:nvPr>
        </p:nvSpPr>
        <p:spPr>
          <a:xfrm>
            <a:off x="395536" y="332656"/>
            <a:ext cx="8229600" cy="357167"/>
          </a:xfrm>
        </p:spPr>
        <p:txBody>
          <a:bodyPr>
            <a:normAutofit fontScale="90000"/>
          </a:bodyPr>
          <a:lstStyle/>
          <a:p>
            <a:r>
              <a:rPr lang="en-US" altLang="ja-JP" sz="2800" i="1" dirty="0" smtClean="0"/>
              <a:t>Problems in Diffusion Theory</a:t>
            </a:r>
            <a:endParaRPr lang="ja-JP" altLang="en-US" sz="2800" i="1" dirty="0" smtClean="0"/>
          </a:p>
        </p:txBody>
      </p:sp>
      <p:sp>
        <p:nvSpPr>
          <p:cNvPr id="15378" name="コンテンツ プレースホルダ 2"/>
          <p:cNvSpPr>
            <a:spLocks noGrp="1"/>
          </p:cNvSpPr>
          <p:nvPr>
            <p:ph idx="1"/>
          </p:nvPr>
        </p:nvSpPr>
        <p:spPr>
          <a:xfrm>
            <a:off x="428597" y="836712"/>
            <a:ext cx="8215370" cy="1971556"/>
          </a:xfrm>
        </p:spPr>
        <p:txBody>
          <a:bodyPr/>
          <a:lstStyle/>
          <a:p>
            <a:pPr eaLnBrk="1" hangingPunct="1"/>
            <a:r>
              <a:rPr lang="en-US" altLang="ja-JP" sz="2400" dirty="0" smtClean="0"/>
              <a:t>Recently, however, various </a:t>
            </a:r>
            <a:r>
              <a:rPr lang="en-US" altLang="ja-JP" sz="2400" dirty="0" smtClean="0">
                <a:solidFill>
                  <a:srgbClr val="FF0000"/>
                </a:solidFill>
              </a:rPr>
              <a:t>non-normal distribution </a:t>
            </a:r>
            <a:r>
              <a:rPr lang="en-US" altLang="ja-JP" sz="2400" dirty="0" smtClean="0"/>
              <a:t>patterns, yet economically important, specifically, rapid diffusion patterns have been found in the diffusions of contents businesses such as music, movies, game software, etc. (Yamada et al 2001; Moe and Fader, 2002). </a:t>
            </a:r>
          </a:p>
        </p:txBody>
      </p:sp>
      <p:pic>
        <p:nvPicPr>
          <p:cNvPr id="15379" name="Picture 8"/>
          <p:cNvPicPr>
            <a:picLocks noChangeAspect="1" noChangeArrowheads="1"/>
          </p:cNvPicPr>
          <p:nvPr/>
        </p:nvPicPr>
        <p:blipFill>
          <a:blip r:embed="rId3" cstate="print"/>
          <a:srcRect/>
          <a:stretch>
            <a:fillRect/>
          </a:stretch>
        </p:blipFill>
        <p:spPr bwMode="auto">
          <a:xfrm>
            <a:off x="1571625" y="3214688"/>
            <a:ext cx="6164263" cy="3114675"/>
          </a:xfrm>
          <a:prstGeom prst="rect">
            <a:avLst/>
          </a:prstGeom>
          <a:noFill/>
          <a:ln w="9525">
            <a:noFill/>
            <a:miter lim="800000"/>
            <a:headEnd/>
            <a:tailEnd/>
          </a:ln>
        </p:spPr>
      </p:pic>
    </p:spTree>
    <p:extLst>
      <p:ext uri="{BB962C8B-B14F-4D97-AF65-F5344CB8AC3E}">
        <p14:creationId xmlns:p14="http://schemas.microsoft.com/office/powerpoint/2010/main" val="1162838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5378">
                                            <p:txEl>
                                              <p:pRg st="0" end="0"/>
                                            </p:txEl>
                                          </p:spTgt>
                                        </p:tgtEl>
                                        <p:attrNameLst>
                                          <p:attrName>style.visibility</p:attrName>
                                        </p:attrNameLst>
                                      </p:cBhvr>
                                      <p:to>
                                        <p:strVal val="visible"/>
                                      </p:to>
                                    </p:set>
                                    <p:anim calcmode="lin" valueType="num">
                                      <p:cBhvr>
                                        <p:cTn id="7" dur="500" fill="hold"/>
                                        <p:tgtEl>
                                          <p:spTgt spid="1537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5378">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5378">
                                            <p:txEl>
                                              <p:pRg st="0" end="0"/>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15379"/>
                                        </p:tgtEl>
                                        <p:attrNameLst>
                                          <p:attrName>style.visibility</p:attrName>
                                        </p:attrNameLst>
                                      </p:cBhvr>
                                      <p:to>
                                        <p:strVal val="visible"/>
                                      </p:to>
                                    </p:set>
                                    <p:anim calcmode="lin" valueType="num">
                                      <p:cBhvr>
                                        <p:cTn id="12" dur="500" fill="hold"/>
                                        <p:tgtEl>
                                          <p:spTgt spid="15379"/>
                                        </p:tgtEl>
                                        <p:attrNameLst>
                                          <p:attrName>ppt_w</p:attrName>
                                        </p:attrNameLst>
                                      </p:cBhvr>
                                      <p:tavLst>
                                        <p:tav tm="0">
                                          <p:val>
                                            <p:fltVal val="0"/>
                                          </p:val>
                                        </p:tav>
                                        <p:tav tm="100000">
                                          <p:val>
                                            <p:strVal val="#ppt_w"/>
                                          </p:val>
                                        </p:tav>
                                      </p:tavLst>
                                    </p:anim>
                                    <p:anim calcmode="lin" valueType="num">
                                      <p:cBhvr>
                                        <p:cTn id="13" dur="500" fill="hold"/>
                                        <p:tgtEl>
                                          <p:spTgt spid="15379"/>
                                        </p:tgtEl>
                                        <p:attrNameLst>
                                          <p:attrName>ppt_h</p:attrName>
                                        </p:attrNameLst>
                                      </p:cBhvr>
                                      <p:tavLst>
                                        <p:tav tm="0">
                                          <p:val>
                                            <p:fltVal val="0"/>
                                          </p:val>
                                        </p:tav>
                                        <p:tav tm="100000">
                                          <p:val>
                                            <p:strVal val="#ppt_h"/>
                                          </p:val>
                                        </p:tav>
                                      </p:tavLst>
                                    </p:anim>
                                    <p:animEffect transition="in" filter="fade">
                                      <p:cBhvr>
                                        <p:cTn id="14" dur="500"/>
                                        <p:tgtEl>
                                          <p:spTgt spid="153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78"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日付プレースホルダ 3"/>
          <p:cNvSpPr>
            <a:spLocks noGrp="1"/>
          </p:cNvSpPr>
          <p:nvPr>
            <p:ph type="dt" sz="quarter" idx="10"/>
          </p:nvPr>
        </p:nvSpPr>
        <p:spPr/>
        <p:txBody>
          <a:bodyPr/>
          <a:lstStyle/>
          <a:p>
            <a:pPr>
              <a:defRPr/>
            </a:pPr>
            <a:fld id="{10AB06D7-4220-42D4-BD69-E920A88F25AE}" type="datetime1">
              <a:rPr lang="ja-JP" altLang="en-US" smtClean="0"/>
              <a:pPr>
                <a:defRPr/>
              </a:pPr>
              <a:t>2012/6/7</a:t>
            </a:fld>
            <a:endParaRPr lang="ja-JP" altLang="en-US"/>
          </a:p>
        </p:txBody>
      </p:sp>
      <p:sp>
        <p:nvSpPr>
          <p:cNvPr id="26627" name="フッター プレースホルダ 4"/>
          <p:cNvSpPr>
            <a:spLocks noGrp="1"/>
          </p:cNvSpPr>
          <p:nvPr>
            <p:ph type="ftr" sz="quarter" idx="11"/>
          </p:nvPr>
        </p:nvSpPr>
        <p:spPr bwMode="auto">
          <a:noFill/>
          <a:ln>
            <a:miter lim="800000"/>
            <a:headEnd/>
            <a:tailEnd/>
          </a:ln>
        </p:spPr>
        <p:txBody>
          <a:bodyPr/>
          <a:lstStyle/>
          <a:p>
            <a:r>
              <a:rPr lang="en-US" altLang="ja-JP" smtClean="0">
                <a:ea typeface="ＭＳ Ｐゴシック" pitchFamily="50" charset="-128"/>
              </a:rPr>
              <a:t>(C) Yamada and Nagaoka</a:t>
            </a:r>
          </a:p>
        </p:txBody>
      </p:sp>
      <p:sp>
        <p:nvSpPr>
          <p:cNvPr id="24" name="スライド番号プレースホルダ 5"/>
          <p:cNvSpPr>
            <a:spLocks noGrp="1"/>
          </p:cNvSpPr>
          <p:nvPr>
            <p:ph type="sldNum" sz="quarter" idx="12"/>
          </p:nvPr>
        </p:nvSpPr>
        <p:spPr>
          <a:xfrm>
            <a:off x="6572250" y="6215063"/>
            <a:ext cx="2133600" cy="365125"/>
          </a:xfrm>
        </p:spPr>
        <p:txBody>
          <a:bodyPr/>
          <a:lstStyle/>
          <a:p>
            <a:pPr>
              <a:defRPr/>
            </a:pPr>
            <a:fld id="{777E4D5E-29ED-4192-99C1-5B57DAC65F07}" type="slidenum">
              <a:rPr lang="ja-JP" altLang="en-US"/>
              <a:pPr>
                <a:defRPr/>
              </a:pPr>
              <a:t>47</a:t>
            </a:fld>
            <a:endParaRPr lang="ja-JP" altLang="en-US" dirty="0"/>
          </a:p>
        </p:txBody>
      </p:sp>
      <p:sp>
        <p:nvSpPr>
          <p:cNvPr id="19"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4F3BDCCE-E460-4A3F-A7FA-5E54982BD6C5}" type="datetime1">
              <a:rPr lang="ja-JP" altLang="en-US" sz="1200">
                <a:solidFill>
                  <a:schemeClr val="tx1">
                    <a:tint val="75000"/>
                  </a:schemeClr>
                </a:solidFill>
                <a:latin typeface="+mn-lt"/>
                <a:ea typeface="+mn-ea"/>
              </a:rPr>
              <a:pPr fontAlgn="auto">
                <a:spcBef>
                  <a:spcPts val="0"/>
                </a:spcBef>
                <a:spcAft>
                  <a:spcPts val="0"/>
                </a:spcAft>
                <a:defRPr/>
              </a:pPr>
              <a:t>2012/6/7</a:t>
            </a:fld>
            <a:endParaRPr lang="ja-JP" altLang="en-US" sz="1200">
              <a:solidFill>
                <a:schemeClr val="tx1">
                  <a:tint val="75000"/>
                </a:schemeClr>
              </a:solidFill>
              <a:latin typeface="+mn-lt"/>
              <a:ea typeface="+mn-ea"/>
            </a:endParaRPr>
          </a:p>
        </p:txBody>
      </p:sp>
      <p:sp>
        <p:nvSpPr>
          <p:cNvPr id="26630"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16"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0A9DB291-C982-47EC-AE35-45070025FE08}" type="datetime1">
              <a:rPr lang="ja-JP" altLang="en-US" sz="1200">
                <a:solidFill>
                  <a:schemeClr val="tx1">
                    <a:tint val="75000"/>
                  </a:schemeClr>
                </a:solidFill>
                <a:latin typeface="+mn-lt"/>
                <a:ea typeface="+mn-ea"/>
              </a:rPr>
              <a:pPr fontAlgn="auto">
                <a:spcBef>
                  <a:spcPts val="0"/>
                </a:spcBef>
                <a:spcAft>
                  <a:spcPts val="0"/>
                </a:spcAft>
                <a:defRPr/>
              </a:pPr>
              <a:t>2012/6/7</a:t>
            </a:fld>
            <a:endParaRPr lang="ja-JP" altLang="en-US" sz="1200">
              <a:solidFill>
                <a:schemeClr val="tx1">
                  <a:tint val="75000"/>
                </a:schemeClr>
              </a:solidFill>
              <a:latin typeface="+mn-lt"/>
              <a:ea typeface="+mn-ea"/>
            </a:endParaRPr>
          </a:p>
        </p:txBody>
      </p:sp>
      <p:sp>
        <p:nvSpPr>
          <p:cNvPr id="26632"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13"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3E1ACE43-DBE7-40D0-B556-9F6591724627}" type="datetime1">
              <a:rPr lang="ja-JP" altLang="en-US" sz="1200">
                <a:solidFill>
                  <a:schemeClr val="tx1">
                    <a:tint val="75000"/>
                  </a:schemeClr>
                </a:solidFill>
                <a:latin typeface="+mn-lt"/>
                <a:ea typeface="+mn-ea"/>
              </a:rPr>
              <a:pPr fontAlgn="auto">
                <a:spcBef>
                  <a:spcPts val="0"/>
                </a:spcBef>
                <a:spcAft>
                  <a:spcPts val="0"/>
                </a:spcAft>
                <a:defRPr/>
              </a:pPr>
              <a:t>2012/6/7</a:t>
            </a:fld>
            <a:endParaRPr lang="ja-JP" altLang="en-US" sz="1200">
              <a:solidFill>
                <a:schemeClr val="tx1">
                  <a:tint val="75000"/>
                </a:schemeClr>
              </a:solidFill>
              <a:latin typeface="+mn-lt"/>
              <a:ea typeface="+mn-ea"/>
            </a:endParaRPr>
          </a:p>
        </p:txBody>
      </p:sp>
      <p:sp>
        <p:nvSpPr>
          <p:cNvPr id="26634"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10"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1C227E60-38CE-482D-9136-312B6336060C}" type="datetime1">
              <a:rPr lang="ja-JP" altLang="en-US" sz="1200">
                <a:solidFill>
                  <a:schemeClr val="tx1">
                    <a:tint val="75000"/>
                  </a:schemeClr>
                </a:solidFill>
                <a:latin typeface="+mn-lt"/>
                <a:ea typeface="+mn-ea"/>
              </a:rPr>
              <a:pPr fontAlgn="auto">
                <a:spcBef>
                  <a:spcPts val="0"/>
                </a:spcBef>
                <a:spcAft>
                  <a:spcPts val="0"/>
                </a:spcAft>
                <a:defRPr/>
              </a:pPr>
              <a:t>2012/6/7</a:t>
            </a:fld>
            <a:endParaRPr lang="ja-JP" altLang="en-US" sz="1200">
              <a:solidFill>
                <a:schemeClr val="tx1">
                  <a:tint val="75000"/>
                </a:schemeClr>
              </a:solidFill>
              <a:latin typeface="+mn-lt"/>
              <a:ea typeface="+mn-ea"/>
            </a:endParaRPr>
          </a:p>
        </p:txBody>
      </p:sp>
      <p:sp>
        <p:nvSpPr>
          <p:cNvPr id="26636"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7"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750DAD28-140E-4151-AC84-575468E7897F}" type="datetime1">
              <a:rPr lang="ja-JP" altLang="en-US" sz="1200">
                <a:solidFill>
                  <a:schemeClr val="tx1">
                    <a:tint val="75000"/>
                  </a:schemeClr>
                </a:solidFill>
                <a:latin typeface="+mn-lt"/>
                <a:ea typeface="+mn-ea"/>
              </a:rPr>
              <a:pPr fontAlgn="auto">
                <a:spcBef>
                  <a:spcPts val="0"/>
                </a:spcBef>
                <a:spcAft>
                  <a:spcPts val="0"/>
                </a:spcAft>
                <a:defRPr/>
              </a:pPr>
              <a:t>2012/6/7</a:t>
            </a:fld>
            <a:endParaRPr lang="ja-JP" altLang="en-US" sz="1200">
              <a:solidFill>
                <a:schemeClr val="tx1">
                  <a:tint val="75000"/>
                </a:schemeClr>
              </a:solidFill>
              <a:latin typeface="+mn-lt"/>
              <a:ea typeface="+mn-ea"/>
            </a:endParaRPr>
          </a:p>
        </p:txBody>
      </p:sp>
      <p:sp>
        <p:nvSpPr>
          <p:cNvPr id="26638"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4"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4CD69B16-E20F-4726-941B-2BD951463C7F}" type="datetime1">
              <a:rPr lang="ja-JP" altLang="en-US" sz="1200">
                <a:solidFill>
                  <a:schemeClr val="tx1">
                    <a:tint val="75000"/>
                  </a:schemeClr>
                </a:solidFill>
                <a:latin typeface="+mn-lt"/>
                <a:ea typeface="+mn-ea"/>
              </a:rPr>
              <a:pPr fontAlgn="auto">
                <a:spcBef>
                  <a:spcPts val="0"/>
                </a:spcBef>
                <a:spcAft>
                  <a:spcPts val="0"/>
                </a:spcAft>
                <a:defRPr/>
              </a:pPr>
              <a:t>2012/6/7</a:t>
            </a:fld>
            <a:endParaRPr lang="ja-JP" altLang="en-US" sz="1200">
              <a:solidFill>
                <a:schemeClr val="tx1">
                  <a:tint val="75000"/>
                </a:schemeClr>
              </a:solidFill>
              <a:latin typeface="+mn-lt"/>
              <a:ea typeface="+mn-ea"/>
            </a:endParaRPr>
          </a:p>
        </p:txBody>
      </p:sp>
      <p:sp>
        <p:nvSpPr>
          <p:cNvPr id="26640"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26641" name="タイトル 1"/>
          <p:cNvSpPr>
            <a:spLocks noGrp="1"/>
          </p:cNvSpPr>
          <p:nvPr>
            <p:ph type="title"/>
          </p:nvPr>
        </p:nvSpPr>
        <p:spPr>
          <a:xfrm>
            <a:off x="457200" y="274638"/>
            <a:ext cx="8229600" cy="1082675"/>
          </a:xfrm>
        </p:spPr>
        <p:txBody>
          <a:bodyPr/>
          <a:lstStyle/>
          <a:p>
            <a:r>
              <a:rPr lang="en-US" altLang="ja-JP" sz="2000" b="1" dirty="0" smtClean="0">
                <a:latin typeface="Arial" charset="0"/>
                <a:cs typeface="Arial" charset="0"/>
              </a:rPr>
              <a:t>2. Critical Review of Literature: </a:t>
            </a:r>
            <a:r>
              <a:rPr lang="en-US" altLang="ja-JP" sz="2800" b="1" dirty="0" smtClean="0">
                <a:latin typeface="Arial" charset="0"/>
                <a:cs typeface="Arial" charset="0"/>
              </a:rPr>
              <a:t/>
            </a:r>
            <a:br>
              <a:rPr lang="en-US" altLang="ja-JP" sz="2800" b="1" dirty="0" smtClean="0">
                <a:latin typeface="Arial" charset="0"/>
                <a:cs typeface="Arial" charset="0"/>
              </a:rPr>
            </a:br>
            <a:r>
              <a:rPr lang="en-US" altLang="ja-JP" sz="2400" b="1" dirty="0" smtClean="0">
                <a:latin typeface="Arial" charset="0"/>
                <a:cs typeface="Arial" charset="0"/>
              </a:rPr>
              <a:t>Goldsmith and </a:t>
            </a:r>
            <a:r>
              <a:rPr lang="en-US" altLang="ja-JP" sz="2400" b="1" dirty="0" err="1" smtClean="0">
                <a:latin typeface="Arial" charset="0"/>
                <a:cs typeface="Arial" charset="0"/>
              </a:rPr>
              <a:t>Hofacker’s</a:t>
            </a:r>
            <a:r>
              <a:rPr lang="en-US" altLang="ja-JP" sz="2400" b="1" dirty="0" smtClean="0">
                <a:latin typeface="Arial" charset="0"/>
                <a:cs typeface="Arial" charset="0"/>
              </a:rPr>
              <a:t> six-item, self-report scale</a:t>
            </a:r>
            <a:endParaRPr lang="ja-JP" altLang="en-US" sz="2400" dirty="0" smtClean="0">
              <a:latin typeface="Arial" charset="0"/>
              <a:cs typeface="Arial" charset="0"/>
            </a:endParaRPr>
          </a:p>
        </p:txBody>
      </p:sp>
      <p:sp>
        <p:nvSpPr>
          <p:cNvPr id="26642" name="コンテンツ プレースホルダ 2"/>
          <p:cNvSpPr>
            <a:spLocks noGrp="1"/>
          </p:cNvSpPr>
          <p:nvPr>
            <p:ph idx="1"/>
          </p:nvPr>
        </p:nvSpPr>
        <p:spPr>
          <a:xfrm>
            <a:off x="571471" y="1600200"/>
            <a:ext cx="8393141" cy="4757738"/>
          </a:xfrm>
          <a:noFill/>
        </p:spPr>
        <p:txBody>
          <a:bodyPr/>
          <a:lstStyle/>
          <a:p>
            <a:pPr eaLnBrk="1" hangingPunct="1">
              <a:buFontTx/>
              <a:buNone/>
            </a:pPr>
            <a:r>
              <a:rPr lang="en-US" altLang="ja-JP" sz="1800" b="1" dirty="0" smtClean="0">
                <a:latin typeface="Arial" charset="0"/>
              </a:rPr>
              <a:t>Negative-direction</a:t>
            </a:r>
          </a:p>
          <a:p>
            <a:pPr eaLnBrk="1" hangingPunct="1">
              <a:buFontTx/>
              <a:buNone/>
            </a:pPr>
            <a:r>
              <a:rPr lang="en-US" altLang="ja-JP" sz="1800" b="1" dirty="0" smtClean="0">
                <a:latin typeface="Arial" charset="0"/>
              </a:rPr>
              <a:t>Q1: I am the least interested in </a:t>
            </a:r>
            <a:r>
              <a:rPr lang="en-US" altLang="ja-JP" sz="1800" b="1" u="sng" dirty="0" smtClean="0">
                <a:solidFill>
                  <a:srgbClr val="FF0000"/>
                </a:solidFill>
                <a:latin typeface="Arial" charset="0"/>
              </a:rPr>
              <a:t>  @@@     </a:t>
            </a:r>
            <a:r>
              <a:rPr lang="en-US" altLang="ja-JP" sz="1800" b="1" dirty="0" smtClean="0">
                <a:latin typeface="Arial" charset="0"/>
              </a:rPr>
              <a:t> among my friends.</a:t>
            </a:r>
          </a:p>
          <a:p>
            <a:pPr eaLnBrk="1" hangingPunct="1">
              <a:buFontTx/>
              <a:buNone/>
            </a:pPr>
            <a:r>
              <a:rPr lang="en-US" altLang="ja-JP" sz="1800" b="1" dirty="0" smtClean="0">
                <a:latin typeface="Arial" charset="0"/>
              </a:rPr>
              <a:t>Q2: Usually I am the last person who becomes aware of recent </a:t>
            </a:r>
            <a:r>
              <a:rPr lang="en-US" altLang="ja-JP" sz="1800" b="1" u="sng" dirty="0" smtClean="0">
                <a:solidFill>
                  <a:srgbClr val="FF3300"/>
                </a:solidFill>
                <a:latin typeface="Arial" charset="0"/>
              </a:rPr>
              <a:t> @@@   </a:t>
            </a:r>
            <a:r>
              <a:rPr lang="en-US" altLang="ja-JP" sz="1800" b="1" dirty="0" smtClean="0">
                <a:latin typeface="Arial" charset="0"/>
              </a:rPr>
              <a:t>.</a:t>
            </a:r>
          </a:p>
          <a:p>
            <a:pPr eaLnBrk="1" hangingPunct="1">
              <a:buFontTx/>
              <a:buNone/>
            </a:pPr>
            <a:r>
              <a:rPr lang="en-US" altLang="ja-JP" sz="1800" b="1" dirty="0" smtClean="0">
                <a:latin typeface="Arial" charset="0"/>
              </a:rPr>
              <a:t>Q3: When a new </a:t>
            </a:r>
            <a:r>
              <a:rPr lang="en-US" altLang="ja-JP" sz="1800" b="1" u="sng" dirty="0" smtClean="0">
                <a:solidFill>
                  <a:srgbClr val="FF3300"/>
                </a:solidFill>
                <a:latin typeface="Arial" charset="0"/>
              </a:rPr>
              <a:t>  @@@   </a:t>
            </a:r>
            <a:r>
              <a:rPr lang="en-US" altLang="ja-JP" sz="1800" b="1" dirty="0" smtClean="0">
                <a:latin typeface="Arial" charset="0"/>
              </a:rPr>
              <a:t>appeared, often times, I was the last person who </a:t>
            </a:r>
          </a:p>
          <a:p>
            <a:pPr eaLnBrk="1" hangingPunct="1">
              <a:buFontTx/>
              <a:buNone/>
            </a:pPr>
            <a:r>
              <a:rPr lang="en-US" altLang="ja-JP" sz="1800" b="1" dirty="0" smtClean="0">
                <a:latin typeface="Arial" charset="0"/>
              </a:rPr>
              <a:t>       bought the new model among my friends. </a:t>
            </a:r>
          </a:p>
          <a:p>
            <a:pPr eaLnBrk="1" hangingPunct="1">
              <a:buFontTx/>
              <a:buNone/>
            </a:pPr>
            <a:endParaRPr lang="en-US" altLang="ja-JP" sz="1800" b="1" dirty="0" smtClean="0">
              <a:latin typeface="Arial" charset="0"/>
            </a:endParaRPr>
          </a:p>
          <a:p>
            <a:pPr eaLnBrk="1" hangingPunct="1">
              <a:buFontTx/>
              <a:buNone/>
            </a:pPr>
            <a:r>
              <a:rPr lang="en-US" altLang="ja-JP" sz="1800" b="1" dirty="0" smtClean="0">
                <a:latin typeface="Arial" charset="0"/>
              </a:rPr>
              <a:t>Positive-direction</a:t>
            </a:r>
          </a:p>
          <a:p>
            <a:pPr eaLnBrk="1" hangingPunct="1">
              <a:buFontTx/>
              <a:buNone/>
            </a:pPr>
            <a:r>
              <a:rPr lang="en-US" altLang="ja-JP" sz="1800" b="1" dirty="0" smtClean="0">
                <a:latin typeface="Arial" charset="0"/>
              </a:rPr>
              <a:t>Q4: If I were allowed to buy a new</a:t>
            </a:r>
            <a:r>
              <a:rPr lang="en-US" altLang="ja-JP" sz="1800" b="1" u="sng" dirty="0" smtClean="0">
                <a:solidFill>
                  <a:srgbClr val="FF3300"/>
                </a:solidFill>
                <a:latin typeface="Arial" charset="0"/>
              </a:rPr>
              <a:t>  @@@  </a:t>
            </a:r>
            <a:r>
              <a:rPr lang="en-US" altLang="ja-JP" sz="1800" b="1" dirty="0" smtClean="0">
                <a:latin typeface="Arial" charset="0"/>
              </a:rPr>
              <a:t>, then I would buy it immediately.</a:t>
            </a:r>
          </a:p>
          <a:p>
            <a:pPr eaLnBrk="1" hangingPunct="1">
              <a:buFontTx/>
              <a:buNone/>
            </a:pPr>
            <a:r>
              <a:rPr lang="en-US" altLang="ja-JP" sz="1800" b="1" dirty="0" smtClean="0">
                <a:latin typeface="Arial" charset="0"/>
              </a:rPr>
              <a:t>Q5: I am a kind of a person who buy a new </a:t>
            </a:r>
            <a:r>
              <a:rPr lang="en-US" altLang="ja-JP" sz="1800" b="1" u="sng" dirty="0" smtClean="0">
                <a:solidFill>
                  <a:srgbClr val="FF3300"/>
                </a:solidFill>
                <a:latin typeface="Arial" charset="0"/>
              </a:rPr>
              <a:t>  @@@    </a:t>
            </a:r>
            <a:r>
              <a:rPr lang="en-US" altLang="ja-JP" sz="1800" b="1" dirty="0" smtClean="0">
                <a:solidFill>
                  <a:srgbClr val="FF3300"/>
                </a:solidFill>
                <a:latin typeface="Arial" charset="0"/>
              </a:rPr>
              <a:t> </a:t>
            </a:r>
            <a:r>
              <a:rPr lang="en-US" altLang="ja-JP" sz="1800" b="1" dirty="0" smtClean="0">
                <a:latin typeface="Arial" charset="0"/>
              </a:rPr>
              <a:t>without testing it by </a:t>
            </a:r>
          </a:p>
          <a:p>
            <a:pPr eaLnBrk="1" hangingPunct="1">
              <a:buFontTx/>
              <a:buNone/>
            </a:pPr>
            <a:r>
              <a:rPr lang="en-US" altLang="ja-JP" sz="1800" b="1" dirty="0" smtClean="0">
                <a:latin typeface="Arial" charset="0"/>
              </a:rPr>
              <a:t>       myself.</a:t>
            </a:r>
          </a:p>
          <a:p>
            <a:pPr eaLnBrk="1" hangingPunct="1">
              <a:buFontTx/>
              <a:buNone/>
            </a:pPr>
            <a:r>
              <a:rPr lang="en-US" altLang="ja-JP" sz="1800" b="1" dirty="0" smtClean="0">
                <a:latin typeface="Arial" charset="0"/>
              </a:rPr>
              <a:t>Q6: I know the launching date of a new </a:t>
            </a:r>
            <a:r>
              <a:rPr lang="en-US" altLang="ja-JP" sz="1800" b="1" u="sng" dirty="0" smtClean="0">
                <a:solidFill>
                  <a:srgbClr val="FF3300"/>
                </a:solidFill>
                <a:latin typeface="Arial" charset="0"/>
              </a:rPr>
              <a:t> @@@  </a:t>
            </a:r>
            <a:r>
              <a:rPr lang="en-US" altLang="ja-JP" sz="1800" b="1" dirty="0" smtClean="0">
                <a:solidFill>
                  <a:srgbClr val="FF3300"/>
                </a:solidFill>
                <a:latin typeface="Arial" charset="0"/>
              </a:rPr>
              <a:t> </a:t>
            </a:r>
            <a:r>
              <a:rPr lang="en-US" altLang="ja-JP" sz="1800" b="1" dirty="0" smtClean="0">
                <a:latin typeface="Arial" charset="0"/>
              </a:rPr>
              <a:t>before other people know it.</a:t>
            </a:r>
            <a:r>
              <a:rPr lang="en-US" altLang="ja-JP" sz="1800" b="1" dirty="0" smtClean="0">
                <a:solidFill>
                  <a:srgbClr val="FF0000"/>
                </a:solidFill>
                <a:latin typeface="Arial" charset="0"/>
              </a:rPr>
              <a:t>  </a:t>
            </a:r>
          </a:p>
          <a:p>
            <a:pPr eaLnBrk="1" hangingPunct="1">
              <a:buFontTx/>
              <a:buNone/>
            </a:pPr>
            <a:endParaRPr lang="en-US" altLang="ja-JP" sz="1800" b="1" dirty="0" smtClean="0">
              <a:solidFill>
                <a:srgbClr val="FF0000"/>
              </a:solidFill>
              <a:latin typeface="Arial" charset="0"/>
            </a:endParaRPr>
          </a:p>
          <a:p>
            <a:pPr eaLnBrk="1" hangingPunct="1">
              <a:buFontTx/>
              <a:buNone/>
            </a:pPr>
            <a:r>
              <a:rPr lang="en-US" altLang="ja-JP" sz="1800" b="1" u="sng" dirty="0" smtClean="0">
                <a:solidFill>
                  <a:srgbClr val="FF0000"/>
                </a:solidFill>
                <a:latin typeface="Arial" charset="0"/>
              </a:rPr>
              <a:t>@@@ </a:t>
            </a:r>
            <a:r>
              <a:rPr lang="en-US" altLang="ja-JP" sz="1800" b="1" dirty="0" smtClean="0">
                <a:solidFill>
                  <a:srgbClr val="FF0000"/>
                </a:solidFill>
                <a:latin typeface="Arial" charset="0"/>
              </a:rPr>
              <a:t> can be Cell phone, PC, etc.</a:t>
            </a:r>
          </a:p>
        </p:txBody>
      </p:sp>
    </p:spTree>
    <p:extLst>
      <p:ext uri="{BB962C8B-B14F-4D97-AF65-F5344CB8AC3E}">
        <p14:creationId xmlns:p14="http://schemas.microsoft.com/office/powerpoint/2010/main" val="2159010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26642">
                                            <p:txEl>
                                              <p:pRg st="0" end="0"/>
                                            </p:txEl>
                                          </p:spTgt>
                                        </p:tgtEl>
                                        <p:attrNameLst>
                                          <p:attrName>style.visibility</p:attrName>
                                        </p:attrNameLst>
                                      </p:cBhvr>
                                      <p:to>
                                        <p:strVal val="visible"/>
                                      </p:to>
                                    </p:set>
                                    <p:anim calcmode="lin" valueType="num">
                                      <p:cBhvr>
                                        <p:cTn id="7" dur="500" fill="hold"/>
                                        <p:tgtEl>
                                          <p:spTgt spid="2664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664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6642">
                                            <p:txEl>
                                              <p:pRg st="0" end="0"/>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26642">
                                            <p:txEl>
                                              <p:pRg st="1" end="1"/>
                                            </p:txEl>
                                          </p:spTgt>
                                        </p:tgtEl>
                                        <p:attrNameLst>
                                          <p:attrName>style.visibility</p:attrName>
                                        </p:attrNameLst>
                                      </p:cBhvr>
                                      <p:to>
                                        <p:strVal val="visible"/>
                                      </p:to>
                                    </p:set>
                                    <p:anim calcmode="lin" valueType="num">
                                      <p:cBhvr>
                                        <p:cTn id="12" dur="500" fill="hold"/>
                                        <p:tgtEl>
                                          <p:spTgt spid="26642">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26642">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26642">
                                            <p:txEl>
                                              <p:pRg st="1" end="1"/>
                                            </p:txEl>
                                          </p:spTgt>
                                        </p:tgtEl>
                                      </p:cBhvr>
                                    </p:animEffect>
                                  </p:childTnLst>
                                </p:cTn>
                              </p:par>
                              <p:par>
                                <p:cTn id="15" presetID="53" presetClass="entr" presetSubtype="0" fill="hold" nodeType="withEffect">
                                  <p:stCondLst>
                                    <p:cond delay="0"/>
                                  </p:stCondLst>
                                  <p:childTnLst>
                                    <p:set>
                                      <p:cBhvr>
                                        <p:cTn id="16" dur="1" fill="hold">
                                          <p:stCondLst>
                                            <p:cond delay="0"/>
                                          </p:stCondLst>
                                        </p:cTn>
                                        <p:tgtEl>
                                          <p:spTgt spid="26642">
                                            <p:txEl>
                                              <p:pRg st="2" end="2"/>
                                            </p:txEl>
                                          </p:spTgt>
                                        </p:tgtEl>
                                        <p:attrNameLst>
                                          <p:attrName>style.visibility</p:attrName>
                                        </p:attrNameLst>
                                      </p:cBhvr>
                                      <p:to>
                                        <p:strVal val="visible"/>
                                      </p:to>
                                    </p:set>
                                    <p:anim calcmode="lin" valueType="num">
                                      <p:cBhvr>
                                        <p:cTn id="17" dur="500" fill="hold"/>
                                        <p:tgtEl>
                                          <p:spTgt spid="26642">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26642">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26642">
                                            <p:txEl>
                                              <p:pRg st="2" end="2"/>
                                            </p:txEl>
                                          </p:spTgt>
                                        </p:tgtEl>
                                      </p:cBhvr>
                                    </p:animEffect>
                                  </p:childTnLst>
                                </p:cTn>
                              </p:par>
                              <p:par>
                                <p:cTn id="20" presetID="53" presetClass="entr" presetSubtype="0" fill="hold" nodeType="withEffect">
                                  <p:stCondLst>
                                    <p:cond delay="0"/>
                                  </p:stCondLst>
                                  <p:childTnLst>
                                    <p:set>
                                      <p:cBhvr>
                                        <p:cTn id="21" dur="1" fill="hold">
                                          <p:stCondLst>
                                            <p:cond delay="0"/>
                                          </p:stCondLst>
                                        </p:cTn>
                                        <p:tgtEl>
                                          <p:spTgt spid="26642">
                                            <p:txEl>
                                              <p:pRg st="3" end="3"/>
                                            </p:txEl>
                                          </p:spTgt>
                                        </p:tgtEl>
                                        <p:attrNameLst>
                                          <p:attrName>style.visibility</p:attrName>
                                        </p:attrNameLst>
                                      </p:cBhvr>
                                      <p:to>
                                        <p:strVal val="visible"/>
                                      </p:to>
                                    </p:set>
                                    <p:anim calcmode="lin" valueType="num">
                                      <p:cBhvr>
                                        <p:cTn id="22" dur="500" fill="hold"/>
                                        <p:tgtEl>
                                          <p:spTgt spid="26642">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26642">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26642">
                                            <p:txEl>
                                              <p:pRg st="3" end="3"/>
                                            </p:txEl>
                                          </p:spTgt>
                                        </p:tgtEl>
                                      </p:cBhvr>
                                    </p:animEffect>
                                  </p:childTnLst>
                                </p:cTn>
                              </p:par>
                              <p:par>
                                <p:cTn id="25" presetID="53" presetClass="entr" presetSubtype="0" fill="hold" nodeType="withEffect">
                                  <p:stCondLst>
                                    <p:cond delay="0"/>
                                  </p:stCondLst>
                                  <p:childTnLst>
                                    <p:set>
                                      <p:cBhvr>
                                        <p:cTn id="26" dur="1" fill="hold">
                                          <p:stCondLst>
                                            <p:cond delay="0"/>
                                          </p:stCondLst>
                                        </p:cTn>
                                        <p:tgtEl>
                                          <p:spTgt spid="26642">
                                            <p:txEl>
                                              <p:pRg st="4" end="4"/>
                                            </p:txEl>
                                          </p:spTgt>
                                        </p:tgtEl>
                                        <p:attrNameLst>
                                          <p:attrName>style.visibility</p:attrName>
                                        </p:attrNameLst>
                                      </p:cBhvr>
                                      <p:to>
                                        <p:strVal val="visible"/>
                                      </p:to>
                                    </p:set>
                                    <p:anim calcmode="lin" valueType="num">
                                      <p:cBhvr>
                                        <p:cTn id="27" dur="500" fill="hold"/>
                                        <p:tgtEl>
                                          <p:spTgt spid="26642">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26642">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26642">
                                            <p:txEl>
                                              <p:pRg st="4" end="4"/>
                                            </p:txEl>
                                          </p:spTgt>
                                        </p:tgtEl>
                                      </p:cBhvr>
                                    </p:animEffect>
                                  </p:childTnLst>
                                </p:cTn>
                              </p:par>
                              <p:par>
                                <p:cTn id="30" presetID="53" presetClass="entr" presetSubtype="0" fill="hold" nodeType="withEffect">
                                  <p:stCondLst>
                                    <p:cond delay="0"/>
                                  </p:stCondLst>
                                  <p:childTnLst>
                                    <p:set>
                                      <p:cBhvr>
                                        <p:cTn id="31" dur="1" fill="hold">
                                          <p:stCondLst>
                                            <p:cond delay="0"/>
                                          </p:stCondLst>
                                        </p:cTn>
                                        <p:tgtEl>
                                          <p:spTgt spid="26642">
                                            <p:txEl>
                                              <p:pRg st="6" end="6"/>
                                            </p:txEl>
                                          </p:spTgt>
                                        </p:tgtEl>
                                        <p:attrNameLst>
                                          <p:attrName>style.visibility</p:attrName>
                                        </p:attrNameLst>
                                      </p:cBhvr>
                                      <p:to>
                                        <p:strVal val="visible"/>
                                      </p:to>
                                    </p:set>
                                    <p:anim calcmode="lin" valueType="num">
                                      <p:cBhvr>
                                        <p:cTn id="32" dur="500" fill="hold"/>
                                        <p:tgtEl>
                                          <p:spTgt spid="26642">
                                            <p:txEl>
                                              <p:pRg st="6" end="6"/>
                                            </p:txEl>
                                          </p:spTgt>
                                        </p:tgtEl>
                                        <p:attrNameLst>
                                          <p:attrName>ppt_w</p:attrName>
                                        </p:attrNameLst>
                                      </p:cBhvr>
                                      <p:tavLst>
                                        <p:tav tm="0">
                                          <p:val>
                                            <p:fltVal val="0"/>
                                          </p:val>
                                        </p:tav>
                                        <p:tav tm="100000">
                                          <p:val>
                                            <p:strVal val="#ppt_w"/>
                                          </p:val>
                                        </p:tav>
                                      </p:tavLst>
                                    </p:anim>
                                    <p:anim calcmode="lin" valueType="num">
                                      <p:cBhvr>
                                        <p:cTn id="33" dur="500" fill="hold"/>
                                        <p:tgtEl>
                                          <p:spTgt spid="26642">
                                            <p:txEl>
                                              <p:pRg st="6" end="6"/>
                                            </p:txEl>
                                          </p:spTgt>
                                        </p:tgtEl>
                                        <p:attrNameLst>
                                          <p:attrName>ppt_h</p:attrName>
                                        </p:attrNameLst>
                                      </p:cBhvr>
                                      <p:tavLst>
                                        <p:tav tm="0">
                                          <p:val>
                                            <p:fltVal val="0"/>
                                          </p:val>
                                        </p:tav>
                                        <p:tav tm="100000">
                                          <p:val>
                                            <p:strVal val="#ppt_h"/>
                                          </p:val>
                                        </p:tav>
                                      </p:tavLst>
                                    </p:anim>
                                    <p:animEffect transition="in" filter="fade">
                                      <p:cBhvr>
                                        <p:cTn id="34" dur="500"/>
                                        <p:tgtEl>
                                          <p:spTgt spid="26642">
                                            <p:txEl>
                                              <p:pRg st="6" end="6"/>
                                            </p:txEl>
                                          </p:spTgt>
                                        </p:tgtEl>
                                      </p:cBhvr>
                                    </p:animEffect>
                                  </p:childTnLst>
                                </p:cTn>
                              </p:par>
                              <p:par>
                                <p:cTn id="35" presetID="53" presetClass="entr" presetSubtype="0" fill="hold" nodeType="withEffect">
                                  <p:stCondLst>
                                    <p:cond delay="0"/>
                                  </p:stCondLst>
                                  <p:childTnLst>
                                    <p:set>
                                      <p:cBhvr>
                                        <p:cTn id="36" dur="1" fill="hold">
                                          <p:stCondLst>
                                            <p:cond delay="0"/>
                                          </p:stCondLst>
                                        </p:cTn>
                                        <p:tgtEl>
                                          <p:spTgt spid="26642">
                                            <p:txEl>
                                              <p:pRg st="7" end="7"/>
                                            </p:txEl>
                                          </p:spTgt>
                                        </p:tgtEl>
                                        <p:attrNameLst>
                                          <p:attrName>style.visibility</p:attrName>
                                        </p:attrNameLst>
                                      </p:cBhvr>
                                      <p:to>
                                        <p:strVal val="visible"/>
                                      </p:to>
                                    </p:set>
                                    <p:anim calcmode="lin" valueType="num">
                                      <p:cBhvr>
                                        <p:cTn id="37" dur="500" fill="hold"/>
                                        <p:tgtEl>
                                          <p:spTgt spid="26642">
                                            <p:txEl>
                                              <p:pRg st="7" end="7"/>
                                            </p:txEl>
                                          </p:spTgt>
                                        </p:tgtEl>
                                        <p:attrNameLst>
                                          <p:attrName>ppt_w</p:attrName>
                                        </p:attrNameLst>
                                      </p:cBhvr>
                                      <p:tavLst>
                                        <p:tav tm="0">
                                          <p:val>
                                            <p:fltVal val="0"/>
                                          </p:val>
                                        </p:tav>
                                        <p:tav tm="100000">
                                          <p:val>
                                            <p:strVal val="#ppt_w"/>
                                          </p:val>
                                        </p:tav>
                                      </p:tavLst>
                                    </p:anim>
                                    <p:anim calcmode="lin" valueType="num">
                                      <p:cBhvr>
                                        <p:cTn id="38" dur="500" fill="hold"/>
                                        <p:tgtEl>
                                          <p:spTgt spid="26642">
                                            <p:txEl>
                                              <p:pRg st="7" end="7"/>
                                            </p:txEl>
                                          </p:spTgt>
                                        </p:tgtEl>
                                        <p:attrNameLst>
                                          <p:attrName>ppt_h</p:attrName>
                                        </p:attrNameLst>
                                      </p:cBhvr>
                                      <p:tavLst>
                                        <p:tav tm="0">
                                          <p:val>
                                            <p:fltVal val="0"/>
                                          </p:val>
                                        </p:tav>
                                        <p:tav tm="100000">
                                          <p:val>
                                            <p:strVal val="#ppt_h"/>
                                          </p:val>
                                        </p:tav>
                                      </p:tavLst>
                                    </p:anim>
                                    <p:animEffect transition="in" filter="fade">
                                      <p:cBhvr>
                                        <p:cTn id="39" dur="500"/>
                                        <p:tgtEl>
                                          <p:spTgt spid="26642">
                                            <p:txEl>
                                              <p:pRg st="7" end="7"/>
                                            </p:txEl>
                                          </p:spTgt>
                                        </p:tgtEl>
                                      </p:cBhvr>
                                    </p:animEffect>
                                  </p:childTnLst>
                                </p:cTn>
                              </p:par>
                              <p:par>
                                <p:cTn id="40" presetID="53" presetClass="entr" presetSubtype="0" fill="hold" nodeType="withEffect">
                                  <p:stCondLst>
                                    <p:cond delay="0"/>
                                  </p:stCondLst>
                                  <p:childTnLst>
                                    <p:set>
                                      <p:cBhvr>
                                        <p:cTn id="41" dur="1" fill="hold">
                                          <p:stCondLst>
                                            <p:cond delay="0"/>
                                          </p:stCondLst>
                                        </p:cTn>
                                        <p:tgtEl>
                                          <p:spTgt spid="26642">
                                            <p:txEl>
                                              <p:pRg st="8" end="8"/>
                                            </p:txEl>
                                          </p:spTgt>
                                        </p:tgtEl>
                                        <p:attrNameLst>
                                          <p:attrName>style.visibility</p:attrName>
                                        </p:attrNameLst>
                                      </p:cBhvr>
                                      <p:to>
                                        <p:strVal val="visible"/>
                                      </p:to>
                                    </p:set>
                                    <p:anim calcmode="lin" valueType="num">
                                      <p:cBhvr>
                                        <p:cTn id="42" dur="500" fill="hold"/>
                                        <p:tgtEl>
                                          <p:spTgt spid="26642">
                                            <p:txEl>
                                              <p:pRg st="8" end="8"/>
                                            </p:txEl>
                                          </p:spTgt>
                                        </p:tgtEl>
                                        <p:attrNameLst>
                                          <p:attrName>ppt_w</p:attrName>
                                        </p:attrNameLst>
                                      </p:cBhvr>
                                      <p:tavLst>
                                        <p:tav tm="0">
                                          <p:val>
                                            <p:fltVal val="0"/>
                                          </p:val>
                                        </p:tav>
                                        <p:tav tm="100000">
                                          <p:val>
                                            <p:strVal val="#ppt_w"/>
                                          </p:val>
                                        </p:tav>
                                      </p:tavLst>
                                    </p:anim>
                                    <p:anim calcmode="lin" valueType="num">
                                      <p:cBhvr>
                                        <p:cTn id="43" dur="500" fill="hold"/>
                                        <p:tgtEl>
                                          <p:spTgt spid="26642">
                                            <p:txEl>
                                              <p:pRg st="8" end="8"/>
                                            </p:txEl>
                                          </p:spTgt>
                                        </p:tgtEl>
                                        <p:attrNameLst>
                                          <p:attrName>ppt_h</p:attrName>
                                        </p:attrNameLst>
                                      </p:cBhvr>
                                      <p:tavLst>
                                        <p:tav tm="0">
                                          <p:val>
                                            <p:fltVal val="0"/>
                                          </p:val>
                                        </p:tav>
                                        <p:tav tm="100000">
                                          <p:val>
                                            <p:strVal val="#ppt_h"/>
                                          </p:val>
                                        </p:tav>
                                      </p:tavLst>
                                    </p:anim>
                                    <p:animEffect transition="in" filter="fade">
                                      <p:cBhvr>
                                        <p:cTn id="44" dur="500"/>
                                        <p:tgtEl>
                                          <p:spTgt spid="26642">
                                            <p:txEl>
                                              <p:pRg st="8" end="8"/>
                                            </p:txEl>
                                          </p:spTgt>
                                        </p:tgtEl>
                                      </p:cBhvr>
                                    </p:animEffect>
                                  </p:childTnLst>
                                </p:cTn>
                              </p:par>
                              <p:par>
                                <p:cTn id="45" presetID="53" presetClass="entr" presetSubtype="0" fill="hold" nodeType="withEffect">
                                  <p:stCondLst>
                                    <p:cond delay="0"/>
                                  </p:stCondLst>
                                  <p:childTnLst>
                                    <p:set>
                                      <p:cBhvr>
                                        <p:cTn id="46" dur="1" fill="hold">
                                          <p:stCondLst>
                                            <p:cond delay="0"/>
                                          </p:stCondLst>
                                        </p:cTn>
                                        <p:tgtEl>
                                          <p:spTgt spid="26642">
                                            <p:txEl>
                                              <p:pRg st="9" end="9"/>
                                            </p:txEl>
                                          </p:spTgt>
                                        </p:tgtEl>
                                        <p:attrNameLst>
                                          <p:attrName>style.visibility</p:attrName>
                                        </p:attrNameLst>
                                      </p:cBhvr>
                                      <p:to>
                                        <p:strVal val="visible"/>
                                      </p:to>
                                    </p:set>
                                    <p:anim calcmode="lin" valueType="num">
                                      <p:cBhvr>
                                        <p:cTn id="47" dur="500" fill="hold"/>
                                        <p:tgtEl>
                                          <p:spTgt spid="26642">
                                            <p:txEl>
                                              <p:pRg st="9" end="9"/>
                                            </p:txEl>
                                          </p:spTgt>
                                        </p:tgtEl>
                                        <p:attrNameLst>
                                          <p:attrName>ppt_w</p:attrName>
                                        </p:attrNameLst>
                                      </p:cBhvr>
                                      <p:tavLst>
                                        <p:tav tm="0">
                                          <p:val>
                                            <p:fltVal val="0"/>
                                          </p:val>
                                        </p:tav>
                                        <p:tav tm="100000">
                                          <p:val>
                                            <p:strVal val="#ppt_w"/>
                                          </p:val>
                                        </p:tav>
                                      </p:tavLst>
                                    </p:anim>
                                    <p:anim calcmode="lin" valueType="num">
                                      <p:cBhvr>
                                        <p:cTn id="48" dur="500" fill="hold"/>
                                        <p:tgtEl>
                                          <p:spTgt spid="26642">
                                            <p:txEl>
                                              <p:pRg st="9" end="9"/>
                                            </p:txEl>
                                          </p:spTgt>
                                        </p:tgtEl>
                                        <p:attrNameLst>
                                          <p:attrName>ppt_h</p:attrName>
                                        </p:attrNameLst>
                                      </p:cBhvr>
                                      <p:tavLst>
                                        <p:tav tm="0">
                                          <p:val>
                                            <p:fltVal val="0"/>
                                          </p:val>
                                        </p:tav>
                                        <p:tav tm="100000">
                                          <p:val>
                                            <p:strVal val="#ppt_h"/>
                                          </p:val>
                                        </p:tav>
                                      </p:tavLst>
                                    </p:anim>
                                    <p:animEffect transition="in" filter="fade">
                                      <p:cBhvr>
                                        <p:cTn id="49" dur="500"/>
                                        <p:tgtEl>
                                          <p:spTgt spid="26642">
                                            <p:txEl>
                                              <p:pRg st="9" end="9"/>
                                            </p:txEl>
                                          </p:spTgt>
                                        </p:tgtEl>
                                      </p:cBhvr>
                                    </p:animEffect>
                                  </p:childTnLst>
                                </p:cTn>
                              </p:par>
                              <p:par>
                                <p:cTn id="50" presetID="53" presetClass="entr" presetSubtype="0" fill="hold" nodeType="withEffect">
                                  <p:stCondLst>
                                    <p:cond delay="0"/>
                                  </p:stCondLst>
                                  <p:childTnLst>
                                    <p:set>
                                      <p:cBhvr>
                                        <p:cTn id="51" dur="1" fill="hold">
                                          <p:stCondLst>
                                            <p:cond delay="0"/>
                                          </p:stCondLst>
                                        </p:cTn>
                                        <p:tgtEl>
                                          <p:spTgt spid="26642">
                                            <p:txEl>
                                              <p:pRg st="10" end="10"/>
                                            </p:txEl>
                                          </p:spTgt>
                                        </p:tgtEl>
                                        <p:attrNameLst>
                                          <p:attrName>style.visibility</p:attrName>
                                        </p:attrNameLst>
                                      </p:cBhvr>
                                      <p:to>
                                        <p:strVal val="visible"/>
                                      </p:to>
                                    </p:set>
                                    <p:anim calcmode="lin" valueType="num">
                                      <p:cBhvr>
                                        <p:cTn id="52" dur="500" fill="hold"/>
                                        <p:tgtEl>
                                          <p:spTgt spid="26642">
                                            <p:txEl>
                                              <p:pRg st="10" end="10"/>
                                            </p:txEl>
                                          </p:spTgt>
                                        </p:tgtEl>
                                        <p:attrNameLst>
                                          <p:attrName>ppt_w</p:attrName>
                                        </p:attrNameLst>
                                      </p:cBhvr>
                                      <p:tavLst>
                                        <p:tav tm="0">
                                          <p:val>
                                            <p:fltVal val="0"/>
                                          </p:val>
                                        </p:tav>
                                        <p:tav tm="100000">
                                          <p:val>
                                            <p:strVal val="#ppt_w"/>
                                          </p:val>
                                        </p:tav>
                                      </p:tavLst>
                                    </p:anim>
                                    <p:anim calcmode="lin" valueType="num">
                                      <p:cBhvr>
                                        <p:cTn id="53" dur="500" fill="hold"/>
                                        <p:tgtEl>
                                          <p:spTgt spid="26642">
                                            <p:txEl>
                                              <p:pRg st="10" end="10"/>
                                            </p:txEl>
                                          </p:spTgt>
                                        </p:tgtEl>
                                        <p:attrNameLst>
                                          <p:attrName>ppt_h</p:attrName>
                                        </p:attrNameLst>
                                      </p:cBhvr>
                                      <p:tavLst>
                                        <p:tav tm="0">
                                          <p:val>
                                            <p:fltVal val="0"/>
                                          </p:val>
                                        </p:tav>
                                        <p:tav tm="100000">
                                          <p:val>
                                            <p:strVal val="#ppt_h"/>
                                          </p:val>
                                        </p:tav>
                                      </p:tavLst>
                                    </p:anim>
                                    <p:animEffect transition="in" filter="fade">
                                      <p:cBhvr>
                                        <p:cTn id="54" dur="500"/>
                                        <p:tgtEl>
                                          <p:spTgt spid="26642">
                                            <p:txEl>
                                              <p:pRg st="10" end="10"/>
                                            </p:txEl>
                                          </p:spTgt>
                                        </p:tgtEl>
                                      </p:cBhvr>
                                    </p:animEffect>
                                  </p:childTnLst>
                                </p:cTn>
                              </p:par>
                              <p:par>
                                <p:cTn id="55" presetID="53" presetClass="entr" presetSubtype="0" fill="hold" nodeType="withEffect">
                                  <p:stCondLst>
                                    <p:cond delay="0"/>
                                  </p:stCondLst>
                                  <p:childTnLst>
                                    <p:set>
                                      <p:cBhvr>
                                        <p:cTn id="56" dur="1" fill="hold">
                                          <p:stCondLst>
                                            <p:cond delay="0"/>
                                          </p:stCondLst>
                                        </p:cTn>
                                        <p:tgtEl>
                                          <p:spTgt spid="26642">
                                            <p:txEl>
                                              <p:pRg st="12" end="12"/>
                                            </p:txEl>
                                          </p:spTgt>
                                        </p:tgtEl>
                                        <p:attrNameLst>
                                          <p:attrName>style.visibility</p:attrName>
                                        </p:attrNameLst>
                                      </p:cBhvr>
                                      <p:to>
                                        <p:strVal val="visible"/>
                                      </p:to>
                                    </p:set>
                                    <p:anim calcmode="lin" valueType="num">
                                      <p:cBhvr>
                                        <p:cTn id="57" dur="500" fill="hold"/>
                                        <p:tgtEl>
                                          <p:spTgt spid="26642">
                                            <p:txEl>
                                              <p:pRg st="12" end="12"/>
                                            </p:txEl>
                                          </p:spTgt>
                                        </p:tgtEl>
                                        <p:attrNameLst>
                                          <p:attrName>ppt_w</p:attrName>
                                        </p:attrNameLst>
                                      </p:cBhvr>
                                      <p:tavLst>
                                        <p:tav tm="0">
                                          <p:val>
                                            <p:fltVal val="0"/>
                                          </p:val>
                                        </p:tav>
                                        <p:tav tm="100000">
                                          <p:val>
                                            <p:strVal val="#ppt_w"/>
                                          </p:val>
                                        </p:tav>
                                      </p:tavLst>
                                    </p:anim>
                                    <p:anim calcmode="lin" valueType="num">
                                      <p:cBhvr>
                                        <p:cTn id="58" dur="500" fill="hold"/>
                                        <p:tgtEl>
                                          <p:spTgt spid="26642">
                                            <p:txEl>
                                              <p:pRg st="12" end="12"/>
                                            </p:txEl>
                                          </p:spTgt>
                                        </p:tgtEl>
                                        <p:attrNameLst>
                                          <p:attrName>ppt_h</p:attrName>
                                        </p:attrNameLst>
                                      </p:cBhvr>
                                      <p:tavLst>
                                        <p:tav tm="0">
                                          <p:val>
                                            <p:fltVal val="0"/>
                                          </p:val>
                                        </p:tav>
                                        <p:tav tm="100000">
                                          <p:val>
                                            <p:strVal val="#ppt_h"/>
                                          </p:val>
                                        </p:tav>
                                      </p:tavLst>
                                    </p:anim>
                                    <p:animEffect transition="in" filter="fade">
                                      <p:cBhvr>
                                        <p:cTn id="59" dur="500"/>
                                        <p:tgtEl>
                                          <p:spTgt spid="26642">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日付プレースホルダ 3"/>
          <p:cNvSpPr>
            <a:spLocks noGrp="1"/>
          </p:cNvSpPr>
          <p:nvPr>
            <p:ph type="dt" sz="quarter" idx="10"/>
          </p:nvPr>
        </p:nvSpPr>
        <p:spPr/>
        <p:txBody>
          <a:bodyPr/>
          <a:lstStyle/>
          <a:p>
            <a:pPr>
              <a:defRPr/>
            </a:pPr>
            <a:fld id="{59F500F5-9A19-4EE7-8441-06EF3364E045}" type="datetime1">
              <a:rPr lang="ja-JP" altLang="en-US" smtClean="0"/>
              <a:pPr>
                <a:defRPr/>
              </a:pPr>
              <a:t>2012/6/7</a:t>
            </a:fld>
            <a:endParaRPr lang="ja-JP" altLang="en-US"/>
          </a:p>
        </p:txBody>
      </p:sp>
      <p:sp>
        <p:nvSpPr>
          <p:cNvPr id="27651" name="フッター プレースホルダ 4"/>
          <p:cNvSpPr>
            <a:spLocks noGrp="1"/>
          </p:cNvSpPr>
          <p:nvPr>
            <p:ph type="ftr" sz="quarter" idx="11"/>
          </p:nvPr>
        </p:nvSpPr>
        <p:spPr bwMode="auto">
          <a:noFill/>
          <a:ln>
            <a:miter lim="800000"/>
            <a:headEnd/>
            <a:tailEnd/>
          </a:ln>
        </p:spPr>
        <p:txBody>
          <a:bodyPr/>
          <a:lstStyle/>
          <a:p>
            <a:r>
              <a:rPr lang="en-US" altLang="ja-JP" smtClean="0">
                <a:ea typeface="ＭＳ Ｐゴシック" pitchFamily="50" charset="-128"/>
              </a:rPr>
              <a:t>(C) Yamada and Nagaoka</a:t>
            </a:r>
          </a:p>
        </p:txBody>
      </p:sp>
      <p:sp>
        <p:nvSpPr>
          <p:cNvPr id="24" name="スライド番号プレースホルダ 5"/>
          <p:cNvSpPr>
            <a:spLocks noGrp="1"/>
          </p:cNvSpPr>
          <p:nvPr>
            <p:ph type="sldNum" sz="quarter" idx="12"/>
          </p:nvPr>
        </p:nvSpPr>
        <p:spPr>
          <a:xfrm>
            <a:off x="6643688" y="6286500"/>
            <a:ext cx="2133600" cy="365125"/>
          </a:xfrm>
        </p:spPr>
        <p:txBody>
          <a:bodyPr/>
          <a:lstStyle/>
          <a:p>
            <a:pPr>
              <a:defRPr/>
            </a:pPr>
            <a:fld id="{9BD1092C-4717-4A95-AF67-38A97905B22A}" type="slidenum">
              <a:rPr lang="ja-JP" altLang="en-US"/>
              <a:pPr>
                <a:defRPr/>
              </a:pPr>
              <a:t>48</a:t>
            </a:fld>
            <a:endParaRPr lang="ja-JP" altLang="en-US" dirty="0"/>
          </a:p>
        </p:txBody>
      </p:sp>
      <p:sp>
        <p:nvSpPr>
          <p:cNvPr id="19"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7D7905A0-58B5-45B7-81BE-4153D965BD46}" type="datetime1">
              <a:rPr lang="ja-JP" altLang="en-US" sz="1200">
                <a:solidFill>
                  <a:schemeClr val="tx1">
                    <a:tint val="75000"/>
                  </a:schemeClr>
                </a:solidFill>
                <a:latin typeface="+mn-lt"/>
                <a:ea typeface="+mn-ea"/>
              </a:rPr>
              <a:pPr fontAlgn="auto">
                <a:spcBef>
                  <a:spcPts val="0"/>
                </a:spcBef>
                <a:spcAft>
                  <a:spcPts val="0"/>
                </a:spcAft>
                <a:defRPr/>
              </a:pPr>
              <a:t>2012/6/7</a:t>
            </a:fld>
            <a:endParaRPr lang="ja-JP" altLang="en-US" sz="1200">
              <a:solidFill>
                <a:schemeClr val="tx1">
                  <a:tint val="75000"/>
                </a:schemeClr>
              </a:solidFill>
              <a:latin typeface="+mn-lt"/>
              <a:ea typeface="+mn-ea"/>
            </a:endParaRPr>
          </a:p>
        </p:txBody>
      </p:sp>
      <p:sp>
        <p:nvSpPr>
          <p:cNvPr id="27654"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16"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61EB2583-6FBB-4D02-A6BA-5BE362F1C3A1}" type="datetime1">
              <a:rPr lang="ja-JP" altLang="en-US" sz="1200">
                <a:solidFill>
                  <a:schemeClr val="tx1">
                    <a:tint val="75000"/>
                  </a:schemeClr>
                </a:solidFill>
                <a:latin typeface="+mn-lt"/>
                <a:ea typeface="+mn-ea"/>
              </a:rPr>
              <a:pPr fontAlgn="auto">
                <a:spcBef>
                  <a:spcPts val="0"/>
                </a:spcBef>
                <a:spcAft>
                  <a:spcPts val="0"/>
                </a:spcAft>
                <a:defRPr/>
              </a:pPr>
              <a:t>2012/6/7</a:t>
            </a:fld>
            <a:endParaRPr lang="ja-JP" altLang="en-US" sz="1200">
              <a:solidFill>
                <a:schemeClr val="tx1">
                  <a:tint val="75000"/>
                </a:schemeClr>
              </a:solidFill>
              <a:latin typeface="+mn-lt"/>
              <a:ea typeface="+mn-ea"/>
            </a:endParaRPr>
          </a:p>
        </p:txBody>
      </p:sp>
      <p:sp>
        <p:nvSpPr>
          <p:cNvPr id="27656"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13"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429C1E6D-076E-48B5-9D7F-9AF60CBF0168}" type="datetime1">
              <a:rPr lang="ja-JP" altLang="en-US" sz="1200">
                <a:solidFill>
                  <a:schemeClr val="tx1">
                    <a:tint val="75000"/>
                  </a:schemeClr>
                </a:solidFill>
                <a:latin typeface="+mn-lt"/>
                <a:ea typeface="+mn-ea"/>
              </a:rPr>
              <a:pPr fontAlgn="auto">
                <a:spcBef>
                  <a:spcPts val="0"/>
                </a:spcBef>
                <a:spcAft>
                  <a:spcPts val="0"/>
                </a:spcAft>
                <a:defRPr/>
              </a:pPr>
              <a:t>2012/6/7</a:t>
            </a:fld>
            <a:endParaRPr lang="ja-JP" altLang="en-US" sz="1200">
              <a:solidFill>
                <a:schemeClr val="tx1">
                  <a:tint val="75000"/>
                </a:schemeClr>
              </a:solidFill>
              <a:latin typeface="+mn-lt"/>
              <a:ea typeface="+mn-ea"/>
            </a:endParaRPr>
          </a:p>
        </p:txBody>
      </p:sp>
      <p:sp>
        <p:nvSpPr>
          <p:cNvPr id="27658"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10"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429D268A-5B47-41CA-8715-E044BDF57A99}" type="datetime1">
              <a:rPr lang="ja-JP" altLang="en-US" sz="1200">
                <a:solidFill>
                  <a:schemeClr val="tx1">
                    <a:tint val="75000"/>
                  </a:schemeClr>
                </a:solidFill>
                <a:latin typeface="+mn-lt"/>
                <a:ea typeface="+mn-ea"/>
              </a:rPr>
              <a:pPr fontAlgn="auto">
                <a:spcBef>
                  <a:spcPts val="0"/>
                </a:spcBef>
                <a:spcAft>
                  <a:spcPts val="0"/>
                </a:spcAft>
                <a:defRPr/>
              </a:pPr>
              <a:t>2012/6/7</a:t>
            </a:fld>
            <a:endParaRPr lang="ja-JP" altLang="en-US" sz="1200">
              <a:solidFill>
                <a:schemeClr val="tx1">
                  <a:tint val="75000"/>
                </a:schemeClr>
              </a:solidFill>
              <a:latin typeface="+mn-lt"/>
              <a:ea typeface="+mn-ea"/>
            </a:endParaRPr>
          </a:p>
        </p:txBody>
      </p:sp>
      <p:sp>
        <p:nvSpPr>
          <p:cNvPr id="27660"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7"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7A124C63-0DCF-4D0D-A9D2-4CB1B9252EC8}" type="datetime1">
              <a:rPr lang="ja-JP" altLang="en-US" sz="1200">
                <a:solidFill>
                  <a:schemeClr val="tx1">
                    <a:tint val="75000"/>
                  </a:schemeClr>
                </a:solidFill>
                <a:latin typeface="+mn-lt"/>
                <a:ea typeface="+mn-ea"/>
              </a:rPr>
              <a:pPr fontAlgn="auto">
                <a:spcBef>
                  <a:spcPts val="0"/>
                </a:spcBef>
                <a:spcAft>
                  <a:spcPts val="0"/>
                </a:spcAft>
                <a:defRPr/>
              </a:pPr>
              <a:t>2012/6/7</a:t>
            </a:fld>
            <a:endParaRPr lang="ja-JP" altLang="en-US" sz="1200">
              <a:solidFill>
                <a:schemeClr val="tx1">
                  <a:tint val="75000"/>
                </a:schemeClr>
              </a:solidFill>
              <a:latin typeface="+mn-lt"/>
              <a:ea typeface="+mn-ea"/>
            </a:endParaRPr>
          </a:p>
        </p:txBody>
      </p:sp>
      <p:sp>
        <p:nvSpPr>
          <p:cNvPr id="27662"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4"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94061D1C-BD04-4870-BB7B-05A8661EA95D}" type="datetime1">
              <a:rPr lang="ja-JP" altLang="en-US" sz="1200">
                <a:solidFill>
                  <a:schemeClr val="tx1">
                    <a:tint val="75000"/>
                  </a:schemeClr>
                </a:solidFill>
                <a:latin typeface="+mn-lt"/>
                <a:ea typeface="+mn-ea"/>
              </a:rPr>
              <a:pPr fontAlgn="auto">
                <a:spcBef>
                  <a:spcPts val="0"/>
                </a:spcBef>
                <a:spcAft>
                  <a:spcPts val="0"/>
                </a:spcAft>
                <a:defRPr/>
              </a:pPr>
              <a:t>2012/6/7</a:t>
            </a:fld>
            <a:endParaRPr lang="ja-JP" altLang="en-US" sz="1200">
              <a:solidFill>
                <a:schemeClr val="tx1">
                  <a:tint val="75000"/>
                </a:schemeClr>
              </a:solidFill>
              <a:latin typeface="+mn-lt"/>
              <a:ea typeface="+mn-ea"/>
            </a:endParaRPr>
          </a:p>
        </p:txBody>
      </p:sp>
      <p:sp>
        <p:nvSpPr>
          <p:cNvPr id="27664"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27665" name="タイトル 1"/>
          <p:cNvSpPr>
            <a:spLocks noGrp="1"/>
          </p:cNvSpPr>
          <p:nvPr>
            <p:ph type="title"/>
          </p:nvPr>
        </p:nvSpPr>
        <p:spPr>
          <a:xfrm>
            <a:off x="395536" y="260648"/>
            <a:ext cx="8229600" cy="811213"/>
          </a:xfrm>
        </p:spPr>
        <p:txBody>
          <a:bodyPr/>
          <a:lstStyle/>
          <a:p>
            <a:r>
              <a:rPr lang="en-US" altLang="ja-JP" sz="2000" b="1" dirty="0" smtClean="0">
                <a:latin typeface="Arial" charset="0"/>
                <a:cs typeface="Arial" charset="0"/>
              </a:rPr>
              <a:t>2. Critical Review of Literature: </a:t>
            </a:r>
            <a:br>
              <a:rPr lang="en-US" altLang="ja-JP" sz="2000" b="1" dirty="0" smtClean="0">
                <a:latin typeface="Arial" charset="0"/>
                <a:cs typeface="Arial" charset="0"/>
              </a:rPr>
            </a:br>
            <a:r>
              <a:rPr lang="en-US" altLang="ja-JP" sz="2400" b="1" dirty="0" smtClean="0">
                <a:latin typeface="Arial" charset="0"/>
                <a:cs typeface="Arial" charset="0"/>
              </a:rPr>
              <a:t>Goldsmith and </a:t>
            </a:r>
            <a:r>
              <a:rPr lang="en-US" altLang="ja-JP" sz="2400" b="1" dirty="0" err="1" smtClean="0">
                <a:latin typeface="Arial" charset="0"/>
                <a:cs typeface="Arial" charset="0"/>
              </a:rPr>
              <a:t>Hofacker</a:t>
            </a:r>
            <a:r>
              <a:rPr lang="en-US" altLang="ja-JP" sz="2400" b="1" dirty="0" smtClean="0">
                <a:latin typeface="Arial" charset="0"/>
                <a:cs typeface="Arial" charset="0"/>
              </a:rPr>
              <a:t> (1991)</a:t>
            </a:r>
            <a:endParaRPr lang="ja-JP" altLang="en-US" sz="2400" dirty="0" smtClean="0">
              <a:latin typeface="Arial" charset="0"/>
              <a:cs typeface="Arial" charset="0"/>
            </a:endParaRPr>
          </a:p>
        </p:txBody>
      </p:sp>
      <p:sp>
        <p:nvSpPr>
          <p:cNvPr id="27666" name="コンテンツ プレースホルダ 2"/>
          <p:cNvSpPr>
            <a:spLocks noGrp="1"/>
          </p:cNvSpPr>
          <p:nvPr>
            <p:ph idx="1"/>
          </p:nvPr>
        </p:nvSpPr>
        <p:spPr>
          <a:xfrm>
            <a:off x="467544" y="1052736"/>
            <a:ext cx="8352928" cy="5040559"/>
          </a:xfrm>
        </p:spPr>
        <p:txBody>
          <a:bodyPr>
            <a:normAutofit lnSpcReduction="10000"/>
          </a:bodyPr>
          <a:lstStyle/>
          <a:p>
            <a:pPr eaLnBrk="1" hangingPunct="1"/>
            <a:r>
              <a:rPr lang="en-US" altLang="ja-JP" sz="2400" b="1" dirty="0" smtClean="0">
                <a:latin typeface="Arial" charset="0"/>
              </a:rPr>
              <a:t>For all questions, respondents must choose one of the following answers:</a:t>
            </a:r>
          </a:p>
          <a:p>
            <a:pPr lvl="1" eaLnBrk="1" hangingPunct="1"/>
            <a:r>
              <a:rPr lang="en-US" altLang="ja-JP" sz="2000" b="1" dirty="0" smtClean="0">
                <a:latin typeface="Arial" charset="0"/>
              </a:rPr>
              <a:t> I strongly agree with the statement.</a:t>
            </a:r>
          </a:p>
          <a:p>
            <a:pPr lvl="1" eaLnBrk="1" hangingPunct="1"/>
            <a:r>
              <a:rPr lang="en-US" altLang="ja-JP" sz="2000" b="1" dirty="0" smtClean="0">
                <a:latin typeface="Arial" charset="0"/>
              </a:rPr>
              <a:t> I rather agree with the statement. </a:t>
            </a:r>
          </a:p>
          <a:p>
            <a:pPr lvl="1" eaLnBrk="1" hangingPunct="1"/>
            <a:r>
              <a:rPr lang="en-US" altLang="ja-JP" sz="2000" b="1" dirty="0" smtClean="0">
                <a:latin typeface="Arial" charset="0"/>
              </a:rPr>
              <a:t> I am indifference.</a:t>
            </a:r>
          </a:p>
          <a:p>
            <a:pPr lvl="1" eaLnBrk="1" hangingPunct="1"/>
            <a:r>
              <a:rPr lang="en-US" altLang="ja-JP" sz="2000" b="1" dirty="0" smtClean="0">
                <a:latin typeface="Arial" charset="0"/>
              </a:rPr>
              <a:t> I rather disagree with the statement.</a:t>
            </a:r>
          </a:p>
          <a:p>
            <a:pPr lvl="1" eaLnBrk="1" hangingPunct="1"/>
            <a:r>
              <a:rPr lang="en-US" altLang="ja-JP" sz="2000" b="1" dirty="0" smtClean="0">
                <a:latin typeface="Arial" charset="0"/>
              </a:rPr>
              <a:t> I strongly disagree with the statement.</a:t>
            </a:r>
            <a:r>
              <a:rPr lang="en-US" altLang="ja-JP" sz="2400" b="1" dirty="0" smtClean="0">
                <a:latin typeface="Arial" charset="0"/>
              </a:rPr>
              <a:t> </a:t>
            </a:r>
          </a:p>
          <a:p>
            <a:pPr eaLnBrk="1" hangingPunct="1"/>
            <a:r>
              <a:rPr lang="en-US" altLang="ja-JP" sz="2400" b="1" dirty="0" smtClean="0">
                <a:latin typeface="Arial" charset="0"/>
              </a:rPr>
              <a:t>This scale is aimed </a:t>
            </a:r>
            <a:r>
              <a:rPr lang="en-US" altLang="ja-JP" sz="2400" b="1" dirty="0" smtClean="0">
                <a:solidFill>
                  <a:srgbClr val="FF0000"/>
                </a:solidFill>
                <a:latin typeface="Arial" charset="0"/>
              </a:rPr>
              <a:t>to be adaptable across product categories</a:t>
            </a:r>
            <a:r>
              <a:rPr lang="en-US" altLang="ja-JP" sz="2400" b="1" dirty="0" smtClean="0">
                <a:latin typeface="Arial" charset="0"/>
              </a:rPr>
              <a:t>. This only six item yet reliable test is well accepted by other researchers</a:t>
            </a:r>
            <a:r>
              <a:rPr lang="ja-JP" altLang="en-US" sz="2400" b="1" dirty="0" smtClean="0">
                <a:latin typeface="Arial" charset="0"/>
              </a:rPr>
              <a:t> </a:t>
            </a:r>
            <a:r>
              <a:rPr lang="en-US" altLang="ja-JP" sz="2400" b="1" dirty="0" smtClean="0">
                <a:latin typeface="Arial" charset="0"/>
              </a:rPr>
              <a:t>and practitioners.</a:t>
            </a:r>
          </a:p>
          <a:p>
            <a:pPr eaLnBrk="1" hangingPunct="1"/>
            <a:r>
              <a:rPr lang="en-US" altLang="ja-JP" sz="2400" b="1" dirty="0" smtClean="0">
                <a:latin typeface="Arial" charset="0"/>
              </a:rPr>
              <a:t>If you compare their scale to the I-O scale, then you will notice that while the items of former are close to the behavior, the ones of latter are abstract. </a:t>
            </a:r>
          </a:p>
        </p:txBody>
      </p:sp>
    </p:spTree>
    <p:extLst>
      <p:ext uri="{BB962C8B-B14F-4D97-AF65-F5344CB8AC3E}">
        <p14:creationId xmlns:p14="http://schemas.microsoft.com/office/powerpoint/2010/main" val="728167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27666">
                                            <p:txEl>
                                              <p:pRg st="0" end="0"/>
                                            </p:txEl>
                                          </p:spTgt>
                                        </p:tgtEl>
                                        <p:attrNameLst>
                                          <p:attrName>style.visibility</p:attrName>
                                        </p:attrNameLst>
                                      </p:cBhvr>
                                      <p:to>
                                        <p:strVal val="visible"/>
                                      </p:to>
                                    </p:set>
                                    <p:anim calcmode="lin" valueType="num">
                                      <p:cBhvr>
                                        <p:cTn id="7" dur="500" fill="hold"/>
                                        <p:tgtEl>
                                          <p:spTgt spid="2766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7666">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7666">
                                            <p:txEl>
                                              <p:pRg st="0" end="0"/>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27666">
                                            <p:txEl>
                                              <p:pRg st="1" end="1"/>
                                            </p:txEl>
                                          </p:spTgt>
                                        </p:tgtEl>
                                        <p:attrNameLst>
                                          <p:attrName>style.visibility</p:attrName>
                                        </p:attrNameLst>
                                      </p:cBhvr>
                                      <p:to>
                                        <p:strVal val="visible"/>
                                      </p:to>
                                    </p:set>
                                    <p:anim calcmode="lin" valueType="num">
                                      <p:cBhvr>
                                        <p:cTn id="12" dur="500" fill="hold"/>
                                        <p:tgtEl>
                                          <p:spTgt spid="27666">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27666">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27666">
                                            <p:txEl>
                                              <p:pRg st="1" end="1"/>
                                            </p:txEl>
                                          </p:spTgt>
                                        </p:tgtEl>
                                      </p:cBhvr>
                                    </p:animEffect>
                                  </p:childTnLst>
                                </p:cTn>
                              </p:par>
                              <p:par>
                                <p:cTn id="15" presetID="53" presetClass="entr" presetSubtype="0" fill="hold" nodeType="withEffect">
                                  <p:stCondLst>
                                    <p:cond delay="0"/>
                                  </p:stCondLst>
                                  <p:childTnLst>
                                    <p:set>
                                      <p:cBhvr>
                                        <p:cTn id="16" dur="1" fill="hold">
                                          <p:stCondLst>
                                            <p:cond delay="0"/>
                                          </p:stCondLst>
                                        </p:cTn>
                                        <p:tgtEl>
                                          <p:spTgt spid="27666">
                                            <p:txEl>
                                              <p:pRg st="2" end="2"/>
                                            </p:txEl>
                                          </p:spTgt>
                                        </p:tgtEl>
                                        <p:attrNameLst>
                                          <p:attrName>style.visibility</p:attrName>
                                        </p:attrNameLst>
                                      </p:cBhvr>
                                      <p:to>
                                        <p:strVal val="visible"/>
                                      </p:to>
                                    </p:set>
                                    <p:anim calcmode="lin" valueType="num">
                                      <p:cBhvr>
                                        <p:cTn id="17" dur="500" fill="hold"/>
                                        <p:tgtEl>
                                          <p:spTgt spid="27666">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27666">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27666">
                                            <p:txEl>
                                              <p:pRg st="2" end="2"/>
                                            </p:txEl>
                                          </p:spTgt>
                                        </p:tgtEl>
                                      </p:cBhvr>
                                    </p:animEffect>
                                  </p:childTnLst>
                                </p:cTn>
                              </p:par>
                              <p:par>
                                <p:cTn id="20" presetID="53" presetClass="entr" presetSubtype="0" fill="hold" nodeType="withEffect">
                                  <p:stCondLst>
                                    <p:cond delay="0"/>
                                  </p:stCondLst>
                                  <p:childTnLst>
                                    <p:set>
                                      <p:cBhvr>
                                        <p:cTn id="21" dur="1" fill="hold">
                                          <p:stCondLst>
                                            <p:cond delay="0"/>
                                          </p:stCondLst>
                                        </p:cTn>
                                        <p:tgtEl>
                                          <p:spTgt spid="27666">
                                            <p:txEl>
                                              <p:pRg st="3" end="3"/>
                                            </p:txEl>
                                          </p:spTgt>
                                        </p:tgtEl>
                                        <p:attrNameLst>
                                          <p:attrName>style.visibility</p:attrName>
                                        </p:attrNameLst>
                                      </p:cBhvr>
                                      <p:to>
                                        <p:strVal val="visible"/>
                                      </p:to>
                                    </p:set>
                                    <p:anim calcmode="lin" valueType="num">
                                      <p:cBhvr>
                                        <p:cTn id="22" dur="500" fill="hold"/>
                                        <p:tgtEl>
                                          <p:spTgt spid="27666">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27666">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27666">
                                            <p:txEl>
                                              <p:pRg st="3" end="3"/>
                                            </p:txEl>
                                          </p:spTgt>
                                        </p:tgtEl>
                                      </p:cBhvr>
                                    </p:animEffect>
                                  </p:childTnLst>
                                </p:cTn>
                              </p:par>
                              <p:par>
                                <p:cTn id="25" presetID="53" presetClass="entr" presetSubtype="0" fill="hold" nodeType="withEffect">
                                  <p:stCondLst>
                                    <p:cond delay="0"/>
                                  </p:stCondLst>
                                  <p:childTnLst>
                                    <p:set>
                                      <p:cBhvr>
                                        <p:cTn id="26" dur="1" fill="hold">
                                          <p:stCondLst>
                                            <p:cond delay="0"/>
                                          </p:stCondLst>
                                        </p:cTn>
                                        <p:tgtEl>
                                          <p:spTgt spid="27666">
                                            <p:txEl>
                                              <p:pRg st="4" end="4"/>
                                            </p:txEl>
                                          </p:spTgt>
                                        </p:tgtEl>
                                        <p:attrNameLst>
                                          <p:attrName>style.visibility</p:attrName>
                                        </p:attrNameLst>
                                      </p:cBhvr>
                                      <p:to>
                                        <p:strVal val="visible"/>
                                      </p:to>
                                    </p:set>
                                    <p:anim calcmode="lin" valueType="num">
                                      <p:cBhvr>
                                        <p:cTn id="27" dur="500" fill="hold"/>
                                        <p:tgtEl>
                                          <p:spTgt spid="27666">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27666">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27666">
                                            <p:txEl>
                                              <p:pRg st="4" end="4"/>
                                            </p:txEl>
                                          </p:spTgt>
                                        </p:tgtEl>
                                      </p:cBhvr>
                                    </p:animEffect>
                                  </p:childTnLst>
                                </p:cTn>
                              </p:par>
                              <p:par>
                                <p:cTn id="30" presetID="53" presetClass="entr" presetSubtype="0" fill="hold" nodeType="withEffect">
                                  <p:stCondLst>
                                    <p:cond delay="0"/>
                                  </p:stCondLst>
                                  <p:childTnLst>
                                    <p:set>
                                      <p:cBhvr>
                                        <p:cTn id="31" dur="1" fill="hold">
                                          <p:stCondLst>
                                            <p:cond delay="0"/>
                                          </p:stCondLst>
                                        </p:cTn>
                                        <p:tgtEl>
                                          <p:spTgt spid="27666">
                                            <p:txEl>
                                              <p:pRg st="5" end="5"/>
                                            </p:txEl>
                                          </p:spTgt>
                                        </p:tgtEl>
                                        <p:attrNameLst>
                                          <p:attrName>style.visibility</p:attrName>
                                        </p:attrNameLst>
                                      </p:cBhvr>
                                      <p:to>
                                        <p:strVal val="visible"/>
                                      </p:to>
                                    </p:set>
                                    <p:anim calcmode="lin" valueType="num">
                                      <p:cBhvr>
                                        <p:cTn id="32" dur="500" fill="hold"/>
                                        <p:tgtEl>
                                          <p:spTgt spid="27666">
                                            <p:txEl>
                                              <p:pRg st="5" end="5"/>
                                            </p:txEl>
                                          </p:spTgt>
                                        </p:tgtEl>
                                        <p:attrNameLst>
                                          <p:attrName>ppt_w</p:attrName>
                                        </p:attrNameLst>
                                      </p:cBhvr>
                                      <p:tavLst>
                                        <p:tav tm="0">
                                          <p:val>
                                            <p:fltVal val="0"/>
                                          </p:val>
                                        </p:tav>
                                        <p:tav tm="100000">
                                          <p:val>
                                            <p:strVal val="#ppt_w"/>
                                          </p:val>
                                        </p:tav>
                                      </p:tavLst>
                                    </p:anim>
                                    <p:anim calcmode="lin" valueType="num">
                                      <p:cBhvr>
                                        <p:cTn id="33" dur="500" fill="hold"/>
                                        <p:tgtEl>
                                          <p:spTgt spid="27666">
                                            <p:txEl>
                                              <p:pRg st="5" end="5"/>
                                            </p:txEl>
                                          </p:spTgt>
                                        </p:tgtEl>
                                        <p:attrNameLst>
                                          <p:attrName>ppt_h</p:attrName>
                                        </p:attrNameLst>
                                      </p:cBhvr>
                                      <p:tavLst>
                                        <p:tav tm="0">
                                          <p:val>
                                            <p:fltVal val="0"/>
                                          </p:val>
                                        </p:tav>
                                        <p:tav tm="100000">
                                          <p:val>
                                            <p:strVal val="#ppt_h"/>
                                          </p:val>
                                        </p:tav>
                                      </p:tavLst>
                                    </p:anim>
                                    <p:animEffect transition="in" filter="fade">
                                      <p:cBhvr>
                                        <p:cTn id="34" dur="500"/>
                                        <p:tgtEl>
                                          <p:spTgt spid="27666">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nodeType="clickEffect">
                                  <p:stCondLst>
                                    <p:cond delay="0"/>
                                  </p:stCondLst>
                                  <p:childTnLst>
                                    <p:set>
                                      <p:cBhvr>
                                        <p:cTn id="38" dur="1" fill="hold">
                                          <p:stCondLst>
                                            <p:cond delay="0"/>
                                          </p:stCondLst>
                                        </p:cTn>
                                        <p:tgtEl>
                                          <p:spTgt spid="27666">
                                            <p:txEl>
                                              <p:pRg st="6" end="6"/>
                                            </p:txEl>
                                          </p:spTgt>
                                        </p:tgtEl>
                                        <p:attrNameLst>
                                          <p:attrName>style.visibility</p:attrName>
                                        </p:attrNameLst>
                                      </p:cBhvr>
                                      <p:to>
                                        <p:strVal val="visible"/>
                                      </p:to>
                                    </p:set>
                                    <p:animEffect transition="in" filter="blinds(horizontal)">
                                      <p:cBhvr>
                                        <p:cTn id="39" dur="500"/>
                                        <p:tgtEl>
                                          <p:spTgt spid="27666">
                                            <p:txEl>
                                              <p:pRg st="6" end="6"/>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nodeType="clickEffect">
                                  <p:stCondLst>
                                    <p:cond delay="0"/>
                                  </p:stCondLst>
                                  <p:childTnLst>
                                    <p:set>
                                      <p:cBhvr>
                                        <p:cTn id="43" dur="1" fill="hold">
                                          <p:stCondLst>
                                            <p:cond delay="0"/>
                                          </p:stCondLst>
                                        </p:cTn>
                                        <p:tgtEl>
                                          <p:spTgt spid="27666">
                                            <p:txEl>
                                              <p:pRg st="7" end="7"/>
                                            </p:txEl>
                                          </p:spTgt>
                                        </p:tgtEl>
                                        <p:attrNameLst>
                                          <p:attrName>style.visibility</p:attrName>
                                        </p:attrNameLst>
                                      </p:cBhvr>
                                      <p:to>
                                        <p:strVal val="visible"/>
                                      </p:to>
                                    </p:set>
                                    <p:animEffect transition="in" filter="blinds(horizontal)">
                                      <p:cBhvr>
                                        <p:cTn id="44" dur="500"/>
                                        <p:tgtEl>
                                          <p:spTgt spid="2766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日付プレースホルダ 3"/>
          <p:cNvSpPr>
            <a:spLocks noGrp="1"/>
          </p:cNvSpPr>
          <p:nvPr>
            <p:ph type="dt" sz="quarter" idx="10"/>
          </p:nvPr>
        </p:nvSpPr>
        <p:spPr/>
        <p:txBody>
          <a:bodyPr/>
          <a:lstStyle/>
          <a:p>
            <a:pPr>
              <a:defRPr/>
            </a:pPr>
            <a:fld id="{B3AF3D62-E909-4699-9F43-8D844D99CD9A}" type="datetime1">
              <a:rPr lang="ja-JP" altLang="en-US" smtClean="0"/>
              <a:pPr>
                <a:defRPr/>
              </a:pPr>
              <a:t>2012/6/7</a:t>
            </a:fld>
            <a:endParaRPr lang="ja-JP" altLang="en-US"/>
          </a:p>
        </p:txBody>
      </p:sp>
      <p:sp>
        <p:nvSpPr>
          <p:cNvPr id="84995" name="フッター プレースホルダ 4"/>
          <p:cNvSpPr>
            <a:spLocks noGrp="1"/>
          </p:cNvSpPr>
          <p:nvPr>
            <p:ph type="ftr" sz="quarter" idx="11"/>
          </p:nvPr>
        </p:nvSpPr>
        <p:spPr bwMode="auto">
          <a:noFill/>
          <a:ln>
            <a:miter lim="800000"/>
            <a:headEnd/>
            <a:tailEnd/>
          </a:ln>
        </p:spPr>
        <p:txBody>
          <a:bodyPr/>
          <a:lstStyle/>
          <a:p>
            <a:r>
              <a:rPr lang="en-US" altLang="ja-JP" smtClean="0">
                <a:ea typeface="ＭＳ Ｐゴシック" pitchFamily="50" charset="-128"/>
              </a:rPr>
              <a:t>(C) Yamada and Nagaoka</a:t>
            </a:r>
          </a:p>
        </p:txBody>
      </p:sp>
      <p:sp>
        <p:nvSpPr>
          <p:cNvPr id="24" name="スライド番号プレースホルダ 5"/>
          <p:cNvSpPr>
            <a:spLocks noGrp="1"/>
          </p:cNvSpPr>
          <p:nvPr>
            <p:ph type="sldNum" sz="quarter" idx="12"/>
          </p:nvPr>
        </p:nvSpPr>
        <p:spPr>
          <a:xfrm>
            <a:off x="6715125" y="6286500"/>
            <a:ext cx="2133600" cy="365125"/>
          </a:xfrm>
        </p:spPr>
        <p:txBody>
          <a:bodyPr/>
          <a:lstStyle/>
          <a:p>
            <a:pPr>
              <a:defRPr/>
            </a:pPr>
            <a:fld id="{27533C6B-CB6B-43DD-AD55-6EF944DE0C12}" type="slidenum">
              <a:rPr lang="ja-JP" altLang="en-US"/>
              <a:pPr>
                <a:defRPr/>
              </a:pPr>
              <a:t>49</a:t>
            </a:fld>
            <a:endParaRPr lang="ja-JP" altLang="en-US" dirty="0"/>
          </a:p>
        </p:txBody>
      </p:sp>
      <p:sp>
        <p:nvSpPr>
          <p:cNvPr id="19"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C9F84324-743D-435E-B74E-417457AE440E}" type="datetime1">
              <a:rPr lang="ja-JP" altLang="en-US" sz="1200">
                <a:solidFill>
                  <a:schemeClr val="tx1">
                    <a:tint val="75000"/>
                  </a:schemeClr>
                </a:solidFill>
                <a:latin typeface="+mn-lt"/>
                <a:ea typeface="+mn-ea"/>
              </a:rPr>
              <a:pPr fontAlgn="auto">
                <a:spcBef>
                  <a:spcPts val="0"/>
                </a:spcBef>
                <a:spcAft>
                  <a:spcPts val="0"/>
                </a:spcAft>
                <a:defRPr/>
              </a:pPr>
              <a:t>2012/6/7</a:t>
            </a:fld>
            <a:endParaRPr lang="ja-JP" altLang="en-US" sz="1200">
              <a:solidFill>
                <a:schemeClr val="tx1">
                  <a:tint val="75000"/>
                </a:schemeClr>
              </a:solidFill>
              <a:latin typeface="+mn-lt"/>
              <a:ea typeface="+mn-ea"/>
            </a:endParaRPr>
          </a:p>
        </p:txBody>
      </p:sp>
      <p:sp>
        <p:nvSpPr>
          <p:cNvPr id="84998"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16"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9F4B0C37-876C-44F6-9DFF-2A21E74F4430}" type="datetime1">
              <a:rPr lang="ja-JP" altLang="en-US" sz="1200">
                <a:solidFill>
                  <a:schemeClr val="tx1">
                    <a:tint val="75000"/>
                  </a:schemeClr>
                </a:solidFill>
                <a:latin typeface="+mn-lt"/>
                <a:ea typeface="+mn-ea"/>
              </a:rPr>
              <a:pPr fontAlgn="auto">
                <a:spcBef>
                  <a:spcPts val="0"/>
                </a:spcBef>
                <a:spcAft>
                  <a:spcPts val="0"/>
                </a:spcAft>
                <a:defRPr/>
              </a:pPr>
              <a:t>2012/6/7</a:t>
            </a:fld>
            <a:endParaRPr lang="ja-JP" altLang="en-US" sz="1200">
              <a:solidFill>
                <a:schemeClr val="tx1">
                  <a:tint val="75000"/>
                </a:schemeClr>
              </a:solidFill>
              <a:latin typeface="+mn-lt"/>
              <a:ea typeface="+mn-ea"/>
            </a:endParaRPr>
          </a:p>
        </p:txBody>
      </p:sp>
      <p:sp>
        <p:nvSpPr>
          <p:cNvPr id="85000"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13"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AF382062-11F7-4738-979D-AFAB4F3CDD27}" type="datetime1">
              <a:rPr lang="ja-JP" altLang="en-US" sz="1200">
                <a:solidFill>
                  <a:schemeClr val="tx1">
                    <a:tint val="75000"/>
                  </a:schemeClr>
                </a:solidFill>
                <a:latin typeface="+mn-lt"/>
                <a:ea typeface="+mn-ea"/>
              </a:rPr>
              <a:pPr fontAlgn="auto">
                <a:spcBef>
                  <a:spcPts val="0"/>
                </a:spcBef>
                <a:spcAft>
                  <a:spcPts val="0"/>
                </a:spcAft>
                <a:defRPr/>
              </a:pPr>
              <a:t>2012/6/7</a:t>
            </a:fld>
            <a:endParaRPr lang="ja-JP" altLang="en-US" sz="1200">
              <a:solidFill>
                <a:schemeClr val="tx1">
                  <a:tint val="75000"/>
                </a:schemeClr>
              </a:solidFill>
              <a:latin typeface="+mn-lt"/>
              <a:ea typeface="+mn-ea"/>
            </a:endParaRPr>
          </a:p>
        </p:txBody>
      </p:sp>
      <p:sp>
        <p:nvSpPr>
          <p:cNvPr id="85002"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10"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B710E7B7-5CAC-425B-817C-3A6BA229D5BA}" type="datetime1">
              <a:rPr lang="ja-JP" altLang="en-US" sz="1200">
                <a:solidFill>
                  <a:schemeClr val="tx1">
                    <a:tint val="75000"/>
                  </a:schemeClr>
                </a:solidFill>
                <a:latin typeface="+mn-lt"/>
                <a:ea typeface="+mn-ea"/>
              </a:rPr>
              <a:pPr fontAlgn="auto">
                <a:spcBef>
                  <a:spcPts val="0"/>
                </a:spcBef>
                <a:spcAft>
                  <a:spcPts val="0"/>
                </a:spcAft>
                <a:defRPr/>
              </a:pPr>
              <a:t>2012/6/7</a:t>
            </a:fld>
            <a:endParaRPr lang="ja-JP" altLang="en-US" sz="1200">
              <a:solidFill>
                <a:schemeClr val="tx1">
                  <a:tint val="75000"/>
                </a:schemeClr>
              </a:solidFill>
              <a:latin typeface="+mn-lt"/>
              <a:ea typeface="+mn-ea"/>
            </a:endParaRPr>
          </a:p>
        </p:txBody>
      </p:sp>
      <p:sp>
        <p:nvSpPr>
          <p:cNvPr id="85004"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7"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59AF5DAD-42A2-4D0C-84C3-97AD03F0B449}" type="datetime1">
              <a:rPr lang="ja-JP" altLang="en-US" sz="1200">
                <a:solidFill>
                  <a:schemeClr val="tx1">
                    <a:tint val="75000"/>
                  </a:schemeClr>
                </a:solidFill>
                <a:latin typeface="+mn-lt"/>
                <a:ea typeface="+mn-ea"/>
              </a:rPr>
              <a:pPr fontAlgn="auto">
                <a:spcBef>
                  <a:spcPts val="0"/>
                </a:spcBef>
                <a:spcAft>
                  <a:spcPts val="0"/>
                </a:spcAft>
                <a:defRPr/>
              </a:pPr>
              <a:t>2012/6/7</a:t>
            </a:fld>
            <a:endParaRPr lang="ja-JP" altLang="en-US" sz="1200">
              <a:solidFill>
                <a:schemeClr val="tx1">
                  <a:tint val="75000"/>
                </a:schemeClr>
              </a:solidFill>
              <a:latin typeface="+mn-lt"/>
              <a:ea typeface="+mn-ea"/>
            </a:endParaRPr>
          </a:p>
        </p:txBody>
      </p:sp>
      <p:sp>
        <p:nvSpPr>
          <p:cNvPr id="85006"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4"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25B0CC14-81C6-4E70-9E8C-3C92D4813DC7}" type="datetime1">
              <a:rPr lang="ja-JP" altLang="en-US" sz="1200">
                <a:solidFill>
                  <a:schemeClr val="tx1">
                    <a:tint val="75000"/>
                  </a:schemeClr>
                </a:solidFill>
                <a:latin typeface="+mn-lt"/>
                <a:ea typeface="+mn-ea"/>
              </a:rPr>
              <a:pPr fontAlgn="auto">
                <a:spcBef>
                  <a:spcPts val="0"/>
                </a:spcBef>
                <a:spcAft>
                  <a:spcPts val="0"/>
                </a:spcAft>
                <a:defRPr/>
              </a:pPr>
              <a:t>2012/6/7</a:t>
            </a:fld>
            <a:endParaRPr lang="ja-JP" altLang="en-US" sz="1200">
              <a:solidFill>
                <a:schemeClr val="tx1">
                  <a:tint val="75000"/>
                </a:schemeClr>
              </a:solidFill>
              <a:latin typeface="+mn-lt"/>
              <a:ea typeface="+mn-ea"/>
            </a:endParaRPr>
          </a:p>
        </p:txBody>
      </p:sp>
      <p:sp>
        <p:nvSpPr>
          <p:cNvPr id="85008"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85009" name="タイトル 1"/>
          <p:cNvSpPr>
            <a:spLocks noGrp="1"/>
          </p:cNvSpPr>
          <p:nvPr>
            <p:ph type="title"/>
          </p:nvPr>
        </p:nvSpPr>
        <p:spPr>
          <a:xfrm>
            <a:off x="457200" y="274638"/>
            <a:ext cx="8229600" cy="634082"/>
          </a:xfrm>
        </p:spPr>
        <p:txBody>
          <a:bodyPr/>
          <a:lstStyle/>
          <a:p>
            <a:r>
              <a:rPr lang="en-US" altLang="ja-JP" sz="3200" b="1" dirty="0" err="1" smtClean="0"/>
              <a:t>Kiuchi’s</a:t>
            </a:r>
            <a:r>
              <a:rPr lang="en-US" altLang="ja-JP" sz="3200" b="1" dirty="0" smtClean="0"/>
              <a:t> 16-item Test continued</a:t>
            </a:r>
            <a:endParaRPr lang="ja-JP" altLang="en-US" sz="3200" dirty="0" smtClean="0"/>
          </a:p>
        </p:txBody>
      </p:sp>
      <p:sp>
        <p:nvSpPr>
          <p:cNvPr id="85010" name="コンテンツ プレースホルダ 2"/>
          <p:cNvSpPr>
            <a:spLocks noGrp="1"/>
          </p:cNvSpPr>
          <p:nvPr>
            <p:ph idx="1"/>
          </p:nvPr>
        </p:nvSpPr>
        <p:spPr>
          <a:xfrm>
            <a:off x="457200" y="1052736"/>
            <a:ext cx="8229600" cy="5073427"/>
          </a:xfrm>
        </p:spPr>
        <p:txBody>
          <a:bodyPr/>
          <a:lstStyle/>
          <a:p>
            <a:pPr eaLnBrk="1" hangingPunct="1">
              <a:buFontTx/>
              <a:buNone/>
            </a:pPr>
            <a:r>
              <a:rPr lang="en-US" altLang="ja-JP" sz="2400" b="1" dirty="0" smtClean="0"/>
              <a:t>For all questions, respondents must choose one</a:t>
            </a:r>
          </a:p>
          <a:p>
            <a:pPr eaLnBrk="1" hangingPunct="1">
              <a:buFontTx/>
              <a:buNone/>
            </a:pPr>
            <a:r>
              <a:rPr lang="en-US" altLang="ja-JP" sz="2400" b="1" dirty="0" smtClean="0"/>
              <a:t>of the following answers:</a:t>
            </a:r>
          </a:p>
          <a:p>
            <a:pPr eaLnBrk="1" hangingPunct="1">
              <a:buFont typeface="Wingdings" pitchFamily="2" charset="2"/>
              <a:buChar char="l"/>
            </a:pPr>
            <a:r>
              <a:rPr lang="en-US" altLang="ja-JP" sz="2400" b="1" dirty="0" smtClean="0"/>
              <a:t> I strongly agree with A.</a:t>
            </a:r>
          </a:p>
          <a:p>
            <a:pPr eaLnBrk="1" hangingPunct="1">
              <a:buFont typeface="Wingdings" pitchFamily="2" charset="2"/>
              <a:buChar char="l"/>
            </a:pPr>
            <a:r>
              <a:rPr lang="en-US" altLang="ja-JP" sz="2400" b="1" dirty="0" smtClean="0"/>
              <a:t> I agree with A if I have to choose from A or B.</a:t>
            </a:r>
          </a:p>
          <a:p>
            <a:pPr eaLnBrk="1" hangingPunct="1">
              <a:buFont typeface="Wingdings" pitchFamily="2" charset="2"/>
              <a:buChar char="l"/>
            </a:pPr>
            <a:r>
              <a:rPr lang="en-US" altLang="ja-JP" sz="2400" b="1" dirty="0" smtClean="0"/>
              <a:t> I agree with B if I have to choose from A or B.</a:t>
            </a:r>
          </a:p>
          <a:p>
            <a:pPr eaLnBrk="1" hangingPunct="1">
              <a:buFont typeface="Wingdings" pitchFamily="2" charset="2"/>
              <a:buChar char="l"/>
            </a:pPr>
            <a:r>
              <a:rPr lang="en-US" altLang="ja-JP" sz="2400" b="1" dirty="0" smtClean="0"/>
              <a:t> I strongly agree with B.</a:t>
            </a:r>
          </a:p>
        </p:txBody>
      </p:sp>
    </p:spTree>
    <p:extLst>
      <p:ext uri="{BB962C8B-B14F-4D97-AF65-F5344CB8AC3E}">
        <p14:creationId xmlns:p14="http://schemas.microsoft.com/office/powerpoint/2010/main" val="12295721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pPr/>
              <a:t>5</a:t>
            </a:fld>
            <a:endParaRPr kumimoji="1" lang="ja-JP" altLang="en-US" dirty="0"/>
          </a:p>
        </p:txBody>
      </p:sp>
      <p:sp>
        <p:nvSpPr>
          <p:cNvPr id="19" name="タイトル 1"/>
          <p:cNvSpPr txBox="1">
            <a:spLocks/>
          </p:cNvSpPr>
          <p:nvPr/>
        </p:nvSpPr>
        <p:spPr>
          <a:xfrm>
            <a:off x="457200" y="274638"/>
            <a:ext cx="8229600" cy="490066"/>
          </a:xfrm>
          <a:prstGeom prst="rect">
            <a:avLst/>
          </a:prstGeom>
        </p:spPr>
        <p:txBody>
          <a:bodyPr>
            <a:normAutofit fontScale="750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4000" b="1" dirty="0" err="1" smtClean="0">
                <a:solidFill>
                  <a:prstClr val="black"/>
                </a:solidFill>
              </a:rPr>
              <a:t>Carnap’s</a:t>
            </a:r>
            <a:r>
              <a:rPr lang="en-US" altLang="ja-JP" sz="4000" b="1" dirty="0" smtClean="0">
                <a:solidFill>
                  <a:prstClr val="black"/>
                </a:solidFill>
              </a:rPr>
              <a:t> Framework for Construct</a:t>
            </a:r>
            <a:endParaRPr lang="ja-JP" altLang="en-US" b="1" dirty="0"/>
          </a:p>
        </p:txBody>
      </p:sp>
      <p:sp>
        <p:nvSpPr>
          <p:cNvPr id="17" name="正方形/長方形 16"/>
          <p:cNvSpPr/>
          <p:nvPr/>
        </p:nvSpPr>
        <p:spPr>
          <a:xfrm>
            <a:off x="611560" y="797511"/>
            <a:ext cx="8075240" cy="1631216"/>
          </a:xfrm>
          <a:prstGeom prst="rect">
            <a:avLst/>
          </a:prstGeom>
        </p:spPr>
        <p:txBody>
          <a:bodyPr wrap="square">
            <a:spAutoFit/>
          </a:bodyPr>
          <a:lstStyle/>
          <a:p>
            <a:pPr lvl="0" fontAlgn="base">
              <a:spcBef>
                <a:spcPct val="0"/>
              </a:spcBef>
              <a:spcAft>
                <a:spcPct val="0"/>
              </a:spcAft>
            </a:pPr>
            <a:r>
              <a:rPr lang="en-US" altLang="ja-JP" sz="2000" dirty="0">
                <a:solidFill>
                  <a:prstClr val="black"/>
                </a:solidFill>
                <a:latin typeface="Arial" charset="0"/>
                <a:ea typeface="ＭＳ Ｐゴシック" pitchFamily="50" charset="-128"/>
                <a:cs typeface="Arial" charset="0"/>
              </a:rPr>
              <a:t>In psychology, behavioral patterns and regularities are described by construct. Construct can be classified into  theoretical construct and disposition </a:t>
            </a:r>
            <a:r>
              <a:rPr lang="en-US" altLang="ja-JP" sz="2000" dirty="0" smtClean="0">
                <a:solidFill>
                  <a:prstClr val="black"/>
                </a:solidFill>
                <a:latin typeface="Arial" charset="0"/>
                <a:ea typeface="ＭＳ Ｐゴシック" pitchFamily="50" charset="-128"/>
                <a:cs typeface="Arial" charset="0"/>
              </a:rPr>
              <a:t>concept </a:t>
            </a:r>
            <a:r>
              <a:rPr lang="en-US" altLang="ja-JP" sz="2000" dirty="0">
                <a:solidFill>
                  <a:prstClr val="black"/>
                </a:solidFill>
                <a:latin typeface="Arial" charset="0"/>
                <a:ea typeface="ＭＳ Ｐゴシック" pitchFamily="50" charset="-128"/>
                <a:cs typeface="Arial" charset="0"/>
              </a:rPr>
              <a:t>with its implications, </a:t>
            </a:r>
            <a:r>
              <a:rPr lang="en-US" altLang="ja-JP" sz="2000" dirty="0" err="1">
                <a:solidFill>
                  <a:prstClr val="black"/>
                </a:solidFill>
                <a:latin typeface="Arial" charset="0"/>
                <a:ea typeface="ＭＳ Ｐゴシック" pitchFamily="50" charset="-128"/>
                <a:cs typeface="Arial" charset="0"/>
              </a:rPr>
              <a:t>reductability</a:t>
            </a:r>
            <a:r>
              <a:rPr lang="en-US" altLang="ja-JP" sz="2000" dirty="0">
                <a:solidFill>
                  <a:prstClr val="black"/>
                </a:solidFill>
                <a:latin typeface="Arial" charset="0"/>
                <a:ea typeface="ＭＳ Ｐゴシック" pitchFamily="50" charset="-128"/>
                <a:cs typeface="Arial" charset="0"/>
              </a:rPr>
              <a:t> into observations of behavioral patterns, or existence of surplus </a:t>
            </a:r>
            <a:r>
              <a:rPr lang="en-US" altLang="ja-JP" sz="2000" dirty="0" smtClean="0">
                <a:solidFill>
                  <a:prstClr val="black"/>
                </a:solidFill>
                <a:latin typeface="Arial" charset="0"/>
                <a:ea typeface="ＭＳ Ｐゴシック" pitchFamily="50" charset="-128"/>
                <a:cs typeface="Arial" charset="0"/>
              </a:rPr>
              <a:t>meanings </a:t>
            </a:r>
            <a:r>
              <a:rPr lang="en-US" altLang="ja-JP" sz="2000" dirty="0" smtClean="0">
                <a:solidFill>
                  <a:prstClr val="black"/>
                </a:solidFill>
                <a:latin typeface="Arial" charset="0"/>
                <a:ea typeface="ＭＳ Ｐゴシック" pitchFamily="50" charset="-128"/>
                <a:cs typeface="Arial" charset="0"/>
              </a:rPr>
              <a:t>from </a:t>
            </a:r>
            <a:r>
              <a:rPr lang="en-US" altLang="ja-JP" sz="2000" dirty="0">
                <a:solidFill>
                  <a:srgbClr val="FF0000"/>
                </a:solidFill>
                <a:latin typeface="Arial" charset="0"/>
                <a:ea typeface="ＭＳ Ｐゴシック" pitchFamily="50" charset="-128"/>
                <a:cs typeface="Arial" charset="0"/>
              </a:rPr>
              <a:t>logical syntax</a:t>
            </a:r>
            <a:r>
              <a:rPr lang="en-US" altLang="ja-JP" sz="2000" dirty="0">
                <a:solidFill>
                  <a:prstClr val="black"/>
                </a:solidFill>
                <a:latin typeface="Arial" charset="0"/>
                <a:ea typeface="ＭＳ Ｐゴシック" pitchFamily="50" charset="-128"/>
                <a:cs typeface="Arial" charset="0"/>
              </a:rPr>
              <a:t> point of view (</a:t>
            </a:r>
            <a:r>
              <a:rPr lang="en-US" altLang="ja-JP" sz="2000" dirty="0" err="1">
                <a:solidFill>
                  <a:prstClr val="black"/>
                </a:solidFill>
                <a:latin typeface="Arial" charset="0"/>
                <a:ea typeface="ＭＳ Ｐゴシック" pitchFamily="50" charset="-128"/>
                <a:cs typeface="Arial" charset="0"/>
              </a:rPr>
              <a:t>Carnap</a:t>
            </a:r>
            <a:r>
              <a:rPr lang="en-US" altLang="ja-JP" sz="2000" dirty="0">
                <a:solidFill>
                  <a:prstClr val="black"/>
                </a:solidFill>
                <a:latin typeface="Arial" charset="0"/>
                <a:ea typeface="ＭＳ Ｐゴシック" pitchFamily="50" charset="-128"/>
                <a:cs typeface="Arial" charset="0"/>
              </a:rPr>
              <a:t> 1956, Watanabe 1995):</a:t>
            </a:r>
            <a:endParaRPr lang="ja-JP" altLang="en-US" sz="2000" dirty="0">
              <a:solidFill>
                <a:prstClr val="black"/>
              </a:solidFill>
              <a:latin typeface="Arial" charset="0"/>
              <a:ea typeface="ＭＳ Ｐゴシック" pitchFamily="50" charset="-128"/>
            </a:endParaRPr>
          </a:p>
        </p:txBody>
      </p:sp>
      <p:sp>
        <p:nvSpPr>
          <p:cNvPr id="22" name="角丸四角形 21"/>
          <p:cNvSpPr/>
          <p:nvPr/>
        </p:nvSpPr>
        <p:spPr>
          <a:xfrm>
            <a:off x="3700490" y="2505787"/>
            <a:ext cx="1897380" cy="454461"/>
          </a:xfrm>
          <a:prstGeom prst="roundRect">
            <a:avLst/>
          </a:prstGeom>
          <a:solidFill>
            <a:sysClr val="window" lastClr="FFFFFF">
              <a:alpha val="0"/>
            </a:sysClr>
          </a:solidFill>
          <a:ln w="25400" cap="flat" cmpd="sng" algn="ctr">
            <a:solidFill>
              <a:srgbClr val="F79646"/>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800" b="1" i="0" u="none" strike="noStrike" kern="0" cap="none" spc="0" normalizeH="0" baseline="0" noProof="0" dirty="0">
                <a:ln>
                  <a:noFill/>
                </a:ln>
                <a:solidFill>
                  <a:sysClr val="windowText" lastClr="000000"/>
                </a:solidFill>
                <a:effectLst/>
                <a:uLnTx/>
                <a:uFillTx/>
                <a:latin typeface="Calibri"/>
                <a:ea typeface="ＭＳ Ｐゴシック"/>
                <a:cs typeface="+mn-cs"/>
              </a:rPr>
              <a:t>CONSTRUCT</a:t>
            </a:r>
            <a:endParaRPr kumimoji="1" lang="ja-JP" altLang="en-US" sz="1800" b="1" i="0" u="none" strike="noStrike" kern="0" cap="none" spc="0" normalizeH="0" baseline="0" noProof="0" dirty="0">
              <a:ln>
                <a:noFill/>
              </a:ln>
              <a:solidFill>
                <a:sysClr val="windowText" lastClr="000000"/>
              </a:solidFill>
              <a:effectLst/>
              <a:uLnTx/>
              <a:uFillTx/>
              <a:latin typeface="Calibri"/>
              <a:ea typeface="ＭＳ Ｐゴシック"/>
              <a:cs typeface="+mn-cs"/>
            </a:endParaRPr>
          </a:p>
        </p:txBody>
      </p:sp>
      <p:sp>
        <p:nvSpPr>
          <p:cNvPr id="23" name="右中かっこ 22"/>
          <p:cNvSpPr/>
          <p:nvPr/>
        </p:nvSpPr>
        <p:spPr>
          <a:xfrm rot="16200000">
            <a:off x="4374145" y="1534077"/>
            <a:ext cx="477090" cy="3402840"/>
          </a:xfrm>
          <a:prstGeom prst="rightBrace">
            <a:avLst>
              <a:gd name="adj1" fmla="val 8333"/>
              <a:gd name="adj2" fmla="val 51094"/>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1" name="角丸四角形 30"/>
          <p:cNvSpPr/>
          <p:nvPr/>
        </p:nvSpPr>
        <p:spPr>
          <a:xfrm>
            <a:off x="1501570" y="3931088"/>
            <a:ext cx="2689860" cy="1440180"/>
          </a:xfrm>
          <a:prstGeom prst="round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tlCol="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600" b="1" i="0" u="none" strike="noStrike" kern="0" cap="none" spc="0" normalizeH="0" baseline="0" noProof="0" dirty="0" smtClean="0">
                <a:ln>
                  <a:noFill/>
                </a:ln>
                <a:solidFill>
                  <a:sysClr val="windowText" lastClr="000000"/>
                </a:solidFill>
                <a:effectLst/>
                <a:uLnTx/>
                <a:uFillTx/>
                <a:latin typeface="Calibri"/>
                <a:ea typeface="ＭＳ Ｐゴシック"/>
                <a:cs typeface="+mn-cs"/>
              </a:rPr>
              <a:t>Theoretical Construct</a:t>
            </a:r>
          </a:p>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smtClean="0">
                <a:ln>
                  <a:noFill/>
                </a:ln>
                <a:solidFill>
                  <a:sysClr val="windowText" lastClr="000000"/>
                </a:solidFill>
                <a:effectLst/>
                <a:uLnTx/>
                <a:uFillTx/>
                <a:latin typeface="Calibri"/>
                <a:ea typeface="ＭＳ Ｐゴシック"/>
                <a:cs typeface="+mn-cs"/>
              </a:rPr>
              <a:t>Label that contains thoughts (surplus meaning) concerning the causes of </a:t>
            </a:r>
          </a:p>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smtClean="0">
                <a:ln>
                  <a:noFill/>
                </a:ln>
                <a:solidFill>
                  <a:sysClr val="windowText" lastClr="000000"/>
                </a:solidFill>
                <a:effectLst/>
                <a:uLnTx/>
                <a:uFillTx/>
                <a:latin typeface="Calibri"/>
                <a:ea typeface="ＭＳ Ｐゴシック"/>
                <a:cs typeface="+mn-cs"/>
              </a:rPr>
              <a:t>observed behavior</a:t>
            </a:r>
          </a:p>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600" b="1"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p:txBody>
      </p:sp>
      <p:sp>
        <p:nvSpPr>
          <p:cNvPr id="32" name="角丸四角形 31"/>
          <p:cNvSpPr/>
          <p:nvPr/>
        </p:nvSpPr>
        <p:spPr>
          <a:xfrm>
            <a:off x="4869610" y="3931088"/>
            <a:ext cx="2773680" cy="1112520"/>
          </a:xfrm>
          <a:prstGeom prst="round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tlCol="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800" b="1" i="0" u="none" strike="noStrike" kern="0" cap="none" spc="0" normalizeH="0" baseline="0" noProof="0" dirty="0" smtClean="0">
                <a:ln>
                  <a:noFill/>
                </a:ln>
                <a:solidFill>
                  <a:sysClr val="windowText" lastClr="000000"/>
                </a:solidFill>
                <a:effectLst/>
                <a:uLnTx/>
                <a:uFillTx/>
                <a:latin typeface="Calibri"/>
                <a:ea typeface="ＭＳ Ｐゴシック"/>
                <a:cs typeface="+mn-cs"/>
              </a:rPr>
              <a:t>Disposition Concept</a:t>
            </a:r>
          </a:p>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800" b="0" i="0" u="none" strike="noStrike" kern="0" cap="none" spc="0" normalizeH="0" baseline="0" noProof="0" dirty="0" smtClean="0">
                <a:ln>
                  <a:noFill/>
                </a:ln>
                <a:solidFill>
                  <a:sysClr val="windowText" lastClr="000000"/>
                </a:solidFill>
                <a:effectLst/>
                <a:uLnTx/>
                <a:uFillTx/>
                <a:latin typeface="Calibri"/>
                <a:ea typeface="ＭＳ Ｐゴシック"/>
                <a:cs typeface="+mn-cs"/>
              </a:rPr>
              <a:t>Just simple label for observed behavior</a:t>
            </a:r>
            <a:endParaRPr kumimoji="1" lang="ja-JP" altLang="en-US" sz="1800" b="0"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p:txBody>
      </p:sp>
      <p:sp>
        <p:nvSpPr>
          <p:cNvPr id="33" name="角丸四角形 32"/>
          <p:cNvSpPr/>
          <p:nvPr/>
        </p:nvSpPr>
        <p:spPr>
          <a:xfrm>
            <a:off x="1966390" y="3374828"/>
            <a:ext cx="1889760" cy="464820"/>
          </a:xfrm>
          <a:prstGeom prst="round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tlCol="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800" b="1" i="0" u="none" strike="noStrike" kern="0" cap="none" spc="0" normalizeH="0" baseline="0" noProof="0" dirty="0" smtClean="0">
                <a:ln>
                  <a:noFill/>
                </a:ln>
                <a:solidFill>
                  <a:sysClr val="windowText" lastClr="000000"/>
                </a:solidFill>
                <a:effectLst/>
                <a:uLnTx/>
                <a:uFillTx/>
                <a:latin typeface="Calibri"/>
                <a:ea typeface="ＭＳ Ｐゴシック"/>
                <a:cs typeface="+mn-cs"/>
              </a:rPr>
              <a:t>Personality Trait</a:t>
            </a:r>
            <a:endParaRPr kumimoji="1" lang="ja-JP" altLang="en-US" sz="1800" b="1"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p:txBody>
      </p:sp>
      <p:sp>
        <p:nvSpPr>
          <p:cNvPr id="34" name="角丸四角形 33"/>
          <p:cNvSpPr/>
          <p:nvPr/>
        </p:nvSpPr>
        <p:spPr>
          <a:xfrm>
            <a:off x="5303950" y="3412928"/>
            <a:ext cx="1889760" cy="419100"/>
          </a:xfrm>
          <a:prstGeom prst="round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tlCol="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800" b="1" i="0" u="none" strike="noStrike" kern="0" cap="none" spc="0" normalizeH="0" baseline="0" noProof="0" dirty="0" smtClean="0">
                <a:ln>
                  <a:noFill/>
                </a:ln>
                <a:solidFill>
                  <a:sysClr val="windowText" lastClr="000000"/>
                </a:solidFill>
                <a:effectLst/>
                <a:uLnTx/>
                <a:uFillTx/>
                <a:latin typeface="Calibri"/>
                <a:ea typeface="ＭＳ Ｐゴシック"/>
                <a:cs typeface="+mn-cs"/>
              </a:rPr>
              <a:t>Behavior</a:t>
            </a:r>
            <a:endParaRPr kumimoji="1" lang="ja-JP" altLang="en-US" sz="1800" b="1"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p:txBody>
      </p:sp>
      <p:sp>
        <p:nvSpPr>
          <p:cNvPr id="35" name="角丸四角形 34"/>
          <p:cNvSpPr/>
          <p:nvPr/>
        </p:nvSpPr>
        <p:spPr>
          <a:xfrm>
            <a:off x="1577770" y="5457033"/>
            <a:ext cx="2583180" cy="982980"/>
          </a:xfrm>
          <a:prstGeom prst="roundRect">
            <a:avLst/>
          </a:prstGeom>
          <a:solidFill>
            <a:sysClr val="window" lastClr="FFFFFF"/>
          </a:solidFill>
          <a:ln w="25400" cap="flat" cmpd="sng" algn="ctr">
            <a:solidFill>
              <a:srgbClr val="F79646"/>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a:ln>
                  <a:noFill/>
                </a:ln>
                <a:solidFill>
                  <a:sysClr val="windowText" lastClr="000000"/>
                </a:solidFill>
                <a:effectLst/>
                <a:uLnTx/>
                <a:uFillTx/>
                <a:latin typeface="Calibri"/>
                <a:ea typeface="ＭＳ Ｐゴシック"/>
                <a:cs typeface="+mn-cs"/>
              </a:rPr>
              <a:t>The capabilities: </a:t>
            </a:r>
            <a:r>
              <a:rPr kumimoji="1" lang="en-US" altLang="ja-JP" sz="1600" b="0" i="0" u="none" strike="noStrike" kern="0" cap="none" spc="0" normalizeH="0" baseline="0" noProof="0" dirty="0" smtClean="0">
                <a:ln>
                  <a:noFill/>
                </a:ln>
                <a:solidFill>
                  <a:sysClr val="windowText" lastClr="000000"/>
                </a:solidFill>
                <a:effectLst/>
                <a:uLnTx/>
                <a:uFillTx/>
                <a:latin typeface="Calibri"/>
                <a:ea typeface="ＭＳ Ｐゴシック"/>
                <a:cs typeface="+mn-cs"/>
              </a:rPr>
              <a:t>description</a:t>
            </a:r>
            <a:r>
              <a:rPr kumimoji="1" lang="en-US" altLang="ja-JP" sz="1600" b="0" i="0" u="none" strike="noStrike" kern="0" cap="none" spc="0" normalizeH="0" baseline="0" noProof="0" dirty="0">
                <a:ln>
                  <a:noFill/>
                </a:ln>
                <a:solidFill>
                  <a:sysClr val="windowText" lastClr="000000"/>
                </a:solidFill>
                <a:effectLst/>
                <a:uLnTx/>
                <a:uFillTx/>
                <a:latin typeface="Calibri"/>
                <a:ea typeface="ＭＳ Ｐゴシック"/>
                <a:cs typeface="+mn-cs"/>
              </a:rPr>
              <a:t>, classification, forecasting and </a:t>
            </a:r>
            <a:r>
              <a:rPr kumimoji="1" lang="en-US" altLang="ja-JP" sz="1600" b="0" i="0" u="none" strike="noStrike" kern="0" cap="none" spc="0" normalizeH="0" baseline="0" noProof="0" dirty="0">
                <a:ln>
                  <a:noFill/>
                </a:ln>
                <a:solidFill>
                  <a:srgbClr val="FF0000"/>
                </a:solidFill>
                <a:effectLst/>
                <a:uLnTx/>
                <a:uFillTx/>
                <a:latin typeface="Calibri"/>
                <a:ea typeface="ＭＳ Ｐゴシック"/>
                <a:cs typeface="+mn-cs"/>
              </a:rPr>
              <a:t>reasoning</a:t>
            </a:r>
            <a:endParaRPr kumimoji="1" lang="ja-JP" altLang="en-US" sz="1600" b="0" i="0" u="none" strike="noStrike" kern="0" cap="none" spc="0" normalizeH="0" baseline="0" noProof="0" dirty="0">
              <a:ln>
                <a:noFill/>
              </a:ln>
              <a:solidFill>
                <a:srgbClr val="FF0000"/>
              </a:solidFill>
              <a:effectLst/>
              <a:uLnTx/>
              <a:uFillTx/>
              <a:latin typeface="Calibri"/>
              <a:ea typeface="ＭＳ Ｐゴシック"/>
              <a:cs typeface="+mn-cs"/>
            </a:endParaRPr>
          </a:p>
        </p:txBody>
      </p:sp>
      <p:sp>
        <p:nvSpPr>
          <p:cNvPr id="36" name="角丸四角形 35"/>
          <p:cNvSpPr/>
          <p:nvPr/>
        </p:nvSpPr>
        <p:spPr>
          <a:xfrm>
            <a:off x="4861990" y="5211248"/>
            <a:ext cx="2796540" cy="1249680"/>
          </a:xfrm>
          <a:prstGeom prst="roundRect">
            <a:avLst/>
          </a:prstGeom>
          <a:solidFill>
            <a:sysClr val="window" lastClr="FFFFFF"/>
          </a:solidFill>
          <a:ln w="25400" cap="flat" cmpd="sng" algn="ctr">
            <a:solidFill>
              <a:srgbClr val="F79646"/>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smtClean="0">
                <a:ln>
                  <a:noFill/>
                </a:ln>
                <a:solidFill>
                  <a:sysClr val="windowText" lastClr="000000"/>
                </a:solidFill>
                <a:effectLst/>
                <a:uLnTx/>
                <a:uFillTx/>
                <a:latin typeface="Calibri"/>
                <a:ea typeface="ＭＳ Ｐゴシック"/>
                <a:cs typeface="+mn-cs"/>
              </a:rPr>
              <a:t>The capabilities: description, classification, forecasting under the same antecedents but </a:t>
            </a:r>
            <a:r>
              <a:rPr kumimoji="1" lang="en-US" altLang="ja-JP" sz="1600" b="0" i="0" u="none" strike="noStrike" kern="0" cap="none" spc="0" normalizeH="0" baseline="0" noProof="0" dirty="0" smtClean="0">
                <a:ln>
                  <a:noFill/>
                </a:ln>
                <a:solidFill>
                  <a:srgbClr val="FF0000"/>
                </a:solidFill>
                <a:effectLst/>
                <a:uLnTx/>
                <a:uFillTx/>
                <a:latin typeface="Calibri"/>
                <a:ea typeface="ＭＳ Ｐゴシック"/>
                <a:cs typeface="+mn-cs"/>
              </a:rPr>
              <a:t>no reasoning</a:t>
            </a:r>
            <a:endParaRPr kumimoji="1" lang="ja-JP" altLang="en-US" sz="1600" b="0" i="0" u="none" strike="noStrike" kern="0" cap="none" spc="0" normalizeH="0" baseline="0" noProof="0" dirty="0" smtClean="0">
              <a:ln>
                <a:noFill/>
              </a:ln>
              <a:solidFill>
                <a:srgbClr val="FF0000"/>
              </a:solidFill>
              <a:effectLst/>
              <a:uLnTx/>
              <a:uFillTx/>
              <a:latin typeface="Calibri"/>
              <a:ea typeface="ＭＳ Ｐゴシック"/>
              <a:cs typeface="+mn-cs"/>
            </a:endParaRPr>
          </a:p>
        </p:txBody>
      </p:sp>
    </p:spTree>
    <p:extLst>
      <p:ext uri="{BB962C8B-B14F-4D97-AF65-F5344CB8AC3E}">
        <p14:creationId xmlns:p14="http://schemas.microsoft.com/office/powerpoint/2010/main" val="333742653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日付プレースホルダ 3"/>
          <p:cNvSpPr>
            <a:spLocks noGrp="1"/>
          </p:cNvSpPr>
          <p:nvPr>
            <p:ph type="dt" sz="quarter" idx="10"/>
          </p:nvPr>
        </p:nvSpPr>
        <p:spPr/>
        <p:txBody>
          <a:bodyPr/>
          <a:lstStyle/>
          <a:p>
            <a:pPr>
              <a:defRPr/>
            </a:pPr>
            <a:fld id="{1A12FE81-7969-486E-ACF5-9923EFA349FA}" type="datetime1">
              <a:rPr lang="ja-JP" altLang="en-US" smtClean="0"/>
              <a:pPr>
                <a:defRPr/>
              </a:pPr>
              <a:t>2012/6/7</a:t>
            </a:fld>
            <a:endParaRPr lang="ja-JP" altLang="en-US"/>
          </a:p>
        </p:txBody>
      </p:sp>
      <p:sp>
        <p:nvSpPr>
          <p:cNvPr id="80899" name="フッター プレースホルダ 4"/>
          <p:cNvSpPr>
            <a:spLocks noGrp="1"/>
          </p:cNvSpPr>
          <p:nvPr>
            <p:ph type="ftr" sz="quarter" idx="11"/>
          </p:nvPr>
        </p:nvSpPr>
        <p:spPr bwMode="auto">
          <a:noFill/>
          <a:ln>
            <a:miter lim="800000"/>
            <a:headEnd/>
            <a:tailEnd/>
          </a:ln>
        </p:spPr>
        <p:txBody>
          <a:bodyPr/>
          <a:lstStyle/>
          <a:p>
            <a:r>
              <a:rPr lang="en-US" altLang="ja-JP" smtClean="0">
                <a:ea typeface="ＭＳ Ｐゴシック" pitchFamily="50" charset="-128"/>
              </a:rPr>
              <a:t>(C) Yamada and Nagaoka</a:t>
            </a:r>
          </a:p>
        </p:txBody>
      </p:sp>
      <p:sp>
        <p:nvSpPr>
          <p:cNvPr id="24" name="スライド番号プレースホルダ 5"/>
          <p:cNvSpPr>
            <a:spLocks noGrp="1"/>
          </p:cNvSpPr>
          <p:nvPr>
            <p:ph type="sldNum" sz="quarter" idx="12"/>
          </p:nvPr>
        </p:nvSpPr>
        <p:spPr>
          <a:xfrm>
            <a:off x="6858000" y="6286500"/>
            <a:ext cx="2133600" cy="365125"/>
          </a:xfrm>
        </p:spPr>
        <p:txBody>
          <a:bodyPr/>
          <a:lstStyle/>
          <a:p>
            <a:pPr>
              <a:defRPr/>
            </a:pPr>
            <a:fld id="{031CEFB0-F175-42B3-9DA2-7FC974F1F330}" type="slidenum">
              <a:rPr lang="ja-JP" altLang="en-US"/>
              <a:pPr>
                <a:defRPr/>
              </a:pPr>
              <a:t>50</a:t>
            </a:fld>
            <a:endParaRPr lang="ja-JP" altLang="en-US" dirty="0"/>
          </a:p>
        </p:txBody>
      </p:sp>
      <p:sp>
        <p:nvSpPr>
          <p:cNvPr id="19"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D5693832-EA5D-4E2E-BE56-6760B4B5BA3D}" type="datetime1">
              <a:rPr lang="ja-JP" altLang="en-US" sz="1200">
                <a:solidFill>
                  <a:schemeClr val="tx1">
                    <a:tint val="75000"/>
                  </a:schemeClr>
                </a:solidFill>
                <a:latin typeface="+mn-lt"/>
                <a:ea typeface="+mn-ea"/>
              </a:rPr>
              <a:pPr fontAlgn="auto">
                <a:spcBef>
                  <a:spcPts val="0"/>
                </a:spcBef>
                <a:spcAft>
                  <a:spcPts val="0"/>
                </a:spcAft>
                <a:defRPr/>
              </a:pPr>
              <a:t>2012/6/7</a:t>
            </a:fld>
            <a:endParaRPr lang="ja-JP" altLang="en-US" sz="1200">
              <a:solidFill>
                <a:schemeClr val="tx1">
                  <a:tint val="75000"/>
                </a:schemeClr>
              </a:solidFill>
              <a:latin typeface="+mn-lt"/>
              <a:ea typeface="+mn-ea"/>
            </a:endParaRPr>
          </a:p>
        </p:txBody>
      </p:sp>
      <p:sp>
        <p:nvSpPr>
          <p:cNvPr id="80902"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16"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5FF775C9-97E9-4EED-9F4B-D92FAF4FDC5C}" type="datetime1">
              <a:rPr lang="ja-JP" altLang="en-US" sz="1200">
                <a:solidFill>
                  <a:schemeClr val="tx1">
                    <a:tint val="75000"/>
                  </a:schemeClr>
                </a:solidFill>
                <a:latin typeface="+mn-lt"/>
                <a:ea typeface="+mn-ea"/>
              </a:rPr>
              <a:pPr fontAlgn="auto">
                <a:spcBef>
                  <a:spcPts val="0"/>
                </a:spcBef>
                <a:spcAft>
                  <a:spcPts val="0"/>
                </a:spcAft>
                <a:defRPr/>
              </a:pPr>
              <a:t>2012/6/7</a:t>
            </a:fld>
            <a:endParaRPr lang="ja-JP" altLang="en-US" sz="1200">
              <a:solidFill>
                <a:schemeClr val="tx1">
                  <a:tint val="75000"/>
                </a:schemeClr>
              </a:solidFill>
              <a:latin typeface="+mn-lt"/>
              <a:ea typeface="+mn-ea"/>
            </a:endParaRPr>
          </a:p>
        </p:txBody>
      </p:sp>
      <p:sp>
        <p:nvSpPr>
          <p:cNvPr id="80904"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13"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51845808-D298-4DE0-9E35-3C4165A8CBE5}" type="datetime1">
              <a:rPr lang="ja-JP" altLang="en-US" sz="1200">
                <a:solidFill>
                  <a:schemeClr val="tx1">
                    <a:tint val="75000"/>
                  </a:schemeClr>
                </a:solidFill>
                <a:latin typeface="+mn-lt"/>
                <a:ea typeface="+mn-ea"/>
              </a:rPr>
              <a:pPr fontAlgn="auto">
                <a:spcBef>
                  <a:spcPts val="0"/>
                </a:spcBef>
                <a:spcAft>
                  <a:spcPts val="0"/>
                </a:spcAft>
                <a:defRPr/>
              </a:pPr>
              <a:t>2012/6/7</a:t>
            </a:fld>
            <a:endParaRPr lang="ja-JP" altLang="en-US" sz="1200">
              <a:solidFill>
                <a:schemeClr val="tx1">
                  <a:tint val="75000"/>
                </a:schemeClr>
              </a:solidFill>
              <a:latin typeface="+mn-lt"/>
              <a:ea typeface="+mn-ea"/>
            </a:endParaRPr>
          </a:p>
        </p:txBody>
      </p:sp>
      <p:sp>
        <p:nvSpPr>
          <p:cNvPr id="80906"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10"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84345F6B-635A-4E2C-969C-BD2D49F54530}" type="datetime1">
              <a:rPr lang="ja-JP" altLang="en-US" sz="1200">
                <a:solidFill>
                  <a:schemeClr val="tx1">
                    <a:tint val="75000"/>
                  </a:schemeClr>
                </a:solidFill>
                <a:latin typeface="+mn-lt"/>
                <a:ea typeface="+mn-ea"/>
              </a:rPr>
              <a:pPr fontAlgn="auto">
                <a:spcBef>
                  <a:spcPts val="0"/>
                </a:spcBef>
                <a:spcAft>
                  <a:spcPts val="0"/>
                </a:spcAft>
                <a:defRPr/>
              </a:pPr>
              <a:t>2012/6/7</a:t>
            </a:fld>
            <a:endParaRPr lang="ja-JP" altLang="en-US" sz="1200">
              <a:solidFill>
                <a:schemeClr val="tx1">
                  <a:tint val="75000"/>
                </a:schemeClr>
              </a:solidFill>
              <a:latin typeface="+mn-lt"/>
              <a:ea typeface="+mn-ea"/>
            </a:endParaRPr>
          </a:p>
        </p:txBody>
      </p:sp>
      <p:sp>
        <p:nvSpPr>
          <p:cNvPr id="80908"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7"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98363ADA-A691-4CBB-85E6-1D6BEFEFB97B}" type="datetime1">
              <a:rPr lang="ja-JP" altLang="en-US" sz="1200">
                <a:solidFill>
                  <a:schemeClr val="tx1">
                    <a:tint val="75000"/>
                  </a:schemeClr>
                </a:solidFill>
                <a:latin typeface="+mn-lt"/>
                <a:ea typeface="+mn-ea"/>
              </a:rPr>
              <a:pPr fontAlgn="auto">
                <a:spcBef>
                  <a:spcPts val="0"/>
                </a:spcBef>
                <a:spcAft>
                  <a:spcPts val="0"/>
                </a:spcAft>
                <a:defRPr/>
              </a:pPr>
              <a:t>2012/6/7</a:t>
            </a:fld>
            <a:endParaRPr lang="ja-JP" altLang="en-US" sz="1200">
              <a:solidFill>
                <a:schemeClr val="tx1">
                  <a:tint val="75000"/>
                </a:schemeClr>
              </a:solidFill>
              <a:latin typeface="+mn-lt"/>
              <a:ea typeface="+mn-ea"/>
            </a:endParaRPr>
          </a:p>
        </p:txBody>
      </p:sp>
      <p:sp>
        <p:nvSpPr>
          <p:cNvPr id="80910"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4"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55573CFE-B266-4A50-BBAD-12733254E205}" type="datetime1">
              <a:rPr lang="ja-JP" altLang="en-US" sz="1200">
                <a:solidFill>
                  <a:schemeClr val="tx1">
                    <a:tint val="75000"/>
                  </a:schemeClr>
                </a:solidFill>
                <a:latin typeface="+mn-lt"/>
                <a:ea typeface="+mn-ea"/>
              </a:rPr>
              <a:pPr fontAlgn="auto">
                <a:spcBef>
                  <a:spcPts val="0"/>
                </a:spcBef>
                <a:spcAft>
                  <a:spcPts val="0"/>
                </a:spcAft>
                <a:defRPr/>
              </a:pPr>
              <a:t>2012/6/7</a:t>
            </a:fld>
            <a:endParaRPr lang="ja-JP" altLang="en-US" sz="1200">
              <a:solidFill>
                <a:schemeClr val="tx1">
                  <a:tint val="75000"/>
                </a:schemeClr>
              </a:solidFill>
              <a:latin typeface="+mn-lt"/>
              <a:ea typeface="+mn-ea"/>
            </a:endParaRPr>
          </a:p>
        </p:txBody>
      </p:sp>
      <p:sp>
        <p:nvSpPr>
          <p:cNvPr id="80912"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80913" name="タイトル 1"/>
          <p:cNvSpPr>
            <a:spLocks noGrp="1"/>
          </p:cNvSpPr>
          <p:nvPr>
            <p:ph type="title"/>
          </p:nvPr>
        </p:nvSpPr>
        <p:spPr>
          <a:xfrm>
            <a:off x="251520" y="274638"/>
            <a:ext cx="8892480" cy="778097"/>
          </a:xfrm>
        </p:spPr>
        <p:txBody>
          <a:bodyPr>
            <a:normAutofit fontScale="90000"/>
          </a:bodyPr>
          <a:lstStyle/>
          <a:p>
            <a:pPr algn="l"/>
            <a:r>
              <a:rPr lang="en-US" altLang="ja-JP" sz="2400" b="1" dirty="0" smtClean="0"/>
              <a:t>Appendix: </a:t>
            </a:r>
            <a:r>
              <a:rPr lang="en-US" altLang="ja-JP" sz="2400" b="1" dirty="0" err="1" smtClean="0"/>
              <a:t>Kiuchi’s</a:t>
            </a:r>
            <a:r>
              <a:rPr lang="en-US" altLang="ja-JP" sz="2400" b="1" dirty="0" smtClean="0"/>
              <a:t> 16-item </a:t>
            </a:r>
            <a:r>
              <a:rPr lang="en-US" altLang="ja-JP" sz="2400" b="1" dirty="0" smtClean="0">
                <a:latin typeface="Arial" charset="0"/>
                <a:cs typeface="Arial" charset="0"/>
              </a:rPr>
              <a:t>Independent-Interdependent Self Construal </a:t>
            </a:r>
            <a:r>
              <a:rPr lang="en-US" altLang="ja-JP" sz="2400" b="1" dirty="0" smtClean="0"/>
              <a:t>Test </a:t>
            </a:r>
            <a:endParaRPr lang="ja-JP" altLang="en-US" sz="2400" dirty="0" smtClean="0"/>
          </a:p>
        </p:txBody>
      </p:sp>
      <p:sp>
        <p:nvSpPr>
          <p:cNvPr id="80914" name="コンテンツ プレースホルダ 2"/>
          <p:cNvSpPr>
            <a:spLocks noGrp="1"/>
          </p:cNvSpPr>
          <p:nvPr>
            <p:ph idx="1"/>
          </p:nvPr>
        </p:nvSpPr>
        <p:spPr>
          <a:xfrm>
            <a:off x="357188" y="1052736"/>
            <a:ext cx="8786812" cy="5400675"/>
          </a:xfrm>
        </p:spPr>
        <p:txBody>
          <a:bodyPr/>
          <a:lstStyle/>
          <a:p>
            <a:pPr eaLnBrk="1" hangingPunct="1">
              <a:lnSpc>
                <a:spcPct val="90000"/>
              </a:lnSpc>
              <a:buFontTx/>
              <a:buNone/>
            </a:pPr>
            <a:r>
              <a:rPr lang="en-US" altLang="ja-JP" sz="2400" dirty="0" smtClean="0"/>
              <a:t>Q1  A: I generally agree with the opinions of other people.</a:t>
            </a:r>
            <a:br>
              <a:rPr lang="en-US" altLang="ja-JP" sz="2400" dirty="0" smtClean="0"/>
            </a:br>
            <a:r>
              <a:rPr lang="en-US" altLang="ja-JP" sz="2400" dirty="0" smtClean="0"/>
              <a:t>   B: I always express my own opinion. </a:t>
            </a:r>
          </a:p>
          <a:p>
            <a:pPr eaLnBrk="1" hangingPunct="1">
              <a:lnSpc>
                <a:spcPct val="90000"/>
              </a:lnSpc>
              <a:buFontTx/>
              <a:buNone/>
            </a:pPr>
            <a:r>
              <a:rPr lang="en-US" altLang="ja-JP" sz="2400" dirty="0" smtClean="0"/>
              <a:t>Q2  A: I show my individuality. </a:t>
            </a:r>
            <a:br>
              <a:rPr lang="en-US" altLang="ja-JP" sz="2400" dirty="0" smtClean="0"/>
            </a:br>
            <a:r>
              <a:rPr lang="en-US" altLang="ja-JP" sz="2400" dirty="0" smtClean="0"/>
              <a:t>   B: I cooperate with other people. </a:t>
            </a:r>
          </a:p>
          <a:p>
            <a:pPr eaLnBrk="1" hangingPunct="1">
              <a:lnSpc>
                <a:spcPct val="90000"/>
              </a:lnSpc>
              <a:buFontTx/>
              <a:buNone/>
            </a:pPr>
            <a:r>
              <a:rPr lang="en-US" altLang="ja-JP" sz="2400" dirty="0" smtClean="0"/>
              <a:t>Q3  A: In order to meet the expectations of other people,</a:t>
            </a:r>
          </a:p>
          <a:p>
            <a:pPr eaLnBrk="1" hangingPunct="1">
              <a:lnSpc>
                <a:spcPct val="90000"/>
              </a:lnSpc>
              <a:buFontTx/>
              <a:buNone/>
            </a:pPr>
            <a:r>
              <a:rPr lang="en-US" altLang="ja-JP" sz="2400" dirty="0" smtClean="0"/>
              <a:t> </a:t>
            </a:r>
            <a:r>
              <a:rPr lang="ja-JP" altLang="en-US" sz="2400" dirty="0" smtClean="0"/>
              <a:t>　　　　</a:t>
            </a:r>
            <a:r>
              <a:rPr lang="en-US" altLang="ja-JP" sz="2400" dirty="0" smtClean="0"/>
              <a:t>I usually conform to their ways of thinking.</a:t>
            </a:r>
            <a:br>
              <a:rPr lang="en-US" altLang="ja-JP" sz="2400" dirty="0" smtClean="0"/>
            </a:br>
            <a:r>
              <a:rPr lang="en-US" altLang="ja-JP" sz="2400" dirty="0" smtClean="0"/>
              <a:t>   B: Despite receiving criticism from other people, </a:t>
            </a:r>
          </a:p>
          <a:p>
            <a:pPr eaLnBrk="1" hangingPunct="1">
              <a:lnSpc>
                <a:spcPct val="90000"/>
              </a:lnSpc>
              <a:buFontTx/>
              <a:buNone/>
            </a:pPr>
            <a:r>
              <a:rPr lang="ja-JP" altLang="en-US" sz="2400" dirty="0" smtClean="0"/>
              <a:t>　　　　</a:t>
            </a:r>
            <a:r>
              <a:rPr lang="en-US" altLang="ja-JP" sz="2400" dirty="0" smtClean="0"/>
              <a:t>I  rarely change my way of thinking. </a:t>
            </a:r>
          </a:p>
          <a:p>
            <a:pPr eaLnBrk="1" hangingPunct="1">
              <a:lnSpc>
                <a:spcPct val="90000"/>
              </a:lnSpc>
              <a:buFontTx/>
              <a:buNone/>
            </a:pPr>
            <a:r>
              <a:rPr lang="en-US" altLang="ja-JP" sz="2400" dirty="0" smtClean="0"/>
              <a:t>Q4  A: I usually express my feelings honestly. </a:t>
            </a:r>
            <a:br>
              <a:rPr lang="en-US" altLang="ja-JP" sz="2400" dirty="0" smtClean="0"/>
            </a:br>
            <a:r>
              <a:rPr lang="en-US" altLang="ja-JP" sz="2400" dirty="0" smtClean="0"/>
              <a:t>  B: I usually try to conform to others. </a:t>
            </a:r>
          </a:p>
          <a:p>
            <a:pPr eaLnBrk="1" hangingPunct="1">
              <a:lnSpc>
                <a:spcPct val="90000"/>
              </a:lnSpc>
              <a:buFontTx/>
              <a:buNone/>
            </a:pPr>
            <a:r>
              <a:rPr lang="en-US" altLang="ja-JP" sz="2400" dirty="0" smtClean="0"/>
              <a:t>Q5  A: When I have to do something, I usually think first</a:t>
            </a:r>
          </a:p>
          <a:p>
            <a:pPr eaLnBrk="1" hangingPunct="1">
              <a:lnSpc>
                <a:spcPct val="90000"/>
              </a:lnSpc>
              <a:buFontTx/>
              <a:buNone/>
            </a:pPr>
            <a:r>
              <a:rPr lang="en-US" altLang="ja-JP" sz="2400" dirty="0" smtClean="0"/>
              <a:t>           about how other people expect me to act.</a:t>
            </a:r>
            <a:br>
              <a:rPr lang="en-US" altLang="ja-JP" sz="2400" dirty="0" smtClean="0"/>
            </a:br>
            <a:r>
              <a:rPr lang="en-US" altLang="ja-JP" sz="2400" dirty="0" smtClean="0"/>
              <a:t>  B: When I have to do something, I usually think first</a:t>
            </a:r>
          </a:p>
          <a:p>
            <a:pPr eaLnBrk="1" hangingPunct="1">
              <a:lnSpc>
                <a:spcPct val="90000"/>
              </a:lnSpc>
              <a:buFontTx/>
              <a:buNone/>
            </a:pPr>
            <a:r>
              <a:rPr lang="en-US" altLang="ja-JP" sz="2400" dirty="0" smtClean="0"/>
              <a:t>           about how I can make the best use of my abilities. </a:t>
            </a:r>
          </a:p>
        </p:txBody>
      </p:sp>
    </p:spTree>
    <p:extLst>
      <p:ext uri="{BB962C8B-B14F-4D97-AF65-F5344CB8AC3E}">
        <p14:creationId xmlns:p14="http://schemas.microsoft.com/office/powerpoint/2010/main" val="331216220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日付プレースホルダ 3"/>
          <p:cNvSpPr>
            <a:spLocks noGrp="1"/>
          </p:cNvSpPr>
          <p:nvPr>
            <p:ph type="dt" sz="quarter" idx="10"/>
          </p:nvPr>
        </p:nvSpPr>
        <p:spPr/>
        <p:txBody>
          <a:bodyPr/>
          <a:lstStyle/>
          <a:p>
            <a:pPr>
              <a:defRPr/>
            </a:pPr>
            <a:fld id="{D8857CB7-ED61-414B-8FE2-B9420E732CDC}" type="datetime1">
              <a:rPr lang="ja-JP" altLang="en-US" smtClean="0"/>
              <a:pPr>
                <a:defRPr/>
              </a:pPr>
              <a:t>2012/6/7</a:t>
            </a:fld>
            <a:endParaRPr lang="ja-JP" altLang="en-US"/>
          </a:p>
        </p:txBody>
      </p:sp>
      <p:sp>
        <p:nvSpPr>
          <p:cNvPr id="81923" name="フッター プレースホルダ 4"/>
          <p:cNvSpPr>
            <a:spLocks noGrp="1"/>
          </p:cNvSpPr>
          <p:nvPr>
            <p:ph type="ftr" sz="quarter" idx="11"/>
          </p:nvPr>
        </p:nvSpPr>
        <p:spPr bwMode="auto">
          <a:noFill/>
          <a:ln>
            <a:miter lim="800000"/>
            <a:headEnd/>
            <a:tailEnd/>
          </a:ln>
        </p:spPr>
        <p:txBody>
          <a:bodyPr/>
          <a:lstStyle/>
          <a:p>
            <a:r>
              <a:rPr lang="en-US" altLang="ja-JP" smtClean="0">
                <a:ea typeface="ＭＳ Ｐゴシック" pitchFamily="50" charset="-128"/>
              </a:rPr>
              <a:t>(C) Yamada and Nagaoka</a:t>
            </a:r>
          </a:p>
        </p:txBody>
      </p:sp>
      <p:sp>
        <p:nvSpPr>
          <p:cNvPr id="24" name="スライド番号プレースホルダ 5"/>
          <p:cNvSpPr>
            <a:spLocks noGrp="1"/>
          </p:cNvSpPr>
          <p:nvPr>
            <p:ph type="sldNum" sz="quarter" idx="12"/>
          </p:nvPr>
        </p:nvSpPr>
        <p:spPr>
          <a:xfrm>
            <a:off x="6643688" y="6286500"/>
            <a:ext cx="2133600" cy="365125"/>
          </a:xfrm>
        </p:spPr>
        <p:txBody>
          <a:bodyPr/>
          <a:lstStyle/>
          <a:p>
            <a:pPr>
              <a:defRPr/>
            </a:pPr>
            <a:fld id="{D92DCF35-8F27-4D04-B713-F42045F71845}" type="slidenum">
              <a:rPr lang="ja-JP" altLang="en-US"/>
              <a:pPr>
                <a:defRPr/>
              </a:pPr>
              <a:t>51</a:t>
            </a:fld>
            <a:endParaRPr lang="ja-JP" altLang="en-US"/>
          </a:p>
        </p:txBody>
      </p:sp>
      <p:sp>
        <p:nvSpPr>
          <p:cNvPr id="19"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F1978823-DDB8-4D60-AAB7-1438759B9648}" type="datetime1">
              <a:rPr lang="ja-JP" altLang="en-US" sz="1200">
                <a:solidFill>
                  <a:schemeClr val="tx1">
                    <a:tint val="75000"/>
                  </a:schemeClr>
                </a:solidFill>
                <a:latin typeface="+mn-lt"/>
                <a:ea typeface="+mn-ea"/>
              </a:rPr>
              <a:pPr fontAlgn="auto">
                <a:spcBef>
                  <a:spcPts val="0"/>
                </a:spcBef>
                <a:spcAft>
                  <a:spcPts val="0"/>
                </a:spcAft>
                <a:defRPr/>
              </a:pPr>
              <a:t>2012/6/7</a:t>
            </a:fld>
            <a:endParaRPr lang="ja-JP" altLang="en-US" sz="1200">
              <a:solidFill>
                <a:schemeClr val="tx1">
                  <a:tint val="75000"/>
                </a:schemeClr>
              </a:solidFill>
              <a:latin typeface="+mn-lt"/>
              <a:ea typeface="+mn-ea"/>
            </a:endParaRPr>
          </a:p>
        </p:txBody>
      </p:sp>
      <p:sp>
        <p:nvSpPr>
          <p:cNvPr id="81926"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16"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BA506289-CF34-45A8-A26E-EC491D69852D}" type="datetime1">
              <a:rPr lang="ja-JP" altLang="en-US" sz="1200">
                <a:solidFill>
                  <a:schemeClr val="tx1">
                    <a:tint val="75000"/>
                  </a:schemeClr>
                </a:solidFill>
                <a:latin typeface="+mn-lt"/>
                <a:ea typeface="+mn-ea"/>
              </a:rPr>
              <a:pPr fontAlgn="auto">
                <a:spcBef>
                  <a:spcPts val="0"/>
                </a:spcBef>
                <a:spcAft>
                  <a:spcPts val="0"/>
                </a:spcAft>
                <a:defRPr/>
              </a:pPr>
              <a:t>2012/6/7</a:t>
            </a:fld>
            <a:endParaRPr lang="ja-JP" altLang="en-US" sz="1200">
              <a:solidFill>
                <a:schemeClr val="tx1">
                  <a:tint val="75000"/>
                </a:schemeClr>
              </a:solidFill>
              <a:latin typeface="+mn-lt"/>
              <a:ea typeface="+mn-ea"/>
            </a:endParaRPr>
          </a:p>
        </p:txBody>
      </p:sp>
      <p:sp>
        <p:nvSpPr>
          <p:cNvPr id="81928"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13"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A2750E1C-85C0-4A39-8197-2FF1281C010B}" type="datetime1">
              <a:rPr lang="ja-JP" altLang="en-US" sz="1200">
                <a:solidFill>
                  <a:schemeClr val="tx1">
                    <a:tint val="75000"/>
                  </a:schemeClr>
                </a:solidFill>
                <a:latin typeface="+mn-lt"/>
                <a:ea typeface="+mn-ea"/>
              </a:rPr>
              <a:pPr fontAlgn="auto">
                <a:spcBef>
                  <a:spcPts val="0"/>
                </a:spcBef>
                <a:spcAft>
                  <a:spcPts val="0"/>
                </a:spcAft>
                <a:defRPr/>
              </a:pPr>
              <a:t>2012/6/7</a:t>
            </a:fld>
            <a:endParaRPr lang="ja-JP" altLang="en-US" sz="1200">
              <a:solidFill>
                <a:schemeClr val="tx1">
                  <a:tint val="75000"/>
                </a:schemeClr>
              </a:solidFill>
              <a:latin typeface="+mn-lt"/>
              <a:ea typeface="+mn-ea"/>
            </a:endParaRPr>
          </a:p>
        </p:txBody>
      </p:sp>
      <p:sp>
        <p:nvSpPr>
          <p:cNvPr id="81930"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10"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06E651AE-2E32-4C85-964B-7C8746B6359E}" type="datetime1">
              <a:rPr lang="ja-JP" altLang="en-US" sz="1200">
                <a:solidFill>
                  <a:schemeClr val="tx1">
                    <a:tint val="75000"/>
                  </a:schemeClr>
                </a:solidFill>
                <a:latin typeface="+mn-lt"/>
                <a:ea typeface="+mn-ea"/>
              </a:rPr>
              <a:pPr fontAlgn="auto">
                <a:spcBef>
                  <a:spcPts val="0"/>
                </a:spcBef>
                <a:spcAft>
                  <a:spcPts val="0"/>
                </a:spcAft>
                <a:defRPr/>
              </a:pPr>
              <a:t>2012/6/7</a:t>
            </a:fld>
            <a:endParaRPr lang="ja-JP" altLang="en-US" sz="1200">
              <a:solidFill>
                <a:schemeClr val="tx1">
                  <a:tint val="75000"/>
                </a:schemeClr>
              </a:solidFill>
              <a:latin typeface="+mn-lt"/>
              <a:ea typeface="+mn-ea"/>
            </a:endParaRPr>
          </a:p>
        </p:txBody>
      </p:sp>
      <p:sp>
        <p:nvSpPr>
          <p:cNvPr id="81932"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7"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96098AF3-04D0-4129-BFB4-FDD672838797}" type="datetime1">
              <a:rPr lang="ja-JP" altLang="en-US" sz="1200">
                <a:solidFill>
                  <a:schemeClr val="tx1">
                    <a:tint val="75000"/>
                  </a:schemeClr>
                </a:solidFill>
                <a:latin typeface="+mn-lt"/>
                <a:ea typeface="+mn-ea"/>
              </a:rPr>
              <a:pPr fontAlgn="auto">
                <a:spcBef>
                  <a:spcPts val="0"/>
                </a:spcBef>
                <a:spcAft>
                  <a:spcPts val="0"/>
                </a:spcAft>
                <a:defRPr/>
              </a:pPr>
              <a:t>2012/6/7</a:t>
            </a:fld>
            <a:endParaRPr lang="ja-JP" altLang="en-US" sz="1200">
              <a:solidFill>
                <a:schemeClr val="tx1">
                  <a:tint val="75000"/>
                </a:schemeClr>
              </a:solidFill>
              <a:latin typeface="+mn-lt"/>
              <a:ea typeface="+mn-ea"/>
            </a:endParaRPr>
          </a:p>
        </p:txBody>
      </p:sp>
      <p:sp>
        <p:nvSpPr>
          <p:cNvPr id="81934"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4"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DD3792E4-B40F-4C21-B621-2EFB2BD6F4B2}" type="datetime1">
              <a:rPr lang="ja-JP" altLang="en-US" sz="1200">
                <a:solidFill>
                  <a:schemeClr val="tx1">
                    <a:tint val="75000"/>
                  </a:schemeClr>
                </a:solidFill>
                <a:latin typeface="+mn-lt"/>
                <a:ea typeface="+mn-ea"/>
              </a:rPr>
              <a:pPr fontAlgn="auto">
                <a:spcBef>
                  <a:spcPts val="0"/>
                </a:spcBef>
                <a:spcAft>
                  <a:spcPts val="0"/>
                </a:spcAft>
                <a:defRPr/>
              </a:pPr>
              <a:t>2012/6/7</a:t>
            </a:fld>
            <a:endParaRPr lang="ja-JP" altLang="en-US" sz="1200">
              <a:solidFill>
                <a:schemeClr val="tx1">
                  <a:tint val="75000"/>
                </a:schemeClr>
              </a:solidFill>
              <a:latin typeface="+mn-lt"/>
              <a:ea typeface="+mn-ea"/>
            </a:endParaRPr>
          </a:p>
        </p:txBody>
      </p:sp>
      <p:sp>
        <p:nvSpPr>
          <p:cNvPr id="81936"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81937" name="タイトル 1"/>
          <p:cNvSpPr>
            <a:spLocks noGrp="1"/>
          </p:cNvSpPr>
          <p:nvPr>
            <p:ph type="title"/>
          </p:nvPr>
        </p:nvSpPr>
        <p:spPr>
          <a:xfrm>
            <a:off x="457200" y="188640"/>
            <a:ext cx="8229600" cy="504057"/>
          </a:xfrm>
        </p:spPr>
        <p:txBody>
          <a:bodyPr>
            <a:normAutofit fontScale="90000"/>
          </a:bodyPr>
          <a:lstStyle/>
          <a:p>
            <a:r>
              <a:rPr lang="en-US" altLang="ja-JP" sz="3200" b="1" dirty="0" err="1" smtClean="0"/>
              <a:t>Kiuchi’s</a:t>
            </a:r>
            <a:r>
              <a:rPr lang="en-US" altLang="ja-JP" sz="3200" b="1" dirty="0" smtClean="0"/>
              <a:t> 16-item Test continued</a:t>
            </a:r>
            <a:endParaRPr lang="ja-JP" altLang="en-US" sz="3200" dirty="0" smtClean="0"/>
          </a:p>
        </p:txBody>
      </p:sp>
      <p:sp>
        <p:nvSpPr>
          <p:cNvPr id="81938" name="コンテンツ プレースホルダ 2"/>
          <p:cNvSpPr>
            <a:spLocks noGrp="1"/>
          </p:cNvSpPr>
          <p:nvPr>
            <p:ph idx="1"/>
          </p:nvPr>
        </p:nvSpPr>
        <p:spPr>
          <a:xfrm>
            <a:off x="457200" y="908720"/>
            <a:ext cx="8229600" cy="5217443"/>
          </a:xfrm>
        </p:spPr>
        <p:txBody>
          <a:bodyPr/>
          <a:lstStyle/>
          <a:p>
            <a:pPr eaLnBrk="1" hangingPunct="1">
              <a:lnSpc>
                <a:spcPct val="80000"/>
              </a:lnSpc>
              <a:buFontTx/>
              <a:buNone/>
            </a:pPr>
            <a:r>
              <a:rPr lang="en-US" altLang="ja-JP" sz="2400" dirty="0" smtClean="0"/>
              <a:t>Q6 A: I usually do what I want to do despite opposition</a:t>
            </a:r>
          </a:p>
          <a:p>
            <a:pPr eaLnBrk="1" hangingPunct="1">
              <a:lnSpc>
                <a:spcPct val="80000"/>
              </a:lnSpc>
              <a:buFontTx/>
              <a:buNone/>
            </a:pPr>
            <a:r>
              <a:rPr lang="en-US" altLang="ja-JP" sz="2400" dirty="0" smtClean="0"/>
              <a:t>           from other people. </a:t>
            </a:r>
            <a:br>
              <a:rPr lang="en-US" altLang="ja-JP" sz="2400" dirty="0" smtClean="0"/>
            </a:br>
            <a:r>
              <a:rPr lang="en-US" altLang="ja-JP" sz="2400" dirty="0" smtClean="0"/>
              <a:t>  B: I usually give up doing what I want to do, if other</a:t>
            </a:r>
          </a:p>
          <a:p>
            <a:pPr eaLnBrk="1" hangingPunct="1">
              <a:lnSpc>
                <a:spcPct val="80000"/>
              </a:lnSpc>
              <a:buFontTx/>
              <a:buNone/>
            </a:pPr>
            <a:r>
              <a:rPr lang="en-US" altLang="ja-JP" sz="2400" dirty="0" smtClean="0"/>
              <a:t>           people do not want to do it. </a:t>
            </a:r>
          </a:p>
          <a:p>
            <a:pPr eaLnBrk="1" hangingPunct="1">
              <a:lnSpc>
                <a:spcPct val="80000"/>
              </a:lnSpc>
              <a:buFontTx/>
              <a:buNone/>
            </a:pPr>
            <a:r>
              <a:rPr lang="en-US" altLang="ja-JP" sz="2400" dirty="0" smtClean="0"/>
              <a:t>Q7 A: I usually accomplish my goals despite opposition</a:t>
            </a:r>
          </a:p>
          <a:p>
            <a:pPr eaLnBrk="1" hangingPunct="1">
              <a:lnSpc>
                <a:spcPct val="80000"/>
              </a:lnSpc>
              <a:buFontTx/>
              <a:buNone/>
            </a:pPr>
            <a:r>
              <a:rPr lang="en-US" altLang="ja-JP" sz="2400" dirty="0" smtClean="0"/>
              <a:t>           from other people. </a:t>
            </a:r>
            <a:br>
              <a:rPr lang="en-US" altLang="ja-JP" sz="2400" dirty="0" smtClean="0"/>
            </a:br>
            <a:r>
              <a:rPr lang="en-US" altLang="ja-JP" sz="2400" dirty="0" smtClean="0"/>
              <a:t>  B: I usually give up trying to accomplish my goals, if I</a:t>
            </a:r>
          </a:p>
          <a:p>
            <a:pPr eaLnBrk="1" hangingPunct="1">
              <a:lnSpc>
                <a:spcPct val="80000"/>
              </a:lnSpc>
              <a:buFontTx/>
              <a:buNone/>
            </a:pPr>
            <a:r>
              <a:rPr lang="en-US" altLang="ja-JP" sz="2400" dirty="0" smtClean="0"/>
              <a:t>           meet with opposition from other people.</a:t>
            </a:r>
          </a:p>
          <a:p>
            <a:pPr eaLnBrk="1" hangingPunct="1">
              <a:lnSpc>
                <a:spcPct val="80000"/>
              </a:lnSpc>
              <a:buFontTx/>
              <a:buNone/>
            </a:pPr>
            <a:r>
              <a:rPr lang="en-US" altLang="ja-JP" sz="2400" dirty="0" smtClean="0"/>
              <a:t>Q8 A: I express my individuality rather than behaving the</a:t>
            </a:r>
          </a:p>
          <a:p>
            <a:pPr eaLnBrk="1" hangingPunct="1">
              <a:lnSpc>
                <a:spcPct val="80000"/>
              </a:lnSpc>
              <a:buFontTx/>
              <a:buNone/>
            </a:pPr>
            <a:r>
              <a:rPr lang="en-US" altLang="ja-JP" sz="2400" dirty="0" smtClean="0"/>
              <a:t>          way other people want me to behave. </a:t>
            </a:r>
            <a:br>
              <a:rPr lang="en-US" altLang="ja-JP" sz="2400" dirty="0" smtClean="0"/>
            </a:br>
            <a:r>
              <a:rPr lang="en-US" altLang="ja-JP" sz="2400" dirty="0" smtClean="0"/>
              <a:t>  B: I behave the way other people want me to behave.  </a:t>
            </a:r>
          </a:p>
          <a:p>
            <a:pPr eaLnBrk="1" hangingPunct="1">
              <a:lnSpc>
                <a:spcPct val="80000"/>
              </a:lnSpc>
              <a:buFontTx/>
              <a:buNone/>
            </a:pPr>
            <a:r>
              <a:rPr lang="en-US" altLang="ja-JP" sz="2400" dirty="0" smtClean="0"/>
              <a:t>Q9 A: I behave the way other people want me to behave</a:t>
            </a:r>
          </a:p>
          <a:p>
            <a:pPr eaLnBrk="1" hangingPunct="1">
              <a:lnSpc>
                <a:spcPct val="80000"/>
              </a:lnSpc>
              <a:buFontTx/>
              <a:buNone/>
            </a:pPr>
            <a:r>
              <a:rPr lang="en-US" altLang="ja-JP" sz="2400" dirty="0" smtClean="0"/>
              <a:t>          rather than making the most of my abilities.</a:t>
            </a:r>
            <a:br>
              <a:rPr lang="en-US" altLang="ja-JP" sz="2400" dirty="0" smtClean="0"/>
            </a:br>
            <a:r>
              <a:rPr lang="en-US" altLang="ja-JP" sz="2400" dirty="0" smtClean="0"/>
              <a:t>  B: I make the most of my abilities. </a:t>
            </a:r>
          </a:p>
          <a:p>
            <a:endParaRPr lang="ja-JP" altLang="en-US" sz="2400" dirty="0" smtClean="0"/>
          </a:p>
        </p:txBody>
      </p:sp>
    </p:spTree>
    <p:extLst>
      <p:ext uri="{BB962C8B-B14F-4D97-AF65-F5344CB8AC3E}">
        <p14:creationId xmlns:p14="http://schemas.microsoft.com/office/powerpoint/2010/main" val="172012297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日付プレースホルダ 3"/>
          <p:cNvSpPr>
            <a:spLocks noGrp="1"/>
          </p:cNvSpPr>
          <p:nvPr>
            <p:ph type="dt" sz="quarter" idx="10"/>
          </p:nvPr>
        </p:nvSpPr>
        <p:spPr/>
        <p:txBody>
          <a:bodyPr/>
          <a:lstStyle/>
          <a:p>
            <a:pPr>
              <a:defRPr/>
            </a:pPr>
            <a:fld id="{D4F75780-18F9-467A-B5A5-A834DC0B59F0}" type="datetime1">
              <a:rPr lang="ja-JP" altLang="en-US" smtClean="0"/>
              <a:pPr>
                <a:defRPr/>
              </a:pPr>
              <a:t>2012/6/7</a:t>
            </a:fld>
            <a:endParaRPr lang="ja-JP" altLang="en-US"/>
          </a:p>
        </p:txBody>
      </p:sp>
      <p:sp>
        <p:nvSpPr>
          <p:cNvPr id="82947" name="フッター プレースホルダ 4"/>
          <p:cNvSpPr>
            <a:spLocks noGrp="1"/>
          </p:cNvSpPr>
          <p:nvPr>
            <p:ph type="ftr" sz="quarter" idx="11"/>
          </p:nvPr>
        </p:nvSpPr>
        <p:spPr bwMode="auto">
          <a:noFill/>
          <a:ln>
            <a:miter lim="800000"/>
            <a:headEnd/>
            <a:tailEnd/>
          </a:ln>
        </p:spPr>
        <p:txBody>
          <a:bodyPr/>
          <a:lstStyle/>
          <a:p>
            <a:r>
              <a:rPr lang="en-US" altLang="ja-JP" smtClean="0">
                <a:ea typeface="ＭＳ Ｐゴシック" pitchFamily="50" charset="-128"/>
              </a:rPr>
              <a:t>(C) Yamada and Nagaoka</a:t>
            </a:r>
          </a:p>
        </p:txBody>
      </p:sp>
      <p:sp>
        <p:nvSpPr>
          <p:cNvPr id="24" name="スライド番号プレースホルダ 5"/>
          <p:cNvSpPr>
            <a:spLocks noGrp="1"/>
          </p:cNvSpPr>
          <p:nvPr>
            <p:ph type="sldNum" sz="quarter" idx="12"/>
          </p:nvPr>
        </p:nvSpPr>
        <p:spPr>
          <a:xfrm>
            <a:off x="6786563" y="6286500"/>
            <a:ext cx="2133600" cy="365125"/>
          </a:xfrm>
        </p:spPr>
        <p:txBody>
          <a:bodyPr/>
          <a:lstStyle/>
          <a:p>
            <a:pPr>
              <a:defRPr/>
            </a:pPr>
            <a:fld id="{6D6C08EF-14F2-4B3A-BA03-1F63EEA59393}" type="slidenum">
              <a:rPr lang="ja-JP" altLang="en-US"/>
              <a:pPr>
                <a:defRPr/>
              </a:pPr>
              <a:t>52</a:t>
            </a:fld>
            <a:endParaRPr lang="ja-JP" altLang="en-US" dirty="0"/>
          </a:p>
        </p:txBody>
      </p:sp>
      <p:sp>
        <p:nvSpPr>
          <p:cNvPr id="19"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A1B90EBD-3B66-42B2-B02E-93C395466515}" type="datetime1">
              <a:rPr lang="ja-JP" altLang="en-US" sz="1200">
                <a:solidFill>
                  <a:schemeClr val="tx1">
                    <a:tint val="75000"/>
                  </a:schemeClr>
                </a:solidFill>
                <a:latin typeface="+mn-lt"/>
                <a:ea typeface="+mn-ea"/>
              </a:rPr>
              <a:pPr fontAlgn="auto">
                <a:spcBef>
                  <a:spcPts val="0"/>
                </a:spcBef>
                <a:spcAft>
                  <a:spcPts val="0"/>
                </a:spcAft>
                <a:defRPr/>
              </a:pPr>
              <a:t>2012/6/7</a:t>
            </a:fld>
            <a:endParaRPr lang="ja-JP" altLang="en-US" sz="1200">
              <a:solidFill>
                <a:schemeClr val="tx1">
                  <a:tint val="75000"/>
                </a:schemeClr>
              </a:solidFill>
              <a:latin typeface="+mn-lt"/>
              <a:ea typeface="+mn-ea"/>
            </a:endParaRPr>
          </a:p>
        </p:txBody>
      </p:sp>
      <p:sp>
        <p:nvSpPr>
          <p:cNvPr id="82950"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16"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1C163847-1F7B-43E5-8CEE-109C8A28E57B}" type="datetime1">
              <a:rPr lang="ja-JP" altLang="en-US" sz="1200">
                <a:solidFill>
                  <a:schemeClr val="tx1">
                    <a:tint val="75000"/>
                  </a:schemeClr>
                </a:solidFill>
                <a:latin typeface="+mn-lt"/>
                <a:ea typeface="+mn-ea"/>
              </a:rPr>
              <a:pPr fontAlgn="auto">
                <a:spcBef>
                  <a:spcPts val="0"/>
                </a:spcBef>
                <a:spcAft>
                  <a:spcPts val="0"/>
                </a:spcAft>
                <a:defRPr/>
              </a:pPr>
              <a:t>2012/6/7</a:t>
            </a:fld>
            <a:endParaRPr lang="ja-JP" altLang="en-US" sz="1200">
              <a:solidFill>
                <a:schemeClr val="tx1">
                  <a:tint val="75000"/>
                </a:schemeClr>
              </a:solidFill>
              <a:latin typeface="+mn-lt"/>
              <a:ea typeface="+mn-ea"/>
            </a:endParaRPr>
          </a:p>
        </p:txBody>
      </p:sp>
      <p:sp>
        <p:nvSpPr>
          <p:cNvPr id="82952"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13"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4A8D2791-ED54-468E-96A2-C6DAA7FAECF3}" type="datetime1">
              <a:rPr lang="ja-JP" altLang="en-US" sz="1200">
                <a:solidFill>
                  <a:schemeClr val="tx1">
                    <a:tint val="75000"/>
                  </a:schemeClr>
                </a:solidFill>
                <a:latin typeface="+mn-lt"/>
                <a:ea typeface="+mn-ea"/>
              </a:rPr>
              <a:pPr fontAlgn="auto">
                <a:spcBef>
                  <a:spcPts val="0"/>
                </a:spcBef>
                <a:spcAft>
                  <a:spcPts val="0"/>
                </a:spcAft>
                <a:defRPr/>
              </a:pPr>
              <a:t>2012/6/7</a:t>
            </a:fld>
            <a:endParaRPr lang="ja-JP" altLang="en-US" sz="1200">
              <a:solidFill>
                <a:schemeClr val="tx1">
                  <a:tint val="75000"/>
                </a:schemeClr>
              </a:solidFill>
              <a:latin typeface="+mn-lt"/>
              <a:ea typeface="+mn-ea"/>
            </a:endParaRPr>
          </a:p>
        </p:txBody>
      </p:sp>
      <p:sp>
        <p:nvSpPr>
          <p:cNvPr id="82954"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10"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E209793F-F24C-42BD-A1B9-90D1BABC389D}" type="datetime1">
              <a:rPr lang="ja-JP" altLang="en-US" sz="1200">
                <a:solidFill>
                  <a:schemeClr val="tx1">
                    <a:tint val="75000"/>
                  </a:schemeClr>
                </a:solidFill>
                <a:latin typeface="+mn-lt"/>
                <a:ea typeface="+mn-ea"/>
              </a:rPr>
              <a:pPr fontAlgn="auto">
                <a:spcBef>
                  <a:spcPts val="0"/>
                </a:spcBef>
                <a:spcAft>
                  <a:spcPts val="0"/>
                </a:spcAft>
                <a:defRPr/>
              </a:pPr>
              <a:t>2012/6/7</a:t>
            </a:fld>
            <a:endParaRPr lang="ja-JP" altLang="en-US" sz="1200">
              <a:solidFill>
                <a:schemeClr val="tx1">
                  <a:tint val="75000"/>
                </a:schemeClr>
              </a:solidFill>
              <a:latin typeface="+mn-lt"/>
              <a:ea typeface="+mn-ea"/>
            </a:endParaRPr>
          </a:p>
        </p:txBody>
      </p:sp>
      <p:sp>
        <p:nvSpPr>
          <p:cNvPr id="82956"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7"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D1175567-E5B0-4E26-B25A-40A3AFD037E5}" type="datetime1">
              <a:rPr lang="ja-JP" altLang="en-US" sz="1200">
                <a:solidFill>
                  <a:schemeClr val="tx1">
                    <a:tint val="75000"/>
                  </a:schemeClr>
                </a:solidFill>
                <a:latin typeface="+mn-lt"/>
                <a:ea typeface="+mn-ea"/>
              </a:rPr>
              <a:pPr fontAlgn="auto">
                <a:spcBef>
                  <a:spcPts val="0"/>
                </a:spcBef>
                <a:spcAft>
                  <a:spcPts val="0"/>
                </a:spcAft>
                <a:defRPr/>
              </a:pPr>
              <a:t>2012/6/7</a:t>
            </a:fld>
            <a:endParaRPr lang="ja-JP" altLang="en-US" sz="1200">
              <a:solidFill>
                <a:schemeClr val="tx1">
                  <a:tint val="75000"/>
                </a:schemeClr>
              </a:solidFill>
              <a:latin typeface="+mn-lt"/>
              <a:ea typeface="+mn-ea"/>
            </a:endParaRPr>
          </a:p>
        </p:txBody>
      </p:sp>
      <p:sp>
        <p:nvSpPr>
          <p:cNvPr id="82958"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4"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06F8AAFF-0163-4DFB-BF24-6E788E7EA606}" type="datetime1">
              <a:rPr lang="ja-JP" altLang="en-US" sz="1200">
                <a:solidFill>
                  <a:schemeClr val="tx1">
                    <a:tint val="75000"/>
                  </a:schemeClr>
                </a:solidFill>
                <a:latin typeface="+mn-lt"/>
                <a:ea typeface="+mn-ea"/>
              </a:rPr>
              <a:pPr fontAlgn="auto">
                <a:spcBef>
                  <a:spcPts val="0"/>
                </a:spcBef>
                <a:spcAft>
                  <a:spcPts val="0"/>
                </a:spcAft>
                <a:defRPr/>
              </a:pPr>
              <a:t>2012/6/7</a:t>
            </a:fld>
            <a:endParaRPr lang="ja-JP" altLang="en-US" sz="1200">
              <a:solidFill>
                <a:schemeClr val="tx1">
                  <a:tint val="75000"/>
                </a:schemeClr>
              </a:solidFill>
              <a:latin typeface="+mn-lt"/>
              <a:ea typeface="+mn-ea"/>
            </a:endParaRPr>
          </a:p>
        </p:txBody>
      </p:sp>
      <p:sp>
        <p:nvSpPr>
          <p:cNvPr id="82960"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82961" name="タイトル 1"/>
          <p:cNvSpPr>
            <a:spLocks noGrp="1"/>
          </p:cNvSpPr>
          <p:nvPr>
            <p:ph type="title"/>
          </p:nvPr>
        </p:nvSpPr>
        <p:spPr>
          <a:xfrm>
            <a:off x="500063" y="214313"/>
            <a:ext cx="8229600" cy="478383"/>
          </a:xfrm>
        </p:spPr>
        <p:txBody>
          <a:bodyPr>
            <a:normAutofit fontScale="90000"/>
          </a:bodyPr>
          <a:lstStyle/>
          <a:p>
            <a:r>
              <a:rPr lang="en-US" altLang="ja-JP" sz="3200" b="1" dirty="0" err="1" smtClean="0"/>
              <a:t>Kiuchi’s</a:t>
            </a:r>
            <a:r>
              <a:rPr lang="en-US" altLang="ja-JP" sz="3200" b="1" dirty="0" smtClean="0"/>
              <a:t> 16-item Test continued</a:t>
            </a:r>
            <a:endParaRPr lang="ja-JP" altLang="en-US" sz="3200" dirty="0" smtClean="0"/>
          </a:p>
        </p:txBody>
      </p:sp>
      <p:sp>
        <p:nvSpPr>
          <p:cNvPr id="82962" name="コンテンツ プレースホルダ 2"/>
          <p:cNvSpPr>
            <a:spLocks noGrp="1"/>
          </p:cNvSpPr>
          <p:nvPr>
            <p:ph idx="1"/>
          </p:nvPr>
        </p:nvSpPr>
        <p:spPr>
          <a:xfrm>
            <a:off x="428625" y="836712"/>
            <a:ext cx="8229600" cy="5400599"/>
          </a:xfrm>
        </p:spPr>
        <p:txBody>
          <a:bodyPr/>
          <a:lstStyle/>
          <a:p>
            <a:pPr eaLnBrk="1" hangingPunct="1">
              <a:lnSpc>
                <a:spcPct val="90000"/>
              </a:lnSpc>
              <a:buFontTx/>
              <a:buNone/>
            </a:pPr>
            <a:r>
              <a:rPr lang="en-US" altLang="ja-JP" sz="2400" dirty="0" smtClean="0"/>
              <a:t>Q10 A: When I have to do something, I usually think first</a:t>
            </a:r>
          </a:p>
          <a:p>
            <a:pPr eaLnBrk="1" hangingPunct="1">
              <a:lnSpc>
                <a:spcPct val="90000"/>
              </a:lnSpc>
              <a:buFontTx/>
              <a:buNone/>
            </a:pPr>
            <a:r>
              <a:rPr lang="en-US" altLang="ja-JP" sz="2400" dirty="0" smtClean="0"/>
              <a:t>            about how to please other people. </a:t>
            </a:r>
            <a:br>
              <a:rPr lang="en-US" altLang="ja-JP" sz="2400" dirty="0" smtClean="0"/>
            </a:br>
            <a:r>
              <a:rPr lang="en-US" altLang="ja-JP" sz="2400" dirty="0" smtClean="0"/>
              <a:t>    B: When I have to do something, I usually think first</a:t>
            </a:r>
          </a:p>
          <a:p>
            <a:pPr eaLnBrk="1" hangingPunct="1">
              <a:lnSpc>
                <a:spcPct val="90000"/>
              </a:lnSpc>
              <a:buFontTx/>
              <a:buNone/>
            </a:pPr>
            <a:r>
              <a:rPr lang="en-US" altLang="ja-JP" sz="2400" dirty="0" smtClean="0"/>
              <a:t>             about how I can make the best of my abilities. </a:t>
            </a:r>
          </a:p>
          <a:p>
            <a:pPr eaLnBrk="1" hangingPunct="1">
              <a:lnSpc>
                <a:spcPct val="90000"/>
              </a:lnSpc>
              <a:buFontTx/>
              <a:buNone/>
            </a:pPr>
            <a:r>
              <a:rPr lang="en-US" altLang="ja-JP" sz="2400" dirty="0" smtClean="0"/>
              <a:t>Q11 A: I usually avoid conflicts of interest.</a:t>
            </a:r>
            <a:br>
              <a:rPr lang="en-US" altLang="ja-JP" sz="2400" dirty="0" smtClean="0"/>
            </a:br>
            <a:r>
              <a:rPr lang="en-US" altLang="ja-JP" sz="2400" dirty="0" smtClean="0"/>
              <a:t>    B: I usually make my interests and desires </a:t>
            </a:r>
          </a:p>
          <a:p>
            <a:pPr eaLnBrk="1" hangingPunct="1">
              <a:lnSpc>
                <a:spcPct val="90000"/>
              </a:lnSpc>
              <a:buFontTx/>
              <a:buNone/>
            </a:pPr>
            <a:r>
              <a:rPr lang="en-US" altLang="ja-JP" sz="2400" dirty="0" smtClean="0"/>
              <a:t>            clear to other people.</a:t>
            </a:r>
          </a:p>
          <a:p>
            <a:pPr eaLnBrk="1" hangingPunct="1">
              <a:lnSpc>
                <a:spcPct val="90000"/>
              </a:lnSpc>
              <a:buFontTx/>
              <a:buNone/>
            </a:pPr>
            <a:r>
              <a:rPr lang="en-US" altLang="ja-JP" sz="2400" dirty="0" smtClean="0"/>
              <a:t>Q12 A: In expressing my opinion, I usually consider</a:t>
            </a:r>
          </a:p>
          <a:p>
            <a:pPr eaLnBrk="1" hangingPunct="1">
              <a:lnSpc>
                <a:spcPct val="90000"/>
              </a:lnSpc>
              <a:buFontTx/>
              <a:buNone/>
            </a:pPr>
            <a:r>
              <a:rPr lang="en-US" altLang="ja-JP" sz="2400" dirty="0" smtClean="0"/>
              <a:t>            how other people think.</a:t>
            </a:r>
            <a:br>
              <a:rPr lang="en-US" altLang="ja-JP" sz="2400" dirty="0" smtClean="0"/>
            </a:br>
            <a:r>
              <a:rPr lang="en-US" altLang="ja-JP" sz="2400" dirty="0" smtClean="0"/>
              <a:t>    B: I usually have confidence in my opinion, and </a:t>
            </a:r>
          </a:p>
          <a:p>
            <a:pPr eaLnBrk="1" hangingPunct="1">
              <a:lnSpc>
                <a:spcPct val="90000"/>
              </a:lnSpc>
              <a:buFontTx/>
              <a:buNone/>
            </a:pPr>
            <a:r>
              <a:rPr lang="en-US" altLang="ja-JP" sz="2400" dirty="0" smtClean="0"/>
              <a:t>            therefore, I express it frankly.</a:t>
            </a:r>
          </a:p>
          <a:p>
            <a:pPr eaLnBrk="1" hangingPunct="1">
              <a:lnSpc>
                <a:spcPct val="90000"/>
              </a:lnSpc>
              <a:buFontTx/>
              <a:buNone/>
            </a:pPr>
            <a:r>
              <a:rPr lang="en-US" altLang="ja-JP" sz="2400" dirty="0" smtClean="0"/>
              <a:t>Q13  A: In acting, I usually consider the values of </a:t>
            </a:r>
          </a:p>
          <a:p>
            <a:pPr eaLnBrk="1" hangingPunct="1">
              <a:lnSpc>
                <a:spcPct val="90000"/>
              </a:lnSpc>
              <a:buFontTx/>
              <a:buNone/>
            </a:pPr>
            <a:r>
              <a:rPr lang="en-US" altLang="ja-JP" sz="2400" dirty="0" smtClean="0"/>
              <a:t>             other people.</a:t>
            </a:r>
            <a:br>
              <a:rPr lang="en-US" altLang="ja-JP" sz="2400" dirty="0" smtClean="0"/>
            </a:br>
            <a:r>
              <a:rPr lang="en-US" altLang="ja-JP" sz="2400" dirty="0" smtClean="0"/>
              <a:t>     B: I usually act according to my own values. </a:t>
            </a:r>
          </a:p>
        </p:txBody>
      </p:sp>
    </p:spTree>
    <p:extLst>
      <p:ext uri="{BB962C8B-B14F-4D97-AF65-F5344CB8AC3E}">
        <p14:creationId xmlns:p14="http://schemas.microsoft.com/office/powerpoint/2010/main" val="122832828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日付プレースホルダ 3"/>
          <p:cNvSpPr>
            <a:spLocks noGrp="1"/>
          </p:cNvSpPr>
          <p:nvPr>
            <p:ph type="dt" sz="quarter" idx="10"/>
          </p:nvPr>
        </p:nvSpPr>
        <p:spPr/>
        <p:txBody>
          <a:bodyPr/>
          <a:lstStyle/>
          <a:p>
            <a:pPr>
              <a:defRPr/>
            </a:pPr>
            <a:fld id="{10A57E41-C575-4EB1-8521-1F9E126FF789}" type="datetime1">
              <a:rPr lang="ja-JP" altLang="en-US" smtClean="0"/>
              <a:pPr>
                <a:defRPr/>
              </a:pPr>
              <a:t>2012/6/7</a:t>
            </a:fld>
            <a:endParaRPr lang="ja-JP" altLang="en-US"/>
          </a:p>
        </p:txBody>
      </p:sp>
      <p:sp>
        <p:nvSpPr>
          <p:cNvPr id="83971" name="フッター プレースホルダ 4"/>
          <p:cNvSpPr>
            <a:spLocks noGrp="1"/>
          </p:cNvSpPr>
          <p:nvPr>
            <p:ph type="ftr" sz="quarter" idx="11"/>
          </p:nvPr>
        </p:nvSpPr>
        <p:spPr bwMode="auto">
          <a:noFill/>
          <a:ln>
            <a:miter lim="800000"/>
            <a:headEnd/>
            <a:tailEnd/>
          </a:ln>
        </p:spPr>
        <p:txBody>
          <a:bodyPr/>
          <a:lstStyle/>
          <a:p>
            <a:r>
              <a:rPr lang="en-US" altLang="ja-JP" smtClean="0">
                <a:ea typeface="ＭＳ Ｐゴシック" pitchFamily="50" charset="-128"/>
              </a:rPr>
              <a:t>(C) Yamada and Nagaoka</a:t>
            </a:r>
          </a:p>
        </p:txBody>
      </p:sp>
      <p:sp>
        <p:nvSpPr>
          <p:cNvPr id="24" name="スライド番号プレースホルダ 5"/>
          <p:cNvSpPr>
            <a:spLocks noGrp="1"/>
          </p:cNvSpPr>
          <p:nvPr>
            <p:ph type="sldNum" sz="quarter" idx="12"/>
          </p:nvPr>
        </p:nvSpPr>
        <p:spPr>
          <a:xfrm>
            <a:off x="6643688" y="6286500"/>
            <a:ext cx="2133600" cy="365125"/>
          </a:xfrm>
        </p:spPr>
        <p:txBody>
          <a:bodyPr/>
          <a:lstStyle/>
          <a:p>
            <a:pPr>
              <a:defRPr/>
            </a:pPr>
            <a:fld id="{7B5E1898-104D-4557-B141-16D282C8E2C3}" type="slidenum">
              <a:rPr lang="ja-JP" altLang="en-US"/>
              <a:pPr>
                <a:defRPr/>
              </a:pPr>
              <a:t>53</a:t>
            </a:fld>
            <a:endParaRPr lang="ja-JP" altLang="en-US" dirty="0"/>
          </a:p>
        </p:txBody>
      </p:sp>
      <p:sp>
        <p:nvSpPr>
          <p:cNvPr id="19"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21794983-F311-48AE-AF17-9BAD10A20BE9}" type="datetime1">
              <a:rPr lang="ja-JP" altLang="en-US" sz="1200">
                <a:solidFill>
                  <a:schemeClr val="tx1">
                    <a:tint val="75000"/>
                  </a:schemeClr>
                </a:solidFill>
                <a:latin typeface="+mn-lt"/>
                <a:ea typeface="+mn-ea"/>
              </a:rPr>
              <a:pPr fontAlgn="auto">
                <a:spcBef>
                  <a:spcPts val="0"/>
                </a:spcBef>
                <a:spcAft>
                  <a:spcPts val="0"/>
                </a:spcAft>
                <a:defRPr/>
              </a:pPr>
              <a:t>2012/6/7</a:t>
            </a:fld>
            <a:endParaRPr lang="ja-JP" altLang="en-US" sz="1200">
              <a:solidFill>
                <a:schemeClr val="tx1">
                  <a:tint val="75000"/>
                </a:schemeClr>
              </a:solidFill>
              <a:latin typeface="+mn-lt"/>
              <a:ea typeface="+mn-ea"/>
            </a:endParaRPr>
          </a:p>
        </p:txBody>
      </p:sp>
      <p:sp>
        <p:nvSpPr>
          <p:cNvPr id="83974"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16"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A2539ACA-2B59-432F-A2E3-B472E20A5109}" type="datetime1">
              <a:rPr lang="ja-JP" altLang="en-US" sz="1200">
                <a:solidFill>
                  <a:schemeClr val="tx1">
                    <a:tint val="75000"/>
                  </a:schemeClr>
                </a:solidFill>
                <a:latin typeface="+mn-lt"/>
                <a:ea typeface="+mn-ea"/>
              </a:rPr>
              <a:pPr fontAlgn="auto">
                <a:spcBef>
                  <a:spcPts val="0"/>
                </a:spcBef>
                <a:spcAft>
                  <a:spcPts val="0"/>
                </a:spcAft>
                <a:defRPr/>
              </a:pPr>
              <a:t>2012/6/7</a:t>
            </a:fld>
            <a:endParaRPr lang="ja-JP" altLang="en-US" sz="1200">
              <a:solidFill>
                <a:schemeClr val="tx1">
                  <a:tint val="75000"/>
                </a:schemeClr>
              </a:solidFill>
              <a:latin typeface="+mn-lt"/>
              <a:ea typeface="+mn-ea"/>
            </a:endParaRPr>
          </a:p>
        </p:txBody>
      </p:sp>
      <p:sp>
        <p:nvSpPr>
          <p:cNvPr id="83976"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13"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4980633B-2C97-4F3D-BBCB-5B13A2334F9C}" type="datetime1">
              <a:rPr lang="ja-JP" altLang="en-US" sz="1200">
                <a:solidFill>
                  <a:schemeClr val="tx1">
                    <a:tint val="75000"/>
                  </a:schemeClr>
                </a:solidFill>
                <a:latin typeface="+mn-lt"/>
                <a:ea typeface="+mn-ea"/>
              </a:rPr>
              <a:pPr fontAlgn="auto">
                <a:spcBef>
                  <a:spcPts val="0"/>
                </a:spcBef>
                <a:spcAft>
                  <a:spcPts val="0"/>
                </a:spcAft>
                <a:defRPr/>
              </a:pPr>
              <a:t>2012/6/7</a:t>
            </a:fld>
            <a:endParaRPr lang="ja-JP" altLang="en-US" sz="1200">
              <a:solidFill>
                <a:schemeClr val="tx1">
                  <a:tint val="75000"/>
                </a:schemeClr>
              </a:solidFill>
              <a:latin typeface="+mn-lt"/>
              <a:ea typeface="+mn-ea"/>
            </a:endParaRPr>
          </a:p>
        </p:txBody>
      </p:sp>
      <p:sp>
        <p:nvSpPr>
          <p:cNvPr id="83978"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10"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DED15C8B-7681-4E5E-A12F-79B674B4E9C2}" type="datetime1">
              <a:rPr lang="ja-JP" altLang="en-US" sz="1200">
                <a:solidFill>
                  <a:schemeClr val="tx1">
                    <a:tint val="75000"/>
                  </a:schemeClr>
                </a:solidFill>
                <a:latin typeface="+mn-lt"/>
                <a:ea typeface="+mn-ea"/>
              </a:rPr>
              <a:pPr fontAlgn="auto">
                <a:spcBef>
                  <a:spcPts val="0"/>
                </a:spcBef>
                <a:spcAft>
                  <a:spcPts val="0"/>
                </a:spcAft>
                <a:defRPr/>
              </a:pPr>
              <a:t>2012/6/7</a:t>
            </a:fld>
            <a:endParaRPr lang="ja-JP" altLang="en-US" sz="1200">
              <a:solidFill>
                <a:schemeClr val="tx1">
                  <a:tint val="75000"/>
                </a:schemeClr>
              </a:solidFill>
              <a:latin typeface="+mn-lt"/>
              <a:ea typeface="+mn-ea"/>
            </a:endParaRPr>
          </a:p>
        </p:txBody>
      </p:sp>
      <p:sp>
        <p:nvSpPr>
          <p:cNvPr id="83980"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7"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EE02620F-3717-484C-BEAA-73A8CEDEFBB1}" type="datetime1">
              <a:rPr lang="ja-JP" altLang="en-US" sz="1200">
                <a:solidFill>
                  <a:schemeClr val="tx1">
                    <a:tint val="75000"/>
                  </a:schemeClr>
                </a:solidFill>
                <a:latin typeface="+mn-lt"/>
                <a:ea typeface="+mn-ea"/>
              </a:rPr>
              <a:pPr fontAlgn="auto">
                <a:spcBef>
                  <a:spcPts val="0"/>
                </a:spcBef>
                <a:spcAft>
                  <a:spcPts val="0"/>
                </a:spcAft>
                <a:defRPr/>
              </a:pPr>
              <a:t>2012/6/7</a:t>
            </a:fld>
            <a:endParaRPr lang="ja-JP" altLang="en-US" sz="1200">
              <a:solidFill>
                <a:schemeClr val="tx1">
                  <a:tint val="75000"/>
                </a:schemeClr>
              </a:solidFill>
              <a:latin typeface="+mn-lt"/>
              <a:ea typeface="+mn-ea"/>
            </a:endParaRPr>
          </a:p>
        </p:txBody>
      </p:sp>
      <p:sp>
        <p:nvSpPr>
          <p:cNvPr id="83982"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4" name="日付プレースホルダ 3"/>
          <p:cNvSpPr txBox="1">
            <a:spLocks noGrp="1"/>
          </p:cNvSpPr>
          <p:nvPr/>
        </p:nvSpPr>
        <p:spPr>
          <a:xfrm>
            <a:off x="468313" y="6308725"/>
            <a:ext cx="2133600" cy="365125"/>
          </a:xfrm>
          <a:prstGeom prst="rect">
            <a:avLst/>
          </a:prstGeom>
          <a:noFill/>
        </p:spPr>
        <p:txBody>
          <a:bodyPr anchor="ctr"/>
          <a:lstStyle/>
          <a:p>
            <a:pPr fontAlgn="auto">
              <a:spcBef>
                <a:spcPts val="0"/>
              </a:spcBef>
              <a:spcAft>
                <a:spcPts val="0"/>
              </a:spcAft>
              <a:defRPr/>
            </a:pPr>
            <a:fld id="{2CF7E828-E275-4815-90E3-060D601407C5}" type="datetime1">
              <a:rPr lang="ja-JP" altLang="en-US" sz="1200">
                <a:solidFill>
                  <a:schemeClr val="tx1">
                    <a:tint val="75000"/>
                  </a:schemeClr>
                </a:solidFill>
                <a:latin typeface="+mn-lt"/>
                <a:ea typeface="+mn-ea"/>
              </a:rPr>
              <a:pPr fontAlgn="auto">
                <a:spcBef>
                  <a:spcPts val="0"/>
                </a:spcBef>
                <a:spcAft>
                  <a:spcPts val="0"/>
                </a:spcAft>
                <a:defRPr/>
              </a:pPr>
              <a:t>2012/6/7</a:t>
            </a:fld>
            <a:endParaRPr lang="ja-JP" altLang="en-US" sz="1200">
              <a:solidFill>
                <a:schemeClr val="tx1">
                  <a:tint val="75000"/>
                </a:schemeClr>
              </a:solidFill>
              <a:latin typeface="+mn-lt"/>
              <a:ea typeface="+mn-ea"/>
            </a:endParaRPr>
          </a:p>
        </p:txBody>
      </p:sp>
      <p:sp>
        <p:nvSpPr>
          <p:cNvPr id="83984" name="フッター プレースホルダ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altLang="ja-JP" sz="1200">
                <a:solidFill>
                  <a:srgbClr val="898989"/>
                </a:solidFill>
                <a:latin typeface="Calibri" pitchFamily="34" charset="0"/>
              </a:rPr>
              <a:t>(C) Yamada and Nagaoka</a:t>
            </a:r>
          </a:p>
        </p:txBody>
      </p:sp>
      <p:sp>
        <p:nvSpPr>
          <p:cNvPr id="83985" name="タイトル 1"/>
          <p:cNvSpPr>
            <a:spLocks noGrp="1"/>
          </p:cNvSpPr>
          <p:nvPr>
            <p:ph type="title"/>
          </p:nvPr>
        </p:nvSpPr>
        <p:spPr>
          <a:xfrm>
            <a:off x="457200" y="274638"/>
            <a:ext cx="8229600" cy="562074"/>
          </a:xfrm>
        </p:spPr>
        <p:txBody>
          <a:bodyPr>
            <a:normAutofit fontScale="90000"/>
          </a:bodyPr>
          <a:lstStyle/>
          <a:p>
            <a:r>
              <a:rPr lang="en-US" altLang="ja-JP" sz="3200" b="1" dirty="0" err="1" smtClean="0"/>
              <a:t>Kiuchi’s</a:t>
            </a:r>
            <a:r>
              <a:rPr lang="en-US" altLang="ja-JP" sz="3200" b="1" dirty="0" smtClean="0"/>
              <a:t> 16-item Test continued</a:t>
            </a:r>
            <a:endParaRPr lang="ja-JP" altLang="en-US" sz="3200" dirty="0" smtClean="0"/>
          </a:p>
        </p:txBody>
      </p:sp>
      <p:sp>
        <p:nvSpPr>
          <p:cNvPr id="83986" name="コンテンツ プレースホルダ 2"/>
          <p:cNvSpPr>
            <a:spLocks noGrp="1"/>
          </p:cNvSpPr>
          <p:nvPr>
            <p:ph idx="1"/>
          </p:nvPr>
        </p:nvSpPr>
        <p:spPr>
          <a:xfrm>
            <a:off x="285750" y="1124744"/>
            <a:ext cx="8643938" cy="5001419"/>
          </a:xfrm>
        </p:spPr>
        <p:txBody>
          <a:bodyPr/>
          <a:lstStyle/>
          <a:p>
            <a:pPr eaLnBrk="1" hangingPunct="1">
              <a:lnSpc>
                <a:spcPct val="80000"/>
              </a:lnSpc>
              <a:buFontTx/>
              <a:buNone/>
            </a:pPr>
            <a:r>
              <a:rPr lang="en-US" altLang="ja-JP" sz="2400" dirty="0" smtClean="0">
                <a:cs typeface="Arial" charset="0"/>
              </a:rPr>
              <a:t>Q14 A: Whenever I do something, I usually make </a:t>
            </a:r>
          </a:p>
          <a:p>
            <a:pPr eaLnBrk="1" hangingPunct="1">
              <a:lnSpc>
                <a:spcPct val="80000"/>
              </a:lnSpc>
              <a:buFontTx/>
              <a:buNone/>
            </a:pPr>
            <a:r>
              <a:rPr lang="en-US" altLang="ja-JP" sz="2400" dirty="0" smtClean="0">
                <a:cs typeface="Arial" charset="0"/>
              </a:rPr>
              <a:t>            concessions to other people.</a:t>
            </a:r>
            <a:br>
              <a:rPr lang="en-US" altLang="ja-JP" sz="2400" dirty="0" smtClean="0">
                <a:cs typeface="Arial" charset="0"/>
              </a:rPr>
            </a:br>
            <a:r>
              <a:rPr lang="en-US" altLang="ja-JP" sz="2400" dirty="0" smtClean="0">
                <a:cs typeface="Arial" charset="0"/>
              </a:rPr>
              <a:t>    B: Whenever I do something, I rarely make </a:t>
            </a:r>
          </a:p>
          <a:p>
            <a:pPr eaLnBrk="1" hangingPunct="1">
              <a:lnSpc>
                <a:spcPct val="80000"/>
              </a:lnSpc>
              <a:buFontTx/>
              <a:buNone/>
            </a:pPr>
            <a:r>
              <a:rPr lang="en-US" altLang="ja-JP" sz="2400" dirty="0" smtClean="0">
                <a:cs typeface="Arial" charset="0"/>
              </a:rPr>
              <a:t>             concessions to other people.</a:t>
            </a:r>
          </a:p>
          <a:p>
            <a:pPr eaLnBrk="1" hangingPunct="1">
              <a:lnSpc>
                <a:spcPct val="80000"/>
              </a:lnSpc>
              <a:buFontTx/>
              <a:buNone/>
            </a:pPr>
            <a:r>
              <a:rPr lang="en-US" altLang="ja-JP" sz="2400" dirty="0" smtClean="0">
                <a:cs typeface="Arial" charset="0"/>
              </a:rPr>
              <a:t>Q15 A: I usually make a decision based on my own </a:t>
            </a:r>
          </a:p>
          <a:p>
            <a:pPr eaLnBrk="1" hangingPunct="1">
              <a:lnSpc>
                <a:spcPct val="80000"/>
              </a:lnSpc>
              <a:buFontTx/>
              <a:buNone/>
            </a:pPr>
            <a:r>
              <a:rPr lang="en-US" altLang="ja-JP" sz="2400" dirty="0" smtClean="0">
                <a:cs typeface="Arial" charset="0"/>
              </a:rPr>
              <a:t>            judgment, and I take responsibility for the decision. </a:t>
            </a:r>
            <a:br>
              <a:rPr lang="en-US" altLang="ja-JP" sz="2400" dirty="0" smtClean="0">
                <a:cs typeface="Arial" charset="0"/>
              </a:rPr>
            </a:br>
            <a:r>
              <a:rPr lang="en-US" altLang="ja-JP" sz="2400" dirty="0" smtClean="0">
                <a:cs typeface="Arial" charset="0"/>
              </a:rPr>
              <a:t>    B: I usually make a decision after consulting other </a:t>
            </a:r>
          </a:p>
          <a:p>
            <a:pPr eaLnBrk="1" hangingPunct="1">
              <a:lnSpc>
                <a:spcPct val="80000"/>
              </a:lnSpc>
              <a:buFontTx/>
              <a:buNone/>
            </a:pPr>
            <a:r>
              <a:rPr lang="en-US" altLang="ja-JP" sz="2400" dirty="0" smtClean="0">
                <a:cs typeface="Arial" charset="0"/>
              </a:rPr>
              <a:t>            people. </a:t>
            </a:r>
          </a:p>
          <a:p>
            <a:pPr eaLnBrk="1" hangingPunct="1">
              <a:lnSpc>
                <a:spcPct val="80000"/>
              </a:lnSpc>
              <a:buFontTx/>
              <a:buNone/>
            </a:pPr>
            <a:r>
              <a:rPr lang="en-US" altLang="ja-JP" sz="2400" dirty="0" smtClean="0">
                <a:cs typeface="Arial" charset="0"/>
              </a:rPr>
              <a:t>Q16 A: At a meeting with other people, I usually speak</a:t>
            </a:r>
          </a:p>
          <a:p>
            <a:pPr eaLnBrk="1" hangingPunct="1">
              <a:lnSpc>
                <a:spcPct val="80000"/>
              </a:lnSpc>
              <a:buFontTx/>
              <a:buNone/>
            </a:pPr>
            <a:r>
              <a:rPr lang="en-US" altLang="ja-JP" sz="2400" dirty="0" smtClean="0">
                <a:cs typeface="Arial" charset="0"/>
              </a:rPr>
              <a:t>             without reservation. </a:t>
            </a:r>
            <a:br>
              <a:rPr lang="en-US" altLang="ja-JP" sz="2400" dirty="0" smtClean="0">
                <a:cs typeface="Arial" charset="0"/>
              </a:rPr>
            </a:br>
            <a:r>
              <a:rPr lang="en-US" altLang="ja-JP" sz="2400" dirty="0" smtClean="0">
                <a:cs typeface="Arial" charset="0"/>
              </a:rPr>
              <a:t>    B: At a meeting with other people, I am usually </a:t>
            </a:r>
          </a:p>
          <a:p>
            <a:pPr eaLnBrk="1" hangingPunct="1">
              <a:lnSpc>
                <a:spcPct val="80000"/>
              </a:lnSpc>
              <a:buFontTx/>
              <a:buNone/>
            </a:pPr>
            <a:r>
              <a:rPr lang="en-US" altLang="ja-JP" sz="2400" dirty="0" smtClean="0">
                <a:cs typeface="Arial" charset="0"/>
              </a:rPr>
              <a:t>             reserved.</a:t>
            </a:r>
            <a:endParaRPr lang="ja-JP" altLang="en-US" sz="2400" dirty="0" smtClean="0">
              <a:cs typeface="Arial" charset="0"/>
            </a:endParaRPr>
          </a:p>
        </p:txBody>
      </p:sp>
    </p:spTree>
    <p:extLst>
      <p:ext uri="{BB962C8B-B14F-4D97-AF65-F5344CB8AC3E}">
        <p14:creationId xmlns:p14="http://schemas.microsoft.com/office/powerpoint/2010/main" val="604727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normAutofit fontScale="92500" lnSpcReduction="20000"/>
          </a:bodyPr>
          <a:lstStyle/>
          <a:p>
            <a:r>
              <a:rPr lang="en-US" altLang="ja-JP" dirty="0"/>
              <a:t>Any </a:t>
            </a:r>
            <a:r>
              <a:rPr lang="en-US" altLang="ja-JP" dirty="0" smtClean="0"/>
              <a:t>psychological construct </a:t>
            </a:r>
            <a:r>
              <a:rPr lang="en-US" altLang="ja-JP" dirty="0"/>
              <a:t>can be classified into disposition-concept </a:t>
            </a:r>
            <a:r>
              <a:rPr lang="en-US" altLang="ja-JP" dirty="0" smtClean="0"/>
              <a:t>and theoretical </a:t>
            </a:r>
            <a:r>
              <a:rPr lang="en-US" altLang="ja-JP" dirty="0"/>
              <a:t>construct with its implications, </a:t>
            </a:r>
            <a:r>
              <a:rPr lang="en-US" altLang="ja-JP" dirty="0" err="1"/>
              <a:t>reductability</a:t>
            </a:r>
            <a:r>
              <a:rPr lang="en-US" altLang="ja-JP" dirty="0"/>
              <a:t> </a:t>
            </a:r>
            <a:r>
              <a:rPr lang="en-US" altLang="ja-JP" dirty="0" smtClean="0"/>
              <a:t>into observations </a:t>
            </a:r>
            <a:r>
              <a:rPr lang="en-US" altLang="ja-JP" dirty="0"/>
              <a:t>of behavioral patterns, or existence of </a:t>
            </a:r>
            <a:r>
              <a:rPr lang="en-US" altLang="ja-JP" dirty="0" smtClean="0"/>
              <a:t>surplus meanings</a:t>
            </a:r>
            <a:r>
              <a:rPr lang="en-US" altLang="ja-JP" dirty="0"/>
              <a:t>. </a:t>
            </a:r>
            <a:endParaRPr lang="en-US" altLang="ja-JP" dirty="0" smtClean="0"/>
          </a:p>
          <a:p>
            <a:r>
              <a:rPr lang="en-US" altLang="ja-JP" dirty="0" smtClean="0"/>
              <a:t>In </a:t>
            </a:r>
            <a:r>
              <a:rPr lang="en-US" altLang="ja-JP" dirty="0"/>
              <a:t>describing behavioral patterns and </a:t>
            </a:r>
            <a:r>
              <a:rPr lang="en-US" altLang="ja-JP" dirty="0" smtClean="0"/>
              <a:t>classifying individuals</a:t>
            </a:r>
            <a:r>
              <a:rPr lang="en-US" altLang="ja-JP" dirty="0"/>
              <a:t>, disposition concepts and theoretical </a:t>
            </a:r>
            <a:r>
              <a:rPr lang="en-US" altLang="ja-JP" dirty="0" smtClean="0"/>
              <a:t>constructs are </a:t>
            </a:r>
            <a:r>
              <a:rPr lang="en-US" altLang="ja-JP" dirty="0"/>
              <a:t>equally usable, but cross-situational predictions and </a:t>
            </a:r>
            <a:r>
              <a:rPr lang="en-US" altLang="ja-JP" dirty="0" smtClean="0"/>
              <a:t>causal explanations </a:t>
            </a:r>
            <a:r>
              <a:rPr lang="en-US" altLang="ja-JP" dirty="0"/>
              <a:t>of behavior are permitted only in </a:t>
            </a:r>
            <a:r>
              <a:rPr lang="en-US" altLang="ja-JP" dirty="0" smtClean="0"/>
              <a:t>theoretical constructs</a:t>
            </a:r>
            <a:r>
              <a:rPr lang="en-US" altLang="ja-JP" dirty="0"/>
              <a:t>.</a:t>
            </a:r>
            <a:endParaRPr kumimoji="1"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pPr/>
              <a:t>6</a:t>
            </a:fld>
            <a:endParaRPr kumimoji="1" lang="ja-JP" altLang="en-US"/>
          </a:p>
        </p:txBody>
      </p:sp>
    </p:spTree>
    <p:extLst>
      <p:ext uri="{BB962C8B-B14F-4D97-AF65-F5344CB8AC3E}">
        <p14:creationId xmlns:p14="http://schemas.microsoft.com/office/powerpoint/2010/main" val="34597559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34082"/>
          </a:xfrm>
        </p:spPr>
        <p:txBody>
          <a:bodyPr>
            <a:normAutofit/>
          </a:bodyPr>
          <a:lstStyle/>
          <a:p>
            <a:r>
              <a:rPr kumimoji="1" lang="en-US" altLang="ja-JP" sz="3200" b="1" dirty="0" smtClean="0"/>
              <a:t>No Reasoning from Disposition Concept</a:t>
            </a:r>
            <a:endParaRPr kumimoji="1" lang="ja-JP" altLang="en-US" sz="3200" b="1" dirty="0"/>
          </a:p>
        </p:txBody>
      </p:sp>
      <p:sp>
        <p:nvSpPr>
          <p:cNvPr id="3" name="スライド番号プレースホルダー 2"/>
          <p:cNvSpPr>
            <a:spLocks noGrp="1"/>
          </p:cNvSpPr>
          <p:nvPr>
            <p:ph type="sldNum" sz="quarter" idx="12"/>
          </p:nvPr>
        </p:nvSpPr>
        <p:spPr/>
        <p:txBody>
          <a:bodyPr/>
          <a:lstStyle/>
          <a:p>
            <a:fld id="{D2D8002D-B5B0-4BAC-B1F6-782DDCCE6D9C}" type="slidenum">
              <a:rPr kumimoji="1" lang="ja-JP" altLang="en-US" smtClean="0"/>
              <a:pPr/>
              <a:t>7</a:t>
            </a:fld>
            <a:endParaRPr kumimoji="1" lang="ja-JP" altLang="en-US"/>
          </a:p>
        </p:txBody>
      </p:sp>
      <p:sp>
        <p:nvSpPr>
          <p:cNvPr id="8" name="角丸四角形 7"/>
          <p:cNvSpPr/>
          <p:nvPr/>
        </p:nvSpPr>
        <p:spPr>
          <a:xfrm>
            <a:off x="880110" y="2755633"/>
            <a:ext cx="2766060" cy="472440"/>
          </a:xfrm>
          <a:prstGeom prst="round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800" b="1" i="0" u="none" strike="noStrike" kern="0" cap="none" spc="0" normalizeH="0" baseline="0" noProof="0" dirty="0" smtClean="0">
                <a:ln>
                  <a:noFill/>
                </a:ln>
                <a:solidFill>
                  <a:sysClr val="windowText" lastClr="000000"/>
                </a:solidFill>
                <a:effectLst/>
                <a:uLnTx/>
                <a:uFillTx/>
                <a:latin typeface="Calibri"/>
                <a:ea typeface="ＭＳ Ｐゴシック"/>
                <a:cs typeface="+mn-cs"/>
              </a:rPr>
              <a:t>Theoretical Reasoning</a:t>
            </a:r>
            <a:endParaRPr kumimoji="1" lang="ja-JP" altLang="en-US" sz="1800" b="1"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p:txBody>
      </p:sp>
      <p:sp>
        <p:nvSpPr>
          <p:cNvPr id="9" name="下矢印 8"/>
          <p:cNvSpPr/>
          <p:nvPr/>
        </p:nvSpPr>
        <p:spPr>
          <a:xfrm>
            <a:off x="2141220" y="2074846"/>
            <a:ext cx="243840" cy="601980"/>
          </a:xfrm>
          <a:prstGeom prst="downArrow">
            <a:avLst/>
          </a:prstGeom>
          <a:solidFill>
            <a:sysClr val="window" lastClr="FFFFFF"/>
          </a:solidFill>
          <a:ln w="25400" cap="flat" cmpd="sng" algn="ctr">
            <a:solidFill>
              <a:srgbClr val="F79646"/>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smtClean="0">
              <a:ln>
                <a:noFill/>
              </a:ln>
              <a:solidFill>
                <a:sysClr val="windowText" lastClr="000000"/>
              </a:solidFill>
              <a:effectLst/>
              <a:uLnTx/>
              <a:uFillTx/>
              <a:latin typeface="Calibri"/>
              <a:ea typeface="ＭＳ Ｐゴシック"/>
              <a:cs typeface="+mn-cs"/>
            </a:endParaRPr>
          </a:p>
        </p:txBody>
      </p:sp>
      <p:sp>
        <p:nvSpPr>
          <p:cNvPr id="10" name="乗算記号 9"/>
          <p:cNvSpPr/>
          <p:nvPr/>
        </p:nvSpPr>
        <p:spPr>
          <a:xfrm>
            <a:off x="1927860" y="2074846"/>
            <a:ext cx="670560" cy="541020"/>
          </a:xfrm>
          <a:prstGeom prst="mathMultiply">
            <a:avLst/>
          </a:prstGeom>
          <a:solidFill>
            <a:sysClr val="window" lastClr="FFFFFF"/>
          </a:solidFill>
          <a:ln w="25400" cap="flat" cmpd="sng" algn="ctr">
            <a:solidFill>
              <a:srgbClr val="C0504D"/>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a:ln>
                <a:noFill/>
              </a:ln>
              <a:solidFill>
                <a:sysClr val="windowText" lastClr="000000"/>
              </a:solidFill>
              <a:effectLst/>
              <a:uLnTx/>
              <a:uFillTx/>
              <a:latin typeface="Calibri"/>
              <a:ea typeface="ＭＳ Ｐゴシック"/>
              <a:cs typeface="+mn-cs"/>
            </a:endParaRPr>
          </a:p>
        </p:txBody>
      </p:sp>
      <p:sp>
        <p:nvSpPr>
          <p:cNvPr id="11" name="角丸四角形 10"/>
          <p:cNvSpPr/>
          <p:nvPr/>
        </p:nvSpPr>
        <p:spPr>
          <a:xfrm>
            <a:off x="880110" y="3501008"/>
            <a:ext cx="7437120" cy="1394460"/>
          </a:xfrm>
          <a:prstGeom prst="roundRect">
            <a:avLst/>
          </a:prstGeom>
          <a:solidFill>
            <a:sysClr val="window" lastClr="FFFFFF">
              <a:alpha val="0"/>
            </a:sysClr>
          </a:solidFill>
          <a:ln w="25400" cap="flat" cmpd="sng" algn="ctr">
            <a:solidFill>
              <a:srgbClr val="F79646"/>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r>
              <a:rPr kumimoji="1" lang="en-US" altLang="ja-JP" sz="1800" b="1" i="0" u="none" strike="noStrike" kern="1200" cap="none" spc="0" normalizeH="0" baseline="0" noProof="0" dirty="0">
                <a:ln>
                  <a:noFill/>
                </a:ln>
                <a:solidFill>
                  <a:sysClr val="windowText" lastClr="000000"/>
                </a:solidFill>
                <a:effectLst/>
                <a:uLnTx/>
                <a:uFillTx/>
                <a:latin typeface="Calibri"/>
                <a:ea typeface="ＭＳ Ｐゴシック"/>
                <a:cs typeface="+mn-cs"/>
              </a:rPr>
              <a:t>Ex 1: The Rogers' Definition of Innovativeness is </a:t>
            </a:r>
            <a:r>
              <a:rPr kumimoji="1" lang="en-US" altLang="ja-JP" sz="1800" b="1" i="0" u="none" strike="noStrike" kern="1200" cap="none" spc="0" normalizeH="0" baseline="0" noProof="0" dirty="0">
                <a:ln>
                  <a:noFill/>
                </a:ln>
                <a:solidFill>
                  <a:srgbClr val="FF0000"/>
                </a:solidFill>
                <a:effectLst/>
                <a:uLnTx/>
                <a:uFillTx/>
                <a:latin typeface="Calibri"/>
                <a:ea typeface="ＭＳ Ｐゴシック"/>
                <a:cs typeface="+mn-cs"/>
              </a:rPr>
              <a:t>a tautology </a:t>
            </a:r>
            <a:r>
              <a:rPr kumimoji="1" lang="en-US" altLang="ja-JP" sz="1800" b="1" i="0" u="none" strike="noStrike" kern="1200" cap="none" spc="0" normalizeH="0" baseline="0" noProof="0" dirty="0">
                <a:ln>
                  <a:noFill/>
                </a:ln>
                <a:solidFill>
                  <a:sysClr val="windowText" lastClr="000000"/>
                </a:solidFill>
                <a:effectLst/>
                <a:uLnTx/>
                <a:uFillTx/>
                <a:latin typeface="Calibri"/>
                <a:ea typeface="ＭＳ Ｐゴシック"/>
                <a:cs typeface="+mn-cs"/>
              </a:rPr>
              <a:t>(</a:t>
            </a:r>
            <a:r>
              <a:rPr kumimoji="1" lang="en-US" altLang="ja-JP" sz="1600" b="1" i="0" u="none" strike="noStrike" kern="0" cap="none" spc="0" normalizeH="0" baseline="0" noProof="0" dirty="0" err="1">
                <a:ln>
                  <a:noFill/>
                </a:ln>
                <a:solidFill>
                  <a:prstClr val="black"/>
                </a:solidFill>
                <a:effectLst/>
                <a:uLnTx/>
                <a:uFillTx/>
                <a:latin typeface="Calibri"/>
                <a:ea typeface="ＭＳ Ｐゴシック"/>
                <a:cs typeface="+mn-cs"/>
              </a:rPr>
              <a:t>Midgley</a:t>
            </a:r>
            <a:r>
              <a:rPr kumimoji="1" lang="en-US" altLang="ja-JP" sz="1600" b="1" i="0" u="none" strike="noStrike" kern="0" cap="none" spc="0" normalizeH="0" baseline="0" noProof="0" dirty="0">
                <a:ln>
                  <a:noFill/>
                </a:ln>
                <a:solidFill>
                  <a:prstClr val="black"/>
                </a:solidFill>
                <a:effectLst/>
                <a:uLnTx/>
                <a:uFillTx/>
                <a:latin typeface="Calibri"/>
                <a:ea typeface="ＭＳ Ｐゴシック"/>
                <a:cs typeface="+mn-cs"/>
              </a:rPr>
              <a:t> and Dowling 1978) </a:t>
            </a:r>
            <a:r>
              <a:rPr kumimoji="1" lang="en-US" altLang="ja-JP" sz="1800" b="0" i="0" u="none" strike="noStrike" kern="1200" cap="none" spc="0" normalizeH="0" baseline="0" noProof="0" dirty="0">
                <a:ln>
                  <a:noFill/>
                </a:ln>
                <a:solidFill>
                  <a:sysClr val="windowText" lastClr="000000"/>
                </a:solidFill>
                <a:effectLst/>
                <a:uLnTx/>
                <a:uFillTx/>
                <a:latin typeface="Calibri"/>
                <a:ea typeface="ＭＳ Ｐゴシック"/>
                <a:cs typeface="+mn-cs"/>
              </a:rPr>
              <a:t>:</a:t>
            </a:r>
          </a:p>
          <a:p>
            <a:pPr marL="0" marR="0" lvl="0" indent="0" algn="l" defTabSz="91440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sysClr val="windowText" lastClr="000000"/>
                </a:solidFill>
                <a:effectLst/>
                <a:uLnTx/>
                <a:uFillTx/>
                <a:latin typeface="Calibri"/>
                <a:ea typeface="ＭＳ Ｐゴシック"/>
                <a:cs typeface="+mn-cs"/>
              </a:rPr>
              <a:t> Innovativeness is the degree to which an individual or other unit of adoption is relatively earlier in adopting new ideas </a:t>
            </a:r>
            <a:r>
              <a:rPr kumimoji="1" lang="en-US" altLang="ja-JP" sz="1800" b="0" i="0" u="none" strike="noStrike" kern="1200" cap="none" spc="0" normalizeH="0" baseline="0" noProof="0" dirty="0" smtClean="0">
                <a:ln>
                  <a:noFill/>
                </a:ln>
                <a:solidFill>
                  <a:sysClr val="windowText" lastClr="000000"/>
                </a:solidFill>
                <a:effectLst/>
                <a:uLnTx/>
                <a:uFillTx/>
                <a:latin typeface="Calibri"/>
                <a:ea typeface="ＭＳ Ｐゴシック"/>
                <a:cs typeface="+mn-cs"/>
              </a:rPr>
              <a:t>than </a:t>
            </a:r>
            <a:r>
              <a:rPr kumimoji="1" lang="en-US" altLang="ja-JP" sz="1800" b="0" i="0" u="none" strike="noStrike" kern="1200" cap="none" spc="0" normalizeH="0" baseline="0" noProof="0" dirty="0">
                <a:ln>
                  <a:noFill/>
                </a:ln>
                <a:solidFill>
                  <a:sysClr val="windowText" lastClr="000000"/>
                </a:solidFill>
                <a:effectLst/>
                <a:uLnTx/>
                <a:uFillTx/>
                <a:latin typeface="Calibri"/>
                <a:ea typeface="ＭＳ Ｐゴシック"/>
                <a:cs typeface="+mn-cs"/>
              </a:rPr>
              <a:t>other members of a society (p. 37, Rogers 2003). </a:t>
            </a:r>
            <a:endParaRPr kumimoji="1" lang="ja-JP" altLang="en-US" sz="1800" b="0" i="0" u="none" strike="noStrike" kern="1200" cap="none" spc="0" normalizeH="0" baseline="0" noProof="0" dirty="0">
              <a:ln>
                <a:noFill/>
              </a:ln>
              <a:solidFill>
                <a:sysClr val="windowText" lastClr="000000"/>
              </a:solidFill>
              <a:effectLst/>
              <a:uLnTx/>
              <a:uFillTx/>
              <a:latin typeface="Calibri"/>
              <a:ea typeface="ＭＳ Ｐゴシック"/>
              <a:cs typeface="+mn-cs"/>
            </a:endParaRPr>
          </a:p>
        </p:txBody>
      </p:sp>
      <p:sp>
        <p:nvSpPr>
          <p:cNvPr id="12" name="角丸四角形 11"/>
          <p:cNvSpPr/>
          <p:nvPr/>
        </p:nvSpPr>
        <p:spPr>
          <a:xfrm>
            <a:off x="880110" y="5085184"/>
            <a:ext cx="7437120" cy="1318260"/>
          </a:xfrm>
          <a:prstGeom prst="roundRect">
            <a:avLst/>
          </a:prstGeom>
          <a:solidFill>
            <a:sysClr val="window" lastClr="FFFFFF">
              <a:alpha val="0"/>
            </a:sysClr>
          </a:solidFill>
          <a:ln w="25400" cap="flat" cmpd="sng" algn="ctr">
            <a:solidFill>
              <a:srgbClr val="F79646"/>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1" i="0" u="none" strike="noStrike" kern="1200" cap="none" spc="0" normalizeH="0" baseline="0" noProof="0" dirty="0">
                <a:ln>
                  <a:noFill/>
                </a:ln>
                <a:solidFill>
                  <a:sysClr val="windowText" lastClr="000000"/>
                </a:solidFill>
                <a:effectLst/>
                <a:uLnTx/>
                <a:uFillTx/>
                <a:latin typeface="Calibri"/>
                <a:ea typeface="ＭＳ Ｐゴシック"/>
                <a:cs typeface="+mn-cs"/>
              </a:rPr>
              <a:t>Ex 2: The </a:t>
            </a:r>
            <a:r>
              <a:rPr kumimoji="1" lang="en-US" altLang="ja-JP" sz="1800" b="1" i="0" u="none" strike="noStrike" kern="1200" cap="none" spc="0" normalizeH="0" baseline="0" noProof="0" dirty="0" smtClean="0">
                <a:ln>
                  <a:noFill/>
                </a:ln>
                <a:solidFill>
                  <a:sysClr val="windowText" lastClr="000000"/>
                </a:solidFill>
                <a:effectLst/>
                <a:uLnTx/>
                <a:uFillTx/>
                <a:latin typeface="Calibri"/>
                <a:ea typeface="ＭＳ Ｐゴシック"/>
                <a:cs typeface="+mn-cs"/>
              </a:rPr>
              <a:t>Rogers‘ </a:t>
            </a:r>
            <a:r>
              <a:rPr kumimoji="1" lang="en-US" altLang="ja-JP" sz="1800" b="1" i="0" u="none" strike="noStrike" kern="1200" cap="none" spc="0" normalizeH="0" baseline="0" noProof="0" dirty="0">
                <a:ln>
                  <a:noFill/>
                </a:ln>
                <a:solidFill>
                  <a:sysClr val="windowText" lastClr="000000"/>
                </a:solidFill>
                <a:effectLst/>
                <a:uLnTx/>
                <a:uFillTx/>
                <a:latin typeface="Calibri"/>
                <a:ea typeface="ＭＳ Ｐゴシック"/>
                <a:cs typeface="+mn-cs"/>
              </a:rPr>
              <a:t>Adopter Categorization based on the normal distribution of adoption times is </a:t>
            </a:r>
            <a:r>
              <a:rPr kumimoji="1" lang="en-US" altLang="ja-JP" sz="1800" b="1" i="0" u="none" strike="noStrike" kern="1200" cap="none" spc="0" normalizeH="0" baseline="0" noProof="0" dirty="0" smtClean="0">
                <a:ln>
                  <a:noFill/>
                </a:ln>
                <a:solidFill>
                  <a:sysClr val="windowText" lastClr="000000"/>
                </a:solidFill>
                <a:effectLst/>
                <a:uLnTx/>
                <a:uFillTx/>
                <a:latin typeface="Calibri"/>
                <a:ea typeface="ＭＳ Ｐゴシック"/>
                <a:cs typeface="+mn-cs"/>
              </a:rPr>
              <a:t>also </a:t>
            </a:r>
            <a:r>
              <a:rPr lang="en-US" altLang="ja-JP" sz="1800" b="1" dirty="0" smtClean="0">
                <a:solidFill>
                  <a:sysClr val="windowText" lastClr="000000"/>
                </a:solidFill>
                <a:latin typeface="Calibri"/>
                <a:ea typeface="ＭＳ Ｐゴシック"/>
              </a:rPr>
              <a:t>derived from disposition concept and is </a:t>
            </a:r>
            <a:r>
              <a:rPr kumimoji="1" lang="en-US" altLang="ja-JP" sz="1800" b="1" i="0" u="none" strike="noStrike" kern="1200" cap="none" spc="0" normalizeH="0" baseline="0" noProof="0" dirty="0" smtClean="0">
                <a:ln>
                  <a:noFill/>
                </a:ln>
                <a:solidFill>
                  <a:srgbClr val="FF0000"/>
                </a:solidFill>
                <a:effectLst/>
                <a:uLnTx/>
                <a:uFillTx/>
                <a:latin typeface="Calibri"/>
                <a:ea typeface="ＭＳ Ｐゴシック"/>
                <a:cs typeface="+mn-cs"/>
              </a:rPr>
              <a:t>no </a:t>
            </a:r>
            <a:r>
              <a:rPr kumimoji="1" lang="en-US" altLang="ja-JP" sz="1800" b="1" i="0" u="none" strike="noStrike" kern="1200" cap="none" spc="0" normalizeH="0" baseline="0" noProof="0" dirty="0">
                <a:ln>
                  <a:noFill/>
                </a:ln>
                <a:solidFill>
                  <a:srgbClr val="FF0000"/>
                </a:solidFill>
                <a:effectLst/>
                <a:uLnTx/>
                <a:uFillTx/>
                <a:latin typeface="Calibri"/>
                <a:ea typeface="ＭＳ Ｐゴシック"/>
                <a:cs typeface="+mn-cs"/>
              </a:rPr>
              <a:t>longer viable </a:t>
            </a:r>
            <a:r>
              <a:rPr kumimoji="1" lang="en-US" altLang="ja-JP" sz="1800" b="1" i="0" u="none" strike="noStrike" kern="1200" cap="none" spc="0" normalizeH="0" baseline="0" noProof="0" dirty="0">
                <a:ln>
                  <a:noFill/>
                </a:ln>
                <a:solidFill>
                  <a:sysClr val="windowText" lastClr="000000"/>
                </a:solidFill>
                <a:effectLst/>
                <a:uLnTx/>
                <a:uFillTx/>
                <a:latin typeface="Calibri"/>
                <a:ea typeface="ＭＳ Ｐゴシック"/>
                <a:cs typeface="+mn-cs"/>
              </a:rPr>
              <a:t>because of the appearances of non- normal distributions such as digital contents.</a:t>
            </a:r>
            <a:endParaRPr kumimoji="1" lang="ja-JP" altLang="en-US" sz="1800" b="0" i="0" u="none" strike="noStrike" kern="1200" cap="none" spc="0" normalizeH="0" baseline="0" noProof="0" dirty="0">
              <a:ln>
                <a:noFill/>
              </a:ln>
              <a:solidFill>
                <a:sysClr val="windowText" lastClr="000000"/>
              </a:solidFill>
              <a:effectLst/>
              <a:uLnTx/>
              <a:uFillTx/>
              <a:latin typeface="Calibri"/>
              <a:ea typeface="ＭＳ Ｐゴシック"/>
              <a:cs typeface="+mn-cs"/>
            </a:endParaRPr>
          </a:p>
        </p:txBody>
      </p:sp>
      <p:pic>
        <p:nvPicPr>
          <p:cNvPr id="3077"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0110" y="836712"/>
            <a:ext cx="3889375" cy="1165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円形吹き出し 3"/>
          <p:cNvSpPr/>
          <p:nvPr/>
        </p:nvSpPr>
        <p:spPr>
          <a:xfrm>
            <a:off x="4860032" y="1268760"/>
            <a:ext cx="4176464" cy="1800200"/>
          </a:xfrm>
          <a:prstGeom prst="wedgeEllipseCallout">
            <a:avLst>
              <a:gd name="adj1" fmla="val -106952"/>
              <a:gd name="adj2" fmla="val 10568"/>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dirty="0" smtClean="0"/>
              <a:t>Since Disposition Concept is</a:t>
            </a:r>
            <a:endParaRPr lang="en-US" altLang="ja-JP" dirty="0"/>
          </a:p>
          <a:p>
            <a:pPr algn="ctr"/>
            <a:r>
              <a:rPr lang="en-US" altLang="ja-JP" dirty="0"/>
              <a:t>Just </a:t>
            </a:r>
            <a:r>
              <a:rPr lang="en-US" altLang="ja-JP" dirty="0" smtClean="0"/>
              <a:t>a simple </a:t>
            </a:r>
            <a:r>
              <a:rPr lang="en-US" altLang="ja-JP" dirty="0"/>
              <a:t>label for observed </a:t>
            </a:r>
            <a:r>
              <a:rPr lang="en-US" altLang="ja-JP" dirty="0" smtClean="0"/>
              <a:t>behavior, there is no way to derive reasoning from it.</a:t>
            </a:r>
            <a:endParaRPr lang="en-US" altLang="ja-JP" dirty="0"/>
          </a:p>
        </p:txBody>
      </p:sp>
    </p:spTree>
    <p:extLst>
      <p:ext uri="{BB962C8B-B14F-4D97-AF65-F5344CB8AC3E}">
        <p14:creationId xmlns:p14="http://schemas.microsoft.com/office/powerpoint/2010/main" val="3676114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077"/>
                                        </p:tgtEl>
                                        <p:attrNameLst>
                                          <p:attrName>style.visibility</p:attrName>
                                        </p:attrNameLst>
                                      </p:cBhvr>
                                      <p:to>
                                        <p:strVal val="visible"/>
                                      </p:to>
                                    </p:set>
                                    <p:animEffect transition="in" filter="barn(inVertical)">
                                      <p:cBhvr>
                                        <p:cTn id="7" dur="1000"/>
                                        <p:tgtEl>
                                          <p:spTgt spid="307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ppt_x"/>
                                          </p:val>
                                        </p:tav>
                                        <p:tav tm="100000">
                                          <p:val>
                                            <p:strVal val="#ppt_x"/>
                                          </p:val>
                                        </p:tav>
                                      </p:tavLst>
                                    </p:anim>
                                    <p:anim calcmode="lin" valueType="num">
                                      <p:cBhvr additive="base">
                                        <p:cTn id="13" dur="500" fill="hold"/>
                                        <p:tgtEl>
                                          <p:spTgt spid="9"/>
                                        </p:tgtEl>
                                        <p:attrNameLst>
                                          <p:attrName>ppt_y</p:attrName>
                                        </p:attrNameLst>
                                      </p:cBhvr>
                                      <p:tavLst>
                                        <p:tav tm="0">
                                          <p:val>
                                            <p:strVal val="0-#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arn(inVertical)">
                                      <p:cBhvr>
                                        <p:cTn id="18" dur="10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barn(inVertical)">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2"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wipe(right)">
                                      <p:cBhvr>
                                        <p:cTn id="28" dur="1000"/>
                                        <p:tgtEl>
                                          <p:spTgt spid="4"/>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 calcmode="lin" valueType="num">
                                      <p:cBhvr>
                                        <p:cTn id="33" dur="1000" fill="hold"/>
                                        <p:tgtEl>
                                          <p:spTgt spid="11"/>
                                        </p:tgtEl>
                                        <p:attrNameLst>
                                          <p:attrName>ppt_w</p:attrName>
                                        </p:attrNameLst>
                                      </p:cBhvr>
                                      <p:tavLst>
                                        <p:tav tm="0">
                                          <p:val>
                                            <p:fltVal val="0"/>
                                          </p:val>
                                        </p:tav>
                                        <p:tav tm="100000">
                                          <p:val>
                                            <p:strVal val="#ppt_w"/>
                                          </p:val>
                                        </p:tav>
                                      </p:tavLst>
                                    </p:anim>
                                    <p:anim calcmode="lin" valueType="num">
                                      <p:cBhvr>
                                        <p:cTn id="34" dur="1000" fill="hold"/>
                                        <p:tgtEl>
                                          <p:spTgt spid="11"/>
                                        </p:tgtEl>
                                        <p:attrNameLst>
                                          <p:attrName>ppt_h</p:attrName>
                                        </p:attrNameLst>
                                      </p:cBhvr>
                                      <p:tavLst>
                                        <p:tav tm="0">
                                          <p:val>
                                            <p:fltVal val="0"/>
                                          </p:val>
                                        </p:tav>
                                        <p:tav tm="100000">
                                          <p:val>
                                            <p:strVal val="#ppt_h"/>
                                          </p:val>
                                        </p:tav>
                                      </p:tavLst>
                                    </p:anim>
                                    <p:animEffect transition="in" filter="fade">
                                      <p:cBhvr>
                                        <p:cTn id="35" dur="1000"/>
                                        <p:tgtEl>
                                          <p:spTgt spid="11"/>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12"/>
                                        </p:tgtEl>
                                        <p:attrNameLst>
                                          <p:attrName>style.visibility</p:attrName>
                                        </p:attrNameLst>
                                      </p:cBhvr>
                                      <p:to>
                                        <p:strVal val="visible"/>
                                      </p:to>
                                    </p:set>
                                    <p:anim calcmode="lin" valueType="num">
                                      <p:cBhvr>
                                        <p:cTn id="40" dur="1000" fill="hold"/>
                                        <p:tgtEl>
                                          <p:spTgt spid="12"/>
                                        </p:tgtEl>
                                        <p:attrNameLst>
                                          <p:attrName>ppt_w</p:attrName>
                                        </p:attrNameLst>
                                      </p:cBhvr>
                                      <p:tavLst>
                                        <p:tav tm="0">
                                          <p:val>
                                            <p:fltVal val="0"/>
                                          </p:val>
                                        </p:tav>
                                        <p:tav tm="100000">
                                          <p:val>
                                            <p:strVal val="#ppt_w"/>
                                          </p:val>
                                        </p:tav>
                                      </p:tavLst>
                                    </p:anim>
                                    <p:anim calcmode="lin" valueType="num">
                                      <p:cBhvr>
                                        <p:cTn id="41" dur="1000" fill="hold"/>
                                        <p:tgtEl>
                                          <p:spTgt spid="12"/>
                                        </p:tgtEl>
                                        <p:attrNameLst>
                                          <p:attrName>ppt_h</p:attrName>
                                        </p:attrNameLst>
                                      </p:cBhvr>
                                      <p:tavLst>
                                        <p:tav tm="0">
                                          <p:val>
                                            <p:fltVal val="0"/>
                                          </p:val>
                                        </p:tav>
                                        <p:tav tm="100000">
                                          <p:val>
                                            <p:strVal val="#ppt_h"/>
                                          </p:val>
                                        </p:tav>
                                      </p:tavLst>
                                    </p:anim>
                                    <p:animEffect transition="in" filter="fade">
                                      <p:cBhvr>
                                        <p:cTn id="42"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38138"/>
          </a:xfrm>
        </p:spPr>
        <p:txBody>
          <a:bodyPr>
            <a:noAutofit/>
          </a:bodyPr>
          <a:lstStyle/>
          <a:p>
            <a:r>
              <a:rPr lang="en-US" altLang="ja-JP" sz="3200" dirty="0" smtClean="0"/>
              <a:t>Typically behavior is predicted from personality trait in psychology.</a:t>
            </a:r>
            <a:endParaRPr kumimoji="1" lang="ja-JP" altLang="en-US" sz="3200" dirty="0"/>
          </a:p>
        </p:txBody>
      </p:sp>
      <p:sp>
        <p:nvSpPr>
          <p:cNvPr id="13" name="角丸四角形 12"/>
          <p:cNvSpPr/>
          <p:nvPr/>
        </p:nvSpPr>
        <p:spPr>
          <a:xfrm>
            <a:off x="1547664" y="1844824"/>
            <a:ext cx="1889125" cy="465138"/>
          </a:xfrm>
          <a:prstGeom prst="round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800" b="0" i="0" u="none" strike="noStrike" kern="0" cap="none" spc="0" normalizeH="0" baseline="0" noProof="0" dirty="0" smtClean="0">
                <a:ln>
                  <a:noFill/>
                </a:ln>
                <a:solidFill>
                  <a:sysClr val="windowText" lastClr="000000"/>
                </a:solidFill>
                <a:effectLst/>
                <a:uLnTx/>
                <a:uFillTx/>
                <a:latin typeface="Calibri"/>
                <a:ea typeface="ＭＳ Ｐゴシック"/>
                <a:cs typeface="+mn-cs"/>
              </a:rPr>
              <a:t>Personality Trait</a:t>
            </a:r>
            <a:endParaRPr kumimoji="1" lang="ja-JP" altLang="en-US" sz="1800" b="0"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p:txBody>
      </p:sp>
      <p:sp>
        <p:nvSpPr>
          <p:cNvPr id="14" name="角丸四角形 13"/>
          <p:cNvSpPr/>
          <p:nvPr/>
        </p:nvSpPr>
        <p:spPr>
          <a:xfrm>
            <a:off x="6019800" y="1890862"/>
            <a:ext cx="1889125" cy="419100"/>
          </a:xfrm>
          <a:prstGeom prst="round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800" b="0" i="0" u="none" strike="noStrike" kern="0" cap="none" spc="0" normalizeH="0" baseline="0" noProof="0" dirty="0" smtClean="0">
                <a:ln>
                  <a:noFill/>
                </a:ln>
                <a:solidFill>
                  <a:sysClr val="windowText" lastClr="000000"/>
                </a:solidFill>
                <a:effectLst/>
                <a:uLnTx/>
                <a:uFillTx/>
                <a:latin typeface="Calibri"/>
                <a:ea typeface="ＭＳ Ｐゴシック"/>
                <a:cs typeface="+mn-cs"/>
              </a:rPr>
              <a:t>Behavior</a:t>
            </a:r>
            <a:endParaRPr kumimoji="1" lang="ja-JP" altLang="en-US" sz="1800" b="0"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p:txBody>
      </p:sp>
      <p:sp>
        <p:nvSpPr>
          <p:cNvPr id="19" name="角丸四角形 18"/>
          <p:cNvSpPr/>
          <p:nvPr/>
        </p:nvSpPr>
        <p:spPr>
          <a:xfrm>
            <a:off x="1407231" y="3257401"/>
            <a:ext cx="2255520" cy="754380"/>
          </a:xfrm>
          <a:prstGeom prst="round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800" b="1" i="0" u="none" strike="noStrike" kern="0" cap="none" spc="0" normalizeH="0" baseline="0" noProof="0" dirty="0" smtClean="0">
                <a:ln>
                  <a:noFill/>
                </a:ln>
                <a:solidFill>
                  <a:sysClr val="windowText" lastClr="000000"/>
                </a:solidFill>
                <a:effectLst/>
                <a:uLnTx/>
                <a:uFillTx/>
                <a:latin typeface="Calibri"/>
                <a:ea typeface="ＭＳ Ｐゴシック"/>
                <a:cs typeface="+mn-cs"/>
              </a:rPr>
              <a:t>Extraversion and Introversion</a:t>
            </a:r>
            <a:endParaRPr kumimoji="1" lang="ja-JP" altLang="en-US" sz="1800" b="1"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p:txBody>
      </p:sp>
      <p:sp>
        <p:nvSpPr>
          <p:cNvPr id="20" name="角丸四角形 19"/>
          <p:cNvSpPr/>
          <p:nvPr/>
        </p:nvSpPr>
        <p:spPr>
          <a:xfrm>
            <a:off x="1547664" y="4177888"/>
            <a:ext cx="1889760" cy="774243"/>
          </a:xfrm>
          <a:prstGeom prst="roundRect">
            <a:avLst/>
          </a:prstGeom>
          <a:solidFill>
            <a:srgbClr val="92D050"/>
          </a:soli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800" b="1" i="0" u="none" strike="noStrike" kern="0" cap="none" spc="0" normalizeH="0" baseline="0" noProof="0" dirty="0" smtClean="0">
                <a:ln>
                  <a:noFill/>
                </a:ln>
                <a:solidFill>
                  <a:sysClr val="windowText" lastClr="000000"/>
                </a:solidFill>
                <a:effectLst/>
                <a:uLnTx/>
                <a:uFillTx/>
                <a:latin typeface="Calibri"/>
                <a:ea typeface="ＭＳ Ｐゴシック"/>
                <a:cs typeface="+mn-cs"/>
              </a:rPr>
              <a:t>Scale</a:t>
            </a:r>
          </a:p>
          <a:p>
            <a:pPr marL="0" marR="0" lvl="0" indent="0" algn="ctr" defTabSz="914400" eaLnBrk="1" fontAlgn="auto" latinLnBrk="0" hangingPunct="1">
              <a:lnSpc>
                <a:spcPct val="100000"/>
              </a:lnSpc>
              <a:spcBef>
                <a:spcPts val="0"/>
              </a:spcBef>
              <a:spcAft>
                <a:spcPts val="0"/>
              </a:spcAft>
              <a:buClrTx/>
              <a:buSzTx/>
              <a:buFontTx/>
              <a:buNone/>
              <a:tabLst/>
              <a:defRPr/>
            </a:pPr>
            <a:r>
              <a:rPr lang="en-US" altLang="ja-JP" sz="1800" b="1" kern="0" dirty="0" smtClean="0">
                <a:solidFill>
                  <a:sysClr val="windowText" lastClr="000000"/>
                </a:solidFill>
                <a:latin typeface="Calibri"/>
                <a:ea typeface="ＭＳ Ｐゴシック"/>
              </a:rPr>
              <a:t>Questionnaire</a:t>
            </a:r>
            <a:endParaRPr kumimoji="1" lang="en-US" altLang="ja-JP" sz="1800" b="1"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p:txBody>
      </p:sp>
      <p:sp>
        <p:nvSpPr>
          <p:cNvPr id="21" name="角丸四角形 20"/>
          <p:cNvSpPr/>
          <p:nvPr/>
        </p:nvSpPr>
        <p:spPr>
          <a:xfrm>
            <a:off x="1517721" y="5691458"/>
            <a:ext cx="1889760" cy="644415"/>
          </a:xfrm>
          <a:prstGeom prst="roundRect">
            <a:avLst/>
          </a:prstGeom>
          <a:solidFill>
            <a:srgbClr val="92D050"/>
          </a:soli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800" b="1" i="0" u="none" strike="noStrike" kern="0" cap="none" spc="0" normalizeH="0" baseline="0" noProof="0" dirty="0" smtClean="0">
                <a:ln>
                  <a:noFill/>
                </a:ln>
                <a:solidFill>
                  <a:sysClr val="windowText" lastClr="000000"/>
                </a:solidFill>
                <a:effectLst/>
                <a:uLnTx/>
                <a:uFillTx/>
                <a:latin typeface="Calibri"/>
                <a:ea typeface="ＭＳ Ｐゴシック"/>
                <a:cs typeface="+mn-cs"/>
              </a:rPr>
              <a:t>Measured Value</a:t>
            </a:r>
            <a:endParaRPr lang="en-US" altLang="ja-JP" sz="1800" b="1" kern="0" dirty="0">
              <a:solidFill>
                <a:sysClr val="windowText" lastClr="000000"/>
              </a:solidFill>
              <a:latin typeface="Calibri"/>
              <a:ea typeface="ＭＳ Ｐゴシック"/>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800" i="0" u="none" strike="noStrike" kern="0" cap="none" spc="0" normalizeH="0" baseline="0" noProof="0" dirty="0" smtClean="0">
                <a:ln>
                  <a:noFill/>
                </a:ln>
                <a:solidFill>
                  <a:sysClr val="windowText" lastClr="000000"/>
                </a:solidFill>
                <a:effectLst/>
                <a:uLnTx/>
                <a:uFillTx/>
                <a:latin typeface="Calibri"/>
                <a:ea typeface="ＭＳ Ｐゴシック"/>
                <a:cs typeface="+mn-cs"/>
              </a:rPr>
              <a:t>Score Points</a:t>
            </a:r>
          </a:p>
        </p:txBody>
      </p:sp>
      <p:sp>
        <p:nvSpPr>
          <p:cNvPr id="22" name="下矢印 21"/>
          <p:cNvSpPr/>
          <p:nvPr/>
        </p:nvSpPr>
        <p:spPr>
          <a:xfrm>
            <a:off x="2419836" y="5125184"/>
            <a:ext cx="144780" cy="320040"/>
          </a:xfrm>
          <a:prstGeom prst="downArrow">
            <a:avLst/>
          </a:prstGeom>
          <a:no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24" name="角丸四角形 23"/>
          <p:cNvSpPr/>
          <p:nvPr/>
        </p:nvSpPr>
        <p:spPr>
          <a:xfrm>
            <a:off x="1136457" y="2579752"/>
            <a:ext cx="2652287" cy="460628"/>
          </a:xfrm>
          <a:prstGeom prst="roundRect">
            <a:avLst/>
          </a:prstGeom>
          <a:solidFill>
            <a:srgbClr val="FFFF00"/>
          </a:soli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800" b="0" i="0" u="none" strike="noStrike" kern="0" cap="none" spc="0" normalizeH="0" baseline="0" noProof="0" dirty="0">
                <a:ln>
                  <a:noFill/>
                </a:ln>
                <a:solidFill>
                  <a:sysClr val="windowText" lastClr="000000"/>
                </a:solidFill>
                <a:effectLst/>
                <a:uLnTx/>
                <a:uFillTx/>
                <a:latin typeface="Calibri"/>
                <a:ea typeface="ＭＳ Ｐゴシック"/>
                <a:cs typeface="+mn-cs"/>
              </a:rPr>
              <a:t>Theoretical Construct</a:t>
            </a:r>
            <a:endParaRPr kumimoji="1" lang="ja-JP" altLang="en-US" sz="1800" b="0" i="0" u="none" strike="noStrike" kern="0" cap="none" spc="0" normalizeH="0" baseline="0" noProof="0" dirty="0">
              <a:ln>
                <a:noFill/>
              </a:ln>
              <a:solidFill>
                <a:sysClr val="windowText" lastClr="000000"/>
              </a:solidFill>
              <a:effectLst/>
              <a:uLnTx/>
              <a:uFillTx/>
              <a:latin typeface="Calibri"/>
              <a:ea typeface="ＭＳ Ｐゴシック"/>
              <a:cs typeface="+mn-cs"/>
            </a:endParaRPr>
          </a:p>
        </p:txBody>
      </p:sp>
      <p:sp>
        <p:nvSpPr>
          <p:cNvPr id="25" name="角丸四角形 24"/>
          <p:cNvSpPr/>
          <p:nvPr/>
        </p:nvSpPr>
        <p:spPr>
          <a:xfrm>
            <a:off x="5580112" y="2579752"/>
            <a:ext cx="2592288" cy="460628"/>
          </a:xfrm>
          <a:prstGeom prst="roundRect">
            <a:avLst/>
          </a:prstGeom>
          <a:solidFill>
            <a:srgbClr val="FFFF00"/>
          </a:soli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800" b="0" i="0" u="none" strike="noStrike" kern="0" cap="none" spc="0" normalizeH="0" baseline="0" noProof="0" dirty="0" smtClean="0">
                <a:ln>
                  <a:noFill/>
                </a:ln>
                <a:solidFill>
                  <a:sysClr val="windowText" lastClr="000000"/>
                </a:solidFill>
                <a:effectLst/>
                <a:uLnTx/>
                <a:uFillTx/>
                <a:latin typeface="Calibri"/>
                <a:ea typeface="ＭＳ Ｐゴシック"/>
                <a:cs typeface="+mn-cs"/>
              </a:rPr>
              <a:t>Disposition Concept</a:t>
            </a:r>
            <a:endParaRPr kumimoji="1" lang="ja-JP" altLang="en-US" sz="1800" b="0"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p:txBody>
      </p:sp>
      <p:sp>
        <p:nvSpPr>
          <p:cNvPr id="33" name="角丸四角形 32"/>
          <p:cNvSpPr/>
          <p:nvPr/>
        </p:nvSpPr>
        <p:spPr>
          <a:xfrm>
            <a:off x="179512" y="3236026"/>
            <a:ext cx="1127760" cy="365760"/>
          </a:xfrm>
          <a:prstGeom prst="roundRect">
            <a:avLst/>
          </a:prstGeom>
          <a:solidFill>
            <a:sysClr val="window" lastClr="FFFFFF"/>
          </a:solidFill>
          <a:ln w="25400" cap="flat" cmpd="sng" algn="ctr">
            <a:solidFill>
              <a:srgbClr val="C0504D"/>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800" b="1" i="0" u="none" strike="noStrike" kern="0" cap="none" spc="0" normalizeH="0" baseline="0" noProof="0" dirty="0" smtClean="0">
                <a:ln>
                  <a:noFill/>
                </a:ln>
                <a:solidFill>
                  <a:sysClr val="windowText" lastClr="000000"/>
                </a:solidFill>
                <a:effectLst/>
                <a:uLnTx/>
                <a:uFillTx/>
                <a:latin typeface="Calibri"/>
                <a:ea typeface="ＭＳ Ｐゴシック"/>
                <a:cs typeface="+mn-cs"/>
              </a:rPr>
              <a:t>Example</a:t>
            </a:r>
          </a:p>
        </p:txBody>
      </p:sp>
      <p:sp>
        <p:nvSpPr>
          <p:cNvPr id="35" name="角丸四角形 34"/>
          <p:cNvSpPr/>
          <p:nvPr/>
        </p:nvSpPr>
        <p:spPr>
          <a:xfrm>
            <a:off x="5748496" y="3257401"/>
            <a:ext cx="2255520" cy="754380"/>
          </a:xfrm>
          <a:prstGeom prst="round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800" b="1" i="0" u="none" strike="noStrike" kern="0" cap="none" spc="0" normalizeH="0" baseline="0" noProof="0" dirty="0" smtClean="0">
                <a:ln>
                  <a:noFill/>
                </a:ln>
                <a:solidFill>
                  <a:sysClr val="windowText" lastClr="000000"/>
                </a:solidFill>
                <a:effectLst/>
                <a:uLnTx/>
                <a:uFillTx/>
                <a:latin typeface="Calibri"/>
                <a:ea typeface="ＭＳ Ｐゴシック"/>
                <a:cs typeface="+mn-cs"/>
              </a:rPr>
              <a:t>Extravert and Introvert</a:t>
            </a:r>
            <a:endParaRPr kumimoji="1" lang="ja-JP" altLang="en-US" sz="1800" b="1"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p:txBody>
      </p:sp>
      <p:sp>
        <p:nvSpPr>
          <p:cNvPr id="36" name="角丸四角形 35"/>
          <p:cNvSpPr/>
          <p:nvPr/>
        </p:nvSpPr>
        <p:spPr>
          <a:xfrm>
            <a:off x="5402397" y="4177888"/>
            <a:ext cx="2954652" cy="1267336"/>
          </a:xfrm>
          <a:prstGeom prst="roundRect">
            <a:avLst/>
          </a:prstGeom>
          <a:solidFill>
            <a:srgbClr val="92D050"/>
          </a:soli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800" b="1" i="0" u="none" strike="noStrike" kern="0" cap="none" spc="0" normalizeH="0" baseline="0" noProof="0" dirty="0" smtClean="0">
                <a:ln>
                  <a:noFill/>
                </a:ln>
                <a:solidFill>
                  <a:sysClr val="windowText" lastClr="000000"/>
                </a:solidFill>
                <a:effectLst/>
                <a:uLnTx/>
                <a:uFillTx/>
                <a:latin typeface="Calibri"/>
                <a:ea typeface="ＭＳ Ｐゴシック"/>
                <a:cs typeface="+mn-cs"/>
              </a:rPr>
              <a:t>Scale</a:t>
            </a:r>
          </a:p>
          <a:p>
            <a:pPr marL="0" marR="0" lvl="0" indent="0" algn="ctr" defTabSz="914400" eaLnBrk="1" fontAlgn="auto" latinLnBrk="0" hangingPunct="1">
              <a:lnSpc>
                <a:spcPct val="100000"/>
              </a:lnSpc>
              <a:spcBef>
                <a:spcPts val="0"/>
              </a:spcBef>
              <a:spcAft>
                <a:spcPts val="0"/>
              </a:spcAft>
              <a:buClrTx/>
              <a:buSzTx/>
              <a:buFontTx/>
              <a:buNone/>
              <a:tabLst/>
              <a:defRPr/>
            </a:pPr>
            <a:r>
              <a:rPr lang="en-US" altLang="ja-JP" sz="1800" b="1" kern="0" dirty="0" smtClean="0">
                <a:solidFill>
                  <a:sysClr val="windowText" lastClr="000000"/>
                </a:solidFill>
                <a:latin typeface="Calibri"/>
                <a:ea typeface="ＭＳ Ｐゴシック"/>
              </a:rPr>
              <a:t>Observation</a:t>
            </a:r>
            <a:endParaRPr kumimoji="1" lang="en-US" altLang="ja-JP" sz="1800" b="1"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US" altLang="ja-JP" sz="1800" kern="0" dirty="0" smtClean="0">
                <a:solidFill>
                  <a:sysClr val="windowText" lastClr="000000"/>
                </a:solidFill>
                <a:latin typeface="Calibri"/>
                <a:ea typeface="ＭＳ Ｐゴシック"/>
              </a:rPr>
              <a:t>Dependent/Independent</a:t>
            </a:r>
          </a:p>
          <a:p>
            <a:pPr lvl="0" algn="ctr">
              <a:defRPr/>
            </a:pPr>
            <a:r>
              <a:rPr kumimoji="1" lang="en-US" altLang="ja-JP" sz="1800" i="0" u="none" strike="noStrike" kern="0" cap="none" spc="0" normalizeH="0" baseline="0" noProof="0" dirty="0" smtClean="0">
                <a:ln>
                  <a:noFill/>
                </a:ln>
                <a:solidFill>
                  <a:sysClr val="windowText" lastClr="000000"/>
                </a:solidFill>
                <a:effectLst/>
                <a:uLnTx/>
                <a:uFillTx/>
                <a:ea typeface="ＭＳ Ｐゴシック"/>
              </a:rPr>
              <a:t>Sociable/</a:t>
            </a:r>
            <a:r>
              <a:rPr lang="en-US" altLang="ja-JP" sz="1800" noProof="0" dirty="0" smtClean="0"/>
              <a:t>U</a:t>
            </a:r>
            <a:r>
              <a:rPr lang="en-US" altLang="ja-JP" sz="1800" dirty="0" err="1" smtClean="0"/>
              <a:t>nsociable</a:t>
            </a:r>
            <a:r>
              <a:rPr lang="en-US" altLang="ja-JP" sz="1800" dirty="0">
                <a:latin typeface="Tahoma"/>
              </a:rPr>
              <a:t/>
            </a:r>
            <a:br>
              <a:rPr lang="en-US" altLang="ja-JP" sz="1800" dirty="0">
                <a:latin typeface="Tahoma"/>
              </a:rPr>
            </a:br>
            <a:endParaRPr kumimoji="1" lang="en-US" altLang="ja-JP" sz="1800" b="0"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p:txBody>
      </p:sp>
      <p:sp>
        <p:nvSpPr>
          <p:cNvPr id="37" name="角丸四角形 36"/>
          <p:cNvSpPr/>
          <p:nvPr/>
        </p:nvSpPr>
        <p:spPr>
          <a:xfrm>
            <a:off x="5580112" y="5880928"/>
            <a:ext cx="2592288" cy="644415"/>
          </a:xfrm>
          <a:prstGeom prst="roundRect">
            <a:avLst/>
          </a:prstGeom>
          <a:solidFill>
            <a:srgbClr val="92D050"/>
          </a:soli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800" b="1" i="0" u="none" strike="noStrike" kern="0" cap="none" spc="0" normalizeH="0" baseline="0" noProof="0" dirty="0" smtClean="0">
                <a:ln>
                  <a:noFill/>
                </a:ln>
                <a:solidFill>
                  <a:sysClr val="windowText" lastClr="000000"/>
                </a:solidFill>
                <a:effectLst/>
                <a:uLnTx/>
                <a:uFillTx/>
                <a:latin typeface="Calibri"/>
                <a:ea typeface="ＭＳ Ｐゴシック"/>
                <a:cs typeface="+mn-cs"/>
              </a:rPr>
              <a:t>Measured Value</a:t>
            </a:r>
          </a:p>
          <a:p>
            <a:pPr marL="0" marR="0" lvl="0" indent="0" algn="ctr" defTabSz="914400" eaLnBrk="1" fontAlgn="auto" latinLnBrk="0" hangingPunct="1">
              <a:lnSpc>
                <a:spcPct val="100000"/>
              </a:lnSpc>
              <a:spcBef>
                <a:spcPts val="0"/>
              </a:spcBef>
              <a:spcAft>
                <a:spcPts val="0"/>
              </a:spcAft>
              <a:buClrTx/>
              <a:buSzTx/>
              <a:buFontTx/>
              <a:buNone/>
              <a:tabLst/>
              <a:defRPr/>
            </a:pPr>
            <a:r>
              <a:rPr lang="en-US" altLang="ja-JP" sz="1800" kern="0" dirty="0" smtClean="0">
                <a:solidFill>
                  <a:sysClr val="windowText" lastClr="000000"/>
                </a:solidFill>
                <a:latin typeface="Calibri"/>
                <a:ea typeface="ＭＳ Ｐゴシック"/>
              </a:rPr>
              <a:t>Observed Patterns</a:t>
            </a:r>
            <a:endParaRPr kumimoji="1" lang="en-US" altLang="ja-JP" sz="1800" i="0" u="none" strike="noStrike" kern="0" cap="none" spc="0" normalizeH="0" baseline="0" noProof="0" dirty="0" smtClean="0">
              <a:ln>
                <a:noFill/>
              </a:ln>
              <a:solidFill>
                <a:sysClr val="windowText" lastClr="000000"/>
              </a:solidFill>
              <a:effectLst/>
              <a:uLnTx/>
              <a:uFillTx/>
              <a:latin typeface="Calibri"/>
              <a:ea typeface="ＭＳ Ｐゴシック"/>
            </a:endParaRPr>
          </a:p>
        </p:txBody>
      </p:sp>
      <p:pic>
        <p:nvPicPr>
          <p:cNvPr id="2061" name="Picture 1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72274" y="5514452"/>
            <a:ext cx="207963" cy="354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2050" name="直線矢印コネクタ 2049"/>
          <p:cNvCxnSpPr>
            <a:endCxn id="37" idx="1"/>
          </p:cNvCxnSpPr>
          <p:nvPr/>
        </p:nvCxnSpPr>
        <p:spPr>
          <a:xfrm>
            <a:off x="3437424" y="6203135"/>
            <a:ext cx="2142688" cy="1"/>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3" name="スライド番号プレースホルダー 2"/>
          <p:cNvSpPr>
            <a:spLocks noGrp="1"/>
          </p:cNvSpPr>
          <p:nvPr>
            <p:ph type="sldNum" sz="quarter" idx="12"/>
          </p:nvPr>
        </p:nvSpPr>
        <p:spPr/>
        <p:txBody>
          <a:bodyPr/>
          <a:lstStyle/>
          <a:p>
            <a:fld id="{D2D8002D-B5B0-4BAC-B1F6-782DDCCE6D9C}" type="slidenum">
              <a:rPr kumimoji="1" lang="ja-JP" altLang="en-US" smtClean="0"/>
              <a:pPr/>
              <a:t>8</a:t>
            </a:fld>
            <a:endParaRPr kumimoji="1" lang="ja-JP" altLang="en-US"/>
          </a:p>
        </p:txBody>
      </p:sp>
      <p:cxnSp>
        <p:nvCxnSpPr>
          <p:cNvPr id="6" name="直線矢印コネクタ 5"/>
          <p:cNvCxnSpPr/>
          <p:nvPr/>
        </p:nvCxnSpPr>
        <p:spPr>
          <a:xfrm>
            <a:off x="3788744" y="2077393"/>
            <a:ext cx="1917361" cy="23019"/>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5936208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右矢印 24"/>
          <p:cNvSpPr/>
          <p:nvPr/>
        </p:nvSpPr>
        <p:spPr>
          <a:xfrm>
            <a:off x="3356322" y="5718265"/>
            <a:ext cx="1279227" cy="19607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角丸四角形 25"/>
          <p:cNvSpPr/>
          <p:nvPr/>
        </p:nvSpPr>
        <p:spPr>
          <a:xfrm>
            <a:off x="4813859" y="5085672"/>
            <a:ext cx="3960440" cy="1282351"/>
          </a:xfrm>
          <a:prstGeom prst="roundRect">
            <a:avLst/>
          </a:prstGeom>
          <a:solidFill>
            <a:srgbClr val="92D050"/>
          </a:soli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800" b="1" i="0" u="none" strike="noStrike" kern="0" cap="none" spc="0" normalizeH="0" baseline="0" noProof="0" dirty="0" smtClean="0">
                <a:ln>
                  <a:noFill/>
                </a:ln>
                <a:solidFill>
                  <a:sysClr val="windowText" lastClr="000000"/>
                </a:solidFill>
                <a:effectLst/>
                <a:uLnTx/>
                <a:uFillTx/>
                <a:latin typeface="Calibri"/>
                <a:ea typeface="ＭＳ Ｐゴシック"/>
                <a:cs typeface="+mn-cs"/>
              </a:rPr>
              <a:t>Measured Value</a:t>
            </a:r>
          </a:p>
          <a:p>
            <a:pPr marL="0" marR="0" lvl="0" indent="0" algn="ctr" defTabSz="914400" eaLnBrk="1" fontAlgn="auto" latinLnBrk="0" hangingPunct="1">
              <a:lnSpc>
                <a:spcPct val="100000"/>
              </a:lnSpc>
              <a:spcBef>
                <a:spcPts val="0"/>
              </a:spcBef>
              <a:spcAft>
                <a:spcPts val="0"/>
              </a:spcAft>
              <a:buClrTx/>
              <a:buSzTx/>
              <a:buFontTx/>
              <a:buNone/>
              <a:tabLst/>
              <a:defRPr/>
            </a:pPr>
            <a:r>
              <a:rPr lang="en-US" altLang="ja-JP" sz="1800" kern="0" dirty="0" smtClean="0">
                <a:solidFill>
                  <a:sysClr val="windowText" lastClr="000000"/>
                </a:solidFill>
                <a:latin typeface="Calibri"/>
                <a:ea typeface="ＭＳ Ｐゴシック"/>
              </a:rPr>
              <a:t>Examples: 5 </a:t>
            </a:r>
            <a:r>
              <a:rPr lang="en-US" altLang="ja-JP" sz="1800" kern="0" dirty="0">
                <a:solidFill>
                  <a:sysClr val="windowText" lastClr="000000"/>
                </a:solidFill>
                <a:latin typeface="Calibri"/>
                <a:ea typeface="ＭＳ Ｐゴシック"/>
              </a:rPr>
              <a:t>h</a:t>
            </a:r>
            <a:r>
              <a:rPr lang="en-US" altLang="ja-JP" sz="1800" kern="0" dirty="0" smtClean="0">
                <a:solidFill>
                  <a:sysClr val="windowText" lastClr="000000"/>
                </a:solidFill>
                <a:latin typeface="Calibri"/>
                <a:ea typeface="ＭＳ Ｐゴシック"/>
              </a:rPr>
              <a:t>ours, 3 days, 2 months, </a:t>
            </a:r>
          </a:p>
          <a:p>
            <a:pPr marL="0" marR="0" lvl="0" indent="0" algn="ctr" defTabSz="914400" eaLnBrk="1" fontAlgn="auto" latinLnBrk="0" hangingPunct="1">
              <a:lnSpc>
                <a:spcPct val="100000"/>
              </a:lnSpc>
              <a:spcBef>
                <a:spcPts val="0"/>
              </a:spcBef>
              <a:spcAft>
                <a:spcPts val="0"/>
              </a:spcAft>
              <a:buClrTx/>
              <a:buSzTx/>
              <a:buFontTx/>
              <a:buNone/>
              <a:tabLst/>
              <a:defRPr/>
            </a:pPr>
            <a:r>
              <a:rPr lang="en-US" altLang="ja-JP" sz="1800" kern="0" dirty="0" smtClean="0">
                <a:solidFill>
                  <a:sysClr val="windowText" lastClr="000000"/>
                </a:solidFill>
                <a:latin typeface="Calibri"/>
                <a:ea typeface="ＭＳ Ｐゴシック"/>
              </a:rPr>
              <a:t>1 years</a:t>
            </a:r>
          </a:p>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800" i="0" u="none" strike="noStrike" kern="0" cap="none" spc="0" normalizeH="0" baseline="0" noProof="0" dirty="0" smtClean="0">
                <a:ln>
                  <a:noFill/>
                </a:ln>
                <a:solidFill>
                  <a:sysClr val="windowText" lastClr="000000"/>
                </a:solidFill>
                <a:effectLst/>
                <a:uLnTx/>
                <a:uFillTx/>
                <a:latin typeface="Calibri"/>
                <a:ea typeface="ＭＳ Ｐゴシック"/>
              </a:rPr>
              <a:t>One, Two, Ten, …</a:t>
            </a:r>
          </a:p>
        </p:txBody>
      </p:sp>
      <p:pic>
        <p:nvPicPr>
          <p:cNvPr id="3077"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85322" y="4695445"/>
            <a:ext cx="207963" cy="354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 name="角丸四角形 22"/>
          <p:cNvSpPr/>
          <p:nvPr/>
        </p:nvSpPr>
        <p:spPr>
          <a:xfrm>
            <a:off x="5308179" y="3480099"/>
            <a:ext cx="2971800" cy="1127760"/>
          </a:xfrm>
          <a:prstGeom prst="roundRect">
            <a:avLst/>
          </a:prstGeom>
          <a:solidFill>
            <a:srgbClr val="92D050"/>
          </a:soli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800" b="1" i="0" u="none" strike="noStrike" kern="0" cap="none" spc="0" normalizeH="0" baseline="0" noProof="0" dirty="0" smtClean="0">
                <a:ln>
                  <a:noFill/>
                </a:ln>
                <a:solidFill>
                  <a:sysClr val="windowText" lastClr="000000"/>
                </a:solidFill>
                <a:effectLst/>
                <a:uLnTx/>
                <a:uFillTx/>
                <a:latin typeface="Calibri"/>
                <a:ea typeface="ＭＳ Ｐゴシック"/>
                <a:cs typeface="+mn-cs"/>
              </a:rPr>
              <a:t>Scale</a:t>
            </a:r>
          </a:p>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800" b="0" i="0" u="none" strike="noStrike" kern="0" cap="none" spc="0" normalizeH="0" baseline="0" noProof="0" dirty="0" smtClean="0">
                <a:ln>
                  <a:noFill/>
                </a:ln>
                <a:solidFill>
                  <a:sysClr val="windowText" lastClr="000000"/>
                </a:solidFill>
                <a:effectLst/>
                <a:uLnTx/>
                <a:uFillTx/>
                <a:latin typeface="Calibri"/>
                <a:ea typeface="ＭＳ Ｐゴシック"/>
                <a:cs typeface="+mn-cs"/>
              </a:rPr>
              <a:t> Time, Day, Month, Year</a:t>
            </a:r>
          </a:p>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800" b="0" i="0" u="none" strike="noStrike" kern="0" cap="none" spc="0" normalizeH="0" baseline="0" noProof="0" dirty="0" smtClean="0">
                <a:ln>
                  <a:noFill/>
                </a:ln>
                <a:solidFill>
                  <a:sysClr val="windowText" lastClr="000000"/>
                </a:solidFill>
                <a:effectLst/>
                <a:uLnTx/>
                <a:uFillTx/>
                <a:latin typeface="Calibri"/>
                <a:ea typeface="ＭＳ Ｐゴシック"/>
                <a:cs typeface="+mn-cs"/>
              </a:rPr>
              <a:t>Count </a:t>
            </a:r>
          </a:p>
        </p:txBody>
      </p:sp>
      <p:sp>
        <p:nvSpPr>
          <p:cNvPr id="13" name="角丸四角形 12"/>
          <p:cNvSpPr/>
          <p:nvPr/>
        </p:nvSpPr>
        <p:spPr>
          <a:xfrm>
            <a:off x="1322864" y="5406630"/>
            <a:ext cx="1889760" cy="824185"/>
          </a:xfrm>
          <a:prstGeom prst="roundRect">
            <a:avLst/>
          </a:prstGeom>
          <a:solidFill>
            <a:srgbClr val="92D050"/>
          </a:soli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800" b="1" i="0" u="none" strike="noStrike" kern="0" cap="none" spc="0" normalizeH="0" baseline="0" noProof="0" dirty="0" smtClean="0">
                <a:ln>
                  <a:noFill/>
                </a:ln>
                <a:solidFill>
                  <a:sysClr val="windowText" lastClr="000000"/>
                </a:solidFill>
                <a:effectLst/>
                <a:uLnTx/>
                <a:uFillTx/>
                <a:latin typeface="Calibri"/>
                <a:ea typeface="ＭＳ Ｐゴシック"/>
                <a:cs typeface="+mn-cs"/>
              </a:rPr>
              <a:t>Measured Value</a:t>
            </a:r>
          </a:p>
          <a:p>
            <a:pPr marL="0" marR="0" lvl="0" indent="0" algn="ctr" defTabSz="914400" eaLnBrk="1" fontAlgn="auto" latinLnBrk="0" hangingPunct="1">
              <a:lnSpc>
                <a:spcPct val="100000"/>
              </a:lnSpc>
              <a:spcBef>
                <a:spcPts val="0"/>
              </a:spcBef>
              <a:spcAft>
                <a:spcPts val="0"/>
              </a:spcAft>
              <a:buClrTx/>
              <a:buSzTx/>
              <a:buFontTx/>
              <a:buNone/>
              <a:tabLst/>
              <a:defRPr/>
            </a:pPr>
            <a:r>
              <a:rPr lang="en-US" altLang="ja-JP" sz="1800" kern="0" dirty="0" smtClean="0">
                <a:solidFill>
                  <a:sysClr val="windowText" lastClr="000000"/>
                </a:solidFill>
                <a:latin typeface="Calibri"/>
                <a:ea typeface="ＭＳ Ｐゴシック"/>
              </a:rPr>
              <a:t>Score Points</a:t>
            </a:r>
            <a:endParaRPr kumimoji="1" lang="en-US" altLang="ja-JP" sz="1800" i="0" u="none" strike="noStrike" kern="0" cap="none" spc="0" normalizeH="0" baseline="0" noProof="0" dirty="0" smtClean="0">
              <a:ln>
                <a:noFill/>
              </a:ln>
              <a:solidFill>
                <a:sysClr val="windowText" lastClr="000000"/>
              </a:solidFill>
              <a:effectLst/>
              <a:uLnTx/>
              <a:uFillTx/>
              <a:latin typeface="Calibri"/>
              <a:ea typeface="ＭＳ Ｐゴシック"/>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1" lang="en-US" altLang="ja-JP" sz="1800" b="1"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p:txBody>
      </p:sp>
      <p:sp>
        <p:nvSpPr>
          <p:cNvPr id="14" name="下矢印 13"/>
          <p:cNvSpPr/>
          <p:nvPr/>
        </p:nvSpPr>
        <p:spPr>
          <a:xfrm>
            <a:off x="2195354" y="4924061"/>
            <a:ext cx="144780" cy="320040"/>
          </a:xfrm>
          <a:prstGeom prst="downArrow">
            <a:avLst/>
          </a:prstGeom>
          <a:no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2" name="角丸四角形 11"/>
          <p:cNvSpPr/>
          <p:nvPr/>
        </p:nvSpPr>
        <p:spPr>
          <a:xfrm>
            <a:off x="683568" y="3803319"/>
            <a:ext cx="3168352" cy="986321"/>
          </a:xfrm>
          <a:prstGeom prst="roundRect">
            <a:avLst/>
          </a:prstGeom>
          <a:solidFill>
            <a:srgbClr val="92D050"/>
          </a:soli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800" b="1" i="0" u="none" strike="noStrike" kern="0" cap="none" spc="0" normalizeH="0" baseline="0" noProof="0" dirty="0" smtClean="0">
                <a:ln>
                  <a:noFill/>
                </a:ln>
                <a:solidFill>
                  <a:sysClr val="windowText" lastClr="000000"/>
                </a:solidFill>
                <a:effectLst/>
                <a:uLnTx/>
                <a:uFillTx/>
                <a:latin typeface="Calibri"/>
                <a:ea typeface="ＭＳ Ｐゴシック"/>
                <a:cs typeface="+mn-cs"/>
              </a:rPr>
              <a:t>Scale</a:t>
            </a:r>
          </a:p>
          <a:p>
            <a:pPr marL="0" marR="0" lvl="0" indent="0" algn="ctr" defTabSz="914400" eaLnBrk="1" fontAlgn="auto" latinLnBrk="0" hangingPunct="1">
              <a:lnSpc>
                <a:spcPct val="100000"/>
              </a:lnSpc>
              <a:spcBef>
                <a:spcPts val="0"/>
              </a:spcBef>
              <a:spcAft>
                <a:spcPts val="0"/>
              </a:spcAft>
              <a:buClrTx/>
              <a:buSzTx/>
              <a:buFontTx/>
              <a:buNone/>
              <a:tabLst/>
              <a:defRPr/>
            </a:pPr>
            <a:r>
              <a:rPr lang="en-US" altLang="ja-JP" sz="1800" kern="0" dirty="0" smtClean="0">
                <a:solidFill>
                  <a:sysClr val="windowText" lastClr="000000"/>
                </a:solidFill>
                <a:latin typeface="Calibri"/>
                <a:ea typeface="ＭＳ Ｐゴシック"/>
              </a:rPr>
              <a:t>I-O Scale, Hurt et al Scale</a:t>
            </a:r>
          </a:p>
          <a:p>
            <a:pPr marL="0" marR="0" lvl="0" indent="0" algn="ctr" defTabSz="914400" eaLnBrk="1" fontAlgn="auto" latinLnBrk="0" hangingPunct="1">
              <a:lnSpc>
                <a:spcPct val="100000"/>
              </a:lnSpc>
              <a:spcBef>
                <a:spcPts val="0"/>
              </a:spcBef>
              <a:spcAft>
                <a:spcPts val="0"/>
              </a:spcAft>
              <a:buClrTx/>
              <a:buSzTx/>
              <a:buFontTx/>
              <a:buNone/>
              <a:tabLst/>
              <a:defRPr/>
            </a:pPr>
            <a:r>
              <a:rPr lang="en-US" altLang="ja-JP" sz="1800" kern="0" dirty="0" smtClean="0">
                <a:solidFill>
                  <a:sysClr val="windowText" lastClr="000000"/>
                </a:solidFill>
                <a:latin typeface="Calibri"/>
                <a:ea typeface="ＭＳ Ｐゴシック"/>
              </a:rPr>
              <a:t>Goldsmith &amp; </a:t>
            </a:r>
            <a:r>
              <a:rPr lang="en-US" altLang="ja-JP" sz="1800" kern="0" dirty="0" err="1" smtClean="0">
                <a:solidFill>
                  <a:sysClr val="windowText" lastClr="000000"/>
                </a:solidFill>
                <a:latin typeface="Calibri"/>
                <a:ea typeface="ＭＳ Ｐゴシック"/>
              </a:rPr>
              <a:t>Hofacker</a:t>
            </a:r>
            <a:r>
              <a:rPr lang="en-US" altLang="ja-JP" sz="1800" kern="0" dirty="0" smtClean="0">
                <a:solidFill>
                  <a:sysClr val="windowText" lastClr="000000"/>
                </a:solidFill>
                <a:latin typeface="Calibri"/>
                <a:ea typeface="ＭＳ Ｐゴシック"/>
              </a:rPr>
              <a:t> Scale</a:t>
            </a:r>
          </a:p>
          <a:p>
            <a:pPr marL="0" marR="0" lvl="0" indent="0" algn="ctr" defTabSz="914400" eaLnBrk="1" fontAlgn="auto" latinLnBrk="0" hangingPunct="1">
              <a:lnSpc>
                <a:spcPct val="100000"/>
              </a:lnSpc>
              <a:spcBef>
                <a:spcPts val="0"/>
              </a:spcBef>
              <a:spcAft>
                <a:spcPts val="0"/>
              </a:spcAft>
              <a:buClrTx/>
              <a:buSzTx/>
              <a:buFontTx/>
              <a:buNone/>
              <a:tabLst/>
              <a:defRPr/>
            </a:pPr>
            <a:endParaRPr kumimoji="1" lang="en-US" altLang="ja-JP" sz="1800" b="1"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p:txBody>
      </p:sp>
      <p:sp>
        <p:nvSpPr>
          <p:cNvPr id="11" name="角丸四角形 10"/>
          <p:cNvSpPr/>
          <p:nvPr/>
        </p:nvSpPr>
        <p:spPr>
          <a:xfrm>
            <a:off x="539552" y="2209329"/>
            <a:ext cx="3456384" cy="1429199"/>
          </a:xfrm>
          <a:prstGeom prst="round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altLang="ja-JP" sz="1800" b="1" kern="0" dirty="0" smtClean="0">
                <a:solidFill>
                  <a:sysClr val="windowText" lastClr="000000"/>
                </a:solidFill>
                <a:latin typeface="Calibri"/>
                <a:ea typeface="ＭＳ Ｐゴシック"/>
              </a:rPr>
              <a:t>Theoretical Construct</a:t>
            </a:r>
          </a:p>
          <a:p>
            <a:pPr marL="0" marR="0" lvl="0" indent="0" algn="ctr" defTabSz="914400" eaLnBrk="1" fontAlgn="auto" latinLnBrk="0" hangingPunct="1">
              <a:lnSpc>
                <a:spcPct val="100000"/>
              </a:lnSpc>
              <a:spcBef>
                <a:spcPts val="0"/>
              </a:spcBef>
              <a:spcAft>
                <a:spcPts val="0"/>
              </a:spcAft>
              <a:buClrTx/>
              <a:buSzTx/>
              <a:buFontTx/>
              <a:buNone/>
              <a:tabLst/>
              <a:defRPr/>
            </a:pPr>
            <a:r>
              <a:rPr lang="en-US" altLang="ja-JP" sz="1800" kern="0" dirty="0" smtClean="0">
                <a:solidFill>
                  <a:sysClr val="windowText" lastClr="000000"/>
                </a:solidFill>
                <a:latin typeface="Calibri"/>
                <a:ea typeface="ＭＳ Ｐゴシック"/>
              </a:rPr>
              <a:t>Generalized Innovativeness</a:t>
            </a:r>
          </a:p>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800" b="0" i="0" u="none" strike="noStrike" kern="0" cap="none" spc="0" normalizeH="0" baseline="0" noProof="0" dirty="0" smtClean="0">
                <a:ln>
                  <a:noFill/>
                </a:ln>
                <a:solidFill>
                  <a:sysClr val="windowText" lastClr="000000"/>
                </a:solidFill>
                <a:effectLst/>
                <a:uLnTx/>
                <a:uFillTx/>
                <a:latin typeface="Calibri"/>
                <a:ea typeface="ＭＳ Ｐゴシック"/>
                <a:cs typeface="+mn-cs"/>
              </a:rPr>
              <a:t>Domain-specific</a:t>
            </a:r>
            <a:r>
              <a:rPr kumimoji="1" lang="en-US" altLang="ja-JP" sz="1800" b="0" i="0" u="none" strike="noStrike" kern="0" cap="none" spc="0" normalizeH="0" noProof="0" dirty="0" smtClean="0">
                <a:ln>
                  <a:noFill/>
                </a:ln>
                <a:solidFill>
                  <a:sysClr val="windowText" lastClr="000000"/>
                </a:solidFill>
                <a:effectLst/>
                <a:uLnTx/>
                <a:uFillTx/>
                <a:latin typeface="Calibri"/>
                <a:ea typeface="ＭＳ Ｐゴシック"/>
                <a:cs typeface="+mn-cs"/>
              </a:rPr>
              <a:t> Innovativeness</a:t>
            </a:r>
          </a:p>
          <a:p>
            <a:pPr marL="0" marR="0" lvl="0" indent="0" algn="ctr" defTabSz="914400" eaLnBrk="1" fontAlgn="auto" latinLnBrk="0" hangingPunct="1">
              <a:lnSpc>
                <a:spcPct val="100000"/>
              </a:lnSpc>
              <a:spcBef>
                <a:spcPts val="0"/>
              </a:spcBef>
              <a:spcAft>
                <a:spcPts val="0"/>
              </a:spcAft>
              <a:buClrTx/>
              <a:buSzTx/>
              <a:buFontTx/>
              <a:buNone/>
              <a:tabLst/>
              <a:defRPr/>
            </a:pPr>
            <a:r>
              <a:rPr lang="en-US" altLang="ja-JP" sz="1800" kern="0" baseline="0" dirty="0" smtClean="0">
                <a:solidFill>
                  <a:sysClr val="windowText" lastClr="000000"/>
                </a:solidFill>
                <a:latin typeface="Calibri"/>
                <a:ea typeface="ＭＳ Ｐゴシック"/>
              </a:rPr>
              <a:t>Single Product Innovativeness</a:t>
            </a:r>
            <a:endParaRPr kumimoji="1" lang="ja-JP" altLang="en-US" sz="1800" b="0"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p:txBody>
      </p:sp>
      <p:sp>
        <p:nvSpPr>
          <p:cNvPr id="2" name="タイトル 1"/>
          <p:cNvSpPr>
            <a:spLocks noGrp="1"/>
          </p:cNvSpPr>
          <p:nvPr>
            <p:ph type="title"/>
          </p:nvPr>
        </p:nvSpPr>
        <p:spPr>
          <a:xfrm>
            <a:off x="539552" y="116632"/>
            <a:ext cx="8229600" cy="1152128"/>
          </a:xfrm>
        </p:spPr>
        <p:txBody>
          <a:bodyPr>
            <a:noAutofit/>
          </a:bodyPr>
          <a:lstStyle/>
          <a:p>
            <a:r>
              <a:rPr kumimoji="1" lang="en-US" altLang="ja-JP" sz="3200" dirty="0" smtClean="0"/>
              <a:t>Also consumer </a:t>
            </a:r>
            <a:r>
              <a:rPr lang="en-US" altLang="ja-JP" sz="3200" dirty="0" smtClean="0"/>
              <a:t>i</a:t>
            </a:r>
            <a:r>
              <a:rPr kumimoji="1" lang="en-US" altLang="ja-JP" sz="3200" dirty="0" smtClean="0"/>
              <a:t>nnovativeness behavior should be predicted from the theoretical construct.</a:t>
            </a:r>
            <a:endParaRPr kumimoji="1" lang="ja-JP" altLang="en-US" sz="3200" dirty="0"/>
          </a:p>
        </p:txBody>
      </p:sp>
      <p:sp>
        <p:nvSpPr>
          <p:cNvPr id="3" name="スライド番号プレースホルダー 2"/>
          <p:cNvSpPr>
            <a:spLocks noGrp="1"/>
          </p:cNvSpPr>
          <p:nvPr>
            <p:ph type="sldNum" sz="quarter" idx="12"/>
          </p:nvPr>
        </p:nvSpPr>
        <p:spPr/>
        <p:txBody>
          <a:bodyPr/>
          <a:lstStyle/>
          <a:p>
            <a:fld id="{D2D8002D-B5B0-4BAC-B1F6-782DDCCE6D9C}" type="slidenum">
              <a:rPr kumimoji="1" lang="ja-JP" altLang="en-US" smtClean="0"/>
              <a:pPr/>
              <a:t>9</a:t>
            </a:fld>
            <a:endParaRPr kumimoji="1" lang="ja-JP" altLang="en-US"/>
          </a:p>
        </p:txBody>
      </p:sp>
      <p:sp>
        <p:nvSpPr>
          <p:cNvPr id="9" name="角丸四角形 8"/>
          <p:cNvSpPr/>
          <p:nvPr/>
        </p:nvSpPr>
        <p:spPr>
          <a:xfrm>
            <a:off x="6055282" y="1651819"/>
            <a:ext cx="1889125" cy="419100"/>
          </a:xfrm>
          <a:prstGeom prst="round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800" b="0" i="0" u="none" strike="noStrike" kern="0" cap="none" spc="0" normalizeH="0" baseline="0" noProof="0" dirty="0" smtClean="0">
                <a:ln>
                  <a:noFill/>
                </a:ln>
                <a:solidFill>
                  <a:sysClr val="windowText" lastClr="000000"/>
                </a:solidFill>
                <a:effectLst/>
                <a:uLnTx/>
                <a:uFillTx/>
                <a:latin typeface="Calibri"/>
                <a:ea typeface="ＭＳ Ｐゴシック"/>
                <a:cs typeface="+mn-cs"/>
              </a:rPr>
              <a:t>Behavior</a:t>
            </a:r>
            <a:endParaRPr kumimoji="1" lang="ja-JP" altLang="en-US" sz="1800" b="0"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p:txBody>
      </p:sp>
      <p:sp>
        <p:nvSpPr>
          <p:cNvPr id="8" name="角丸四角形 7"/>
          <p:cNvSpPr/>
          <p:nvPr/>
        </p:nvSpPr>
        <p:spPr>
          <a:xfrm>
            <a:off x="1583146" y="1628800"/>
            <a:ext cx="1889125" cy="465138"/>
          </a:xfrm>
          <a:prstGeom prst="round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800" b="0" i="0" u="none" strike="noStrike" kern="0" cap="none" spc="0" normalizeH="0" baseline="0" noProof="0" dirty="0" smtClean="0">
                <a:ln>
                  <a:noFill/>
                </a:ln>
                <a:solidFill>
                  <a:sysClr val="windowText" lastClr="000000"/>
                </a:solidFill>
                <a:effectLst/>
                <a:uLnTx/>
                <a:uFillTx/>
                <a:latin typeface="Calibri"/>
                <a:ea typeface="ＭＳ Ｐゴシック"/>
                <a:cs typeface="+mn-cs"/>
              </a:rPr>
              <a:t>Personality Trait</a:t>
            </a:r>
            <a:endParaRPr kumimoji="1" lang="ja-JP" altLang="en-US" sz="1800" b="0"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41191" y="1766119"/>
            <a:ext cx="211613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2" name="Picture 2"/>
          <p:cNvPicPr>
            <a:picLocks noGrp="1" noChangeAspect="1" noChangeArrowheads="1"/>
          </p:cNvPicPr>
          <p:nvPr>
            <p:ph idx="1"/>
          </p:nvPr>
        </p:nvPicPr>
        <p:blipFill>
          <a:blip r:embed="rId4" cstate="print">
            <a:extLst>
              <a:ext uri="{28A0092B-C50C-407E-A947-70E740481C1C}">
                <a14:useLocalDpi xmlns:a14="http://schemas.microsoft.com/office/drawing/2010/main" val="0"/>
              </a:ext>
            </a:extLst>
          </a:blip>
          <a:srcRect/>
          <a:stretch>
            <a:fillRect/>
          </a:stretch>
        </p:blipFill>
        <p:spPr bwMode="auto">
          <a:xfrm>
            <a:off x="4813859" y="2132856"/>
            <a:ext cx="3889585" cy="1164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347842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17167</TotalTime>
  <Words>7131</Words>
  <Application>Microsoft Office PowerPoint</Application>
  <PresentationFormat>画面に合わせる (4:3)</PresentationFormat>
  <Paragraphs>962</Paragraphs>
  <Slides>53</Slides>
  <Notes>24</Notes>
  <HiddenSlides>0</HiddenSlides>
  <MMClips>0</MMClips>
  <ScaleCrop>false</ScaleCrop>
  <HeadingPairs>
    <vt:vector size="6" baseType="variant">
      <vt:variant>
        <vt:lpstr>テーマ</vt:lpstr>
      </vt:variant>
      <vt:variant>
        <vt:i4>3</vt:i4>
      </vt:variant>
      <vt:variant>
        <vt:lpstr>埋め込まれた OLE サーバー</vt:lpstr>
      </vt:variant>
      <vt:variant>
        <vt:i4>1</vt:i4>
      </vt:variant>
      <vt:variant>
        <vt:lpstr>スライド タイトル</vt:lpstr>
      </vt:variant>
      <vt:variant>
        <vt:i4>53</vt:i4>
      </vt:variant>
    </vt:vector>
  </HeadingPairs>
  <TitlesOfParts>
    <vt:vector size="57" baseType="lpstr">
      <vt:lpstr>Office テーマ</vt:lpstr>
      <vt:lpstr>1_Office テーマ</vt:lpstr>
      <vt:lpstr>2_Office テーマ</vt:lpstr>
      <vt:lpstr>文書</vt:lpstr>
      <vt:lpstr>An Investigation of Domain-specific Innovativeness*: Reconstruction of Innovation Diffusion Research Framework V. 1.6</vt:lpstr>
      <vt:lpstr>Introduction</vt:lpstr>
      <vt:lpstr>Order of Presentation</vt:lpstr>
      <vt:lpstr>Objectives </vt:lpstr>
      <vt:lpstr>PowerPoint プレゼンテーション</vt:lpstr>
      <vt:lpstr>PowerPoint プレゼンテーション</vt:lpstr>
      <vt:lpstr>No Reasoning from Disposition Concept</vt:lpstr>
      <vt:lpstr>Typically behavior is predicted from personality trait in psychology.</vt:lpstr>
      <vt:lpstr>Also consumer innovativeness behavior should be predicted from the theoretical construct.</vt:lpstr>
      <vt:lpstr>Theoretical Developments in Personality Psychology</vt:lpstr>
      <vt:lpstr>Theoretical Developments in Personality Psychology From “Trait-Behavior” to “Trait-intervening variables-Behavior”</vt:lpstr>
      <vt:lpstr>PowerPoint プレゼンテーション</vt:lpstr>
      <vt:lpstr>Reconstruction of Research Framework</vt:lpstr>
      <vt:lpstr>Reconstruction of Innovation Diffusion Framework: Our model</vt:lpstr>
      <vt:lpstr>PowerPoint プレゼンテーション</vt:lpstr>
      <vt:lpstr>Hypotheses</vt:lpstr>
      <vt:lpstr>Hypotheses</vt:lpstr>
      <vt:lpstr>Hypotheses</vt:lpstr>
      <vt:lpstr>Sample</vt:lpstr>
      <vt:lpstr>Questionnaire</vt:lpstr>
      <vt:lpstr>Results</vt:lpstr>
      <vt:lpstr>Cronbach's alpha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Considerations on Time dependency of T-D mixture (DSI)</vt:lpstr>
      <vt:lpstr>Managerial Implications of T-D mixture</vt:lpstr>
      <vt:lpstr>Summary and Future research direction</vt:lpstr>
      <vt:lpstr>PowerPoint プレゼンテーション</vt:lpstr>
      <vt:lpstr>PowerPoint プレゼンテーション</vt:lpstr>
      <vt:lpstr>PowerPoint プレゼンテーション</vt:lpstr>
      <vt:lpstr>References</vt:lpstr>
      <vt:lpstr>Supporting Evidences</vt:lpstr>
      <vt:lpstr>PowerPoint プレゼンテーション</vt:lpstr>
      <vt:lpstr>PowerPoint プレゼンテーション</vt:lpstr>
      <vt:lpstr>PowerPoint プレゼンテーション</vt:lpstr>
      <vt:lpstr>Problems in Diffusion Theory</vt:lpstr>
      <vt:lpstr>2. Critical Review of Literature:  Goldsmith and Hofacker’s six-item, self-report scale</vt:lpstr>
      <vt:lpstr>2. Critical Review of Literature:  Goldsmith and Hofacker (1991)</vt:lpstr>
      <vt:lpstr>Kiuchi’s 16-item Test continued</vt:lpstr>
      <vt:lpstr>Appendix: Kiuchi’s 16-item Independent-Interdependent Self Construal Test </vt:lpstr>
      <vt:lpstr>Kiuchi’s 16-item Test continued</vt:lpstr>
      <vt:lpstr>Kiuchi’s 16-item Test continued</vt:lpstr>
      <vt:lpstr>Kiuchi’s 16-item Test continued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Nontitle</dc:title>
  <dc:creator>myamada</dc:creator>
  <cp:lastModifiedBy>Masataka Yamada</cp:lastModifiedBy>
  <cp:revision>292</cp:revision>
  <dcterms:created xsi:type="dcterms:W3CDTF">2012-02-19T02:59:38Z</dcterms:created>
  <dcterms:modified xsi:type="dcterms:W3CDTF">2012-06-07T08:51:59Z</dcterms:modified>
</cp:coreProperties>
</file>