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57" r:id="rId4"/>
    <p:sldId id="350" r:id="rId5"/>
    <p:sldId id="267" r:id="rId6"/>
    <p:sldId id="268" r:id="rId7"/>
    <p:sldId id="352" r:id="rId8"/>
    <p:sldId id="269" r:id="rId9"/>
    <p:sldId id="353" r:id="rId10"/>
    <p:sldId id="258" r:id="rId11"/>
    <p:sldId id="270" r:id="rId12"/>
    <p:sldId id="259" r:id="rId13"/>
    <p:sldId id="313" r:id="rId14"/>
    <p:sldId id="312" r:id="rId15"/>
    <p:sldId id="315" r:id="rId16"/>
    <p:sldId id="314"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54" r:id="rId30"/>
    <p:sldId id="333" r:id="rId31"/>
    <p:sldId id="359" r:id="rId32"/>
    <p:sldId id="334" r:id="rId33"/>
    <p:sldId id="355" r:id="rId34"/>
    <p:sldId id="356" r:id="rId35"/>
    <p:sldId id="335"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AA415-9B79-4D1F-B2C7-C42D3B141247}" type="datetimeFigureOut">
              <a:rPr kumimoji="1" lang="ja-JP" altLang="en-US" smtClean="0"/>
              <a:t>2012/2/19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2DC78-3FE6-489B-9610-73CFCE38C53D}" type="slidenum">
              <a:rPr kumimoji="1" lang="ja-JP" altLang="en-US" smtClean="0"/>
              <a:t>‹#›</a:t>
            </a:fld>
            <a:endParaRPr kumimoji="1" lang="ja-JP" altLang="en-US"/>
          </a:p>
        </p:txBody>
      </p:sp>
    </p:spTree>
    <p:extLst>
      <p:ext uri="{BB962C8B-B14F-4D97-AF65-F5344CB8AC3E}">
        <p14:creationId xmlns:p14="http://schemas.microsoft.com/office/powerpoint/2010/main" val="4880285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6F4EF5CC-4D9B-470F-8EBB-A0C5554F4741}" type="datetime1">
              <a:rPr kumimoji="1" lang="ja-JP" altLang="en-US" smtClean="0"/>
              <a:t>2012/2/19</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37FE7906-188B-4EE8-A898-58A965B06A3D}"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E31EC8E-8026-4C09-98D2-025EDD90C634}" type="datetime1">
              <a:rPr kumimoji="1" lang="ja-JP" altLang="en-US" smtClean="0"/>
              <a:t>2012/2/19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E7906-188B-4EE8-A898-58A965B06A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01BAC47-E93E-450E-AE29-3AE2DDC336C1}" type="datetime1">
              <a:rPr kumimoji="1" lang="ja-JP" altLang="en-US" smtClean="0"/>
              <a:t>2012/2/19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E7906-188B-4EE8-A898-58A965B06A3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451339" y="1268413"/>
            <a:ext cx="8241323" cy="1441450"/>
          </a:xfrm>
        </p:spPr>
        <p:txBody>
          <a:bodyPr/>
          <a:lstStyle>
            <a:lvl1pPr>
              <a:defRPr>
                <a:solidFill>
                  <a:srgbClr val="587E3E"/>
                </a:solidFill>
              </a:defRPr>
            </a:lvl1pPr>
          </a:lstStyle>
          <a:p>
            <a:r>
              <a:rPr lang="ja-JP" altLang="en-US" smtClean="0"/>
              <a:t>マスタ タイトルの書式設定</a:t>
            </a:r>
            <a:endParaRPr lang="ja-JP" altLang="en-US"/>
          </a:p>
        </p:txBody>
      </p:sp>
      <p:sp>
        <p:nvSpPr>
          <p:cNvPr id="12292" name="Rectangle 4"/>
          <p:cNvSpPr>
            <a:spLocks noGrp="1" noChangeArrowheads="1"/>
          </p:cNvSpPr>
          <p:nvPr>
            <p:ph type="subTitle" idx="1"/>
          </p:nvPr>
        </p:nvSpPr>
        <p:spPr>
          <a:xfrm>
            <a:off x="451339" y="3213101"/>
            <a:ext cx="8241323" cy="1871663"/>
          </a:xfrm>
        </p:spPr>
        <p:txBody>
          <a:bodyPr/>
          <a:lstStyle>
            <a:lvl1pPr marL="0" indent="0" algn="ctr">
              <a:buFontTx/>
              <a:buNone/>
              <a:defRPr/>
            </a:lvl1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xfrm>
            <a:off x="6732240" y="6237312"/>
            <a:ext cx="2133600" cy="476250"/>
          </a:xfrm>
        </p:spPr>
        <p:txBody>
          <a:bodyPr/>
          <a:lstStyle>
            <a:lvl1pPr algn="r">
              <a:defRPr smtClean="0"/>
            </a:lvl1pPr>
          </a:lstStyle>
          <a:p>
            <a:fld id="{5D2091CB-E138-4CC4-BA7C-F8284488EDD1}" type="datetime1">
              <a:rPr lang="ja-JP" altLang="en-US" smtClean="0">
                <a:solidFill>
                  <a:srgbClr val="000000"/>
                </a:solidFill>
              </a:rPr>
              <a:t>2012/2/19</a:t>
            </a:fld>
            <a:endParaRPr lang="en-US" altLang="ja-JP" dirty="0">
              <a:solidFill>
                <a:srgbClr val="000000"/>
              </a:solidFill>
            </a:endParaRPr>
          </a:p>
        </p:txBody>
      </p:sp>
      <p:sp>
        <p:nvSpPr>
          <p:cNvPr id="5" name="Rectangle 6"/>
          <p:cNvSpPr>
            <a:spLocks noGrp="1" noChangeArrowheads="1"/>
          </p:cNvSpPr>
          <p:nvPr>
            <p:ph type="ftr" sz="quarter" idx="11"/>
          </p:nvPr>
        </p:nvSpPr>
        <p:spPr>
          <a:xfrm>
            <a:off x="2976563" y="6245225"/>
            <a:ext cx="3322637" cy="476250"/>
          </a:xfrm>
        </p:spPr>
        <p:txBody>
          <a:bodyPr/>
          <a:lstStyle>
            <a:lvl1pPr>
              <a:defRPr smtClean="0"/>
            </a:lvl1pPr>
          </a:lstStyle>
          <a:p>
            <a:endParaRPr lang="en-US" altLang="ja-JP">
              <a:solidFill>
                <a:srgbClr val="000000"/>
              </a:solidFill>
            </a:endParaRPr>
          </a:p>
        </p:txBody>
      </p:sp>
      <p:sp>
        <p:nvSpPr>
          <p:cNvPr id="6" name="Rectangle 7"/>
          <p:cNvSpPr>
            <a:spLocks noGrp="1" noChangeArrowheads="1"/>
          </p:cNvSpPr>
          <p:nvPr>
            <p:ph type="sldNum" sz="quarter" idx="12"/>
          </p:nvPr>
        </p:nvSpPr>
        <p:spPr>
          <a:xfrm>
            <a:off x="467544" y="6237312"/>
            <a:ext cx="1927225" cy="476250"/>
          </a:xfrm>
        </p:spPr>
        <p:txBody>
          <a:bodyPr/>
          <a:lstStyle>
            <a:lvl1pPr algn="l">
              <a:defRPr smtClean="0"/>
            </a:lvl1pPr>
          </a:lstStyle>
          <a:p>
            <a:fld id="{4697310B-3A9A-47C3-89AC-55681C608A9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21479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82613" y="1484784"/>
            <a:ext cx="7978775" cy="4425950"/>
          </a:xfrm>
        </p:spPr>
        <p:txBody>
          <a:bodyPr/>
          <a:lstStyle>
            <a:lvl1pPr marL="342900" indent="-342900">
              <a:buClr>
                <a:schemeClr val="accent5">
                  <a:lumMod val="25000"/>
                </a:schemeClr>
              </a:buClr>
              <a:buSzPct val="95000"/>
              <a:buFont typeface="Wingdings" pitchFamily="2" charset="2"/>
              <a:buChar char="n"/>
              <a:defRPr/>
            </a:lvl1pPr>
            <a:lvl2pPr marL="742950" indent="-285750">
              <a:buClr>
                <a:schemeClr val="accent5">
                  <a:lumMod val="25000"/>
                </a:schemeClr>
              </a:buClr>
              <a:buSzPct val="95000"/>
              <a:buFont typeface="Wingdings" pitchFamily="2" charset="2"/>
              <a:buChar char="n"/>
              <a:defRPr/>
            </a:lvl2pPr>
            <a:lvl3pPr marL="1143000" indent="-228600">
              <a:buClr>
                <a:schemeClr val="accent5">
                  <a:lumMod val="25000"/>
                </a:schemeClr>
              </a:buClr>
              <a:buSzPct val="95000"/>
              <a:buFont typeface="Wingdings" pitchFamily="2" charset="2"/>
              <a:buChar char="n"/>
              <a:defRPr/>
            </a:lvl3pPr>
            <a:lvl4pPr marL="1600200" indent="-228600">
              <a:buClr>
                <a:schemeClr val="accent5">
                  <a:lumMod val="25000"/>
                </a:schemeClr>
              </a:buClr>
              <a:buSzPct val="95000"/>
              <a:buFont typeface="Wingdings" pitchFamily="2" charset="2"/>
              <a:buChar char="n"/>
              <a:defRPr/>
            </a:lvl4pPr>
            <a:lvl5pPr marL="2057400" indent="-228600">
              <a:buClr>
                <a:schemeClr val="accent5">
                  <a:lumMod val="25000"/>
                </a:schemeClr>
              </a:buClr>
              <a:buSzPct val="95000"/>
              <a:buFont typeface="Wingdings" pitchFamily="2" charset="2"/>
              <a:buChar char="n"/>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6"/>
          <p:cNvSpPr>
            <a:spLocks noGrp="1" noChangeArrowheads="1"/>
          </p:cNvSpPr>
          <p:nvPr>
            <p:ph type="dt" sz="half" idx="10"/>
          </p:nvPr>
        </p:nvSpPr>
        <p:spPr>
          <a:xfrm>
            <a:off x="6660232" y="6237312"/>
            <a:ext cx="2133600" cy="476250"/>
          </a:xfrm>
          <a:ln/>
        </p:spPr>
        <p:txBody>
          <a:bodyPr/>
          <a:lstStyle>
            <a:lvl1pPr algn="r">
              <a:defRPr/>
            </a:lvl1pPr>
          </a:lstStyle>
          <a:p>
            <a:fld id="{E7438028-A00A-4A01-B8CA-03ABFDC683AE}" type="datetime1">
              <a:rPr lang="ja-JP" altLang="en-US" smtClean="0">
                <a:solidFill>
                  <a:srgbClr val="000000"/>
                </a:solidFill>
              </a:rPr>
              <a:t>2012/2/19</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8"/>
          <p:cNvSpPr>
            <a:spLocks noGrp="1" noChangeArrowheads="1"/>
          </p:cNvSpPr>
          <p:nvPr>
            <p:ph type="sldNum" sz="quarter" idx="12"/>
          </p:nvPr>
        </p:nvSpPr>
        <p:spPr>
          <a:xfrm>
            <a:off x="251520" y="6237312"/>
            <a:ext cx="2133600" cy="476250"/>
          </a:xfrm>
          <a:ln/>
        </p:spPr>
        <p:txBody>
          <a:bodyPr/>
          <a:lstStyle>
            <a:lvl1pPr algn="l">
              <a:defRPr/>
            </a:lvl1pPr>
          </a:lstStyle>
          <a:p>
            <a:fld id="{BD5AFF2E-1A51-4A03-B3A5-B5DA3FB10BE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82270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3ED5996D-89D4-41A6-BB62-181EEE174BF1}" type="datetime1">
              <a:rPr lang="ja-JP" altLang="en-US" smtClean="0">
                <a:solidFill>
                  <a:srgbClr val="000000"/>
                </a:solidFill>
              </a:rPr>
              <a:t>2012/2/19</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AB1D063-2B15-4C81-95DC-F4F2A1444EA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5349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3224" y="1700213"/>
            <a:ext cx="391843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9" y="1700213"/>
            <a:ext cx="391843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fld id="{1B75E74D-19AF-4218-91C3-4C6CAECF8C71}" type="datetime1">
              <a:rPr lang="ja-JP" altLang="en-US" smtClean="0">
                <a:solidFill>
                  <a:srgbClr val="000000"/>
                </a:solidFill>
              </a:rPr>
              <a:t>2012/2/19</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97AF8602-4221-454C-A6F5-D4E29C3725B8}"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4223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fld id="{D2E15828-AC67-456E-99AE-66EAA913DE61}" type="datetime1">
              <a:rPr lang="ja-JP" altLang="en-US" smtClean="0">
                <a:solidFill>
                  <a:srgbClr val="000000"/>
                </a:solidFill>
              </a:rPr>
              <a:t>2012/2/19</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D45E6057-8558-4C9E-940B-5BA0A486C38C}"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324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fld id="{4FD74303-EB8F-4717-B723-9F800E5DD04A}" type="datetime1">
              <a:rPr lang="ja-JP" altLang="en-US" smtClean="0">
                <a:solidFill>
                  <a:srgbClr val="000000"/>
                </a:solidFill>
              </a:rPr>
              <a:t>2012/2/19</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E4BF0FBD-C53E-4878-9283-F8AC33CC2F5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2993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01501D09-2B4B-4CC7-9119-5308AAC4174F}" type="datetime1">
              <a:rPr lang="ja-JP" altLang="en-US" smtClean="0">
                <a:solidFill>
                  <a:srgbClr val="000000"/>
                </a:solidFill>
              </a:rPr>
              <a:t>2012/2/19</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5841944B-F259-44DA-A651-2716F2805A79}"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1161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8693575E-63E4-4EF1-AB0B-BC451EA83C1C}" type="datetime1">
              <a:rPr lang="ja-JP" altLang="en-US" smtClean="0">
                <a:solidFill>
                  <a:srgbClr val="000000"/>
                </a:solidFill>
              </a:rPr>
              <a:t>2012/2/19</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FAE2D328-9A6C-4281-856D-5C7633800D57}"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0510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A1F1EDDC-00BF-4416-B1DB-A2F035D52DEE}" type="datetime1">
              <a:rPr kumimoji="1" lang="ja-JP" altLang="en-US" smtClean="0"/>
              <a:t>2012/2/19</a:t>
            </a:fld>
            <a:endParaRPr kumimoji="1" lang="ja-JP" altLang="en-US"/>
          </a:p>
        </p:txBody>
      </p:sp>
      <p:sp>
        <p:nvSpPr>
          <p:cNvPr id="9" name="スライド番号プレースホルダー 8"/>
          <p:cNvSpPr>
            <a:spLocks noGrp="1"/>
          </p:cNvSpPr>
          <p:nvPr>
            <p:ph type="sldNum" sz="quarter" idx="15"/>
          </p:nvPr>
        </p:nvSpPr>
        <p:spPr>
          <a:xfrm>
            <a:off x="8534400" y="0"/>
            <a:ext cx="609600" cy="521208"/>
          </a:xfrm>
        </p:spPr>
        <p:txBody>
          <a:bodyPr rtlCol="0"/>
          <a:lstStyle/>
          <a:p>
            <a:fld id="{37FE7906-188B-4EE8-A898-58A965B06A3D}" type="slidenum">
              <a:rPr kumimoji="1" lang="ja-JP" altLang="en-US" smtClean="0"/>
              <a:pPr/>
              <a:t>‹#›</a:t>
            </a:fld>
            <a:endParaRPr kumimoji="1" lang="ja-JP" altLang="en-US" dirty="0"/>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66BB8164-3A8A-4261-8B3B-399C9CD36FEF}" type="datetime1">
              <a:rPr lang="ja-JP" altLang="en-US" smtClean="0">
                <a:solidFill>
                  <a:srgbClr val="000000"/>
                </a:solidFill>
              </a:rPr>
              <a:t>2012/2/19</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3FA9E51-3B54-499C-BCD4-A92768ECD4D6}"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9632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fld id="{DC799DD1-A3FF-408A-ACC3-B8D23CBA65B4}" type="datetime1">
              <a:rPr lang="ja-JP" altLang="en-US" smtClean="0">
                <a:solidFill>
                  <a:srgbClr val="000000"/>
                </a:solidFill>
              </a:rPr>
              <a:t>2012/2/19</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3AC8D9-DB62-4960-AA6D-A5BA7EEC162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4119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6389" y="490539"/>
            <a:ext cx="1994388" cy="56356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3224" y="490539"/>
            <a:ext cx="5842489" cy="56356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fld id="{F99621E1-6D0A-48D6-B14A-B80DA629D038}" type="datetime1">
              <a:rPr lang="ja-JP" altLang="en-US" smtClean="0">
                <a:solidFill>
                  <a:srgbClr val="000000"/>
                </a:solidFill>
              </a:rPr>
              <a:t>2012/2/19</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endParaRPr lang="en-US" altLang="ja-JP">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DD9B0A67-06D9-44A0-8B7E-1C10CC2F5A50}"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8606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2E31160D-5A54-44A0-8F34-AA4C2B96F6AE}" type="datetime1">
              <a:rPr kumimoji="1" lang="ja-JP" altLang="en-US" smtClean="0"/>
              <a:t>2012/2/19</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37FE7906-188B-4EE8-A898-58A965B06A3D}"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79E05C78-4F19-4667-9A5D-34EA1230AB91}" type="datetime1">
              <a:rPr kumimoji="1" lang="ja-JP" altLang="en-US" smtClean="0"/>
              <a:t>2012/2/19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FE7906-188B-4EE8-A898-58A965B06A3D}"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9B446512-0E2D-49DF-8257-0B41DB9B1368}" type="datetime1">
              <a:rPr kumimoji="1" lang="ja-JP" altLang="en-US" smtClean="0"/>
              <a:t>2012/2/19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FE7906-188B-4EE8-A898-58A965B06A3D}" type="slidenum">
              <a:rPr kumimoji="1" lang="ja-JP" altLang="en-US" smtClean="0"/>
              <a:pPr/>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B08951D-7579-425B-8073-20DD95F38BD2}" type="datetime1">
              <a:rPr kumimoji="1" lang="ja-JP" altLang="en-US" smtClean="0"/>
              <a:t>2012/2/19</a:t>
            </a:fld>
            <a:endParaRPr kumimoji="1" lang="ja-JP" altLang="en-US"/>
          </a:p>
        </p:txBody>
      </p:sp>
      <p:sp>
        <p:nvSpPr>
          <p:cNvPr id="7" name="スライド番号プレースホルダー 6"/>
          <p:cNvSpPr>
            <a:spLocks noGrp="1"/>
          </p:cNvSpPr>
          <p:nvPr>
            <p:ph type="sldNum" sz="quarter" idx="11"/>
          </p:nvPr>
        </p:nvSpPr>
        <p:spPr/>
        <p:txBody>
          <a:bodyPr rtlCol="0"/>
          <a:lstStyle/>
          <a:p>
            <a:fld id="{37FE7906-188B-4EE8-A898-58A965B06A3D}" type="slidenum">
              <a:rPr kumimoji="1" lang="ja-JP" altLang="en-US" smtClean="0"/>
              <a:pPr/>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E83DF4-FCE6-4B7C-97EF-D8E6448C87BF}" type="datetime1">
              <a:rPr kumimoji="1" lang="ja-JP" altLang="en-US" smtClean="0"/>
              <a:t>2012/2/19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FE7906-188B-4EE8-A898-58A965B06A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595360" y="-35699"/>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AA924C48-179D-4196-B458-DF71F781947F}" type="datetime1">
              <a:rPr kumimoji="1" lang="ja-JP" altLang="en-US" smtClean="0"/>
              <a:t>2012/2/19</a:t>
            </a:fld>
            <a:endParaRPr kumimoji="1" lang="ja-JP" altLang="en-US"/>
          </a:p>
        </p:txBody>
      </p:sp>
      <p:sp>
        <p:nvSpPr>
          <p:cNvPr id="22" name="スライド番号プレースホルダー 21"/>
          <p:cNvSpPr>
            <a:spLocks noGrp="1"/>
          </p:cNvSpPr>
          <p:nvPr>
            <p:ph type="sldNum" sz="quarter" idx="15"/>
          </p:nvPr>
        </p:nvSpPr>
        <p:spPr/>
        <p:txBody>
          <a:bodyPr rtlCol="0"/>
          <a:lstStyle/>
          <a:p>
            <a:fld id="{37FE7906-188B-4EE8-A898-58A965B06A3D}" type="slidenum">
              <a:rPr kumimoji="1" lang="ja-JP" altLang="en-US" smtClean="0"/>
              <a:pPr/>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69B651FD-41A8-40C6-AA5A-57F8109BE692}" type="datetime1">
              <a:rPr kumimoji="1" lang="ja-JP" altLang="en-US" smtClean="0"/>
              <a:t>2012/2/19</a:t>
            </a:fld>
            <a:endParaRPr kumimoji="1" lang="ja-JP" altLang="en-US"/>
          </a:p>
        </p:txBody>
      </p:sp>
      <p:sp>
        <p:nvSpPr>
          <p:cNvPr id="18" name="スライド番号プレースホルダー 17"/>
          <p:cNvSpPr>
            <a:spLocks noGrp="1"/>
          </p:cNvSpPr>
          <p:nvPr>
            <p:ph type="sldNum" sz="quarter" idx="11"/>
          </p:nvPr>
        </p:nvSpPr>
        <p:spPr/>
        <p:txBody>
          <a:bodyPr rtlCol="0"/>
          <a:lstStyle/>
          <a:p>
            <a:fld id="{37FE7906-188B-4EE8-A898-58A965B06A3D}" type="slidenum">
              <a:rPr kumimoji="1" lang="ja-JP" altLang="en-US" smtClean="0"/>
              <a:pPr/>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6F404B9-7914-474F-8E2A-C08DAF1FCF3F}" type="datetime1">
              <a:rPr kumimoji="1" lang="ja-JP" altLang="en-US" smtClean="0"/>
              <a:t>2012/2/19</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595360" y="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560287" y="-25702"/>
            <a:ext cx="609600" cy="521208"/>
          </a:xfrm>
          <a:prstGeom prst="rect">
            <a:avLst/>
          </a:prstGeom>
        </p:spPr>
        <p:txBody>
          <a:bodyPr vert="horz" anchor="ctr"/>
          <a:lstStyle>
            <a:lvl1pPr algn="ctr" eaLnBrk="1" latinLnBrk="0" hangingPunct="1">
              <a:defRPr kumimoji="0" sz="1400" b="1">
                <a:solidFill>
                  <a:srgbClr val="FFFFFF"/>
                </a:solidFill>
              </a:defRPr>
            </a:lvl1pPr>
          </a:lstStyle>
          <a:p>
            <a:fld id="{37FE7906-188B-4EE8-A898-58A965B06A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582613" y="490538"/>
            <a:ext cx="7978775"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5"/>
          <p:cNvSpPr>
            <a:spLocks noGrp="1" noChangeArrowheads="1"/>
          </p:cNvSpPr>
          <p:nvPr>
            <p:ph type="body" idx="1"/>
          </p:nvPr>
        </p:nvSpPr>
        <p:spPr bwMode="auto">
          <a:xfrm>
            <a:off x="582613" y="1700213"/>
            <a:ext cx="7978775"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27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pPr>
            <a:fld id="{24EB501D-E92F-4822-8D0C-E0CC97B4CA21}" type="datetime1">
              <a:rPr lang="ja-JP" altLang="en-US" smtClean="0">
                <a:solidFill>
                  <a:srgbClr val="000000"/>
                </a:solidFill>
                <a:latin typeface="Arial" charset="0"/>
                <a:ea typeface="ＭＳ Ｐゴシック" charset="-128"/>
              </a:rPr>
              <a:t>2012/2/19</a:t>
            </a:fld>
            <a:endParaRPr lang="en-US" altLang="ja-JP">
              <a:solidFill>
                <a:srgbClr val="000000"/>
              </a:solidFill>
              <a:latin typeface="Arial" charset="0"/>
              <a:ea typeface="ＭＳ Ｐゴシック" charset="-128"/>
            </a:endParaRPr>
          </a:p>
        </p:txBody>
      </p:sp>
      <p:sp>
        <p:nvSpPr>
          <p:cNvPr id="11271" name="Rectangle 7"/>
          <p:cNvSpPr>
            <a:spLocks noGrp="1" noChangeArrowheads="1"/>
          </p:cNvSpPr>
          <p:nvPr>
            <p:ph type="ftr" sz="quarter" idx="3"/>
          </p:nvPr>
        </p:nvSpPr>
        <p:spPr bwMode="auto">
          <a:xfrm>
            <a:off x="3111500" y="6245225"/>
            <a:ext cx="28575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pPr>
            <a:endParaRPr lang="en-US" altLang="ja-JP">
              <a:solidFill>
                <a:srgbClr val="000000"/>
              </a:solidFill>
              <a:latin typeface="Arial" charset="0"/>
              <a:ea typeface="ＭＳ Ｐゴシック" charset="-128"/>
            </a:endParaRPr>
          </a:p>
        </p:txBody>
      </p:sp>
      <p:sp>
        <p:nvSpPr>
          <p:cNvPr id="11272" name="Rectangle 8"/>
          <p:cNvSpPr>
            <a:spLocks noGrp="1" noChangeArrowheads="1"/>
          </p:cNvSpPr>
          <p:nvPr>
            <p:ph type="sldNum" sz="quarter" idx="4"/>
          </p:nvPr>
        </p:nvSpPr>
        <p:spPr bwMode="auto">
          <a:xfrm>
            <a:off x="649287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pPr>
            <a:fld id="{D9DA29AB-FE1B-43D1-B7CB-E657E0370FB8}" type="slidenum">
              <a:rPr lang="en-US" altLang="ja-JP">
                <a:solidFill>
                  <a:srgbClr val="000000"/>
                </a:solidFill>
                <a:latin typeface="Arial" charset="0"/>
                <a:ea typeface="ＭＳ Ｐゴシック" charset="-128"/>
              </a:rPr>
              <a:pPr fontAlgn="base">
                <a:spcBef>
                  <a:spcPct val="0"/>
                </a:spcBef>
                <a:spcAft>
                  <a:spcPct val="0"/>
                </a:spcAft>
              </a:pPr>
              <a:t>‹#›</a:t>
            </a:fld>
            <a:endParaRPr lang="en-US" altLang="ja-JP">
              <a:solidFill>
                <a:srgbClr val="000000"/>
              </a:solidFill>
              <a:latin typeface="Arial" charset="0"/>
              <a:ea typeface="ＭＳ Ｐゴシック" charset="-128"/>
            </a:endParaRPr>
          </a:p>
        </p:txBody>
      </p:sp>
    </p:spTree>
    <p:extLst>
      <p:ext uri="{BB962C8B-B14F-4D97-AF65-F5344CB8AC3E}">
        <p14:creationId xmlns:p14="http://schemas.microsoft.com/office/powerpoint/2010/main" val="393893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000">
          <a:solidFill>
            <a:srgbClr val="4C6D35"/>
          </a:solidFill>
          <a:latin typeface="+mj-lt"/>
          <a:ea typeface="+mj-ea"/>
          <a:cs typeface="+mj-cs"/>
        </a:defRPr>
      </a:lvl1pPr>
      <a:lvl2pPr algn="ctr" rtl="0" eaLnBrk="1" fontAlgn="base" hangingPunct="1">
        <a:spcBef>
          <a:spcPct val="0"/>
        </a:spcBef>
        <a:spcAft>
          <a:spcPct val="0"/>
        </a:spcAft>
        <a:defRPr kumimoji="1" sz="4000">
          <a:solidFill>
            <a:srgbClr val="4C6D35"/>
          </a:solidFill>
          <a:latin typeface="Comic Sans MS" pitchFamily="66" charset="0"/>
          <a:ea typeface="HG教科書体" pitchFamily="17" charset="-128"/>
        </a:defRPr>
      </a:lvl2pPr>
      <a:lvl3pPr algn="ctr" rtl="0" eaLnBrk="1" fontAlgn="base" hangingPunct="1">
        <a:spcBef>
          <a:spcPct val="0"/>
        </a:spcBef>
        <a:spcAft>
          <a:spcPct val="0"/>
        </a:spcAft>
        <a:defRPr kumimoji="1" sz="4000">
          <a:solidFill>
            <a:srgbClr val="4C6D35"/>
          </a:solidFill>
          <a:latin typeface="Comic Sans MS" pitchFamily="66" charset="0"/>
          <a:ea typeface="HG教科書体" pitchFamily="17" charset="-128"/>
        </a:defRPr>
      </a:lvl3pPr>
      <a:lvl4pPr algn="ctr" rtl="0" eaLnBrk="1" fontAlgn="base" hangingPunct="1">
        <a:spcBef>
          <a:spcPct val="0"/>
        </a:spcBef>
        <a:spcAft>
          <a:spcPct val="0"/>
        </a:spcAft>
        <a:defRPr kumimoji="1" sz="4000">
          <a:solidFill>
            <a:srgbClr val="4C6D35"/>
          </a:solidFill>
          <a:latin typeface="Comic Sans MS" pitchFamily="66" charset="0"/>
          <a:ea typeface="HG教科書体" pitchFamily="17" charset="-128"/>
        </a:defRPr>
      </a:lvl4pPr>
      <a:lvl5pPr algn="ctr" rtl="0" eaLnBrk="1" fontAlgn="base" hangingPunct="1">
        <a:spcBef>
          <a:spcPct val="0"/>
        </a:spcBef>
        <a:spcAft>
          <a:spcPct val="0"/>
        </a:spcAft>
        <a:defRPr kumimoji="1" sz="4000">
          <a:solidFill>
            <a:srgbClr val="4C6D35"/>
          </a:solidFill>
          <a:latin typeface="Comic Sans MS" pitchFamily="66" charset="0"/>
          <a:ea typeface="HG教科書体" pitchFamily="17" charset="-128"/>
        </a:defRPr>
      </a:lvl5pPr>
      <a:lvl6pPr marL="457200" algn="ctr" rtl="0" eaLnBrk="1" fontAlgn="base" hangingPunct="1">
        <a:spcBef>
          <a:spcPct val="0"/>
        </a:spcBef>
        <a:spcAft>
          <a:spcPct val="0"/>
        </a:spcAft>
        <a:defRPr kumimoji="1" sz="4000">
          <a:solidFill>
            <a:srgbClr val="4C6D35"/>
          </a:solidFill>
          <a:latin typeface="ＭＳ Ｐ明朝" charset="-128"/>
          <a:ea typeface="ＭＳ Ｐ明朝" charset="-128"/>
        </a:defRPr>
      </a:lvl6pPr>
      <a:lvl7pPr marL="914400" algn="ctr" rtl="0" eaLnBrk="1" fontAlgn="base" hangingPunct="1">
        <a:spcBef>
          <a:spcPct val="0"/>
        </a:spcBef>
        <a:spcAft>
          <a:spcPct val="0"/>
        </a:spcAft>
        <a:defRPr kumimoji="1" sz="4000">
          <a:solidFill>
            <a:srgbClr val="4C6D35"/>
          </a:solidFill>
          <a:latin typeface="ＭＳ Ｐ明朝" charset="-128"/>
          <a:ea typeface="ＭＳ Ｐ明朝" charset="-128"/>
        </a:defRPr>
      </a:lvl7pPr>
      <a:lvl8pPr marL="1371600" algn="ctr" rtl="0" eaLnBrk="1" fontAlgn="base" hangingPunct="1">
        <a:spcBef>
          <a:spcPct val="0"/>
        </a:spcBef>
        <a:spcAft>
          <a:spcPct val="0"/>
        </a:spcAft>
        <a:defRPr kumimoji="1" sz="4000">
          <a:solidFill>
            <a:srgbClr val="4C6D35"/>
          </a:solidFill>
          <a:latin typeface="ＭＳ Ｐ明朝" charset="-128"/>
          <a:ea typeface="ＭＳ Ｐ明朝" charset="-128"/>
        </a:defRPr>
      </a:lvl8pPr>
      <a:lvl9pPr marL="1828800" algn="ctr" rtl="0" eaLnBrk="1" fontAlgn="base" hangingPunct="1">
        <a:spcBef>
          <a:spcPct val="0"/>
        </a:spcBef>
        <a:spcAft>
          <a:spcPct val="0"/>
        </a:spcAft>
        <a:defRPr kumimoji="1" sz="4000">
          <a:solidFill>
            <a:srgbClr val="4C6D35"/>
          </a:solidFill>
          <a:latin typeface="ＭＳ Ｐ明朝" charset="-128"/>
          <a:ea typeface="ＭＳ Ｐ明朝" charset="-128"/>
        </a:defRPr>
      </a:lvl9pPr>
    </p:titleStyle>
    <p:bodyStyle>
      <a:lvl1pPr marL="342900" indent="-342900" algn="l" rtl="0" eaLnBrk="1" fontAlgn="base" hangingPunct="1">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kumimoji="1"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kumimoji="1"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kumimoji="1"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kumimoji="1"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kumimoji="1"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kumimoji="1"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oao.nao.ac.jp/oaoweb/wp-content/uploads/tel188.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ja-JP" cap="none" dirty="0"/>
              <a:t>高分散分光観測から探る</a:t>
            </a:r>
            <a:r>
              <a:rPr lang="en-US" altLang="ja-JP" cap="none" dirty="0"/>
              <a:t>Be/X</a:t>
            </a:r>
            <a:r>
              <a:rPr lang="ja-JP" altLang="ja-JP" cap="none" dirty="0"/>
              <a:t>線連星における</a:t>
            </a:r>
            <a:r>
              <a:rPr lang="en-US" altLang="ja-JP" cap="none" dirty="0"/>
              <a:t>Be</a:t>
            </a:r>
            <a:r>
              <a:rPr lang="ja-JP" altLang="ja-JP" cap="none" dirty="0"/>
              <a:t>星ガス円盤の構造</a:t>
            </a:r>
            <a:endParaRPr kumimoji="1" lang="ja-JP" altLang="en-US" cap="none" dirty="0"/>
          </a:p>
        </p:txBody>
      </p:sp>
      <p:sp>
        <p:nvSpPr>
          <p:cNvPr id="3" name="サブタイトル 2"/>
          <p:cNvSpPr>
            <a:spLocks noGrp="1"/>
          </p:cNvSpPr>
          <p:nvPr>
            <p:ph type="subTitle" idx="1"/>
          </p:nvPr>
        </p:nvSpPr>
        <p:spPr/>
        <p:txBody>
          <a:bodyPr>
            <a:normAutofit/>
          </a:bodyPr>
          <a:lstStyle/>
          <a:p>
            <a:r>
              <a:rPr kumimoji="1" lang="ja-JP" altLang="en-US" dirty="0" smtClean="0"/>
              <a:t>京都大学　宇宙物理学教室　　　　　　　　</a:t>
            </a:r>
            <a:r>
              <a:rPr lang="ja-JP" altLang="en-US" dirty="0" smtClean="0"/>
              <a:t>森谷</a:t>
            </a:r>
            <a:r>
              <a:rPr lang="ja-JP" altLang="en-US" dirty="0"/>
              <a:t>友由</a:t>
            </a:r>
            <a:r>
              <a:rPr lang="ja-JP" altLang="en-US" dirty="0" smtClean="0"/>
              <a:t>希</a:t>
            </a:r>
            <a:endParaRPr lang="en-US" altLang="ja-JP" dirty="0" smtClean="0"/>
          </a:p>
          <a:p>
            <a:endParaRPr kumimoji="1" lang="en-US" altLang="ja-JP" dirty="0"/>
          </a:p>
          <a:p>
            <a:r>
              <a:rPr lang="ja-JP" altLang="en-US" dirty="0" smtClean="0"/>
              <a:t>共同研究者：</a:t>
            </a:r>
            <a:r>
              <a:rPr lang="en-US" altLang="ja-JP" dirty="0" smtClean="0"/>
              <a:t/>
            </a:r>
            <a:br>
              <a:rPr lang="en-US" altLang="ja-JP" dirty="0" smtClean="0"/>
            </a:br>
            <a:r>
              <a:rPr lang="ja-JP" altLang="en-US" dirty="0" smtClean="0"/>
              <a:t>野上大作、岡崎敦男、今田明、神戸栄治、本田敏志、橋本修</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sz="1400" dirty="0" smtClean="0"/>
              <a:t>17 Feb. 2012</a:t>
            </a:r>
            <a:endParaRPr kumimoji="1" lang="ja-JP" altLang="en-US" sz="1400" dirty="0"/>
          </a:p>
        </p:txBody>
      </p:sp>
      <p:sp>
        <p:nvSpPr>
          <p:cNvPr id="8" name="フッター プレースホルダー 7"/>
          <p:cNvSpPr>
            <a:spLocks noGrp="1"/>
          </p:cNvSpPr>
          <p:nvPr>
            <p:ph type="ftr" sz="quarter" idx="11"/>
          </p:nvPr>
        </p:nvSpPr>
        <p:spPr>
          <a:xfrm rot="5400000">
            <a:off x="6879839" y="4379098"/>
            <a:ext cx="4052459" cy="384048"/>
          </a:xfrm>
        </p:spPr>
        <p:txBody>
          <a:bodyPr/>
          <a:lstStyle/>
          <a:p>
            <a:r>
              <a:rPr kumimoji="1" lang="ja-JP" altLang="en-US" sz="1400" dirty="0" smtClean="0"/>
              <a:t>連星・変光星・低温度星研究会　於：京都産業大学</a:t>
            </a:r>
            <a:endParaRPr kumimoji="1" lang="ja-JP"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Target: A0535+262/V725 Tau</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a:t>A0535+262/V725 Tau</a:t>
            </a:r>
          </a:p>
          <a:p>
            <a:pPr lvl="1"/>
            <a:r>
              <a:rPr lang="en-US" altLang="ja-JP" sz="2400" dirty="0"/>
              <a:t>O9.7IIIe + NS</a:t>
            </a:r>
            <a:r>
              <a:rPr lang="en-US" altLang="ja-JP" sz="2400" dirty="0">
                <a:solidFill>
                  <a:srgbClr val="000000"/>
                </a:solidFill>
              </a:rPr>
              <a:t> </a:t>
            </a:r>
            <a:r>
              <a:rPr lang="en-US" altLang="ja-JP" sz="1400" dirty="0">
                <a:solidFill>
                  <a:srgbClr val="000000"/>
                </a:solidFill>
              </a:rPr>
              <a:t>(</a:t>
            </a:r>
            <a:r>
              <a:rPr lang="en-US" altLang="ja-JP" sz="1400" dirty="0" err="1">
                <a:solidFill>
                  <a:srgbClr val="000000"/>
                </a:solidFill>
              </a:rPr>
              <a:t>Giangrande</a:t>
            </a:r>
            <a:r>
              <a:rPr lang="en-US" altLang="ja-JP" sz="1400" dirty="0">
                <a:solidFill>
                  <a:srgbClr val="000000"/>
                </a:solidFill>
              </a:rPr>
              <a:t>+ 1980, A&amp;AS, 40, 289)</a:t>
            </a:r>
            <a:endParaRPr lang="en-US" altLang="ja-JP" sz="2400" dirty="0"/>
          </a:p>
          <a:p>
            <a:pPr lvl="1"/>
            <a:r>
              <a:rPr lang="en-US" altLang="ja-JP" sz="2400" dirty="0"/>
              <a:t>NS</a:t>
            </a:r>
            <a:r>
              <a:rPr lang="ja-JP" altLang="en-US" sz="2400" dirty="0"/>
              <a:t>：</a:t>
            </a:r>
            <a:r>
              <a:rPr lang="en-US" altLang="ja-JP" sz="2400" dirty="0"/>
              <a:t>103-s pulsar</a:t>
            </a:r>
            <a:r>
              <a:rPr lang="ja-JP" altLang="en-US" sz="2400" dirty="0"/>
              <a:t> </a:t>
            </a:r>
            <a:r>
              <a:rPr lang="en-US" altLang="ja-JP" sz="1400" dirty="0"/>
              <a:t>(Coe+ 1975, Nature 256, 630)</a:t>
            </a:r>
            <a:endParaRPr lang="en-US" altLang="ja-JP" sz="2400" dirty="0"/>
          </a:p>
          <a:p>
            <a:pPr lvl="1"/>
            <a:r>
              <a:rPr lang="en-US" altLang="ja-JP" sz="2400" dirty="0"/>
              <a:t>O9.7IIIe: m</a:t>
            </a:r>
            <a:r>
              <a:rPr lang="en-US" altLang="ja-JP" sz="2400" baseline="-25000" dirty="0"/>
              <a:t>V</a:t>
            </a:r>
            <a:r>
              <a:rPr lang="en-US" altLang="ja-JP" sz="2400" dirty="0"/>
              <a:t> </a:t>
            </a:r>
            <a:r>
              <a:rPr lang="ja-JP" altLang="en-US" sz="2400" dirty="0"/>
              <a:t>～ </a:t>
            </a:r>
            <a:r>
              <a:rPr lang="en-US" altLang="ja-JP" sz="2400" dirty="0">
                <a:solidFill>
                  <a:srgbClr val="FF3399"/>
                </a:solidFill>
              </a:rPr>
              <a:t>8.9 mag</a:t>
            </a:r>
            <a:r>
              <a:rPr lang="en-US" altLang="ja-JP" sz="2400" dirty="0"/>
              <a:t> </a:t>
            </a:r>
            <a:r>
              <a:rPr lang="en-US" altLang="ja-JP" sz="1400" dirty="0"/>
              <a:t>(</a:t>
            </a:r>
            <a:r>
              <a:rPr lang="en-US" altLang="ja-JP" sz="1400" dirty="0" err="1"/>
              <a:t>Giangrande</a:t>
            </a:r>
            <a:r>
              <a:rPr lang="en-US" altLang="ja-JP" sz="1400" dirty="0"/>
              <a:t>+ 1980, A&amp;AS, 40, 289)</a:t>
            </a:r>
            <a:endParaRPr lang="en-US" altLang="ja-JP" sz="2400" dirty="0"/>
          </a:p>
          <a:p>
            <a:pPr lvl="1"/>
            <a:r>
              <a:rPr lang="en-US" altLang="ja-JP" sz="2400" dirty="0" err="1"/>
              <a:t>P</a:t>
            </a:r>
            <a:r>
              <a:rPr lang="en-US" altLang="ja-JP" sz="2400" baseline="-25000" dirty="0" err="1"/>
              <a:t>orb</a:t>
            </a:r>
            <a:r>
              <a:rPr lang="en-US" altLang="ja-JP" sz="2400" dirty="0"/>
              <a:t> ~ </a:t>
            </a:r>
            <a:r>
              <a:rPr lang="en-US" altLang="ja-JP" sz="2400" dirty="0">
                <a:solidFill>
                  <a:srgbClr val="FF3399"/>
                </a:solidFill>
              </a:rPr>
              <a:t>110 days</a:t>
            </a:r>
            <a:r>
              <a:rPr lang="en-US" altLang="ja-JP" sz="2400" dirty="0"/>
              <a:t> </a:t>
            </a:r>
          </a:p>
          <a:p>
            <a:pPr lvl="1"/>
            <a:r>
              <a:rPr lang="en-US" altLang="ja-JP" sz="2400" dirty="0"/>
              <a:t>e </a:t>
            </a:r>
            <a:r>
              <a:rPr lang="ja-JP" altLang="en-US" sz="2400" dirty="0"/>
              <a:t>～ </a:t>
            </a:r>
            <a:r>
              <a:rPr lang="en-US" altLang="ja-JP" sz="2400" dirty="0">
                <a:solidFill>
                  <a:srgbClr val="FF3399"/>
                </a:solidFill>
              </a:rPr>
              <a:t>0.47</a:t>
            </a:r>
            <a:r>
              <a:rPr lang="en-US" altLang="ja-JP" sz="2400" dirty="0"/>
              <a:t> </a:t>
            </a:r>
            <a:r>
              <a:rPr lang="en-US" altLang="ja-JP" sz="1400" dirty="0"/>
              <a:t>(Finger+ 1994, AIPC, 308, 459)</a:t>
            </a:r>
            <a:endParaRPr kumimoji="1" lang="ja-JP" altLang="en-US" sz="2800" dirty="0"/>
          </a:p>
        </p:txBody>
      </p:sp>
      <p:grpSp>
        <p:nvGrpSpPr>
          <p:cNvPr id="4" name="グループ化 3"/>
          <p:cNvGrpSpPr/>
          <p:nvPr/>
        </p:nvGrpSpPr>
        <p:grpSpPr>
          <a:xfrm>
            <a:off x="2269485" y="3429000"/>
            <a:ext cx="6695003" cy="3096344"/>
            <a:chOff x="2195736" y="1340767"/>
            <a:chExt cx="6695003" cy="3096344"/>
          </a:xfrm>
        </p:grpSpPr>
        <p:pic>
          <p:nvPicPr>
            <p:cNvPr id="5" name="図 4" descr="orbit_A0535.eps"/>
            <p:cNvPicPr>
              <a:picLocks noChangeAspect="1"/>
            </p:cNvPicPr>
            <p:nvPr/>
          </p:nvPicPr>
          <p:blipFill>
            <a:blip r:embed="rId2" cstate="print"/>
            <a:srcRect l="13333" r="16667" b="8511"/>
            <a:stretch>
              <a:fillRect/>
            </a:stretch>
          </p:blipFill>
          <p:spPr>
            <a:xfrm>
              <a:off x="5076056" y="1340767"/>
              <a:ext cx="3384376" cy="3096344"/>
            </a:xfrm>
            <a:prstGeom prst="rect">
              <a:avLst/>
            </a:prstGeom>
            <a:noFill/>
          </p:spPr>
        </p:pic>
        <p:sp>
          <p:nvSpPr>
            <p:cNvPr id="6" name="テキスト ボックス 5"/>
            <p:cNvSpPr txBox="1"/>
            <p:nvPr/>
          </p:nvSpPr>
          <p:spPr>
            <a:xfrm>
              <a:off x="3922187" y="4077071"/>
              <a:ext cx="2052736"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A0535+262</a:t>
              </a:r>
              <a:r>
                <a:rPr lang="ja-JP" altLang="en-US" sz="1400" dirty="0" smtClean="0">
                  <a:solidFill>
                    <a:srgbClr val="000000"/>
                  </a:solidFill>
                  <a:latin typeface="Arial" charset="0"/>
                  <a:ea typeface="ＭＳ Ｐゴシック" charset="-128"/>
                </a:rPr>
                <a:t>の模式図</a:t>
              </a:r>
              <a:endParaRPr lang="en-US" altLang="ja-JP" sz="1400" dirty="0" smtClean="0">
                <a:solidFill>
                  <a:srgbClr val="000000"/>
                </a:solidFill>
                <a:latin typeface="Arial" charset="0"/>
                <a:ea typeface="ＭＳ Ｐゴシック" charset="-128"/>
              </a:endParaRPr>
            </a:p>
          </p:txBody>
        </p:sp>
        <p:sp>
          <p:nvSpPr>
            <p:cNvPr id="7" name="テキスト ボックス 6"/>
            <p:cNvSpPr txBox="1"/>
            <p:nvPr/>
          </p:nvSpPr>
          <p:spPr>
            <a:xfrm>
              <a:off x="7020272" y="1556792"/>
              <a:ext cx="1800200" cy="369332"/>
            </a:xfrm>
            <a:prstGeom prst="rect">
              <a:avLst/>
            </a:prstGeom>
            <a:noFill/>
          </p:spPr>
          <p:txBody>
            <a:bodyPr wrap="square" rtlCol="0">
              <a:spAutoFit/>
            </a:bodyPr>
            <a:lstStyle/>
            <a:p>
              <a:pPr fontAlgn="base">
                <a:spcBef>
                  <a:spcPct val="0"/>
                </a:spcBef>
                <a:spcAft>
                  <a:spcPct val="0"/>
                </a:spcAft>
              </a:pPr>
              <a:r>
                <a:rPr lang="ja-JP" altLang="en-US" dirty="0" smtClean="0">
                  <a:solidFill>
                    <a:srgbClr val="000000"/>
                  </a:solidFill>
                  <a:latin typeface="Arial" charset="0"/>
                  <a:ea typeface="ＭＳ Ｐゴシック" charset="-128"/>
                </a:rPr>
                <a:t>中性子星の軌道</a:t>
              </a:r>
              <a:endParaRPr lang="en-US" altLang="ja-JP" dirty="0" smtClean="0">
                <a:solidFill>
                  <a:srgbClr val="000000"/>
                </a:solidFill>
                <a:latin typeface="Arial" charset="0"/>
                <a:ea typeface="ＭＳ Ｐゴシック" charset="-128"/>
              </a:endParaRPr>
            </a:p>
          </p:txBody>
        </p:sp>
        <p:sp>
          <p:nvSpPr>
            <p:cNvPr id="8" name="テキスト ボックス 7"/>
            <p:cNvSpPr txBox="1"/>
            <p:nvPr/>
          </p:nvSpPr>
          <p:spPr>
            <a:xfrm>
              <a:off x="6156176" y="2348880"/>
              <a:ext cx="396552"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L1</a:t>
              </a:r>
            </a:p>
          </p:txBody>
        </p:sp>
        <p:sp>
          <p:nvSpPr>
            <p:cNvPr id="9" name="テキスト ボックス 8"/>
            <p:cNvSpPr txBox="1"/>
            <p:nvPr/>
          </p:nvSpPr>
          <p:spPr>
            <a:xfrm>
              <a:off x="2195736" y="3105834"/>
              <a:ext cx="2736304" cy="646331"/>
            </a:xfrm>
            <a:prstGeom prst="rect">
              <a:avLst/>
            </a:prstGeom>
            <a:noFill/>
          </p:spPr>
          <p:txBody>
            <a:bodyPr wrap="square" rtlCol="0">
              <a:spAutoFit/>
            </a:bodyPr>
            <a:lstStyle/>
            <a:p>
              <a:pPr algn="r" fontAlgn="base">
                <a:spcBef>
                  <a:spcPct val="0"/>
                </a:spcBef>
                <a:spcAft>
                  <a:spcPct val="0"/>
                </a:spcAft>
              </a:pPr>
              <a:r>
                <a:rPr lang="ja-JP" altLang="en-US" dirty="0" smtClean="0">
                  <a:solidFill>
                    <a:srgbClr val="FF0000"/>
                  </a:solidFill>
                  <a:latin typeface="Arial" charset="0"/>
                  <a:ea typeface="ＭＳ Ｐゴシック" charset="-128"/>
                </a:rPr>
                <a:t>近星点での</a:t>
              </a:r>
              <a:r>
                <a:rPr lang="en-US" altLang="ja-JP" dirty="0" smtClean="0">
                  <a:solidFill>
                    <a:srgbClr val="FF0000"/>
                  </a:solidFill>
                  <a:latin typeface="Arial" charset="0"/>
                  <a:ea typeface="ＭＳ Ｐゴシック" charset="-128"/>
                </a:rPr>
                <a:t/>
              </a:r>
              <a:br>
                <a:rPr lang="en-US" altLang="ja-JP" dirty="0" smtClean="0">
                  <a:solidFill>
                    <a:srgbClr val="FF0000"/>
                  </a:solidFill>
                  <a:latin typeface="Arial" charset="0"/>
                  <a:ea typeface="ＭＳ Ｐゴシック" charset="-128"/>
                </a:rPr>
              </a:br>
              <a:r>
                <a:rPr lang="en-US" altLang="ja-JP" dirty="0" smtClean="0">
                  <a:solidFill>
                    <a:srgbClr val="FF0000"/>
                  </a:solidFill>
                  <a:latin typeface="Arial" charset="0"/>
                  <a:ea typeface="ＭＳ Ｐゴシック" charset="-128"/>
                </a:rPr>
                <a:t>Roche lobe</a:t>
              </a:r>
              <a:r>
                <a:rPr lang="ja-JP" altLang="en-US" dirty="0" smtClean="0">
                  <a:solidFill>
                    <a:srgbClr val="FF0000"/>
                  </a:solidFill>
                  <a:latin typeface="Arial" charset="0"/>
                  <a:ea typeface="ＭＳ Ｐゴシック" charset="-128"/>
                </a:rPr>
                <a:t>半径</a:t>
              </a:r>
              <a:r>
                <a:rPr lang="en-US" altLang="ja-JP" dirty="0" smtClean="0">
                  <a:solidFill>
                    <a:srgbClr val="FF0000"/>
                  </a:solidFill>
                  <a:latin typeface="Arial" charset="0"/>
                  <a:ea typeface="ＭＳ Ｐゴシック" charset="-128"/>
                </a:rPr>
                <a:t>(5.6R</a:t>
              </a:r>
              <a:r>
                <a:rPr lang="en-US" altLang="ja-JP" baseline="-25000" dirty="0" smtClean="0">
                  <a:solidFill>
                    <a:srgbClr val="FF0000"/>
                  </a:solidFill>
                  <a:latin typeface="Arial" charset="0"/>
                  <a:ea typeface="ＭＳ Ｐゴシック" charset="-128"/>
                </a:rPr>
                <a:t>*</a:t>
              </a:r>
              <a:r>
                <a:rPr lang="en-US" altLang="ja-JP" dirty="0" smtClean="0">
                  <a:solidFill>
                    <a:srgbClr val="FF0000"/>
                  </a:solidFill>
                  <a:latin typeface="Arial" charset="0"/>
                  <a:ea typeface="ＭＳ Ｐゴシック" charset="-128"/>
                </a:rPr>
                <a:t>)</a:t>
              </a:r>
            </a:p>
          </p:txBody>
        </p:sp>
        <p:cxnSp>
          <p:nvCxnSpPr>
            <p:cNvPr id="10" name="直線矢印コネクタ 9"/>
            <p:cNvCxnSpPr/>
            <p:nvPr/>
          </p:nvCxnSpPr>
          <p:spPr>
            <a:xfrm flipH="1">
              <a:off x="7524328" y="2204863"/>
              <a:ext cx="792088" cy="751438"/>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244408" y="1988839"/>
              <a:ext cx="646331" cy="369332"/>
            </a:xfrm>
            <a:prstGeom prst="rect">
              <a:avLst/>
            </a:prstGeom>
          </p:spPr>
          <p:txBody>
            <a:bodyPr wrap="none">
              <a:spAutoFit/>
            </a:bodyPr>
            <a:lstStyle/>
            <a:p>
              <a:pPr fontAlgn="base">
                <a:spcBef>
                  <a:spcPct val="0"/>
                </a:spcBef>
                <a:spcAft>
                  <a:spcPct val="0"/>
                </a:spcAft>
              </a:pPr>
              <a:r>
                <a:rPr lang="ja-JP" altLang="en-US" dirty="0" smtClean="0">
                  <a:solidFill>
                    <a:srgbClr val="00B0F0"/>
                  </a:solidFill>
                  <a:latin typeface="Arial" charset="0"/>
                  <a:ea typeface="ＭＳ Ｐゴシック" charset="-128"/>
                </a:rPr>
                <a:t>光球</a:t>
              </a:r>
              <a:endParaRPr lang="ja-JP" altLang="en-US" dirty="0">
                <a:solidFill>
                  <a:srgbClr val="00B0F0"/>
                </a:solidFill>
                <a:latin typeface="Arial" charset="0"/>
                <a:ea typeface="ＭＳ Ｐゴシック" charset="-128"/>
              </a:endParaRPr>
            </a:p>
          </p:txBody>
        </p:sp>
        <p:cxnSp>
          <p:nvCxnSpPr>
            <p:cNvPr id="12" name="直線矢印コネクタ 11"/>
            <p:cNvCxnSpPr/>
            <p:nvPr/>
          </p:nvCxnSpPr>
          <p:spPr>
            <a:xfrm flipV="1">
              <a:off x="4932040" y="3212975"/>
              <a:ext cx="2232248" cy="216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12"/>
          <p:cNvSpPr>
            <a:spLocks noGrp="1"/>
          </p:cNvSpPr>
          <p:nvPr>
            <p:ph type="sldNum" sz="quarter" idx="15"/>
          </p:nvPr>
        </p:nvSpPr>
        <p:spPr/>
        <p:txBody>
          <a:bodyPr/>
          <a:lstStyle/>
          <a:p>
            <a:fld id="{37FE7906-188B-4EE8-A898-58A965B06A3D}" type="slidenum">
              <a:rPr kumimoji="1" lang="ja-JP" altLang="en-US" smtClean="0"/>
              <a:pPr/>
              <a:t>10</a:t>
            </a:fld>
            <a:endParaRPr kumimoji="1" lang="ja-JP" altLang="en-US" dirty="0"/>
          </a:p>
        </p:txBody>
      </p:sp>
    </p:spTree>
    <p:extLst>
      <p:ext uri="{BB962C8B-B14F-4D97-AF65-F5344CB8AC3E}">
        <p14:creationId xmlns:p14="http://schemas.microsoft.com/office/powerpoint/2010/main" val="398696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観測について</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OAO</a:t>
            </a:r>
            <a:r>
              <a:rPr lang="ja-JP" altLang="en-US" sz="2800" dirty="0" smtClean="0"/>
              <a:t> </a:t>
            </a:r>
            <a:r>
              <a:rPr lang="en-US" altLang="ja-JP" sz="2800" dirty="0" smtClean="0"/>
              <a:t>188cm/HIDES</a:t>
            </a:r>
          </a:p>
          <a:p>
            <a:pPr lvl="1"/>
            <a:r>
              <a:rPr lang="ja-JP" altLang="en-US" sz="2400" dirty="0" smtClean="0"/>
              <a:t>波長域 </a:t>
            </a:r>
            <a:r>
              <a:rPr lang="en-US" altLang="ja-JP" sz="2400" dirty="0" smtClean="0"/>
              <a:t>3500 – 6800 Å</a:t>
            </a:r>
          </a:p>
          <a:p>
            <a:pPr lvl="1"/>
            <a:r>
              <a:rPr lang="ja-JP" altLang="en-US" sz="2400" dirty="0" smtClean="0"/>
              <a:t>波長分解能</a:t>
            </a:r>
            <a:r>
              <a:rPr lang="en-US" altLang="ja-JP" sz="2400" dirty="0" smtClean="0"/>
              <a:t>R~60000 @</a:t>
            </a:r>
            <a:r>
              <a:rPr lang="en-US" altLang="ja-JP" sz="2400" dirty="0" err="1" smtClean="0"/>
              <a:t>Hα</a:t>
            </a:r>
            <a:endParaRPr lang="en-US" altLang="ja-JP" sz="2400" dirty="0" smtClean="0"/>
          </a:p>
          <a:p>
            <a:pPr lvl="1"/>
            <a:r>
              <a:rPr lang="en-US" altLang="ja-JP" sz="2400" dirty="0" smtClean="0"/>
              <a:t>S/N </a:t>
            </a:r>
            <a:r>
              <a:rPr lang="ja-JP" altLang="en-US" sz="2400" dirty="0" smtClean="0"/>
              <a:t>≳ </a:t>
            </a:r>
            <a:r>
              <a:rPr lang="en-US" altLang="ja-JP" sz="2400" dirty="0" smtClean="0"/>
              <a:t>100 @</a:t>
            </a:r>
            <a:r>
              <a:rPr lang="en-US" altLang="ja-JP" sz="2400" dirty="0" err="1" smtClean="0"/>
              <a:t>Hα</a:t>
            </a:r>
            <a:endParaRPr lang="en-US" altLang="ja-JP" sz="2800" dirty="0" smtClean="0"/>
          </a:p>
          <a:p>
            <a:r>
              <a:rPr lang="en-US" altLang="ja-JP" sz="2800" dirty="0" smtClean="0"/>
              <a:t>GAO 1.5m/GAOES</a:t>
            </a:r>
          </a:p>
          <a:p>
            <a:pPr lvl="1"/>
            <a:r>
              <a:rPr lang="ja-JP" altLang="en-US" sz="2400" dirty="0" smtClean="0"/>
              <a:t>波長域 </a:t>
            </a:r>
            <a:r>
              <a:rPr lang="en-US" altLang="ja-JP" sz="2400" dirty="0" smtClean="0"/>
              <a:t>4800 – 6700 Å</a:t>
            </a:r>
          </a:p>
          <a:p>
            <a:pPr lvl="1"/>
            <a:r>
              <a:rPr lang="ja-JP" altLang="en-US" sz="2400" dirty="0" smtClean="0"/>
              <a:t>波長分解能</a:t>
            </a:r>
            <a:r>
              <a:rPr lang="en-US" altLang="ja-JP" sz="2400" dirty="0" smtClean="0"/>
              <a:t>R~30000 @</a:t>
            </a:r>
            <a:r>
              <a:rPr lang="en-US" altLang="ja-JP" sz="2400" dirty="0" err="1" smtClean="0"/>
              <a:t>Hα</a:t>
            </a:r>
            <a:endParaRPr lang="en-US" altLang="ja-JP" sz="2400" dirty="0" smtClean="0"/>
          </a:p>
          <a:p>
            <a:pPr lvl="1"/>
            <a:r>
              <a:rPr lang="en-US" altLang="ja-JP" sz="2400" dirty="0" smtClean="0"/>
              <a:t>S/N ~</a:t>
            </a:r>
            <a:r>
              <a:rPr lang="ja-JP" altLang="en-US" sz="2400" dirty="0" smtClean="0"/>
              <a:t> </a:t>
            </a:r>
            <a:r>
              <a:rPr lang="en-US" altLang="ja-JP" sz="2400" dirty="0" smtClean="0"/>
              <a:t>100 @</a:t>
            </a:r>
            <a:r>
              <a:rPr lang="en-US" altLang="ja-JP" sz="2400" dirty="0" err="1" smtClean="0"/>
              <a:t>Hα</a:t>
            </a:r>
            <a:endParaRPr lang="en-US" altLang="ja-JP" sz="2400" dirty="0" smtClean="0"/>
          </a:p>
          <a:p>
            <a:pPr lvl="1"/>
            <a:endParaRPr lang="en-US" altLang="ja-JP" sz="2400" dirty="0" smtClean="0"/>
          </a:p>
          <a:p>
            <a:pPr marL="342900" lvl="1" indent="-342900"/>
            <a:r>
              <a:rPr lang="en-US" altLang="ja-JP" sz="2800" dirty="0" smtClean="0"/>
              <a:t>2010</a:t>
            </a:r>
            <a:r>
              <a:rPr lang="ja-JP" altLang="en-US" sz="2800" dirty="0" smtClean="0"/>
              <a:t>年</a:t>
            </a:r>
            <a:r>
              <a:rPr lang="en-US" altLang="ja-JP" sz="2800" dirty="0" smtClean="0"/>
              <a:t>10</a:t>
            </a:r>
            <a:r>
              <a:rPr lang="ja-JP" altLang="en-US" sz="2800" dirty="0" smtClean="0"/>
              <a:t>月以降のデータは</a:t>
            </a:r>
            <a:r>
              <a:rPr lang="en-US" altLang="ja-JP" sz="2800" dirty="0" smtClean="0"/>
              <a:t/>
            </a:r>
            <a:br>
              <a:rPr lang="en-US" altLang="ja-JP" sz="2800" dirty="0" smtClean="0"/>
            </a:br>
            <a:r>
              <a:rPr lang="ja-JP" altLang="en-US" sz="2800" dirty="0" smtClean="0"/>
              <a:t>天候に恵まれず</a:t>
            </a:r>
            <a:r>
              <a:rPr lang="en-US" altLang="ja-JP" sz="2400" dirty="0" smtClean="0"/>
              <a:t>S/N </a:t>
            </a:r>
            <a:r>
              <a:rPr lang="ja-JP" altLang="en-US" sz="2400" dirty="0" smtClean="0"/>
              <a:t>＜ </a:t>
            </a:r>
            <a:r>
              <a:rPr lang="en-US" altLang="ja-JP" sz="2400" dirty="0" smtClean="0"/>
              <a:t>50 @</a:t>
            </a:r>
            <a:r>
              <a:rPr lang="en-US" altLang="ja-JP" sz="2400" dirty="0" err="1" smtClean="0"/>
              <a:t>Hα</a:t>
            </a:r>
            <a:endParaRPr lang="en-US" altLang="ja-JP" sz="2400" dirty="0" smtClean="0"/>
          </a:p>
        </p:txBody>
      </p:sp>
      <p:grpSp>
        <p:nvGrpSpPr>
          <p:cNvPr id="4" name="グループ化 5"/>
          <p:cNvGrpSpPr/>
          <p:nvPr/>
        </p:nvGrpSpPr>
        <p:grpSpPr>
          <a:xfrm>
            <a:off x="5364088" y="-27384"/>
            <a:ext cx="3888016" cy="6408712"/>
            <a:chOff x="4473048" y="37784"/>
            <a:chExt cx="3888016" cy="6408712"/>
          </a:xfrm>
          <a:noFill/>
        </p:grpSpPr>
        <p:pic>
          <p:nvPicPr>
            <p:cNvPr id="5" name="Picture 6" descr="188cm反射望遠鏡">
              <a:hlinkClick r:id="rId2" tooltip="188cm反射望遠鏡"/>
            </p:cNvPr>
            <p:cNvPicPr>
              <a:picLocks noChangeAspect="1" noChangeArrowheads="1"/>
            </p:cNvPicPr>
            <p:nvPr/>
          </p:nvPicPr>
          <p:blipFill>
            <a:blip r:embed="rId3" cstate="print"/>
            <a:stretch>
              <a:fillRect/>
            </a:stretch>
          </p:blipFill>
          <p:spPr bwMode="auto">
            <a:xfrm>
              <a:off x="4473048" y="37784"/>
              <a:ext cx="3744000" cy="2808000"/>
            </a:xfrm>
            <a:prstGeom prst="rect">
              <a:avLst/>
            </a:prstGeom>
            <a:noFill/>
            <a:ln>
              <a:noFill/>
            </a:ln>
          </p:spPr>
        </p:pic>
        <p:pic>
          <p:nvPicPr>
            <p:cNvPr id="6" name="Picture 8" descr="150cm反射望遠鏡の写真"/>
            <p:cNvPicPr>
              <a:picLocks noChangeAspect="1" noChangeArrowheads="1"/>
            </p:cNvPicPr>
            <p:nvPr/>
          </p:nvPicPr>
          <p:blipFill>
            <a:blip r:embed="rId4" cstate="print"/>
            <a:stretch>
              <a:fillRect/>
            </a:stretch>
          </p:blipFill>
          <p:spPr bwMode="auto">
            <a:xfrm>
              <a:off x="4653464" y="3248428"/>
              <a:ext cx="3564000" cy="2852493"/>
            </a:xfrm>
            <a:prstGeom prst="rect">
              <a:avLst/>
            </a:prstGeom>
            <a:noFill/>
            <a:ln>
              <a:noFill/>
            </a:ln>
          </p:spPr>
        </p:pic>
        <p:sp>
          <p:nvSpPr>
            <p:cNvPr id="7" name="正方形/長方形 6"/>
            <p:cNvSpPr/>
            <p:nvPr/>
          </p:nvSpPr>
          <p:spPr>
            <a:xfrm>
              <a:off x="6300885" y="2836804"/>
              <a:ext cx="2060179" cy="369332"/>
            </a:xfrm>
            <a:prstGeom prst="rect">
              <a:avLst/>
            </a:prstGeom>
            <a:grpFill/>
          </p:spPr>
          <p:txBody>
            <a:bodyPr wrap="none">
              <a:spAutoFit/>
            </a:bodyPr>
            <a:lstStyle/>
            <a:p>
              <a:pPr algn="r"/>
              <a:r>
                <a:rPr lang="en-US" altLang="ja-JP" dirty="0" smtClean="0"/>
                <a:t>188cm tel. @OAO</a:t>
              </a:r>
            </a:p>
          </p:txBody>
        </p:sp>
        <p:sp>
          <p:nvSpPr>
            <p:cNvPr id="8" name="正方形/長方形 7"/>
            <p:cNvSpPr/>
            <p:nvPr/>
          </p:nvSpPr>
          <p:spPr>
            <a:xfrm>
              <a:off x="6093440" y="6077164"/>
              <a:ext cx="2124024" cy="369332"/>
            </a:xfrm>
            <a:prstGeom prst="rect">
              <a:avLst/>
            </a:prstGeom>
            <a:grpFill/>
          </p:spPr>
          <p:txBody>
            <a:bodyPr wrap="square">
              <a:spAutoFit/>
            </a:bodyPr>
            <a:lstStyle/>
            <a:p>
              <a:pPr algn="r"/>
              <a:r>
                <a:rPr lang="en-US" altLang="ja-JP" dirty="0" smtClean="0"/>
                <a:t>1.5m tel. @GAO</a:t>
              </a:r>
            </a:p>
          </p:txBody>
        </p:sp>
      </p:grpSp>
      <p:sp>
        <p:nvSpPr>
          <p:cNvPr id="9" name="スライド番号プレースホルダー 8"/>
          <p:cNvSpPr>
            <a:spLocks noGrp="1"/>
          </p:cNvSpPr>
          <p:nvPr>
            <p:ph type="sldNum" sz="quarter" idx="15"/>
          </p:nvPr>
        </p:nvSpPr>
        <p:spPr/>
        <p:txBody>
          <a:bodyPr/>
          <a:lstStyle/>
          <a:p>
            <a:fld id="{37FE7906-188B-4EE8-A898-58A965B06A3D}" type="slidenum">
              <a:rPr kumimoji="1" lang="ja-JP" altLang="en-US" smtClean="0"/>
              <a:pPr/>
              <a:t>11</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観測量について</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solidFill>
                  <a:srgbClr val="FF3399"/>
                </a:solidFill>
              </a:rPr>
              <a:t>V/R</a:t>
            </a:r>
            <a:r>
              <a:rPr lang="ja-JP" altLang="en-US" sz="2800" dirty="0" smtClean="0">
                <a:solidFill>
                  <a:srgbClr val="FF3399"/>
                </a:solidFill>
              </a:rPr>
              <a:t>比</a:t>
            </a:r>
            <a:r>
              <a:rPr lang="en-US" altLang="ja-JP" sz="2800" dirty="0" smtClean="0"/>
              <a:t>:double-peaked profile</a:t>
            </a:r>
            <a:br>
              <a:rPr lang="en-US" altLang="ja-JP" sz="2800" dirty="0" smtClean="0"/>
            </a:br>
            <a:r>
              <a:rPr lang="ja-JP" altLang="en-US" sz="2800" dirty="0" smtClean="0"/>
              <a:t>の非対称性を示す</a:t>
            </a:r>
            <a:br>
              <a:rPr lang="ja-JP" altLang="en-US" sz="2800" dirty="0" smtClean="0"/>
            </a:br>
            <a:r>
              <a:rPr lang="ja-JP" altLang="en-US" sz="2800" dirty="0" smtClean="0"/>
              <a:t>　</a:t>
            </a:r>
            <a:r>
              <a:rPr lang="en-US" altLang="ja-JP" sz="2800" dirty="0" smtClean="0"/>
              <a:t>V/R = I</a:t>
            </a:r>
            <a:r>
              <a:rPr lang="en-US" altLang="ja-JP" sz="2800" baseline="-25000" dirty="0" smtClean="0"/>
              <a:t>V</a:t>
            </a:r>
            <a:r>
              <a:rPr lang="en-US" altLang="ja-JP" sz="2800" dirty="0" smtClean="0"/>
              <a:t>/I</a:t>
            </a:r>
            <a:r>
              <a:rPr lang="en-US" altLang="ja-JP" sz="2800" baseline="-25000" dirty="0" smtClean="0"/>
              <a:t>R</a:t>
            </a:r>
          </a:p>
          <a:p>
            <a:pPr lvl="1"/>
            <a:endParaRPr lang="en-US" altLang="ja-JP" sz="2400" dirty="0" smtClean="0">
              <a:solidFill>
                <a:srgbClr val="FF3399"/>
              </a:solidFill>
            </a:endParaRPr>
          </a:p>
          <a:p>
            <a:pPr lvl="1"/>
            <a:endParaRPr lang="en-US" altLang="ja-JP" sz="2400" dirty="0" smtClean="0">
              <a:solidFill>
                <a:srgbClr val="FF3399"/>
              </a:solidFill>
            </a:endParaRPr>
          </a:p>
          <a:p>
            <a:r>
              <a:rPr lang="en-US" altLang="ja-JP" sz="2800" dirty="0" smtClean="0">
                <a:solidFill>
                  <a:srgbClr val="FF3399"/>
                </a:solidFill>
              </a:rPr>
              <a:t>EW(</a:t>
            </a:r>
            <a:r>
              <a:rPr lang="ja-JP" altLang="en-US" sz="2800" dirty="0" smtClean="0">
                <a:solidFill>
                  <a:srgbClr val="FF3399"/>
                </a:solidFill>
              </a:rPr>
              <a:t>等価幅</a:t>
            </a:r>
            <a:r>
              <a:rPr lang="en-US" altLang="ja-JP" sz="2800" dirty="0" smtClean="0">
                <a:solidFill>
                  <a:srgbClr val="FF3399"/>
                </a:solidFill>
              </a:rPr>
              <a:t>)</a:t>
            </a:r>
            <a:r>
              <a:rPr lang="en-US" altLang="ja-JP" sz="2800" dirty="0" smtClean="0"/>
              <a:t>:</a:t>
            </a:r>
            <a:r>
              <a:rPr lang="ja-JP" altLang="en-US" sz="2800" dirty="0" smtClean="0"/>
              <a:t>連続光に対する</a:t>
            </a:r>
            <a:br>
              <a:rPr lang="ja-JP" altLang="en-US" sz="2800" dirty="0" smtClean="0"/>
            </a:br>
            <a:r>
              <a:rPr lang="ja-JP" altLang="en-US" sz="2800" dirty="0" smtClean="0"/>
              <a:t>輝線の強さを示す</a:t>
            </a:r>
            <a:endParaRPr lang="en-US" altLang="ja-JP" sz="2800" dirty="0" smtClean="0"/>
          </a:p>
          <a:p>
            <a:pPr lvl="1"/>
            <a:r>
              <a:rPr lang="ja-JP" altLang="en-US" sz="2400" dirty="0" smtClean="0"/>
              <a:t>輝線</a:t>
            </a:r>
            <a:r>
              <a:rPr lang="en-US" altLang="ja-JP" sz="2400" dirty="0" smtClean="0"/>
              <a:t>…</a:t>
            </a:r>
            <a:r>
              <a:rPr lang="ja-JP" altLang="en-US" sz="2400" dirty="0" smtClean="0"/>
              <a:t>負の値</a:t>
            </a:r>
            <a:endParaRPr lang="ja-JP" altLang="en-US" sz="2000" dirty="0" smtClean="0"/>
          </a:p>
        </p:txBody>
      </p:sp>
      <p:grpSp>
        <p:nvGrpSpPr>
          <p:cNvPr id="9" name="グループ化 23"/>
          <p:cNvGrpSpPr>
            <a:grpSpLocks/>
          </p:cNvGrpSpPr>
          <p:nvPr/>
        </p:nvGrpSpPr>
        <p:grpSpPr bwMode="auto">
          <a:xfrm>
            <a:off x="5761242" y="476672"/>
            <a:ext cx="2843206" cy="2772569"/>
            <a:chOff x="5143504" y="2481114"/>
            <a:chExt cx="3902212" cy="3805405"/>
          </a:xfrm>
        </p:grpSpPr>
        <p:sp>
          <p:nvSpPr>
            <p:cNvPr id="10" name="フリーフォーム 9"/>
            <p:cNvSpPr/>
            <p:nvPr/>
          </p:nvSpPr>
          <p:spPr>
            <a:xfrm>
              <a:off x="5299080" y="2481114"/>
              <a:ext cx="3178197" cy="3275158"/>
            </a:xfrm>
            <a:custGeom>
              <a:avLst/>
              <a:gdLst>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73583 h 3596149"/>
                <a:gd name="connsiteX1" fmla="*/ 671482 w 4321278"/>
                <a:gd name="connsiteY1" fmla="*/ 2979174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427920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3892618 w 432127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7" fmla="*/ 3892618 w 389261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0" fmla="*/ 0 w 4321214"/>
                <a:gd name="connsiteY0" fmla="*/ 2825954 h 3227021"/>
                <a:gd name="connsiteX1" fmla="*/ 1100078 w 4321214"/>
                <a:gd name="connsiteY1" fmla="*/ 2717207 h 3227021"/>
                <a:gd name="connsiteX2" fmla="*/ 1524585 w 4321214"/>
                <a:gd name="connsiteY2" fmla="*/ 1036816 h 3227021"/>
                <a:gd name="connsiteX3" fmla="*/ 2020529 w 4321214"/>
                <a:gd name="connsiteY3" fmla="*/ 2179377 h 3227021"/>
                <a:gd name="connsiteX4" fmla="*/ 2427920 w 4321214"/>
                <a:gd name="connsiteY4" fmla="*/ 99855 h 3227021"/>
                <a:gd name="connsiteX5" fmla="*/ 3150591 w 4321214"/>
                <a:gd name="connsiteY5" fmla="*/ 2778505 h 3227021"/>
                <a:gd name="connsiteX6" fmla="*/ 4321214 w 4321214"/>
                <a:gd name="connsiteY6" fmla="*/ 2790949 h 3227021"/>
                <a:gd name="connsiteX0" fmla="*/ 0 w 3963992"/>
                <a:gd name="connsiteY0" fmla="*/ 2825954 h 3274642"/>
                <a:gd name="connsiteX1" fmla="*/ 1100078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963992"/>
                <a:gd name="connsiteY0" fmla="*/ 2825954 h 3274642"/>
                <a:gd name="connsiteX1" fmla="*/ 1314360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178206"/>
                <a:gd name="connsiteY0" fmla="*/ 3040244 h 3274642"/>
                <a:gd name="connsiteX1" fmla="*/ 528574 w 3178206"/>
                <a:gd name="connsiteY1" fmla="*/ 2717207 h 3274642"/>
                <a:gd name="connsiteX2" fmla="*/ 738799 w 3178206"/>
                <a:gd name="connsiteY2" fmla="*/ 1036816 h 3274642"/>
                <a:gd name="connsiteX3" fmla="*/ 1234743 w 3178206"/>
                <a:gd name="connsiteY3" fmla="*/ 2179377 h 3274642"/>
                <a:gd name="connsiteX4" fmla="*/ 1642134 w 3178206"/>
                <a:gd name="connsiteY4" fmla="*/ 99855 h 3274642"/>
                <a:gd name="connsiteX5" fmla="*/ 2364805 w 3178206"/>
                <a:gd name="connsiteY5" fmla="*/ 2778505 h 3274642"/>
                <a:gd name="connsiteX6" fmla="*/ 3178206 w 3178206"/>
                <a:gd name="connsiteY6" fmla="*/ 3076677 h 327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206" h="3274642">
                  <a:moveTo>
                    <a:pt x="0" y="3040244"/>
                  </a:moveTo>
                  <a:cubicBezTo>
                    <a:pt x="76200" y="3069741"/>
                    <a:pt x="405441" y="3051112"/>
                    <a:pt x="528574" y="2717207"/>
                  </a:cubicBezTo>
                  <a:cubicBezTo>
                    <a:pt x="651707" y="2383302"/>
                    <a:pt x="621104" y="1126454"/>
                    <a:pt x="738799" y="1036816"/>
                  </a:cubicBezTo>
                  <a:cubicBezTo>
                    <a:pt x="856494" y="947178"/>
                    <a:pt x="1084187" y="2335537"/>
                    <a:pt x="1234743" y="2179377"/>
                  </a:cubicBezTo>
                  <a:cubicBezTo>
                    <a:pt x="1385299" y="2023217"/>
                    <a:pt x="1453790" y="0"/>
                    <a:pt x="1642134" y="99855"/>
                  </a:cubicBezTo>
                  <a:cubicBezTo>
                    <a:pt x="1830478" y="199710"/>
                    <a:pt x="2108793" y="2282368"/>
                    <a:pt x="2364805" y="2778505"/>
                  </a:cubicBezTo>
                  <a:cubicBezTo>
                    <a:pt x="2620817" y="3274642"/>
                    <a:pt x="2983092" y="3038880"/>
                    <a:pt x="3178206" y="307667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1" name="直線矢印コネクタ 10"/>
            <p:cNvCxnSpPr/>
            <p:nvPr/>
          </p:nvCxnSpPr>
          <p:spPr>
            <a:xfrm>
              <a:off x="5143504" y="5999169"/>
              <a:ext cx="164307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
            <p:cNvSpPr txBox="1">
              <a:spLocks noChangeArrowheads="1"/>
            </p:cNvSpPr>
            <p:nvPr/>
          </p:nvSpPr>
          <p:spPr bwMode="auto">
            <a:xfrm>
              <a:off x="6724764" y="5779604"/>
              <a:ext cx="953863" cy="506915"/>
            </a:xfrm>
            <a:prstGeom prst="rect">
              <a:avLst/>
            </a:prstGeom>
            <a:noFill/>
            <a:ln w="9525">
              <a:noFill/>
              <a:miter lim="800000"/>
              <a:headEnd/>
              <a:tailEnd/>
            </a:ln>
          </p:spPr>
          <p:txBody>
            <a:bodyPr wrap="square">
              <a:spAutoFit/>
            </a:bodyPr>
            <a:lstStyle/>
            <a:p>
              <a:pPr defTabSz="1279525">
                <a:spcBef>
                  <a:spcPct val="50000"/>
                </a:spcBef>
              </a:pPr>
              <a:r>
                <a:rPr lang="ja-JP" altLang="en-US" b="1" dirty="0">
                  <a:solidFill>
                    <a:srgbClr val="000000"/>
                  </a:solidFill>
                </a:rPr>
                <a:t>波長</a:t>
              </a:r>
              <a:endParaRPr lang="en-US" altLang="ja-JP" b="1" dirty="0">
                <a:solidFill>
                  <a:srgbClr val="000000"/>
                </a:solidFill>
              </a:endParaRPr>
            </a:p>
          </p:txBody>
        </p:sp>
        <p:cxnSp>
          <p:nvCxnSpPr>
            <p:cNvPr id="13" name="直線コネクタ 12"/>
            <p:cNvCxnSpPr>
              <a:stCxn id="10" idx="2"/>
            </p:cNvCxnSpPr>
            <p:nvPr/>
          </p:nvCxnSpPr>
          <p:spPr>
            <a:xfrm>
              <a:off x="6037272" y="3517798"/>
              <a:ext cx="34925" cy="198287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0" idx="4"/>
            </p:cNvCxnSpPr>
            <p:nvPr/>
          </p:nvCxnSpPr>
          <p:spPr>
            <a:xfrm>
              <a:off x="6940567" y="2581131"/>
              <a:ext cx="60325" cy="291954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357817" y="5572113"/>
              <a:ext cx="3071835" cy="1587"/>
            </a:xfrm>
            <a:prstGeom prst="straightConnector1">
              <a:avLst/>
            </a:prstGeom>
            <a:ln w="38100">
              <a:solidFill>
                <a:schemeClr val="tx1">
                  <a:lumMod val="65000"/>
                  <a:lumOff val="3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 name="Text Box 7"/>
            <p:cNvSpPr txBox="1">
              <a:spLocks noChangeArrowheads="1"/>
            </p:cNvSpPr>
            <p:nvPr/>
          </p:nvSpPr>
          <p:spPr bwMode="auto">
            <a:xfrm>
              <a:off x="7811880" y="5643750"/>
              <a:ext cx="1233836" cy="506915"/>
            </a:xfrm>
            <a:prstGeom prst="rect">
              <a:avLst/>
            </a:prstGeom>
            <a:noFill/>
            <a:ln w="9525">
              <a:noFill/>
              <a:miter lim="800000"/>
              <a:headEnd/>
              <a:tailEnd/>
            </a:ln>
          </p:spPr>
          <p:txBody>
            <a:bodyPr wrap="square">
              <a:spAutoFit/>
            </a:bodyPr>
            <a:lstStyle/>
            <a:p>
              <a:pPr defTabSz="1279525">
                <a:spcBef>
                  <a:spcPct val="50000"/>
                </a:spcBef>
                <a:defRPr/>
              </a:pPr>
              <a:r>
                <a:rPr lang="ja-JP" altLang="en-US" b="1" dirty="0">
                  <a:solidFill>
                    <a:schemeClr val="tx1">
                      <a:lumMod val="65000"/>
                      <a:lumOff val="35000"/>
                    </a:schemeClr>
                  </a:solidFill>
                </a:rPr>
                <a:t>連続光</a:t>
              </a:r>
              <a:endParaRPr lang="en-US" altLang="ja-JP" b="1" dirty="0">
                <a:solidFill>
                  <a:schemeClr val="tx1">
                    <a:lumMod val="65000"/>
                    <a:lumOff val="35000"/>
                  </a:schemeClr>
                </a:solidFill>
              </a:endParaRPr>
            </a:p>
          </p:txBody>
        </p:sp>
        <p:sp>
          <p:nvSpPr>
            <p:cNvPr id="17" name="Text Box 7"/>
            <p:cNvSpPr txBox="1">
              <a:spLocks noChangeArrowheads="1"/>
            </p:cNvSpPr>
            <p:nvPr/>
          </p:nvSpPr>
          <p:spPr bwMode="auto">
            <a:xfrm>
              <a:off x="7021250" y="4902866"/>
              <a:ext cx="500066" cy="422430"/>
            </a:xfrm>
            <a:prstGeom prst="rect">
              <a:avLst/>
            </a:prstGeom>
            <a:noFill/>
            <a:ln w="9525">
              <a:noFill/>
              <a:miter lim="800000"/>
              <a:headEnd/>
              <a:tailEnd/>
            </a:ln>
          </p:spPr>
          <p:txBody>
            <a:bodyPr>
              <a:spAutoFit/>
            </a:bodyPr>
            <a:lstStyle/>
            <a:p>
              <a:pPr defTabSz="1279525">
                <a:spcBef>
                  <a:spcPct val="50000"/>
                </a:spcBef>
              </a:pPr>
              <a:r>
                <a:rPr lang="en-US" altLang="ja-JP" sz="1400" b="1" dirty="0">
                  <a:solidFill>
                    <a:srgbClr val="FF0000"/>
                  </a:solidFill>
                </a:rPr>
                <a:t>I</a:t>
              </a:r>
              <a:r>
                <a:rPr lang="en-US" altLang="ja-JP" sz="1400" b="1" baseline="-25000" dirty="0">
                  <a:solidFill>
                    <a:srgbClr val="FF0000"/>
                  </a:solidFill>
                </a:rPr>
                <a:t>R</a:t>
              </a:r>
            </a:p>
          </p:txBody>
        </p:sp>
        <p:sp>
          <p:nvSpPr>
            <p:cNvPr id="18" name="Text Box 7"/>
            <p:cNvSpPr txBox="1">
              <a:spLocks noChangeArrowheads="1"/>
            </p:cNvSpPr>
            <p:nvPr/>
          </p:nvSpPr>
          <p:spPr bwMode="auto">
            <a:xfrm>
              <a:off x="6072199" y="4896161"/>
              <a:ext cx="500066" cy="422430"/>
            </a:xfrm>
            <a:prstGeom prst="rect">
              <a:avLst/>
            </a:prstGeom>
            <a:noFill/>
            <a:ln w="9525">
              <a:noFill/>
              <a:miter lim="800000"/>
              <a:headEnd/>
              <a:tailEnd/>
            </a:ln>
          </p:spPr>
          <p:txBody>
            <a:bodyPr>
              <a:spAutoFit/>
            </a:bodyPr>
            <a:lstStyle/>
            <a:p>
              <a:pPr defTabSz="1279525">
                <a:spcBef>
                  <a:spcPct val="50000"/>
                </a:spcBef>
              </a:pPr>
              <a:r>
                <a:rPr lang="en-US" altLang="ja-JP" sz="1400" b="1" dirty="0">
                  <a:solidFill>
                    <a:srgbClr val="0070C0"/>
                  </a:solidFill>
                </a:rPr>
                <a:t>I</a:t>
              </a:r>
              <a:r>
                <a:rPr lang="en-US" altLang="ja-JP" sz="1400" b="1" baseline="-25000" dirty="0">
                  <a:solidFill>
                    <a:srgbClr val="0070C0"/>
                  </a:solidFill>
                </a:rPr>
                <a:t>V</a:t>
              </a:r>
            </a:p>
          </p:txBody>
        </p:sp>
      </p:grpSp>
      <p:grpSp>
        <p:nvGrpSpPr>
          <p:cNvPr id="19" name="グループ化 20"/>
          <p:cNvGrpSpPr/>
          <p:nvPr/>
        </p:nvGrpSpPr>
        <p:grpSpPr>
          <a:xfrm>
            <a:off x="5724128" y="3356992"/>
            <a:ext cx="2850675" cy="2772569"/>
            <a:chOff x="5364088" y="3752775"/>
            <a:chExt cx="2850675" cy="2772569"/>
          </a:xfrm>
        </p:grpSpPr>
        <p:sp>
          <p:nvSpPr>
            <p:cNvPr id="20" name="フリーフォーム 19"/>
            <p:cNvSpPr/>
            <p:nvPr/>
          </p:nvSpPr>
          <p:spPr bwMode="auto">
            <a:xfrm>
              <a:off x="5496681" y="3779066"/>
              <a:ext cx="2334917" cy="2386238"/>
            </a:xfrm>
            <a:custGeom>
              <a:avLst/>
              <a:gdLst>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73583 h 3596149"/>
                <a:gd name="connsiteX1" fmla="*/ 671482 w 4321278"/>
                <a:gd name="connsiteY1" fmla="*/ 2979174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427920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3892618 w 432127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7" fmla="*/ 3892618 w 389261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0" fmla="*/ 0 w 4321214"/>
                <a:gd name="connsiteY0" fmla="*/ 2825954 h 3227021"/>
                <a:gd name="connsiteX1" fmla="*/ 1100078 w 4321214"/>
                <a:gd name="connsiteY1" fmla="*/ 2717207 h 3227021"/>
                <a:gd name="connsiteX2" fmla="*/ 1524585 w 4321214"/>
                <a:gd name="connsiteY2" fmla="*/ 1036816 h 3227021"/>
                <a:gd name="connsiteX3" fmla="*/ 2020529 w 4321214"/>
                <a:gd name="connsiteY3" fmla="*/ 2179377 h 3227021"/>
                <a:gd name="connsiteX4" fmla="*/ 2427920 w 4321214"/>
                <a:gd name="connsiteY4" fmla="*/ 99855 h 3227021"/>
                <a:gd name="connsiteX5" fmla="*/ 3150591 w 4321214"/>
                <a:gd name="connsiteY5" fmla="*/ 2778505 h 3227021"/>
                <a:gd name="connsiteX6" fmla="*/ 4321214 w 4321214"/>
                <a:gd name="connsiteY6" fmla="*/ 2790949 h 3227021"/>
                <a:gd name="connsiteX0" fmla="*/ 0 w 3963992"/>
                <a:gd name="connsiteY0" fmla="*/ 2825954 h 3274642"/>
                <a:gd name="connsiteX1" fmla="*/ 1100078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963992"/>
                <a:gd name="connsiteY0" fmla="*/ 2825954 h 3274642"/>
                <a:gd name="connsiteX1" fmla="*/ 1314360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178206"/>
                <a:gd name="connsiteY0" fmla="*/ 3040244 h 3274642"/>
                <a:gd name="connsiteX1" fmla="*/ 528574 w 3178206"/>
                <a:gd name="connsiteY1" fmla="*/ 2717207 h 3274642"/>
                <a:gd name="connsiteX2" fmla="*/ 738799 w 3178206"/>
                <a:gd name="connsiteY2" fmla="*/ 1036816 h 3274642"/>
                <a:gd name="connsiteX3" fmla="*/ 1234743 w 3178206"/>
                <a:gd name="connsiteY3" fmla="*/ 2179377 h 3274642"/>
                <a:gd name="connsiteX4" fmla="*/ 1642134 w 3178206"/>
                <a:gd name="connsiteY4" fmla="*/ 99855 h 3274642"/>
                <a:gd name="connsiteX5" fmla="*/ 2364805 w 3178206"/>
                <a:gd name="connsiteY5" fmla="*/ 2778505 h 3274642"/>
                <a:gd name="connsiteX6" fmla="*/ 3178206 w 3178206"/>
                <a:gd name="connsiteY6" fmla="*/ 3076677 h 327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206" h="3274642">
                  <a:moveTo>
                    <a:pt x="0" y="3040244"/>
                  </a:moveTo>
                  <a:cubicBezTo>
                    <a:pt x="76200" y="3069741"/>
                    <a:pt x="405441" y="3051112"/>
                    <a:pt x="528574" y="2717207"/>
                  </a:cubicBezTo>
                  <a:cubicBezTo>
                    <a:pt x="651707" y="2383302"/>
                    <a:pt x="621104" y="1126454"/>
                    <a:pt x="738799" y="1036816"/>
                  </a:cubicBezTo>
                  <a:cubicBezTo>
                    <a:pt x="856494" y="947178"/>
                    <a:pt x="1084187" y="2335537"/>
                    <a:pt x="1234743" y="2179377"/>
                  </a:cubicBezTo>
                  <a:cubicBezTo>
                    <a:pt x="1385299" y="2023217"/>
                    <a:pt x="1453790" y="0"/>
                    <a:pt x="1642134" y="99855"/>
                  </a:cubicBezTo>
                  <a:cubicBezTo>
                    <a:pt x="1830478" y="199710"/>
                    <a:pt x="2108793" y="2282368"/>
                    <a:pt x="2364805" y="2778505"/>
                  </a:cubicBezTo>
                  <a:cubicBezTo>
                    <a:pt x="2620817" y="3274642"/>
                    <a:pt x="2983092" y="3038880"/>
                    <a:pt x="3178206" y="3076677"/>
                  </a:cubicBezTo>
                </a:path>
              </a:pathLst>
            </a:custGeom>
            <a:solidFill>
              <a:srgbClr val="0070C0">
                <a:alpha val="50000"/>
              </a:srgb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p:nvPr/>
          </p:nvSpPr>
          <p:spPr bwMode="auto">
            <a:xfrm>
              <a:off x="5477443" y="3752775"/>
              <a:ext cx="2334917" cy="2386238"/>
            </a:xfrm>
            <a:custGeom>
              <a:avLst/>
              <a:gdLst>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796413 w 4321278"/>
                <a:gd name="connsiteY1" fmla="*/ 2816942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02193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457200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3087921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796413 w 4321278"/>
                <a:gd name="connsiteY3" fmla="*/ 2787445 h 3596149"/>
                <a:gd name="connsiteX4" fmla="*/ 1238865 w 4321278"/>
                <a:gd name="connsiteY4" fmla="*/ 870155 h 3596149"/>
                <a:gd name="connsiteX5" fmla="*/ 2020529 w 4321278"/>
                <a:gd name="connsiteY5" fmla="*/ 2227006 h 3596149"/>
                <a:gd name="connsiteX6" fmla="*/ 2713704 w 4321278"/>
                <a:gd name="connsiteY6" fmla="*/ 147484 h 3596149"/>
                <a:gd name="connsiteX7" fmla="*/ 3436375 w 4321278"/>
                <a:gd name="connsiteY7" fmla="*/ 3111910 h 3596149"/>
                <a:gd name="connsiteX8" fmla="*/ 4321278 w 4321278"/>
                <a:gd name="connsiteY8" fmla="*/ 3052916 h 3596149"/>
                <a:gd name="connsiteX9" fmla="*/ 4321278 w 4321278"/>
                <a:gd name="connsiteY9" fmla="*/ 3052916 h 3596149"/>
                <a:gd name="connsiteX0" fmla="*/ 0 w 4321278"/>
                <a:gd name="connsiteY0" fmla="*/ 2873583 h 3596149"/>
                <a:gd name="connsiteX1" fmla="*/ 671482 w 4321278"/>
                <a:gd name="connsiteY1" fmla="*/ 2979174 h 3596149"/>
                <a:gd name="connsiteX2" fmla="*/ 796413 w 4321278"/>
                <a:gd name="connsiteY2" fmla="*/ 2816942 h 3596149"/>
                <a:gd name="connsiteX3" fmla="*/ 1238865 w 4321278"/>
                <a:gd name="connsiteY3" fmla="*/ 870155 h 3596149"/>
                <a:gd name="connsiteX4" fmla="*/ 2020529 w 4321278"/>
                <a:gd name="connsiteY4" fmla="*/ 2227006 h 3596149"/>
                <a:gd name="connsiteX5" fmla="*/ 2713704 w 4321278"/>
                <a:gd name="connsiteY5" fmla="*/ 147484 h 3596149"/>
                <a:gd name="connsiteX6" fmla="*/ 3436375 w 4321278"/>
                <a:gd name="connsiteY6" fmla="*/ 3111910 h 3596149"/>
                <a:gd name="connsiteX7" fmla="*/ 4321278 w 4321278"/>
                <a:gd name="connsiteY7" fmla="*/ 3052916 h 3596149"/>
                <a:gd name="connsiteX8" fmla="*/ 4321278 w 4321278"/>
                <a:gd name="connsiteY8" fmla="*/ 3052916 h 3596149"/>
                <a:gd name="connsiteX0" fmla="*/ 0 w 4321278"/>
                <a:gd name="connsiteY0" fmla="*/ 2873583 h 3596149"/>
                <a:gd name="connsiteX1" fmla="*/ 671482 w 4321278"/>
                <a:gd name="connsiteY1" fmla="*/ 2979174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238865 w 4321278"/>
                <a:gd name="connsiteY2" fmla="*/ 87015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713704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73583 h 3596149"/>
                <a:gd name="connsiteX1" fmla="*/ 1100078 w 4321278"/>
                <a:gd name="connsiteY1" fmla="*/ 2764836 h 3596149"/>
                <a:gd name="connsiteX2" fmla="*/ 1524585 w 4321278"/>
                <a:gd name="connsiteY2" fmla="*/ 1084445 h 3596149"/>
                <a:gd name="connsiteX3" fmla="*/ 2020529 w 4321278"/>
                <a:gd name="connsiteY3" fmla="*/ 2227006 h 3596149"/>
                <a:gd name="connsiteX4" fmla="*/ 2427920 w 4321278"/>
                <a:gd name="connsiteY4" fmla="*/ 147484 h 3596149"/>
                <a:gd name="connsiteX5" fmla="*/ 3436375 w 4321278"/>
                <a:gd name="connsiteY5" fmla="*/ 3111910 h 3596149"/>
                <a:gd name="connsiteX6" fmla="*/ 4321278 w 4321278"/>
                <a:gd name="connsiteY6" fmla="*/ 3052916 h 3596149"/>
                <a:gd name="connsiteX7" fmla="*/ 4321278 w 4321278"/>
                <a:gd name="connsiteY7" fmla="*/ 3052916 h 3596149"/>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4321278 w 4321278"/>
                <a:gd name="connsiteY7" fmla="*/ 3005287 h 3262744"/>
                <a:gd name="connsiteX0" fmla="*/ 0 w 4321278"/>
                <a:gd name="connsiteY0" fmla="*/ 2825954 h 3262744"/>
                <a:gd name="connsiteX1" fmla="*/ 1100078 w 4321278"/>
                <a:gd name="connsiteY1" fmla="*/ 2717207 h 3262744"/>
                <a:gd name="connsiteX2" fmla="*/ 1524585 w 4321278"/>
                <a:gd name="connsiteY2" fmla="*/ 1036816 h 3262744"/>
                <a:gd name="connsiteX3" fmla="*/ 2020529 w 4321278"/>
                <a:gd name="connsiteY3" fmla="*/ 2179377 h 3262744"/>
                <a:gd name="connsiteX4" fmla="*/ 2427920 w 4321278"/>
                <a:gd name="connsiteY4" fmla="*/ 99855 h 3262744"/>
                <a:gd name="connsiteX5" fmla="*/ 3150591 w 4321278"/>
                <a:gd name="connsiteY5" fmla="*/ 2778505 h 3262744"/>
                <a:gd name="connsiteX6" fmla="*/ 4321278 w 4321278"/>
                <a:gd name="connsiteY6" fmla="*/ 3005287 h 3262744"/>
                <a:gd name="connsiteX7" fmla="*/ 3892618 w 432127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7" fmla="*/ 3892618 w 3892618"/>
                <a:gd name="connsiteY7" fmla="*/ 1647941 h 3262744"/>
                <a:gd name="connsiteX0" fmla="*/ 0 w 3892618"/>
                <a:gd name="connsiteY0" fmla="*/ 2825954 h 3262744"/>
                <a:gd name="connsiteX1" fmla="*/ 1100078 w 3892618"/>
                <a:gd name="connsiteY1" fmla="*/ 2717207 h 3262744"/>
                <a:gd name="connsiteX2" fmla="*/ 1524585 w 3892618"/>
                <a:gd name="connsiteY2" fmla="*/ 1036816 h 3262744"/>
                <a:gd name="connsiteX3" fmla="*/ 2020529 w 3892618"/>
                <a:gd name="connsiteY3" fmla="*/ 2179377 h 3262744"/>
                <a:gd name="connsiteX4" fmla="*/ 2427920 w 3892618"/>
                <a:gd name="connsiteY4" fmla="*/ 99855 h 3262744"/>
                <a:gd name="connsiteX5" fmla="*/ 3150591 w 3892618"/>
                <a:gd name="connsiteY5" fmla="*/ 2778505 h 3262744"/>
                <a:gd name="connsiteX6" fmla="*/ 3892618 w 3892618"/>
                <a:gd name="connsiteY6" fmla="*/ 3005287 h 3262744"/>
                <a:gd name="connsiteX0" fmla="*/ 0 w 4321214"/>
                <a:gd name="connsiteY0" fmla="*/ 2825954 h 3227021"/>
                <a:gd name="connsiteX1" fmla="*/ 1100078 w 4321214"/>
                <a:gd name="connsiteY1" fmla="*/ 2717207 h 3227021"/>
                <a:gd name="connsiteX2" fmla="*/ 1524585 w 4321214"/>
                <a:gd name="connsiteY2" fmla="*/ 1036816 h 3227021"/>
                <a:gd name="connsiteX3" fmla="*/ 2020529 w 4321214"/>
                <a:gd name="connsiteY3" fmla="*/ 2179377 h 3227021"/>
                <a:gd name="connsiteX4" fmla="*/ 2427920 w 4321214"/>
                <a:gd name="connsiteY4" fmla="*/ 99855 h 3227021"/>
                <a:gd name="connsiteX5" fmla="*/ 3150591 w 4321214"/>
                <a:gd name="connsiteY5" fmla="*/ 2778505 h 3227021"/>
                <a:gd name="connsiteX6" fmla="*/ 4321214 w 4321214"/>
                <a:gd name="connsiteY6" fmla="*/ 2790949 h 3227021"/>
                <a:gd name="connsiteX0" fmla="*/ 0 w 3963992"/>
                <a:gd name="connsiteY0" fmla="*/ 2825954 h 3274642"/>
                <a:gd name="connsiteX1" fmla="*/ 1100078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963992"/>
                <a:gd name="connsiteY0" fmla="*/ 2825954 h 3274642"/>
                <a:gd name="connsiteX1" fmla="*/ 1314360 w 3963992"/>
                <a:gd name="connsiteY1" fmla="*/ 2717207 h 3274642"/>
                <a:gd name="connsiteX2" fmla="*/ 1524585 w 3963992"/>
                <a:gd name="connsiteY2" fmla="*/ 1036816 h 3274642"/>
                <a:gd name="connsiteX3" fmla="*/ 2020529 w 3963992"/>
                <a:gd name="connsiteY3" fmla="*/ 2179377 h 3274642"/>
                <a:gd name="connsiteX4" fmla="*/ 2427920 w 3963992"/>
                <a:gd name="connsiteY4" fmla="*/ 99855 h 3274642"/>
                <a:gd name="connsiteX5" fmla="*/ 3150591 w 3963992"/>
                <a:gd name="connsiteY5" fmla="*/ 2778505 h 3274642"/>
                <a:gd name="connsiteX6" fmla="*/ 3963992 w 3963992"/>
                <a:gd name="connsiteY6" fmla="*/ 3076677 h 3274642"/>
                <a:gd name="connsiteX0" fmla="*/ 0 w 3178206"/>
                <a:gd name="connsiteY0" fmla="*/ 3040244 h 3274642"/>
                <a:gd name="connsiteX1" fmla="*/ 528574 w 3178206"/>
                <a:gd name="connsiteY1" fmla="*/ 2717207 h 3274642"/>
                <a:gd name="connsiteX2" fmla="*/ 738799 w 3178206"/>
                <a:gd name="connsiteY2" fmla="*/ 1036816 h 3274642"/>
                <a:gd name="connsiteX3" fmla="*/ 1234743 w 3178206"/>
                <a:gd name="connsiteY3" fmla="*/ 2179377 h 3274642"/>
                <a:gd name="connsiteX4" fmla="*/ 1642134 w 3178206"/>
                <a:gd name="connsiteY4" fmla="*/ 99855 h 3274642"/>
                <a:gd name="connsiteX5" fmla="*/ 2364805 w 3178206"/>
                <a:gd name="connsiteY5" fmla="*/ 2778505 h 3274642"/>
                <a:gd name="connsiteX6" fmla="*/ 3178206 w 3178206"/>
                <a:gd name="connsiteY6" fmla="*/ 3076677 h 327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206" h="3274642">
                  <a:moveTo>
                    <a:pt x="0" y="3040244"/>
                  </a:moveTo>
                  <a:cubicBezTo>
                    <a:pt x="76200" y="3069741"/>
                    <a:pt x="405441" y="3051112"/>
                    <a:pt x="528574" y="2717207"/>
                  </a:cubicBezTo>
                  <a:cubicBezTo>
                    <a:pt x="651707" y="2383302"/>
                    <a:pt x="621104" y="1126454"/>
                    <a:pt x="738799" y="1036816"/>
                  </a:cubicBezTo>
                  <a:cubicBezTo>
                    <a:pt x="856494" y="947178"/>
                    <a:pt x="1084187" y="2335537"/>
                    <a:pt x="1234743" y="2179377"/>
                  </a:cubicBezTo>
                  <a:cubicBezTo>
                    <a:pt x="1385299" y="2023217"/>
                    <a:pt x="1453790" y="0"/>
                    <a:pt x="1642134" y="99855"/>
                  </a:cubicBezTo>
                  <a:cubicBezTo>
                    <a:pt x="1830478" y="199710"/>
                    <a:pt x="2108793" y="2282368"/>
                    <a:pt x="2364805" y="2778505"/>
                  </a:cubicBezTo>
                  <a:cubicBezTo>
                    <a:pt x="2620817" y="3274642"/>
                    <a:pt x="2983092" y="3038880"/>
                    <a:pt x="3178206" y="307667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2" name="直線矢印コネクタ 21"/>
            <p:cNvCxnSpPr/>
            <p:nvPr/>
          </p:nvCxnSpPr>
          <p:spPr bwMode="auto">
            <a:xfrm>
              <a:off x="5364088" y="6315984"/>
              <a:ext cx="1207112" cy="17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
            <p:cNvSpPr txBox="1">
              <a:spLocks noChangeArrowheads="1"/>
            </p:cNvSpPr>
            <p:nvPr/>
          </p:nvSpPr>
          <p:spPr bwMode="auto">
            <a:xfrm>
              <a:off x="6516216" y="6156012"/>
              <a:ext cx="700772" cy="369332"/>
            </a:xfrm>
            <a:prstGeom prst="rect">
              <a:avLst/>
            </a:prstGeom>
            <a:noFill/>
            <a:ln w="9525">
              <a:noFill/>
              <a:miter lim="800000"/>
              <a:headEnd/>
              <a:tailEnd/>
            </a:ln>
          </p:spPr>
          <p:txBody>
            <a:bodyPr wrap="square">
              <a:spAutoFit/>
            </a:bodyPr>
            <a:lstStyle/>
            <a:p>
              <a:pPr defTabSz="1279525">
                <a:spcBef>
                  <a:spcPct val="50000"/>
                </a:spcBef>
              </a:pPr>
              <a:r>
                <a:rPr lang="ja-JP" altLang="en-US" b="1" dirty="0">
                  <a:solidFill>
                    <a:srgbClr val="000000"/>
                  </a:solidFill>
                </a:rPr>
                <a:t>波長</a:t>
              </a:r>
              <a:endParaRPr lang="en-US" altLang="ja-JP" b="1" dirty="0">
                <a:solidFill>
                  <a:srgbClr val="000000"/>
                </a:solidFill>
              </a:endParaRPr>
            </a:p>
          </p:txBody>
        </p:sp>
        <p:cxnSp>
          <p:nvCxnSpPr>
            <p:cNvPr id="24" name="直線矢印コネクタ 23"/>
            <p:cNvCxnSpPr/>
            <p:nvPr/>
          </p:nvCxnSpPr>
          <p:spPr bwMode="auto">
            <a:xfrm>
              <a:off x="5520239" y="6004837"/>
              <a:ext cx="2256776" cy="1741"/>
            </a:xfrm>
            <a:prstGeom prst="straightConnector1">
              <a:avLst/>
            </a:prstGeom>
            <a:ln w="38100">
              <a:solidFill>
                <a:schemeClr val="tx1">
                  <a:lumMod val="65000"/>
                  <a:lumOff val="3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a:off x="7308304" y="6093296"/>
              <a:ext cx="906459" cy="369332"/>
            </a:xfrm>
            <a:prstGeom prst="rect">
              <a:avLst/>
            </a:prstGeom>
            <a:noFill/>
            <a:ln w="9525">
              <a:noFill/>
              <a:miter lim="800000"/>
              <a:headEnd/>
              <a:tailEnd/>
            </a:ln>
          </p:spPr>
          <p:txBody>
            <a:bodyPr wrap="square">
              <a:spAutoFit/>
            </a:bodyPr>
            <a:lstStyle/>
            <a:p>
              <a:pPr defTabSz="1279525">
                <a:spcBef>
                  <a:spcPct val="50000"/>
                </a:spcBef>
                <a:defRPr/>
              </a:pPr>
              <a:r>
                <a:rPr lang="ja-JP" altLang="en-US" b="1" dirty="0">
                  <a:solidFill>
                    <a:schemeClr val="tx1">
                      <a:lumMod val="65000"/>
                      <a:lumOff val="35000"/>
                    </a:schemeClr>
                  </a:solidFill>
                </a:rPr>
                <a:t>連続光</a:t>
              </a:r>
              <a:endParaRPr lang="en-US" altLang="ja-JP" b="1" dirty="0">
                <a:solidFill>
                  <a:schemeClr val="tx1">
                    <a:lumMod val="65000"/>
                    <a:lumOff val="35000"/>
                  </a:schemeClr>
                </a:solidFill>
              </a:endParaRPr>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12</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観測結果</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ja-JP" altLang="en-US" sz="2800" dirty="0" smtClean="0"/>
              <a:t>観測期間</a:t>
            </a:r>
            <a:endParaRPr lang="en-US" altLang="ja-JP" sz="2800" dirty="0" smtClean="0"/>
          </a:p>
          <a:p>
            <a:pPr lvl="1"/>
            <a:r>
              <a:rPr kumimoji="1" lang="en-US" altLang="ja-JP" sz="2400" dirty="0" smtClean="0"/>
              <a:t>2005</a:t>
            </a:r>
            <a:r>
              <a:rPr kumimoji="1" lang="ja-JP" altLang="en-US" sz="2400" dirty="0" smtClean="0"/>
              <a:t>年</a:t>
            </a:r>
            <a:r>
              <a:rPr kumimoji="1" lang="en-US" altLang="ja-JP" sz="2400" dirty="0"/>
              <a:t>11</a:t>
            </a:r>
            <a:r>
              <a:rPr kumimoji="1" lang="ja-JP" altLang="en-US" sz="2400" dirty="0" smtClean="0"/>
              <a:t>月～</a:t>
            </a:r>
            <a:r>
              <a:rPr kumimoji="1" lang="en-US" altLang="ja-JP" sz="2400" dirty="0" smtClean="0"/>
              <a:t>2011</a:t>
            </a:r>
            <a:r>
              <a:rPr kumimoji="1" lang="ja-JP" altLang="en-US" sz="2400" dirty="0" smtClean="0"/>
              <a:t>年</a:t>
            </a:r>
            <a:r>
              <a:rPr kumimoji="1" lang="en-US" altLang="ja-JP" sz="2400" dirty="0" smtClean="0"/>
              <a:t>10</a:t>
            </a:r>
            <a:r>
              <a:rPr kumimoji="1" lang="ja-JP" altLang="en-US" sz="2400" dirty="0" smtClean="0"/>
              <a:t>月</a:t>
            </a:r>
            <a:endParaRPr kumimoji="1" lang="en-US" altLang="ja-JP" sz="2500" dirty="0" smtClean="0"/>
          </a:p>
          <a:p>
            <a:pPr lvl="1"/>
            <a:r>
              <a:rPr kumimoji="1" lang="en-US" altLang="ja-JP" sz="2400" dirty="0" smtClean="0"/>
              <a:t>114</a:t>
            </a:r>
            <a:r>
              <a:rPr kumimoji="1" lang="ja-JP" altLang="en-US" sz="2400" dirty="0" smtClean="0"/>
              <a:t>夜</a:t>
            </a:r>
            <a:endParaRPr kumimoji="1" lang="en-US" altLang="ja-JP" sz="2400" dirty="0" smtClean="0"/>
          </a:p>
          <a:p>
            <a:pPr lvl="1"/>
            <a:r>
              <a:rPr lang="ja-JP" altLang="en-US" sz="2400" dirty="0" smtClean="0"/>
              <a:t>短期間</a:t>
            </a:r>
            <a:r>
              <a:rPr lang="ja-JP" altLang="en-US" sz="2400" dirty="0"/>
              <a:t>集中</a:t>
            </a:r>
            <a:r>
              <a:rPr lang="ja-JP" altLang="en-US" sz="2400" dirty="0" smtClean="0"/>
              <a:t>観測</a:t>
            </a:r>
            <a:r>
              <a:rPr lang="en-US" altLang="ja-JP" sz="2400" dirty="0" smtClean="0"/>
              <a:t/>
            </a:r>
            <a:br>
              <a:rPr lang="en-US" altLang="ja-JP" sz="2400" dirty="0" smtClean="0"/>
            </a:br>
            <a:r>
              <a:rPr lang="en-US" altLang="ja-JP" sz="2400" dirty="0" smtClean="0"/>
              <a:t>(1</a:t>
            </a:r>
            <a:r>
              <a:rPr lang="ja-JP" altLang="en-US" sz="2400" dirty="0" smtClean="0"/>
              <a:t>週間～</a:t>
            </a:r>
            <a:r>
              <a:rPr lang="en-US" altLang="ja-JP" sz="2400" dirty="0" smtClean="0"/>
              <a:t>10</a:t>
            </a:r>
            <a:r>
              <a:rPr lang="ja-JP" altLang="en-US" sz="2400" dirty="0" smtClean="0"/>
              <a:t>日</a:t>
            </a:r>
            <a:r>
              <a:rPr lang="en-US" altLang="ja-JP" sz="2400" dirty="0" smtClean="0"/>
              <a:t>)</a:t>
            </a:r>
            <a:endParaRPr kumimoji="1" lang="en-US" altLang="ja-JP" sz="2400" dirty="0" smtClean="0"/>
          </a:p>
          <a:p>
            <a:pPr lvl="1"/>
            <a:r>
              <a:rPr lang="ja-JP" altLang="en-US" sz="2400" dirty="0"/>
              <a:t>追</a:t>
            </a:r>
            <a:r>
              <a:rPr kumimoji="1" lang="ja-JP" altLang="en-US" sz="2400" dirty="0" smtClean="0"/>
              <a:t>観測</a:t>
            </a:r>
            <a:endParaRPr kumimoji="1" lang="en-US" altLang="ja-JP" sz="2400" dirty="0" smtClean="0"/>
          </a:p>
          <a:p>
            <a:pPr lvl="1"/>
            <a:endParaRPr kumimoji="1" lang="en-US" altLang="ja-JP" sz="2400" dirty="0" smtClean="0"/>
          </a:p>
          <a:p>
            <a:pPr marL="514350" indent="-514350">
              <a:buFont typeface="+mj-lt"/>
              <a:buAutoNum type="arabicPeriod"/>
            </a:pPr>
            <a:r>
              <a:rPr kumimoji="1" lang="ja-JP" altLang="en-US" sz="2800" dirty="0" smtClean="0"/>
              <a:t>長周期変動の検出</a:t>
            </a:r>
            <a:endParaRPr kumimoji="1" lang="en-US" altLang="ja-JP" sz="2500" dirty="0" smtClean="0"/>
          </a:p>
          <a:p>
            <a:pPr marL="514350" indent="-514350">
              <a:buFont typeface="+mj-lt"/>
              <a:buAutoNum type="arabicPeriod"/>
            </a:pPr>
            <a:r>
              <a:rPr lang="ja-JP" altLang="en-US" sz="2800" dirty="0" smtClean="0"/>
              <a:t>Ｘ線活動期における</a:t>
            </a:r>
            <a:r>
              <a:rPr lang="en-US" altLang="ja-JP" sz="2800" dirty="0" smtClean="0"/>
              <a:t>Be</a:t>
            </a:r>
            <a:r>
              <a:rPr lang="ja-JP" altLang="en-US" sz="2800" dirty="0" smtClean="0"/>
              <a:t>星</a:t>
            </a:r>
            <a:r>
              <a:rPr lang="en-US" altLang="ja-JP" sz="2800" dirty="0" smtClean="0"/>
              <a:t/>
            </a:r>
            <a:br>
              <a:rPr lang="en-US" altLang="ja-JP" sz="2800" dirty="0" smtClean="0"/>
            </a:br>
            <a:r>
              <a:rPr lang="ja-JP" altLang="en-US" sz="2800" dirty="0" smtClean="0"/>
              <a:t>ガス円盤の詳細な様子を</a:t>
            </a:r>
            <a:r>
              <a:rPr lang="en-US" altLang="ja-JP" sz="2800" dirty="0" smtClean="0"/>
              <a:t/>
            </a:r>
            <a:br>
              <a:rPr lang="en-US" altLang="ja-JP" sz="2800" dirty="0" smtClean="0"/>
            </a:br>
            <a:r>
              <a:rPr lang="ja-JP" altLang="en-US" sz="2800" dirty="0" smtClean="0"/>
              <a:t>観測</a:t>
            </a:r>
            <a:endParaRPr kumimoji="1" lang="ja-JP" altLang="en-US" sz="2800"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13</a:t>
            </a:fld>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504" y="1747132"/>
            <a:ext cx="4140000" cy="398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968504" y="2060848"/>
            <a:ext cx="4140000" cy="13681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a:endCxn id="5" idx="1"/>
          </p:cNvCxnSpPr>
          <p:nvPr/>
        </p:nvCxnSpPr>
        <p:spPr>
          <a:xfrm flipV="1">
            <a:off x="3851920" y="2744924"/>
            <a:ext cx="1116584" cy="15481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長周期変動の検出</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FE7906-188B-4EE8-A898-58A965B06A3D}"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周期的な</a:t>
            </a:r>
            <a:r>
              <a:rPr lang="en-US" altLang="ja-JP" cap="none" dirty="0" smtClean="0"/>
              <a:t>profile</a:t>
            </a:r>
            <a:r>
              <a:rPr lang="ja-JP" altLang="en-US" cap="none" dirty="0" smtClean="0"/>
              <a:t>変化</a:t>
            </a:r>
            <a:r>
              <a:rPr lang="en-US" altLang="ja-JP" cap="none" dirty="0" smtClean="0"/>
              <a:t>!?</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kumimoji="1" lang="en-US" altLang="ja-JP" sz="2800" dirty="0" smtClean="0"/>
              <a:t>2005</a:t>
            </a:r>
            <a:r>
              <a:rPr kumimoji="1" lang="ja-JP" altLang="en-US" sz="2800" dirty="0" smtClean="0"/>
              <a:t>年</a:t>
            </a:r>
            <a:r>
              <a:rPr kumimoji="1" lang="en-US" altLang="ja-JP" sz="2800" dirty="0" smtClean="0"/>
              <a:t>11</a:t>
            </a:r>
            <a:r>
              <a:rPr kumimoji="1" lang="ja-JP" altLang="en-US" sz="2800" dirty="0" smtClean="0"/>
              <a:t>月</a:t>
            </a:r>
            <a:r>
              <a:rPr lang="ja-JP" altLang="en-US" sz="2800" dirty="0" smtClean="0"/>
              <a:t>～</a:t>
            </a:r>
            <a:r>
              <a:rPr kumimoji="1" lang="en-US" altLang="ja-JP" sz="2800" dirty="0" smtClean="0"/>
              <a:t>2009</a:t>
            </a:r>
            <a:r>
              <a:rPr kumimoji="1" lang="ja-JP" altLang="en-US" sz="2800" dirty="0" smtClean="0"/>
              <a:t>年</a:t>
            </a:r>
            <a:r>
              <a:rPr kumimoji="1" lang="en-US" altLang="ja-JP" sz="2800" dirty="0" smtClean="0"/>
              <a:t/>
            </a:r>
            <a:br>
              <a:rPr kumimoji="1" lang="en-US" altLang="ja-JP" sz="2800" dirty="0" smtClean="0"/>
            </a:br>
            <a:r>
              <a:rPr kumimoji="1" lang="en-US" altLang="ja-JP" sz="2800" dirty="0" smtClean="0"/>
              <a:t>3</a:t>
            </a:r>
            <a:r>
              <a:rPr kumimoji="1" lang="ja-JP" altLang="en-US" sz="2800" dirty="0" smtClean="0"/>
              <a:t>月迄の観測</a:t>
            </a:r>
            <a:endParaRPr kumimoji="1" lang="en-US" altLang="ja-JP" sz="2800" dirty="0" smtClean="0"/>
          </a:p>
          <a:p>
            <a:r>
              <a:rPr lang="en-US" altLang="ja-JP" sz="2800" dirty="0" smtClean="0"/>
              <a:t>Profile </a:t>
            </a:r>
            <a:r>
              <a:rPr lang="ja-JP" altLang="en-US" sz="2800" dirty="0" smtClean="0"/>
              <a:t>変動</a:t>
            </a:r>
            <a:endParaRPr lang="en-US" altLang="ja-JP" dirty="0" smtClean="0"/>
          </a:p>
          <a:p>
            <a:pPr lvl="1"/>
            <a:r>
              <a:rPr lang="ja-JP" altLang="en-US" sz="2400" dirty="0" smtClean="0"/>
              <a:t>徐々に輝線は強く</a:t>
            </a:r>
            <a:endParaRPr lang="en-US" altLang="ja-JP" sz="2400" dirty="0" smtClean="0"/>
          </a:p>
          <a:p>
            <a:pPr lvl="1"/>
            <a:r>
              <a:rPr lang="ja-JP" altLang="en-US" sz="2400" dirty="0" smtClean="0"/>
              <a:t>非対称</a:t>
            </a:r>
            <a:r>
              <a:rPr lang="en-US" altLang="ja-JP" sz="2400" dirty="0" smtClean="0"/>
              <a:t>… </a:t>
            </a:r>
            <a:r>
              <a:rPr lang="en-US" altLang="ja-JP" sz="2400" dirty="0" smtClean="0">
                <a:solidFill>
                  <a:srgbClr val="FF3399"/>
                </a:solidFill>
              </a:rPr>
              <a:t>V/R</a:t>
            </a:r>
            <a:r>
              <a:rPr lang="ja-JP" altLang="en-US" sz="2400" dirty="0" smtClean="0">
                <a:solidFill>
                  <a:srgbClr val="FF3399"/>
                </a:solidFill>
              </a:rPr>
              <a:t>比は変化</a:t>
            </a:r>
            <a:endParaRPr lang="en-US" altLang="ja-JP" sz="2400" dirty="0" smtClean="0">
              <a:solidFill>
                <a:srgbClr val="FF3399"/>
              </a:solidFill>
            </a:endParaRPr>
          </a:p>
          <a:p>
            <a:pPr lvl="1"/>
            <a:r>
              <a:rPr lang="en-US" altLang="ja-JP" sz="2400" dirty="0" smtClean="0"/>
              <a:t>V/R</a:t>
            </a:r>
            <a:r>
              <a:rPr lang="ja-JP" altLang="en-US" sz="2400" dirty="0" smtClean="0"/>
              <a:t>比が＜</a:t>
            </a:r>
            <a:r>
              <a:rPr lang="en-US" altLang="ja-JP" sz="2400" dirty="0" smtClean="0"/>
              <a:t> 1</a:t>
            </a:r>
            <a:r>
              <a:rPr lang="ja-JP" altLang="en-US" sz="2400" dirty="0" smtClean="0"/>
              <a:t>から＞</a:t>
            </a:r>
            <a:r>
              <a:rPr lang="en-US" altLang="ja-JP" sz="2400" dirty="0" smtClean="0"/>
              <a:t>1</a:t>
            </a:r>
            <a:br>
              <a:rPr lang="en-US" altLang="ja-JP" sz="2400" dirty="0" smtClean="0"/>
            </a:br>
            <a:r>
              <a:rPr lang="ja-JP" altLang="en-US" sz="2400" dirty="0" smtClean="0"/>
              <a:t>へ</a:t>
            </a:r>
            <a:r>
              <a:rPr lang="en-US" altLang="ja-JP" sz="2400" dirty="0" smtClean="0"/>
              <a:t>2</a:t>
            </a:r>
            <a:r>
              <a:rPr lang="ja-JP" altLang="en-US" sz="2400" dirty="0" smtClean="0"/>
              <a:t>ヶ月以内に変化</a:t>
            </a:r>
            <a:r>
              <a:rPr lang="en-US" altLang="ja-JP" sz="2400" dirty="0" smtClean="0"/>
              <a:t/>
            </a:r>
            <a:br>
              <a:rPr lang="en-US" altLang="ja-JP" sz="2400" dirty="0" smtClean="0"/>
            </a:br>
            <a:r>
              <a:rPr lang="en-US" altLang="ja-JP" sz="1400" dirty="0" smtClean="0"/>
              <a:t>(Grundstrom+2007 </a:t>
            </a:r>
            <a:r>
              <a:rPr lang="en-US" altLang="ja-JP" sz="1400" dirty="0" err="1" smtClean="0"/>
              <a:t>ApJ</a:t>
            </a:r>
            <a:r>
              <a:rPr lang="en-US" altLang="ja-JP" sz="1400" dirty="0" smtClean="0"/>
              <a:t>, 660, 1398)</a:t>
            </a:r>
            <a:endParaRPr lang="en-US" altLang="ja-JP" sz="1600" dirty="0" smtClean="0"/>
          </a:p>
          <a:p>
            <a:pPr>
              <a:buNone/>
            </a:pPr>
            <a:endParaRPr kumimoji="1" lang="ja-JP" altLang="en-US" sz="2800" dirty="0"/>
          </a:p>
        </p:txBody>
      </p:sp>
      <p:grpSp>
        <p:nvGrpSpPr>
          <p:cNvPr id="4" name="グループ化 20"/>
          <p:cNvGrpSpPr/>
          <p:nvPr/>
        </p:nvGrpSpPr>
        <p:grpSpPr>
          <a:xfrm>
            <a:off x="4499992" y="980728"/>
            <a:ext cx="4536504" cy="5832648"/>
            <a:chOff x="4499992" y="1052736"/>
            <a:chExt cx="4536504" cy="5832648"/>
          </a:xfrm>
        </p:grpSpPr>
        <p:pic>
          <p:nvPicPr>
            <p:cNvPr id="5" name="図 4" descr="Hbeta_long.eps"/>
            <p:cNvPicPr>
              <a:picLocks noChangeAspect="1"/>
            </p:cNvPicPr>
            <p:nvPr/>
          </p:nvPicPr>
          <p:blipFill>
            <a:blip r:embed="rId2" cstate="print"/>
            <a:stretch>
              <a:fillRect/>
            </a:stretch>
          </p:blipFill>
          <p:spPr>
            <a:xfrm>
              <a:off x="6749648" y="1052736"/>
              <a:ext cx="2286848" cy="5760000"/>
            </a:xfrm>
            <a:prstGeom prst="rect">
              <a:avLst/>
            </a:prstGeom>
            <a:solidFill>
              <a:schemeClr val="bg1"/>
            </a:solidFill>
          </p:spPr>
        </p:pic>
        <p:pic>
          <p:nvPicPr>
            <p:cNvPr id="6" name="図 5" descr="Halpha_repA2G.eps"/>
            <p:cNvPicPr>
              <a:picLocks noChangeAspect="1"/>
            </p:cNvPicPr>
            <p:nvPr/>
          </p:nvPicPr>
          <p:blipFill>
            <a:blip r:embed="rId3" cstate="print"/>
            <a:stretch>
              <a:fillRect/>
            </a:stretch>
          </p:blipFill>
          <p:spPr>
            <a:xfrm>
              <a:off x="4572000" y="1053376"/>
              <a:ext cx="2286848" cy="5760000"/>
            </a:xfrm>
            <a:prstGeom prst="rect">
              <a:avLst/>
            </a:prstGeom>
            <a:solidFill>
              <a:schemeClr val="bg1"/>
            </a:solidFill>
          </p:spPr>
        </p:pic>
        <p:sp>
          <p:nvSpPr>
            <p:cNvPr id="7" name="正方形/長方形 6"/>
            <p:cNvSpPr/>
            <p:nvPr/>
          </p:nvSpPr>
          <p:spPr>
            <a:xfrm>
              <a:off x="4792844" y="1124744"/>
              <a:ext cx="715260" cy="369332"/>
            </a:xfrm>
            <a:prstGeom prst="rect">
              <a:avLst/>
            </a:prstGeom>
          </p:spPr>
          <p:txBody>
            <a:bodyPr wrap="none">
              <a:spAutoFit/>
            </a:bodyPr>
            <a:lstStyle/>
            <a:p>
              <a:r>
                <a:rPr lang="en-US" altLang="ja-JP" dirty="0" smtClean="0">
                  <a:solidFill>
                    <a:srgbClr val="002060"/>
                  </a:solidFill>
                </a:rPr>
                <a:t>H</a:t>
              </a:r>
              <a:r>
                <a:rPr lang="el-GR" altLang="ja-JP" dirty="0" smtClean="0">
                  <a:solidFill>
                    <a:srgbClr val="002060"/>
                  </a:solidFill>
                </a:rPr>
                <a:t>α</a:t>
              </a:r>
              <a:r>
                <a:rPr lang="ja-JP" altLang="en-US" dirty="0" smtClean="0">
                  <a:solidFill>
                    <a:srgbClr val="002060"/>
                  </a:solidFill>
                </a:rPr>
                <a:t>線</a:t>
              </a:r>
              <a:endParaRPr lang="ja-JP" altLang="en-US" dirty="0">
                <a:solidFill>
                  <a:srgbClr val="002060"/>
                </a:solidFill>
              </a:endParaRPr>
            </a:p>
          </p:txBody>
        </p:sp>
        <p:sp>
          <p:nvSpPr>
            <p:cNvPr id="8" name="正方形/長方形 7"/>
            <p:cNvSpPr/>
            <p:nvPr/>
          </p:nvSpPr>
          <p:spPr>
            <a:xfrm>
              <a:off x="7092280" y="1124744"/>
              <a:ext cx="715260" cy="369332"/>
            </a:xfrm>
            <a:prstGeom prst="rect">
              <a:avLst/>
            </a:prstGeom>
          </p:spPr>
          <p:txBody>
            <a:bodyPr wrap="none">
              <a:spAutoFit/>
            </a:bodyPr>
            <a:lstStyle/>
            <a:p>
              <a:r>
                <a:rPr lang="en-US" altLang="ja-JP" dirty="0" err="1" smtClean="0">
                  <a:solidFill>
                    <a:srgbClr val="002060"/>
                  </a:solidFill>
                </a:rPr>
                <a:t>Hβ</a:t>
              </a:r>
              <a:r>
                <a:rPr lang="ja-JP" altLang="en-US" dirty="0" smtClean="0">
                  <a:solidFill>
                    <a:srgbClr val="002060"/>
                  </a:solidFill>
                </a:rPr>
                <a:t>線</a:t>
              </a:r>
              <a:endParaRPr lang="ja-JP" altLang="en-US" dirty="0">
                <a:solidFill>
                  <a:srgbClr val="002060"/>
                </a:solidFill>
              </a:endParaRPr>
            </a:p>
          </p:txBody>
        </p:sp>
        <p:sp>
          <p:nvSpPr>
            <p:cNvPr id="9" name="正方形/長方形 8"/>
            <p:cNvSpPr/>
            <p:nvPr/>
          </p:nvSpPr>
          <p:spPr>
            <a:xfrm rot="16200000">
              <a:off x="3497154" y="3918584"/>
              <a:ext cx="2313454" cy="307777"/>
            </a:xfrm>
            <a:prstGeom prst="rect">
              <a:avLst/>
            </a:prstGeom>
            <a:solidFill>
              <a:schemeClr val="bg1"/>
            </a:solidFill>
          </p:spPr>
          <p:txBody>
            <a:bodyPr wrap="none">
              <a:spAutoFit/>
            </a:bodyPr>
            <a:lstStyle/>
            <a:p>
              <a:r>
                <a:rPr lang="en-US" altLang="ja-JP" sz="1400" dirty="0" smtClean="0">
                  <a:solidFill>
                    <a:srgbClr val="002060"/>
                  </a:solidFill>
                </a:rPr>
                <a:t>Continuum-normalized flux</a:t>
              </a:r>
              <a:endParaRPr lang="ja-JP" altLang="en-US" sz="1400" dirty="0">
                <a:solidFill>
                  <a:srgbClr val="002060"/>
                </a:solidFill>
              </a:endParaRPr>
            </a:p>
          </p:txBody>
        </p:sp>
        <p:sp>
          <p:nvSpPr>
            <p:cNvPr id="10" name="正方形/長方形 9"/>
            <p:cNvSpPr/>
            <p:nvPr/>
          </p:nvSpPr>
          <p:spPr>
            <a:xfrm rot="16200000">
              <a:off x="5781664" y="3927783"/>
              <a:ext cx="2313454" cy="307777"/>
            </a:xfrm>
            <a:prstGeom prst="rect">
              <a:avLst/>
            </a:prstGeom>
            <a:solidFill>
              <a:schemeClr val="bg1"/>
            </a:solidFill>
          </p:spPr>
          <p:txBody>
            <a:bodyPr wrap="none">
              <a:spAutoFit/>
            </a:bodyPr>
            <a:lstStyle/>
            <a:p>
              <a:r>
                <a:rPr lang="en-US" altLang="ja-JP" sz="1400" dirty="0" smtClean="0">
                  <a:solidFill>
                    <a:srgbClr val="002060"/>
                  </a:solidFill>
                </a:rPr>
                <a:t>Continuum-normalized flux</a:t>
              </a:r>
              <a:endParaRPr lang="ja-JP" altLang="en-US" sz="1400" dirty="0">
                <a:solidFill>
                  <a:srgbClr val="002060"/>
                </a:solidFill>
              </a:endParaRPr>
            </a:p>
          </p:txBody>
        </p:sp>
        <p:sp>
          <p:nvSpPr>
            <p:cNvPr id="11" name="正方形/長方形 10"/>
            <p:cNvSpPr/>
            <p:nvPr/>
          </p:nvSpPr>
          <p:spPr>
            <a:xfrm>
              <a:off x="4644008" y="6639163"/>
              <a:ext cx="2103140" cy="246221"/>
            </a:xfrm>
            <a:prstGeom prst="rect">
              <a:avLst/>
            </a:prstGeom>
            <a:solidFill>
              <a:schemeClr val="bg1"/>
            </a:solidFill>
          </p:spPr>
          <p:txBody>
            <a:bodyPr wrap="none" lIns="0" tIns="0" rIns="0" bIns="0">
              <a:spAutoFit/>
            </a:bodyPr>
            <a:lstStyle/>
            <a:p>
              <a:r>
                <a:rPr lang="ja-JP" altLang="en-US" sz="1600" dirty="0" smtClean="0">
                  <a:solidFill>
                    <a:srgbClr val="002060"/>
                  </a:solidFill>
                </a:rPr>
                <a:t>－</a:t>
              </a:r>
              <a:r>
                <a:rPr lang="en-US" altLang="ja-JP" sz="1600" dirty="0" smtClean="0">
                  <a:solidFill>
                    <a:srgbClr val="002060"/>
                  </a:solidFill>
                </a:rPr>
                <a:t>400    [km/s]   400</a:t>
              </a:r>
              <a:endParaRPr lang="ja-JP" altLang="en-US" sz="1600" dirty="0">
                <a:solidFill>
                  <a:srgbClr val="002060"/>
                </a:solidFill>
              </a:endParaRPr>
            </a:p>
          </p:txBody>
        </p:sp>
        <p:sp>
          <p:nvSpPr>
            <p:cNvPr id="12" name="正方形/長方形 11"/>
            <p:cNvSpPr/>
            <p:nvPr/>
          </p:nvSpPr>
          <p:spPr>
            <a:xfrm>
              <a:off x="6876256" y="6639163"/>
              <a:ext cx="2103140" cy="246221"/>
            </a:xfrm>
            <a:prstGeom prst="rect">
              <a:avLst/>
            </a:prstGeom>
            <a:solidFill>
              <a:schemeClr val="bg1"/>
            </a:solidFill>
          </p:spPr>
          <p:txBody>
            <a:bodyPr wrap="none" lIns="0" tIns="0" rIns="0" bIns="0">
              <a:spAutoFit/>
            </a:bodyPr>
            <a:lstStyle/>
            <a:p>
              <a:r>
                <a:rPr lang="ja-JP" altLang="en-US" sz="1600" dirty="0" smtClean="0">
                  <a:solidFill>
                    <a:srgbClr val="002060"/>
                  </a:solidFill>
                </a:rPr>
                <a:t>－</a:t>
              </a:r>
              <a:r>
                <a:rPr lang="en-US" altLang="ja-JP" sz="1600" dirty="0" smtClean="0">
                  <a:solidFill>
                    <a:srgbClr val="002060"/>
                  </a:solidFill>
                </a:rPr>
                <a:t>400    [km/s]   400</a:t>
              </a:r>
              <a:endParaRPr lang="ja-JP" altLang="en-US" sz="1600" dirty="0">
                <a:solidFill>
                  <a:srgbClr val="002060"/>
                </a:solidFill>
              </a:endParaRPr>
            </a:p>
          </p:txBody>
        </p:sp>
      </p:grpSp>
      <p:grpSp>
        <p:nvGrpSpPr>
          <p:cNvPr id="13" name="グループ化 12"/>
          <p:cNvGrpSpPr/>
          <p:nvPr/>
        </p:nvGrpSpPr>
        <p:grpSpPr>
          <a:xfrm>
            <a:off x="251520" y="4509120"/>
            <a:ext cx="3744416" cy="2376633"/>
            <a:chOff x="1115616" y="4437112"/>
            <a:chExt cx="3744416" cy="2376633"/>
          </a:xfrm>
        </p:grpSpPr>
        <p:pic>
          <p:nvPicPr>
            <p:cNvPr id="14" name="Picture 1"/>
            <p:cNvPicPr>
              <a:picLocks noChangeAspect="1" noChangeArrowheads="1"/>
            </p:cNvPicPr>
            <p:nvPr/>
          </p:nvPicPr>
          <p:blipFill>
            <a:blip r:embed="rId4" cstate="print"/>
            <a:srcRect/>
            <a:stretch>
              <a:fillRect/>
            </a:stretch>
          </p:blipFill>
          <p:spPr bwMode="auto">
            <a:xfrm>
              <a:off x="1619672" y="4437112"/>
              <a:ext cx="3240360" cy="2376633"/>
            </a:xfrm>
            <a:prstGeom prst="rect">
              <a:avLst/>
            </a:prstGeom>
            <a:noFill/>
            <a:ln w="9525">
              <a:noFill/>
              <a:miter lim="800000"/>
              <a:headEnd/>
              <a:tailEnd/>
            </a:ln>
          </p:spPr>
        </p:pic>
        <p:sp>
          <p:nvSpPr>
            <p:cNvPr id="15" name="テキスト ボックス 14"/>
            <p:cNvSpPr txBox="1"/>
            <p:nvPr/>
          </p:nvSpPr>
          <p:spPr>
            <a:xfrm>
              <a:off x="1115616" y="4941168"/>
              <a:ext cx="2864930" cy="523220"/>
            </a:xfrm>
            <a:prstGeom prst="rect">
              <a:avLst/>
            </a:prstGeom>
            <a:solidFill>
              <a:schemeClr val="bg1"/>
            </a:solidFill>
          </p:spPr>
          <p:txBody>
            <a:bodyPr wrap="square" rtlCol="0">
              <a:spAutoFit/>
            </a:bodyPr>
            <a:lstStyle/>
            <a:p>
              <a:pPr algn="r"/>
              <a:r>
                <a:rPr kumimoji="1" lang="en-US" altLang="ja-JP" sz="1400" dirty="0" smtClean="0"/>
                <a:t>2006</a:t>
              </a:r>
              <a:r>
                <a:rPr kumimoji="1" lang="ja-JP" altLang="en-US" sz="1400" dirty="0" smtClean="0"/>
                <a:t>年</a:t>
              </a:r>
              <a:r>
                <a:rPr kumimoji="1" lang="en-US" altLang="ja-JP" sz="1400" dirty="0" smtClean="0"/>
                <a:t>10</a:t>
              </a:r>
              <a:r>
                <a:rPr lang="ja-JP" altLang="en-US" sz="1400" dirty="0" smtClean="0"/>
                <a:t>月の</a:t>
              </a:r>
              <a:r>
                <a:rPr lang="en-US" altLang="ja-JP" sz="1400" dirty="0" smtClean="0"/>
                <a:t>A0535+262</a:t>
              </a:r>
              <a:r>
                <a:rPr lang="ja-JP" altLang="en-US" sz="1400" dirty="0" smtClean="0"/>
                <a:t>の</a:t>
              </a:r>
              <a:r>
                <a:rPr lang="en-US" altLang="ja-JP" sz="1400" dirty="0" err="1" smtClean="0"/>
                <a:t>Hα</a:t>
              </a:r>
              <a:r>
                <a:rPr lang="ja-JP" altLang="en-US" sz="1400" dirty="0" smtClean="0"/>
                <a:t>線</a:t>
              </a:r>
              <a:r>
                <a:rPr lang="en-US" altLang="ja-JP" sz="1400" dirty="0" smtClean="0"/>
                <a:t/>
              </a:r>
              <a:br>
                <a:rPr lang="en-US" altLang="ja-JP" sz="1400" dirty="0" smtClean="0"/>
              </a:br>
              <a:r>
                <a:rPr lang="en-US" altLang="ja-JP" sz="1400" dirty="0" smtClean="0"/>
                <a:t>(</a:t>
              </a:r>
              <a:r>
                <a:rPr lang="en-US" altLang="ja-JP" sz="1400" dirty="0" err="1" smtClean="0"/>
                <a:t>Grundstron</a:t>
              </a:r>
              <a:r>
                <a:rPr lang="en-US" altLang="ja-JP" sz="1400" dirty="0" smtClean="0"/>
                <a:t>+ 2007)</a:t>
              </a:r>
              <a:endParaRPr kumimoji="1" lang="ja-JP" altLang="en-US" sz="1400" dirty="0"/>
            </a:p>
          </p:txBody>
        </p:sp>
        <p:sp>
          <p:nvSpPr>
            <p:cNvPr id="16" name="正方形/長方形 15"/>
            <p:cNvSpPr/>
            <p:nvPr/>
          </p:nvSpPr>
          <p:spPr>
            <a:xfrm>
              <a:off x="3311920" y="6210000"/>
              <a:ext cx="540000" cy="10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p:cNvCxnSpPr/>
          <p:nvPr/>
        </p:nvCxnSpPr>
        <p:spPr>
          <a:xfrm flipV="1">
            <a:off x="2915816" y="1916832"/>
            <a:ext cx="2376264" cy="4320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5"/>
          </p:nvPr>
        </p:nvSpPr>
        <p:spPr/>
        <p:txBody>
          <a:bodyPr/>
          <a:lstStyle/>
          <a:p>
            <a:fld id="{37FE7906-188B-4EE8-A898-58A965B06A3D}" type="slidenum">
              <a:rPr kumimoji="1" lang="ja-JP" altLang="en-US" smtClean="0"/>
              <a:pPr/>
              <a:t>15</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V/R</a:t>
            </a:r>
            <a:r>
              <a:rPr kumimoji="1" lang="ja-JP" altLang="en-US" cap="none" dirty="0" smtClean="0"/>
              <a:t>比の周期を同定</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V/R</a:t>
            </a:r>
            <a:r>
              <a:rPr lang="ja-JP" altLang="en-US" sz="2800" dirty="0" smtClean="0"/>
              <a:t>比の変動</a:t>
            </a:r>
            <a:endParaRPr lang="en-US" altLang="ja-JP" sz="2800" dirty="0" smtClean="0"/>
          </a:p>
          <a:p>
            <a:pPr lvl="1"/>
            <a:r>
              <a:rPr lang="ja-JP" altLang="en-US" sz="2400" dirty="0" smtClean="0"/>
              <a:t>周期的な変化</a:t>
            </a:r>
            <a:endParaRPr lang="en-US" altLang="ja-JP" sz="2400" dirty="0" smtClean="0"/>
          </a:p>
          <a:p>
            <a:pPr lvl="1"/>
            <a:r>
              <a:rPr lang="en-US" altLang="ja-JP" sz="2400" dirty="0" smtClean="0"/>
              <a:t>Fourier</a:t>
            </a:r>
            <a:r>
              <a:rPr lang="ja-JP" altLang="en-US" sz="2400" dirty="0" smtClean="0"/>
              <a:t>解析</a:t>
            </a:r>
            <a:endParaRPr lang="en-US" altLang="ja-JP" sz="2400" dirty="0" smtClean="0"/>
          </a:p>
          <a:p>
            <a:pPr lvl="2"/>
            <a:r>
              <a:rPr lang="en-US" altLang="ja-JP" sz="2000" dirty="0" smtClean="0">
                <a:solidFill>
                  <a:srgbClr val="FF3399"/>
                </a:solidFill>
              </a:rPr>
              <a:t>500±15 days</a:t>
            </a:r>
          </a:p>
          <a:p>
            <a:pPr lvl="1"/>
            <a:r>
              <a:rPr lang="en-US" altLang="ja-JP" sz="2400" dirty="0" smtClean="0"/>
              <a:t>V/R</a:t>
            </a:r>
            <a:r>
              <a:rPr lang="ja-JP" altLang="en-US" sz="2400" dirty="0" smtClean="0"/>
              <a:t>の最大値 </a:t>
            </a:r>
            <a:r>
              <a:rPr lang="en-US" altLang="ja-JP" sz="2400" dirty="0" smtClean="0"/>
              <a:t>… V/R</a:t>
            </a:r>
            <a:r>
              <a:rPr lang="ja-JP" altLang="en-US" sz="2400" dirty="0" smtClean="0"/>
              <a:t>の最小値</a:t>
            </a:r>
            <a:r>
              <a:rPr lang="en-US" altLang="ja-JP" sz="2400" dirty="0" smtClean="0"/>
              <a:t/>
            </a:r>
            <a:br>
              <a:rPr lang="en-US" altLang="ja-JP" sz="2400" dirty="0" smtClean="0"/>
            </a:br>
            <a:r>
              <a:rPr lang="ja-JP" altLang="en-US" sz="2400" dirty="0" smtClean="0"/>
              <a:t>の逆数になっていない</a:t>
            </a:r>
            <a:endParaRPr lang="en-US" altLang="ja-JP" sz="2400" dirty="0" smtClean="0"/>
          </a:p>
          <a:p>
            <a:r>
              <a:rPr lang="ja-JP" altLang="en-US" sz="2800" dirty="0" smtClean="0"/>
              <a:t>他の文献と</a:t>
            </a:r>
            <a:r>
              <a:rPr lang="en-US" altLang="ja-JP" sz="2800" dirty="0" smtClean="0"/>
              <a:t>consistent</a:t>
            </a:r>
          </a:p>
          <a:p>
            <a:pPr lvl="1"/>
            <a:r>
              <a:rPr lang="en-US" altLang="ja-JP" sz="2400" dirty="0" smtClean="0"/>
              <a:t>~1 – 1.5 years </a:t>
            </a:r>
            <a:br>
              <a:rPr lang="en-US" altLang="ja-JP" sz="2400" dirty="0" smtClean="0"/>
            </a:br>
            <a:r>
              <a:rPr lang="en-US" altLang="ja-JP" sz="1400" dirty="0" smtClean="0"/>
              <a:t>(Clark +, 1998, MNRAS, 294, 165 )</a:t>
            </a:r>
          </a:p>
          <a:p>
            <a:pPr lvl="1"/>
            <a:r>
              <a:rPr lang="en-US" altLang="ja-JP" sz="2400" dirty="0" smtClean="0"/>
              <a:t>~1.5 years </a:t>
            </a:r>
            <a:br>
              <a:rPr lang="en-US" altLang="ja-JP" sz="2400" dirty="0" smtClean="0"/>
            </a:br>
            <a:r>
              <a:rPr lang="en-US" altLang="ja-JP" sz="1400" dirty="0" smtClean="0"/>
              <a:t>(</a:t>
            </a:r>
            <a:r>
              <a:rPr lang="en-US" altLang="ja-JP" sz="1400" dirty="0" err="1" smtClean="0"/>
              <a:t>Haigh</a:t>
            </a:r>
            <a:r>
              <a:rPr lang="en-US" altLang="ja-JP" sz="1400" dirty="0" smtClean="0"/>
              <a:t> et al., 2004, MNRAS, 350, 1457)</a:t>
            </a:r>
          </a:p>
        </p:txBody>
      </p:sp>
      <p:grpSp>
        <p:nvGrpSpPr>
          <p:cNvPr id="23" name="グループ化 19"/>
          <p:cNvGrpSpPr/>
          <p:nvPr/>
        </p:nvGrpSpPr>
        <p:grpSpPr>
          <a:xfrm>
            <a:off x="5552616" y="692696"/>
            <a:ext cx="3627896" cy="2664296"/>
            <a:chOff x="5344342" y="1124744"/>
            <a:chExt cx="3627896" cy="2664296"/>
          </a:xfrm>
        </p:grpSpPr>
        <p:pic>
          <p:nvPicPr>
            <p:cNvPr id="24" name="図 23" descr="fourier_VoverR.eps"/>
            <p:cNvPicPr>
              <a:picLocks noChangeAspect="1"/>
            </p:cNvPicPr>
            <p:nvPr/>
          </p:nvPicPr>
          <p:blipFill>
            <a:blip r:embed="rId2" cstate="print"/>
            <a:stretch>
              <a:fillRect/>
            </a:stretch>
          </p:blipFill>
          <p:spPr>
            <a:xfrm>
              <a:off x="5364088" y="1124744"/>
              <a:ext cx="3491880" cy="2444316"/>
            </a:xfrm>
            <a:prstGeom prst="rect">
              <a:avLst/>
            </a:prstGeom>
            <a:solidFill>
              <a:schemeClr val="bg1"/>
            </a:solidFill>
            <a:ln>
              <a:noFill/>
            </a:ln>
          </p:spPr>
        </p:pic>
        <p:sp>
          <p:nvSpPr>
            <p:cNvPr id="25" name="正方形/長方形 24"/>
            <p:cNvSpPr/>
            <p:nvPr/>
          </p:nvSpPr>
          <p:spPr>
            <a:xfrm rot="16200000">
              <a:off x="5151822" y="2208622"/>
              <a:ext cx="692818" cy="307777"/>
            </a:xfrm>
            <a:prstGeom prst="rect">
              <a:avLst/>
            </a:prstGeom>
            <a:solidFill>
              <a:schemeClr val="bg1"/>
            </a:solidFill>
          </p:spPr>
          <p:txBody>
            <a:bodyPr wrap="none">
              <a:spAutoFit/>
            </a:bodyPr>
            <a:lstStyle/>
            <a:p>
              <a:r>
                <a:rPr lang="en-US" altLang="ja-JP" sz="1400" dirty="0" smtClean="0">
                  <a:solidFill>
                    <a:srgbClr val="002060"/>
                  </a:solidFill>
                </a:rPr>
                <a:t>Power</a:t>
              </a:r>
              <a:endParaRPr lang="ja-JP" altLang="en-US" sz="1400" dirty="0">
                <a:solidFill>
                  <a:srgbClr val="002060"/>
                </a:solidFill>
              </a:endParaRPr>
            </a:p>
          </p:txBody>
        </p:sp>
        <p:sp>
          <p:nvSpPr>
            <p:cNvPr id="26" name="正方形/長方形 25"/>
            <p:cNvSpPr/>
            <p:nvPr/>
          </p:nvSpPr>
          <p:spPr>
            <a:xfrm>
              <a:off x="5580112" y="3212976"/>
              <a:ext cx="298480" cy="338554"/>
            </a:xfrm>
            <a:prstGeom prst="rect">
              <a:avLst/>
            </a:prstGeom>
            <a:solidFill>
              <a:schemeClr val="bg1"/>
            </a:solidFill>
          </p:spPr>
          <p:txBody>
            <a:bodyPr wrap="none">
              <a:spAutoFit/>
            </a:bodyPr>
            <a:lstStyle/>
            <a:p>
              <a:r>
                <a:rPr lang="en-US" altLang="ja-JP" sz="1600" dirty="0" smtClean="0"/>
                <a:t>0</a:t>
              </a:r>
              <a:endParaRPr lang="ja-JP" altLang="en-US" sz="1600" dirty="0"/>
            </a:p>
          </p:txBody>
        </p:sp>
        <p:sp>
          <p:nvSpPr>
            <p:cNvPr id="27" name="正方形/長方形 26"/>
            <p:cNvSpPr/>
            <p:nvPr/>
          </p:nvSpPr>
          <p:spPr>
            <a:xfrm>
              <a:off x="8388424" y="3275692"/>
              <a:ext cx="583814" cy="338554"/>
            </a:xfrm>
            <a:prstGeom prst="rect">
              <a:avLst/>
            </a:prstGeom>
            <a:solidFill>
              <a:schemeClr val="bg1"/>
            </a:solidFill>
          </p:spPr>
          <p:txBody>
            <a:bodyPr wrap="none">
              <a:spAutoFit/>
            </a:bodyPr>
            <a:lstStyle/>
            <a:p>
              <a:r>
                <a:rPr lang="en-US" altLang="ja-JP" sz="1600" dirty="0" smtClean="0"/>
                <a:t>0.02</a:t>
              </a:r>
              <a:endParaRPr lang="ja-JP" altLang="en-US" sz="1600" dirty="0"/>
            </a:p>
          </p:txBody>
        </p:sp>
        <p:sp>
          <p:nvSpPr>
            <p:cNvPr id="28" name="正方形/長方形 27"/>
            <p:cNvSpPr/>
            <p:nvPr/>
          </p:nvSpPr>
          <p:spPr>
            <a:xfrm>
              <a:off x="6876256" y="3284984"/>
              <a:ext cx="699230" cy="338554"/>
            </a:xfrm>
            <a:prstGeom prst="rect">
              <a:avLst/>
            </a:prstGeom>
            <a:solidFill>
              <a:schemeClr val="bg1"/>
            </a:solidFill>
          </p:spPr>
          <p:txBody>
            <a:bodyPr wrap="none">
              <a:spAutoFit/>
            </a:bodyPr>
            <a:lstStyle/>
            <a:p>
              <a:r>
                <a:rPr lang="en-US" altLang="ja-JP" sz="1600" dirty="0" smtClean="0"/>
                <a:t> 0.01 </a:t>
              </a:r>
              <a:endParaRPr lang="ja-JP" altLang="en-US" sz="1600" dirty="0"/>
            </a:p>
          </p:txBody>
        </p:sp>
        <p:sp>
          <p:nvSpPr>
            <p:cNvPr id="29" name="正方形/長方形 28"/>
            <p:cNvSpPr/>
            <p:nvPr/>
          </p:nvSpPr>
          <p:spPr>
            <a:xfrm>
              <a:off x="6012160" y="1259468"/>
              <a:ext cx="1577676" cy="369332"/>
            </a:xfrm>
            <a:prstGeom prst="rect">
              <a:avLst/>
            </a:prstGeom>
            <a:noFill/>
          </p:spPr>
          <p:txBody>
            <a:bodyPr wrap="none">
              <a:spAutoFit/>
            </a:bodyPr>
            <a:lstStyle/>
            <a:p>
              <a:r>
                <a:rPr lang="en-US" altLang="ja-JP" dirty="0" smtClean="0">
                  <a:solidFill>
                    <a:srgbClr val="FF0000"/>
                  </a:solidFill>
                </a:rPr>
                <a:t>0.002 [days</a:t>
              </a:r>
              <a:r>
                <a:rPr lang="en-US" altLang="ja-JP" baseline="30000" dirty="0" smtClean="0">
                  <a:solidFill>
                    <a:srgbClr val="FF0000"/>
                  </a:solidFill>
                </a:rPr>
                <a:t>-1</a:t>
              </a:r>
              <a:r>
                <a:rPr lang="en-US" altLang="ja-JP" dirty="0" smtClean="0">
                  <a:solidFill>
                    <a:srgbClr val="FF0000"/>
                  </a:solidFill>
                </a:rPr>
                <a:t>]</a:t>
              </a:r>
              <a:endParaRPr lang="ja-JP" altLang="en-US" dirty="0">
                <a:solidFill>
                  <a:srgbClr val="FF0000"/>
                </a:solidFill>
              </a:endParaRPr>
            </a:p>
          </p:txBody>
        </p:sp>
        <p:sp>
          <p:nvSpPr>
            <p:cNvPr id="30" name="正方形/長方形 29"/>
            <p:cNvSpPr/>
            <p:nvPr/>
          </p:nvSpPr>
          <p:spPr>
            <a:xfrm>
              <a:off x="6372200" y="3481263"/>
              <a:ext cx="1765227" cy="307777"/>
            </a:xfrm>
            <a:prstGeom prst="rect">
              <a:avLst/>
            </a:prstGeom>
            <a:noFill/>
          </p:spPr>
          <p:txBody>
            <a:bodyPr wrap="none">
              <a:spAutoFit/>
            </a:bodyPr>
            <a:lstStyle/>
            <a:p>
              <a:r>
                <a:rPr lang="en-US" altLang="ja-JP" sz="1400" dirty="0" smtClean="0">
                  <a:solidFill>
                    <a:srgbClr val="002060"/>
                  </a:solidFill>
                </a:rPr>
                <a:t>Frequency [days </a:t>
              </a:r>
              <a:r>
                <a:rPr lang="en-US" altLang="ja-JP" sz="1400" baseline="30000" dirty="0" smtClean="0">
                  <a:solidFill>
                    <a:srgbClr val="002060"/>
                  </a:solidFill>
                </a:rPr>
                <a:t>-1</a:t>
              </a:r>
              <a:r>
                <a:rPr lang="en-US" altLang="ja-JP" sz="1400" dirty="0" smtClean="0">
                  <a:solidFill>
                    <a:srgbClr val="002060"/>
                  </a:solidFill>
                </a:rPr>
                <a:t>]</a:t>
              </a:r>
              <a:endParaRPr lang="ja-JP" altLang="en-US" sz="1400" dirty="0">
                <a:solidFill>
                  <a:srgbClr val="002060"/>
                </a:solidFill>
              </a:endParaRPr>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16</a:t>
            </a:fld>
            <a:endParaRPr kumimoji="1" lang="ja-JP" altLang="en-US" dirty="0"/>
          </a:p>
        </p:txBody>
      </p:sp>
      <p:grpSp>
        <p:nvGrpSpPr>
          <p:cNvPr id="5" name="グループ化 4"/>
          <p:cNvGrpSpPr/>
          <p:nvPr/>
        </p:nvGrpSpPr>
        <p:grpSpPr>
          <a:xfrm>
            <a:off x="5508104" y="3572270"/>
            <a:ext cx="3600400" cy="2665042"/>
            <a:chOff x="5508104" y="3500262"/>
            <a:chExt cx="3600400" cy="2665042"/>
          </a:xfrm>
        </p:grpSpPr>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624" y="3500262"/>
              <a:ext cx="3491880" cy="2444316"/>
            </a:xfrm>
            <a:prstGeom prst="rect">
              <a:avLst/>
            </a:prstGeom>
            <a:solidFill>
              <a:schemeClr val="bg1"/>
            </a:solidFill>
          </p:spPr>
        </p:pic>
        <p:sp>
          <p:nvSpPr>
            <p:cNvPr id="33" name="正方形/長方形 32"/>
            <p:cNvSpPr/>
            <p:nvPr/>
          </p:nvSpPr>
          <p:spPr>
            <a:xfrm rot="16200000">
              <a:off x="5221006" y="4507440"/>
              <a:ext cx="881973" cy="307777"/>
            </a:xfrm>
            <a:prstGeom prst="rect">
              <a:avLst/>
            </a:prstGeom>
            <a:solidFill>
              <a:schemeClr val="bg1"/>
            </a:solidFill>
          </p:spPr>
          <p:txBody>
            <a:bodyPr wrap="none">
              <a:spAutoFit/>
            </a:bodyPr>
            <a:lstStyle/>
            <a:p>
              <a:r>
                <a:rPr lang="en-US" altLang="ja-JP" sz="1400" dirty="0" smtClean="0">
                  <a:solidFill>
                    <a:srgbClr val="002060"/>
                  </a:solidFill>
                </a:rPr>
                <a:t>V/R ratio</a:t>
              </a:r>
              <a:endParaRPr lang="ja-JP" altLang="en-US" sz="1400" dirty="0">
                <a:solidFill>
                  <a:srgbClr val="002060"/>
                </a:solidFill>
              </a:endParaRPr>
            </a:p>
          </p:txBody>
        </p:sp>
        <p:sp>
          <p:nvSpPr>
            <p:cNvPr id="36" name="正方形/長方形 35"/>
            <p:cNvSpPr/>
            <p:nvPr/>
          </p:nvSpPr>
          <p:spPr>
            <a:xfrm>
              <a:off x="6992269" y="5857527"/>
              <a:ext cx="1180131" cy="307777"/>
            </a:xfrm>
            <a:prstGeom prst="rect">
              <a:avLst/>
            </a:prstGeom>
            <a:solidFill>
              <a:schemeClr val="bg1"/>
            </a:solidFill>
            <a:ln>
              <a:solidFill>
                <a:schemeClr val="bg1"/>
              </a:solidFill>
            </a:ln>
          </p:spPr>
          <p:txBody>
            <a:bodyPr wrap="none">
              <a:spAutoFit/>
            </a:bodyPr>
            <a:lstStyle/>
            <a:p>
              <a:r>
                <a:rPr lang="ja-JP" altLang="en-US" sz="1400" dirty="0" smtClean="0">
                  <a:solidFill>
                    <a:srgbClr val="002060"/>
                  </a:solidFill>
                </a:rPr>
                <a:t>位相</a:t>
              </a:r>
              <a:r>
                <a:rPr lang="en-US" altLang="ja-JP" sz="1400" dirty="0" smtClean="0">
                  <a:solidFill>
                    <a:srgbClr val="002060"/>
                  </a:solidFill>
                </a:rPr>
                <a:t>(500</a:t>
              </a:r>
              <a:r>
                <a:rPr lang="ja-JP" altLang="en-US" sz="1400" dirty="0" smtClean="0">
                  <a:solidFill>
                    <a:srgbClr val="002060"/>
                  </a:solidFill>
                </a:rPr>
                <a:t>日</a:t>
              </a:r>
              <a:r>
                <a:rPr lang="en-US" altLang="ja-JP" sz="1400" dirty="0" smtClean="0">
                  <a:solidFill>
                    <a:srgbClr val="002060"/>
                  </a:solidFill>
                </a:rPr>
                <a:t>)</a:t>
              </a:r>
              <a:endParaRPr lang="ja-JP" altLang="en-US" sz="1400" dirty="0">
                <a:solidFill>
                  <a:srgbClr val="002060"/>
                </a:solidFill>
              </a:endParaRPr>
            </a:p>
          </p:txBody>
        </p:sp>
      </p:gr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500</a:t>
            </a:r>
            <a:r>
              <a:rPr kumimoji="1" lang="ja-JP" altLang="en-US" cap="none" dirty="0" smtClean="0"/>
              <a:t>日変動の正体は？</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Global One-armed oscillation </a:t>
            </a:r>
            <a:br>
              <a:rPr lang="en-US" altLang="ja-JP" sz="2800" dirty="0" smtClean="0"/>
            </a:br>
            <a:r>
              <a:rPr lang="en-US" altLang="ja-JP" sz="1600" dirty="0" smtClean="0"/>
              <a:t>(</a:t>
            </a:r>
            <a:r>
              <a:rPr lang="pl-PL" altLang="ja-JP" sz="1600" dirty="0" smtClean="0"/>
              <a:t>Okazaki 1996, PASJ, 48, 305</a:t>
            </a:r>
            <a:r>
              <a:rPr lang="en-US" altLang="ja-JP" sz="1600" dirty="0" smtClean="0"/>
              <a:t>; </a:t>
            </a:r>
            <a:r>
              <a:rPr lang="pt-BR" altLang="ja-JP" sz="1600" dirty="0" smtClean="0"/>
              <a:t>Papaloizou+ 1992, A&amp;A, 265, L45</a:t>
            </a:r>
            <a:r>
              <a:rPr lang="en-US" altLang="ja-JP" sz="1600" dirty="0" smtClean="0"/>
              <a:t>)</a:t>
            </a:r>
            <a:endParaRPr lang="en-US" altLang="ja-JP" sz="2800" dirty="0" smtClean="0"/>
          </a:p>
          <a:p>
            <a:pPr lvl="1"/>
            <a:r>
              <a:rPr lang="ja-JP" altLang="en-US" sz="2400" dirty="0" smtClean="0"/>
              <a:t>密度の摂動が</a:t>
            </a:r>
            <a:r>
              <a:rPr lang="en-US" altLang="ja-JP" sz="2400" dirty="0" smtClean="0"/>
              <a:t>Be disk</a:t>
            </a:r>
            <a:r>
              <a:rPr lang="ja-JP" altLang="en-US" sz="2400" dirty="0" smtClean="0"/>
              <a:t>内を伝搬</a:t>
            </a:r>
            <a:endParaRPr lang="en-US" altLang="ja-JP" sz="2400" dirty="0" smtClean="0"/>
          </a:p>
          <a:p>
            <a:r>
              <a:rPr lang="en-US" altLang="ja-JP" sz="2800" dirty="0" smtClean="0"/>
              <a:t>Be/X</a:t>
            </a:r>
            <a:r>
              <a:rPr lang="ja-JP" altLang="en-US" sz="2800" dirty="0" smtClean="0"/>
              <a:t>線連星の</a:t>
            </a:r>
            <a:r>
              <a:rPr lang="en-US" altLang="ja-JP" sz="2800" dirty="0" smtClean="0"/>
              <a:t>One-armed oscillation</a:t>
            </a:r>
            <a:br>
              <a:rPr lang="en-US" altLang="ja-JP" sz="2800" dirty="0" smtClean="0"/>
            </a:br>
            <a:r>
              <a:rPr lang="ja-JP" altLang="en-US" sz="2800" dirty="0" smtClean="0"/>
              <a:t>を計算</a:t>
            </a:r>
            <a:r>
              <a:rPr lang="en-US" altLang="ja-JP" sz="1600" dirty="0" smtClean="0"/>
              <a:t>(</a:t>
            </a:r>
            <a:r>
              <a:rPr lang="pl-PL" altLang="ja-JP" sz="1600" dirty="0" smtClean="0"/>
              <a:t>Oktariani &amp; Okazaki, 2009, PASJ, 61, 57</a:t>
            </a:r>
            <a:r>
              <a:rPr lang="en-US" altLang="ja-JP" sz="1600" dirty="0" smtClean="0"/>
              <a:t>)</a:t>
            </a:r>
          </a:p>
          <a:p>
            <a:pPr lvl="1"/>
            <a:r>
              <a:rPr lang="ja-JP" altLang="en-US" sz="2400" dirty="0" smtClean="0"/>
              <a:t>比較的小さな軌道</a:t>
            </a:r>
            <a:r>
              <a:rPr lang="en-US" altLang="ja-JP" sz="2400" dirty="0" smtClean="0"/>
              <a:t/>
            </a:r>
            <a:br>
              <a:rPr lang="en-US" altLang="ja-JP" sz="2400" dirty="0" smtClean="0"/>
            </a:br>
            <a:r>
              <a:rPr lang="en-US" altLang="ja-JP" sz="2400" dirty="0" smtClean="0"/>
              <a:t>… </a:t>
            </a:r>
            <a:r>
              <a:rPr lang="ja-JP" altLang="en-US" sz="2400" dirty="0" smtClean="0"/>
              <a:t>周期が軌道の大きさ</a:t>
            </a:r>
            <a:r>
              <a:rPr lang="en-US" altLang="ja-JP" sz="2400" dirty="0" smtClean="0"/>
              <a:t>/</a:t>
            </a:r>
            <a:r>
              <a:rPr lang="ja-JP" altLang="en-US" sz="2400" dirty="0" smtClean="0"/>
              <a:t>質量比による</a:t>
            </a:r>
            <a:endParaRPr lang="en-US" altLang="ja-JP" sz="2400" dirty="0" smtClean="0"/>
          </a:p>
          <a:p>
            <a:pPr lvl="1"/>
            <a:r>
              <a:rPr lang="ja-JP" altLang="en-US" sz="2400" dirty="0" smtClean="0"/>
              <a:t>比較的大きな軌道</a:t>
            </a:r>
            <a:r>
              <a:rPr lang="en-US" altLang="ja-JP" sz="2400" dirty="0" smtClean="0"/>
              <a:t/>
            </a:r>
            <a:br>
              <a:rPr lang="en-US" altLang="ja-JP" sz="2400" dirty="0" smtClean="0"/>
            </a:br>
            <a:r>
              <a:rPr lang="en-US" altLang="ja-JP" sz="2400" dirty="0" smtClean="0"/>
              <a:t>… </a:t>
            </a:r>
            <a:r>
              <a:rPr lang="ja-JP" altLang="en-US" sz="2400" dirty="0" smtClean="0"/>
              <a:t>周期はほぼ一定</a:t>
            </a:r>
            <a:endParaRPr lang="en-US" altLang="ja-JP" sz="2400" dirty="0" smtClean="0"/>
          </a:p>
          <a:p>
            <a:pPr lvl="1"/>
            <a:r>
              <a:rPr lang="en-US" altLang="ja-JP" sz="2400" dirty="0" smtClean="0"/>
              <a:t>A0535+262</a:t>
            </a:r>
            <a:r>
              <a:rPr lang="ja-JP" altLang="en-US" sz="2400" dirty="0" smtClean="0"/>
              <a:t>の場合</a:t>
            </a:r>
            <a:r>
              <a:rPr lang="en-US" altLang="ja-JP" sz="2400" dirty="0" smtClean="0"/>
              <a:t/>
            </a:r>
            <a:br>
              <a:rPr lang="en-US" altLang="ja-JP" sz="2400" dirty="0" smtClean="0"/>
            </a:br>
            <a:r>
              <a:rPr lang="en-US" altLang="ja-JP" sz="2400" dirty="0" smtClean="0"/>
              <a:t>… </a:t>
            </a:r>
            <a:r>
              <a:rPr lang="en-US" altLang="ja-JP" sz="2400" dirty="0" smtClean="0">
                <a:solidFill>
                  <a:srgbClr val="FF3399"/>
                </a:solidFill>
              </a:rPr>
              <a:t>~2 year</a:t>
            </a:r>
            <a:r>
              <a:rPr lang="pl-PL" altLang="ja-JP" sz="2400" dirty="0" smtClean="0">
                <a:solidFill>
                  <a:srgbClr val="FF3399"/>
                </a:solidFill>
              </a:rPr>
              <a:t> </a:t>
            </a:r>
            <a:endParaRPr lang="en-US" altLang="ja-JP" sz="2400" dirty="0" smtClean="0">
              <a:solidFill>
                <a:srgbClr val="FF3399"/>
              </a:solidFill>
            </a:endParaRPr>
          </a:p>
        </p:txBody>
      </p:sp>
      <p:grpSp>
        <p:nvGrpSpPr>
          <p:cNvPr id="17" name="グループ化 10"/>
          <p:cNvGrpSpPr/>
          <p:nvPr/>
        </p:nvGrpSpPr>
        <p:grpSpPr>
          <a:xfrm>
            <a:off x="1619672" y="4149080"/>
            <a:ext cx="7488832" cy="2687292"/>
            <a:chOff x="1187624" y="3622028"/>
            <a:chExt cx="7488832" cy="2687292"/>
          </a:xfrm>
        </p:grpSpPr>
        <p:pic>
          <p:nvPicPr>
            <p:cNvPr id="18" name="Picture 3"/>
            <p:cNvPicPr>
              <a:picLocks noChangeAspect="1" noChangeArrowheads="1"/>
            </p:cNvPicPr>
            <p:nvPr/>
          </p:nvPicPr>
          <p:blipFill>
            <a:blip r:embed="rId2" cstate="print"/>
            <a:srcRect l="5659" r="7547"/>
            <a:stretch>
              <a:fillRect/>
            </a:stretch>
          </p:blipFill>
          <p:spPr bwMode="auto">
            <a:xfrm>
              <a:off x="4139952" y="3622028"/>
              <a:ext cx="4536504" cy="2687292"/>
            </a:xfrm>
            <a:prstGeom prst="rect">
              <a:avLst/>
            </a:prstGeom>
            <a:noFill/>
            <a:ln w="9525">
              <a:noFill/>
              <a:miter lim="800000"/>
              <a:headEnd/>
              <a:tailEnd/>
            </a:ln>
          </p:spPr>
        </p:pic>
        <p:sp>
          <p:nvSpPr>
            <p:cNvPr id="23" name="正方形/長方形 22"/>
            <p:cNvSpPr/>
            <p:nvPr/>
          </p:nvSpPr>
          <p:spPr>
            <a:xfrm>
              <a:off x="1187624" y="5547660"/>
              <a:ext cx="3528056" cy="738664"/>
            </a:xfrm>
            <a:prstGeom prst="rect">
              <a:avLst/>
            </a:prstGeom>
          </p:spPr>
          <p:txBody>
            <a:bodyPr wrap="square">
              <a:spAutoFit/>
            </a:bodyPr>
            <a:lstStyle/>
            <a:p>
              <a:r>
                <a:rPr lang="en-US" altLang="ja-JP" sz="1400" dirty="0" smtClean="0"/>
                <a:t>D=10R</a:t>
              </a:r>
              <a:r>
                <a:rPr lang="en-US" altLang="ja-JP" sz="1400" baseline="-25000" dirty="0" smtClean="0"/>
                <a:t>1</a:t>
              </a:r>
              <a:r>
                <a:rPr lang="ja-JP" altLang="en-US" sz="1400" dirty="0" smtClean="0"/>
                <a:t>のときの基本振動と倍振動の</a:t>
              </a:r>
              <a:r>
                <a:rPr lang="en-US" altLang="ja-JP" sz="1400" dirty="0" smtClean="0"/>
                <a:t/>
              </a:r>
              <a:br>
                <a:rPr lang="en-US" altLang="ja-JP" sz="1400" dirty="0" smtClean="0"/>
              </a:br>
              <a:r>
                <a:rPr lang="ja-JP" altLang="en-US" sz="1400" dirty="0" smtClean="0"/>
                <a:t>表面密度分布</a:t>
              </a:r>
              <a:r>
                <a:rPr lang="en-US" altLang="ja-JP" sz="1400" dirty="0" smtClean="0"/>
                <a:t>(</a:t>
              </a:r>
              <a:r>
                <a:rPr lang="ja-JP" altLang="en-US" sz="1400" dirty="0" smtClean="0"/>
                <a:t>摂動部分</a:t>
              </a:r>
              <a:r>
                <a:rPr lang="en-US" altLang="ja-JP" sz="1400" dirty="0" smtClean="0"/>
                <a:t>)</a:t>
              </a:r>
              <a:r>
                <a:rPr lang="en-US" altLang="ja-JP" dirty="0" smtClean="0"/>
                <a:t/>
              </a:r>
              <a:br>
                <a:rPr lang="en-US" altLang="ja-JP" dirty="0" smtClean="0"/>
              </a:br>
              <a:r>
                <a:rPr lang="en-US" altLang="ja-JP" sz="1400" dirty="0" smtClean="0"/>
                <a:t>(</a:t>
              </a:r>
              <a:r>
                <a:rPr lang="pl-PL" altLang="ja-JP" sz="1400" dirty="0" smtClean="0"/>
                <a:t>Oktariani </a:t>
              </a:r>
              <a:r>
                <a:rPr lang="en-US" altLang="ja-JP" sz="1400" dirty="0" smtClean="0"/>
                <a:t>&amp;</a:t>
              </a:r>
              <a:r>
                <a:rPr lang="pl-PL" altLang="ja-JP" sz="1400" dirty="0" smtClean="0"/>
                <a:t> Okazaki</a:t>
              </a:r>
              <a:r>
                <a:rPr lang="en-US" altLang="ja-JP" sz="1400" dirty="0"/>
                <a:t>,</a:t>
              </a:r>
              <a:r>
                <a:rPr lang="pl-PL" altLang="ja-JP" sz="1400" dirty="0" smtClean="0"/>
                <a:t> 2009</a:t>
              </a:r>
              <a:r>
                <a:rPr lang="en-US" altLang="ja-JP" sz="1400" dirty="0" smtClean="0"/>
                <a:t>)</a:t>
              </a:r>
              <a:endParaRPr lang="ja-JP" altLang="en-US" dirty="0"/>
            </a:p>
          </p:txBody>
        </p:sp>
      </p:grpSp>
      <p:grpSp>
        <p:nvGrpSpPr>
          <p:cNvPr id="31" name="グループ化 13"/>
          <p:cNvGrpSpPr/>
          <p:nvPr/>
        </p:nvGrpSpPr>
        <p:grpSpPr>
          <a:xfrm>
            <a:off x="7092280" y="1772816"/>
            <a:ext cx="2016224" cy="2304256"/>
            <a:chOff x="7092280" y="1772816"/>
            <a:chExt cx="2016224" cy="2304256"/>
          </a:xfrm>
        </p:grpSpPr>
        <p:pic>
          <p:nvPicPr>
            <p:cNvPr id="32" name="Picture 2"/>
            <p:cNvPicPr>
              <a:picLocks noChangeAspect="1" noChangeArrowheads="1"/>
            </p:cNvPicPr>
            <p:nvPr/>
          </p:nvPicPr>
          <p:blipFill>
            <a:blip r:embed="rId3" cstate="print"/>
            <a:srcRect/>
            <a:stretch>
              <a:fillRect/>
            </a:stretch>
          </p:blipFill>
          <p:spPr bwMode="auto">
            <a:xfrm>
              <a:off x="7263864" y="1772816"/>
              <a:ext cx="1844640" cy="2196000"/>
            </a:xfrm>
            <a:prstGeom prst="rect">
              <a:avLst/>
            </a:prstGeom>
            <a:noFill/>
            <a:ln w="9525">
              <a:noFill/>
              <a:miter lim="800000"/>
              <a:headEnd/>
              <a:tailEnd/>
            </a:ln>
          </p:spPr>
        </p:pic>
        <p:sp>
          <p:nvSpPr>
            <p:cNvPr id="33" name="正方形/長方形 32"/>
            <p:cNvSpPr/>
            <p:nvPr/>
          </p:nvSpPr>
          <p:spPr>
            <a:xfrm>
              <a:off x="7092280" y="3769295"/>
              <a:ext cx="1949573" cy="307777"/>
            </a:xfrm>
            <a:prstGeom prst="rect">
              <a:avLst/>
            </a:prstGeom>
            <a:solidFill>
              <a:schemeClr val="bg1"/>
            </a:solidFill>
          </p:spPr>
          <p:txBody>
            <a:bodyPr wrap="none">
              <a:spAutoFit/>
            </a:bodyPr>
            <a:lstStyle/>
            <a:p>
              <a:r>
                <a:rPr lang="en-US" altLang="ja-JP" sz="1400" dirty="0" smtClean="0"/>
                <a:t>2</a:t>
              </a:r>
              <a:r>
                <a:rPr lang="ja-JP" altLang="en-US" sz="1400" dirty="0" smtClean="0"/>
                <a:t>体間の距離</a:t>
              </a:r>
              <a:r>
                <a:rPr lang="en-US" altLang="ja-JP" sz="1400" dirty="0" smtClean="0"/>
                <a:t>/</a:t>
              </a:r>
              <a:r>
                <a:rPr lang="ja-JP" altLang="en-US" sz="1400" dirty="0" smtClean="0"/>
                <a:t>星の半径</a:t>
              </a:r>
              <a:endParaRPr lang="ja-JP" altLang="en-US" sz="1400" dirty="0"/>
            </a:p>
          </p:txBody>
        </p:sp>
        <p:sp>
          <p:nvSpPr>
            <p:cNvPr id="34" name="正方形/長方形 33"/>
            <p:cNvSpPr/>
            <p:nvPr/>
          </p:nvSpPr>
          <p:spPr>
            <a:xfrm rot="16200000">
              <a:off x="6467661" y="2665723"/>
              <a:ext cx="1949573" cy="307777"/>
            </a:xfrm>
            <a:prstGeom prst="rect">
              <a:avLst/>
            </a:prstGeom>
            <a:solidFill>
              <a:schemeClr val="bg1"/>
            </a:solidFill>
          </p:spPr>
          <p:txBody>
            <a:bodyPr wrap="none">
              <a:spAutoFit/>
            </a:bodyPr>
            <a:lstStyle/>
            <a:p>
              <a:r>
                <a:rPr lang="ja-JP" altLang="en-US" sz="1400" dirty="0" smtClean="0"/>
                <a:t>摂動の伝搬する角速度</a:t>
              </a:r>
              <a:endParaRPr lang="ja-JP" altLang="en-US" sz="1400" dirty="0"/>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17</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非対称構造の可視化 </a:t>
            </a:r>
            <a:r>
              <a:rPr kumimoji="1" lang="en-US" altLang="ja-JP" cap="none" dirty="0" smtClean="0"/>
              <a:t>–Doppler tomography</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Doppler Tomography</a:t>
            </a:r>
            <a:br>
              <a:rPr lang="en-US" altLang="ja-JP" sz="2800" dirty="0" smtClean="0"/>
            </a:br>
            <a:r>
              <a:rPr lang="en-US" altLang="ja-JP" sz="2800" dirty="0" smtClean="0"/>
              <a:t>… </a:t>
            </a:r>
            <a:r>
              <a:rPr lang="ja-JP" altLang="en-US" sz="2800" dirty="0" smtClean="0"/>
              <a:t>特定の周期をもつ</a:t>
            </a:r>
            <a:r>
              <a:rPr lang="en-US" altLang="ja-JP" sz="2800" dirty="0" smtClean="0"/>
              <a:t>Profile </a:t>
            </a:r>
            <a:r>
              <a:rPr lang="ja-JP" altLang="en-US" sz="2800" dirty="0" smtClean="0"/>
              <a:t>変動を焼き直す</a:t>
            </a:r>
            <a:endParaRPr lang="ja-JP" altLang="en-US" sz="2800" dirty="0"/>
          </a:p>
        </p:txBody>
      </p:sp>
      <p:grpSp>
        <p:nvGrpSpPr>
          <p:cNvPr id="11" name="グループ化 15"/>
          <p:cNvGrpSpPr>
            <a:grpSpLocks/>
          </p:cNvGrpSpPr>
          <p:nvPr/>
        </p:nvGrpSpPr>
        <p:grpSpPr bwMode="auto">
          <a:xfrm>
            <a:off x="357188" y="3092276"/>
            <a:ext cx="5173455" cy="3721100"/>
            <a:chOff x="357158" y="3071810"/>
            <a:chExt cx="5173390" cy="3720385"/>
          </a:xfrm>
        </p:grpSpPr>
        <p:pic>
          <p:nvPicPr>
            <p:cNvPr id="12" name="Picture 6"/>
            <p:cNvPicPr>
              <a:picLocks noChangeAspect="1" noChangeArrowheads="1"/>
            </p:cNvPicPr>
            <p:nvPr/>
          </p:nvPicPr>
          <p:blipFill>
            <a:blip r:embed="rId2" cstate="print"/>
            <a:srcRect/>
            <a:stretch>
              <a:fillRect/>
            </a:stretch>
          </p:blipFill>
          <p:spPr bwMode="auto">
            <a:xfrm>
              <a:off x="357158" y="3071810"/>
              <a:ext cx="3929090" cy="3720385"/>
            </a:xfrm>
            <a:prstGeom prst="rect">
              <a:avLst/>
            </a:prstGeom>
            <a:noFill/>
            <a:ln w="9525">
              <a:noFill/>
              <a:miter lim="800000"/>
              <a:headEnd/>
              <a:tailEnd/>
            </a:ln>
          </p:spPr>
        </p:pic>
        <p:sp>
          <p:nvSpPr>
            <p:cNvPr id="13" name="正方形/長方形 4"/>
            <p:cNvSpPr>
              <a:spLocks noChangeArrowheads="1"/>
            </p:cNvSpPr>
            <p:nvPr/>
          </p:nvSpPr>
          <p:spPr bwMode="auto">
            <a:xfrm>
              <a:off x="3786182" y="6315038"/>
              <a:ext cx="1744366" cy="307718"/>
            </a:xfrm>
            <a:prstGeom prst="rect">
              <a:avLst/>
            </a:prstGeom>
            <a:noFill/>
            <a:ln w="9525">
              <a:noFill/>
              <a:miter lim="800000"/>
              <a:headEnd/>
              <a:tailEnd/>
            </a:ln>
          </p:spPr>
          <p:txBody>
            <a:bodyPr wrap="none">
              <a:spAutoFit/>
            </a:bodyPr>
            <a:lstStyle/>
            <a:p>
              <a:r>
                <a:rPr lang="en-GB" altLang="ja-JP" sz="1400" dirty="0"/>
                <a:t>Marsh (2001, 2005)</a:t>
              </a:r>
              <a:endParaRPr lang="ja-JP" altLang="en-US" sz="1400" dirty="0"/>
            </a:p>
          </p:txBody>
        </p:sp>
        <p:sp>
          <p:nvSpPr>
            <p:cNvPr id="14" name="円/楕円 13"/>
            <p:cNvSpPr/>
            <p:nvPr/>
          </p:nvSpPr>
          <p:spPr>
            <a:xfrm>
              <a:off x="1714453" y="4000320"/>
              <a:ext cx="428620" cy="285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1785890" y="5428795"/>
              <a:ext cx="428620" cy="285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2786002" y="4071743"/>
              <a:ext cx="428620" cy="285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7" name="グループ化 11"/>
          <p:cNvGrpSpPr>
            <a:grpSpLocks/>
          </p:cNvGrpSpPr>
          <p:nvPr/>
        </p:nvGrpSpPr>
        <p:grpSpPr bwMode="auto">
          <a:xfrm>
            <a:off x="4211959" y="2780929"/>
            <a:ext cx="4811390" cy="3084154"/>
            <a:chOff x="4211234" y="3059470"/>
            <a:chExt cx="4812760" cy="3084173"/>
          </a:xfrm>
        </p:grpSpPr>
        <p:pic>
          <p:nvPicPr>
            <p:cNvPr id="19" name="Picture 7"/>
            <p:cNvPicPr>
              <a:picLocks noChangeAspect="1" noChangeArrowheads="1"/>
            </p:cNvPicPr>
            <p:nvPr/>
          </p:nvPicPr>
          <p:blipFill>
            <a:blip r:embed="rId3" cstate="print"/>
            <a:srcRect/>
            <a:stretch>
              <a:fillRect/>
            </a:stretch>
          </p:blipFill>
          <p:spPr bwMode="auto">
            <a:xfrm>
              <a:off x="4211234" y="3786189"/>
              <a:ext cx="4726725" cy="2357454"/>
            </a:xfrm>
            <a:prstGeom prst="rect">
              <a:avLst/>
            </a:prstGeom>
            <a:noFill/>
            <a:ln w="9525">
              <a:noFill/>
              <a:miter lim="800000"/>
              <a:headEnd/>
              <a:tailEnd/>
            </a:ln>
          </p:spPr>
        </p:pic>
        <p:sp>
          <p:nvSpPr>
            <p:cNvPr id="20" name="正方形/長方形 4"/>
            <p:cNvSpPr>
              <a:spLocks noChangeArrowheads="1"/>
            </p:cNvSpPr>
            <p:nvPr/>
          </p:nvSpPr>
          <p:spPr bwMode="auto">
            <a:xfrm>
              <a:off x="6858027" y="3235484"/>
              <a:ext cx="2165967" cy="400052"/>
            </a:xfrm>
            <a:prstGeom prst="rect">
              <a:avLst/>
            </a:prstGeom>
            <a:noFill/>
            <a:ln w="9525">
              <a:noFill/>
              <a:miter lim="800000"/>
              <a:headEnd/>
              <a:tailEnd/>
            </a:ln>
          </p:spPr>
          <p:txBody>
            <a:bodyPr wrap="none">
              <a:spAutoFit/>
            </a:bodyPr>
            <a:lstStyle/>
            <a:p>
              <a:pPr>
                <a:defRPr/>
              </a:pPr>
              <a:r>
                <a:rPr lang="en-US" altLang="ja-JP" sz="2000" b="1" dirty="0">
                  <a:solidFill>
                    <a:schemeClr val="accent6"/>
                  </a:solidFill>
                </a:rPr>
                <a:t>Line Profile </a:t>
              </a:r>
              <a:r>
                <a:rPr lang="ja-JP" altLang="en-US" sz="2000" b="1" dirty="0">
                  <a:solidFill>
                    <a:schemeClr val="accent6"/>
                  </a:solidFill>
                </a:rPr>
                <a:t>変動</a:t>
              </a:r>
            </a:p>
          </p:txBody>
        </p:sp>
        <p:sp>
          <p:nvSpPr>
            <p:cNvPr id="21" name="正方形/長方形 4"/>
            <p:cNvSpPr>
              <a:spLocks noChangeArrowheads="1"/>
            </p:cNvSpPr>
            <p:nvPr/>
          </p:nvSpPr>
          <p:spPr bwMode="auto">
            <a:xfrm>
              <a:off x="4499348" y="3059470"/>
              <a:ext cx="1910298" cy="707890"/>
            </a:xfrm>
            <a:prstGeom prst="rect">
              <a:avLst/>
            </a:prstGeom>
            <a:noFill/>
            <a:ln w="9525">
              <a:noFill/>
              <a:miter lim="800000"/>
              <a:headEnd/>
              <a:tailEnd/>
            </a:ln>
          </p:spPr>
          <p:txBody>
            <a:bodyPr wrap="none">
              <a:spAutoFit/>
            </a:bodyPr>
            <a:lstStyle/>
            <a:p>
              <a:pPr>
                <a:defRPr/>
              </a:pPr>
              <a:r>
                <a:rPr lang="en-US" altLang="ja-JP" sz="2000" b="1" dirty="0">
                  <a:solidFill>
                    <a:schemeClr val="accent6"/>
                  </a:solidFill>
                </a:rPr>
                <a:t>Doppler </a:t>
              </a:r>
              <a:r>
                <a:rPr lang="en-US" altLang="ja-JP" sz="2000" b="1" dirty="0" smtClean="0">
                  <a:solidFill>
                    <a:schemeClr val="accent6"/>
                  </a:solidFill>
                </a:rPr>
                <a:t>Map</a:t>
              </a:r>
              <a:br>
                <a:rPr lang="en-US" altLang="ja-JP" sz="2000" b="1" dirty="0" smtClean="0">
                  <a:solidFill>
                    <a:schemeClr val="accent6"/>
                  </a:solidFill>
                </a:rPr>
              </a:br>
              <a:r>
                <a:rPr lang="en-US" altLang="ja-JP" sz="2000" b="1" dirty="0" smtClean="0">
                  <a:solidFill>
                    <a:schemeClr val="accent6"/>
                  </a:solidFill>
                </a:rPr>
                <a:t>(Velocity </a:t>
              </a:r>
              <a:r>
                <a:rPr lang="ja-JP" altLang="en-US" sz="2000" b="1" dirty="0" smtClean="0">
                  <a:solidFill>
                    <a:schemeClr val="accent6"/>
                  </a:solidFill>
                </a:rPr>
                <a:t>平面</a:t>
              </a:r>
              <a:r>
                <a:rPr lang="en-US" altLang="ja-JP" sz="2000" b="1" dirty="0" smtClean="0">
                  <a:solidFill>
                    <a:schemeClr val="accent6"/>
                  </a:solidFill>
                </a:rPr>
                <a:t>)</a:t>
              </a:r>
              <a:endParaRPr lang="ja-JP" altLang="en-US" sz="2000" b="1" dirty="0">
                <a:solidFill>
                  <a:schemeClr val="accent6"/>
                </a:solidFill>
              </a:endParaRPr>
            </a:p>
          </p:txBody>
        </p:sp>
        <p:sp>
          <p:nvSpPr>
            <p:cNvPr id="22" name="右矢印 21"/>
            <p:cNvSpPr/>
            <p:nvPr/>
          </p:nvSpPr>
          <p:spPr>
            <a:xfrm flipH="1">
              <a:off x="6429280" y="3131477"/>
              <a:ext cx="428747" cy="50006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 name="円弧 23"/>
          <p:cNvSpPr/>
          <p:nvPr/>
        </p:nvSpPr>
        <p:spPr>
          <a:xfrm>
            <a:off x="1475776" y="3933056"/>
            <a:ext cx="1080000" cy="1080000"/>
          </a:xfrm>
          <a:prstGeom prst="arc">
            <a:avLst>
              <a:gd name="adj1" fmla="val 5399992"/>
              <a:gd name="adj2" fmla="val 466580"/>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18</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非対称構造の可視化 </a:t>
            </a:r>
            <a:r>
              <a:rPr kumimoji="1" lang="en-US" altLang="ja-JP" cap="none" dirty="0" smtClean="0"/>
              <a:t>–Doppler tomography</a:t>
            </a:r>
            <a:endParaRPr kumimoji="1" lang="ja-JP" altLang="en-US" cap="none" dirty="0"/>
          </a:p>
        </p:txBody>
      </p:sp>
      <p:sp>
        <p:nvSpPr>
          <p:cNvPr id="3" name="コンテンツ プレースホルダー 2"/>
          <p:cNvSpPr>
            <a:spLocks noGrp="1"/>
          </p:cNvSpPr>
          <p:nvPr>
            <p:ph sz="quarter" idx="1"/>
          </p:nvPr>
        </p:nvSpPr>
        <p:spPr>
          <a:xfrm>
            <a:off x="457200" y="1268760"/>
            <a:ext cx="8291264" cy="5547350"/>
          </a:xfrm>
        </p:spPr>
        <p:txBody>
          <a:bodyPr>
            <a:normAutofit/>
          </a:bodyPr>
          <a:lstStyle/>
          <a:p>
            <a:r>
              <a:rPr lang="en-US" altLang="ja-JP" sz="2800" dirty="0" err="1" smtClean="0"/>
              <a:t>Hα</a:t>
            </a:r>
            <a:r>
              <a:rPr lang="ja-JP" altLang="en-US" sz="2800" dirty="0" smtClean="0"/>
              <a:t>線</a:t>
            </a:r>
            <a:r>
              <a:rPr lang="en-US" altLang="ja-JP" sz="2800" dirty="0" smtClean="0"/>
              <a:t>/</a:t>
            </a:r>
            <a:r>
              <a:rPr lang="en-US" altLang="ja-JP" sz="2800" dirty="0" err="1" smtClean="0"/>
              <a:t>Hβ</a:t>
            </a:r>
            <a:r>
              <a:rPr lang="ja-JP" altLang="en-US" sz="2800" dirty="0" smtClean="0"/>
              <a:t>線に</a:t>
            </a:r>
            <a:r>
              <a:rPr lang="en-US" altLang="ja-JP" sz="2800" dirty="0" smtClean="0"/>
              <a:t>Doppler Tomography </a:t>
            </a:r>
            <a:r>
              <a:rPr lang="ja-JP" altLang="en-US" sz="2800" dirty="0" smtClean="0"/>
              <a:t>を適用</a:t>
            </a:r>
            <a:endParaRPr lang="en-US" altLang="ja-JP" sz="2800" dirty="0" smtClean="0"/>
          </a:p>
          <a:p>
            <a:pPr lvl="1"/>
            <a:r>
              <a:rPr lang="ja-JP" altLang="en-US" sz="2400" dirty="0" smtClean="0"/>
              <a:t>周期</a:t>
            </a:r>
            <a:r>
              <a:rPr lang="en-US" altLang="ja-JP" sz="2400" dirty="0" smtClean="0"/>
              <a:t>: 500</a:t>
            </a:r>
            <a:r>
              <a:rPr lang="ja-JP" altLang="en-US" sz="2400" dirty="0" smtClean="0"/>
              <a:t>日</a:t>
            </a:r>
            <a:r>
              <a:rPr lang="en-US" altLang="ja-JP" sz="2400" dirty="0" smtClean="0"/>
              <a:t>(</a:t>
            </a:r>
            <a:r>
              <a:rPr lang="ja-JP" altLang="en-US" sz="2400" dirty="0" smtClean="0"/>
              <a:t>軌道周期ではない</a:t>
            </a:r>
            <a:r>
              <a:rPr lang="en-US" altLang="ja-JP" sz="2400" dirty="0" smtClean="0"/>
              <a:t>)</a:t>
            </a:r>
          </a:p>
          <a:p>
            <a:pPr lvl="1"/>
            <a:r>
              <a:rPr lang="en-US" altLang="ja-JP" sz="2400" dirty="0" err="1" smtClean="0"/>
              <a:t>Hα</a:t>
            </a:r>
            <a:r>
              <a:rPr lang="ja-JP" altLang="en-US" sz="2400" dirty="0" smtClean="0"/>
              <a:t>線</a:t>
            </a:r>
            <a:r>
              <a:rPr lang="en-US" altLang="ja-JP" sz="2400" dirty="0" smtClean="0"/>
              <a:t>: 47</a:t>
            </a:r>
            <a:r>
              <a:rPr lang="ja-JP" altLang="en-US" sz="2400" dirty="0" smtClean="0"/>
              <a:t>夜</a:t>
            </a:r>
            <a:endParaRPr lang="en-US" altLang="ja-JP" sz="2400" dirty="0" smtClean="0"/>
          </a:p>
          <a:p>
            <a:pPr lvl="1"/>
            <a:r>
              <a:rPr lang="en-US" altLang="ja-JP" sz="2400" dirty="0" err="1" smtClean="0"/>
              <a:t>Hβ</a:t>
            </a:r>
            <a:r>
              <a:rPr lang="ja-JP" altLang="en-US" sz="2400" dirty="0" smtClean="0"/>
              <a:t>線</a:t>
            </a:r>
            <a:r>
              <a:rPr lang="en-US" altLang="ja-JP" sz="2400" dirty="0" smtClean="0"/>
              <a:t>: 35</a:t>
            </a:r>
            <a:r>
              <a:rPr lang="ja-JP" altLang="en-US" sz="2400" dirty="0" smtClean="0"/>
              <a:t>夜</a:t>
            </a:r>
            <a:r>
              <a:rPr lang="en-US" altLang="ja-JP" sz="2400" dirty="0" smtClean="0"/>
              <a:t> … </a:t>
            </a:r>
            <a:r>
              <a:rPr lang="ja-JP" altLang="en-US" sz="2400" dirty="0" smtClean="0"/>
              <a:t>観測期間＜</a:t>
            </a:r>
            <a:r>
              <a:rPr lang="en-US" altLang="ja-JP" sz="2400" dirty="0" smtClean="0"/>
              <a:t>500</a:t>
            </a:r>
            <a:r>
              <a:rPr lang="ja-JP" altLang="en-US" sz="2400" dirty="0" smtClean="0"/>
              <a:t>日</a:t>
            </a:r>
            <a:endParaRPr lang="en-US" altLang="ja-JP" sz="2400" dirty="0" smtClean="0"/>
          </a:p>
          <a:p>
            <a:pPr lvl="1"/>
            <a:r>
              <a:rPr lang="ja-JP" altLang="en-US" sz="2400" dirty="0" smtClean="0"/>
              <a:t>軌道運動による補正なし</a:t>
            </a:r>
            <a:endParaRPr lang="en-US" altLang="ja-JP" sz="2400" dirty="0" smtClean="0"/>
          </a:p>
          <a:p>
            <a:pPr lvl="2"/>
            <a:r>
              <a:rPr lang="en-US" altLang="ja-JP" sz="2000" dirty="0" smtClean="0"/>
              <a:t>0.1~1Å</a:t>
            </a:r>
            <a:r>
              <a:rPr lang="ja-JP" altLang="en-US" sz="2000" dirty="0" smtClean="0"/>
              <a:t>の不定性</a:t>
            </a:r>
            <a:endParaRPr lang="en-US" altLang="ja-JP" sz="2000" dirty="0" smtClean="0"/>
          </a:p>
          <a:p>
            <a:r>
              <a:rPr lang="en-US" altLang="ja-JP" sz="2800" dirty="0" smtClean="0"/>
              <a:t>Velocity Map</a:t>
            </a:r>
          </a:p>
          <a:p>
            <a:pPr lvl="1"/>
            <a:r>
              <a:rPr lang="en-US" altLang="ja-JP" sz="2400" dirty="0" err="1" smtClean="0"/>
              <a:t>Hβ</a:t>
            </a:r>
            <a:r>
              <a:rPr lang="ja-JP" altLang="en-US" sz="2400" dirty="0" smtClean="0"/>
              <a:t>線を出す領域 </a:t>
            </a:r>
            <a:r>
              <a:rPr lang="en-US" altLang="ja-JP" sz="2400" dirty="0" smtClean="0"/>
              <a:t>… </a:t>
            </a:r>
            <a:r>
              <a:rPr lang="en-US" altLang="ja-JP" sz="2400" dirty="0" err="1" smtClean="0"/>
              <a:t>Hα</a:t>
            </a:r>
            <a:r>
              <a:rPr lang="ja-JP" altLang="en-US" sz="2400" dirty="0" smtClean="0"/>
              <a:t>線の領域</a:t>
            </a:r>
            <a:r>
              <a:rPr lang="en-US" altLang="ja-JP" sz="2400" dirty="0" smtClean="0"/>
              <a:t/>
            </a:r>
            <a:br>
              <a:rPr lang="en-US" altLang="ja-JP" sz="2400" dirty="0" smtClean="0"/>
            </a:br>
            <a:r>
              <a:rPr lang="ja-JP" altLang="en-US" sz="2400" dirty="0" smtClean="0"/>
              <a:t>よりも内側にまとまっている</a:t>
            </a:r>
          </a:p>
          <a:p>
            <a:pPr lvl="1"/>
            <a:r>
              <a:rPr lang="ja-JP" altLang="en-US" sz="2400" dirty="0" smtClean="0">
                <a:solidFill>
                  <a:srgbClr val="FF3399"/>
                </a:solidFill>
              </a:rPr>
              <a:t>非対称な構造</a:t>
            </a:r>
            <a:endParaRPr lang="en-US" altLang="ja-JP" sz="2400" dirty="0" smtClean="0">
              <a:solidFill>
                <a:srgbClr val="FF3399"/>
              </a:solidFill>
            </a:endParaRPr>
          </a:p>
          <a:p>
            <a:pPr lvl="1"/>
            <a:r>
              <a:rPr lang="ja-JP" altLang="en-US" sz="2400" dirty="0" smtClean="0"/>
              <a:t>干渉計以外の手法で</a:t>
            </a:r>
            <a:r>
              <a:rPr lang="en-US" altLang="ja-JP" sz="2400" dirty="0" smtClean="0"/>
              <a:t>Be</a:t>
            </a:r>
            <a:r>
              <a:rPr lang="ja-JP" altLang="en-US" sz="2400" dirty="0" smtClean="0"/>
              <a:t>星ガス円盤の</a:t>
            </a:r>
            <a:r>
              <a:rPr lang="en-US" altLang="ja-JP" sz="2400" dirty="0"/>
              <a:t/>
            </a:r>
            <a:br>
              <a:rPr lang="en-US" altLang="ja-JP" sz="2400" dirty="0"/>
            </a:br>
            <a:r>
              <a:rPr lang="ja-JP" altLang="en-US" sz="2400" dirty="0" smtClean="0"/>
              <a:t>非対称構造の様子を可視化</a:t>
            </a:r>
            <a:r>
              <a:rPr lang="ja-JP" altLang="en-US" sz="2400" dirty="0"/>
              <a:t>に</a:t>
            </a:r>
            <a:r>
              <a:rPr lang="ja-JP" altLang="en-US" sz="2400" dirty="0" smtClean="0"/>
              <a:t>成功</a:t>
            </a:r>
            <a:endParaRPr lang="ja-JP" altLang="en-US" sz="2400" dirty="0"/>
          </a:p>
        </p:txBody>
      </p:sp>
      <p:grpSp>
        <p:nvGrpSpPr>
          <p:cNvPr id="17" name="グループ化 21"/>
          <p:cNvGrpSpPr/>
          <p:nvPr/>
        </p:nvGrpSpPr>
        <p:grpSpPr>
          <a:xfrm>
            <a:off x="6012160" y="1725565"/>
            <a:ext cx="3024000" cy="5090545"/>
            <a:chOff x="5089044" y="715968"/>
            <a:chExt cx="3024000" cy="5090545"/>
          </a:xfrm>
        </p:grpSpPr>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81"/>
            <a:stretch/>
          </p:blipFill>
          <p:spPr bwMode="auto">
            <a:xfrm>
              <a:off x="5089044" y="715968"/>
              <a:ext cx="3024000" cy="2562828"/>
            </a:xfrm>
            <a:prstGeom prst="rect">
              <a:avLst/>
            </a:prstGeom>
            <a:solidFill>
              <a:schemeClr val="bg1"/>
            </a:solidFill>
          </p:spPr>
        </p:pic>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54"/>
            <a:stretch/>
          </p:blipFill>
          <p:spPr bwMode="auto">
            <a:xfrm>
              <a:off x="5089044" y="3248286"/>
              <a:ext cx="3024000" cy="2558227"/>
            </a:xfrm>
            <a:prstGeom prst="rect">
              <a:avLst/>
            </a:prstGeom>
            <a:solidFill>
              <a:schemeClr val="bg1"/>
            </a:solidFill>
          </p:spPr>
        </p:pic>
        <p:sp>
          <p:nvSpPr>
            <p:cNvPr id="25" name="正方形/長方形 24"/>
            <p:cNvSpPr/>
            <p:nvPr/>
          </p:nvSpPr>
          <p:spPr>
            <a:xfrm>
              <a:off x="5525912" y="753927"/>
              <a:ext cx="715260" cy="369332"/>
            </a:xfrm>
            <a:prstGeom prst="rect">
              <a:avLst/>
            </a:prstGeom>
          </p:spPr>
          <p:txBody>
            <a:bodyPr wrap="none">
              <a:spAutoFit/>
            </a:bodyPr>
            <a:lstStyle/>
            <a:p>
              <a:r>
                <a:rPr lang="en-US" altLang="ja-JP" dirty="0" smtClean="0">
                  <a:solidFill>
                    <a:srgbClr val="FF0000"/>
                  </a:solidFill>
                </a:rPr>
                <a:t>H</a:t>
              </a:r>
              <a:r>
                <a:rPr lang="el-GR" altLang="ja-JP" dirty="0" smtClean="0">
                  <a:solidFill>
                    <a:srgbClr val="FF0000"/>
                  </a:solidFill>
                </a:rPr>
                <a:t>α</a:t>
              </a:r>
              <a:r>
                <a:rPr lang="ja-JP" altLang="en-US" dirty="0" smtClean="0">
                  <a:solidFill>
                    <a:srgbClr val="FF0000"/>
                  </a:solidFill>
                </a:rPr>
                <a:t>線</a:t>
              </a:r>
              <a:endParaRPr lang="ja-JP" altLang="en-US" dirty="0">
                <a:solidFill>
                  <a:srgbClr val="FF0000"/>
                </a:solidFill>
              </a:endParaRPr>
            </a:p>
          </p:txBody>
        </p:sp>
        <p:sp>
          <p:nvSpPr>
            <p:cNvPr id="26" name="正方形/長方形 25"/>
            <p:cNvSpPr/>
            <p:nvPr/>
          </p:nvSpPr>
          <p:spPr>
            <a:xfrm>
              <a:off x="5525912" y="3283499"/>
              <a:ext cx="715260" cy="369332"/>
            </a:xfrm>
            <a:prstGeom prst="rect">
              <a:avLst/>
            </a:prstGeom>
          </p:spPr>
          <p:txBody>
            <a:bodyPr wrap="none">
              <a:spAutoFit/>
            </a:bodyPr>
            <a:lstStyle/>
            <a:p>
              <a:r>
                <a:rPr lang="en-US" altLang="ja-JP" dirty="0" err="1" smtClean="0">
                  <a:solidFill>
                    <a:srgbClr val="FF0000"/>
                  </a:solidFill>
                </a:rPr>
                <a:t>Hβ</a:t>
              </a:r>
              <a:r>
                <a:rPr lang="ja-JP" altLang="en-US" dirty="0" smtClean="0">
                  <a:solidFill>
                    <a:srgbClr val="FF0000"/>
                  </a:solidFill>
                </a:rPr>
                <a:t>線</a:t>
              </a:r>
              <a:endParaRPr lang="ja-JP" altLang="en-US" dirty="0">
                <a:solidFill>
                  <a:srgbClr val="FF0000"/>
                </a:solidFill>
              </a:endParaRPr>
            </a:p>
          </p:txBody>
        </p:sp>
      </p:grpSp>
      <p:sp>
        <p:nvSpPr>
          <p:cNvPr id="27" name="下矢印 26"/>
          <p:cNvSpPr/>
          <p:nvPr/>
        </p:nvSpPr>
        <p:spPr>
          <a:xfrm rot="20019037">
            <a:off x="6985394" y="2082880"/>
            <a:ext cx="360040" cy="576064"/>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20019037">
            <a:off x="6985394" y="4603160"/>
            <a:ext cx="360040" cy="576064"/>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19</a:t>
            </a:fld>
            <a:endParaRPr kumimoji="1" lang="ja-JP" altLang="en-US" dirty="0"/>
          </a:p>
        </p:txBody>
      </p:sp>
    </p:spTree>
    <p:extLst>
      <p:ext uri="{BB962C8B-B14F-4D97-AF65-F5344CB8AC3E}">
        <p14:creationId xmlns:p14="http://schemas.microsoft.com/office/powerpoint/2010/main" val="97488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講演の内容</a:t>
            </a:r>
            <a:r>
              <a:rPr kumimoji="1" lang="en-US" altLang="ja-JP" cap="none" dirty="0" smtClean="0"/>
              <a:t>/</a:t>
            </a:r>
            <a:r>
              <a:rPr kumimoji="1" lang="ja-JP" altLang="en-US" cap="none" dirty="0" smtClean="0"/>
              <a:t>アウトライン</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pPr marL="274320" lvl="1">
              <a:spcBef>
                <a:spcPts val="600"/>
              </a:spcBef>
              <a:buSzPct val="70000"/>
              <a:buFont typeface="Wingdings"/>
              <a:buChar char=""/>
            </a:pPr>
            <a:r>
              <a:rPr lang="en-US" altLang="ja-JP" sz="2800" dirty="0" smtClean="0">
                <a:solidFill>
                  <a:srgbClr val="FF3399"/>
                </a:solidFill>
              </a:rPr>
              <a:t>Be/X</a:t>
            </a:r>
            <a:r>
              <a:rPr lang="ja-JP" altLang="en-US" sz="2800" dirty="0" smtClean="0">
                <a:solidFill>
                  <a:srgbClr val="FF3399"/>
                </a:solidFill>
              </a:rPr>
              <a:t>線連星</a:t>
            </a:r>
            <a:r>
              <a:rPr lang="ja-JP" altLang="en-US" sz="2800" dirty="0" smtClean="0"/>
              <a:t>という連星に関する研究</a:t>
            </a:r>
            <a:endParaRPr lang="en-US" altLang="ja-JP" sz="2800" dirty="0" smtClean="0"/>
          </a:p>
          <a:p>
            <a:pPr marL="274320" lvl="1">
              <a:spcBef>
                <a:spcPts val="600"/>
              </a:spcBef>
              <a:buSzPct val="70000"/>
              <a:buFont typeface="Wingdings"/>
              <a:buChar char=""/>
            </a:pPr>
            <a:r>
              <a:rPr lang="ja-JP" altLang="en-US" sz="2800" dirty="0" smtClean="0"/>
              <a:t>可視光高分散分光</a:t>
            </a:r>
            <a:r>
              <a:rPr lang="ja-JP" altLang="en-US" sz="2800" dirty="0"/>
              <a:t>モニター観測</a:t>
            </a:r>
            <a:endParaRPr lang="en-US" altLang="ja-JP" sz="2400" dirty="0"/>
          </a:p>
          <a:p>
            <a:pPr lvl="1"/>
            <a:r>
              <a:rPr kumimoji="1" lang="en-US" altLang="ja-JP" sz="2400" dirty="0" smtClean="0"/>
              <a:t>6</a:t>
            </a:r>
            <a:r>
              <a:rPr kumimoji="1" lang="ja-JP" altLang="en-US" sz="2400" dirty="0" smtClean="0"/>
              <a:t>年間にわたるモニター</a:t>
            </a:r>
            <a:endParaRPr kumimoji="1" lang="en-US" altLang="ja-JP" sz="2400" dirty="0" smtClean="0"/>
          </a:p>
          <a:p>
            <a:pPr lvl="1"/>
            <a:r>
              <a:rPr lang="en-US" altLang="ja-JP" sz="2400" dirty="0" smtClean="0"/>
              <a:t>Be</a:t>
            </a:r>
            <a:r>
              <a:rPr lang="ja-JP" altLang="en-US" sz="2400" dirty="0" smtClean="0"/>
              <a:t>星ガス円盤の様子</a:t>
            </a:r>
            <a:endParaRPr kumimoji="1" lang="en-US" altLang="ja-JP" sz="2500" dirty="0" smtClean="0"/>
          </a:p>
          <a:p>
            <a:pPr marL="0" indent="0" algn="ctr">
              <a:buNone/>
            </a:pPr>
            <a:endParaRPr kumimoji="1" lang="en-US" altLang="ja-JP" sz="2800" dirty="0" smtClean="0"/>
          </a:p>
          <a:p>
            <a:pPr marL="0" indent="0" algn="ctr">
              <a:buNone/>
            </a:pPr>
            <a:r>
              <a:rPr kumimoji="1" lang="ja-JP" altLang="en-US" sz="2800" dirty="0" smtClean="0"/>
              <a:t>アウトライン</a:t>
            </a:r>
            <a:endParaRPr kumimoji="1" lang="en-US" altLang="ja-JP" sz="2800" dirty="0" smtClean="0"/>
          </a:p>
          <a:p>
            <a:pPr marL="514350" indent="-514350">
              <a:buFont typeface="+mj-lt"/>
              <a:buAutoNum type="arabicPeriod"/>
            </a:pPr>
            <a:r>
              <a:rPr kumimoji="1" lang="en-US" altLang="ja-JP" sz="2800" dirty="0" smtClean="0"/>
              <a:t>Be/X</a:t>
            </a:r>
            <a:r>
              <a:rPr kumimoji="1" lang="ja-JP" altLang="en-US" sz="2800" dirty="0" smtClean="0"/>
              <a:t>線連星とは</a:t>
            </a:r>
            <a:endParaRPr kumimoji="1" lang="en-US" altLang="ja-JP" sz="2800" dirty="0" smtClean="0"/>
          </a:p>
          <a:p>
            <a:pPr marL="514350" indent="-514350">
              <a:buFont typeface="+mj-lt"/>
              <a:buAutoNum type="arabicPeriod"/>
            </a:pPr>
            <a:r>
              <a:rPr lang="ja-JP" altLang="en-US" sz="2800" dirty="0"/>
              <a:t>モニター</a:t>
            </a:r>
            <a:r>
              <a:rPr lang="ja-JP" altLang="en-US" sz="2800" dirty="0" smtClean="0"/>
              <a:t>観測について</a:t>
            </a:r>
            <a:endParaRPr lang="en-US" altLang="ja-JP" sz="2800" dirty="0" smtClean="0"/>
          </a:p>
          <a:p>
            <a:pPr marL="514350" indent="-514350">
              <a:buFont typeface="+mj-lt"/>
              <a:buAutoNum type="arabicPeriod"/>
            </a:pPr>
            <a:r>
              <a:rPr lang="ja-JP" altLang="en-US" sz="2800" dirty="0" smtClean="0"/>
              <a:t>長周期の変動について</a:t>
            </a:r>
            <a:endParaRPr lang="en-US" altLang="ja-JP" sz="2800" dirty="0" smtClean="0"/>
          </a:p>
          <a:p>
            <a:pPr marL="514350" indent="-514350">
              <a:buFont typeface="+mj-lt"/>
              <a:buAutoNum type="arabicPeriod"/>
            </a:pPr>
            <a:r>
              <a:rPr kumimoji="1" lang="en-US" altLang="ja-JP" sz="2800" dirty="0" smtClean="0"/>
              <a:t>X</a:t>
            </a:r>
            <a:r>
              <a:rPr kumimoji="1" lang="ja-JP" altLang="en-US" sz="2800" dirty="0" smtClean="0"/>
              <a:t>線で活発な時期の</a:t>
            </a:r>
            <a:r>
              <a:rPr kumimoji="1" lang="en-US" altLang="ja-JP" sz="2800" dirty="0" smtClean="0"/>
              <a:t>Be</a:t>
            </a:r>
            <a:r>
              <a:rPr kumimoji="1" lang="ja-JP" altLang="en-US" sz="2800" dirty="0" smtClean="0"/>
              <a:t>星ガス円盤について</a:t>
            </a:r>
            <a:endParaRPr kumimoji="1" lang="ja-JP" altLang="en-US" sz="2800" dirty="0"/>
          </a:p>
        </p:txBody>
      </p:sp>
      <p:sp>
        <p:nvSpPr>
          <p:cNvPr id="11" name="スライド番号プレースホルダー 10"/>
          <p:cNvSpPr>
            <a:spLocks noGrp="1"/>
          </p:cNvSpPr>
          <p:nvPr>
            <p:ph type="sldNum" sz="quarter" idx="15"/>
          </p:nvPr>
        </p:nvSpPr>
        <p:spPr/>
        <p:txBody>
          <a:bodyPr/>
          <a:lstStyle/>
          <a:p>
            <a:fld id="{37FE7906-188B-4EE8-A898-58A965B06A3D}" type="slidenum">
              <a:rPr kumimoji="1" lang="ja-JP" altLang="en-US" smtClean="0"/>
              <a:pPr/>
              <a:t>2</a:t>
            </a:fld>
            <a:endParaRPr kumimoji="1" lang="ja-JP" altLang="en-US" dirty="0"/>
          </a:p>
        </p:txBody>
      </p:sp>
    </p:spTree>
    <p:extLst>
      <p:ext uri="{BB962C8B-B14F-4D97-AF65-F5344CB8AC3E}">
        <p14:creationId xmlns:p14="http://schemas.microsoft.com/office/powerpoint/2010/main" val="392440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cap="none" dirty="0" smtClean="0"/>
              <a:t>Ｘ線活動期における</a:t>
            </a:r>
            <a:r>
              <a:rPr lang="en-US" altLang="ja-JP" sz="3200" cap="none" dirty="0" smtClean="0"/>
              <a:t>Be</a:t>
            </a:r>
            <a:r>
              <a:rPr lang="ja-JP" altLang="en-US" sz="3200" cap="none" dirty="0" smtClean="0"/>
              <a:t>星ガス円盤の様子</a:t>
            </a:r>
            <a:endParaRPr kumimoji="1" lang="ja-JP" altLang="en-US" cap="none" dirty="0"/>
          </a:p>
        </p:txBody>
      </p:sp>
      <p:sp>
        <p:nvSpPr>
          <p:cNvPr id="3" name="テキスト プレースホルダ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FE7906-188B-4EE8-A898-58A965B06A3D}"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X</a:t>
            </a:r>
            <a:r>
              <a:rPr kumimoji="1" lang="ja-JP" altLang="en-US" cap="none" dirty="0" smtClean="0"/>
              <a:t>線活動期</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2009</a:t>
            </a:r>
            <a:r>
              <a:rPr lang="ja-JP" altLang="en-US" sz="2800" b="1" dirty="0" smtClean="0"/>
              <a:t>年</a:t>
            </a:r>
            <a:r>
              <a:rPr lang="en-US" altLang="ja-JP" sz="2800" dirty="0" smtClean="0"/>
              <a:t>3</a:t>
            </a:r>
            <a:r>
              <a:rPr lang="ja-JP" altLang="en-US" sz="2800" b="1" dirty="0" smtClean="0"/>
              <a:t>月～</a:t>
            </a:r>
            <a:r>
              <a:rPr lang="en-US" altLang="ja-JP" sz="2800" dirty="0" smtClean="0"/>
              <a:t>2011</a:t>
            </a:r>
            <a:r>
              <a:rPr lang="ja-JP" altLang="en-US" sz="2800" b="1" dirty="0" smtClean="0"/>
              <a:t>年</a:t>
            </a:r>
            <a:r>
              <a:rPr lang="en-US" altLang="ja-JP" sz="2800" dirty="0" smtClean="0"/>
              <a:t>10</a:t>
            </a:r>
            <a:r>
              <a:rPr lang="ja-JP" altLang="en-US" sz="2800" b="1" dirty="0" smtClean="0"/>
              <a:t>月</a:t>
            </a:r>
            <a:r>
              <a:rPr lang="en-US" altLang="ja-JP" sz="2800" dirty="0" smtClean="0"/>
              <a:t>: 68</a:t>
            </a:r>
            <a:r>
              <a:rPr lang="ja-JP" altLang="en-US" sz="2800" b="1" dirty="0" smtClean="0"/>
              <a:t>夜</a:t>
            </a:r>
            <a:endParaRPr lang="en-US" altLang="ja-JP" sz="2800" b="1" dirty="0" smtClean="0"/>
          </a:p>
          <a:p>
            <a:pPr lvl="1"/>
            <a:r>
              <a:rPr lang="en-US" altLang="ja-JP" sz="2400" dirty="0" smtClean="0">
                <a:solidFill>
                  <a:srgbClr val="FFC000"/>
                </a:solidFill>
              </a:rPr>
              <a:t>giant outbursts</a:t>
            </a:r>
            <a:r>
              <a:rPr lang="ja-JP" altLang="en-US" sz="2400" dirty="0" smtClean="0"/>
              <a:t> </a:t>
            </a:r>
            <a:r>
              <a:rPr lang="en-US" altLang="ja-JP" sz="2400" dirty="0" smtClean="0"/>
              <a:t>2</a:t>
            </a:r>
            <a:r>
              <a:rPr lang="ja-JP" altLang="en-US" sz="2400" b="1" dirty="0" smtClean="0"/>
              <a:t>回</a:t>
            </a:r>
            <a:endParaRPr lang="en-US" altLang="ja-JP" sz="2400" b="1" dirty="0" smtClean="0"/>
          </a:p>
          <a:p>
            <a:pPr lvl="2"/>
            <a:r>
              <a:rPr lang="en-US" altLang="ja-JP" sz="2000" dirty="0" smtClean="0"/>
              <a:t>2009</a:t>
            </a:r>
            <a:r>
              <a:rPr lang="ja-JP" altLang="en-US" sz="2000" b="1" dirty="0" smtClean="0"/>
              <a:t>年</a:t>
            </a:r>
            <a:r>
              <a:rPr lang="en-US" altLang="ja-JP" sz="2000" dirty="0" smtClean="0"/>
              <a:t>11</a:t>
            </a:r>
            <a:r>
              <a:rPr lang="ja-JP" altLang="en-US" sz="2000" b="1" dirty="0" smtClean="0"/>
              <a:t>月</a:t>
            </a:r>
            <a:r>
              <a:rPr lang="en-US" altLang="ja-JP" sz="2000" dirty="0" smtClean="0"/>
              <a:t>/12</a:t>
            </a:r>
            <a:r>
              <a:rPr lang="ja-JP" altLang="en-US" sz="2000" b="1" dirty="0" smtClean="0"/>
              <a:t>月 </a:t>
            </a:r>
            <a:r>
              <a:rPr lang="en-US" altLang="ja-JP" sz="2000" b="1" dirty="0" smtClean="0"/>
              <a:t/>
            </a:r>
            <a:br>
              <a:rPr lang="en-US" altLang="ja-JP" sz="2000" b="1" dirty="0" smtClean="0"/>
            </a:br>
            <a:r>
              <a:rPr lang="en-US" altLang="ja-JP" sz="2000" b="1" dirty="0" smtClean="0"/>
              <a:t>… </a:t>
            </a:r>
            <a:r>
              <a:rPr lang="ja-JP" altLang="en-US" sz="2000" b="1" dirty="0" smtClean="0"/>
              <a:t>全体、特に立ち上がり期を密に観測</a:t>
            </a:r>
            <a:endParaRPr lang="en-US" altLang="ja-JP" sz="2000" b="1" dirty="0" smtClean="0"/>
          </a:p>
          <a:p>
            <a:pPr lvl="2"/>
            <a:r>
              <a:rPr lang="en-US" altLang="ja-JP" sz="2000" dirty="0" smtClean="0"/>
              <a:t>2011</a:t>
            </a:r>
            <a:r>
              <a:rPr lang="ja-JP" altLang="en-US" sz="2000" b="1" dirty="0" smtClean="0"/>
              <a:t>年</a:t>
            </a:r>
            <a:r>
              <a:rPr lang="en-US" altLang="ja-JP" sz="2000" dirty="0" smtClean="0"/>
              <a:t>2</a:t>
            </a:r>
            <a:r>
              <a:rPr lang="ja-JP" altLang="en-US" sz="2000" b="1" dirty="0" smtClean="0"/>
              <a:t>月</a:t>
            </a:r>
            <a:endParaRPr lang="en-US" altLang="ja-JP" sz="2000" b="1" dirty="0" smtClean="0"/>
          </a:p>
          <a:p>
            <a:pPr lvl="1"/>
            <a:r>
              <a:rPr lang="en-US" altLang="ja-JP" sz="2400" dirty="0" smtClean="0">
                <a:solidFill>
                  <a:srgbClr val="002060"/>
                </a:solidFill>
              </a:rPr>
              <a:t>normal outbursts</a:t>
            </a:r>
            <a:r>
              <a:rPr lang="en-US" altLang="ja-JP" sz="2400" dirty="0" smtClean="0"/>
              <a:t> 5</a:t>
            </a:r>
            <a:r>
              <a:rPr lang="ja-JP" altLang="en-US" sz="2400" b="1" dirty="0" smtClean="0"/>
              <a:t>回</a:t>
            </a:r>
            <a:endParaRPr lang="en-US" altLang="ja-JP" sz="2400" b="1" dirty="0" smtClean="0"/>
          </a:p>
          <a:p>
            <a:pPr lvl="2"/>
            <a:r>
              <a:rPr lang="en-US" altLang="ja-JP" sz="2000" dirty="0" smtClean="0"/>
              <a:t>2009</a:t>
            </a:r>
            <a:r>
              <a:rPr lang="ja-JP" altLang="en-US" sz="2000" b="1" dirty="0" smtClean="0"/>
              <a:t>年</a:t>
            </a:r>
            <a:r>
              <a:rPr lang="en-US" altLang="ja-JP" sz="2000" dirty="0" smtClean="0"/>
              <a:t>4</a:t>
            </a:r>
            <a:r>
              <a:rPr lang="ja-JP" altLang="en-US" sz="2000" b="1" dirty="0" smtClean="0"/>
              <a:t>月</a:t>
            </a:r>
            <a:endParaRPr lang="en-US" altLang="ja-JP" sz="2000" b="1" dirty="0" smtClean="0"/>
          </a:p>
          <a:p>
            <a:pPr lvl="2"/>
            <a:r>
              <a:rPr lang="en-US" altLang="ja-JP" sz="2000" dirty="0" smtClean="0"/>
              <a:t>2009</a:t>
            </a:r>
            <a:r>
              <a:rPr lang="ja-JP" altLang="en-US" sz="2000" b="1" dirty="0" smtClean="0"/>
              <a:t>年</a:t>
            </a:r>
            <a:r>
              <a:rPr lang="en-US" altLang="ja-JP" sz="2000" dirty="0" smtClean="0"/>
              <a:t>8</a:t>
            </a:r>
            <a:r>
              <a:rPr lang="ja-JP" altLang="en-US" sz="2000" b="1" dirty="0" smtClean="0"/>
              <a:t>月</a:t>
            </a:r>
            <a:endParaRPr lang="en-US" altLang="ja-JP" sz="2000" b="1" dirty="0" smtClean="0"/>
          </a:p>
          <a:p>
            <a:pPr lvl="2"/>
            <a:r>
              <a:rPr lang="en-US" altLang="ja-JP" sz="2000" dirty="0" smtClean="0"/>
              <a:t>2010</a:t>
            </a:r>
            <a:r>
              <a:rPr lang="ja-JP" altLang="en-US" sz="2000" b="1" dirty="0" smtClean="0"/>
              <a:t>年</a:t>
            </a:r>
            <a:r>
              <a:rPr lang="en-US" altLang="ja-JP" sz="2000" dirty="0" smtClean="0"/>
              <a:t>3</a:t>
            </a:r>
            <a:r>
              <a:rPr lang="ja-JP" altLang="en-US" sz="2000" b="1" dirty="0" smtClean="0"/>
              <a:t>月</a:t>
            </a:r>
            <a:endParaRPr lang="en-US" altLang="ja-JP" sz="2000" b="1" dirty="0" smtClean="0"/>
          </a:p>
          <a:p>
            <a:pPr lvl="2"/>
            <a:r>
              <a:rPr lang="en-US" altLang="ja-JP" sz="2000" dirty="0" smtClean="0"/>
              <a:t>2010</a:t>
            </a:r>
            <a:r>
              <a:rPr lang="ja-JP" altLang="en-US" sz="2000" b="1" dirty="0" smtClean="0"/>
              <a:t>年</a:t>
            </a:r>
            <a:r>
              <a:rPr lang="en-US" altLang="ja-JP" sz="2000" dirty="0" smtClean="0"/>
              <a:t>6</a:t>
            </a:r>
            <a:r>
              <a:rPr lang="ja-JP" altLang="en-US" sz="2000" b="1" dirty="0" smtClean="0"/>
              <a:t>月</a:t>
            </a:r>
            <a:r>
              <a:rPr lang="en-US" altLang="ja-JP" sz="2000" dirty="0" smtClean="0"/>
              <a:t>/7</a:t>
            </a:r>
            <a:r>
              <a:rPr lang="ja-JP" altLang="en-US" sz="2000" b="1" dirty="0" smtClean="0"/>
              <a:t>月</a:t>
            </a:r>
            <a:endParaRPr lang="en-US" altLang="ja-JP" sz="2000" b="1" dirty="0" smtClean="0"/>
          </a:p>
          <a:p>
            <a:pPr lvl="2"/>
            <a:r>
              <a:rPr lang="en-US" altLang="ja-JP" sz="2000" dirty="0" smtClean="0"/>
              <a:t>2010</a:t>
            </a:r>
            <a:r>
              <a:rPr lang="ja-JP" altLang="en-US" sz="2000" b="1" dirty="0" smtClean="0"/>
              <a:t>年</a:t>
            </a:r>
            <a:r>
              <a:rPr lang="en-US" altLang="ja-JP" sz="2000" dirty="0" smtClean="0"/>
              <a:t>10</a:t>
            </a:r>
            <a:r>
              <a:rPr lang="ja-JP" altLang="en-US" sz="2000" b="1" dirty="0" smtClean="0"/>
              <a:t>月</a:t>
            </a:r>
            <a:endParaRPr lang="en-US" altLang="ja-JP" sz="2000" b="1" dirty="0" smtClean="0"/>
          </a:p>
        </p:txBody>
      </p:sp>
      <p:sp>
        <p:nvSpPr>
          <p:cNvPr id="5" name="角丸四角形吹き出し 4"/>
          <p:cNvSpPr/>
          <p:nvPr/>
        </p:nvSpPr>
        <p:spPr>
          <a:xfrm>
            <a:off x="0" y="4509120"/>
            <a:ext cx="1115616" cy="504056"/>
          </a:xfrm>
          <a:prstGeom prst="wedgeRoundRectCallout">
            <a:avLst>
              <a:gd name="adj1" fmla="val 69595"/>
              <a:gd name="adj2" fmla="val -27638"/>
              <a:gd name="adj3" fmla="val 16667"/>
            </a:avLst>
          </a:prstGeom>
          <a:solidFill>
            <a:schemeClr val="bg1">
              <a:lumMod val="8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r>
              <a:rPr kumimoji="1" lang="ja-JP" altLang="en-US" b="1" dirty="0" smtClean="0">
                <a:solidFill>
                  <a:srgbClr val="FF3399"/>
                </a:solidFill>
              </a:rPr>
              <a:t>とても明るい</a:t>
            </a:r>
            <a:endParaRPr kumimoji="1" lang="ja-JP" altLang="en-US" b="1" dirty="0">
              <a:solidFill>
                <a:srgbClr val="FF3399"/>
              </a:solidFill>
            </a:endParaRPr>
          </a:p>
        </p:txBody>
      </p:sp>
      <p:grpSp>
        <p:nvGrpSpPr>
          <p:cNvPr id="6" name="グループ化 6"/>
          <p:cNvGrpSpPr/>
          <p:nvPr/>
        </p:nvGrpSpPr>
        <p:grpSpPr>
          <a:xfrm>
            <a:off x="1403648" y="3789040"/>
            <a:ext cx="7632848" cy="3024336"/>
            <a:chOff x="1403648" y="3789040"/>
            <a:chExt cx="7632848" cy="3024336"/>
          </a:xfrm>
        </p:grpSpPr>
        <p:pic>
          <p:nvPicPr>
            <p:cNvPr id="7" name="図 6" descr="XrayLC_maxi_wdate.eps"/>
            <p:cNvPicPr>
              <a:picLocks noChangeAspect="1"/>
            </p:cNvPicPr>
            <p:nvPr/>
          </p:nvPicPr>
          <p:blipFill>
            <a:blip r:embed="rId2" cstate="print"/>
            <a:stretch>
              <a:fillRect/>
            </a:stretch>
          </p:blipFill>
          <p:spPr>
            <a:xfrm>
              <a:off x="3851920" y="3789040"/>
              <a:ext cx="5184576" cy="3024336"/>
            </a:xfrm>
            <a:prstGeom prst="rect">
              <a:avLst/>
            </a:prstGeom>
            <a:solidFill>
              <a:schemeClr val="bg1"/>
            </a:solidFill>
          </p:spPr>
        </p:pic>
        <p:sp>
          <p:nvSpPr>
            <p:cNvPr id="8" name="テキスト ボックス 7"/>
            <p:cNvSpPr txBox="1"/>
            <p:nvPr/>
          </p:nvSpPr>
          <p:spPr>
            <a:xfrm>
              <a:off x="1403648" y="6237312"/>
              <a:ext cx="2700808" cy="523220"/>
            </a:xfrm>
            <a:prstGeom prst="rect">
              <a:avLst/>
            </a:prstGeom>
            <a:noFill/>
          </p:spPr>
          <p:txBody>
            <a:bodyPr wrap="square" rtlCol="0">
              <a:spAutoFit/>
            </a:bodyPr>
            <a:lstStyle/>
            <a:p>
              <a:pPr algn="r"/>
              <a:r>
                <a:rPr lang="en-US" altLang="ja-JP" sz="1400" dirty="0" smtClean="0"/>
                <a:t>2009</a:t>
              </a:r>
              <a:r>
                <a:rPr lang="ja-JP" altLang="en-US" sz="1400" dirty="0" smtClean="0"/>
                <a:t>年</a:t>
              </a:r>
              <a:r>
                <a:rPr lang="en-US" altLang="ja-JP" sz="1400" dirty="0" smtClean="0"/>
                <a:t>3</a:t>
              </a:r>
              <a:r>
                <a:rPr lang="ja-JP" altLang="en-US" sz="1400" dirty="0" smtClean="0"/>
                <a:t>月以降の</a:t>
              </a:r>
              <a:r>
                <a:rPr lang="en-US" altLang="ja-JP" sz="1400" dirty="0" smtClean="0"/>
                <a:t/>
              </a:r>
              <a:br>
                <a:rPr lang="en-US" altLang="ja-JP" sz="1400" dirty="0" smtClean="0"/>
              </a:br>
              <a:r>
                <a:rPr lang="en-US" altLang="ja-JP" sz="1400" dirty="0" smtClean="0"/>
                <a:t>Swift(15-50keV)X</a:t>
              </a:r>
              <a:r>
                <a:rPr lang="ja-JP" altLang="en-US" sz="1400" dirty="0" smtClean="0"/>
                <a:t>線</a:t>
              </a:r>
              <a:r>
                <a:rPr lang="en-US" altLang="ja-JP" sz="1400" dirty="0" smtClean="0"/>
                <a:t>Light curve</a:t>
              </a:r>
            </a:p>
          </p:txBody>
        </p:sp>
        <p:sp>
          <p:nvSpPr>
            <p:cNvPr id="9" name="下矢印 8"/>
            <p:cNvSpPr/>
            <p:nvPr/>
          </p:nvSpPr>
          <p:spPr>
            <a:xfrm>
              <a:off x="5544136" y="3789144"/>
              <a:ext cx="252000" cy="936000"/>
            </a:xfrm>
            <a:prstGeom prst="downArrow">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7632368" y="3789144"/>
              <a:ext cx="252000" cy="936000"/>
            </a:xfrm>
            <a:prstGeom prst="downArrow">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968072" y="4356000"/>
              <a:ext cx="252000" cy="936000"/>
            </a:xfrm>
            <a:prstGeom prst="downArrow">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4464016" y="4392000"/>
              <a:ext cx="252000" cy="936000"/>
            </a:xfrm>
            <a:prstGeom prst="downArrow">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6084168" y="4104000"/>
              <a:ext cx="252000" cy="936000"/>
            </a:xfrm>
            <a:prstGeom prst="downArrow">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6660232" y="4437216"/>
              <a:ext cx="252000" cy="936000"/>
            </a:xfrm>
            <a:prstGeom prst="downArrow">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7056304" y="4581128"/>
              <a:ext cx="252000" cy="936000"/>
            </a:xfrm>
            <a:prstGeom prst="downArrow">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角丸四角形吹き出し 3"/>
          <p:cNvSpPr/>
          <p:nvPr/>
        </p:nvSpPr>
        <p:spPr>
          <a:xfrm>
            <a:off x="4427984" y="3140968"/>
            <a:ext cx="1800200" cy="360040"/>
          </a:xfrm>
          <a:prstGeom prst="wedgeRoundRectCallout">
            <a:avLst>
              <a:gd name="adj1" fmla="val -140138"/>
              <a:gd name="adj2" fmla="val 216585"/>
              <a:gd name="adj3" fmla="val 16667"/>
            </a:avLst>
          </a:prstGeom>
          <a:solidFill>
            <a:schemeClr val="bg1">
              <a:lumMod val="8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r>
              <a:rPr kumimoji="1" lang="en-US" altLang="ja-JP" sz="1600" dirty="0" smtClean="0">
                <a:solidFill>
                  <a:srgbClr val="FF3399"/>
                </a:solidFill>
              </a:rPr>
              <a:t>2</a:t>
            </a:r>
            <a:r>
              <a:rPr kumimoji="1" lang="ja-JP" altLang="en-US" sz="1600" b="1" dirty="0" err="1" smtClean="0">
                <a:solidFill>
                  <a:srgbClr val="FF3399"/>
                </a:solidFill>
              </a:rPr>
              <a:t>つの</a:t>
            </a:r>
            <a:r>
              <a:rPr kumimoji="1" lang="en-US" altLang="ja-JP" sz="1600" dirty="0" smtClean="0">
                <a:solidFill>
                  <a:srgbClr val="FF3399"/>
                </a:solidFill>
              </a:rPr>
              <a:t>peak</a:t>
            </a:r>
            <a:r>
              <a:rPr kumimoji="1" lang="ja-JP" altLang="en-US" sz="1600" b="1" dirty="0" smtClean="0">
                <a:solidFill>
                  <a:srgbClr val="FF3399"/>
                </a:solidFill>
              </a:rPr>
              <a:t>を持つ</a:t>
            </a:r>
            <a:endParaRPr kumimoji="1" lang="ja-JP" altLang="en-US" sz="1600" b="1" dirty="0">
              <a:solidFill>
                <a:srgbClr val="FF3399"/>
              </a:solidFill>
            </a:endParaRPr>
          </a:p>
        </p:txBody>
      </p:sp>
      <p:sp>
        <p:nvSpPr>
          <p:cNvPr id="16" name="スライド番号プレースホルダー 15"/>
          <p:cNvSpPr>
            <a:spLocks noGrp="1"/>
          </p:cNvSpPr>
          <p:nvPr>
            <p:ph type="sldNum" sz="quarter" idx="15"/>
          </p:nvPr>
        </p:nvSpPr>
        <p:spPr/>
        <p:txBody>
          <a:bodyPr/>
          <a:lstStyle/>
          <a:p>
            <a:fld id="{37FE7906-188B-4EE8-A898-58A965B06A3D}" type="slidenum">
              <a:rPr kumimoji="1" lang="ja-JP" altLang="en-US" smtClean="0"/>
              <a:pPr/>
              <a:t>21</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Ｐｒｏｆｉｌｅ変動</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ja-JP" altLang="en-US" sz="2800" dirty="0" smtClean="0"/>
              <a:t>変動の主な特徴</a:t>
            </a:r>
            <a:endParaRPr lang="en-US" altLang="ja-JP" sz="2800" dirty="0" smtClean="0"/>
          </a:p>
          <a:p>
            <a:pPr lvl="1"/>
            <a:r>
              <a:rPr lang="en-US" altLang="ja-JP" sz="2400" dirty="0" smtClean="0">
                <a:solidFill>
                  <a:srgbClr val="FF3399"/>
                </a:solidFill>
              </a:rPr>
              <a:t>Blue “shoulder”</a:t>
            </a:r>
            <a:r>
              <a:rPr lang="en-US" altLang="ja-JP" sz="2400" dirty="0" smtClean="0"/>
              <a:t>:</a:t>
            </a:r>
            <a:r>
              <a:rPr lang="ja-JP" altLang="en-US" sz="2400" dirty="0" smtClean="0"/>
              <a:t>近星点通過後</a:t>
            </a:r>
            <a:endParaRPr lang="en-US" altLang="ja-JP" sz="2400" dirty="0" smtClean="0"/>
          </a:p>
          <a:p>
            <a:pPr lvl="1"/>
            <a:r>
              <a:rPr lang="en-US" altLang="ja-JP" sz="2400" dirty="0" smtClean="0">
                <a:solidFill>
                  <a:srgbClr val="FF3399"/>
                </a:solidFill>
              </a:rPr>
              <a:t>Enhanced component</a:t>
            </a:r>
            <a:r>
              <a:rPr lang="en-US" altLang="ja-JP" sz="2400" dirty="0" smtClean="0"/>
              <a:t>:</a:t>
            </a:r>
            <a:br>
              <a:rPr lang="en-US" altLang="ja-JP" sz="2400" dirty="0" smtClean="0"/>
            </a:br>
            <a:r>
              <a:rPr lang="en-US" altLang="ja-JP" sz="2400" dirty="0" smtClean="0"/>
              <a:t>2009</a:t>
            </a:r>
            <a:r>
              <a:rPr lang="ja-JP" altLang="en-US" sz="2400" dirty="0" smtClean="0"/>
              <a:t>年の</a:t>
            </a:r>
            <a:r>
              <a:rPr lang="en-US" altLang="ja-JP" sz="2400" dirty="0" smtClean="0"/>
              <a:t>giant outburst</a:t>
            </a:r>
            <a:r>
              <a:rPr lang="ja-JP" altLang="en-US" sz="2400" dirty="0" smtClean="0"/>
              <a:t>前後で</a:t>
            </a:r>
            <a:r>
              <a:rPr lang="en-US" altLang="ja-JP" sz="2400" dirty="0" smtClean="0"/>
              <a:t/>
            </a:r>
            <a:br>
              <a:rPr lang="en-US" altLang="ja-JP" sz="2400" dirty="0" smtClean="0"/>
            </a:br>
            <a:r>
              <a:rPr lang="ja-JP" altLang="en-US" sz="2400" dirty="0" smtClean="0"/>
              <a:t>明るい成分が見られる</a:t>
            </a:r>
            <a:endParaRPr lang="en-US" altLang="ja-JP" sz="2400" dirty="0" smtClean="0"/>
          </a:p>
          <a:p>
            <a:pPr lvl="1"/>
            <a:r>
              <a:rPr lang="en-US" altLang="ja-JP" sz="2400" dirty="0" smtClean="0">
                <a:solidFill>
                  <a:srgbClr val="FF3399"/>
                </a:solidFill>
              </a:rPr>
              <a:t>Triple peak</a:t>
            </a:r>
            <a:r>
              <a:rPr lang="en-US" altLang="ja-JP" sz="2400" dirty="0" smtClean="0"/>
              <a:t>:</a:t>
            </a:r>
            <a:r>
              <a:rPr lang="ja-JP" altLang="en-US" sz="2400" dirty="0" smtClean="0"/>
              <a:t> </a:t>
            </a:r>
            <a:r>
              <a:rPr lang="en-US" altLang="ja-JP" sz="2400" dirty="0" smtClean="0"/>
              <a:t>enhanced compo-</a:t>
            </a:r>
            <a:br>
              <a:rPr lang="en-US" altLang="ja-JP" sz="2400" dirty="0" smtClean="0"/>
            </a:br>
            <a:r>
              <a:rPr lang="en-US" altLang="ja-JP" sz="2400" dirty="0" err="1" smtClean="0"/>
              <a:t>nent</a:t>
            </a:r>
            <a:r>
              <a:rPr lang="ja-JP" altLang="en-US" sz="2400" dirty="0" smtClean="0"/>
              <a:t>は時々</a:t>
            </a:r>
            <a:r>
              <a:rPr lang="en-US" altLang="ja-JP" sz="2400" dirty="0" smtClean="0"/>
              <a:t>triple peak</a:t>
            </a:r>
            <a:r>
              <a:rPr lang="ja-JP" altLang="en-US" sz="2400" dirty="0" smtClean="0"/>
              <a:t>を持つ</a:t>
            </a:r>
            <a:endParaRPr kumimoji="1" lang="ja-JP" altLang="en-US" sz="2800" dirty="0"/>
          </a:p>
        </p:txBody>
      </p:sp>
      <p:grpSp>
        <p:nvGrpSpPr>
          <p:cNvPr id="4" name="グループ化 14"/>
          <p:cNvGrpSpPr/>
          <p:nvPr/>
        </p:nvGrpSpPr>
        <p:grpSpPr>
          <a:xfrm>
            <a:off x="6016980" y="1337955"/>
            <a:ext cx="3019516" cy="5259397"/>
            <a:chOff x="6088988" y="1152128"/>
            <a:chExt cx="3019516" cy="5259397"/>
          </a:xfrm>
        </p:grpSpPr>
        <p:pic>
          <p:nvPicPr>
            <p:cNvPr id="5" name="図 4" descr="Halpha_repA2G.eps"/>
            <p:cNvPicPr>
              <a:picLocks noChangeAspect="1"/>
            </p:cNvPicPr>
            <p:nvPr/>
          </p:nvPicPr>
          <p:blipFill>
            <a:blip r:embed="rId2" cstate="print"/>
            <a:stretch>
              <a:fillRect/>
            </a:stretch>
          </p:blipFill>
          <p:spPr>
            <a:xfrm>
              <a:off x="6120390" y="1152128"/>
              <a:ext cx="2988114" cy="5229200"/>
            </a:xfrm>
            <a:prstGeom prst="rect">
              <a:avLst/>
            </a:prstGeom>
            <a:solidFill>
              <a:schemeClr val="bg1"/>
            </a:solidFill>
          </p:spPr>
        </p:pic>
        <p:sp>
          <p:nvSpPr>
            <p:cNvPr id="6" name="正方形/長方形 5"/>
            <p:cNvSpPr/>
            <p:nvPr/>
          </p:nvSpPr>
          <p:spPr>
            <a:xfrm rot="16200000">
              <a:off x="5086150" y="3918584"/>
              <a:ext cx="2313454" cy="307777"/>
            </a:xfrm>
            <a:prstGeom prst="rect">
              <a:avLst/>
            </a:prstGeom>
            <a:solidFill>
              <a:schemeClr val="bg1"/>
            </a:solidFill>
          </p:spPr>
          <p:txBody>
            <a:bodyPr wrap="none">
              <a:spAutoFit/>
            </a:bodyPr>
            <a:lstStyle/>
            <a:p>
              <a:r>
                <a:rPr lang="en-US" altLang="ja-JP" sz="1400" dirty="0" smtClean="0">
                  <a:solidFill>
                    <a:srgbClr val="002060"/>
                  </a:solidFill>
                </a:rPr>
                <a:t>Continuum-normalized flux</a:t>
              </a:r>
              <a:endParaRPr lang="ja-JP" altLang="en-US" sz="1400" dirty="0">
                <a:solidFill>
                  <a:srgbClr val="002060"/>
                </a:solidFill>
              </a:endParaRPr>
            </a:p>
          </p:txBody>
        </p:sp>
        <p:sp>
          <p:nvSpPr>
            <p:cNvPr id="7" name="正方形/長方形 6"/>
            <p:cNvSpPr/>
            <p:nvPr/>
          </p:nvSpPr>
          <p:spPr>
            <a:xfrm>
              <a:off x="6444208" y="6165304"/>
              <a:ext cx="2572820" cy="246221"/>
            </a:xfrm>
            <a:prstGeom prst="rect">
              <a:avLst/>
            </a:prstGeom>
            <a:solidFill>
              <a:schemeClr val="bg1"/>
            </a:solidFill>
          </p:spPr>
          <p:txBody>
            <a:bodyPr wrap="none" lIns="0" tIns="0" rIns="0" bIns="0">
              <a:spAutoFit/>
            </a:bodyPr>
            <a:lstStyle/>
            <a:p>
              <a:r>
                <a:rPr lang="ja-JP" altLang="en-US" sz="1600" dirty="0" smtClean="0">
                  <a:solidFill>
                    <a:srgbClr val="002060"/>
                  </a:solidFill>
                </a:rPr>
                <a:t>－</a:t>
              </a:r>
              <a:r>
                <a:rPr lang="en-US" altLang="ja-JP" sz="1600" dirty="0" smtClean="0">
                  <a:solidFill>
                    <a:srgbClr val="002060"/>
                  </a:solidFill>
                </a:rPr>
                <a:t>400    </a:t>
              </a:r>
              <a:r>
                <a:rPr lang="ja-JP" altLang="en-US" sz="1600" dirty="0" smtClean="0">
                  <a:solidFill>
                    <a:srgbClr val="002060"/>
                  </a:solidFill>
                </a:rPr>
                <a:t>　</a:t>
              </a:r>
              <a:r>
                <a:rPr lang="en-US" altLang="ja-JP" sz="1600" dirty="0" smtClean="0">
                  <a:solidFill>
                    <a:srgbClr val="002060"/>
                  </a:solidFill>
                </a:rPr>
                <a:t>[km/s] </a:t>
              </a:r>
              <a:r>
                <a:rPr lang="ja-JP" altLang="en-US" sz="1600" dirty="0" smtClean="0">
                  <a:solidFill>
                    <a:srgbClr val="002060"/>
                  </a:solidFill>
                </a:rPr>
                <a:t>　</a:t>
              </a:r>
              <a:r>
                <a:rPr lang="en-US" altLang="ja-JP" sz="1600" dirty="0" smtClean="0">
                  <a:solidFill>
                    <a:srgbClr val="002060"/>
                  </a:solidFill>
                </a:rPr>
                <a:t>    400</a:t>
              </a:r>
              <a:endParaRPr lang="ja-JP" altLang="en-US" sz="1600" dirty="0">
                <a:solidFill>
                  <a:srgbClr val="002060"/>
                </a:solidFill>
              </a:endParaRPr>
            </a:p>
          </p:txBody>
        </p:sp>
        <p:sp>
          <p:nvSpPr>
            <p:cNvPr id="8" name="正方形/長方形 7"/>
            <p:cNvSpPr/>
            <p:nvPr/>
          </p:nvSpPr>
          <p:spPr>
            <a:xfrm>
              <a:off x="8172400" y="3337247"/>
              <a:ext cx="933269" cy="307777"/>
            </a:xfrm>
            <a:prstGeom prst="rect">
              <a:avLst/>
            </a:prstGeom>
            <a:solidFill>
              <a:schemeClr val="bg1"/>
            </a:solidFill>
          </p:spPr>
          <p:txBody>
            <a:bodyPr wrap="none">
              <a:spAutoFit/>
            </a:bodyPr>
            <a:lstStyle/>
            <a:p>
              <a:r>
                <a:rPr lang="en-US" altLang="ja-JP" sz="1400" dirty="0" smtClean="0">
                  <a:solidFill>
                    <a:schemeClr val="accent6"/>
                  </a:solidFill>
                </a:rPr>
                <a:t>φ</a:t>
              </a:r>
              <a:r>
                <a:rPr lang="en-US" altLang="ja-JP" sz="1400" baseline="-25000" dirty="0" smtClean="0">
                  <a:solidFill>
                    <a:schemeClr val="accent6"/>
                  </a:solidFill>
                </a:rPr>
                <a:t>X</a:t>
              </a:r>
              <a:r>
                <a:rPr lang="en-US" altLang="ja-JP" sz="1400" dirty="0" smtClean="0">
                  <a:solidFill>
                    <a:schemeClr val="accent6"/>
                  </a:solidFill>
                </a:rPr>
                <a:t>=0.072</a:t>
              </a:r>
              <a:endParaRPr lang="ja-JP" altLang="en-US" sz="1400" dirty="0">
                <a:solidFill>
                  <a:schemeClr val="accent6"/>
                </a:solidFill>
              </a:endParaRPr>
            </a:p>
          </p:txBody>
        </p:sp>
      </p:grpSp>
      <p:sp>
        <p:nvSpPr>
          <p:cNvPr id="9" name="正方形/長方形 8"/>
          <p:cNvSpPr/>
          <p:nvPr/>
        </p:nvSpPr>
        <p:spPr>
          <a:xfrm>
            <a:off x="6256695" y="1074222"/>
            <a:ext cx="2707793" cy="338554"/>
          </a:xfrm>
          <a:prstGeom prst="rect">
            <a:avLst/>
          </a:prstGeom>
        </p:spPr>
        <p:txBody>
          <a:bodyPr wrap="none">
            <a:spAutoFit/>
          </a:bodyPr>
          <a:lstStyle/>
          <a:p>
            <a:r>
              <a:rPr lang="ja-JP" altLang="en-US" sz="1600" b="1" dirty="0" smtClean="0"/>
              <a:t>～</a:t>
            </a:r>
            <a:r>
              <a:rPr lang="en-US" altLang="ja-JP" sz="1600" dirty="0" smtClean="0"/>
              <a:t>2009</a:t>
            </a:r>
            <a:r>
              <a:rPr lang="ja-JP" altLang="en-US" sz="1600" b="1" dirty="0" smtClean="0"/>
              <a:t>年の</a:t>
            </a:r>
            <a:r>
              <a:rPr lang="en-US" altLang="ja-JP" sz="1600" dirty="0" smtClean="0"/>
              <a:t>giant outburst</a:t>
            </a:r>
            <a:r>
              <a:rPr lang="ja-JP" altLang="en-US" sz="1600" b="1" dirty="0" smtClean="0"/>
              <a:t>期</a:t>
            </a:r>
            <a:endParaRPr lang="ja-JP" altLang="en-US" sz="1600" b="1" dirty="0"/>
          </a:p>
        </p:txBody>
      </p:sp>
      <p:sp>
        <p:nvSpPr>
          <p:cNvPr id="10" name="正方形/長方形 9"/>
          <p:cNvSpPr/>
          <p:nvPr/>
        </p:nvSpPr>
        <p:spPr>
          <a:xfrm>
            <a:off x="6372200" y="1475492"/>
            <a:ext cx="715260" cy="369332"/>
          </a:xfrm>
          <a:prstGeom prst="rect">
            <a:avLst/>
          </a:prstGeom>
        </p:spPr>
        <p:txBody>
          <a:bodyPr wrap="none">
            <a:spAutoFit/>
          </a:bodyPr>
          <a:lstStyle/>
          <a:p>
            <a:r>
              <a:rPr lang="en-US" altLang="ja-JP" dirty="0" smtClean="0">
                <a:solidFill>
                  <a:srgbClr val="002060"/>
                </a:solidFill>
              </a:rPr>
              <a:t>H</a:t>
            </a:r>
            <a:r>
              <a:rPr lang="el-GR" altLang="ja-JP" dirty="0" smtClean="0">
                <a:solidFill>
                  <a:srgbClr val="002060"/>
                </a:solidFill>
              </a:rPr>
              <a:t>α</a:t>
            </a:r>
            <a:r>
              <a:rPr lang="ja-JP" altLang="en-US" dirty="0" smtClean="0">
                <a:solidFill>
                  <a:srgbClr val="002060"/>
                </a:solidFill>
              </a:rPr>
              <a:t>線</a:t>
            </a:r>
            <a:endParaRPr lang="ja-JP" altLang="en-US" dirty="0">
              <a:solidFill>
                <a:srgbClr val="002060"/>
              </a:solidFill>
            </a:endParaRPr>
          </a:p>
        </p:txBody>
      </p:sp>
      <p:sp>
        <p:nvSpPr>
          <p:cNvPr id="11" name="円/楕円 10"/>
          <p:cNvSpPr/>
          <p:nvPr/>
        </p:nvSpPr>
        <p:spPr>
          <a:xfrm>
            <a:off x="7164288" y="3068960"/>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596336" y="1484784"/>
            <a:ext cx="648072" cy="3888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3233738">
            <a:off x="7562504" y="4062982"/>
            <a:ext cx="648072" cy="413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5"/>
          </p:nvPr>
        </p:nvSpPr>
        <p:spPr/>
        <p:txBody>
          <a:bodyPr/>
          <a:lstStyle/>
          <a:p>
            <a:fld id="{37FE7906-188B-4EE8-A898-58A965B06A3D}" type="slidenum">
              <a:rPr kumimoji="1" lang="ja-JP" altLang="en-US" smtClean="0"/>
              <a:pPr/>
              <a:t>22</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500"/>
                                        <p:tgtEl>
                                          <p:spTgt spid="11"/>
                                        </p:tgtEl>
                                        <p:attrNameLst>
                                          <p:attrName>ppt_w</p:attrName>
                                        </p:attrNameLst>
                                      </p:cBhvr>
                                      <p:tavLst>
                                        <p:tav tm="0">
                                          <p:val>
                                            <p:strVal val="ppt_w"/>
                                          </p:val>
                                        </p:tav>
                                        <p:tav tm="100000">
                                          <p:val>
                                            <p:strVal val="ppt_w*0.70"/>
                                          </p:val>
                                        </p:tav>
                                      </p:tavLst>
                                    </p:anim>
                                    <p:anim calcmode="lin" valueType="num">
                                      <p:cBhvr>
                                        <p:cTn id="12" dur="500"/>
                                        <p:tgtEl>
                                          <p:spTgt spid="11"/>
                                        </p:tgtEl>
                                        <p:attrNameLst>
                                          <p:attrName>ppt_h</p:attrName>
                                        </p:attrNameLst>
                                      </p:cBhvr>
                                      <p:tavLst>
                                        <p:tav tm="0">
                                          <p:val>
                                            <p:strVal val="ppt_h"/>
                                          </p:val>
                                        </p:tav>
                                        <p:tav tm="100000">
                                          <p:val>
                                            <p:strVal val="ppt_h"/>
                                          </p:val>
                                        </p:tav>
                                      </p:tavLst>
                                    </p:anim>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grpId="1" nodeType="clickEffect">
                                  <p:stCondLst>
                                    <p:cond delay="0"/>
                                  </p:stCondLst>
                                  <p:childTnLst>
                                    <p:anim calcmode="lin" valueType="num">
                                      <p:cBhvr>
                                        <p:cTn id="22" dur="500"/>
                                        <p:tgtEl>
                                          <p:spTgt spid="12"/>
                                        </p:tgtEl>
                                        <p:attrNameLst>
                                          <p:attrName>ppt_w</p:attrName>
                                        </p:attrNameLst>
                                      </p:cBhvr>
                                      <p:tavLst>
                                        <p:tav tm="0">
                                          <p:val>
                                            <p:strVal val="ppt_w"/>
                                          </p:val>
                                        </p:tav>
                                        <p:tav tm="100000">
                                          <p:val>
                                            <p:strVal val="ppt_w*0.70"/>
                                          </p:val>
                                        </p:tav>
                                      </p:tavLst>
                                    </p:anim>
                                    <p:anim calcmode="lin" valueType="num">
                                      <p:cBhvr>
                                        <p:cTn id="23" dur="500"/>
                                        <p:tgtEl>
                                          <p:spTgt spid="12"/>
                                        </p:tgtEl>
                                        <p:attrNameLst>
                                          <p:attrName>ppt_h</p:attrName>
                                        </p:attrNameLst>
                                      </p:cBhvr>
                                      <p:tavLst>
                                        <p:tav tm="0">
                                          <p:val>
                                            <p:strVal val="ppt_h"/>
                                          </p:val>
                                        </p:tav>
                                        <p:tav tm="100000">
                                          <p:val>
                                            <p:strVal val="ppt_h"/>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Ｐｒｏｆｉｌｅ変動</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ja-JP" altLang="en-US" sz="2800" dirty="0" smtClean="0"/>
              <a:t>変動の主な特徴</a:t>
            </a:r>
            <a:endParaRPr lang="en-US" altLang="ja-JP" sz="2800" dirty="0" smtClean="0"/>
          </a:p>
          <a:p>
            <a:pPr lvl="1"/>
            <a:r>
              <a:rPr lang="en-US" altLang="ja-JP" sz="2400" dirty="0" smtClean="0">
                <a:solidFill>
                  <a:srgbClr val="FF3399"/>
                </a:solidFill>
              </a:rPr>
              <a:t>Blue “shoulder”</a:t>
            </a:r>
            <a:r>
              <a:rPr lang="en-US" altLang="ja-JP" sz="2400" dirty="0" smtClean="0"/>
              <a:t>:</a:t>
            </a:r>
            <a:r>
              <a:rPr lang="ja-JP" altLang="en-US" sz="2400" dirty="0" smtClean="0"/>
              <a:t>近星点通過後</a:t>
            </a:r>
            <a:endParaRPr lang="en-US" altLang="ja-JP" sz="2400" dirty="0" smtClean="0"/>
          </a:p>
          <a:p>
            <a:pPr lvl="1"/>
            <a:r>
              <a:rPr lang="en-US" altLang="ja-JP" sz="2400" dirty="0" smtClean="0">
                <a:solidFill>
                  <a:srgbClr val="FF3399"/>
                </a:solidFill>
              </a:rPr>
              <a:t>Enhanced component</a:t>
            </a:r>
            <a:r>
              <a:rPr lang="en-US" altLang="ja-JP" sz="2400" dirty="0" smtClean="0"/>
              <a:t>:</a:t>
            </a:r>
            <a:br>
              <a:rPr lang="en-US" altLang="ja-JP" sz="2400" dirty="0" smtClean="0"/>
            </a:br>
            <a:r>
              <a:rPr lang="en-US" altLang="ja-JP" sz="2400" dirty="0" smtClean="0"/>
              <a:t>2009</a:t>
            </a:r>
            <a:r>
              <a:rPr lang="ja-JP" altLang="en-US" sz="2400" dirty="0" smtClean="0"/>
              <a:t>年の</a:t>
            </a:r>
            <a:r>
              <a:rPr lang="en-US" altLang="ja-JP" sz="2400" dirty="0" smtClean="0"/>
              <a:t>giant outburst</a:t>
            </a:r>
            <a:r>
              <a:rPr lang="ja-JP" altLang="en-US" sz="2400" dirty="0" smtClean="0"/>
              <a:t>前後で</a:t>
            </a:r>
            <a:r>
              <a:rPr lang="en-US" altLang="ja-JP" sz="2400" dirty="0" smtClean="0"/>
              <a:t/>
            </a:r>
            <a:br>
              <a:rPr lang="en-US" altLang="ja-JP" sz="2400" dirty="0" smtClean="0"/>
            </a:br>
            <a:r>
              <a:rPr lang="ja-JP" altLang="en-US" sz="2400" dirty="0" smtClean="0"/>
              <a:t>明るい成分が見られる</a:t>
            </a:r>
            <a:endParaRPr lang="en-US" altLang="ja-JP" sz="2400" dirty="0" smtClean="0"/>
          </a:p>
          <a:p>
            <a:pPr lvl="1"/>
            <a:r>
              <a:rPr lang="en-US" altLang="ja-JP" sz="2400" dirty="0" smtClean="0">
                <a:solidFill>
                  <a:srgbClr val="FF3399"/>
                </a:solidFill>
              </a:rPr>
              <a:t>Triple peak</a:t>
            </a:r>
            <a:r>
              <a:rPr lang="en-US" altLang="ja-JP" sz="2400" dirty="0" smtClean="0"/>
              <a:t>: enhanced compo-</a:t>
            </a:r>
            <a:br>
              <a:rPr lang="en-US" altLang="ja-JP" sz="2400" dirty="0" smtClean="0"/>
            </a:br>
            <a:r>
              <a:rPr lang="en-US" altLang="ja-JP" sz="2400" dirty="0" err="1" smtClean="0"/>
              <a:t>nent</a:t>
            </a:r>
            <a:r>
              <a:rPr lang="ja-JP" altLang="en-US" sz="2400" dirty="0" smtClean="0"/>
              <a:t>は時々</a:t>
            </a:r>
            <a:r>
              <a:rPr lang="en-US" altLang="ja-JP" sz="2400" dirty="0" smtClean="0"/>
              <a:t>triple peak</a:t>
            </a:r>
            <a:r>
              <a:rPr lang="ja-JP" altLang="en-US" sz="2400" dirty="0" smtClean="0"/>
              <a:t>を持つ</a:t>
            </a:r>
            <a:endParaRPr lang="en-US" altLang="ja-JP" sz="2400" dirty="0" smtClean="0"/>
          </a:p>
          <a:p>
            <a:pPr lvl="1"/>
            <a:r>
              <a:rPr lang="en-US" altLang="ja-JP" sz="2400" dirty="0" smtClean="0"/>
              <a:t>2010</a:t>
            </a:r>
            <a:r>
              <a:rPr lang="ja-JP" altLang="en-US" sz="2400" dirty="0" smtClean="0"/>
              <a:t>年</a:t>
            </a:r>
            <a:r>
              <a:rPr lang="en-US" altLang="ja-JP" sz="2400" dirty="0" smtClean="0"/>
              <a:t>3</a:t>
            </a:r>
            <a:r>
              <a:rPr lang="ja-JP" altLang="en-US" sz="2400" dirty="0" smtClean="0"/>
              <a:t>月の</a:t>
            </a:r>
            <a:r>
              <a:rPr lang="en-US" altLang="ja-JP" sz="2400" dirty="0" smtClean="0"/>
              <a:t>normal outburst</a:t>
            </a:r>
            <a:r>
              <a:rPr lang="ja-JP" altLang="en-US" sz="2400" dirty="0" smtClean="0"/>
              <a:t>時</a:t>
            </a:r>
            <a:r>
              <a:rPr lang="en-US" altLang="ja-JP" sz="2400" dirty="0" smtClean="0"/>
              <a:t/>
            </a:r>
            <a:br>
              <a:rPr lang="en-US" altLang="ja-JP" sz="2400" dirty="0" smtClean="0"/>
            </a:br>
            <a:r>
              <a:rPr lang="ja-JP" altLang="en-US" sz="2400" dirty="0" smtClean="0"/>
              <a:t>に大きな変動がある</a:t>
            </a:r>
            <a:endParaRPr lang="en-US" altLang="ja-JP" sz="2400" dirty="0" smtClean="0"/>
          </a:p>
          <a:p>
            <a:pPr lvl="1"/>
            <a:r>
              <a:rPr lang="en-US" altLang="ja-JP" sz="2400" u="sng" dirty="0" smtClean="0">
                <a:uFill>
                  <a:solidFill>
                    <a:srgbClr val="FF3399"/>
                  </a:solidFill>
                </a:uFill>
              </a:rPr>
              <a:t>2011</a:t>
            </a:r>
            <a:r>
              <a:rPr lang="ja-JP" altLang="en-US" sz="2400" u="sng" dirty="0" smtClean="0">
                <a:uFill>
                  <a:solidFill>
                    <a:srgbClr val="FF3399"/>
                  </a:solidFill>
                </a:uFill>
              </a:rPr>
              <a:t>年の</a:t>
            </a:r>
            <a:r>
              <a:rPr lang="en-US" altLang="ja-JP" sz="2400" u="sng" dirty="0" smtClean="0">
                <a:uFill>
                  <a:solidFill>
                    <a:srgbClr val="FF3399"/>
                  </a:solidFill>
                </a:uFill>
              </a:rPr>
              <a:t>giant outburst</a:t>
            </a:r>
            <a:r>
              <a:rPr lang="ja-JP" altLang="en-US" sz="2400" u="sng" dirty="0" smtClean="0">
                <a:uFill>
                  <a:solidFill>
                    <a:srgbClr val="FF3399"/>
                  </a:solidFill>
                </a:uFill>
              </a:rPr>
              <a:t>時には</a:t>
            </a:r>
            <a:r>
              <a:rPr lang="en-US" altLang="ja-JP" sz="2400" u="sng" dirty="0" smtClean="0">
                <a:uFill>
                  <a:solidFill>
                    <a:srgbClr val="FF3399"/>
                  </a:solidFill>
                </a:uFill>
              </a:rPr>
              <a:t/>
            </a:r>
            <a:br>
              <a:rPr lang="en-US" altLang="ja-JP" sz="2400" u="sng" dirty="0" smtClean="0">
                <a:uFill>
                  <a:solidFill>
                    <a:srgbClr val="FF3399"/>
                  </a:solidFill>
                </a:uFill>
              </a:rPr>
            </a:br>
            <a:r>
              <a:rPr lang="en-US" altLang="ja-JP" sz="2400" u="sng" dirty="0" smtClean="0">
                <a:uFill>
                  <a:solidFill>
                    <a:srgbClr val="FF3399"/>
                  </a:solidFill>
                </a:uFill>
              </a:rPr>
              <a:t>enhanced component</a:t>
            </a:r>
            <a:r>
              <a:rPr lang="ja-JP" altLang="en-US" sz="2400" u="sng" dirty="0" smtClean="0">
                <a:uFill>
                  <a:solidFill>
                    <a:srgbClr val="FF3399"/>
                  </a:solidFill>
                </a:uFill>
              </a:rPr>
              <a:t>が見られ</a:t>
            </a:r>
            <a:r>
              <a:rPr lang="en-US" altLang="ja-JP" sz="2400" u="sng" dirty="0" smtClean="0">
                <a:uFill>
                  <a:solidFill>
                    <a:srgbClr val="FF3399"/>
                  </a:solidFill>
                </a:uFill>
              </a:rPr>
              <a:t/>
            </a:r>
            <a:br>
              <a:rPr lang="en-US" altLang="ja-JP" sz="2400" u="sng" dirty="0" smtClean="0">
                <a:uFill>
                  <a:solidFill>
                    <a:srgbClr val="FF3399"/>
                  </a:solidFill>
                </a:uFill>
              </a:rPr>
            </a:br>
            <a:r>
              <a:rPr lang="ja-JP" altLang="en-US" sz="2400" u="sng" dirty="0" smtClean="0">
                <a:uFill>
                  <a:solidFill>
                    <a:srgbClr val="FF3399"/>
                  </a:solidFill>
                </a:uFill>
              </a:rPr>
              <a:t>ない</a:t>
            </a:r>
            <a:endParaRPr lang="en-US" altLang="ja-JP" sz="2400" u="sng" dirty="0" smtClean="0">
              <a:uFill>
                <a:solidFill>
                  <a:srgbClr val="FF3399"/>
                </a:solidFill>
              </a:uFill>
            </a:endParaRPr>
          </a:p>
        </p:txBody>
      </p:sp>
      <p:grpSp>
        <p:nvGrpSpPr>
          <p:cNvPr id="14" name="グループ化 12"/>
          <p:cNvGrpSpPr/>
          <p:nvPr/>
        </p:nvGrpSpPr>
        <p:grpSpPr>
          <a:xfrm>
            <a:off x="6016980" y="1337955"/>
            <a:ext cx="3019516" cy="5259397"/>
            <a:chOff x="6088988" y="1152128"/>
            <a:chExt cx="3019516" cy="5259397"/>
          </a:xfrm>
        </p:grpSpPr>
        <p:pic>
          <p:nvPicPr>
            <p:cNvPr id="15" name="図 14" descr="Halpha_repA2G.eps"/>
            <p:cNvPicPr>
              <a:picLocks noChangeAspect="1"/>
            </p:cNvPicPr>
            <p:nvPr/>
          </p:nvPicPr>
          <p:blipFill>
            <a:blip r:embed="rId2" cstate="print"/>
            <a:stretch>
              <a:fillRect/>
            </a:stretch>
          </p:blipFill>
          <p:spPr>
            <a:xfrm>
              <a:off x="6120390" y="1152128"/>
              <a:ext cx="2988114" cy="5229199"/>
            </a:xfrm>
            <a:prstGeom prst="rect">
              <a:avLst/>
            </a:prstGeom>
            <a:solidFill>
              <a:schemeClr val="bg1"/>
            </a:solidFill>
          </p:spPr>
        </p:pic>
        <p:sp>
          <p:nvSpPr>
            <p:cNvPr id="16" name="正方形/長方形 15"/>
            <p:cNvSpPr/>
            <p:nvPr/>
          </p:nvSpPr>
          <p:spPr>
            <a:xfrm rot="16200000">
              <a:off x="5086150" y="3918584"/>
              <a:ext cx="2313454" cy="307777"/>
            </a:xfrm>
            <a:prstGeom prst="rect">
              <a:avLst/>
            </a:prstGeom>
            <a:solidFill>
              <a:schemeClr val="bg1"/>
            </a:solidFill>
          </p:spPr>
          <p:txBody>
            <a:bodyPr wrap="none">
              <a:spAutoFit/>
            </a:bodyPr>
            <a:lstStyle/>
            <a:p>
              <a:r>
                <a:rPr lang="en-US" altLang="ja-JP" sz="1400" dirty="0" smtClean="0">
                  <a:solidFill>
                    <a:srgbClr val="002060"/>
                  </a:solidFill>
                </a:rPr>
                <a:t>Continuum-normalized flux</a:t>
              </a:r>
              <a:endParaRPr lang="ja-JP" altLang="en-US" sz="1400" dirty="0">
                <a:solidFill>
                  <a:srgbClr val="002060"/>
                </a:solidFill>
              </a:endParaRPr>
            </a:p>
          </p:txBody>
        </p:sp>
        <p:sp>
          <p:nvSpPr>
            <p:cNvPr id="17" name="正方形/長方形 16"/>
            <p:cNvSpPr/>
            <p:nvPr/>
          </p:nvSpPr>
          <p:spPr>
            <a:xfrm>
              <a:off x="6444208" y="6165304"/>
              <a:ext cx="2572820" cy="246221"/>
            </a:xfrm>
            <a:prstGeom prst="rect">
              <a:avLst/>
            </a:prstGeom>
            <a:solidFill>
              <a:schemeClr val="bg1"/>
            </a:solidFill>
          </p:spPr>
          <p:txBody>
            <a:bodyPr wrap="none" lIns="0" tIns="0" rIns="0" bIns="0">
              <a:spAutoFit/>
            </a:bodyPr>
            <a:lstStyle/>
            <a:p>
              <a:r>
                <a:rPr lang="ja-JP" altLang="en-US" sz="1600" dirty="0" smtClean="0">
                  <a:solidFill>
                    <a:srgbClr val="002060"/>
                  </a:solidFill>
                </a:rPr>
                <a:t>－</a:t>
              </a:r>
              <a:r>
                <a:rPr lang="en-US" altLang="ja-JP" sz="1600" dirty="0" smtClean="0">
                  <a:solidFill>
                    <a:srgbClr val="002060"/>
                  </a:solidFill>
                </a:rPr>
                <a:t>400    </a:t>
              </a:r>
              <a:r>
                <a:rPr lang="ja-JP" altLang="en-US" sz="1600" dirty="0" smtClean="0">
                  <a:solidFill>
                    <a:srgbClr val="002060"/>
                  </a:solidFill>
                </a:rPr>
                <a:t>　</a:t>
              </a:r>
              <a:r>
                <a:rPr lang="en-US" altLang="ja-JP" sz="1600" dirty="0" smtClean="0">
                  <a:solidFill>
                    <a:srgbClr val="002060"/>
                  </a:solidFill>
                </a:rPr>
                <a:t>[km/s] </a:t>
              </a:r>
              <a:r>
                <a:rPr lang="ja-JP" altLang="en-US" sz="1600" dirty="0" smtClean="0">
                  <a:solidFill>
                    <a:srgbClr val="002060"/>
                  </a:solidFill>
                </a:rPr>
                <a:t>　</a:t>
              </a:r>
              <a:r>
                <a:rPr lang="en-US" altLang="ja-JP" sz="1600" dirty="0" smtClean="0">
                  <a:solidFill>
                    <a:srgbClr val="002060"/>
                  </a:solidFill>
                </a:rPr>
                <a:t>    400</a:t>
              </a:r>
              <a:endParaRPr lang="ja-JP" altLang="en-US" sz="1600" dirty="0">
                <a:solidFill>
                  <a:srgbClr val="002060"/>
                </a:solidFill>
              </a:endParaRPr>
            </a:p>
          </p:txBody>
        </p:sp>
      </p:grpSp>
      <p:sp>
        <p:nvSpPr>
          <p:cNvPr id="18" name="正方形/長方形 17"/>
          <p:cNvSpPr/>
          <p:nvPr/>
        </p:nvSpPr>
        <p:spPr>
          <a:xfrm>
            <a:off x="6228184" y="2102659"/>
            <a:ext cx="280831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0800000">
            <a:off x="7591516" y="4614228"/>
            <a:ext cx="216024" cy="36004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449028" y="1445295"/>
            <a:ext cx="715260" cy="369332"/>
          </a:xfrm>
          <a:prstGeom prst="rect">
            <a:avLst/>
          </a:prstGeom>
        </p:spPr>
        <p:txBody>
          <a:bodyPr wrap="none">
            <a:spAutoFit/>
          </a:bodyPr>
          <a:lstStyle/>
          <a:p>
            <a:r>
              <a:rPr lang="en-US" altLang="ja-JP" dirty="0" smtClean="0">
                <a:solidFill>
                  <a:srgbClr val="002060"/>
                </a:solidFill>
              </a:rPr>
              <a:t>H</a:t>
            </a:r>
            <a:r>
              <a:rPr lang="el-GR" altLang="ja-JP" dirty="0" smtClean="0">
                <a:solidFill>
                  <a:srgbClr val="002060"/>
                </a:solidFill>
              </a:rPr>
              <a:t>α</a:t>
            </a:r>
            <a:r>
              <a:rPr lang="ja-JP" altLang="en-US" dirty="0" smtClean="0">
                <a:solidFill>
                  <a:srgbClr val="002060"/>
                </a:solidFill>
              </a:rPr>
              <a:t>線</a:t>
            </a:r>
            <a:endParaRPr lang="ja-JP" altLang="en-US" dirty="0">
              <a:solidFill>
                <a:srgbClr val="002060"/>
              </a:solidFill>
            </a:endParaRPr>
          </a:p>
        </p:txBody>
      </p:sp>
      <p:sp>
        <p:nvSpPr>
          <p:cNvPr id="21" name="正方形/長方形 20"/>
          <p:cNvSpPr/>
          <p:nvPr/>
        </p:nvSpPr>
        <p:spPr>
          <a:xfrm>
            <a:off x="6400711" y="1044025"/>
            <a:ext cx="2707793" cy="338554"/>
          </a:xfrm>
          <a:prstGeom prst="rect">
            <a:avLst/>
          </a:prstGeom>
        </p:spPr>
        <p:txBody>
          <a:bodyPr wrap="none">
            <a:spAutoFit/>
          </a:bodyPr>
          <a:lstStyle/>
          <a:p>
            <a:r>
              <a:rPr lang="en-US" altLang="ja-JP" sz="1600" dirty="0" smtClean="0"/>
              <a:t>2009</a:t>
            </a:r>
            <a:r>
              <a:rPr lang="ja-JP" altLang="en-US" sz="1600" b="1" dirty="0" smtClean="0"/>
              <a:t>年の</a:t>
            </a:r>
            <a:r>
              <a:rPr lang="en-US" altLang="ja-JP" sz="1600" dirty="0" smtClean="0"/>
              <a:t>giant outburst</a:t>
            </a:r>
            <a:r>
              <a:rPr lang="ja-JP" altLang="en-US" sz="1600" b="1" dirty="0" smtClean="0"/>
              <a:t>後～</a:t>
            </a:r>
            <a:endParaRPr lang="ja-JP" altLang="en-US" sz="1600" b="1"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23</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strVal val="ppt_w*0.70"/>
                                          </p:val>
                                        </p:tav>
                                      </p:tavLst>
                                    </p:anim>
                                    <p:anim calcmode="lin" valueType="num">
                                      <p:cBhvr>
                                        <p:cTn id="12" dur="500"/>
                                        <p:tgtEl>
                                          <p:spTgt spid="19"/>
                                        </p:tgtEl>
                                        <p:attrNameLst>
                                          <p:attrName>ppt_h</p:attrName>
                                        </p:attrNameLst>
                                      </p:cBhvr>
                                      <p:tavLst>
                                        <p:tav tm="0">
                                          <p:val>
                                            <p:strVal val="ppt_h"/>
                                          </p:val>
                                        </p:tav>
                                        <p:tav tm="100000">
                                          <p:val>
                                            <p:strVal val="ppt_h"/>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他の</a:t>
            </a:r>
            <a:r>
              <a:rPr kumimoji="1" lang="ja-JP" altLang="en-US" cap="none" dirty="0" smtClean="0"/>
              <a:t>変動</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r>
              <a:rPr lang="ja-JP" altLang="en-US" sz="2800" dirty="0" smtClean="0"/>
              <a:t>等価幅</a:t>
            </a:r>
            <a:endParaRPr lang="en-US" altLang="ja-JP" sz="2800" dirty="0" smtClean="0"/>
          </a:p>
          <a:p>
            <a:pPr marL="533400" lvl="1" indent="-266700"/>
            <a:r>
              <a:rPr lang="en-US" altLang="ja-JP" sz="2400" dirty="0" smtClean="0"/>
              <a:t>EW(</a:t>
            </a:r>
            <a:r>
              <a:rPr lang="en-US" altLang="ja-JP" sz="2400" dirty="0" err="1" smtClean="0"/>
              <a:t>Hα</a:t>
            </a:r>
            <a:r>
              <a:rPr lang="en-US" altLang="ja-JP" sz="2400" dirty="0" smtClean="0"/>
              <a:t>)</a:t>
            </a:r>
            <a:r>
              <a:rPr lang="ja-JP" altLang="en-US" sz="2400" dirty="0" smtClean="0"/>
              <a:t>と</a:t>
            </a:r>
            <a:r>
              <a:rPr lang="en-US" altLang="ja-JP" sz="2400" dirty="0" smtClean="0"/>
              <a:t>Be disk</a:t>
            </a:r>
            <a:r>
              <a:rPr lang="ja-JP" altLang="en-US" sz="2400" dirty="0" smtClean="0"/>
              <a:t>半径</a:t>
            </a:r>
            <a:r>
              <a:rPr lang="en-US" altLang="ja-JP" sz="2400" dirty="0" smtClean="0"/>
              <a:t/>
            </a:r>
            <a:br>
              <a:rPr lang="en-US" altLang="ja-JP" sz="2400" dirty="0" smtClean="0"/>
            </a:br>
            <a:r>
              <a:rPr lang="en-US" altLang="ja-JP" sz="1400" dirty="0" smtClean="0">
                <a:solidFill>
                  <a:srgbClr val="000000"/>
                </a:solidFill>
              </a:rPr>
              <a:t> (Grundstrom+2007 </a:t>
            </a:r>
            <a:r>
              <a:rPr lang="en-US" altLang="ja-JP" sz="1400" dirty="0" err="1" smtClean="0">
                <a:solidFill>
                  <a:srgbClr val="000000"/>
                </a:solidFill>
              </a:rPr>
              <a:t>ApJ</a:t>
            </a:r>
            <a:r>
              <a:rPr lang="en-US" altLang="ja-JP" sz="1400" dirty="0" smtClean="0">
                <a:solidFill>
                  <a:srgbClr val="000000"/>
                </a:solidFill>
              </a:rPr>
              <a:t>, 660, 1398)</a:t>
            </a:r>
            <a:endParaRPr lang="en-US" altLang="ja-JP" sz="2800" dirty="0" smtClean="0"/>
          </a:p>
          <a:p>
            <a:pPr marL="990600" lvl="2" indent="-266700"/>
            <a:r>
              <a:rPr lang="en-US" altLang="ja-JP" sz="2000" dirty="0" smtClean="0"/>
              <a:t>|EW(</a:t>
            </a:r>
            <a:r>
              <a:rPr lang="en-US" altLang="ja-JP" sz="2000" dirty="0" err="1" smtClean="0"/>
              <a:t>Hα</a:t>
            </a:r>
            <a:r>
              <a:rPr lang="en-US" altLang="ja-JP" sz="2000" dirty="0" smtClean="0"/>
              <a:t>)|=13Å:</a:t>
            </a:r>
            <a:br>
              <a:rPr lang="en-US" altLang="ja-JP" sz="2000" dirty="0" smtClean="0"/>
            </a:br>
            <a:r>
              <a:rPr lang="en-US" altLang="ja-JP" sz="2000" dirty="0" smtClean="0"/>
              <a:t>Roche lobe </a:t>
            </a:r>
            <a:r>
              <a:rPr lang="ja-JP" altLang="en-US" sz="2000" dirty="0" smtClean="0"/>
              <a:t>半径</a:t>
            </a:r>
            <a:endParaRPr lang="en-US" altLang="ja-JP" sz="2000" dirty="0" smtClean="0"/>
          </a:p>
          <a:p>
            <a:pPr marL="723900" lvl="2" indent="0">
              <a:buNone/>
            </a:pPr>
            <a:r>
              <a:rPr lang="en-US" altLang="ja-JP" sz="2000" dirty="0" smtClean="0">
                <a:solidFill>
                  <a:srgbClr val="FF3399"/>
                </a:solidFill>
              </a:rPr>
              <a:t>2009</a:t>
            </a:r>
            <a:r>
              <a:rPr lang="ja-JP" altLang="en-US" sz="2000" dirty="0" smtClean="0">
                <a:solidFill>
                  <a:srgbClr val="FF3399"/>
                </a:solidFill>
              </a:rPr>
              <a:t>年</a:t>
            </a:r>
            <a:r>
              <a:rPr lang="en-US" altLang="ja-JP" sz="2000" dirty="0" smtClean="0">
                <a:solidFill>
                  <a:srgbClr val="FF3399"/>
                </a:solidFill>
              </a:rPr>
              <a:t>8</a:t>
            </a:r>
            <a:r>
              <a:rPr lang="ja-JP" altLang="en-US" sz="2000" dirty="0" smtClean="0">
                <a:solidFill>
                  <a:srgbClr val="FF3399"/>
                </a:solidFill>
              </a:rPr>
              <a:t>月の</a:t>
            </a:r>
            <a:r>
              <a:rPr lang="en-US" altLang="ja-JP" sz="2000" dirty="0" smtClean="0">
                <a:solidFill>
                  <a:srgbClr val="FF3399"/>
                </a:solidFill>
              </a:rPr>
              <a:t>outburst</a:t>
            </a:r>
            <a:r>
              <a:rPr lang="ja-JP" altLang="en-US" sz="2000" dirty="0" smtClean="0">
                <a:solidFill>
                  <a:srgbClr val="FF3399"/>
                </a:solidFill>
              </a:rPr>
              <a:t>後</a:t>
            </a:r>
            <a:endParaRPr lang="en-US" altLang="ja-JP" sz="2000" dirty="0" smtClean="0">
              <a:solidFill>
                <a:srgbClr val="FF3399"/>
              </a:solidFill>
            </a:endParaRPr>
          </a:p>
          <a:p>
            <a:r>
              <a:rPr lang="en-US" altLang="ja-JP" sz="2800" dirty="0" smtClean="0"/>
              <a:t>V/R</a:t>
            </a:r>
            <a:r>
              <a:rPr lang="ja-JP" altLang="en-US" sz="2800" dirty="0" smtClean="0"/>
              <a:t>比</a:t>
            </a:r>
            <a:endParaRPr lang="en-US" altLang="ja-JP" sz="2800" dirty="0" smtClean="0"/>
          </a:p>
          <a:p>
            <a:pPr marL="533400" lvl="1" indent="-266700"/>
            <a:r>
              <a:rPr lang="en-US" altLang="ja-JP" sz="2400" dirty="0" smtClean="0"/>
              <a:t>2009</a:t>
            </a:r>
            <a:r>
              <a:rPr lang="ja-JP" altLang="en-US" sz="2400" dirty="0" smtClean="0"/>
              <a:t>年</a:t>
            </a:r>
            <a:r>
              <a:rPr lang="en-US" altLang="ja-JP" sz="2400" dirty="0" smtClean="0"/>
              <a:t>8</a:t>
            </a:r>
            <a:r>
              <a:rPr lang="ja-JP" altLang="en-US" sz="2400" dirty="0" smtClean="0"/>
              <a:t>月の</a:t>
            </a:r>
            <a:r>
              <a:rPr lang="en-US" altLang="ja-JP" sz="2400" dirty="0" smtClean="0"/>
              <a:t>outburst</a:t>
            </a:r>
            <a:r>
              <a:rPr lang="ja-JP" altLang="en-US" sz="2400" dirty="0" smtClean="0"/>
              <a:t>後</a:t>
            </a:r>
            <a:r>
              <a:rPr lang="en-US" altLang="ja-JP" sz="2400" dirty="0" smtClean="0"/>
              <a:t/>
            </a:r>
            <a:br>
              <a:rPr lang="en-US" altLang="ja-JP" sz="2400" dirty="0" smtClean="0"/>
            </a:br>
            <a:r>
              <a:rPr lang="en-US" altLang="ja-JP" sz="2400" dirty="0" smtClean="0"/>
              <a:t>…</a:t>
            </a:r>
            <a:r>
              <a:rPr lang="en-US" altLang="ja-JP" sz="2400" dirty="0" smtClean="0">
                <a:solidFill>
                  <a:srgbClr val="FF3399"/>
                </a:solidFill>
              </a:rPr>
              <a:t>500</a:t>
            </a:r>
            <a:r>
              <a:rPr lang="ja-JP" altLang="en-US" sz="2400" dirty="0" smtClean="0">
                <a:solidFill>
                  <a:srgbClr val="FF3399"/>
                </a:solidFill>
              </a:rPr>
              <a:t>日変動の傾向外</a:t>
            </a:r>
            <a:endParaRPr lang="en-US" altLang="ja-JP" sz="2400" dirty="0" smtClean="0">
              <a:solidFill>
                <a:srgbClr val="FF3399"/>
              </a:solidFill>
            </a:endParaRPr>
          </a:p>
          <a:p>
            <a:r>
              <a:rPr lang="en-US" altLang="ja-JP" sz="2800" dirty="0" err="1" smtClean="0"/>
              <a:t>Hα</a:t>
            </a:r>
            <a:r>
              <a:rPr lang="ja-JP" altLang="en-US" sz="2800" dirty="0" smtClean="0"/>
              <a:t>線の</a:t>
            </a:r>
            <a:r>
              <a:rPr lang="en-US" altLang="ja-JP" sz="2800" dirty="0" smtClean="0"/>
              <a:t>wing</a:t>
            </a:r>
            <a:r>
              <a:rPr lang="ja-JP" altLang="en-US" sz="2800" dirty="0" smtClean="0"/>
              <a:t>の幅</a:t>
            </a:r>
            <a:endParaRPr lang="en-US" altLang="ja-JP" sz="2800" dirty="0" smtClean="0"/>
          </a:p>
          <a:p>
            <a:pPr marL="533400" lvl="1" indent="-266700"/>
            <a:r>
              <a:rPr lang="en-US" altLang="ja-JP" sz="2400" dirty="0" smtClean="0">
                <a:solidFill>
                  <a:srgbClr val="FF3399"/>
                </a:solidFill>
              </a:rPr>
              <a:t>2008</a:t>
            </a:r>
            <a:r>
              <a:rPr lang="ja-JP" altLang="en-US" sz="2400" dirty="0" smtClean="0">
                <a:solidFill>
                  <a:srgbClr val="FF3399"/>
                </a:solidFill>
              </a:rPr>
              <a:t>年頭から減少</a:t>
            </a:r>
            <a:endParaRPr lang="en-US" altLang="ja-JP" sz="2400" dirty="0" smtClean="0">
              <a:solidFill>
                <a:srgbClr val="FF3399"/>
              </a:solidFill>
            </a:endParaRPr>
          </a:p>
          <a:p>
            <a:pPr marL="533400" lvl="1" indent="-266700"/>
            <a:r>
              <a:rPr lang="en-US" altLang="ja-JP" sz="2400" dirty="0" smtClean="0"/>
              <a:t>Be disk</a:t>
            </a:r>
            <a:r>
              <a:rPr lang="ja-JP" altLang="en-US" sz="2400" dirty="0" smtClean="0"/>
              <a:t>の内側が薄く</a:t>
            </a:r>
            <a:r>
              <a:rPr lang="ja-JP" altLang="en-US" sz="2400" dirty="0" err="1" smtClean="0"/>
              <a:t>な</a:t>
            </a:r>
            <a:r>
              <a:rPr lang="en-US" altLang="ja-JP" sz="2400" dirty="0" smtClean="0"/>
              <a:t/>
            </a:r>
            <a:br>
              <a:rPr lang="en-US" altLang="ja-JP" sz="2400" dirty="0" smtClean="0"/>
            </a:br>
            <a:r>
              <a:rPr lang="ja-JP" altLang="en-US" sz="2400" dirty="0" err="1" smtClean="0"/>
              <a:t>って</a:t>
            </a:r>
            <a:r>
              <a:rPr lang="ja-JP" altLang="en-US" sz="2400" dirty="0" smtClean="0"/>
              <a:t>いる</a:t>
            </a:r>
            <a:endParaRPr lang="ja-JP" altLang="en-US" sz="2400" dirty="0">
              <a:solidFill>
                <a:srgbClr val="FF3399"/>
              </a:solidFill>
            </a:endParaRPr>
          </a:p>
        </p:txBody>
      </p:sp>
      <p:grpSp>
        <p:nvGrpSpPr>
          <p:cNvPr id="12" name="グループ化 33"/>
          <p:cNvGrpSpPr/>
          <p:nvPr/>
        </p:nvGrpSpPr>
        <p:grpSpPr>
          <a:xfrm>
            <a:off x="4427984" y="4077072"/>
            <a:ext cx="4720669" cy="2736303"/>
            <a:chOff x="4387835" y="4005064"/>
            <a:chExt cx="4720669" cy="2736303"/>
          </a:xfrm>
        </p:grpSpPr>
        <p:pic>
          <p:nvPicPr>
            <p:cNvPr id="13" name="図 12" descr="Wing1p1_Halpha_pos_width.eps"/>
            <p:cNvPicPr>
              <a:picLocks noChangeAspect="1"/>
            </p:cNvPicPr>
            <p:nvPr/>
          </p:nvPicPr>
          <p:blipFill rotWithShape="1">
            <a:blip r:embed="rId2" cstate="print"/>
            <a:srcRect t="31509"/>
            <a:stretch/>
          </p:blipFill>
          <p:spPr>
            <a:xfrm>
              <a:off x="4387835" y="4028804"/>
              <a:ext cx="4720669" cy="2712563"/>
            </a:xfrm>
            <a:prstGeom prst="rect">
              <a:avLst/>
            </a:prstGeom>
            <a:solidFill>
              <a:schemeClr val="bg1"/>
            </a:solidFill>
            <a:ln>
              <a:noFill/>
            </a:ln>
          </p:spPr>
        </p:pic>
        <p:sp>
          <p:nvSpPr>
            <p:cNvPr id="14" name="正方形/長方形 13"/>
            <p:cNvSpPr/>
            <p:nvPr/>
          </p:nvSpPr>
          <p:spPr>
            <a:xfrm>
              <a:off x="5076056" y="5445224"/>
              <a:ext cx="800219" cy="369332"/>
            </a:xfrm>
            <a:prstGeom prst="rect">
              <a:avLst/>
            </a:prstGeom>
          </p:spPr>
          <p:txBody>
            <a:bodyPr wrap="none">
              <a:spAutoFit/>
            </a:bodyPr>
            <a:lstStyle/>
            <a:p>
              <a:r>
                <a:rPr lang="en-US" altLang="ja-JP" dirty="0" smtClean="0">
                  <a:solidFill>
                    <a:schemeClr val="accent6"/>
                  </a:solidFill>
                </a:rPr>
                <a:t>V</a:t>
              </a:r>
              <a:r>
                <a:rPr lang="ja-JP" altLang="en-US" dirty="0" smtClean="0">
                  <a:solidFill>
                    <a:schemeClr val="accent6"/>
                  </a:solidFill>
                </a:rPr>
                <a:t>等級</a:t>
              </a:r>
              <a:endParaRPr lang="ja-JP" altLang="en-US" dirty="0">
                <a:solidFill>
                  <a:schemeClr val="accent6"/>
                </a:solidFill>
              </a:endParaRPr>
            </a:p>
          </p:txBody>
        </p:sp>
        <p:sp>
          <p:nvSpPr>
            <p:cNvPr id="22" name="正方形/長方形 21"/>
            <p:cNvSpPr/>
            <p:nvPr/>
          </p:nvSpPr>
          <p:spPr>
            <a:xfrm>
              <a:off x="5067925" y="5003884"/>
              <a:ext cx="1172116" cy="369332"/>
            </a:xfrm>
            <a:prstGeom prst="rect">
              <a:avLst/>
            </a:prstGeom>
          </p:spPr>
          <p:txBody>
            <a:bodyPr wrap="none">
              <a:spAutoFit/>
            </a:bodyPr>
            <a:lstStyle/>
            <a:p>
              <a:r>
                <a:rPr lang="en-US" altLang="ja-JP" dirty="0" smtClean="0">
                  <a:solidFill>
                    <a:schemeClr val="accent6"/>
                  </a:solidFill>
                </a:rPr>
                <a:t>Wing</a:t>
              </a:r>
              <a:r>
                <a:rPr lang="ja-JP" altLang="en-US" dirty="0" smtClean="0">
                  <a:solidFill>
                    <a:schemeClr val="accent6"/>
                  </a:solidFill>
                </a:rPr>
                <a:t>の幅</a:t>
              </a:r>
              <a:endParaRPr lang="ja-JP" altLang="en-US" dirty="0">
                <a:solidFill>
                  <a:schemeClr val="accent6"/>
                </a:solidFill>
              </a:endParaRPr>
            </a:p>
          </p:txBody>
        </p:sp>
        <p:sp>
          <p:nvSpPr>
            <p:cNvPr id="23" name="正方形/長方形 22"/>
            <p:cNvSpPr/>
            <p:nvPr/>
          </p:nvSpPr>
          <p:spPr>
            <a:xfrm>
              <a:off x="8604448" y="5445224"/>
              <a:ext cx="415498" cy="1077218"/>
            </a:xfrm>
            <a:prstGeom prst="rect">
              <a:avLst/>
            </a:prstGeom>
          </p:spPr>
          <p:txBody>
            <a:bodyPr wrap="none">
              <a:spAutoFit/>
            </a:bodyPr>
            <a:lstStyle/>
            <a:p>
              <a:r>
                <a:rPr lang="ja-JP" altLang="en-US" dirty="0" smtClean="0">
                  <a:solidFill>
                    <a:schemeClr val="accent6"/>
                  </a:solidFill>
                </a:rPr>
                <a:t>明</a:t>
              </a:r>
              <a:endParaRPr lang="en-US" altLang="ja-JP" dirty="0" smtClean="0">
                <a:solidFill>
                  <a:schemeClr val="accent6"/>
                </a:solidFill>
              </a:endParaRPr>
            </a:p>
            <a:p>
              <a:pPr algn="ctr"/>
              <a:r>
                <a:rPr lang="ja-JP" altLang="en-US" sz="1400" b="1" dirty="0" smtClean="0">
                  <a:solidFill>
                    <a:schemeClr val="accent6"/>
                  </a:solidFill>
                </a:rPr>
                <a:t>↑</a:t>
              </a:r>
              <a:endParaRPr lang="en-US" altLang="ja-JP" sz="1400" b="1" dirty="0" smtClean="0">
                <a:solidFill>
                  <a:schemeClr val="accent6"/>
                </a:solidFill>
              </a:endParaRPr>
            </a:p>
            <a:p>
              <a:pPr algn="ctr"/>
              <a:r>
                <a:rPr lang="ja-JP" altLang="en-US" sz="1400" b="1" dirty="0" smtClean="0">
                  <a:solidFill>
                    <a:schemeClr val="accent6"/>
                  </a:solidFill>
                </a:rPr>
                <a:t>↓</a:t>
              </a:r>
              <a:endParaRPr lang="en-US" altLang="ja-JP" sz="1400" b="1" dirty="0" smtClean="0">
                <a:solidFill>
                  <a:schemeClr val="accent6"/>
                </a:solidFill>
              </a:endParaRPr>
            </a:p>
            <a:p>
              <a:r>
                <a:rPr lang="ja-JP" altLang="en-US" dirty="0" smtClean="0">
                  <a:solidFill>
                    <a:schemeClr val="accent6"/>
                  </a:solidFill>
                </a:rPr>
                <a:t>暗</a:t>
              </a:r>
              <a:endParaRPr lang="ja-JP" altLang="en-US" dirty="0">
                <a:solidFill>
                  <a:schemeClr val="accent6"/>
                </a:solidFill>
              </a:endParaRPr>
            </a:p>
          </p:txBody>
        </p:sp>
        <p:cxnSp>
          <p:nvCxnSpPr>
            <p:cNvPr id="24" name="直線コネクタ 23"/>
            <p:cNvCxnSpPr/>
            <p:nvPr/>
          </p:nvCxnSpPr>
          <p:spPr>
            <a:xfrm>
              <a:off x="7740352" y="4005064"/>
              <a:ext cx="0" cy="248400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532440" y="4056166"/>
              <a:ext cx="0" cy="2424226"/>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316416" y="4056166"/>
              <a:ext cx="0" cy="2424226"/>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136000" y="4056166"/>
              <a:ext cx="0" cy="2424226"/>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956376" y="4041336"/>
              <a:ext cx="0" cy="2448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560000" y="4005064"/>
              <a:ext cx="0" cy="2484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362000" y="4005064"/>
              <a:ext cx="0" cy="2484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
          <p:cNvGrpSpPr/>
          <p:nvPr/>
        </p:nvGrpSpPr>
        <p:grpSpPr>
          <a:xfrm>
            <a:off x="4500512" y="112866"/>
            <a:ext cx="4680000" cy="1803966"/>
            <a:chOff x="4500512" y="404664"/>
            <a:chExt cx="4680000" cy="1803966"/>
          </a:xfrm>
        </p:grpSpPr>
        <p:pic>
          <p:nvPicPr>
            <p:cNvPr id="32" name="図 31" descr="EquivalentWidth.eps"/>
            <p:cNvPicPr>
              <a:picLocks noChangeAspect="1"/>
            </p:cNvPicPr>
            <p:nvPr/>
          </p:nvPicPr>
          <p:blipFill>
            <a:blip r:embed="rId3" cstate="print"/>
            <a:srcRect t="71090"/>
            <a:stretch>
              <a:fillRect/>
            </a:stretch>
          </p:blipFill>
          <p:spPr>
            <a:xfrm>
              <a:off x="4500512" y="404664"/>
              <a:ext cx="4680000" cy="1803966"/>
            </a:xfrm>
            <a:prstGeom prst="rect">
              <a:avLst/>
            </a:prstGeom>
            <a:solidFill>
              <a:schemeClr val="bg1"/>
            </a:solidFill>
          </p:spPr>
        </p:pic>
        <p:sp>
          <p:nvSpPr>
            <p:cNvPr id="33" name="正方形/長方形 32"/>
            <p:cNvSpPr/>
            <p:nvPr/>
          </p:nvSpPr>
          <p:spPr>
            <a:xfrm flipH="1">
              <a:off x="5472000" y="1556792"/>
              <a:ext cx="283610" cy="307777"/>
            </a:xfrm>
            <a:prstGeom prst="rect">
              <a:avLst/>
            </a:prstGeom>
          </p:spPr>
          <p:txBody>
            <a:bodyPr wrap="square">
              <a:spAutoFit/>
            </a:bodyPr>
            <a:lstStyle/>
            <a:p>
              <a:r>
                <a:rPr lang="en-US" altLang="ja-JP" sz="1400" dirty="0" smtClean="0">
                  <a:solidFill>
                    <a:srgbClr val="FF0000"/>
                  </a:solidFill>
                </a:rPr>
                <a:t>G</a:t>
              </a:r>
              <a:endParaRPr lang="ja-JP" altLang="en-US" sz="1400" dirty="0">
                <a:solidFill>
                  <a:srgbClr val="FF0000"/>
                </a:solidFill>
              </a:endParaRPr>
            </a:p>
          </p:txBody>
        </p:sp>
        <p:sp>
          <p:nvSpPr>
            <p:cNvPr id="34" name="正方形/長方形 33"/>
            <p:cNvSpPr/>
            <p:nvPr/>
          </p:nvSpPr>
          <p:spPr>
            <a:xfrm flipH="1">
              <a:off x="7704000" y="1556792"/>
              <a:ext cx="283610" cy="307777"/>
            </a:xfrm>
            <a:prstGeom prst="rect">
              <a:avLst/>
            </a:prstGeom>
          </p:spPr>
          <p:txBody>
            <a:bodyPr wrap="square">
              <a:spAutoFit/>
            </a:bodyPr>
            <a:lstStyle/>
            <a:p>
              <a:r>
                <a:rPr lang="en-US" altLang="ja-JP" sz="1400" smtClean="0">
                  <a:solidFill>
                    <a:srgbClr val="FF0000"/>
                  </a:solidFill>
                </a:rPr>
                <a:t>G</a:t>
              </a:r>
              <a:endParaRPr lang="ja-JP" altLang="en-US" sz="1400" dirty="0">
                <a:solidFill>
                  <a:srgbClr val="FF0000"/>
                </a:solidFill>
              </a:endParaRPr>
            </a:p>
          </p:txBody>
        </p:sp>
        <p:sp>
          <p:nvSpPr>
            <p:cNvPr id="35" name="正方形/長方形 34"/>
            <p:cNvSpPr/>
            <p:nvPr/>
          </p:nvSpPr>
          <p:spPr>
            <a:xfrm>
              <a:off x="7541922" y="404664"/>
              <a:ext cx="1638590" cy="369332"/>
            </a:xfrm>
            <a:prstGeom prst="rect">
              <a:avLst/>
            </a:prstGeom>
            <a:solidFill>
              <a:schemeClr val="bg1"/>
            </a:solidFill>
          </p:spPr>
          <p:txBody>
            <a:bodyPr wrap="none">
              <a:spAutoFit/>
            </a:bodyPr>
            <a:lstStyle/>
            <a:p>
              <a:r>
                <a:rPr lang="en-US" altLang="ja-JP" dirty="0" smtClean="0">
                  <a:solidFill>
                    <a:srgbClr val="002060"/>
                  </a:solidFill>
                </a:rPr>
                <a:t>H</a:t>
              </a:r>
              <a:r>
                <a:rPr lang="el-GR" altLang="ja-JP" dirty="0" smtClean="0">
                  <a:solidFill>
                    <a:srgbClr val="002060"/>
                  </a:solidFill>
                </a:rPr>
                <a:t>α</a:t>
              </a:r>
              <a:r>
                <a:rPr lang="ja-JP" altLang="en-US" dirty="0" smtClean="0">
                  <a:solidFill>
                    <a:srgbClr val="002060"/>
                  </a:solidFill>
                </a:rPr>
                <a:t>線の等価幅</a:t>
              </a:r>
              <a:endParaRPr lang="ja-JP" altLang="en-US" dirty="0">
                <a:solidFill>
                  <a:srgbClr val="002060"/>
                </a:solidFill>
              </a:endParaRPr>
            </a:p>
          </p:txBody>
        </p:sp>
      </p:grpSp>
      <p:grpSp>
        <p:nvGrpSpPr>
          <p:cNvPr id="36" name="グループ化 23"/>
          <p:cNvGrpSpPr/>
          <p:nvPr/>
        </p:nvGrpSpPr>
        <p:grpSpPr>
          <a:xfrm>
            <a:off x="4500552" y="1916832"/>
            <a:ext cx="4679960" cy="2183981"/>
            <a:chOff x="4067944" y="68888"/>
            <a:chExt cx="5040000" cy="2352000"/>
          </a:xfrm>
        </p:grpSpPr>
        <p:pic>
          <p:nvPicPr>
            <p:cNvPr id="37" name="図 36" descr="VoverRratio_zoom.eps"/>
            <p:cNvPicPr>
              <a:picLocks noChangeAspect="1"/>
            </p:cNvPicPr>
            <p:nvPr/>
          </p:nvPicPr>
          <p:blipFill>
            <a:blip r:embed="rId4" cstate="print"/>
            <a:stretch>
              <a:fillRect/>
            </a:stretch>
          </p:blipFill>
          <p:spPr>
            <a:xfrm>
              <a:off x="4067944" y="68888"/>
              <a:ext cx="5040000" cy="2352000"/>
            </a:xfrm>
            <a:prstGeom prst="rect">
              <a:avLst/>
            </a:prstGeom>
            <a:solidFill>
              <a:schemeClr val="bg1"/>
            </a:solidFill>
          </p:spPr>
        </p:pic>
        <p:cxnSp>
          <p:nvCxnSpPr>
            <p:cNvPr id="38" name="直線コネクタ 37"/>
            <p:cNvCxnSpPr/>
            <p:nvPr/>
          </p:nvCxnSpPr>
          <p:spPr>
            <a:xfrm>
              <a:off x="7020000" y="258176"/>
              <a:ext cx="0" cy="189000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696000" y="258176"/>
              <a:ext cx="0" cy="1890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344000" y="258176"/>
              <a:ext cx="0" cy="1890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650000" y="258176"/>
              <a:ext cx="0" cy="1890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956000" y="258176"/>
              <a:ext cx="0" cy="1890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8280000" y="258176"/>
              <a:ext cx="0" cy="189000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5004000" y="1701969"/>
              <a:ext cx="1376980" cy="430887"/>
            </a:xfrm>
            <a:prstGeom prst="rect">
              <a:avLst/>
            </a:prstGeom>
            <a:solidFill>
              <a:schemeClr val="bg1"/>
            </a:solidFill>
          </p:spPr>
          <p:txBody>
            <a:bodyPr wrap="none" lIns="0" tIns="0" rIns="0" bIns="0">
              <a:spAutoFit/>
            </a:bodyPr>
            <a:lstStyle/>
            <a:p>
              <a:r>
                <a:rPr lang="en-US" altLang="ja-JP" sz="1400" dirty="0" smtClean="0">
                  <a:solidFill>
                    <a:srgbClr val="FF0000"/>
                  </a:solidFill>
                </a:rPr>
                <a:t>Hα</a:t>
              </a:r>
              <a:r>
                <a:rPr lang="ja-JP" altLang="en-US" sz="1400" dirty="0" smtClean="0">
                  <a:solidFill>
                    <a:srgbClr val="FF0000"/>
                  </a:solidFill>
                </a:rPr>
                <a:t>　▲　</a:t>
              </a:r>
              <a:r>
                <a:rPr lang="en-US" altLang="ja-JP" sz="1400" dirty="0">
                  <a:solidFill>
                    <a:srgbClr val="FF0000"/>
                  </a:solidFill>
                </a:rPr>
                <a:t>He66</a:t>
              </a:r>
              <a:r>
                <a:rPr lang="ja-JP" altLang="en-US" sz="1400" dirty="0">
                  <a:solidFill>
                    <a:srgbClr val="FF0000"/>
                  </a:solidFill>
                </a:rPr>
                <a:t>　</a:t>
              </a:r>
              <a:r>
                <a:rPr lang="ja-JP" altLang="en-US" sz="1400" dirty="0" smtClean="0">
                  <a:solidFill>
                    <a:srgbClr val="FF0000"/>
                  </a:solidFill>
                </a:rPr>
                <a:t>○</a:t>
              </a:r>
              <a:endParaRPr lang="en-US" altLang="ja-JP" sz="1400" dirty="0" smtClean="0">
                <a:solidFill>
                  <a:srgbClr val="FF0000"/>
                </a:solidFill>
              </a:endParaRPr>
            </a:p>
            <a:p>
              <a:r>
                <a:rPr lang="en-US" altLang="ja-JP" sz="1400" dirty="0" smtClean="0">
                  <a:solidFill>
                    <a:srgbClr val="0000FF"/>
                  </a:solidFill>
                </a:rPr>
                <a:t>Hβ</a:t>
              </a:r>
              <a:r>
                <a:rPr lang="ja-JP" altLang="en-US" sz="1400" dirty="0" smtClean="0">
                  <a:solidFill>
                    <a:srgbClr val="0000FF"/>
                  </a:solidFill>
                </a:rPr>
                <a:t>　▲　</a:t>
              </a:r>
              <a:r>
                <a:rPr lang="en-US" altLang="ja-JP" sz="1400" dirty="0" smtClean="0">
                  <a:solidFill>
                    <a:srgbClr val="0000FF"/>
                  </a:solidFill>
                </a:rPr>
                <a:t>He58</a:t>
              </a:r>
              <a:r>
                <a:rPr lang="ja-JP" altLang="en-US" sz="1400" dirty="0" smtClean="0">
                  <a:solidFill>
                    <a:srgbClr val="0000FF"/>
                  </a:solidFill>
                </a:rPr>
                <a:t>　○</a:t>
              </a:r>
              <a:endParaRPr lang="ja-JP" altLang="en-US" sz="1400" dirty="0">
                <a:solidFill>
                  <a:srgbClr val="0000FF"/>
                </a:solidFill>
              </a:endParaRPr>
            </a:p>
          </p:txBody>
        </p:sp>
        <p:cxnSp>
          <p:nvCxnSpPr>
            <p:cNvPr id="45" name="直線コネクタ 44"/>
            <p:cNvCxnSpPr/>
            <p:nvPr/>
          </p:nvCxnSpPr>
          <p:spPr>
            <a:xfrm>
              <a:off x="6408000" y="252000"/>
              <a:ext cx="0" cy="1890000"/>
            </a:xfrm>
            <a:prstGeom prst="line">
              <a:avLst/>
            </a:prstGeom>
            <a:ln w="381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46" name="グループ化 49"/>
          <p:cNvGrpSpPr/>
          <p:nvPr/>
        </p:nvGrpSpPr>
        <p:grpSpPr>
          <a:xfrm>
            <a:off x="5700923" y="4005064"/>
            <a:ext cx="2422674" cy="246221"/>
            <a:chOff x="5700923" y="4005064"/>
            <a:chExt cx="2422674" cy="246221"/>
          </a:xfrm>
        </p:grpSpPr>
        <p:sp>
          <p:nvSpPr>
            <p:cNvPr id="47" name="正方形/長方形 46"/>
            <p:cNvSpPr/>
            <p:nvPr/>
          </p:nvSpPr>
          <p:spPr>
            <a:xfrm>
              <a:off x="6372200" y="4005064"/>
              <a:ext cx="455253" cy="246221"/>
            </a:xfrm>
            <a:prstGeom prst="rect">
              <a:avLst/>
            </a:prstGeom>
            <a:solidFill>
              <a:schemeClr val="bg1"/>
            </a:solidFill>
          </p:spPr>
          <p:txBody>
            <a:bodyPr wrap="none" lIns="0" tIns="0" rIns="0" bIns="0">
              <a:spAutoFit/>
            </a:bodyPr>
            <a:lstStyle/>
            <a:p>
              <a:r>
                <a:rPr lang="en-US" altLang="ja-JP" sz="1600" dirty="0" smtClean="0">
                  <a:solidFill>
                    <a:srgbClr val="0070C0"/>
                  </a:solidFill>
                </a:rPr>
                <a:t>2008</a:t>
              </a:r>
              <a:endParaRPr lang="ja-JP" altLang="en-US" sz="1600" dirty="0">
                <a:solidFill>
                  <a:srgbClr val="0070C0"/>
                </a:solidFill>
              </a:endParaRPr>
            </a:p>
          </p:txBody>
        </p:sp>
        <p:sp>
          <p:nvSpPr>
            <p:cNvPr id="48" name="正方形/長方形 47"/>
            <p:cNvSpPr/>
            <p:nvPr/>
          </p:nvSpPr>
          <p:spPr>
            <a:xfrm>
              <a:off x="5700923" y="4005064"/>
              <a:ext cx="455253" cy="246221"/>
            </a:xfrm>
            <a:prstGeom prst="rect">
              <a:avLst/>
            </a:prstGeom>
            <a:solidFill>
              <a:schemeClr val="bg1"/>
            </a:solidFill>
          </p:spPr>
          <p:txBody>
            <a:bodyPr wrap="none" lIns="0" tIns="0" rIns="0" bIns="0">
              <a:spAutoFit/>
            </a:bodyPr>
            <a:lstStyle/>
            <a:p>
              <a:r>
                <a:rPr lang="en-US" altLang="ja-JP" sz="1600" dirty="0" smtClean="0">
                  <a:solidFill>
                    <a:srgbClr val="0070C0"/>
                  </a:solidFill>
                </a:rPr>
                <a:t>2007</a:t>
              </a:r>
              <a:endParaRPr lang="ja-JP" altLang="en-US" sz="1600" dirty="0">
                <a:solidFill>
                  <a:srgbClr val="0070C0"/>
                </a:solidFill>
              </a:endParaRPr>
            </a:p>
          </p:txBody>
        </p:sp>
        <p:sp>
          <p:nvSpPr>
            <p:cNvPr id="49" name="正方形/長方形 48"/>
            <p:cNvSpPr/>
            <p:nvPr/>
          </p:nvSpPr>
          <p:spPr>
            <a:xfrm>
              <a:off x="7020272" y="4005064"/>
              <a:ext cx="455253" cy="246221"/>
            </a:xfrm>
            <a:prstGeom prst="rect">
              <a:avLst/>
            </a:prstGeom>
            <a:solidFill>
              <a:schemeClr val="bg1"/>
            </a:solidFill>
          </p:spPr>
          <p:txBody>
            <a:bodyPr wrap="none" lIns="0" tIns="0" rIns="0" bIns="0">
              <a:spAutoFit/>
            </a:bodyPr>
            <a:lstStyle/>
            <a:p>
              <a:r>
                <a:rPr lang="en-US" altLang="ja-JP" sz="1600" dirty="0" smtClean="0">
                  <a:solidFill>
                    <a:srgbClr val="0070C0"/>
                  </a:solidFill>
                </a:rPr>
                <a:t>2009</a:t>
              </a:r>
              <a:endParaRPr lang="ja-JP" altLang="en-US" sz="1600" dirty="0">
                <a:solidFill>
                  <a:srgbClr val="0070C0"/>
                </a:solidFill>
              </a:endParaRPr>
            </a:p>
          </p:txBody>
        </p:sp>
        <p:sp>
          <p:nvSpPr>
            <p:cNvPr id="50" name="正方形/長方形 49"/>
            <p:cNvSpPr/>
            <p:nvPr/>
          </p:nvSpPr>
          <p:spPr>
            <a:xfrm>
              <a:off x="7668344" y="4005064"/>
              <a:ext cx="455253" cy="246221"/>
            </a:xfrm>
            <a:prstGeom prst="rect">
              <a:avLst/>
            </a:prstGeom>
            <a:solidFill>
              <a:schemeClr val="bg1"/>
            </a:solidFill>
          </p:spPr>
          <p:txBody>
            <a:bodyPr wrap="none" lIns="0" tIns="0" rIns="0" bIns="0">
              <a:spAutoFit/>
            </a:bodyPr>
            <a:lstStyle/>
            <a:p>
              <a:r>
                <a:rPr lang="en-US" altLang="ja-JP" sz="1600" dirty="0" smtClean="0">
                  <a:solidFill>
                    <a:srgbClr val="0070C0"/>
                  </a:solidFill>
                </a:rPr>
                <a:t>2010</a:t>
              </a:r>
              <a:endParaRPr lang="ja-JP" altLang="en-US" sz="1600" dirty="0">
                <a:solidFill>
                  <a:srgbClr val="0070C0"/>
                </a:solidFill>
              </a:endParaRPr>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24</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変動をまとめると</a:t>
            </a:r>
            <a:r>
              <a:rPr kumimoji="1" lang="en-US" altLang="ja-JP" cap="none" dirty="0" smtClean="0"/>
              <a:t>…</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r>
              <a:rPr lang="en-US" altLang="ja-JP" sz="2800" u="sng" dirty="0" smtClean="0">
                <a:uFill>
                  <a:solidFill>
                    <a:srgbClr val="FF3399"/>
                  </a:solidFill>
                </a:uFill>
              </a:rPr>
              <a:t>Blue shoulder</a:t>
            </a:r>
            <a:r>
              <a:rPr lang="en-US" altLang="ja-JP" sz="2800" dirty="0" smtClean="0"/>
              <a:t>: </a:t>
            </a:r>
            <a:r>
              <a:rPr lang="ja-JP" altLang="en-US" sz="2800" dirty="0" smtClean="0"/>
              <a:t>近星点通過後</a:t>
            </a:r>
            <a:endParaRPr lang="en-US" altLang="ja-JP" sz="2800" dirty="0" smtClean="0"/>
          </a:p>
          <a:p>
            <a:r>
              <a:rPr lang="en-US" altLang="ja-JP" sz="2800" u="sng" dirty="0" smtClean="0">
                <a:uFill>
                  <a:solidFill>
                    <a:srgbClr val="FF3399"/>
                  </a:solidFill>
                </a:uFill>
              </a:rPr>
              <a:t>Enhanced component</a:t>
            </a:r>
            <a:r>
              <a:rPr lang="en-US" altLang="ja-JP" sz="2800" u="sng" dirty="0" smtClean="0">
                <a:solidFill>
                  <a:srgbClr val="FF3399"/>
                </a:solidFill>
                <a:uFill>
                  <a:solidFill>
                    <a:srgbClr val="FF3399"/>
                  </a:solidFill>
                </a:uFill>
              </a:rPr>
              <a:t> </a:t>
            </a:r>
          </a:p>
          <a:p>
            <a:pPr lvl="1"/>
            <a:r>
              <a:rPr lang="en-US" altLang="ja-JP" sz="2400" dirty="0" smtClean="0"/>
              <a:t>2009</a:t>
            </a:r>
            <a:r>
              <a:rPr lang="ja-JP" altLang="en-US" sz="2400" dirty="0" smtClean="0"/>
              <a:t>年の</a:t>
            </a:r>
            <a:r>
              <a:rPr lang="en-US" altLang="ja-JP" sz="2400" dirty="0" smtClean="0"/>
              <a:t>giant outburst </a:t>
            </a:r>
            <a:r>
              <a:rPr lang="ja-JP" altLang="en-US" sz="2400" dirty="0" smtClean="0"/>
              <a:t>前後</a:t>
            </a:r>
            <a:endParaRPr lang="en-US" altLang="ja-JP" sz="2400" dirty="0" smtClean="0"/>
          </a:p>
          <a:p>
            <a:pPr lvl="1"/>
            <a:r>
              <a:rPr lang="en-US" altLang="ja-JP" sz="2400" dirty="0" smtClean="0"/>
              <a:t>2011</a:t>
            </a:r>
            <a:r>
              <a:rPr lang="ja-JP" altLang="en-US" sz="2400" dirty="0" smtClean="0"/>
              <a:t>年の</a:t>
            </a:r>
            <a:r>
              <a:rPr lang="en-US" altLang="ja-JP" sz="2400" dirty="0" smtClean="0"/>
              <a:t>giant outburst </a:t>
            </a:r>
            <a:r>
              <a:rPr lang="ja-JP" altLang="en-US" sz="2400" dirty="0" smtClean="0"/>
              <a:t>前後には見られない</a:t>
            </a:r>
            <a:endParaRPr lang="en-US" altLang="ja-JP" sz="2400" dirty="0" smtClean="0"/>
          </a:p>
          <a:p>
            <a:r>
              <a:rPr lang="ja-JP" altLang="en-US" sz="2800" dirty="0" smtClean="0"/>
              <a:t>等価幅</a:t>
            </a:r>
            <a:r>
              <a:rPr lang="en-US" altLang="ja-JP" sz="2800" dirty="0" smtClean="0"/>
              <a:t>: 2009</a:t>
            </a:r>
            <a:r>
              <a:rPr lang="ja-JP" altLang="en-US" sz="2800" dirty="0" smtClean="0"/>
              <a:t>年の</a:t>
            </a:r>
            <a:r>
              <a:rPr lang="en-US" altLang="ja-JP" sz="2800" dirty="0" smtClean="0"/>
              <a:t>giant outburst </a:t>
            </a:r>
            <a:r>
              <a:rPr lang="ja-JP" altLang="en-US" sz="2800" dirty="0" smtClean="0"/>
              <a:t>付近で最大</a:t>
            </a:r>
            <a:endParaRPr lang="en-US" altLang="ja-JP" sz="2800" dirty="0" smtClean="0"/>
          </a:p>
          <a:p>
            <a:pPr lvl="1"/>
            <a:r>
              <a:rPr lang="en-US" altLang="ja-JP" sz="2400" dirty="0" err="1" smtClean="0"/>
              <a:t>Hα</a:t>
            </a:r>
            <a:r>
              <a:rPr lang="ja-JP" altLang="en-US" sz="2400" dirty="0" smtClean="0"/>
              <a:t>線の等価幅</a:t>
            </a:r>
            <a:r>
              <a:rPr lang="en-US" altLang="ja-JP" sz="2400" dirty="0" smtClean="0"/>
              <a:t>:2009</a:t>
            </a:r>
            <a:r>
              <a:rPr lang="ja-JP" altLang="en-US" sz="2400" dirty="0" smtClean="0"/>
              <a:t>年</a:t>
            </a:r>
            <a:r>
              <a:rPr lang="en-US" altLang="ja-JP" sz="2400" dirty="0" smtClean="0"/>
              <a:t>8</a:t>
            </a:r>
            <a:r>
              <a:rPr lang="ja-JP" altLang="en-US" sz="2400" dirty="0" smtClean="0"/>
              <a:t>月の</a:t>
            </a:r>
            <a:r>
              <a:rPr lang="en-US" altLang="ja-JP" sz="2400" dirty="0" smtClean="0"/>
              <a:t>outburst</a:t>
            </a:r>
            <a:r>
              <a:rPr lang="ja-JP" altLang="en-US" sz="2400" dirty="0" smtClean="0"/>
              <a:t>後に</a:t>
            </a:r>
            <a:r>
              <a:rPr lang="en-US" altLang="ja-JP" sz="2400" u="sng" dirty="0" smtClean="0">
                <a:uFill>
                  <a:solidFill>
                    <a:srgbClr val="FF3399"/>
                  </a:solidFill>
                </a:uFill>
              </a:rPr>
              <a:t>Be disk</a:t>
            </a:r>
            <a:r>
              <a:rPr lang="ja-JP" altLang="en-US" sz="2400" u="sng" dirty="0" smtClean="0">
                <a:uFill>
                  <a:solidFill>
                    <a:srgbClr val="FF3399"/>
                  </a:solidFill>
                </a:uFill>
              </a:rPr>
              <a:t>が</a:t>
            </a:r>
            <a:r>
              <a:rPr lang="en-US" altLang="ja-JP" sz="2400" u="sng" dirty="0" smtClean="0">
                <a:uFill>
                  <a:solidFill>
                    <a:srgbClr val="FF3399"/>
                  </a:solidFill>
                </a:uFill>
              </a:rPr>
              <a:t>Roche</a:t>
            </a:r>
            <a:r>
              <a:rPr lang="ja-JP" altLang="en-US" sz="2400" u="sng" dirty="0" smtClean="0">
                <a:uFill>
                  <a:solidFill>
                    <a:srgbClr val="FF3399"/>
                  </a:solidFill>
                </a:uFill>
              </a:rPr>
              <a:t>半径に到達</a:t>
            </a:r>
            <a:r>
              <a:rPr lang="ja-JP" altLang="en-US" sz="2400" dirty="0" smtClean="0"/>
              <a:t>したことを示唆</a:t>
            </a:r>
            <a:endParaRPr lang="en-US" altLang="ja-JP" sz="2400" dirty="0" smtClean="0"/>
          </a:p>
          <a:p>
            <a:r>
              <a:rPr lang="en-US" altLang="ja-JP" sz="2800" dirty="0" smtClean="0"/>
              <a:t>V/R</a:t>
            </a:r>
            <a:r>
              <a:rPr lang="ja-JP" altLang="en-US" sz="2800" dirty="0" smtClean="0"/>
              <a:t>比</a:t>
            </a:r>
            <a:r>
              <a:rPr lang="en-US" altLang="ja-JP" sz="2800" dirty="0" smtClean="0"/>
              <a:t>: 2009</a:t>
            </a:r>
            <a:r>
              <a:rPr lang="ja-JP" altLang="en-US" sz="2800" dirty="0" smtClean="0"/>
              <a:t>年</a:t>
            </a:r>
            <a:r>
              <a:rPr lang="en-US" altLang="ja-JP" sz="2800" dirty="0" smtClean="0"/>
              <a:t>8</a:t>
            </a:r>
            <a:r>
              <a:rPr lang="ja-JP" altLang="en-US" sz="2800" dirty="0" smtClean="0"/>
              <a:t>月の</a:t>
            </a:r>
            <a:r>
              <a:rPr lang="en-US" altLang="ja-JP" sz="2800" dirty="0" smtClean="0"/>
              <a:t>outburst</a:t>
            </a:r>
            <a:r>
              <a:rPr lang="ja-JP" altLang="en-US" sz="2800" dirty="0" smtClean="0"/>
              <a:t>後に</a:t>
            </a:r>
            <a:r>
              <a:rPr lang="en-US" altLang="ja-JP" sz="2800" u="sng" dirty="0" smtClean="0">
                <a:uFill>
                  <a:solidFill>
                    <a:srgbClr val="FF3399"/>
                  </a:solidFill>
                </a:uFill>
              </a:rPr>
              <a:t>500</a:t>
            </a:r>
            <a:r>
              <a:rPr lang="ja-JP" altLang="en-US" sz="2800" u="sng" dirty="0" smtClean="0">
                <a:uFill>
                  <a:solidFill>
                    <a:srgbClr val="FF3399"/>
                  </a:solidFill>
                </a:uFill>
              </a:rPr>
              <a:t>日振動から外れる</a:t>
            </a:r>
            <a:endParaRPr lang="en-US" altLang="ja-JP" sz="2800" u="sng" dirty="0" smtClean="0">
              <a:uFill>
                <a:solidFill>
                  <a:srgbClr val="FF3399"/>
                </a:solidFill>
              </a:uFill>
            </a:endParaRPr>
          </a:p>
          <a:p>
            <a:r>
              <a:rPr lang="en-US" altLang="ja-JP" sz="2800" dirty="0" err="1" smtClean="0"/>
              <a:t>Hα</a:t>
            </a:r>
            <a:r>
              <a:rPr lang="ja-JP" altLang="en-US" sz="2800" dirty="0" smtClean="0"/>
              <a:t>線</a:t>
            </a:r>
            <a:r>
              <a:rPr lang="en-US" altLang="ja-JP" sz="2800" dirty="0" smtClean="0"/>
              <a:t>wing</a:t>
            </a:r>
            <a:r>
              <a:rPr lang="ja-JP" altLang="en-US" sz="2800" dirty="0" smtClean="0"/>
              <a:t>の幅</a:t>
            </a:r>
            <a:r>
              <a:rPr lang="en-US" altLang="ja-JP" sz="2800" dirty="0" smtClean="0"/>
              <a:t>: 2008</a:t>
            </a:r>
            <a:r>
              <a:rPr lang="ja-JP" altLang="en-US" sz="2800" dirty="0" smtClean="0"/>
              <a:t>年頭から</a:t>
            </a:r>
            <a:r>
              <a:rPr lang="ja-JP" altLang="en-US" sz="2800" u="sng" dirty="0" smtClean="0">
                <a:uFill>
                  <a:solidFill>
                    <a:srgbClr val="FF3399"/>
                  </a:solidFill>
                </a:uFill>
              </a:rPr>
              <a:t>狭くなり始める</a:t>
            </a:r>
            <a:endParaRPr lang="en-US" altLang="ja-JP" sz="2800" u="sng" dirty="0" smtClean="0">
              <a:uFill>
                <a:solidFill>
                  <a:srgbClr val="FF3399"/>
                </a:solidFill>
              </a:uFill>
            </a:endParaRPr>
          </a:p>
          <a:p>
            <a:pPr lvl="1"/>
            <a:r>
              <a:rPr lang="en-US" altLang="ja-JP" sz="2400" dirty="0" smtClean="0"/>
              <a:t>Be disk</a:t>
            </a:r>
            <a:r>
              <a:rPr lang="ja-JP" altLang="en-US" sz="2400" dirty="0" smtClean="0"/>
              <a:t>の内側の密度が薄くなってる</a:t>
            </a:r>
            <a:endParaRPr lang="en-US" altLang="ja-JP" sz="2400"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25</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構造その</a:t>
            </a:r>
            <a:r>
              <a:rPr kumimoji="1" lang="en-US" altLang="ja-JP" cap="none" dirty="0" smtClean="0"/>
              <a:t>1</a:t>
            </a:r>
            <a:r>
              <a:rPr kumimoji="1" lang="ja-JP" altLang="en-US" cap="none" dirty="0" smtClean="0"/>
              <a:t>：濃いガス流</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r>
              <a:rPr lang="en-US" altLang="ja-JP" sz="2800" dirty="0" smtClean="0"/>
              <a:t>Blue “shoulder”</a:t>
            </a:r>
          </a:p>
          <a:p>
            <a:pPr lvl="1"/>
            <a:r>
              <a:rPr lang="ja-JP" altLang="en-US" sz="2400" dirty="0" smtClean="0"/>
              <a:t>近星点通過後</a:t>
            </a:r>
            <a:r>
              <a:rPr lang="en-US" altLang="ja-JP" sz="2400" dirty="0" smtClean="0"/>
              <a:t>(φ</a:t>
            </a:r>
            <a:r>
              <a:rPr lang="en-US" altLang="ja-JP" sz="2400" baseline="-25000" dirty="0" smtClean="0"/>
              <a:t>X</a:t>
            </a:r>
            <a:r>
              <a:rPr lang="en-US" altLang="ja-JP" sz="2400" dirty="0" smtClean="0"/>
              <a:t>~0.1)</a:t>
            </a:r>
          </a:p>
          <a:p>
            <a:pPr lvl="1"/>
            <a:r>
              <a:rPr lang="en-US" altLang="ja-JP" sz="2400" u="sng" dirty="0" smtClean="0"/>
              <a:t>Outburst</a:t>
            </a:r>
            <a:r>
              <a:rPr lang="ja-JP" altLang="en-US" sz="2400" u="sng" dirty="0" smtClean="0"/>
              <a:t>に付随</a:t>
            </a:r>
            <a:endParaRPr lang="en-US" altLang="ja-JP" sz="2400" u="sng" dirty="0" smtClean="0"/>
          </a:p>
          <a:p>
            <a:pPr lvl="1"/>
            <a:r>
              <a:rPr lang="en-US" altLang="ja-JP" sz="2400" dirty="0" smtClean="0"/>
              <a:t>Be disk </a:t>
            </a:r>
            <a:r>
              <a:rPr lang="ja-JP" altLang="en-US" sz="2400" dirty="0" smtClean="0"/>
              <a:t>の外縁部か</a:t>
            </a:r>
            <a:r>
              <a:rPr lang="en-US" altLang="ja-JP" sz="2400" dirty="0" smtClean="0"/>
              <a:t/>
            </a:r>
            <a:br>
              <a:rPr lang="en-US" altLang="ja-JP" sz="2400" dirty="0" smtClean="0"/>
            </a:br>
            <a:r>
              <a:rPr lang="ja-JP" altLang="en-US" sz="2400" dirty="0" smtClean="0"/>
              <a:t>ら出ている</a:t>
            </a:r>
            <a:endParaRPr lang="en-US" altLang="ja-JP" sz="2400" dirty="0" smtClean="0"/>
          </a:p>
          <a:p>
            <a:r>
              <a:rPr lang="en-US" altLang="ja-JP" sz="2800" dirty="0" smtClean="0">
                <a:solidFill>
                  <a:srgbClr val="FF3399"/>
                </a:solidFill>
              </a:rPr>
              <a:t>Be disk</a:t>
            </a:r>
            <a:r>
              <a:rPr lang="ja-JP" altLang="en-US" sz="2800" dirty="0" smtClean="0">
                <a:solidFill>
                  <a:srgbClr val="FF3399"/>
                </a:solidFill>
              </a:rPr>
              <a:t>から中性子</a:t>
            </a:r>
            <a:r>
              <a:rPr lang="en-US" altLang="ja-JP" sz="2800" dirty="0" smtClean="0">
                <a:solidFill>
                  <a:srgbClr val="FF3399"/>
                </a:solidFill>
              </a:rPr>
              <a:t/>
            </a:r>
            <a:br>
              <a:rPr lang="en-US" altLang="ja-JP" sz="2800" dirty="0" smtClean="0">
                <a:solidFill>
                  <a:srgbClr val="FF3399"/>
                </a:solidFill>
              </a:rPr>
            </a:br>
            <a:r>
              <a:rPr lang="ja-JP" altLang="en-US" sz="2800" dirty="0" smtClean="0">
                <a:solidFill>
                  <a:srgbClr val="FF3399"/>
                </a:solidFill>
              </a:rPr>
              <a:t>星に向かうガス流</a:t>
            </a:r>
            <a:endParaRPr lang="en-US" altLang="ja-JP" sz="2800" dirty="0" smtClean="0">
              <a:solidFill>
                <a:srgbClr val="FF3399"/>
              </a:solidFill>
            </a:endParaRPr>
          </a:p>
          <a:p>
            <a:pPr lvl="1"/>
            <a:r>
              <a:rPr lang="ja-JP" altLang="en-US" sz="2400" dirty="0" smtClean="0"/>
              <a:t>流れたガスの降</a:t>
            </a:r>
            <a:r>
              <a:rPr lang="en-US" altLang="ja-JP" sz="2400" dirty="0" smtClean="0"/>
              <a:t/>
            </a:r>
            <a:br>
              <a:rPr lang="en-US" altLang="ja-JP" sz="2400" dirty="0" smtClean="0"/>
            </a:br>
            <a:r>
              <a:rPr lang="ja-JP" altLang="en-US" sz="2400" dirty="0" smtClean="0"/>
              <a:t>着で</a:t>
            </a:r>
            <a:r>
              <a:rPr lang="en-US" altLang="ja-JP" sz="2400" dirty="0" smtClean="0"/>
              <a:t>outburst</a:t>
            </a:r>
            <a:r>
              <a:rPr lang="ja-JP" altLang="en-US" sz="2400" dirty="0" smtClean="0"/>
              <a:t>が</a:t>
            </a:r>
            <a:r>
              <a:rPr lang="en-US" altLang="ja-JP" sz="2400" dirty="0" smtClean="0"/>
              <a:t/>
            </a:r>
            <a:br>
              <a:rPr lang="en-US" altLang="ja-JP" sz="2400" dirty="0" smtClean="0"/>
            </a:br>
            <a:r>
              <a:rPr lang="ja-JP" altLang="en-US" sz="2400" dirty="0" smtClean="0"/>
              <a:t>起きる</a:t>
            </a:r>
            <a:endParaRPr lang="ja-JP" altLang="en-US" sz="2400" dirty="0"/>
          </a:p>
        </p:txBody>
      </p:sp>
      <p:pic>
        <p:nvPicPr>
          <p:cNvPr id="4" name="図 3" descr="Halpha_shoulder.eps"/>
          <p:cNvPicPr>
            <a:picLocks noChangeAspect="1"/>
          </p:cNvPicPr>
          <p:nvPr/>
        </p:nvPicPr>
        <p:blipFill>
          <a:blip r:embed="rId2" cstate="print"/>
          <a:stretch>
            <a:fillRect/>
          </a:stretch>
        </p:blipFill>
        <p:spPr>
          <a:xfrm>
            <a:off x="4211960" y="2629889"/>
            <a:ext cx="4953744" cy="2167263"/>
          </a:xfrm>
          <a:prstGeom prst="rect">
            <a:avLst/>
          </a:prstGeom>
          <a:solidFill>
            <a:schemeClr val="bg1"/>
          </a:solidFill>
        </p:spPr>
      </p:pic>
      <p:pic>
        <p:nvPicPr>
          <p:cNvPr id="5" name="図 4" descr="XrayLC_maxi_wdate.eps"/>
          <p:cNvPicPr>
            <a:picLocks noChangeAspect="1"/>
          </p:cNvPicPr>
          <p:nvPr/>
        </p:nvPicPr>
        <p:blipFill rotWithShape="1">
          <a:blip r:embed="rId3" cstate="print"/>
          <a:srcRect t="26583"/>
          <a:stretch/>
        </p:blipFill>
        <p:spPr>
          <a:xfrm>
            <a:off x="5003103" y="819258"/>
            <a:ext cx="4105401" cy="1758195"/>
          </a:xfrm>
          <a:prstGeom prst="rect">
            <a:avLst/>
          </a:prstGeom>
          <a:solidFill>
            <a:schemeClr val="bg1"/>
          </a:solidFill>
        </p:spPr>
      </p:pic>
      <p:cxnSp>
        <p:nvCxnSpPr>
          <p:cNvPr id="6" name="直線矢印コネクタ 5"/>
          <p:cNvCxnSpPr/>
          <p:nvPr/>
        </p:nvCxnSpPr>
        <p:spPr>
          <a:xfrm flipV="1">
            <a:off x="5148064" y="2043394"/>
            <a:ext cx="1296144"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6156176" y="2043394"/>
            <a:ext cx="720080"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596336" y="2043394"/>
            <a:ext cx="0" cy="80954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8840240" y="2043394"/>
            <a:ext cx="31062" cy="80954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16"/>
          <p:cNvGrpSpPr/>
          <p:nvPr/>
        </p:nvGrpSpPr>
        <p:grpSpPr>
          <a:xfrm>
            <a:off x="4572000" y="3176972"/>
            <a:ext cx="4032448" cy="936104"/>
            <a:chOff x="4572000" y="3176972"/>
            <a:chExt cx="4032448" cy="936104"/>
          </a:xfrm>
        </p:grpSpPr>
        <p:sp>
          <p:nvSpPr>
            <p:cNvPr id="11" name="円/楕円 10"/>
            <p:cNvSpPr/>
            <p:nvPr/>
          </p:nvSpPr>
          <p:spPr>
            <a:xfrm>
              <a:off x="4572000" y="3176972"/>
              <a:ext cx="3600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868144" y="3176972"/>
              <a:ext cx="3600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020272" y="3176972"/>
              <a:ext cx="3600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8244408" y="3176972"/>
              <a:ext cx="360040" cy="936104"/>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descr="orbit_A0535.eps"/>
          <p:cNvPicPr>
            <a:picLocks noChangeAspect="1"/>
          </p:cNvPicPr>
          <p:nvPr/>
        </p:nvPicPr>
        <p:blipFill>
          <a:blip r:embed="rId4" cstate="print"/>
          <a:srcRect l="15739" r="19445" b="10713"/>
          <a:stretch>
            <a:fillRect/>
          </a:stretch>
        </p:blipFill>
        <p:spPr>
          <a:xfrm>
            <a:off x="3491880" y="4653136"/>
            <a:ext cx="2286526" cy="2204864"/>
          </a:xfrm>
          <a:prstGeom prst="rect">
            <a:avLst/>
          </a:prstGeom>
          <a:noFill/>
        </p:spPr>
      </p:pic>
      <p:sp>
        <p:nvSpPr>
          <p:cNvPr id="16" name="下矢印 15"/>
          <p:cNvSpPr/>
          <p:nvPr/>
        </p:nvSpPr>
        <p:spPr>
          <a:xfrm rot="12168084">
            <a:off x="5228498" y="5269575"/>
            <a:ext cx="304447" cy="476490"/>
          </a:xfrm>
          <a:prstGeom prst="downArrow">
            <a:avLst/>
          </a:prstGeom>
          <a:solidFill>
            <a:srgbClr val="0070C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16"/>
          <p:cNvSpPr>
            <a:spLocks noGrp="1"/>
          </p:cNvSpPr>
          <p:nvPr>
            <p:ph type="sldNum" sz="quarter" idx="15"/>
          </p:nvPr>
        </p:nvSpPr>
        <p:spPr/>
        <p:txBody>
          <a:bodyPr/>
          <a:lstStyle/>
          <a:p>
            <a:fld id="{37FE7906-188B-4EE8-A898-58A965B06A3D}" type="slidenum">
              <a:rPr kumimoji="1" lang="ja-JP" altLang="en-US" smtClean="0"/>
              <a:pPr/>
              <a:t>26</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構造その</a:t>
            </a:r>
            <a:r>
              <a:rPr lang="en-US" altLang="ja-JP" cap="none" dirty="0" smtClean="0"/>
              <a:t>2</a:t>
            </a:r>
            <a:r>
              <a:rPr kumimoji="1" lang="ja-JP" altLang="en-US" cap="none" dirty="0" smtClean="0"/>
              <a:t>：</a:t>
            </a:r>
            <a:r>
              <a:rPr kumimoji="1" lang="en-US" altLang="ja-JP" cap="none" dirty="0" smtClean="0"/>
              <a:t>Warped Be disk</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2009</a:t>
            </a:r>
            <a:r>
              <a:rPr lang="ja-JP" altLang="en-US" sz="2800" dirty="0" smtClean="0"/>
              <a:t>年の</a:t>
            </a:r>
            <a:r>
              <a:rPr lang="en-US" altLang="ja-JP" sz="2800" dirty="0" smtClean="0"/>
              <a:t>giant outburst</a:t>
            </a:r>
            <a:r>
              <a:rPr lang="ja-JP" altLang="en-US" sz="2800" dirty="0" smtClean="0"/>
              <a:t>前</a:t>
            </a:r>
            <a:r>
              <a:rPr lang="en-US" altLang="ja-JP" sz="2800" dirty="0" smtClean="0"/>
              <a:t/>
            </a:r>
            <a:br>
              <a:rPr lang="en-US" altLang="ja-JP" sz="2800" dirty="0" smtClean="0"/>
            </a:br>
            <a:r>
              <a:rPr lang="en-US" altLang="ja-JP" sz="2800" dirty="0" smtClean="0"/>
              <a:t>…Be</a:t>
            </a:r>
            <a:r>
              <a:rPr lang="ja-JP" altLang="en-US" sz="2800" dirty="0" smtClean="0"/>
              <a:t>星ガス円盤が準</a:t>
            </a:r>
            <a:r>
              <a:rPr lang="en-US" altLang="ja-JP" sz="2800" dirty="0" err="1" smtClean="0"/>
              <a:t>Kepler</a:t>
            </a:r>
            <a:r>
              <a:rPr lang="ja-JP" altLang="en-US" sz="2800" dirty="0" smtClean="0"/>
              <a:t>円盤から外れている</a:t>
            </a:r>
            <a:endParaRPr lang="en-US" altLang="ja-JP" sz="2800" dirty="0" smtClean="0"/>
          </a:p>
          <a:p>
            <a:pPr lvl="1"/>
            <a:r>
              <a:rPr lang="en-US" altLang="ja-JP" sz="2400" dirty="0" smtClean="0"/>
              <a:t>Enhanced component</a:t>
            </a:r>
          </a:p>
          <a:p>
            <a:pPr lvl="2"/>
            <a:r>
              <a:rPr lang="en-US" altLang="ja-JP" sz="2000" dirty="0" smtClean="0"/>
              <a:t> </a:t>
            </a:r>
            <a:r>
              <a:rPr lang="ja-JP" altLang="en-US" sz="2000" dirty="0" smtClean="0"/>
              <a:t>時々</a:t>
            </a:r>
            <a:r>
              <a:rPr lang="en-US" altLang="ja-JP" sz="2000" dirty="0" smtClean="0"/>
              <a:t>triple peak</a:t>
            </a:r>
            <a:r>
              <a:rPr lang="ja-JP" altLang="en-US" sz="2000" dirty="0" smtClean="0"/>
              <a:t>を持つ</a:t>
            </a:r>
            <a:endParaRPr lang="en-US" altLang="ja-JP" dirty="0" smtClean="0"/>
          </a:p>
          <a:p>
            <a:pPr lvl="1"/>
            <a:r>
              <a:rPr lang="en-US" altLang="ja-JP" sz="2400" dirty="0" smtClean="0"/>
              <a:t>Be</a:t>
            </a:r>
            <a:r>
              <a:rPr lang="ja-JP" altLang="en-US" sz="2400" dirty="0" smtClean="0"/>
              <a:t>星ガス円盤が</a:t>
            </a:r>
            <a:r>
              <a:rPr lang="en-US" altLang="ja-JP" sz="2400" dirty="0" smtClean="0"/>
              <a:t>Roche</a:t>
            </a:r>
            <a:r>
              <a:rPr lang="ja-JP" altLang="en-US" sz="2400" dirty="0" smtClean="0"/>
              <a:t>半径より大きい値を示唆</a:t>
            </a:r>
            <a:r>
              <a:rPr lang="en-US" altLang="ja-JP" sz="2400" dirty="0" smtClean="0"/>
              <a:t/>
            </a:r>
            <a:br>
              <a:rPr lang="en-US" altLang="ja-JP" sz="2400" dirty="0" smtClean="0"/>
            </a:br>
            <a:r>
              <a:rPr lang="en-US" altLang="ja-JP" sz="2400" dirty="0" smtClean="0"/>
              <a:t>(Hα</a:t>
            </a:r>
            <a:r>
              <a:rPr lang="ja-JP" altLang="en-US" sz="2400" dirty="0" smtClean="0"/>
              <a:t>線の等価幅</a:t>
            </a:r>
            <a:r>
              <a:rPr lang="en-US" altLang="ja-JP" sz="2400" dirty="0" smtClean="0"/>
              <a:t>)</a:t>
            </a:r>
          </a:p>
          <a:p>
            <a:pPr lvl="2"/>
            <a:r>
              <a:rPr lang="ja-JP" altLang="en-US" sz="2000" dirty="0" smtClean="0"/>
              <a:t>質量輸送、中性子星の存在で実際には大きくなれない</a:t>
            </a:r>
            <a:endParaRPr lang="en-US" altLang="ja-JP" sz="2000" dirty="0" smtClean="0"/>
          </a:p>
          <a:p>
            <a:pPr lvl="2"/>
            <a:r>
              <a:rPr lang="ja-JP" altLang="en-US" sz="2000" dirty="0"/>
              <a:t>半径方向では</a:t>
            </a:r>
            <a:r>
              <a:rPr lang="ja-JP" altLang="en-US" sz="2000" dirty="0" smtClean="0"/>
              <a:t>なく鉛直方向にも成長！？</a:t>
            </a:r>
            <a:endParaRPr lang="en-US" altLang="ja-JP" sz="2000" dirty="0" smtClean="0"/>
          </a:p>
          <a:p>
            <a:pPr lvl="1"/>
            <a:r>
              <a:rPr lang="en-US" altLang="ja-JP" sz="2400" dirty="0" smtClean="0"/>
              <a:t>V/R</a:t>
            </a:r>
            <a:r>
              <a:rPr lang="ja-JP" altLang="en-US" sz="2400" dirty="0" smtClean="0"/>
              <a:t>比が</a:t>
            </a:r>
            <a:r>
              <a:rPr lang="en-US" altLang="ja-JP" sz="2400" dirty="0" smtClean="0"/>
              <a:t>500</a:t>
            </a:r>
            <a:r>
              <a:rPr lang="ja-JP" altLang="en-US" sz="2400" dirty="0" smtClean="0"/>
              <a:t>日周期変動の予測値から大きく外れる</a:t>
            </a:r>
            <a:endParaRPr lang="en-US" altLang="ja-JP" sz="2400" dirty="0" smtClean="0"/>
          </a:p>
          <a:p>
            <a:r>
              <a:rPr lang="en-US" altLang="ja-JP" sz="2700" dirty="0" smtClean="0"/>
              <a:t>Warped Be disk</a:t>
            </a:r>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27</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構造その</a:t>
            </a:r>
            <a:r>
              <a:rPr lang="en-US" altLang="ja-JP" cap="none" dirty="0" smtClean="0"/>
              <a:t>2</a:t>
            </a:r>
            <a:r>
              <a:rPr kumimoji="1" lang="ja-JP" altLang="en-US" cap="none" dirty="0" smtClean="0"/>
              <a:t>：</a:t>
            </a:r>
            <a:r>
              <a:rPr kumimoji="1" lang="en-US" altLang="ja-JP" cap="none" dirty="0" smtClean="0"/>
              <a:t>Warped Be disk</a:t>
            </a:r>
            <a:endParaRPr kumimoji="1" lang="ja-JP" altLang="en-US" cap="none" dirty="0"/>
          </a:p>
        </p:txBody>
      </p:sp>
      <p:sp>
        <p:nvSpPr>
          <p:cNvPr id="3" name="コンテンツ プレースホルダー 2"/>
          <p:cNvSpPr>
            <a:spLocks noGrp="1"/>
          </p:cNvSpPr>
          <p:nvPr>
            <p:ph sz="quarter" idx="1"/>
          </p:nvPr>
        </p:nvSpPr>
        <p:spPr>
          <a:xfrm>
            <a:off x="457200" y="1268760"/>
            <a:ext cx="8291264" cy="5328592"/>
          </a:xfrm>
        </p:spPr>
        <p:txBody>
          <a:bodyPr>
            <a:normAutofit/>
          </a:bodyPr>
          <a:lstStyle/>
          <a:p>
            <a:r>
              <a:rPr lang="en-US" altLang="ja-JP" sz="2800" dirty="0" smtClean="0"/>
              <a:t>Tidally warped Be disk </a:t>
            </a:r>
            <a:r>
              <a:rPr lang="en-US" altLang="ja-JP" sz="1600" dirty="0" smtClean="0"/>
              <a:t>(</a:t>
            </a:r>
            <a:r>
              <a:rPr lang="fr-FR" altLang="ja-JP" sz="1600" dirty="0" smtClean="0"/>
              <a:t>Martin+ 2011, MNRAS, 416, 2827</a:t>
            </a:r>
            <a:r>
              <a:rPr lang="en-US" altLang="ja-JP" sz="1600" dirty="0" smtClean="0"/>
              <a:t>)</a:t>
            </a:r>
          </a:p>
          <a:p>
            <a:pPr lvl="1"/>
            <a:r>
              <a:rPr lang="en-US" altLang="ja-JP" sz="2400" u="sng" dirty="0" smtClean="0"/>
              <a:t>Be</a:t>
            </a:r>
            <a:r>
              <a:rPr lang="ja-JP" altLang="en-US" sz="2400" u="sng" dirty="0" smtClean="0"/>
              <a:t>星ガス円盤面と軌道面が傾いている</a:t>
            </a:r>
            <a:endParaRPr lang="en-US" altLang="ja-JP" sz="2400" u="sng" dirty="0" smtClean="0"/>
          </a:p>
          <a:p>
            <a:pPr lvl="2"/>
            <a:r>
              <a:rPr lang="en-US" altLang="ja-JP" sz="2000" dirty="0" smtClean="0"/>
              <a:t>kick velocity (asymmetric supernova)</a:t>
            </a:r>
          </a:p>
          <a:p>
            <a:pPr lvl="1"/>
            <a:r>
              <a:rPr lang="ja-JP" altLang="en-US" sz="2400" u="sng" dirty="0" smtClean="0"/>
              <a:t>光球からのトルクを受けない</a:t>
            </a:r>
            <a:endParaRPr lang="en-US" altLang="ja-JP" sz="2400" u="sng" dirty="0" smtClean="0"/>
          </a:p>
          <a:p>
            <a:pPr lvl="2"/>
            <a:r>
              <a:rPr lang="ja-JP" altLang="en-US" sz="2000" dirty="0" smtClean="0"/>
              <a:t>光球表面と</a:t>
            </a:r>
            <a:r>
              <a:rPr lang="en-US" altLang="ja-JP" sz="2000" dirty="0" smtClean="0"/>
              <a:t>Be</a:t>
            </a:r>
            <a:r>
              <a:rPr lang="ja-JP" altLang="en-US" sz="2000" dirty="0" smtClean="0"/>
              <a:t>星ガス円盤内縁部が接していない</a:t>
            </a:r>
            <a:endParaRPr lang="en-US" altLang="ja-JP" sz="2000" dirty="0" smtClean="0"/>
          </a:p>
          <a:p>
            <a:pPr lvl="2"/>
            <a:r>
              <a:rPr lang="en-US" altLang="ja-JP" sz="2000" dirty="0" smtClean="0"/>
              <a:t>2008</a:t>
            </a:r>
            <a:r>
              <a:rPr lang="ja-JP" altLang="en-US" sz="2000" dirty="0" smtClean="0"/>
              <a:t>年初頭に</a:t>
            </a:r>
            <a:r>
              <a:rPr lang="en-US" altLang="ja-JP" sz="2000" dirty="0" err="1" smtClean="0"/>
              <a:t>Hα</a:t>
            </a:r>
            <a:r>
              <a:rPr lang="ja-JP" altLang="en-US" sz="2000" dirty="0" smtClean="0"/>
              <a:t>輝線の</a:t>
            </a:r>
            <a:r>
              <a:rPr lang="en-US" altLang="ja-JP" sz="2000" dirty="0" smtClean="0"/>
              <a:t>wing</a:t>
            </a:r>
            <a:r>
              <a:rPr lang="ja-JP" altLang="en-US" sz="2000" dirty="0" smtClean="0"/>
              <a:t>幅が減少</a:t>
            </a:r>
            <a:r>
              <a:rPr lang="en-US" altLang="ja-JP" sz="2000" dirty="0" smtClean="0"/>
              <a:t/>
            </a:r>
            <a:br>
              <a:rPr lang="en-US" altLang="ja-JP" sz="2000" dirty="0" smtClean="0"/>
            </a:br>
            <a:r>
              <a:rPr lang="ja-JP" altLang="en-US" sz="2000" dirty="0" smtClean="0"/>
              <a:t>→この頃から内縁部の密度減少、トルクを受けなくなる</a:t>
            </a:r>
            <a:endParaRPr lang="en-US" altLang="ja-JP" sz="2000" dirty="0" smtClean="0"/>
          </a:p>
          <a:p>
            <a:pPr lvl="1"/>
            <a:r>
              <a:rPr lang="ja-JP" altLang="en-US" sz="2400" dirty="0" smtClean="0">
                <a:solidFill>
                  <a:srgbClr val="FF3399"/>
                </a:solidFill>
              </a:rPr>
              <a:t>中性子星からの潮汐力により</a:t>
            </a:r>
            <a:r>
              <a:rPr lang="en-US" altLang="ja-JP" sz="2400" dirty="0" smtClean="0">
                <a:solidFill>
                  <a:srgbClr val="FF3399"/>
                </a:solidFill>
              </a:rPr>
              <a:t>Be disk</a:t>
            </a:r>
            <a:r>
              <a:rPr lang="ja-JP" altLang="en-US" sz="2400" dirty="0" smtClean="0">
                <a:solidFill>
                  <a:srgbClr val="FF3399"/>
                </a:solidFill>
              </a:rPr>
              <a:t>が歪む</a:t>
            </a:r>
            <a:endParaRPr lang="en-US" altLang="ja-JP" sz="2400" dirty="0" smtClean="0">
              <a:solidFill>
                <a:srgbClr val="FF3399"/>
              </a:solidFill>
            </a:endParaRPr>
          </a:p>
          <a:p>
            <a:pPr lvl="1"/>
            <a:r>
              <a:rPr lang="en-US" altLang="ja-JP" sz="2400" dirty="0" smtClean="0"/>
              <a:t>enhanced component</a:t>
            </a:r>
          </a:p>
          <a:p>
            <a:pPr lvl="2"/>
            <a:r>
              <a:rPr lang="ja-JP" altLang="en-US" sz="2000" dirty="0" smtClean="0"/>
              <a:t>赤い方側のみ見えている</a:t>
            </a:r>
            <a:endParaRPr lang="en-US" altLang="ja-JP" sz="2000" dirty="0"/>
          </a:p>
          <a:p>
            <a:pPr marL="982663" lvl="2" indent="-252413">
              <a:buNone/>
            </a:pPr>
            <a:r>
              <a:rPr lang="en-US" altLang="ja-JP" sz="2000" dirty="0" smtClean="0"/>
              <a:t>…warped</a:t>
            </a:r>
            <a:r>
              <a:rPr lang="ja-JP" altLang="en-US" sz="2000" dirty="0" smtClean="0"/>
              <a:t>成分の片方だけ</a:t>
            </a:r>
            <a:r>
              <a:rPr lang="en-US" altLang="ja-JP" sz="2000" dirty="0" smtClean="0"/>
              <a:t/>
            </a:r>
            <a:br>
              <a:rPr lang="en-US" altLang="ja-JP" sz="2000" dirty="0" smtClean="0"/>
            </a:br>
            <a:r>
              <a:rPr lang="ja-JP" altLang="en-US" sz="2000" dirty="0" smtClean="0"/>
              <a:t>見えている</a:t>
            </a:r>
            <a:endParaRPr lang="en-US" altLang="ja-JP" dirty="0" smtClean="0"/>
          </a:p>
          <a:p>
            <a:pPr lvl="1"/>
            <a:endParaRPr lang="en-US" altLang="ja-JP" sz="2400" dirty="0" smtClean="0">
              <a:solidFill>
                <a:srgbClr val="FF3399"/>
              </a:solidFill>
            </a:endParaRPr>
          </a:p>
        </p:txBody>
      </p:sp>
      <p:pic>
        <p:nvPicPr>
          <p:cNvPr id="18" name="Picture 2"/>
          <p:cNvPicPr>
            <a:picLocks noChangeAspect="1" noChangeArrowheads="1"/>
          </p:cNvPicPr>
          <p:nvPr/>
        </p:nvPicPr>
        <p:blipFill>
          <a:blip r:embed="rId2" cstate="print"/>
          <a:srcRect/>
          <a:stretch>
            <a:fillRect/>
          </a:stretch>
        </p:blipFill>
        <p:spPr bwMode="auto">
          <a:xfrm>
            <a:off x="4779193" y="4828510"/>
            <a:ext cx="4194126" cy="1296144"/>
          </a:xfrm>
          <a:prstGeom prst="rect">
            <a:avLst/>
          </a:prstGeom>
          <a:noFill/>
          <a:ln w="9525">
            <a:noFill/>
            <a:miter lim="800000"/>
            <a:headEnd/>
            <a:tailEnd/>
          </a:ln>
        </p:spPr>
      </p:pic>
      <p:sp>
        <p:nvSpPr>
          <p:cNvPr id="19" name="正方形/長方形 18"/>
          <p:cNvSpPr/>
          <p:nvPr/>
        </p:nvSpPr>
        <p:spPr>
          <a:xfrm>
            <a:off x="4779193" y="5164191"/>
            <a:ext cx="881973" cy="369332"/>
          </a:xfrm>
          <a:prstGeom prst="rect">
            <a:avLst/>
          </a:prstGeom>
        </p:spPr>
        <p:txBody>
          <a:bodyPr wrap="none">
            <a:spAutoFit/>
          </a:bodyPr>
          <a:lstStyle/>
          <a:p>
            <a:r>
              <a:rPr lang="ja-JP" altLang="en-US" dirty="0" smtClean="0">
                <a:solidFill>
                  <a:srgbClr val="0070C0"/>
                </a:solidFill>
              </a:rPr>
              <a:t>軌道面</a:t>
            </a:r>
            <a:endParaRPr lang="ja-JP" altLang="en-US" dirty="0">
              <a:solidFill>
                <a:srgbClr val="0070C0"/>
              </a:solidFill>
            </a:endParaRPr>
          </a:p>
        </p:txBody>
      </p:sp>
      <p:sp>
        <p:nvSpPr>
          <p:cNvPr id="20" name="正方形/長方形 19"/>
          <p:cNvSpPr/>
          <p:nvPr/>
        </p:nvSpPr>
        <p:spPr>
          <a:xfrm>
            <a:off x="7816012" y="5957147"/>
            <a:ext cx="1157307" cy="369332"/>
          </a:xfrm>
          <a:prstGeom prst="rect">
            <a:avLst/>
          </a:prstGeom>
        </p:spPr>
        <p:txBody>
          <a:bodyPr wrap="square">
            <a:spAutoFit/>
          </a:bodyPr>
          <a:lstStyle/>
          <a:p>
            <a:r>
              <a:rPr lang="en-US" altLang="ja-JP" dirty="0" smtClean="0">
                <a:solidFill>
                  <a:srgbClr val="FF3399"/>
                </a:solidFill>
              </a:rPr>
              <a:t>Be disk</a:t>
            </a:r>
            <a:endParaRPr lang="ja-JP" altLang="en-US" dirty="0">
              <a:solidFill>
                <a:srgbClr val="FF3399"/>
              </a:solidFill>
            </a:endParaRPr>
          </a:p>
        </p:txBody>
      </p:sp>
      <p:sp>
        <p:nvSpPr>
          <p:cNvPr id="21" name="フリーフォーム 20"/>
          <p:cNvSpPr/>
          <p:nvPr/>
        </p:nvSpPr>
        <p:spPr>
          <a:xfrm>
            <a:off x="6420765" y="5348856"/>
            <a:ext cx="815532" cy="246481"/>
          </a:xfrm>
          <a:custGeom>
            <a:avLst/>
            <a:gdLst>
              <a:gd name="connsiteX0" fmla="*/ 0 w 720080"/>
              <a:gd name="connsiteY0" fmla="*/ 144016 h 144016"/>
              <a:gd name="connsiteX1" fmla="*/ 360040 w 720080"/>
              <a:gd name="connsiteY1" fmla="*/ 0 h 144016"/>
              <a:gd name="connsiteX2" fmla="*/ 720080 w 720080"/>
              <a:gd name="connsiteY2" fmla="*/ 144016 h 144016"/>
              <a:gd name="connsiteX3" fmla="*/ 0 w 720080"/>
              <a:gd name="connsiteY3" fmla="*/ 144016 h 144016"/>
              <a:gd name="connsiteX0" fmla="*/ 0 w 720080"/>
              <a:gd name="connsiteY0" fmla="*/ 216024 h 216024"/>
              <a:gd name="connsiteX1" fmla="*/ 216024 w 720080"/>
              <a:gd name="connsiteY1" fmla="*/ 0 h 216024"/>
              <a:gd name="connsiteX2" fmla="*/ 720080 w 720080"/>
              <a:gd name="connsiteY2" fmla="*/ 216024 h 216024"/>
              <a:gd name="connsiteX3" fmla="*/ 0 w 720080"/>
              <a:gd name="connsiteY3" fmla="*/ 216024 h 216024"/>
              <a:gd name="connsiteX0" fmla="*/ 0 w 720080"/>
              <a:gd name="connsiteY0" fmla="*/ 216024 h 216024"/>
              <a:gd name="connsiteX1" fmla="*/ 216024 w 720080"/>
              <a:gd name="connsiteY1" fmla="*/ 0 h 216024"/>
              <a:gd name="connsiteX2" fmla="*/ 720080 w 720080"/>
              <a:gd name="connsiteY2" fmla="*/ 72008 h 216024"/>
              <a:gd name="connsiteX3" fmla="*/ 0 w 720080"/>
              <a:gd name="connsiteY3" fmla="*/ 216024 h 216024"/>
              <a:gd name="connsiteX0" fmla="*/ 0 w 576064"/>
              <a:gd name="connsiteY0" fmla="*/ 216024 h 216024"/>
              <a:gd name="connsiteX1" fmla="*/ 216024 w 576064"/>
              <a:gd name="connsiteY1" fmla="*/ 0 h 216024"/>
              <a:gd name="connsiteX2" fmla="*/ 576064 w 576064"/>
              <a:gd name="connsiteY2" fmla="*/ 72008 h 216024"/>
              <a:gd name="connsiteX3" fmla="*/ 0 w 576064"/>
              <a:gd name="connsiteY3" fmla="*/ 216024 h 216024"/>
              <a:gd name="connsiteX0" fmla="*/ 0 w 360040"/>
              <a:gd name="connsiteY0" fmla="*/ 72008 h 72008"/>
              <a:gd name="connsiteX1" fmla="*/ 0 w 360040"/>
              <a:gd name="connsiteY1" fmla="*/ 0 h 72008"/>
              <a:gd name="connsiteX2" fmla="*/ 360040 w 360040"/>
              <a:gd name="connsiteY2" fmla="*/ 72008 h 72008"/>
              <a:gd name="connsiteX3" fmla="*/ 0 w 360040"/>
              <a:gd name="connsiteY3" fmla="*/ 72008 h 72008"/>
              <a:gd name="connsiteX0" fmla="*/ 0 w 432048"/>
              <a:gd name="connsiteY0" fmla="*/ 144016 h 144016"/>
              <a:gd name="connsiteX1" fmla="*/ 72008 w 432048"/>
              <a:gd name="connsiteY1" fmla="*/ 0 h 144016"/>
              <a:gd name="connsiteX2" fmla="*/ 432048 w 432048"/>
              <a:gd name="connsiteY2" fmla="*/ 72008 h 144016"/>
              <a:gd name="connsiteX3" fmla="*/ 0 w 432048"/>
              <a:gd name="connsiteY3" fmla="*/ 144016 h 144016"/>
              <a:gd name="connsiteX0" fmla="*/ 0 w 418056"/>
              <a:gd name="connsiteY0" fmla="*/ 117903 h 117903"/>
              <a:gd name="connsiteX1" fmla="*/ 58016 w 418056"/>
              <a:gd name="connsiteY1" fmla="*/ 0 h 117903"/>
              <a:gd name="connsiteX2" fmla="*/ 418056 w 418056"/>
              <a:gd name="connsiteY2" fmla="*/ 72008 h 117903"/>
              <a:gd name="connsiteX3" fmla="*/ 0 w 418056"/>
              <a:gd name="connsiteY3" fmla="*/ 117903 h 117903"/>
            </a:gdLst>
            <a:ahLst/>
            <a:cxnLst>
              <a:cxn ang="0">
                <a:pos x="connsiteX0" y="connsiteY0"/>
              </a:cxn>
              <a:cxn ang="0">
                <a:pos x="connsiteX1" y="connsiteY1"/>
              </a:cxn>
              <a:cxn ang="0">
                <a:pos x="connsiteX2" y="connsiteY2"/>
              </a:cxn>
              <a:cxn ang="0">
                <a:pos x="connsiteX3" y="connsiteY3"/>
              </a:cxn>
            </a:cxnLst>
            <a:rect l="l" t="t" r="r" b="b"/>
            <a:pathLst>
              <a:path w="418056" h="117903">
                <a:moveTo>
                  <a:pt x="0" y="117903"/>
                </a:moveTo>
                <a:lnTo>
                  <a:pt x="58016" y="0"/>
                </a:lnTo>
                <a:lnTo>
                  <a:pt x="418056" y="72008"/>
                </a:lnTo>
                <a:lnTo>
                  <a:pt x="0" y="11790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10800000">
            <a:off x="8064440" y="5576480"/>
            <a:ext cx="828040" cy="228783"/>
          </a:xfrm>
          <a:custGeom>
            <a:avLst/>
            <a:gdLst>
              <a:gd name="connsiteX0" fmla="*/ 0 w 720080"/>
              <a:gd name="connsiteY0" fmla="*/ 144016 h 144016"/>
              <a:gd name="connsiteX1" fmla="*/ 360040 w 720080"/>
              <a:gd name="connsiteY1" fmla="*/ 0 h 144016"/>
              <a:gd name="connsiteX2" fmla="*/ 720080 w 720080"/>
              <a:gd name="connsiteY2" fmla="*/ 144016 h 144016"/>
              <a:gd name="connsiteX3" fmla="*/ 0 w 720080"/>
              <a:gd name="connsiteY3" fmla="*/ 144016 h 144016"/>
              <a:gd name="connsiteX0" fmla="*/ 0 w 720080"/>
              <a:gd name="connsiteY0" fmla="*/ 216024 h 216024"/>
              <a:gd name="connsiteX1" fmla="*/ 216024 w 720080"/>
              <a:gd name="connsiteY1" fmla="*/ 0 h 216024"/>
              <a:gd name="connsiteX2" fmla="*/ 720080 w 720080"/>
              <a:gd name="connsiteY2" fmla="*/ 216024 h 216024"/>
              <a:gd name="connsiteX3" fmla="*/ 0 w 720080"/>
              <a:gd name="connsiteY3" fmla="*/ 216024 h 216024"/>
              <a:gd name="connsiteX0" fmla="*/ 0 w 720080"/>
              <a:gd name="connsiteY0" fmla="*/ 216024 h 216024"/>
              <a:gd name="connsiteX1" fmla="*/ 216024 w 720080"/>
              <a:gd name="connsiteY1" fmla="*/ 0 h 216024"/>
              <a:gd name="connsiteX2" fmla="*/ 720080 w 720080"/>
              <a:gd name="connsiteY2" fmla="*/ 72008 h 216024"/>
              <a:gd name="connsiteX3" fmla="*/ 0 w 720080"/>
              <a:gd name="connsiteY3" fmla="*/ 216024 h 216024"/>
              <a:gd name="connsiteX0" fmla="*/ 0 w 576064"/>
              <a:gd name="connsiteY0" fmla="*/ 216024 h 216024"/>
              <a:gd name="connsiteX1" fmla="*/ 216024 w 576064"/>
              <a:gd name="connsiteY1" fmla="*/ 0 h 216024"/>
              <a:gd name="connsiteX2" fmla="*/ 576064 w 576064"/>
              <a:gd name="connsiteY2" fmla="*/ 72008 h 216024"/>
              <a:gd name="connsiteX3" fmla="*/ 0 w 576064"/>
              <a:gd name="connsiteY3" fmla="*/ 216024 h 216024"/>
              <a:gd name="connsiteX0" fmla="*/ 0 w 360040"/>
              <a:gd name="connsiteY0" fmla="*/ 72008 h 72008"/>
              <a:gd name="connsiteX1" fmla="*/ 0 w 360040"/>
              <a:gd name="connsiteY1" fmla="*/ 0 h 72008"/>
              <a:gd name="connsiteX2" fmla="*/ 360040 w 360040"/>
              <a:gd name="connsiteY2" fmla="*/ 72008 h 72008"/>
              <a:gd name="connsiteX3" fmla="*/ 0 w 360040"/>
              <a:gd name="connsiteY3" fmla="*/ 72008 h 72008"/>
              <a:gd name="connsiteX0" fmla="*/ 0 w 432048"/>
              <a:gd name="connsiteY0" fmla="*/ 144016 h 144016"/>
              <a:gd name="connsiteX1" fmla="*/ 72008 w 432048"/>
              <a:gd name="connsiteY1" fmla="*/ 0 h 144016"/>
              <a:gd name="connsiteX2" fmla="*/ 432048 w 432048"/>
              <a:gd name="connsiteY2" fmla="*/ 72008 h 144016"/>
              <a:gd name="connsiteX3" fmla="*/ 0 w 432048"/>
              <a:gd name="connsiteY3" fmla="*/ 144016 h 144016"/>
              <a:gd name="connsiteX0" fmla="*/ 0 w 432048"/>
              <a:gd name="connsiteY0" fmla="*/ 106056 h 106056"/>
              <a:gd name="connsiteX1" fmla="*/ 72008 w 432048"/>
              <a:gd name="connsiteY1" fmla="*/ 0 h 106056"/>
              <a:gd name="connsiteX2" fmla="*/ 432048 w 432048"/>
              <a:gd name="connsiteY2" fmla="*/ 72008 h 106056"/>
              <a:gd name="connsiteX3" fmla="*/ 0 w 432048"/>
              <a:gd name="connsiteY3" fmla="*/ 106056 h 106056"/>
            </a:gdLst>
            <a:ahLst/>
            <a:cxnLst>
              <a:cxn ang="0">
                <a:pos x="connsiteX0" y="connsiteY0"/>
              </a:cxn>
              <a:cxn ang="0">
                <a:pos x="connsiteX1" y="connsiteY1"/>
              </a:cxn>
              <a:cxn ang="0">
                <a:pos x="connsiteX2" y="connsiteY2"/>
              </a:cxn>
              <a:cxn ang="0">
                <a:pos x="connsiteX3" y="connsiteY3"/>
              </a:cxn>
            </a:cxnLst>
            <a:rect l="l" t="t" r="r" b="b"/>
            <a:pathLst>
              <a:path w="432048" h="106056">
                <a:moveTo>
                  <a:pt x="0" y="106056"/>
                </a:moveTo>
                <a:lnTo>
                  <a:pt x="72008" y="0"/>
                </a:lnTo>
                <a:lnTo>
                  <a:pt x="432048" y="72008"/>
                </a:lnTo>
                <a:lnTo>
                  <a:pt x="0" y="10605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a:off x="8028384" y="5164191"/>
            <a:ext cx="144016" cy="492411"/>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4" name="グループ化 20"/>
          <p:cNvGrpSpPr/>
          <p:nvPr/>
        </p:nvGrpSpPr>
        <p:grpSpPr>
          <a:xfrm>
            <a:off x="7280741" y="3173959"/>
            <a:ext cx="1714499" cy="2516913"/>
            <a:chOff x="11817245" y="3117282"/>
            <a:chExt cx="1714499" cy="2516913"/>
          </a:xfrm>
        </p:grpSpPr>
        <p:pic>
          <p:nvPicPr>
            <p:cNvPr id="25" name="図 24" descr="20091201_ha.eps"/>
            <p:cNvPicPr>
              <a:picLocks noChangeAspect="1"/>
            </p:cNvPicPr>
            <p:nvPr/>
          </p:nvPicPr>
          <p:blipFill>
            <a:blip r:embed="rId3" cstate="print"/>
            <a:stretch>
              <a:fillRect/>
            </a:stretch>
          </p:blipFill>
          <p:spPr>
            <a:xfrm>
              <a:off x="11817245" y="3117282"/>
              <a:ext cx="1714499" cy="1585912"/>
            </a:xfrm>
            <a:prstGeom prst="rect">
              <a:avLst/>
            </a:prstGeom>
            <a:solidFill>
              <a:schemeClr val="bg1"/>
            </a:solidFill>
          </p:spPr>
        </p:pic>
        <p:cxnSp>
          <p:nvCxnSpPr>
            <p:cNvPr id="26" name="直線矢印コネクタ 25"/>
            <p:cNvCxnSpPr/>
            <p:nvPr/>
          </p:nvCxnSpPr>
          <p:spPr>
            <a:xfrm>
              <a:off x="13014964" y="4380435"/>
              <a:ext cx="197996" cy="125376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28</a:t>
            </a:fld>
            <a:endParaRPr kumimoji="1" lang="ja-JP" altLang="en-US" dirty="0"/>
          </a:p>
        </p:txBody>
      </p:sp>
      <p:sp>
        <p:nvSpPr>
          <p:cNvPr id="8" name="スマイル 7"/>
          <p:cNvSpPr/>
          <p:nvPr/>
        </p:nvSpPr>
        <p:spPr>
          <a:xfrm>
            <a:off x="6660280" y="4473160"/>
            <a:ext cx="432000" cy="396000"/>
          </a:xfrm>
          <a:prstGeom prst="smileyFac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88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Warped</a:t>
            </a:r>
            <a:r>
              <a:rPr kumimoji="1" lang="ja-JP" altLang="en-US" cap="none" dirty="0" smtClean="0"/>
              <a:t>成分の推定位置</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r>
              <a:rPr lang="en-US" altLang="ja-JP" sz="2800" dirty="0" smtClean="0"/>
              <a:t>Warped </a:t>
            </a:r>
            <a:r>
              <a:rPr lang="ja-JP" altLang="en-US" sz="2800" dirty="0" smtClean="0"/>
              <a:t>成分の視線速度</a:t>
            </a:r>
            <a:r>
              <a:rPr lang="en-US" altLang="ja-JP" sz="2800" dirty="0" smtClean="0"/>
              <a:t/>
            </a:r>
            <a:br>
              <a:rPr lang="en-US" altLang="ja-JP" sz="2800" dirty="0" smtClean="0"/>
            </a:br>
            <a:r>
              <a:rPr lang="ja-JP" altLang="en-US" sz="2800" dirty="0" smtClean="0"/>
              <a:t>から位置を推定</a:t>
            </a:r>
            <a:endParaRPr lang="en-US" altLang="ja-JP" sz="2800" dirty="0" smtClean="0"/>
          </a:p>
          <a:p>
            <a:pPr lvl="1"/>
            <a:r>
              <a:rPr lang="ja-JP" altLang="en-US" sz="2400" dirty="0" smtClean="0"/>
              <a:t>周期</a:t>
            </a:r>
            <a:r>
              <a:rPr lang="en-US" altLang="ja-JP" sz="2400" dirty="0" smtClean="0"/>
              <a:t>674</a:t>
            </a:r>
            <a:r>
              <a:rPr lang="ja-JP" altLang="en-US" sz="2400" dirty="0" smtClean="0"/>
              <a:t>日</a:t>
            </a:r>
            <a:endParaRPr lang="en-US" altLang="ja-JP" sz="2800" dirty="0" smtClean="0"/>
          </a:p>
          <a:p>
            <a:r>
              <a:rPr lang="en-US" altLang="ja-JP" sz="2800" dirty="0" smtClean="0"/>
              <a:t>2</a:t>
            </a:r>
            <a:r>
              <a:rPr lang="ja-JP" altLang="en-US" sz="2800" dirty="0" err="1" smtClean="0"/>
              <a:t>つの</a:t>
            </a:r>
            <a:r>
              <a:rPr lang="ja-JP" altLang="en-US" sz="2800" dirty="0" smtClean="0"/>
              <a:t>場合</a:t>
            </a:r>
            <a:endParaRPr lang="en-US" altLang="ja-JP" sz="2800" dirty="0" smtClean="0"/>
          </a:p>
          <a:p>
            <a:pPr marL="804863" lvl="1" indent="-347663">
              <a:buFont typeface="+mj-lt"/>
              <a:buAutoNum type="arabicPeriod"/>
            </a:pPr>
            <a:endParaRPr lang="en-US" altLang="ja-JP" sz="2400" dirty="0" smtClean="0"/>
          </a:p>
        </p:txBody>
      </p:sp>
      <p:grpSp>
        <p:nvGrpSpPr>
          <p:cNvPr id="8" name="グループ化 18"/>
          <p:cNvGrpSpPr/>
          <p:nvPr/>
        </p:nvGrpSpPr>
        <p:grpSpPr>
          <a:xfrm>
            <a:off x="4932040" y="1484784"/>
            <a:ext cx="3672408" cy="2520280"/>
            <a:chOff x="5508104" y="1124744"/>
            <a:chExt cx="3672408" cy="252028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124744"/>
              <a:ext cx="3600400" cy="2520280"/>
            </a:xfrm>
            <a:prstGeom prst="rect">
              <a:avLst/>
            </a:prstGeom>
            <a:noFill/>
          </p:spPr>
        </p:pic>
        <p:sp>
          <p:nvSpPr>
            <p:cNvPr id="10" name="正方形/長方形 9"/>
            <p:cNvSpPr/>
            <p:nvPr/>
          </p:nvSpPr>
          <p:spPr>
            <a:xfrm rot="16200000">
              <a:off x="4971740" y="2152810"/>
              <a:ext cx="1380506" cy="307777"/>
            </a:xfrm>
            <a:prstGeom prst="rect">
              <a:avLst/>
            </a:prstGeom>
            <a:solidFill>
              <a:schemeClr val="bg1"/>
            </a:solidFill>
          </p:spPr>
          <p:txBody>
            <a:bodyPr wrap="none">
              <a:spAutoFit/>
            </a:bodyPr>
            <a:lstStyle/>
            <a:p>
              <a:r>
                <a:rPr lang="ja-JP" altLang="en-US" sz="1400" dirty="0" smtClean="0">
                  <a:solidFill>
                    <a:srgbClr val="002060"/>
                  </a:solidFill>
                </a:rPr>
                <a:t>視線速度</a:t>
              </a:r>
              <a:r>
                <a:rPr lang="en-US" altLang="ja-JP" sz="1400" dirty="0" smtClean="0">
                  <a:solidFill>
                    <a:srgbClr val="002060"/>
                  </a:solidFill>
                </a:rPr>
                <a:t>[km/s]</a:t>
              </a:r>
              <a:endParaRPr lang="ja-JP" altLang="en-US" sz="1400" dirty="0">
                <a:solidFill>
                  <a:srgbClr val="002060"/>
                </a:solidFill>
              </a:endParaRPr>
            </a:p>
          </p:txBody>
        </p:sp>
      </p:grpSp>
      <p:grpSp>
        <p:nvGrpSpPr>
          <p:cNvPr id="11" name="グループ化 20"/>
          <p:cNvGrpSpPr/>
          <p:nvPr/>
        </p:nvGrpSpPr>
        <p:grpSpPr>
          <a:xfrm>
            <a:off x="4788024" y="188640"/>
            <a:ext cx="3635896" cy="1028104"/>
            <a:chOff x="5436096" y="44624"/>
            <a:chExt cx="3635896" cy="1028104"/>
          </a:xfrm>
        </p:grpSpPr>
        <p:pic>
          <p:nvPicPr>
            <p:cNvPr id="12" name="Picture 2"/>
            <p:cNvPicPr>
              <a:picLocks noChangeAspect="1" noChangeArrowheads="1"/>
            </p:cNvPicPr>
            <p:nvPr/>
          </p:nvPicPr>
          <p:blipFill>
            <a:blip r:embed="rId3" cstate="print"/>
            <a:srcRect/>
            <a:stretch>
              <a:fillRect/>
            </a:stretch>
          </p:blipFill>
          <p:spPr bwMode="auto">
            <a:xfrm>
              <a:off x="6012160" y="44624"/>
              <a:ext cx="3059832" cy="52851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436096" y="476672"/>
              <a:ext cx="3621038" cy="596056"/>
            </a:xfrm>
            <a:prstGeom prst="rect">
              <a:avLst/>
            </a:prstGeom>
            <a:noFill/>
            <a:ln w="9525">
              <a:noFill/>
              <a:miter lim="800000"/>
              <a:headEnd/>
              <a:tailEnd/>
            </a:ln>
          </p:spPr>
        </p:pic>
        <p:sp>
          <p:nvSpPr>
            <p:cNvPr id="14" name="正方形/長方形 13"/>
            <p:cNvSpPr/>
            <p:nvPr/>
          </p:nvSpPr>
          <p:spPr>
            <a:xfrm>
              <a:off x="5580112" y="692696"/>
              <a:ext cx="34563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37"/>
          <p:cNvGrpSpPr/>
          <p:nvPr/>
        </p:nvGrpSpPr>
        <p:grpSpPr>
          <a:xfrm>
            <a:off x="1259632" y="4221088"/>
            <a:ext cx="7920880" cy="2664296"/>
            <a:chOff x="1187624" y="4221088"/>
            <a:chExt cx="7920880" cy="2664296"/>
          </a:xfrm>
        </p:grpSpPr>
        <p:grpSp>
          <p:nvGrpSpPr>
            <p:cNvPr id="16" name="グループ化 34"/>
            <p:cNvGrpSpPr/>
            <p:nvPr/>
          </p:nvGrpSpPr>
          <p:grpSpPr>
            <a:xfrm>
              <a:off x="1187624" y="4283804"/>
              <a:ext cx="7920880" cy="2601580"/>
              <a:chOff x="1187624" y="4283804"/>
              <a:chExt cx="7920880" cy="2601580"/>
            </a:xfrm>
          </p:grpSpPr>
          <p:grpSp>
            <p:nvGrpSpPr>
              <p:cNvPr id="19" name="グループ化 19"/>
              <p:cNvGrpSpPr/>
              <p:nvPr/>
            </p:nvGrpSpPr>
            <p:grpSpPr>
              <a:xfrm>
                <a:off x="1187624" y="4361013"/>
                <a:ext cx="7920744" cy="2524371"/>
                <a:chOff x="1187624" y="4361013"/>
                <a:chExt cx="7920744" cy="2524371"/>
              </a:xfrm>
            </p:grpSpPr>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l="16706" t="12167" r="10310" b="9383"/>
                <a:stretch/>
              </p:blipFill>
              <p:spPr>
                <a:xfrm>
                  <a:off x="4139952" y="4370987"/>
                  <a:ext cx="2454523" cy="2440443"/>
                </a:xfrm>
                <a:prstGeom prst="rect">
                  <a:avLst/>
                </a:prstGeom>
                <a:solidFill>
                  <a:schemeClr val="bg1"/>
                </a:solidFill>
              </p:spPr>
            </p:pic>
            <p:pic>
              <p:nvPicPr>
                <p:cNvPr id="30" name="図 5"/>
                <p:cNvPicPr>
                  <a:picLocks noChangeAspect="1"/>
                </p:cNvPicPr>
                <p:nvPr/>
              </p:nvPicPr>
              <p:blipFill rotWithShape="1">
                <a:blip r:embed="rId6" cstate="print">
                  <a:extLst>
                    <a:ext uri="{28A0092B-C50C-407E-A947-70E740481C1C}">
                      <a14:useLocalDpi xmlns:a14="http://schemas.microsoft.com/office/drawing/2010/main" val="0"/>
                    </a:ext>
                  </a:extLst>
                </a:blip>
                <a:srcRect l="16706" t="12167" r="10023" b="9383"/>
                <a:stretch/>
              </p:blipFill>
              <p:spPr>
                <a:xfrm>
                  <a:off x="6540678" y="4361013"/>
                  <a:ext cx="2464181" cy="2440469"/>
                </a:xfrm>
                <a:prstGeom prst="rect">
                  <a:avLst/>
                </a:prstGeom>
                <a:solidFill>
                  <a:schemeClr val="bg1"/>
                </a:solidFill>
              </p:spPr>
            </p:pic>
            <p:sp>
              <p:nvSpPr>
                <p:cNvPr id="31" name="正方形/長方形 30"/>
                <p:cNvSpPr/>
                <p:nvPr/>
              </p:nvSpPr>
              <p:spPr>
                <a:xfrm>
                  <a:off x="5718440" y="6309320"/>
                  <a:ext cx="1229824" cy="523220"/>
                </a:xfrm>
                <a:prstGeom prst="rect">
                  <a:avLst/>
                </a:prstGeom>
                <a:solidFill>
                  <a:schemeClr val="bg1">
                    <a:alpha val="60000"/>
                  </a:schemeClr>
                </a:solidFill>
                <a:ln w="19050">
                  <a:noFill/>
                </a:ln>
              </p:spPr>
              <p:txBody>
                <a:bodyPr wrap="none">
                  <a:spAutoFit/>
                </a:bodyPr>
                <a:lstStyle/>
                <a:p>
                  <a:r>
                    <a:rPr lang="en-US" altLang="ja-JP" sz="1400" b="1" dirty="0" smtClean="0">
                      <a:solidFill>
                        <a:schemeClr val="accent6"/>
                      </a:solidFill>
                    </a:rPr>
                    <a:t>Be disk </a:t>
                  </a:r>
                  <a:r>
                    <a:rPr lang="ja-JP" altLang="en-US" sz="1400" b="1" dirty="0" smtClean="0">
                      <a:solidFill>
                        <a:schemeClr val="accent6"/>
                      </a:solidFill>
                    </a:rPr>
                    <a:t>順行</a:t>
                  </a:r>
                  <a:endParaRPr lang="en-US" altLang="ja-JP" sz="1400" b="1" dirty="0" smtClean="0">
                    <a:solidFill>
                      <a:schemeClr val="accent6"/>
                    </a:solidFill>
                  </a:endParaRPr>
                </a:p>
                <a:p>
                  <a:r>
                    <a:rPr lang="en-US" altLang="ja-JP" sz="1400" b="1" dirty="0" smtClean="0">
                      <a:solidFill>
                        <a:schemeClr val="accent6"/>
                      </a:solidFill>
                    </a:rPr>
                    <a:t>Warp </a:t>
                  </a:r>
                  <a:r>
                    <a:rPr lang="ja-JP" altLang="en-US" sz="1400" b="1" dirty="0" smtClean="0">
                      <a:solidFill>
                        <a:schemeClr val="accent6"/>
                      </a:solidFill>
                    </a:rPr>
                    <a:t>順行</a:t>
                  </a:r>
                  <a:endParaRPr lang="ja-JP" altLang="en-US" sz="1400" b="1" dirty="0">
                    <a:solidFill>
                      <a:schemeClr val="accent6"/>
                    </a:solidFill>
                  </a:endParaRPr>
                </a:p>
              </p:txBody>
            </p:sp>
            <p:sp>
              <p:nvSpPr>
                <p:cNvPr id="32" name="正方形/長方形 31"/>
                <p:cNvSpPr/>
                <p:nvPr/>
              </p:nvSpPr>
              <p:spPr>
                <a:xfrm>
                  <a:off x="7884368" y="6290156"/>
                  <a:ext cx="1224000" cy="523220"/>
                </a:xfrm>
                <a:prstGeom prst="rect">
                  <a:avLst/>
                </a:prstGeom>
                <a:solidFill>
                  <a:schemeClr val="bg1">
                    <a:alpha val="60000"/>
                  </a:schemeClr>
                </a:solidFill>
                <a:ln w="19050">
                  <a:noFill/>
                </a:ln>
              </p:spPr>
              <p:txBody>
                <a:bodyPr wrap="square">
                  <a:spAutoFit/>
                </a:bodyPr>
                <a:lstStyle/>
                <a:p>
                  <a:r>
                    <a:rPr lang="en-US" altLang="ja-JP" sz="1400" b="1" dirty="0" smtClean="0">
                      <a:solidFill>
                        <a:schemeClr val="accent6"/>
                      </a:solidFill>
                    </a:rPr>
                    <a:t>Be disk </a:t>
                  </a:r>
                  <a:r>
                    <a:rPr lang="ja-JP" altLang="en-US" sz="1400" b="1" dirty="0" smtClean="0">
                      <a:solidFill>
                        <a:schemeClr val="accent6"/>
                      </a:solidFill>
                    </a:rPr>
                    <a:t>逆行</a:t>
                  </a:r>
                  <a:r>
                    <a:rPr lang="en-US" altLang="ja-JP" sz="1400" b="1" dirty="0" smtClean="0">
                      <a:solidFill>
                        <a:schemeClr val="accent6"/>
                      </a:solidFill>
                    </a:rPr>
                    <a:t/>
                  </a:r>
                  <a:br>
                    <a:rPr lang="en-US" altLang="ja-JP" sz="1400" b="1" dirty="0" smtClean="0">
                      <a:solidFill>
                        <a:schemeClr val="accent6"/>
                      </a:solidFill>
                    </a:rPr>
                  </a:br>
                  <a:r>
                    <a:rPr lang="en-US" altLang="ja-JP" sz="1400" b="1" dirty="0" smtClean="0">
                      <a:solidFill>
                        <a:schemeClr val="accent6"/>
                      </a:solidFill>
                    </a:rPr>
                    <a:t>Warp </a:t>
                  </a:r>
                  <a:r>
                    <a:rPr lang="ja-JP" altLang="en-US" sz="1400" b="1" dirty="0" smtClean="0">
                      <a:solidFill>
                        <a:schemeClr val="accent6"/>
                      </a:solidFill>
                    </a:rPr>
                    <a:t>逆行</a:t>
                  </a:r>
                  <a:endParaRPr lang="ja-JP" altLang="en-US" sz="1400" b="1" dirty="0">
                    <a:solidFill>
                      <a:schemeClr val="accent6"/>
                    </a:solidFill>
                  </a:endParaRPr>
                </a:p>
              </p:txBody>
            </p:sp>
            <p:sp>
              <p:nvSpPr>
                <p:cNvPr id="33" name="正方形/長方形 32"/>
                <p:cNvSpPr/>
                <p:nvPr/>
              </p:nvSpPr>
              <p:spPr>
                <a:xfrm>
                  <a:off x="1187624" y="6023610"/>
                  <a:ext cx="3168352" cy="861774"/>
                </a:xfrm>
                <a:prstGeom prst="rect">
                  <a:avLst/>
                </a:prstGeom>
              </p:spPr>
              <p:txBody>
                <a:bodyPr wrap="square">
                  <a:spAutoFit/>
                </a:bodyPr>
                <a:lstStyle/>
                <a:p>
                  <a:pPr marL="0" lvl="1"/>
                  <a:r>
                    <a:rPr lang="en-US" altLang="ja-JP" sz="1600" dirty="0"/>
                    <a:t>O:ginat outburst (2009.11)</a:t>
                  </a:r>
                </a:p>
                <a:p>
                  <a:pPr marL="0" lvl="1"/>
                  <a:r>
                    <a:rPr lang="ja-JP" altLang="en-US" sz="1600" b="1" dirty="0"/>
                    <a:t>♦</a:t>
                  </a:r>
                  <a:r>
                    <a:rPr lang="en-US" altLang="ja-JP" sz="1600" dirty="0"/>
                    <a:t>:normal outburst (2010.03)</a:t>
                  </a:r>
                </a:p>
                <a:p>
                  <a:pPr marL="0" lvl="1"/>
                  <a:r>
                    <a:rPr lang="en-US" altLang="ja-JP" sz="1600" dirty="0"/>
                    <a:t>X:giant outburst (2011.02) </a:t>
                  </a:r>
                </a:p>
              </p:txBody>
            </p:sp>
          </p:grpSp>
          <p:cxnSp>
            <p:nvCxnSpPr>
              <p:cNvPr id="20" name="直線矢印コネクタ 19"/>
              <p:cNvCxnSpPr/>
              <p:nvPr/>
            </p:nvCxnSpPr>
            <p:spPr>
              <a:xfrm flipH="1" flipV="1">
                <a:off x="8172400" y="4581128"/>
                <a:ext cx="504056"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7296790" y="4283804"/>
                <a:ext cx="1811714" cy="369332"/>
              </a:xfrm>
              <a:prstGeom prst="rect">
                <a:avLst/>
              </a:prstGeom>
            </p:spPr>
            <p:txBody>
              <a:bodyPr wrap="none">
                <a:spAutoFit/>
              </a:bodyPr>
              <a:lstStyle/>
              <a:p>
                <a:r>
                  <a:rPr lang="ja-JP" altLang="en-US" dirty="0" smtClean="0"/>
                  <a:t>中性子星の軌道</a:t>
                </a:r>
                <a:endParaRPr lang="ja-JP" altLang="en-US" dirty="0"/>
              </a:p>
            </p:txBody>
          </p:sp>
          <p:cxnSp>
            <p:nvCxnSpPr>
              <p:cNvPr id="22" name="直線矢印コネクタ 21"/>
              <p:cNvCxnSpPr/>
              <p:nvPr/>
            </p:nvCxnSpPr>
            <p:spPr>
              <a:xfrm flipH="1" flipV="1">
                <a:off x="5157525" y="5661248"/>
                <a:ext cx="288032" cy="504056"/>
              </a:xfrm>
              <a:prstGeom prst="straightConnector1">
                <a:avLst/>
              </a:prstGeom>
              <a:ln w="5715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5877605" y="4581128"/>
                <a:ext cx="504056"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410411" y="5318668"/>
                <a:ext cx="1881669" cy="369332"/>
              </a:xfrm>
              <a:prstGeom prst="rect">
                <a:avLst/>
              </a:prstGeom>
            </p:spPr>
            <p:txBody>
              <a:bodyPr wrap="none">
                <a:spAutoFit/>
              </a:bodyPr>
              <a:lstStyle/>
              <a:p>
                <a:r>
                  <a:rPr lang="en-US" altLang="ja-JP" dirty="0" smtClean="0">
                    <a:solidFill>
                      <a:srgbClr val="FF0000"/>
                    </a:solidFill>
                  </a:rPr>
                  <a:t>Warp</a:t>
                </a:r>
                <a:r>
                  <a:rPr lang="ja-JP" altLang="en-US" dirty="0" smtClean="0">
                    <a:solidFill>
                      <a:srgbClr val="FF0000"/>
                    </a:solidFill>
                  </a:rPr>
                  <a:t>成分の進行</a:t>
                </a:r>
                <a:endParaRPr lang="ja-JP" altLang="en-US" dirty="0">
                  <a:solidFill>
                    <a:srgbClr val="FF0000"/>
                  </a:solidFill>
                </a:endParaRPr>
              </a:p>
            </p:txBody>
          </p:sp>
          <p:cxnSp>
            <p:nvCxnSpPr>
              <p:cNvPr id="25" name="直線矢印コネクタ 24"/>
              <p:cNvCxnSpPr/>
              <p:nvPr/>
            </p:nvCxnSpPr>
            <p:spPr>
              <a:xfrm flipH="1" flipV="1">
                <a:off x="4977469" y="5688000"/>
                <a:ext cx="288032" cy="504056"/>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027800" y="6156012"/>
                <a:ext cx="1633781" cy="369332"/>
              </a:xfrm>
              <a:prstGeom prst="rect">
                <a:avLst/>
              </a:prstGeom>
            </p:spPr>
            <p:txBody>
              <a:bodyPr wrap="none">
                <a:spAutoFit/>
              </a:bodyPr>
              <a:lstStyle/>
              <a:p>
                <a:r>
                  <a:rPr lang="en-US" altLang="ja-JP" dirty="0" smtClean="0">
                    <a:solidFill>
                      <a:srgbClr val="0070C0"/>
                    </a:solidFill>
                  </a:rPr>
                  <a:t>Be disk</a:t>
                </a:r>
                <a:r>
                  <a:rPr lang="ja-JP" altLang="en-US" dirty="0" smtClean="0">
                    <a:solidFill>
                      <a:srgbClr val="0070C0"/>
                    </a:solidFill>
                  </a:rPr>
                  <a:t>の回転</a:t>
                </a:r>
                <a:endParaRPr lang="ja-JP" altLang="en-US" dirty="0">
                  <a:solidFill>
                    <a:srgbClr val="0070C0"/>
                  </a:solidFill>
                </a:endParaRPr>
              </a:p>
            </p:txBody>
          </p:sp>
          <p:cxnSp>
            <p:nvCxnSpPr>
              <p:cNvPr id="27" name="直線矢印コネクタ 26"/>
              <p:cNvCxnSpPr/>
              <p:nvPr/>
            </p:nvCxnSpPr>
            <p:spPr>
              <a:xfrm flipH="1" flipV="1">
                <a:off x="7488000" y="5661248"/>
                <a:ext cx="288032" cy="504056"/>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7308000" y="5688000"/>
                <a:ext cx="288032" cy="504056"/>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スマイル 16"/>
            <p:cNvSpPr/>
            <p:nvPr/>
          </p:nvSpPr>
          <p:spPr>
            <a:xfrm>
              <a:off x="6588224" y="4221088"/>
              <a:ext cx="360040" cy="36004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40"/>
          <p:cNvGrpSpPr/>
          <p:nvPr/>
        </p:nvGrpSpPr>
        <p:grpSpPr>
          <a:xfrm>
            <a:off x="5292080" y="5040000"/>
            <a:ext cx="1224000" cy="1242000"/>
            <a:chOff x="5256000" y="5040000"/>
            <a:chExt cx="1224000" cy="1242000"/>
          </a:xfrm>
        </p:grpSpPr>
        <p:sp>
          <p:nvSpPr>
            <p:cNvPr id="35" name="弦 34"/>
            <p:cNvSpPr/>
            <p:nvPr/>
          </p:nvSpPr>
          <p:spPr>
            <a:xfrm>
              <a:off x="5256000" y="5040000"/>
              <a:ext cx="1224000" cy="1224000"/>
            </a:xfrm>
            <a:prstGeom prst="chord">
              <a:avLst>
                <a:gd name="adj1" fmla="val 3040676"/>
                <a:gd name="adj2" fmla="val 13707557"/>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rot="10800000">
              <a:off x="5256000" y="5058000"/>
              <a:ext cx="1224000" cy="1224000"/>
            </a:xfrm>
            <a:prstGeom prst="chord">
              <a:avLst>
                <a:gd name="adj1" fmla="val 3040676"/>
                <a:gd name="adj2" fmla="val 13707557"/>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41"/>
          <p:cNvGrpSpPr/>
          <p:nvPr/>
        </p:nvGrpSpPr>
        <p:grpSpPr>
          <a:xfrm rot="10800000">
            <a:off x="7740488" y="5040000"/>
            <a:ext cx="1224000" cy="1242000"/>
            <a:chOff x="5256000" y="5040000"/>
            <a:chExt cx="1224000" cy="1242000"/>
          </a:xfrm>
        </p:grpSpPr>
        <p:sp>
          <p:nvSpPr>
            <p:cNvPr id="38" name="弦 37"/>
            <p:cNvSpPr/>
            <p:nvPr/>
          </p:nvSpPr>
          <p:spPr>
            <a:xfrm>
              <a:off x="5256000" y="5040000"/>
              <a:ext cx="1224000" cy="1224000"/>
            </a:xfrm>
            <a:prstGeom prst="chord">
              <a:avLst>
                <a:gd name="adj1" fmla="val 3040676"/>
                <a:gd name="adj2" fmla="val 13707557"/>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弦 38"/>
            <p:cNvSpPr/>
            <p:nvPr/>
          </p:nvSpPr>
          <p:spPr>
            <a:xfrm rot="10800000">
              <a:off x="5256000" y="5058000"/>
              <a:ext cx="1224000" cy="1224000"/>
            </a:xfrm>
            <a:prstGeom prst="chord">
              <a:avLst>
                <a:gd name="adj1" fmla="val 3040676"/>
                <a:gd name="adj2" fmla="val 13707557"/>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29</a:t>
            </a:fld>
            <a:endParaRPr kumimoji="1" lang="ja-JP" altLang="en-US" dirty="0"/>
          </a:p>
        </p:txBody>
      </p:sp>
      <p:grpSp>
        <p:nvGrpSpPr>
          <p:cNvPr id="5" name="グループ化 16"/>
          <p:cNvGrpSpPr/>
          <p:nvPr/>
        </p:nvGrpSpPr>
        <p:grpSpPr>
          <a:xfrm>
            <a:off x="7452320" y="1195016"/>
            <a:ext cx="1714499" cy="1585912"/>
            <a:chOff x="3721597" y="1771080"/>
            <a:chExt cx="1714499" cy="1585912"/>
          </a:xfrm>
        </p:grpSpPr>
        <p:pic>
          <p:nvPicPr>
            <p:cNvPr id="6" name="図 5" descr="20091201_ha.eps"/>
            <p:cNvPicPr>
              <a:picLocks noChangeAspect="1"/>
            </p:cNvPicPr>
            <p:nvPr/>
          </p:nvPicPr>
          <p:blipFill>
            <a:blip r:embed="rId7" cstate="print"/>
            <a:stretch>
              <a:fillRect/>
            </a:stretch>
          </p:blipFill>
          <p:spPr>
            <a:xfrm>
              <a:off x="3721597" y="1771080"/>
              <a:ext cx="1714499" cy="1585912"/>
            </a:xfrm>
            <a:prstGeom prst="rect">
              <a:avLst/>
            </a:prstGeom>
            <a:solidFill>
              <a:schemeClr val="bg1"/>
            </a:solidFill>
          </p:spPr>
        </p:pic>
        <p:sp>
          <p:nvSpPr>
            <p:cNvPr id="7" name="正方形/長方形 6"/>
            <p:cNvSpPr/>
            <p:nvPr/>
          </p:nvSpPr>
          <p:spPr>
            <a:xfrm>
              <a:off x="4752048" y="1916832"/>
              <a:ext cx="216000" cy="864000"/>
            </a:xfrm>
            <a:prstGeom prst="rect">
              <a:avLst/>
            </a:prstGeom>
            <a:solidFill>
              <a:srgbClr val="FFC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40" name="表 39"/>
          <p:cNvGraphicFramePr>
            <a:graphicFrameLocks noGrp="1"/>
          </p:cNvGraphicFramePr>
          <p:nvPr>
            <p:extLst>
              <p:ext uri="{D42A27DB-BD31-4B8C-83A1-F6EECF244321}">
                <p14:modId xmlns:p14="http://schemas.microsoft.com/office/powerpoint/2010/main" val="3831623547"/>
              </p:ext>
            </p:extLst>
          </p:nvPr>
        </p:nvGraphicFramePr>
        <p:xfrm>
          <a:off x="179512" y="3284984"/>
          <a:ext cx="4392488" cy="1381760"/>
        </p:xfrm>
        <a:graphic>
          <a:graphicData uri="http://schemas.openxmlformats.org/drawingml/2006/table">
            <a:tbl>
              <a:tblPr firstRow="1" bandRow="1">
                <a:tableStyleId>{D7AC3CCA-C797-4891-BE02-D94E43425B78}</a:tableStyleId>
              </a:tblPr>
              <a:tblGrid>
                <a:gridCol w="1080120"/>
                <a:gridCol w="1656184"/>
                <a:gridCol w="1656184"/>
              </a:tblGrid>
              <a:tr h="370840">
                <a:tc>
                  <a:txBody>
                    <a:bodyPr/>
                    <a:lstStyle/>
                    <a:p>
                      <a:endParaRPr kumimoji="1" lang="ja-JP" altLang="en-US" dirty="0"/>
                    </a:p>
                  </a:txBody>
                  <a:tcPr>
                    <a:noFill/>
                  </a:tcPr>
                </a:tc>
                <a:tc>
                  <a:txBody>
                    <a:bodyPr/>
                    <a:lstStyle/>
                    <a:p>
                      <a:r>
                        <a:rPr kumimoji="1" lang="en-US" altLang="ja-JP" b="0" dirty="0" smtClean="0"/>
                        <a:t>Be</a:t>
                      </a:r>
                      <a:r>
                        <a:rPr kumimoji="1" lang="ja-JP" altLang="en-US" b="0" dirty="0" smtClean="0"/>
                        <a:t>星ガス円盤</a:t>
                      </a:r>
                      <a:r>
                        <a:rPr kumimoji="1" lang="en-US" altLang="ja-JP" b="0" dirty="0" smtClean="0"/>
                        <a:t>(</a:t>
                      </a:r>
                      <a:r>
                        <a:rPr kumimoji="1" lang="ja-JP" altLang="en-US" b="0" dirty="0" smtClean="0"/>
                        <a:t>軌道に対して</a:t>
                      </a:r>
                      <a:r>
                        <a:rPr kumimoji="1" lang="en-US" altLang="ja-JP" b="0" dirty="0" smtClean="0"/>
                        <a:t>)</a:t>
                      </a:r>
                      <a:endParaRPr kumimoji="1" lang="ja-JP" altLang="en-US" b="0" dirty="0"/>
                    </a:p>
                  </a:txBody>
                  <a:tcPr>
                    <a:noFill/>
                  </a:tcPr>
                </a:tc>
                <a:tc>
                  <a:txBody>
                    <a:bodyPr/>
                    <a:lstStyle/>
                    <a:p>
                      <a:r>
                        <a:rPr kumimoji="1" lang="en-US" altLang="ja-JP" b="0" dirty="0" smtClean="0"/>
                        <a:t>Warped</a:t>
                      </a:r>
                      <a:r>
                        <a:rPr kumimoji="1" lang="ja-JP" altLang="en-US" b="0" dirty="0" smtClean="0"/>
                        <a:t>成分</a:t>
                      </a:r>
                      <a:r>
                        <a:rPr kumimoji="1" lang="en-US" altLang="ja-JP" b="0" dirty="0" smtClean="0"/>
                        <a:t>(</a:t>
                      </a:r>
                      <a:r>
                        <a:rPr kumimoji="1" lang="ja-JP" altLang="en-US" b="0" dirty="0" smtClean="0"/>
                        <a:t>円盤に対して</a:t>
                      </a:r>
                      <a:r>
                        <a:rPr kumimoji="1" lang="en-US" altLang="ja-JP" b="0" dirty="0" smtClean="0"/>
                        <a:t>)</a:t>
                      </a:r>
                      <a:endParaRPr kumimoji="1" lang="ja-JP" altLang="en-US" b="0" dirty="0"/>
                    </a:p>
                  </a:txBody>
                  <a:tcPr>
                    <a:noFill/>
                  </a:tcPr>
                </a:tc>
              </a:tr>
              <a:tr h="370840">
                <a:tc>
                  <a:txBody>
                    <a:bodyPr/>
                    <a:lstStyle/>
                    <a:p>
                      <a:r>
                        <a:rPr kumimoji="1" lang="en-US" altLang="ja-JP" dirty="0" smtClean="0"/>
                        <a:t>Case</a:t>
                      </a:r>
                      <a:r>
                        <a:rPr kumimoji="1" lang="ja-JP" altLang="en-US" dirty="0" smtClean="0"/>
                        <a:t>　</a:t>
                      </a:r>
                      <a:r>
                        <a:rPr kumimoji="1" lang="en-US" altLang="ja-JP" dirty="0" smtClean="0"/>
                        <a:t>1</a:t>
                      </a:r>
                      <a:endParaRPr kumimoji="1" lang="ja-JP" altLang="en-US" dirty="0"/>
                    </a:p>
                  </a:txBody>
                  <a:tcPr>
                    <a:noFill/>
                  </a:tcPr>
                </a:tc>
                <a:tc>
                  <a:txBody>
                    <a:bodyPr/>
                    <a:lstStyle/>
                    <a:p>
                      <a:pPr algn="ctr"/>
                      <a:r>
                        <a:rPr kumimoji="1" lang="ja-JP" altLang="en-US" b="0" dirty="0" smtClean="0"/>
                        <a:t>順行</a:t>
                      </a:r>
                      <a:endParaRPr kumimoji="1" lang="ja-JP" altLang="en-US" b="0" dirty="0"/>
                    </a:p>
                  </a:txBody>
                  <a:tcPr>
                    <a:noFill/>
                  </a:tcPr>
                </a:tc>
                <a:tc>
                  <a:txBody>
                    <a:bodyPr/>
                    <a:lstStyle/>
                    <a:p>
                      <a:pPr algn="ctr"/>
                      <a:r>
                        <a:rPr kumimoji="1" lang="ja-JP" altLang="en-US" b="0" dirty="0" smtClean="0"/>
                        <a:t>順行</a:t>
                      </a:r>
                      <a:endParaRPr kumimoji="1" lang="ja-JP" altLang="en-US" b="0" dirty="0"/>
                    </a:p>
                  </a:txBody>
                  <a:tcPr>
                    <a:noFill/>
                  </a:tcPr>
                </a:tc>
              </a:tr>
              <a:tr h="370840">
                <a:tc>
                  <a:txBody>
                    <a:bodyPr/>
                    <a:lstStyle/>
                    <a:p>
                      <a:r>
                        <a:rPr kumimoji="1" lang="en-US" altLang="ja-JP" dirty="0" smtClean="0"/>
                        <a:t>Case</a:t>
                      </a:r>
                      <a:r>
                        <a:rPr kumimoji="1" lang="ja-JP" altLang="en-US" dirty="0" smtClean="0"/>
                        <a:t>　</a:t>
                      </a:r>
                      <a:r>
                        <a:rPr kumimoji="1" lang="en-US" altLang="ja-JP" dirty="0" smtClean="0"/>
                        <a:t>2 </a:t>
                      </a:r>
                      <a:endParaRPr kumimoji="1" lang="ja-JP" altLang="en-US" dirty="0"/>
                    </a:p>
                  </a:txBody>
                  <a:tcPr>
                    <a:noFill/>
                  </a:tcPr>
                </a:tc>
                <a:tc>
                  <a:txBody>
                    <a:bodyPr/>
                    <a:lstStyle/>
                    <a:p>
                      <a:pPr algn="ctr"/>
                      <a:r>
                        <a:rPr kumimoji="1" lang="ja-JP" altLang="en-US" b="0" dirty="0" smtClean="0"/>
                        <a:t>逆行</a:t>
                      </a:r>
                      <a:endParaRPr kumimoji="1" lang="ja-JP" altLang="en-US" b="0" dirty="0"/>
                    </a:p>
                  </a:txBody>
                  <a:tcPr>
                    <a:noFill/>
                  </a:tcPr>
                </a:tc>
                <a:tc>
                  <a:txBody>
                    <a:bodyPr/>
                    <a:lstStyle/>
                    <a:p>
                      <a:pPr algn="ctr"/>
                      <a:r>
                        <a:rPr kumimoji="1" lang="ja-JP" altLang="en-US" b="0" dirty="0" smtClean="0"/>
                        <a:t>逆行</a:t>
                      </a:r>
                      <a:endParaRPr kumimoji="1" lang="ja-JP" altLang="en-US" b="0" dirty="0"/>
                    </a:p>
                  </a:txBody>
                  <a:tcPr>
                    <a:noFill/>
                  </a:tcPr>
                </a:tc>
              </a:tr>
            </a:tbl>
          </a:graphicData>
        </a:graphic>
      </p:graphicFrame>
      <p:sp>
        <p:nvSpPr>
          <p:cNvPr id="41" name="正方形/長方形 40"/>
          <p:cNvSpPr/>
          <p:nvPr/>
        </p:nvSpPr>
        <p:spPr>
          <a:xfrm>
            <a:off x="179512" y="3933056"/>
            <a:ext cx="4392488" cy="3507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Be/X</a:t>
            </a:r>
            <a:r>
              <a:rPr kumimoji="1" lang="ja-JP" altLang="en-US" cap="none" dirty="0" smtClean="0"/>
              <a:t>線連星とは</a:t>
            </a:r>
            <a:endParaRPr kumimoji="1" lang="ja-JP" altLang="en-US" cap="none" dirty="0"/>
          </a:p>
        </p:txBody>
      </p:sp>
      <p:grpSp>
        <p:nvGrpSpPr>
          <p:cNvPr id="4" name="グループ化 3"/>
          <p:cNvGrpSpPr/>
          <p:nvPr/>
        </p:nvGrpSpPr>
        <p:grpSpPr>
          <a:xfrm>
            <a:off x="2483768" y="4869160"/>
            <a:ext cx="6624736" cy="1944216"/>
            <a:chOff x="2607184" y="1351802"/>
            <a:chExt cx="6624736" cy="1944216"/>
          </a:xfrm>
        </p:grpSpPr>
        <p:pic>
          <p:nvPicPr>
            <p:cNvPr id="5" name="Picture 2" descr="C:\Users\moritani\Desktop\PhD_thesis\fig\bexbinary.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766" y="1351802"/>
              <a:ext cx="4150154" cy="1944216"/>
            </a:xfrm>
            <a:prstGeom prst="rect">
              <a:avLst/>
            </a:prstGeom>
            <a:solidFill>
              <a:srgbClr val="FFFFFF"/>
            </a:solidFill>
          </p:spPr>
        </p:pic>
        <p:sp>
          <p:nvSpPr>
            <p:cNvPr id="6" name="テキスト ボックス 5"/>
            <p:cNvSpPr txBox="1"/>
            <p:nvPr/>
          </p:nvSpPr>
          <p:spPr>
            <a:xfrm>
              <a:off x="2607184" y="2844225"/>
              <a:ext cx="3152962"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Be/X</a:t>
              </a:r>
              <a:r>
                <a:rPr lang="ja-JP" altLang="en-US" sz="1400" dirty="0" smtClean="0">
                  <a:solidFill>
                    <a:srgbClr val="000000"/>
                  </a:solidFill>
                  <a:latin typeface="Arial" charset="0"/>
                  <a:ea typeface="ＭＳ Ｐゴシック" charset="-128"/>
                </a:rPr>
                <a:t>線連星の模式図</a:t>
              </a:r>
              <a:r>
                <a:rPr lang="en-US" altLang="ja-JP" sz="1400" dirty="0" smtClean="0">
                  <a:solidFill>
                    <a:srgbClr val="000000"/>
                  </a:solidFill>
                  <a:latin typeface="Arial" charset="0"/>
                  <a:ea typeface="ＭＳ Ｐゴシック" charset="-128"/>
                </a:rPr>
                <a:t>(Okazaki+ 2002)</a:t>
              </a:r>
              <a:endParaRPr lang="ja-JP" altLang="en-US" sz="1400" dirty="0">
                <a:solidFill>
                  <a:srgbClr val="000000"/>
                </a:solidFill>
                <a:latin typeface="Arial" charset="0"/>
                <a:ea typeface="ＭＳ Ｐゴシック" charset="-128"/>
              </a:endParaRPr>
            </a:p>
          </p:txBody>
        </p:sp>
      </p:grpSp>
      <p:sp>
        <p:nvSpPr>
          <p:cNvPr id="3" name="コンテンツ プレースホルダー 2"/>
          <p:cNvSpPr>
            <a:spLocks noGrp="1"/>
          </p:cNvSpPr>
          <p:nvPr>
            <p:ph sz="quarter" idx="1"/>
          </p:nvPr>
        </p:nvSpPr>
        <p:spPr>
          <a:xfrm>
            <a:off x="457200" y="1268760"/>
            <a:ext cx="8291264" cy="5256584"/>
          </a:xfrm>
        </p:spPr>
        <p:txBody>
          <a:bodyPr>
            <a:normAutofit/>
          </a:bodyPr>
          <a:lstStyle/>
          <a:p>
            <a:pPr marL="274320" lvl="1">
              <a:spcBef>
                <a:spcPts val="600"/>
              </a:spcBef>
              <a:buSzPct val="70000"/>
              <a:buFont typeface="Wingdings"/>
              <a:buChar char=""/>
            </a:pPr>
            <a:r>
              <a:rPr lang="en-US" altLang="ja-JP" sz="2800" dirty="0">
                <a:solidFill>
                  <a:srgbClr val="FF3399"/>
                </a:solidFill>
              </a:rPr>
              <a:t>Be</a:t>
            </a:r>
            <a:r>
              <a:rPr lang="ja-JP" altLang="en-US" sz="2800" dirty="0">
                <a:solidFill>
                  <a:srgbClr val="FF3399"/>
                </a:solidFill>
              </a:rPr>
              <a:t>星</a:t>
            </a:r>
            <a:r>
              <a:rPr lang="ja-JP" altLang="en-US" sz="2800" dirty="0"/>
              <a:t> </a:t>
            </a:r>
            <a:r>
              <a:rPr lang="en-US" altLang="ja-JP" sz="2800" dirty="0"/>
              <a:t>+ </a:t>
            </a:r>
            <a:r>
              <a:rPr lang="ja-JP" altLang="en-US" sz="2800" dirty="0"/>
              <a:t>コンパクト星</a:t>
            </a:r>
            <a:r>
              <a:rPr lang="en-US" altLang="ja-JP" sz="2800" dirty="0"/>
              <a:t>(</a:t>
            </a:r>
            <a:r>
              <a:rPr lang="ja-JP" altLang="en-US" sz="2800" dirty="0">
                <a:solidFill>
                  <a:srgbClr val="FF3399"/>
                </a:solidFill>
              </a:rPr>
              <a:t>中性子星</a:t>
            </a:r>
            <a:r>
              <a:rPr lang="en-US" altLang="ja-JP" sz="2800" dirty="0"/>
              <a:t>)</a:t>
            </a:r>
            <a:endParaRPr lang="en-US" altLang="ja-JP" sz="2400" dirty="0"/>
          </a:p>
          <a:p>
            <a:r>
              <a:rPr lang="en-US" altLang="ja-JP" sz="2800" dirty="0" smtClean="0"/>
              <a:t>(</a:t>
            </a:r>
            <a:r>
              <a:rPr lang="ja-JP" altLang="en-US" sz="2800" dirty="0" smtClean="0"/>
              <a:t>古典的</a:t>
            </a:r>
            <a:r>
              <a:rPr lang="en-US" altLang="ja-JP" sz="2800" dirty="0" smtClean="0"/>
              <a:t>)Be</a:t>
            </a:r>
            <a:r>
              <a:rPr lang="ja-JP" altLang="en-US" sz="2800" dirty="0"/>
              <a:t>星</a:t>
            </a:r>
            <a:r>
              <a:rPr lang="en-US" altLang="ja-JP" sz="2800" dirty="0"/>
              <a:t>: </a:t>
            </a:r>
            <a:r>
              <a:rPr lang="en-US" altLang="ja-JP" sz="2800" dirty="0" err="1"/>
              <a:t>Balmer</a:t>
            </a:r>
            <a:r>
              <a:rPr lang="ja-JP" altLang="en-US" sz="2800" dirty="0"/>
              <a:t>線等が過去に</a:t>
            </a:r>
            <a:r>
              <a:rPr lang="en-US" altLang="ja-JP" sz="2800" dirty="0"/>
              <a:t>1</a:t>
            </a:r>
            <a:r>
              <a:rPr lang="ja-JP" altLang="en-US" sz="2800" dirty="0"/>
              <a:t>度でも輝線として観測された</a:t>
            </a:r>
            <a:r>
              <a:rPr lang="en-US" altLang="ja-JP" sz="2800" dirty="0"/>
              <a:t>B</a:t>
            </a:r>
            <a:r>
              <a:rPr lang="ja-JP" altLang="en-US" sz="2800" dirty="0"/>
              <a:t>型星</a:t>
            </a:r>
            <a:r>
              <a:rPr lang="en-US" altLang="ja-JP" sz="2800" dirty="0"/>
              <a:t>(</a:t>
            </a:r>
            <a:r>
              <a:rPr lang="ja-JP" altLang="en-US" sz="2800" dirty="0"/>
              <a:t>主系列星・巨星</a:t>
            </a:r>
            <a:r>
              <a:rPr lang="en-US" altLang="ja-JP" sz="2800" dirty="0"/>
              <a:t>)</a:t>
            </a:r>
          </a:p>
          <a:p>
            <a:pPr lvl="1"/>
            <a:r>
              <a:rPr lang="ja-JP" altLang="en-US" sz="2400" dirty="0"/>
              <a:t>光球</a:t>
            </a:r>
            <a:r>
              <a:rPr lang="en-US" altLang="ja-JP" sz="2400" dirty="0"/>
              <a:t>(</a:t>
            </a:r>
            <a:r>
              <a:rPr lang="ja-JP" altLang="en-US" sz="2400" dirty="0"/>
              <a:t>吸収線</a:t>
            </a:r>
            <a:r>
              <a:rPr lang="en-US" altLang="ja-JP" sz="2400" dirty="0"/>
              <a:t>) + </a:t>
            </a:r>
            <a:r>
              <a:rPr lang="en-US" altLang="ja-JP" sz="2400" dirty="0" smtClean="0">
                <a:solidFill>
                  <a:srgbClr val="FF3399"/>
                </a:solidFill>
              </a:rPr>
              <a:t>Be</a:t>
            </a:r>
            <a:r>
              <a:rPr lang="ja-JP" altLang="en-US" sz="2400" dirty="0" smtClean="0">
                <a:solidFill>
                  <a:srgbClr val="FF3399"/>
                </a:solidFill>
              </a:rPr>
              <a:t>星ガス円盤</a:t>
            </a:r>
            <a:r>
              <a:rPr lang="en-US" altLang="ja-JP" sz="2400" dirty="0" smtClean="0"/>
              <a:t>(</a:t>
            </a:r>
            <a:r>
              <a:rPr lang="ja-JP" altLang="en-US" sz="2400" dirty="0"/>
              <a:t>輝線</a:t>
            </a:r>
            <a:r>
              <a:rPr lang="en-US" altLang="ja-JP" sz="2400" dirty="0"/>
              <a:t>)</a:t>
            </a:r>
          </a:p>
          <a:p>
            <a:pPr lvl="1"/>
            <a:r>
              <a:rPr lang="ja-JP" altLang="en-US" sz="2400" dirty="0" smtClean="0"/>
              <a:t>輝線</a:t>
            </a:r>
            <a:r>
              <a:rPr lang="en-US" altLang="ja-JP" sz="2400" dirty="0" smtClean="0"/>
              <a:t>:Be</a:t>
            </a:r>
            <a:r>
              <a:rPr lang="ja-JP" altLang="en-US" sz="2400" dirty="0" smtClean="0"/>
              <a:t>星ガス円盤を見る角度によって形状が異なる</a:t>
            </a:r>
            <a:endParaRPr lang="en-US" altLang="ja-JP" sz="2400" dirty="0" smtClean="0"/>
          </a:p>
          <a:p>
            <a:pPr lvl="1"/>
            <a:r>
              <a:rPr lang="en-US" altLang="ja-JP" sz="2400" dirty="0" smtClean="0"/>
              <a:t>Be</a:t>
            </a:r>
            <a:r>
              <a:rPr lang="ja-JP" altLang="en-US" sz="2400" dirty="0" smtClean="0"/>
              <a:t>星ガス円盤</a:t>
            </a:r>
            <a:r>
              <a:rPr lang="en-US" altLang="ja-JP" sz="2400" dirty="0" smtClean="0"/>
              <a:t>(</a:t>
            </a:r>
            <a:r>
              <a:rPr lang="ja-JP" altLang="en-US" sz="2400" dirty="0"/>
              <a:t>輝線</a:t>
            </a:r>
            <a:r>
              <a:rPr lang="en-US" altLang="ja-JP" sz="2400" dirty="0" smtClean="0"/>
              <a:t>):</a:t>
            </a:r>
            <a:r>
              <a:rPr lang="ja-JP" altLang="en-US" sz="2400" dirty="0" smtClean="0"/>
              <a:t>様々</a:t>
            </a:r>
            <a:r>
              <a:rPr lang="ja-JP" altLang="en-US" sz="2400" dirty="0"/>
              <a:t>な時間スケールの変動</a:t>
            </a:r>
            <a:r>
              <a:rPr lang="en-US" altLang="ja-JP" sz="2400" dirty="0"/>
              <a:t/>
            </a:r>
            <a:br>
              <a:rPr lang="en-US" altLang="ja-JP" sz="2400" dirty="0"/>
            </a:br>
            <a:r>
              <a:rPr lang="en-US" altLang="ja-JP" sz="2400" dirty="0"/>
              <a:t> </a:t>
            </a:r>
            <a:r>
              <a:rPr lang="en-US" altLang="ja-JP" sz="2400" dirty="0" smtClean="0"/>
              <a:t>…</a:t>
            </a:r>
            <a:r>
              <a:rPr lang="ja-JP" altLang="en-US" sz="2400" dirty="0" smtClean="0"/>
              <a:t>消失</a:t>
            </a:r>
            <a:r>
              <a:rPr lang="ja-JP" altLang="en-US" sz="2400" dirty="0"/>
              <a:t>・再現</a:t>
            </a:r>
            <a:r>
              <a:rPr lang="ja-JP" altLang="en-US" sz="2400" dirty="0" smtClean="0"/>
              <a:t>、</a:t>
            </a:r>
            <a:r>
              <a:rPr lang="ja-JP" altLang="en-US" sz="2400" dirty="0"/>
              <a:t>円盤</a:t>
            </a:r>
            <a:r>
              <a:rPr lang="ja-JP" altLang="en-US" sz="2400" dirty="0" smtClean="0"/>
              <a:t>面</a:t>
            </a:r>
            <a:r>
              <a:rPr lang="ja-JP" altLang="en-US" sz="2400" dirty="0"/>
              <a:t>の摂動 </a:t>
            </a:r>
            <a:r>
              <a:rPr lang="en-US" altLang="ja-JP" sz="2400" dirty="0" err="1"/>
              <a:t>etc</a:t>
            </a:r>
            <a:endParaRPr lang="en-US" altLang="ja-JP" sz="2400" dirty="0"/>
          </a:p>
          <a:p>
            <a:r>
              <a:rPr lang="en-US" altLang="ja-JP" sz="2800" dirty="0"/>
              <a:t>Be/X</a:t>
            </a:r>
            <a:r>
              <a:rPr lang="ja-JP" altLang="en-US" sz="2800" dirty="0"/>
              <a:t>線連星系での</a:t>
            </a:r>
            <a:r>
              <a:rPr lang="en-US" altLang="ja-JP" sz="2800" dirty="0"/>
              <a:t>X</a:t>
            </a:r>
            <a:r>
              <a:rPr lang="ja-JP" altLang="en-US" sz="2800" dirty="0"/>
              <a:t>線輻射</a:t>
            </a:r>
            <a:r>
              <a:rPr lang="en-US" altLang="ja-JP" sz="2800" dirty="0"/>
              <a:t>: </a:t>
            </a:r>
          </a:p>
          <a:p>
            <a:pPr lvl="1"/>
            <a:r>
              <a:rPr lang="en-US" altLang="ja-JP" sz="2400" dirty="0" smtClean="0"/>
              <a:t>Be</a:t>
            </a:r>
            <a:r>
              <a:rPr lang="ja-JP" altLang="en-US" sz="2400" dirty="0" smtClean="0"/>
              <a:t>星ガス円盤から</a:t>
            </a:r>
            <a:r>
              <a:rPr lang="ja-JP" altLang="en-US" sz="2400" dirty="0"/>
              <a:t>中性子星への質量輸送</a:t>
            </a:r>
            <a:endParaRPr lang="en-US" altLang="ja-JP" sz="2400" dirty="0"/>
          </a:p>
          <a:p>
            <a:pPr lvl="1"/>
            <a:r>
              <a:rPr lang="en-US" altLang="ja-JP" sz="2400" dirty="0"/>
              <a:t>Roche lobe overflow</a:t>
            </a:r>
            <a:endParaRPr lang="ja-JP" altLang="en-US" sz="2400" dirty="0"/>
          </a:p>
          <a:p>
            <a:endParaRPr kumimoji="1" lang="ja-JP" altLang="en-US" sz="2800" dirty="0"/>
          </a:p>
        </p:txBody>
      </p:sp>
      <p:grpSp>
        <p:nvGrpSpPr>
          <p:cNvPr id="7" name="グループ化 6"/>
          <p:cNvGrpSpPr/>
          <p:nvPr/>
        </p:nvGrpSpPr>
        <p:grpSpPr>
          <a:xfrm>
            <a:off x="4993704" y="44624"/>
            <a:ext cx="4114800" cy="1531913"/>
            <a:chOff x="4932040" y="188640"/>
            <a:chExt cx="4114800" cy="1531913"/>
          </a:xfrm>
        </p:grpSpPr>
        <p:pic>
          <p:nvPicPr>
            <p:cNvPr id="8" name="Picture 4"/>
            <p:cNvPicPr>
              <a:picLocks noChangeAspect="1" noChangeArrowheads="1"/>
            </p:cNvPicPr>
            <p:nvPr/>
          </p:nvPicPr>
          <p:blipFill>
            <a:blip r:embed="rId3" cstate="print"/>
            <a:srcRect/>
            <a:stretch>
              <a:fillRect/>
            </a:stretch>
          </p:blipFill>
          <p:spPr bwMode="auto">
            <a:xfrm>
              <a:off x="4932040" y="188640"/>
              <a:ext cx="4114800" cy="1268410"/>
            </a:xfrm>
            <a:prstGeom prst="rect">
              <a:avLst/>
            </a:prstGeom>
            <a:noFill/>
            <a:ln w="9525">
              <a:noFill/>
              <a:miter lim="800000"/>
              <a:headEnd/>
              <a:tailEnd/>
            </a:ln>
          </p:spPr>
        </p:pic>
        <p:sp>
          <p:nvSpPr>
            <p:cNvPr id="9" name="Text Box 9"/>
            <p:cNvSpPr txBox="1">
              <a:spLocks noChangeArrowheads="1"/>
            </p:cNvSpPr>
            <p:nvPr/>
          </p:nvSpPr>
          <p:spPr bwMode="auto">
            <a:xfrm>
              <a:off x="5482952" y="1412776"/>
              <a:ext cx="3563888" cy="307777"/>
            </a:xfrm>
            <a:prstGeom prst="rect">
              <a:avLst/>
            </a:prstGeom>
            <a:noFill/>
            <a:ln w="9525">
              <a:noFill/>
              <a:miter lim="800000"/>
              <a:headEnd/>
              <a:tailEnd/>
            </a:ln>
          </p:spPr>
          <p:txBody>
            <a:bodyPr wrap="square">
              <a:spAutoFit/>
            </a:bodyPr>
            <a:lstStyle/>
            <a:p>
              <a:pPr fontAlgn="base">
                <a:spcBef>
                  <a:spcPct val="50000"/>
                </a:spcBef>
                <a:spcAft>
                  <a:spcPct val="0"/>
                </a:spcAft>
              </a:pPr>
              <a:r>
                <a:rPr lang="en-US" altLang="ja-JP" sz="1400" dirty="0" smtClean="0">
                  <a:solidFill>
                    <a:srgbClr val="000000"/>
                  </a:solidFill>
                  <a:latin typeface="Arial" charset="0"/>
                  <a:ea typeface="ＭＳ Ｐゴシック" charset="-128"/>
                </a:rPr>
                <a:t>(Porter </a:t>
              </a:r>
              <a:r>
                <a:rPr lang="en-US" altLang="ja-JP" sz="1400" dirty="0">
                  <a:solidFill>
                    <a:srgbClr val="000000"/>
                  </a:solidFill>
                  <a:latin typeface="Arial" charset="0"/>
                  <a:ea typeface="ＭＳ Ｐゴシック" charset="-128"/>
                </a:rPr>
                <a:t>&amp; </a:t>
              </a:r>
              <a:r>
                <a:rPr lang="en-US" altLang="ja-JP" sz="1400" dirty="0" err="1">
                  <a:solidFill>
                    <a:srgbClr val="000000"/>
                  </a:solidFill>
                  <a:latin typeface="Arial" charset="0"/>
                  <a:ea typeface="ＭＳ Ｐゴシック" charset="-128"/>
                </a:rPr>
                <a:t>Rivinius</a:t>
              </a:r>
              <a:r>
                <a:rPr lang="en-US" altLang="ja-JP" sz="1400" dirty="0">
                  <a:solidFill>
                    <a:srgbClr val="000000"/>
                  </a:solidFill>
                  <a:latin typeface="Arial" charset="0"/>
                  <a:ea typeface="ＭＳ Ｐゴシック" charset="-128"/>
                </a:rPr>
                <a:t> </a:t>
              </a:r>
              <a:r>
                <a:rPr lang="en-US" altLang="ja-JP" sz="1400" dirty="0" smtClean="0">
                  <a:solidFill>
                    <a:srgbClr val="000000"/>
                  </a:solidFill>
                  <a:latin typeface="Arial" charset="0"/>
                  <a:ea typeface="ＭＳ Ｐゴシック" charset="-128"/>
                </a:rPr>
                <a:t>2003 PASP, 115, 1153)</a:t>
              </a:r>
              <a:endParaRPr lang="en-US" altLang="ja-JP" sz="1400" dirty="0">
                <a:solidFill>
                  <a:srgbClr val="000000"/>
                </a:solidFill>
                <a:latin typeface="Arial" charset="0"/>
                <a:ea typeface="ＭＳ Ｐゴシック" charset="-128"/>
              </a:endParaRPr>
            </a:p>
          </p:txBody>
        </p:sp>
        <p:sp>
          <p:nvSpPr>
            <p:cNvPr id="10" name="テキスト ボックス 9"/>
            <p:cNvSpPr txBox="1"/>
            <p:nvPr/>
          </p:nvSpPr>
          <p:spPr>
            <a:xfrm>
              <a:off x="5292080" y="384919"/>
              <a:ext cx="3312368"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2D2D8A"/>
                  </a:solidFill>
                  <a:latin typeface="Arial" charset="0"/>
                  <a:ea typeface="ＭＳ Ｐゴシック" charset="-128"/>
                </a:rPr>
                <a:t>edge-on                                      pole-on</a:t>
              </a:r>
              <a:endParaRPr lang="ja-JP" altLang="en-US" sz="1400" dirty="0">
                <a:solidFill>
                  <a:srgbClr val="2D2D8A"/>
                </a:solidFill>
                <a:latin typeface="Arial" charset="0"/>
                <a:ea typeface="ＭＳ Ｐゴシック" charset="-128"/>
              </a:endParaRPr>
            </a:p>
          </p:txBody>
        </p:sp>
      </p:grpSp>
      <p:sp>
        <p:nvSpPr>
          <p:cNvPr id="11" name="スライド番号プレースホルダー 10"/>
          <p:cNvSpPr>
            <a:spLocks noGrp="1"/>
          </p:cNvSpPr>
          <p:nvPr>
            <p:ph type="sldNum" sz="quarter" idx="15"/>
          </p:nvPr>
        </p:nvSpPr>
        <p:spPr/>
        <p:txBody>
          <a:bodyPr/>
          <a:lstStyle/>
          <a:p>
            <a:fld id="{37FE7906-188B-4EE8-A898-58A965B06A3D}" type="slidenum">
              <a:rPr kumimoji="1" lang="ja-JP" altLang="en-US" smtClean="0"/>
              <a:pPr/>
              <a:t>3</a:t>
            </a:fld>
            <a:endParaRPr kumimoji="1" lang="ja-JP" altLang="en-US" dirty="0"/>
          </a:p>
        </p:txBody>
      </p:sp>
    </p:spTree>
    <p:extLst>
      <p:ext uri="{BB962C8B-B14F-4D97-AF65-F5344CB8AC3E}">
        <p14:creationId xmlns:p14="http://schemas.microsoft.com/office/powerpoint/2010/main" val="4096183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Ｘ線活動期の</a:t>
            </a:r>
            <a:r>
              <a:rPr lang="en-US" altLang="ja-JP" cap="none" dirty="0" smtClean="0"/>
              <a:t>Be</a:t>
            </a:r>
            <a:r>
              <a:rPr lang="ja-JP" altLang="en-US" cap="none" dirty="0" smtClean="0"/>
              <a:t>星ガス円盤の様子</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pPr marL="457200" indent="-457200">
              <a:buNone/>
            </a:pPr>
            <a:r>
              <a:rPr lang="en-US" altLang="ja-JP" dirty="0" smtClean="0"/>
              <a:t>Be</a:t>
            </a:r>
            <a:r>
              <a:rPr lang="ja-JP" altLang="en-US" dirty="0" smtClean="0"/>
              <a:t>星ガス円盤、</a:t>
            </a:r>
            <a:r>
              <a:rPr lang="en-US" altLang="ja-JP" dirty="0"/>
              <a:t>w</a:t>
            </a:r>
            <a:r>
              <a:rPr lang="en-US" altLang="ja-JP" dirty="0" smtClean="0"/>
              <a:t>arped</a:t>
            </a:r>
            <a:r>
              <a:rPr lang="ja-JP" altLang="en-US" dirty="0" smtClean="0"/>
              <a:t>成分ともに順行</a:t>
            </a:r>
            <a:endParaRPr lang="en-US" altLang="ja-JP" dirty="0" smtClean="0"/>
          </a:p>
          <a:p>
            <a:pPr marL="538163" lvl="1" indent="-265113">
              <a:buFont typeface="+mj-lt"/>
              <a:buAutoNum type="alphaLcPeriod"/>
            </a:pPr>
            <a:r>
              <a:rPr lang="ja-JP" altLang="en-US" sz="2000" dirty="0" smtClean="0"/>
              <a:t> 最初</a:t>
            </a:r>
            <a:r>
              <a:rPr lang="en-US" altLang="ja-JP" sz="2000" dirty="0" smtClean="0"/>
              <a:t>(2005</a:t>
            </a:r>
            <a:r>
              <a:rPr lang="ja-JP" altLang="en-US" sz="2000" dirty="0" smtClean="0"/>
              <a:t>年</a:t>
            </a:r>
            <a:r>
              <a:rPr lang="en-US" altLang="ja-JP" sz="2000" dirty="0" smtClean="0"/>
              <a:t>11</a:t>
            </a:r>
            <a:r>
              <a:rPr lang="ja-JP" altLang="en-US" sz="2000" dirty="0" smtClean="0"/>
              <a:t>月</a:t>
            </a:r>
            <a:r>
              <a:rPr lang="en-US" altLang="ja-JP" sz="2000" dirty="0" smtClean="0"/>
              <a:t>)Be</a:t>
            </a:r>
            <a:r>
              <a:rPr lang="ja-JP" altLang="en-US" sz="2000" dirty="0" smtClean="0"/>
              <a:t>星ガス円盤は</a:t>
            </a:r>
            <a:r>
              <a:rPr lang="en-US" altLang="ja-JP" sz="2000" dirty="0" err="1" smtClean="0"/>
              <a:t>Kepler</a:t>
            </a:r>
            <a:r>
              <a:rPr lang="ja-JP" altLang="en-US" sz="2000" dirty="0" smtClean="0"/>
              <a:t>回転</a:t>
            </a:r>
            <a:endParaRPr lang="en-US" altLang="ja-JP" sz="2000" dirty="0" smtClean="0"/>
          </a:p>
        </p:txBody>
      </p:sp>
      <p:pic>
        <p:nvPicPr>
          <p:cNvPr id="4" name="Picture 3"/>
          <p:cNvPicPr>
            <a:picLocks noChangeAspect="1" noChangeArrowheads="1"/>
          </p:cNvPicPr>
          <p:nvPr/>
        </p:nvPicPr>
        <p:blipFill>
          <a:blip r:embed="rId2" cstate="print"/>
          <a:srcRect/>
          <a:stretch>
            <a:fillRect/>
          </a:stretch>
        </p:blipFill>
        <p:spPr bwMode="auto">
          <a:xfrm>
            <a:off x="694850" y="5004590"/>
            <a:ext cx="3877150" cy="188079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54397" t="2978" b="41333"/>
          <a:stretch>
            <a:fillRect/>
          </a:stretch>
        </p:blipFill>
        <p:spPr bwMode="auto">
          <a:xfrm>
            <a:off x="6539088" y="19510"/>
            <a:ext cx="2551882" cy="398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4"/>
          <p:cNvSpPr>
            <a:spLocks noGrp="1"/>
          </p:cNvSpPr>
          <p:nvPr>
            <p:ph type="sldNum" sz="quarter" idx="15"/>
          </p:nvPr>
        </p:nvSpPr>
        <p:spPr/>
        <p:txBody>
          <a:bodyPr/>
          <a:lstStyle/>
          <a:p>
            <a:fld id="{37FE7906-188B-4EE8-A898-58A965B06A3D}" type="slidenum">
              <a:rPr kumimoji="1" lang="ja-JP" altLang="en-US" smtClean="0"/>
              <a:pPr/>
              <a:t>30</a:t>
            </a:fld>
            <a:endParaRPr kumimoji="1" lang="ja-JP" altLang="en-US" dirty="0"/>
          </a:p>
        </p:txBody>
      </p:sp>
      <p:sp>
        <p:nvSpPr>
          <p:cNvPr id="5" name="正方形/長方形 4"/>
          <p:cNvSpPr/>
          <p:nvPr/>
        </p:nvSpPr>
        <p:spPr>
          <a:xfrm>
            <a:off x="6539088" y="188640"/>
            <a:ext cx="255188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732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Ｘ線活動期の</a:t>
            </a:r>
            <a:r>
              <a:rPr lang="en-US" altLang="ja-JP" cap="none" dirty="0" smtClean="0"/>
              <a:t>Be</a:t>
            </a:r>
            <a:r>
              <a:rPr lang="ja-JP" altLang="en-US" cap="none" dirty="0" smtClean="0"/>
              <a:t>星ガス円盤の様子</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pPr marL="457200" indent="-457200">
              <a:buNone/>
            </a:pPr>
            <a:r>
              <a:rPr lang="en-US" altLang="ja-JP" dirty="0" smtClean="0"/>
              <a:t>Be</a:t>
            </a:r>
            <a:r>
              <a:rPr lang="ja-JP" altLang="en-US" dirty="0" smtClean="0"/>
              <a:t>星ガス円盤、</a:t>
            </a:r>
            <a:r>
              <a:rPr lang="en-US" altLang="ja-JP" dirty="0"/>
              <a:t>w</a:t>
            </a:r>
            <a:r>
              <a:rPr lang="en-US" altLang="ja-JP" dirty="0" smtClean="0"/>
              <a:t>arped</a:t>
            </a:r>
            <a:r>
              <a:rPr lang="ja-JP" altLang="en-US" dirty="0" smtClean="0"/>
              <a:t>成分ともに順行</a:t>
            </a:r>
            <a:endParaRPr lang="en-US" altLang="ja-JP" dirty="0" smtClean="0"/>
          </a:p>
          <a:p>
            <a:pPr marL="538163" lvl="1" indent="-265113">
              <a:buFont typeface="+mj-lt"/>
              <a:buAutoNum type="alphaLcPeriod"/>
            </a:pPr>
            <a:r>
              <a:rPr lang="ja-JP" altLang="en-US" sz="2000" dirty="0" smtClean="0"/>
              <a:t> 最初</a:t>
            </a:r>
            <a:r>
              <a:rPr lang="en-US" altLang="ja-JP" sz="2000" dirty="0" smtClean="0"/>
              <a:t>(2005</a:t>
            </a:r>
            <a:r>
              <a:rPr lang="ja-JP" altLang="en-US" sz="2000" dirty="0" smtClean="0"/>
              <a:t>年</a:t>
            </a:r>
            <a:r>
              <a:rPr lang="en-US" altLang="ja-JP" sz="2000" dirty="0" smtClean="0"/>
              <a:t>11</a:t>
            </a:r>
            <a:r>
              <a:rPr lang="ja-JP" altLang="en-US" sz="2000" dirty="0" smtClean="0"/>
              <a:t>月</a:t>
            </a:r>
            <a:r>
              <a:rPr lang="en-US" altLang="ja-JP" sz="2000" dirty="0" smtClean="0"/>
              <a:t>)Be</a:t>
            </a:r>
            <a:r>
              <a:rPr lang="ja-JP" altLang="en-US" sz="2000" dirty="0" smtClean="0"/>
              <a:t>星ガス円盤は</a:t>
            </a:r>
            <a:r>
              <a:rPr lang="en-US" altLang="ja-JP" sz="2000" dirty="0" err="1" smtClean="0"/>
              <a:t>Kepler</a:t>
            </a:r>
            <a:r>
              <a:rPr lang="ja-JP" altLang="en-US" sz="2000" dirty="0" smtClean="0"/>
              <a:t>回転</a:t>
            </a:r>
            <a:endParaRPr lang="en-US" altLang="ja-JP" sz="2000" dirty="0" smtClean="0"/>
          </a:p>
          <a:p>
            <a:pPr marL="538163" lvl="1" indent="-265113">
              <a:buFont typeface="+mj-lt"/>
              <a:buAutoNum type="alphaLcPeriod"/>
            </a:pPr>
            <a:r>
              <a:rPr lang="en-US" altLang="ja-JP" sz="2000" dirty="0" smtClean="0"/>
              <a:t>2008</a:t>
            </a:r>
            <a:r>
              <a:rPr lang="ja-JP" altLang="en-US" sz="2000" dirty="0" smtClean="0"/>
              <a:t>年の頭に</a:t>
            </a:r>
            <a:r>
              <a:rPr lang="ja-JP" altLang="en-US" sz="2000" u="sng" dirty="0" smtClean="0">
                <a:uFill>
                  <a:solidFill>
                    <a:srgbClr val="FF3399"/>
                  </a:solidFill>
                </a:uFill>
              </a:rPr>
              <a:t>光球からの</a:t>
            </a:r>
            <a:r>
              <a:rPr lang="en-US" altLang="ja-JP" sz="2000" u="sng" dirty="0" smtClean="0">
                <a:uFill>
                  <a:solidFill>
                    <a:srgbClr val="FF3399"/>
                  </a:solidFill>
                </a:uFill>
              </a:rPr>
              <a:t>outflow</a:t>
            </a:r>
            <a:r>
              <a:rPr lang="ja-JP" altLang="en-US" sz="2000" u="sng" dirty="0" smtClean="0">
                <a:uFill>
                  <a:solidFill>
                    <a:srgbClr val="FF3399"/>
                  </a:solidFill>
                </a:uFill>
              </a:rPr>
              <a:t>無くなる</a:t>
            </a:r>
            <a:endParaRPr lang="en-US" altLang="ja-JP" sz="2000" u="sng" dirty="0" smtClean="0">
              <a:uFill>
                <a:solidFill>
                  <a:srgbClr val="FF3399"/>
                </a:solidFill>
              </a:uFill>
            </a:endParaRPr>
          </a:p>
        </p:txBody>
      </p:sp>
      <p:pic>
        <p:nvPicPr>
          <p:cNvPr id="4" name="Picture 3"/>
          <p:cNvPicPr>
            <a:picLocks noChangeAspect="1" noChangeArrowheads="1"/>
          </p:cNvPicPr>
          <p:nvPr/>
        </p:nvPicPr>
        <p:blipFill>
          <a:blip r:embed="rId2" cstate="print"/>
          <a:srcRect/>
          <a:stretch>
            <a:fillRect/>
          </a:stretch>
        </p:blipFill>
        <p:spPr bwMode="auto">
          <a:xfrm>
            <a:off x="694850" y="5004590"/>
            <a:ext cx="3877150" cy="188079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54397" t="2978" b="41333"/>
          <a:stretch>
            <a:fillRect/>
          </a:stretch>
        </p:blipFill>
        <p:spPr bwMode="auto">
          <a:xfrm>
            <a:off x="6539088" y="19510"/>
            <a:ext cx="2551882" cy="398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4"/>
          <p:cNvSpPr>
            <a:spLocks noGrp="1"/>
          </p:cNvSpPr>
          <p:nvPr>
            <p:ph type="sldNum" sz="quarter" idx="15"/>
          </p:nvPr>
        </p:nvSpPr>
        <p:spPr/>
        <p:txBody>
          <a:bodyPr/>
          <a:lstStyle/>
          <a:p>
            <a:fld id="{37FE7906-188B-4EE8-A898-58A965B06A3D}" type="slidenum">
              <a:rPr kumimoji="1" lang="ja-JP" altLang="en-US" smtClean="0"/>
              <a:pPr/>
              <a:t>31</a:t>
            </a:fld>
            <a:endParaRPr kumimoji="1" lang="ja-JP" altLang="en-US" dirty="0"/>
          </a:p>
        </p:txBody>
      </p:sp>
      <p:sp>
        <p:nvSpPr>
          <p:cNvPr id="16" name="正方形/長方形 15"/>
          <p:cNvSpPr/>
          <p:nvPr/>
        </p:nvSpPr>
        <p:spPr>
          <a:xfrm>
            <a:off x="6539088" y="980728"/>
            <a:ext cx="2551882" cy="6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368000" y="4365104"/>
            <a:ext cx="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64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Ｘ線活動期の</a:t>
            </a:r>
            <a:r>
              <a:rPr lang="en-US" altLang="ja-JP" cap="none" dirty="0" smtClean="0"/>
              <a:t>Be</a:t>
            </a:r>
            <a:r>
              <a:rPr lang="ja-JP" altLang="en-US" cap="none" dirty="0" smtClean="0"/>
              <a:t>星ガス円盤の様子</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pPr marL="457200" indent="-457200">
              <a:buNone/>
            </a:pPr>
            <a:r>
              <a:rPr lang="en-US" altLang="ja-JP" dirty="0"/>
              <a:t>Be</a:t>
            </a:r>
            <a:r>
              <a:rPr lang="ja-JP" altLang="en-US" dirty="0"/>
              <a:t>星ガス円盤、</a:t>
            </a:r>
            <a:r>
              <a:rPr lang="en-US" altLang="ja-JP" dirty="0"/>
              <a:t>warped</a:t>
            </a:r>
            <a:r>
              <a:rPr lang="ja-JP" altLang="en-US" dirty="0"/>
              <a:t>成分ともに順行</a:t>
            </a:r>
            <a:endParaRPr lang="en-US" altLang="ja-JP" dirty="0"/>
          </a:p>
          <a:p>
            <a:pPr marL="538163" lvl="1" indent="-265113">
              <a:buFont typeface="+mj-lt"/>
              <a:buAutoNum type="alphaLcPeriod"/>
            </a:pPr>
            <a:r>
              <a:rPr lang="ja-JP" altLang="en-US" sz="2000" dirty="0"/>
              <a:t> 最初</a:t>
            </a:r>
            <a:r>
              <a:rPr lang="en-US" altLang="ja-JP" sz="2000" dirty="0"/>
              <a:t>(2005</a:t>
            </a:r>
            <a:r>
              <a:rPr lang="ja-JP" altLang="en-US" sz="2000" dirty="0"/>
              <a:t>年</a:t>
            </a:r>
            <a:r>
              <a:rPr lang="en-US" altLang="ja-JP" sz="2000" dirty="0"/>
              <a:t>11</a:t>
            </a:r>
            <a:r>
              <a:rPr lang="ja-JP" altLang="en-US" sz="2000" dirty="0"/>
              <a:t>月</a:t>
            </a:r>
            <a:r>
              <a:rPr lang="en-US" altLang="ja-JP" sz="2000" dirty="0"/>
              <a:t>)Be</a:t>
            </a:r>
            <a:r>
              <a:rPr lang="ja-JP" altLang="en-US" sz="2000" dirty="0"/>
              <a:t>星ガス円盤は</a:t>
            </a:r>
            <a:r>
              <a:rPr lang="en-US" altLang="ja-JP" sz="2000" dirty="0" err="1"/>
              <a:t>Kepler</a:t>
            </a:r>
            <a:r>
              <a:rPr lang="ja-JP" altLang="en-US" sz="2000" dirty="0"/>
              <a:t>回転</a:t>
            </a:r>
            <a:endParaRPr lang="en-US" altLang="ja-JP" sz="2000" dirty="0"/>
          </a:p>
          <a:p>
            <a:pPr marL="538163" lvl="1" indent="-265113">
              <a:buFont typeface="+mj-lt"/>
              <a:buAutoNum type="alphaLcPeriod"/>
            </a:pPr>
            <a:r>
              <a:rPr lang="en-US" altLang="ja-JP" sz="2000" dirty="0" smtClean="0"/>
              <a:t>2008</a:t>
            </a:r>
            <a:r>
              <a:rPr lang="ja-JP" altLang="en-US" sz="2000" dirty="0" smtClean="0"/>
              <a:t>年の頭に</a:t>
            </a:r>
            <a:r>
              <a:rPr lang="ja-JP" altLang="en-US" sz="2000" u="sng" dirty="0" smtClean="0">
                <a:uFill>
                  <a:solidFill>
                    <a:srgbClr val="FF3399"/>
                  </a:solidFill>
                </a:uFill>
              </a:rPr>
              <a:t>光球からの</a:t>
            </a:r>
            <a:r>
              <a:rPr lang="en-US" altLang="ja-JP" sz="2000" u="sng" dirty="0" smtClean="0">
                <a:uFill>
                  <a:solidFill>
                    <a:srgbClr val="FF3399"/>
                  </a:solidFill>
                </a:uFill>
              </a:rPr>
              <a:t>outflow</a:t>
            </a:r>
            <a:r>
              <a:rPr lang="ja-JP" altLang="en-US" sz="2000" u="sng" dirty="0" smtClean="0">
                <a:uFill>
                  <a:solidFill>
                    <a:srgbClr val="FF3399"/>
                  </a:solidFill>
                </a:uFill>
              </a:rPr>
              <a:t>無くなる</a:t>
            </a:r>
            <a:endParaRPr lang="en-US" altLang="ja-JP" sz="2000" u="sng" dirty="0" smtClean="0">
              <a:uFill>
                <a:solidFill>
                  <a:srgbClr val="FF3399"/>
                </a:solidFill>
              </a:uFill>
            </a:endParaRPr>
          </a:p>
          <a:p>
            <a:pPr marL="538163" lvl="1" indent="-265113">
              <a:buFont typeface="+mj-lt"/>
              <a:buAutoNum type="alphaLcPeriod"/>
            </a:pPr>
            <a:r>
              <a:rPr lang="en-US" altLang="ja-JP" sz="2000" dirty="0" smtClean="0"/>
              <a:t>2009</a:t>
            </a:r>
            <a:r>
              <a:rPr lang="ja-JP" altLang="en-US" sz="2000" dirty="0" smtClean="0"/>
              <a:t>年</a:t>
            </a:r>
            <a:r>
              <a:rPr lang="en-US" altLang="ja-JP" sz="2000" dirty="0" smtClean="0"/>
              <a:t>giant outburst </a:t>
            </a:r>
            <a:r>
              <a:rPr lang="ja-JP" altLang="en-US" sz="2000" dirty="0" smtClean="0"/>
              <a:t>前、</a:t>
            </a:r>
            <a:r>
              <a:rPr lang="en-US" altLang="ja-JP" sz="2000" u="sng" dirty="0" smtClean="0">
                <a:uFill>
                  <a:solidFill>
                    <a:srgbClr val="FF3399"/>
                  </a:solidFill>
                </a:uFill>
              </a:rPr>
              <a:t>warp</a:t>
            </a:r>
            <a:r>
              <a:rPr lang="ja-JP" altLang="en-US" sz="2000" u="sng" dirty="0" smtClean="0">
                <a:uFill>
                  <a:solidFill>
                    <a:srgbClr val="FF3399"/>
                  </a:solidFill>
                </a:uFill>
              </a:rPr>
              <a:t>する</a:t>
            </a:r>
            <a:endParaRPr lang="en-US" altLang="ja-JP" sz="2000" u="sng" dirty="0" smtClean="0">
              <a:uFill>
                <a:solidFill>
                  <a:srgbClr val="FF3399"/>
                </a:solidFill>
              </a:uFill>
            </a:endParaRPr>
          </a:p>
          <a:p>
            <a:pPr marL="938213" lvl="2" indent="-265113"/>
            <a:r>
              <a:rPr lang="en-US" altLang="ja-JP" sz="1600" dirty="0" smtClean="0"/>
              <a:t>enhanced component</a:t>
            </a:r>
          </a:p>
        </p:txBody>
      </p:sp>
      <p:pic>
        <p:nvPicPr>
          <p:cNvPr id="4" name="Picture 3"/>
          <p:cNvPicPr>
            <a:picLocks noChangeAspect="1" noChangeArrowheads="1"/>
          </p:cNvPicPr>
          <p:nvPr/>
        </p:nvPicPr>
        <p:blipFill>
          <a:blip r:embed="rId2" cstate="print"/>
          <a:srcRect/>
          <a:stretch>
            <a:fillRect/>
          </a:stretch>
        </p:blipFill>
        <p:spPr bwMode="auto">
          <a:xfrm>
            <a:off x="694850" y="5004590"/>
            <a:ext cx="3877150" cy="188079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54397" t="2978" b="41333"/>
          <a:stretch>
            <a:fillRect/>
          </a:stretch>
        </p:blipFill>
        <p:spPr bwMode="auto">
          <a:xfrm>
            <a:off x="6539088" y="19510"/>
            <a:ext cx="2551882" cy="398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4"/>
          <p:cNvSpPr>
            <a:spLocks noGrp="1"/>
          </p:cNvSpPr>
          <p:nvPr>
            <p:ph type="sldNum" sz="quarter" idx="15"/>
          </p:nvPr>
        </p:nvSpPr>
        <p:spPr/>
        <p:txBody>
          <a:bodyPr/>
          <a:lstStyle/>
          <a:p>
            <a:fld id="{37FE7906-188B-4EE8-A898-58A965B06A3D}" type="slidenum">
              <a:rPr kumimoji="1" lang="ja-JP" altLang="en-US" smtClean="0"/>
              <a:pPr/>
              <a:t>32</a:t>
            </a:fld>
            <a:endParaRPr kumimoji="1" lang="ja-JP" altLang="en-US" dirty="0"/>
          </a:p>
        </p:txBody>
      </p:sp>
      <p:sp>
        <p:nvSpPr>
          <p:cNvPr id="16" name="正方形/長方形 15"/>
          <p:cNvSpPr/>
          <p:nvPr/>
        </p:nvSpPr>
        <p:spPr>
          <a:xfrm>
            <a:off x="6539088" y="1628800"/>
            <a:ext cx="2551882" cy="7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64"/>
          <p:cNvGrpSpPr/>
          <p:nvPr/>
        </p:nvGrpSpPr>
        <p:grpSpPr>
          <a:xfrm>
            <a:off x="2699792" y="2924944"/>
            <a:ext cx="2808112" cy="3020042"/>
            <a:chOff x="-1044624" y="827895"/>
            <a:chExt cx="2808112" cy="3020042"/>
          </a:xfrm>
        </p:grpSpPr>
        <p:pic>
          <p:nvPicPr>
            <p:cNvPr id="6" name="図 5" descr="20090831_ha.eps"/>
            <p:cNvPicPr>
              <a:picLocks noChangeAspect="1"/>
            </p:cNvPicPr>
            <p:nvPr/>
          </p:nvPicPr>
          <p:blipFill>
            <a:blip r:embed="rId4" cstate="print"/>
            <a:stretch>
              <a:fillRect/>
            </a:stretch>
          </p:blipFill>
          <p:spPr>
            <a:xfrm>
              <a:off x="-36512" y="827895"/>
              <a:ext cx="1800000" cy="1665001"/>
            </a:xfrm>
            <a:prstGeom prst="rect">
              <a:avLst/>
            </a:prstGeom>
            <a:solidFill>
              <a:schemeClr val="bg1"/>
            </a:solidFill>
          </p:spPr>
        </p:pic>
        <p:cxnSp>
          <p:nvCxnSpPr>
            <p:cNvPr id="7" name="直線矢印コネクタ 6"/>
            <p:cNvCxnSpPr>
              <a:stCxn id="6" idx="2"/>
            </p:cNvCxnSpPr>
            <p:nvPr/>
          </p:nvCxnSpPr>
          <p:spPr>
            <a:xfrm flipH="1">
              <a:off x="-1044624" y="2492896"/>
              <a:ext cx="1908112" cy="13550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40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Ｘ線活動期の</a:t>
            </a:r>
            <a:r>
              <a:rPr lang="en-US" altLang="ja-JP" cap="none" dirty="0" smtClean="0"/>
              <a:t>Be</a:t>
            </a:r>
            <a:r>
              <a:rPr lang="ja-JP" altLang="en-US" cap="none" dirty="0" smtClean="0"/>
              <a:t>星ガス円盤の様子</a:t>
            </a:r>
            <a:endParaRPr kumimoji="1" lang="ja-JP" altLang="en-US" cap="none" dirty="0"/>
          </a:p>
        </p:txBody>
      </p:sp>
      <p:sp>
        <p:nvSpPr>
          <p:cNvPr id="3" name="コンテンツ プレースホルダー 2"/>
          <p:cNvSpPr>
            <a:spLocks noGrp="1"/>
          </p:cNvSpPr>
          <p:nvPr>
            <p:ph sz="quarter" idx="1"/>
          </p:nvPr>
        </p:nvSpPr>
        <p:spPr>
          <a:xfrm>
            <a:off x="457200" y="1268760"/>
            <a:ext cx="8291264" cy="5400600"/>
          </a:xfrm>
        </p:spPr>
        <p:txBody>
          <a:bodyPr>
            <a:normAutofit/>
          </a:bodyPr>
          <a:lstStyle/>
          <a:p>
            <a:pPr marL="457200" indent="-457200">
              <a:buNone/>
            </a:pPr>
            <a:r>
              <a:rPr lang="en-US" altLang="ja-JP" dirty="0"/>
              <a:t>Be</a:t>
            </a:r>
            <a:r>
              <a:rPr lang="ja-JP" altLang="en-US" dirty="0"/>
              <a:t>星ガス円盤、</a:t>
            </a:r>
            <a:r>
              <a:rPr lang="en-US" altLang="ja-JP" dirty="0"/>
              <a:t>warped</a:t>
            </a:r>
            <a:r>
              <a:rPr lang="ja-JP" altLang="en-US" dirty="0"/>
              <a:t>成分ともに順行</a:t>
            </a:r>
            <a:endParaRPr lang="en-US" altLang="ja-JP" dirty="0"/>
          </a:p>
          <a:p>
            <a:pPr marL="538163" lvl="1" indent="-265113">
              <a:buFont typeface="+mj-lt"/>
              <a:buAutoNum type="alphaLcPeriod"/>
            </a:pPr>
            <a:r>
              <a:rPr lang="ja-JP" altLang="en-US" sz="2000" dirty="0"/>
              <a:t> 最初</a:t>
            </a:r>
            <a:r>
              <a:rPr lang="en-US" altLang="ja-JP" sz="2000" dirty="0"/>
              <a:t>(2005</a:t>
            </a:r>
            <a:r>
              <a:rPr lang="ja-JP" altLang="en-US" sz="2000" dirty="0"/>
              <a:t>年</a:t>
            </a:r>
            <a:r>
              <a:rPr lang="en-US" altLang="ja-JP" sz="2000" dirty="0"/>
              <a:t>11</a:t>
            </a:r>
            <a:r>
              <a:rPr lang="ja-JP" altLang="en-US" sz="2000" dirty="0"/>
              <a:t>月</a:t>
            </a:r>
            <a:r>
              <a:rPr lang="en-US" altLang="ja-JP" sz="2000" dirty="0"/>
              <a:t>)Be</a:t>
            </a:r>
            <a:r>
              <a:rPr lang="ja-JP" altLang="en-US" sz="2000" dirty="0"/>
              <a:t>星ガス円盤は</a:t>
            </a:r>
            <a:r>
              <a:rPr lang="en-US" altLang="ja-JP" sz="2000" dirty="0" err="1"/>
              <a:t>Kepler</a:t>
            </a:r>
            <a:r>
              <a:rPr lang="ja-JP" altLang="en-US" sz="2000" dirty="0"/>
              <a:t>回転</a:t>
            </a:r>
            <a:endParaRPr lang="en-US" altLang="ja-JP" sz="2000" dirty="0"/>
          </a:p>
          <a:p>
            <a:pPr marL="538163" lvl="1" indent="-265113">
              <a:buFont typeface="+mj-lt"/>
              <a:buAutoNum type="alphaLcPeriod"/>
            </a:pPr>
            <a:r>
              <a:rPr lang="en-US" altLang="ja-JP" sz="2000" dirty="0" smtClean="0"/>
              <a:t>2008</a:t>
            </a:r>
            <a:r>
              <a:rPr lang="ja-JP" altLang="en-US" sz="2000" dirty="0" smtClean="0"/>
              <a:t>年の頭に</a:t>
            </a:r>
            <a:r>
              <a:rPr lang="ja-JP" altLang="en-US" sz="2000" u="sng" dirty="0" smtClean="0">
                <a:uFill>
                  <a:solidFill>
                    <a:srgbClr val="FF3399"/>
                  </a:solidFill>
                </a:uFill>
              </a:rPr>
              <a:t>光球からの</a:t>
            </a:r>
            <a:r>
              <a:rPr lang="en-US" altLang="ja-JP" sz="2000" u="sng" dirty="0" smtClean="0">
                <a:uFill>
                  <a:solidFill>
                    <a:srgbClr val="FF3399"/>
                  </a:solidFill>
                </a:uFill>
              </a:rPr>
              <a:t>outflow</a:t>
            </a:r>
            <a:r>
              <a:rPr lang="ja-JP" altLang="en-US" sz="2000" u="sng" dirty="0" smtClean="0">
                <a:uFill>
                  <a:solidFill>
                    <a:srgbClr val="FF3399"/>
                  </a:solidFill>
                </a:uFill>
              </a:rPr>
              <a:t>無くなる</a:t>
            </a:r>
            <a:endParaRPr lang="en-US" altLang="ja-JP" sz="2000" u="sng" dirty="0" smtClean="0">
              <a:uFill>
                <a:solidFill>
                  <a:srgbClr val="FF3399"/>
                </a:solidFill>
              </a:uFill>
            </a:endParaRPr>
          </a:p>
          <a:p>
            <a:pPr marL="538163" lvl="1" indent="-265113">
              <a:buFont typeface="+mj-lt"/>
              <a:buAutoNum type="alphaLcPeriod"/>
            </a:pPr>
            <a:r>
              <a:rPr lang="en-US" altLang="ja-JP" sz="2000" dirty="0" smtClean="0"/>
              <a:t>2009</a:t>
            </a:r>
            <a:r>
              <a:rPr lang="ja-JP" altLang="en-US" sz="2000" dirty="0" smtClean="0"/>
              <a:t>年</a:t>
            </a:r>
            <a:r>
              <a:rPr lang="en-US" altLang="ja-JP" sz="2000" dirty="0" smtClean="0"/>
              <a:t>giant outburst </a:t>
            </a:r>
            <a:r>
              <a:rPr lang="ja-JP" altLang="en-US" sz="2000" dirty="0" smtClean="0"/>
              <a:t>前、</a:t>
            </a:r>
            <a:r>
              <a:rPr lang="en-US" altLang="ja-JP" sz="2000" u="sng" dirty="0" smtClean="0">
                <a:uFill>
                  <a:solidFill>
                    <a:srgbClr val="FF3399"/>
                  </a:solidFill>
                </a:uFill>
              </a:rPr>
              <a:t>warp</a:t>
            </a:r>
            <a:r>
              <a:rPr lang="ja-JP" altLang="en-US" sz="2000" u="sng" dirty="0" smtClean="0">
                <a:uFill>
                  <a:solidFill>
                    <a:srgbClr val="FF3399"/>
                  </a:solidFill>
                </a:uFill>
              </a:rPr>
              <a:t>する</a:t>
            </a:r>
            <a:endParaRPr lang="en-US" altLang="ja-JP" sz="2000" u="sng" dirty="0" smtClean="0">
              <a:uFill>
                <a:solidFill>
                  <a:srgbClr val="FF3399"/>
                </a:solidFill>
              </a:uFill>
            </a:endParaRPr>
          </a:p>
          <a:p>
            <a:pPr marL="938213" lvl="2" indent="-265113"/>
            <a:r>
              <a:rPr lang="en-US" altLang="ja-JP" sz="1600" dirty="0" smtClean="0"/>
              <a:t>enhanced component</a:t>
            </a:r>
          </a:p>
          <a:p>
            <a:pPr marL="538163" lvl="1" indent="-265113">
              <a:buFont typeface="+mj-lt"/>
              <a:buAutoNum type="alphaLcPeriod"/>
            </a:pPr>
            <a:r>
              <a:rPr lang="en-US" altLang="ja-JP" sz="2000" dirty="0" smtClean="0"/>
              <a:t>Giant outburst (2009</a:t>
            </a:r>
            <a:r>
              <a:rPr lang="ja-JP" altLang="en-US" sz="2000" dirty="0" smtClean="0"/>
              <a:t>年</a:t>
            </a:r>
            <a:r>
              <a:rPr lang="en-US" altLang="ja-JP" sz="2000" dirty="0" smtClean="0"/>
              <a:t>11</a:t>
            </a:r>
            <a:r>
              <a:rPr lang="ja-JP" altLang="en-US" sz="2000" dirty="0" smtClean="0"/>
              <a:t>月</a:t>
            </a:r>
            <a:r>
              <a:rPr lang="en-US" altLang="ja-JP" sz="2000" dirty="0" smtClean="0"/>
              <a:t>),</a:t>
            </a:r>
            <a:br>
              <a:rPr lang="en-US" altLang="ja-JP" sz="2000" dirty="0" smtClean="0"/>
            </a:br>
            <a:r>
              <a:rPr lang="en-US" altLang="ja-JP" sz="2000" dirty="0" smtClean="0"/>
              <a:t> Normal outburst (2010</a:t>
            </a:r>
            <a:r>
              <a:rPr lang="ja-JP" altLang="en-US" sz="2000" dirty="0" smtClean="0"/>
              <a:t>年</a:t>
            </a:r>
            <a:r>
              <a:rPr lang="en-US" altLang="ja-JP" sz="2000" dirty="0" smtClean="0"/>
              <a:t>3</a:t>
            </a:r>
            <a:r>
              <a:rPr lang="ja-JP" altLang="en-US" sz="2000" dirty="0" smtClean="0"/>
              <a:t>月</a:t>
            </a:r>
            <a:r>
              <a:rPr lang="en-US" altLang="ja-JP" sz="2000" dirty="0" smtClean="0"/>
              <a:t>)</a:t>
            </a:r>
            <a:br>
              <a:rPr lang="en-US" altLang="ja-JP" sz="2000" dirty="0" smtClean="0"/>
            </a:br>
            <a:r>
              <a:rPr lang="en-US" altLang="ja-JP" sz="2000" dirty="0" smtClean="0"/>
              <a:t> … </a:t>
            </a:r>
            <a:r>
              <a:rPr lang="ja-JP" altLang="en-US" sz="2000" dirty="0" smtClean="0"/>
              <a:t>隠れた</a:t>
            </a:r>
            <a:r>
              <a:rPr lang="en-US" altLang="ja-JP" sz="2000" u="sng" dirty="0" smtClean="0">
                <a:uFill>
                  <a:solidFill>
                    <a:srgbClr val="FF3399"/>
                  </a:solidFill>
                </a:uFill>
              </a:rPr>
              <a:t>warped</a:t>
            </a:r>
            <a:r>
              <a:rPr lang="ja-JP" altLang="en-US" sz="2000" u="sng" dirty="0" smtClean="0">
                <a:uFill>
                  <a:solidFill>
                    <a:srgbClr val="FF3399"/>
                  </a:solidFill>
                </a:uFill>
              </a:rPr>
              <a:t>成分からのガス輸送</a:t>
            </a:r>
            <a:endParaRPr lang="en-US" altLang="ja-JP" sz="2000" u="sng" dirty="0" smtClean="0">
              <a:uFill>
                <a:solidFill>
                  <a:srgbClr val="FF3399"/>
                </a:solidFill>
              </a:uFill>
            </a:endParaRPr>
          </a:p>
          <a:p>
            <a:pPr marL="538163" lvl="1" indent="-265113">
              <a:buFont typeface="+mj-lt"/>
              <a:buAutoNum type="alphaLcPeriod"/>
            </a:pPr>
            <a:r>
              <a:rPr lang="en-US" altLang="ja-JP" sz="2000" dirty="0" smtClean="0"/>
              <a:t>Giant outburst (2011</a:t>
            </a:r>
            <a:r>
              <a:rPr lang="ja-JP" altLang="en-US" sz="2000" dirty="0" smtClean="0"/>
              <a:t>年</a:t>
            </a:r>
            <a:r>
              <a:rPr lang="en-US" altLang="ja-JP" sz="2000" dirty="0" smtClean="0"/>
              <a:t>2</a:t>
            </a:r>
            <a:r>
              <a:rPr lang="ja-JP" altLang="en-US" sz="2000" dirty="0" smtClean="0"/>
              <a:t>月</a:t>
            </a:r>
            <a:r>
              <a:rPr lang="en-US" altLang="ja-JP" sz="2000" dirty="0" smtClean="0"/>
              <a:t>)</a:t>
            </a:r>
            <a:br>
              <a:rPr lang="en-US" altLang="ja-JP" sz="2000" dirty="0" smtClean="0"/>
            </a:br>
            <a:r>
              <a:rPr lang="en-US" altLang="ja-JP" sz="2000" dirty="0" smtClean="0"/>
              <a:t> … </a:t>
            </a:r>
            <a:r>
              <a:rPr lang="ja-JP" altLang="en-US" sz="2000" dirty="0" smtClean="0"/>
              <a:t>もう一方の</a:t>
            </a:r>
            <a:r>
              <a:rPr lang="ja-JP" altLang="en-US" sz="2000" u="sng" dirty="0" smtClean="0">
                <a:uFill>
                  <a:solidFill>
                    <a:srgbClr val="FF3399"/>
                  </a:solidFill>
                </a:uFill>
              </a:rPr>
              <a:t>成分からのガス輸送</a:t>
            </a:r>
            <a:endParaRPr lang="en-US" altLang="ja-JP" sz="2000" u="sng" dirty="0" smtClean="0">
              <a:uFill>
                <a:solidFill>
                  <a:srgbClr val="FF3399"/>
                </a:solidFill>
              </a:uFill>
            </a:endParaRPr>
          </a:p>
          <a:p>
            <a:pPr marL="938213" lvl="2" indent="-265113"/>
            <a:r>
              <a:rPr lang="en-US" altLang="ja-JP" sz="1600" dirty="0" smtClean="0"/>
              <a:t>No enhanced component: </a:t>
            </a:r>
            <a:r>
              <a:rPr lang="ja-JP" altLang="en-US" sz="1600" dirty="0" smtClean="0"/>
              <a:t>隠れているから</a:t>
            </a:r>
            <a:endParaRPr lang="en-US" altLang="ja-JP" sz="1600" dirty="0"/>
          </a:p>
        </p:txBody>
      </p:sp>
      <p:pic>
        <p:nvPicPr>
          <p:cNvPr id="4" name="Picture 3"/>
          <p:cNvPicPr>
            <a:picLocks noChangeAspect="1" noChangeArrowheads="1"/>
          </p:cNvPicPr>
          <p:nvPr/>
        </p:nvPicPr>
        <p:blipFill>
          <a:blip r:embed="rId2" cstate="print"/>
          <a:srcRect/>
          <a:stretch>
            <a:fillRect/>
          </a:stretch>
        </p:blipFill>
        <p:spPr bwMode="auto">
          <a:xfrm>
            <a:off x="694850" y="5004590"/>
            <a:ext cx="3877150" cy="1880793"/>
          </a:xfrm>
          <a:prstGeom prst="rect">
            <a:avLst/>
          </a:prstGeom>
          <a:noFill/>
          <a:ln w="9525">
            <a:noFill/>
            <a:miter lim="800000"/>
            <a:headEnd/>
            <a:tailEnd/>
          </a:ln>
        </p:spPr>
      </p:pic>
      <p:grpSp>
        <p:nvGrpSpPr>
          <p:cNvPr id="8" name="グループ化 65"/>
          <p:cNvGrpSpPr/>
          <p:nvPr/>
        </p:nvGrpSpPr>
        <p:grpSpPr>
          <a:xfrm>
            <a:off x="107504" y="5004360"/>
            <a:ext cx="2736304" cy="1665000"/>
            <a:chOff x="1763688" y="1403960"/>
            <a:chExt cx="2736304" cy="1665000"/>
          </a:xfrm>
        </p:grpSpPr>
        <p:pic>
          <p:nvPicPr>
            <p:cNvPr id="9" name="図 8" descr="20091212_ha.eps"/>
            <p:cNvPicPr>
              <a:picLocks noChangeAspect="1"/>
            </p:cNvPicPr>
            <p:nvPr/>
          </p:nvPicPr>
          <p:blipFill>
            <a:blip r:embed="rId3" cstate="print"/>
            <a:stretch>
              <a:fillRect/>
            </a:stretch>
          </p:blipFill>
          <p:spPr>
            <a:xfrm>
              <a:off x="1763688" y="1403960"/>
              <a:ext cx="1800000" cy="1665000"/>
            </a:xfrm>
            <a:prstGeom prst="rect">
              <a:avLst/>
            </a:prstGeom>
            <a:solidFill>
              <a:schemeClr val="bg1"/>
            </a:solidFill>
          </p:spPr>
        </p:pic>
        <p:cxnSp>
          <p:nvCxnSpPr>
            <p:cNvPr id="10" name="直線矢印コネクタ 9"/>
            <p:cNvCxnSpPr>
              <a:stCxn id="9" idx="3"/>
            </p:cNvCxnSpPr>
            <p:nvPr/>
          </p:nvCxnSpPr>
          <p:spPr>
            <a:xfrm>
              <a:off x="3563688" y="2236460"/>
              <a:ext cx="9363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グループ化 66"/>
          <p:cNvGrpSpPr/>
          <p:nvPr/>
        </p:nvGrpSpPr>
        <p:grpSpPr>
          <a:xfrm>
            <a:off x="3995936" y="5004360"/>
            <a:ext cx="2016224" cy="1665000"/>
            <a:chOff x="4572000" y="2204864"/>
            <a:chExt cx="2016224" cy="1665000"/>
          </a:xfrm>
        </p:grpSpPr>
        <p:pic>
          <p:nvPicPr>
            <p:cNvPr id="12" name="図 11" descr="20091212_ha.eps"/>
            <p:cNvPicPr>
              <a:picLocks noChangeAspect="1"/>
            </p:cNvPicPr>
            <p:nvPr/>
          </p:nvPicPr>
          <p:blipFill>
            <a:blip r:embed="rId4" cstate="print"/>
            <a:stretch>
              <a:fillRect/>
            </a:stretch>
          </p:blipFill>
          <p:spPr>
            <a:xfrm>
              <a:off x="4788224" y="2204864"/>
              <a:ext cx="1800000" cy="1665000"/>
            </a:xfrm>
            <a:prstGeom prst="rect">
              <a:avLst/>
            </a:prstGeom>
            <a:solidFill>
              <a:schemeClr val="bg1"/>
            </a:solidFill>
          </p:spPr>
        </p:pic>
        <p:cxnSp>
          <p:nvCxnSpPr>
            <p:cNvPr id="13" name="直線矢印コネクタ 12"/>
            <p:cNvCxnSpPr>
              <a:stCxn id="12" idx="1"/>
            </p:cNvCxnSpPr>
            <p:nvPr/>
          </p:nvCxnSpPr>
          <p:spPr>
            <a:xfrm flipH="1" flipV="1">
              <a:off x="4572000" y="2933760"/>
              <a:ext cx="216224" cy="10360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a:blip r:embed="rId5" cstate="print"/>
          <a:srcRect l="54397" t="2978" b="41333"/>
          <a:stretch>
            <a:fillRect/>
          </a:stretch>
        </p:blipFill>
        <p:spPr bwMode="auto">
          <a:xfrm>
            <a:off x="6539088" y="19510"/>
            <a:ext cx="2551882" cy="398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4"/>
          <p:cNvSpPr>
            <a:spLocks noGrp="1"/>
          </p:cNvSpPr>
          <p:nvPr>
            <p:ph type="sldNum" sz="quarter" idx="15"/>
          </p:nvPr>
        </p:nvSpPr>
        <p:spPr/>
        <p:txBody>
          <a:bodyPr/>
          <a:lstStyle/>
          <a:p>
            <a:fld id="{37FE7906-188B-4EE8-A898-58A965B06A3D}" type="slidenum">
              <a:rPr kumimoji="1" lang="ja-JP" altLang="en-US" smtClean="0"/>
              <a:pPr/>
              <a:t>33</a:t>
            </a:fld>
            <a:endParaRPr kumimoji="1" lang="ja-JP" altLang="en-US" dirty="0"/>
          </a:p>
        </p:txBody>
      </p:sp>
      <p:sp>
        <p:nvSpPr>
          <p:cNvPr id="16" name="正方形/長方形 15"/>
          <p:cNvSpPr/>
          <p:nvPr/>
        </p:nvSpPr>
        <p:spPr>
          <a:xfrm>
            <a:off x="6539088" y="2492984"/>
            <a:ext cx="2551882"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556622" y="3284984"/>
            <a:ext cx="2551882" cy="684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010275" y="4219575"/>
            <a:ext cx="3133725" cy="263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Movie</a:t>
            </a:r>
            <a:endParaRPr kumimoji="1" lang="ja-JP" altLang="en-US" sz="2800" dirty="0"/>
          </a:p>
        </p:txBody>
      </p:sp>
    </p:spTree>
    <p:extLst>
      <p:ext uri="{BB962C8B-B14F-4D97-AF65-F5344CB8AC3E}">
        <p14:creationId xmlns:p14="http://schemas.microsoft.com/office/powerpoint/2010/main" val="9640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まとめ</a:t>
            </a:r>
            <a:endParaRPr kumimoji="1" lang="ja-JP" altLang="en-US" cap="none" dirty="0"/>
          </a:p>
        </p:txBody>
      </p:sp>
      <p:sp>
        <p:nvSpPr>
          <p:cNvPr id="3" name="コンテンツ プレースホルダー 2"/>
          <p:cNvSpPr>
            <a:spLocks noGrp="1"/>
          </p:cNvSpPr>
          <p:nvPr>
            <p:ph sz="quarter" idx="1"/>
          </p:nvPr>
        </p:nvSpPr>
        <p:spPr>
          <a:xfrm>
            <a:off x="457200" y="1268760"/>
            <a:ext cx="8291264" cy="5589240"/>
          </a:xfrm>
        </p:spPr>
        <p:txBody>
          <a:bodyPr>
            <a:normAutofit fontScale="85000" lnSpcReduction="10000"/>
          </a:bodyPr>
          <a:lstStyle/>
          <a:p>
            <a:r>
              <a:rPr lang="en-US" altLang="ja-JP" sz="2800" dirty="0" smtClean="0"/>
              <a:t>Be/X</a:t>
            </a:r>
            <a:r>
              <a:rPr lang="ja-JP" altLang="en-US" sz="2800" dirty="0" smtClean="0"/>
              <a:t>線連星</a:t>
            </a:r>
            <a:r>
              <a:rPr lang="en-US" altLang="ja-JP" sz="2800" dirty="0" smtClean="0"/>
              <a:t>A0535+262/V725 Tau</a:t>
            </a:r>
            <a:r>
              <a:rPr lang="ja-JP" altLang="en-US" sz="2800" dirty="0" smtClean="0"/>
              <a:t>を</a:t>
            </a:r>
            <a:r>
              <a:rPr lang="en-US" altLang="ja-JP" sz="2800" dirty="0" smtClean="0"/>
              <a:t>6</a:t>
            </a:r>
            <a:r>
              <a:rPr lang="ja-JP" altLang="en-US" sz="2800" dirty="0" smtClean="0"/>
              <a:t>年間モニター観測</a:t>
            </a:r>
            <a:endParaRPr lang="en-US" altLang="ja-JP" dirty="0" smtClean="0"/>
          </a:p>
          <a:p>
            <a:pPr lvl="1"/>
            <a:r>
              <a:rPr lang="ja-JP" altLang="en-US" sz="2400" dirty="0" smtClean="0"/>
              <a:t>様々な時間スケールの変動を調査</a:t>
            </a:r>
            <a:endParaRPr lang="en-US" altLang="ja-JP" sz="2400" dirty="0" smtClean="0"/>
          </a:p>
          <a:p>
            <a:pPr lvl="1"/>
            <a:r>
              <a:rPr lang="ja-JP" altLang="en-US" sz="2400" dirty="0" smtClean="0"/>
              <a:t>特に、</a:t>
            </a:r>
            <a:r>
              <a:rPr lang="en-US" altLang="ja-JP" sz="2400" dirty="0" smtClean="0"/>
              <a:t>Outburst</a:t>
            </a:r>
            <a:r>
              <a:rPr lang="ja-JP" altLang="en-US" sz="2400" dirty="0" smtClean="0"/>
              <a:t>時の</a:t>
            </a:r>
            <a:r>
              <a:rPr lang="en-US" altLang="ja-JP" sz="2400" dirty="0" smtClean="0"/>
              <a:t>Be</a:t>
            </a:r>
            <a:r>
              <a:rPr lang="ja-JP" altLang="en-US" sz="2400" dirty="0" smtClean="0"/>
              <a:t>星ガス円盤の詳細な観測</a:t>
            </a:r>
            <a:endParaRPr lang="en-US" altLang="ja-JP" sz="2800" dirty="0" smtClean="0"/>
          </a:p>
          <a:p>
            <a:pPr marL="514350" indent="-514350">
              <a:buFont typeface="+mj-lt"/>
              <a:buAutoNum type="arabicPeriod"/>
            </a:pPr>
            <a:r>
              <a:rPr lang="ja-JP" altLang="en-US" sz="2800" dirty="0" smtClean="0"/>
              <a:t>長周期変動</a:t>
            </a:r>
            <a:endParaRPr lang="en-US" altLang="ja-JP" sz="2800" dirty="0" smtClean="0"/>
          </a:p>
          <a:p>
            <a:pPr lvl="1"/>
            <a:r>
              <a:rPr lang="en-US" altLang="ja-JP" sz="2400" dirty="0" smtClean="0"/>
              <a:t>V/R</a:t>
            </a:r>
            <a:r>
              <a:rPr lang="ja-JP" altLang="en-US" sz="2400" dirty="0" smtClean="0"/>
              <a:t>比が周期的に変動していることを確認</a:t>
            </a:r>
            <a:endParaRPr lang="en-US" altLang="ja-JP" sz="2400" dirty="0" smtClean="0"/>
          </a:p>
          <a:p>
            <a:pPr lvl="2"/>
            <a:r>
              <a:rPr lang="en-US" altLang="ja-JP" sz="2000" dirty="0" smtClean="0"/>
              <a:t>Fourier</a:t>
            </a:r>
            <a:r>
              <a:rPr lang="ja-JP" altLang="en-US" sz="2000" dirty="0" smtClean="0"/>
              <a:t>解析により周期を</a:t>
            </a:r>
            <a:r>
              <a:rPr lang="en-US" altLang="ja-JP" sz="2000" dirty="0" smtClean="0"/>
              <a:t>500±15</a:t>
            </a:r>
            <a:r>
              <a:rPr lang="ja-JP" altLang="en-US" sz="2000" dirty="0" smtClean="0"/>
              <a:t>日と同定</a:t>
            </a:r>
            <a:endParaRPr lang="en-US" altLang="ja-JP" sz="2000" dirty="0" smtClean="0"/>
          </a:p>
          <a:p>
            <a:pPr lvl="1"/>
            <a:r>
              <a:rPr lang="en-US" altLang="ja-JP" sz="2400" dirty="0" smtClean="0"/>
              <a:t>Doppler tomography</a:t>
            </a:r>
            <a:r>
              <a:rPr lang="ja-JP" altLang="en-US" sz="2400" dirty="0" smtClean="0"/>
              <a:t>法を</a:t>
            </a:r>
            <a:r>
              <a:rPr lang="en-US" altLang="ja-JP" sz="2400" dirty="0" smtClean="0"/>
              <a:t>Hα</a:t>
            </a:r>
            <a:r>
              <a:rPr lang="ja-JP" altLang="en-US" sz="2400" dirty="0" smtClean="0"/>
              <a:t>線</a:t>
            </a:r>
            <a:r>
              <a:rPr lang="en-US" altLang="ja-JP" sz="2400" dirty="0" smtClean="0"/>
              <a:t>/</a:t>
            </a:r>
            <a:r>
              <a:rPr lang="en-US" altLang="ja-JP" sz="2400" dirty="0" err="1" smtClean="0"/>
              <a:t>Hβ</a:t>
            </a:r>
            <a:r>
              <a:rPr lang="ja-JP" altLang="en-US" sz="2400" dirty="0" smtClean="0"/>
              <a:t>線に適用</a:t>
            </a:r>
            <a:endParaRPr lang="en-US" altLang="ja-JP" sz="2400" dirty="0" smtClean="0"/>
          </a:p>
          <a:p>
            <a:pPr lvl="2"/>
            <a:r>
              <a:rPr lang="en-US" altLang="ja-JP" sz="2000" dirty="0" smtClean="0"/>
              <a:t>Be disk </a:t>
            </a:r>
            <a:r>
              <a:rPr lang="ja-JP" altLang="en-US" sz="2000" dirty="0" smtClean="0"/>
              <a:t>内を</a:t>
            </a:r>
            <a:r>
              <a:rPr lang="en-US" altLang="ja-JP" sz="2000" dirty="0" smtClean="0"/>
              <a:t>500</a:t>
            </a:r>
            <a:r>
              <a:rPr lang="ja-JP" altLang="en-US" sz="2000" dirty="0" smtClean="0"/>
              <a:t>日で回転している非対称な構造を可視化</a:t>
            </a:r>
            <a:endParaRPr lang="en-US" altLang="ja-JP" sz="2000" dirty="0" smtClean="0"/>
          </a:p>
          <a:p>
            <a:pPr marL="514350" indent="-514350">
              <a:buFont typeface="+mj-lt"/>
              <a:buAutoNum type="arabicPeriod" startAt="2"/>
            </a:pPr>
            <a:r>
              <a:rPr lang="ja-JP" altLang="en-US" sz="2800" dirty="0"/>
              <a:t>Ｘ線活動期における</a:t>
            </a:r>
            <a:r>
              <a:rPr lang="en-US" altLang="ja-JP" sz="2800" dirty="0"/>
              <a:t>Be</a:t>
            </a:r>
            <a:r>
              <a:rPr lang="ja-JP" altLang="en-US" sz="2800" dirty="0"/>
              <a:t>星ガス円盤の</a:t>
            </a:r>
            <a:r>
              <a:rPr lang="ja-JP" altLang="en-US" sz="2800" dirty="0" smtClean="0"/>
              <a:t>様子</a:t>
            </a:r>
            <a:endParaRPr lang="en-US" altLang="ja-JP" sz="2800" dirty="0" smtClean="0"/>
          </a:p>
          <a:p>
            <a:pPr lvl="1"/>
            <a:r>
              <a:rPr lang="en-US" altLang="ja-JP" sz="2400" dirty="0" smtClean="0"/>
              <a:t>2009</a:t>
            </a:r>
            <a:r>
              <a:rPr lang="ja-JP" altLang="en-US" sz="2400" dirty="0"/>
              <a:t>年の</a:t>
            </a:r>
            <a:r>
              <a:rPr lang="en-US" altLang="ja-JP" sz="2400" dirty="0"/>
              <a:t>giant outburst</a:t>
            </a:r>
            <a:r>
              <a:rPr lang="ja-JP" altLang="en-US" sz="2400" dirty="0"/>
              <a:t>全体をカバー</a:t>
            </a:r>
            <a:endParaRPr lang="en-US" altLang="ja-JP" sz="2400" dirty="0"/>
          </a:p>
          <a:p>
            <a:pPr lvl="1"/>
            <a:r>
              <a:rPr lang="ja-JP" altLang="en-US" sz="2400" dirty="0"/>
              <a:t>近星点後に見られる</a:t>
            </a:r>
            <a:r>
              <a:rPr lang="en-US" altLang="ja-JP" sz="2400" dirty="0"/>
              <a:t>Hα</a:t>
            </a:r>
            <a:r>
              <a:rPr lang="ja-JP" altLang="en-US" sz="2400" dirty="0"/>
              <a:t>線の</a:t>
            </a:r>
            <a:r>
              <a:rPr lang="en-US" altLang="ja-JP" sz="2400" dirty="0"/>
              <a:t>bright “shoulder”</a:t>
            </a:r>
          </a:p>
          <a:p>
            <a:pPr lvl="2"/>
            <a:r>
              <a:rPr lang="en-US" altLang="ja-JP" sz="2000" dirty="0"/>
              <a:t>Outburst</a:t>
            </a:r>
            <a:r>
              <a:rPr lang="ja-JP" altLang="en-US" sz="2000" dirty="0"/>
              <a:t>に</a:t>
            </a:r>
            <a:r>
              <a:rPr lang="ja-JP" altLang="en-US" sz="2000" dirty="0" smtClean="0"/>
              <a:t>付随</a:t>
            </a:r>
            <a:r>
              <a:rPr lang="en-US" altLang="ja-JP" sz="2000" dirty="0" smtClean="0"/>
              <a:t>…Be</a:t>
            </a:r>
            <a:r>
              <a:rPr lang="ja-JP" altLang="en-US" sz="2000" dirty="0" smtClean="0"/>
              <a:t>星ガス円盤から</a:t>
            </a:r>
            <a:r>
              <a:rPr lang="ja-JP" altLang="en-US" sz="2000" dirty="0"/>
              <a:t>中性子星に向かう濃いガス流</a:t>
            </a:r>
            <a:endParaRPr lang="en-US" altLang="ja-JP" sz="2000" dirty="0"/>
          </a:p>
          <a:p>
            <a:pPr lvl="1"/>
            <a:r>
              <a:rPr lang="en-US" altLang="ja-JP" sz="2400" dirty="0"/>
              <a:t>Tidally</a:t>
            </a:r>
            <a:r>
              <a:rPr lang="ja-JP" altLang="en-US" sz="2400" dirty="0"/>
              <a:t> </a:t>
            </a:r>
            <a:r>
              <a:rPr lang="en-US" altLang="ja-JP" sz="2400" dirty="0"/>
              <a:t>warped Be disk</a:t>
            </a:r>
          </a:p>
          <a:p>
            <a:pPr lvl="2"/>
            <a:r>
              <a:rPr lang="en-US" altLang="ja-JP" sz="2000" dirty="0"/>
              <a:t>2009</a:t>
            </a:r>
            <a:r>
              <a:rPr lang="ja-JP" altLang="en-US" sz="2000" dirty="0"/>
              <a:t>年の</a:t>
            </a:r>
            <a:r>
              <a:rPr lang="en-US" altLang="ja-JP" sz="2000" dirty="0"/>
              <a:t>giant outburst</a:t>
            </a:r>
            <a:r>
              <a:rPr lang="ja-JP" altLang="en-US" sz="2000" dirty="0"/>
              <a:t>前に</a:t>
            </a:r>
            <a:r>
              <a:rPr lang="ja-JP" altLang="en-US" sz="2000" dirty="0" smtClean="0"/>
              <a:t>は</a:t>
            </a:r>
            <a:r>
              <a:rPr lang="en-US" altLang="ja-JP" sz="2000" dirty="0" smtClean="0"/>
              <a:t>warped</a:t>
            </a:r>
            <a:r>
              <a:rPr lang="ja-JP" altLang="en-US" sz="2000" dirty="0"/>
              <a:t>していた</a:t>
            </a:r>
            <a:endParaRPr lang="en-US" altLang="ja-JP" sz="2000" dirty="0"/>
          </a:p>
          <a:p>
            <a:pPr lvl="2"/>
            <a:r>
              <a:rPr lang="ja-JP" altLang="en-US" sz="2000" dirty="0" smtClean="0"/>
              <a:t>周期</a:t>
            </a:r>
            <a:r>
              <a:rPr lang="ja-JP" altLang="en-US" sz="2000" dirty="0"/>
              <a:t>が</a:t>
            </a:r>
            <a:r>
              <a:rPr lang="en-US" altLang="ja-JP" sz="2000" dirty="0"/>
              <a:t>674</a:t>
            </a:r>
            <a:r>
              <a:rPr lang="ja-JP" altLang="en-US" sz="2000" dirty="0"/>
              <a:t>日</a:t>
            </a:r>
            <a:r>
              <a:rPr lang="ja-JP" altLang="en-US" sz="2000" dirty="0" smtClean="0"/>
              <a:t>で</a:t>
            </a:r>
            <a:r>
              <a:rPr lang="en-US" altLang="ja-JP" sz="2000" dirty="0" err="1" smtClean="0"/>
              <a:t>precess</a:t>
            </a:r>
            <a:r>
              <a:rPr lang="en-US" altLang="ja-JP" sz="2000" dirty="0" smtClean="0"/>
              <a:t> (2</a:t>
            </a:r>
            <a:r>
              <a:rPr lang="ja-JP" altLang="en-US" sz="2000" dirty="0" err="1"/>
              <a:t>つの</a:t>
            </a:r>
            <a:r>
              <a:rPr lang="ja-JP" altLang="en-US" sz="2000" dirty="0"/>
              <a:t>ケース</a:t>
            </a:r>
            <a:r>
              <a:rPr lang="en-US" altLang="ja-JP" sz="2000" dirty="0"/>
              <a:t>)</a:t>
            </a:r>
          </a:p>
          <a:p>
            <a:pPr lvl="2"/>
            <a:r>
              <a:rPr lang="en-US" altLang="ja-JP" sz="2000" dirty="0" smtClean="0"/>
              <a:t>Giant </a:t>
            </a:r>
            <a:r>
              <a:rPr lang="en-US" altLang="ja-JP" sz="2000" dirty="0"/>
              <a:t>outburst: warped</a:t>
            </a:r>
            <a:r>
              <a:rPr lang="ja-JP" altLang="en-US" sz="2000" dirty="0"/>
              <a:t>成分から大量のガスが輸送された</a:t>
            </a:r>
          </a:p>
          <a:p>
            <a:endParaRPr lang="en-US" altLang="ja-JP"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34</a:t>
            </a:fld>
            <a:endParaRPr kumimoji="1" lang="ja-JP" altLang="en-US" dirty="0"/>
          </a:p>
        </p:txBody>
      </p:sp>
    </p:spTree>
    <p:extLst>
      <p:ext uri="{BB962C8B-B14F-4D97-AF65-F5344CB8AC3E}">
        <p14:creationId xmlns:p14="http://schemas.microsoft.com/office/powerpoint/2010/main" val="118826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Be/X</a:t>
            </a:r>
            <a:r>
              <a:rPr kumimoji="1" lang="ja-JP" altLang="en-US" cap="none" dirty="0" smtClean="0"/>
              <a:t>線連星の活動性</a:t>
            </a:r>
            <a:endParaRPr kumimoji="1" lang="ja-JP" altLang="en-US" cap="none" dirty="0"/>
          </a:p>
        </p:txBody>
      </p:sp>
      <p:sp>
        <p:nvSpPr>
          <p:cNvPr id="3" name="コンテンツ プレースホルダー 2"/>
          <p:cNvSpPr>
            <a:spLocks noGrp="1"/>
          </p:cNvSpPr>
          <p:nvPr>
            <p:ph sz="quarter" idx="1"/>
          </p:nvPr>
        </p:nvSpPr>
        <p:spPr>
          <a:xfrm>
            <a:off x="457200" y="1268760"/>
            <a:ext cx="8291264" cy="5350712"/>
          </a:xfrm>
        </p:spPr>
        <p:txBody>
          <a:bodyPr>
            <a:normAutofit/>
          </a:bodyPr>
          <a:lstStyle/>
          <a:p>
            <a:r>
              <a:rPr lang="en-US" altLang="ja-JP" sz="2800" dirty="0"/>
              <a:t>Be/X</a:t>
            </a:r>
            <a:r>
              <a:rPr lang="ja-JP" altLang="en-US" sz="2800" dirty="0"/>
              <a:t>線連星</a:t>
            </a:r>
            <a:r>
              <a:rPr lang="en-US" altLang="ja-JP" sz="2800" dirty="0"/>
              <a:t>… </a:t>
            </a:r>
            <a:r>
              <a:rPr lang="ja-JP" altLang="en-US" sz="2800" dirty="0"/>
              <a:t>離心率が小さくない</a:t>
            </a:r>
            <a:r>
              <a:rPr lang="en-US" altLang="ja-JP" sz="2800" dirty="0"/>
              <a:t>(</a:t>
            </a:r>
            <a:r>
              <a:rPr lang="en-US" altLang="ja-JP" sz="2800" dirty="0">
                <a:solidFill>
                  <a:srgbClr val="FF3399"/>
                </a:solidFill>
              </a:rPr>
              <a:t>e &gt; 0.3</a:t>
            </a:r>
            <a:r>
              <a:rPr lang="en-US" altLang="ja-JP" sz="2800" dirty="0"/>
              <a:t>)</a:t>
            </a:r>
            <a:endParaRPr lang="en-US" altLang="ja-JP" dirty="0"/>
          </a:p>
          <a:p>
            <a:pPr lvl="1"/>
            <a:r>
              <a:rPr lang="ja-JP" altLang="en-US" sz="2400" dirty="0"/>
              <a:t>連星相互</a:t>
            </a:r>
            <a:r>
              <a:rPr lang="ja-JP" altLang="en-US" sz="2400" dirty="0" smtClean="0"/>
              <a:t>作用</a:t>
            </a:r>
            <a:r>
              <a:rPr lang="en-US" altLang="ja-JP" sz="2400" dirty="0" smtClean="0"/>
              <a:t>(</a:t>
            </a:r>
            <a:r>
              <a:rPr lang="ja-JP" altLang="en-US" sz="2400" dirty="0" smtClean="0"/>
              <a:t>質量輸送など</a:t>
            </a:r>
            <a:r>
              <a:rPr lang="en-US" altLang="ja-JP" sz="2400" dirty="0" smtClean="0"/>
              <a:t>)</a:t>
            </a:r>
            <a:r>
              <a:rPr lang="ja-JP" altLang="en-US" sz="2400" dirty="0" smtClean="0"/>
              <a:t>に</a:t>
            </a:r>
            <a:r>
              <a:rPr lang="ja-JP" altLang="en-US" sz="2400" dirty="0"/>
              <a:t>軌道位相</a:t>
            </a:r>
            <a:r>
              <a:rPr lang="ja-JP" altLang="en-US" sz="2400" dirty="0" smtClean="0"/>
              <a:t>依存性</a:t>
            </a:r>
            <a:r>
              <a:rPr lang="en-US" altLang="ja-JP" sz="2400" dirty="0" smtClean="0"/>
              <a:t/>
            </a:r>
            <a:br>
              <a:rPr lang="en-US" altLang="ja-JP" sz="2400" dirty="0" smtClean="0"/>
            </a:br>
            <a:r>
              <a:rPr lang="ja-JP" altLang="en-US" sz="2400" dirty="0" smtClean="0"/>
              <a:t>→</a:t>
            </a:r>
            <a:r>
              <a:rPr lang="en-US" altLang="ja-JP" sz="2400" dirty="0" smtClean="0">
                <a:solidFill>
                  <a:srgbClr val="FF3399"/>
                </a:solidFill>
              </a:rPr>
              <a:t>Transient</a:t>
            </a:r>
            <a:r>
              <a:rPr lang="ja-JP" altLang="en-US" sz="2400" dirty="0" smtClean="0"/>
              <a:t>天体が多い</a:t>
            </a:r>
            <a:endParaRPr lang="en-US" altLang="ja-JP" sz="2400" dirty="0"/>
          </a:p>
          <a:p>
            <a:r>
              <a:rPr lang="en-US" altLang="ja-JP" sz="2800" dirty="0"/>
              <a:t>3</a:t>
            </a:r>
            <a:r>
              <a:rPr lang="ja-JP" altLang="en-US" sz="2800" dirty="0" err="1"/>
              <a:t>つの</a:t>
            </a:r>
            <a:r>
              <a:rPr lang="ja-JP" altLang="en-US" sz="2800" dirty="0"/>
              <a:t>状態</a:t>
            </a:r>
            <a:r>
              <a:rPr lang="en-US" altLang="ja-JP" sz="2800" dirty="0"/>
              <a:t>(2 -10 </a:t>
            </a:r>
            <a:r>
              <a:rPr lang="en-US" altLang="ja-JP" sz="2800" dirty="0" err="1"/>
              <a:t>keV</a:t>
            </a:r>
            <a:r>
              <a:rPr lang="en-US" altLang="ja-JP" sz="2800" dirty="0"/>
              <a:t>):</a:t>
            </a:r>
          </a:p>
          <a:p>
            <a:pPr marL="804863" lvl="1" indent="-290513">
              <a:buFont typeface="+mj-lt"/>
              <a:buAutoNum type="arabicPeriod"/>
            </a:pPr>
            <a:r>
              <a:rPr lang="en-US" altLang="ja-JP" sz="2400" dirty="0"/>
              <a:t>quiescent: (&lt; 10</a:t>
            </a:r>
            <a:r>
              <a:rPr lang="en-US" altLang="ja-JP" sz="2400" baseline="30000" dirty="0"/>
              <a:t>36</a:t>
            </a:r>
            <a:r>
              <a:rPr lang="en-US" altLang="ja-JP" sz="2400" dirty="0"/>
              <a:t> erg/s)</a:t>
            </a:r>
            <a:endParaRPr lang="en-US" altLang="ja-JP" dirty="0"/>
          </a:p>
          <a:p>
            <a:pPr marL="804863" lvl="1" indent="-290513">
              <a:buFont typeface="+mj-lt"/>
              <a:buAutoNum type="arabicPeriod"/>
            </a:pPr>
            <a:r>
              <a:rPr lang="en-US" altLang="ja-JP" sz="2400" dirty="0">
                <a:solidFill>
                  <a:srgbClr val="0000FF"/>
                </a:solidFill>
              </a:rPr>
              <a:t>normal </a:t>
            </a:r>
            <a:r>
              <a:rPr lang="en-US" altLang="ja-JP" sz="2400" dirty="0" smtClean="0">
                <a:solidFill>
                  <a:srgbClr val="0000FF"/>
                </a:solidFill>
              </a:rPr>
              <a:t>outburst</a:t>
            </a:r>
            <a:r>
              <a:rPr lang="en-US" altLang="ja-JP" sz="2400" dirty="0" smtClean="0"/>
              <a:t> </a:t>
            </a:r>
            <a:r>
              <a:rPr lang="en-US" altLang="ja-JP" sz="2400" dirty="0"/>
              <a:t>(10</a:t>
            </a:r>
            <a:r>
              <a:rPr lang="en-US" altLang="ja-JP" sz="2400" baseline="30000" dirty="0"/>
              <a:t>36-37</a:t>
            </a:r>
            <a:r>
              <a:rPr lang="en-US" altLang="ja-JP" sz="2400" dirty="0"/>
              <a:t> erg/s</a:t>
            </a:r>
            <a:r>
              <a:rPr lang="en-US" altLang="ja-JP" sz="2400" dirty="0" smtClean="0"/>
              <a:t>)</a:t>
            </a:r>
          </a:p>
          <a:p>
            <a:pPr marL="1079183" lvl="2" indent="-290513"/>
            <a:r>
              <a:rPr lang="ja-JP" altLang="en-US" sz="2000" dirty="0" smtClean="0"/>
              <a:t>近</a:t>
            </a:r>
            <a:r>
              <a:rPr lang="ja-JP" altLang="en-US" sz="2000" dirty="0"/>
              <a:t>星点通過後に</a:t>
            </a:r>
            <a:r>
              <a:rPr lang="ja-JP" altLang="en-US" sz="2000" dirty="0" smtClean="0"/>
              <a:t>起きる</a:t>
            </a:r>
            <a:endParaRPr lang="en-US" altLang="ja-JP" sz="2000" dirty="0" smtClean="0"/>
          </a:p>
          <a:p>
            <a:pPr marL="1079183" lvl="2" indent="-290513"/>
            <a:r>
              <a:rPr lang="ja-JP" altLang="en-US" sz="2000" dirty="0" smtClean="0"/>
              <a:t>短い</a:t>
            </a:r>
            <a:r>
              <a:rPr lang="en-US" altLang="ja-JP" sz="2000" dirty="0" smtClean="0"/>
              <a:t>(</a:t>
            </a:r>
            <a:r>
              <a:rPr lang="ja-JP" altLang="en-US" sz="2000" dirty="0" smtClean="0"/>
              <a:t>軌道周期の</a:t>
            </a:r>
            <a:r>
              <a:rPr lang="en-US" altLang="ja-JP" sz="2000" dirty="0" smtClean="0"/>
              <a:t>20%</a:t>
            </a:r>
            <a:r>
              <a:rPr lang="ja-JP" altLang="en-US" sz="2000" dirty="0" smtClean="0"/>
              <a:t>以下</a:t>
            </a:r>
            <a:r>
              <a:rPr lang="en-US" altLang="ja-JP" sz="2000" dirty="0" smtClean="0"/>
              <a:t>)</a:t>
            </a:r>
            <a:endParaRPr lang="en-US" altLang="ja-JP" sz="2000" dirty="0"/>
          </a:p>
          <a:p>
            <a:pPr marL="804863" lvl="1" indent="-290513">
              <a:buFont typeface="+mj-lt"/>
              <a:buAutoNum type="arabicPeriod"/>
            </a:pPr>
            <a:r>
              <a:rPr lang="en-US" altLang="ja-JP" sz="2400" dirty="0">
                <a:solidFill>
                  <a:srgbClr val="FFC000"/>
                </a:solidFill>
              </a:rPr>
              <a:t>giant </a:t>
            </a:r>
            <a:r>
              <a:rPr lang="en-US" altLang="ja-JP" sz="2400" dirty="0" smtClean="0">
                <a:solidFill>
                  <a:srgbClr val="FFC000"/>
                </a:solidFill>
              </a:rPr>
              <a:t>outburst</a:t>
            </a:r>
            <a:r>
              <a:rPr lang="en-US" altLang="ja-JP" sz="2400" dirty="0" smtClean="0"/>
              <a:t> (&gt;10</a:t>
            </a:r>
            <a:r>
              <a:rPr lang="en-US" altLang="ja-JP" sz="2400" baseline="30000" dirty="0" smtClean="0"/>
              <a:t>37</a:t>
            </a:r>
            <a:r>
              <a:rPr lang="en-US" altLang="ja-JP" sz="2400" dirty="0" smtClean="0"/>
              <a:t> </a:t>
            </a:r>
            <a:r>
              <a:rPr lang="en-US" altLang="ja-JP" sz="2400" dirty="0"/>
              <a:t>erg/s</a:t>
            </a:r>
            <a:r>
              <a:rPr lang="en-US" altLang="ja-JP" sz="2400" dirty="0" smtClean="0"/>
              <a:t>)</a:t>
            </a:r>
          </a:p>
          <a:p>
            <a:pPr marL="1079183" lvl="2" indent="-290513"/>
            <a:r>
              <a:rPr lang="ja-JP" altLang="en-US" sz="2000" dirty="0" smtClean="0"/>
              <a:t>めった</a:t>
            </a:r>
            <a:r>
              <a:rPr lang="ja-JP" altLang="en-US" sz="2000" dirty="0"/>
              <a:t>に</a:t>
            </a:r>
            <a:r>
              <a:rPr lang="ja-JP" altLang="en-US" sz="2000" dirty="0" smtClean="0"/>
              <a:t>起きない</a:t>
            </a:r>
            <a:endParaRPr lang="en-US" altLang="ja-JP" sz="2000" dirty="0" smtClean="0"/>
          </a:p>
          <a:p>
            <a:pPr marL="1079183" lvl="2" indent="-290513"/>
            <a:r>
              <a:rPr lang="ja-JP" altLang="en-US" sz="2000" dirty="0" smtClean="0"/>
              <a:t>長い</a:t>
            </a:r>
            <a:r>
              <a:rPr lang="en-US" altLang="ja-JP" sz="2000" dirty="0" smtClean="0"/>
              <a:t>(</a:t>
            </a:r>
            <a:r>
              <a:rPr lang="ja-JP" altLang="en-US" sz="2000" dirty="0" smtClean="0"/>
              <a:t>軌道周期の</a:t>
            </a:r>
            <a:r>
              <a:rPr lang="en-US" altLang="ja-JP" sz="2000" dirty="0"/>
              <a:t>3</a:t>
            </a:r>
            <a:r>
              <a:rPr lang="en-US" altLang="ja-JP" sz="2000" dirty="0" smtClean="0"/>
              <a:t>0%</a:t>
            </a:r>
            <a:r>
              <a:rPr lang="ja-JP" altLang="en-US" sz="2000" dirty="0" smtClean="0"/>
              <a:t>以上</a:t>
            </a:r>
            <a:r>
              <a:rPr lang="en-US" altLang="ja-JP" sz="2000" dirty="0" smtClean="0"/>
              <a:t>)</a:t>
            </a:r>
          </a:p>
          <a:p>
            <a:pPr marL="1079183" lvl="2" indent="-290513"/>
            <a:r>
              <a:rPr lang="ja-JP" altLang="en-US" sz="2000" dirty="0" smtClean="0"/>
              <a:t>近</a:t>
            </a:r>
            <a:r>
              <a:rPr lang="ja-JP" altLang="en-US" sz="2000" dirty="0"/>
              <a:t>星点付近で</a:t>
            </a:r>
            <a:r>
              <a:rPr lang="ja-JP" altLang="en-US" sz="2000" dirty="0" smtClean="0"/>
              <a:t>起きる</a:t>
            </a:r>
            <a:r>
              <a:rPr lang="en-US" altLang="ja-JP" sz="2000" dirty="0" smtClean="0"/>
              <a:t/>
            </a:r>
            <a:br>
              <a:rPr lang="en-US" altLang="ja-JP" sz="2000" dirty="0" smtClean="0"/>
            </a:br>
            <a:r>
              <a:rPr lang="en-US" altLang="ja-JP" sz="2000" dirty="0" smtClean="0"/>
              <a:t>(</a:t>
            </a:r>
            <a:r>
              <a:rPr lang="ja-JP" altLang="en-US" sz="2000" dirty="0" smtClean="0"/>
              <a:t>いつか</a:t>
            </a:r>
            <a:r>
              <a:rPr lang="ja-JP" altLang="en-US" sz="2000" dirty="0"/>
              <a:t>は定まっていない</a:t>
            </a:r>
            <a:r>
              <a:rPr lang="en-US" altLang="ja-JP" sz="2000" dirty="0"/>
              <a:t>)</a:t>
            </a:r>
          </a:p>
          <a:p>
            <a:endParaRPr kumimoji="1" lang="ja-JP" altLang="en-US" sz="2800" dirty="0"/>
          </a:p>
        </p:txBody>
      </p:sp>
      <p:grpSp>
        <p:nvGrpSpPr>
          <p:cNvPr id="11" name="グループ化 10"/>
          <p:cNvGrpSpPr/>
          <p:nvPr/>
        </p:nvGrpSpPr>
        <p:grpSpPr>
          <a:xfrm>
            <a:off x="5093869" y="3933056"/>
            <a:ext cx="4104456" cy="2924944"/>
            <a:chOff x="4949853" y="3816425"/>
            <a:chExt cx="4104456" cy="2924944"/>
          </a:xfrm>
        </p:grpSpPr>
        <p:pic>
          <p:nvPicPr>
            <p:cNvPr id="12" name="Picture 2" descr=" EXO 2030+375 "/>
            <p:cNvPicPr>
              <a:picLocks noChangeAspect="1" noChangeArrowheads="1"/>
            </p:cNvPicPr>
            <p:nvPr/>
          </p:nvPicPr>
          <p:blipFill>
            <a:blip r:embed="rId2" cstate="print"/>
            <a:srcRect/>
            <a:stretch>
              <a:fillRect/>
            </a:stretch>
          </p:blipFill>
          <p:spPr bwMode="auto">
            <a:xfrm>
              <a:off x="5396091" y="3816425"/>
              <a:ext cx="3640405" cy="2520280"/>
            </a:xfrm>
            <a:prstGeom prst="rect">
              <a:avLst/>
            </a:prstGeom>
            <a:noFill/>
          </p:spPr>
        </p:pic>
        <p:sp>
          <p:nvSpPr>
            <p:cNvPr id="13" name="テキスト ボックス 12"/>
            <p:cNvSpPr txBox="1"/>
            <p:nvPr/>
          </p:nvSpPr>
          <p:spPr>
            <a:xfrm>
              <a:off x="4949853" y="6279704"/>
              <a:ext cx="4104456" cy="461665"/>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EXO 2030+375</a:t>
              </a:r>
              <a:r>
                <a:rPr lang="ja-JP" altLang="en-US" sz="1400" dirty="0" smtClean="0">
                  <a:solidFill>
                    <a:srgbClr val="000000"/>
                  </a:solidFill>
                  <a:latin typeface="Arial" charset="0"/>
                  <a:ea typeface="ＭＳ Ｐゴシック" charset="-128"/>
                </a:rPr>
                <a:t>の</a:t>
              </a:r>
              <a:r>
                <a:rPr lang="en-US" altLang="ja-JP" sz="1400" dirty="0" smtClean="0">
                  <a:solidFill>
                    <a:srgbClr val="000000"/>
                  </a:solidFill>
                  <a:latin typeface="Arial" charset="0"/>
                  <a:ea typeface="ＭＳ Ｐゴシック" charset="-128"/>
                </a:rPr>
                <a:t>X</a:t>
              </a:r>
              <a:r>
                <a:rPr lang="ja-JP" altLang="en-US" sz="1400" dirty="0" smtClean="0">
                  <a:solidFill>
                    <a:srgbClr val="000000"/>
                  </a:solidFill>
                  <a:latin typeface="Arial" charset="0"/>
                  <a:ea typeface="ＭＳ Ｐゴシック" charset="-128"/>
                </a:rPr>
                <a:t>線光度曲線</a:t>
              </a:r>
              <a:r>
                <a:rPr lang="en-US" altLang="ja-JP" sz="1400" dirty="0" smtClean="0">
                  <a:solidFill>
                    <a:srgbClr val="000000"/>
                  </a:solidFill>
                  <a:latin typeface="Arial" charset="0"/>
                  <a:ea typeface="ＭＳ Ｐゴシック" charset="-128"/>
                </a:rPr>
                <a:t>(15—50 </a:t>
              </a:r>
              <a:r>
                <a:rPr lang="en-US" altLang="ja-JP" sz="1400" dirty="0" err="1" smtClean="0">
                  <a:solidFill>
                    <a:srgbClr val="000000"/>
                  </a:solidFill>
                  <a:latin typeface="Arial" charset="0"/>
                  <a:ea typeface="ＭＳ Ｐゴシック" charset="-128"/>
                </a:rPr>
                <a:t>keV</a:t>
              </a:r>
              <a:r>
                <a:rPr lang="en-US" altLang="ja-JP" sz="1400" dirty="0" smtClean="0">
                  <a:solidFill>
                    <a:srgbClr val="000000"/>
                  </a:solidFill>
                  <a:latin typeface="Arial" charset="0"/>
                  <a:ea typeface="ＭＳ Ｐゴシック" charset="-128"/>
                </a:rPr>
                <a:t>) </a:t>
              </a:r>
              <a:r>
                <a:rPr lang="en-US" altLang="ja-JP" sz="1000" dirty="0" smtClean="0">
                  <a:solidFill>
                    <a:srgbClr val="000000"/>
                  </a:solidFill>
                  <a:latin typeface="Arial" charset="0"/>
                  <a:ea typeface="ＭＳ Ｐゴシック" charset="-128"/>
                </a:rPr>
                <a:t>http://swift.gsfc.nasa.gov/docs/swift/results/transients/EXO2030p375/</a:t>
              </a:r>
              <a:endParaRPr lang="en-US" altLang="ja-JP" sz="1400" dirty="0" smtClean="0">
                <a:solidFill>
                  <a:srgbClr val="000000"/>
                </a:solidFill>
                <a:latin typeface="Arial" charset="0"/>
                <a:ea typeface="ＭＳ Ｐゴシック" charset="-128"/>
              </a:endParaRPr>
            </a:p>
          </p:txBody>
        </p:sp>
        <p:sp>
          <p:nvSpPr>
            <p:cNvPr id="14" name="正方形/長方形 13"/>
            <p:cNvSpPr/>
            <p:nvPr/>
          </p:nvSpPr>
          <p:spPr>
            <a:xfrm>
              <a:off x="6588224" y="4104456"/>
              <a:ext cx="1928733" cy="369332"/>
            </a:xfrm>
            <a:prstGeom prst="rect">
              <a:avLst/>
            </a:prstGeom>
          </p:spPr>
          <p:txBody>
            <a:bodyPr wrap="none">
              <a:spAutoFit/>
            </a:bodyPr>
            <a:lstStyle/>
            <a:p>
              <a:pPr fontAlgn="base">
                <a:spcBef>
                  <a:spcPct val="0"/>
                </a:spcBef>
                <a:spcAft>
                  <a:spcPct val="0"/>
                </a:spcAft>
              </a:pPr>
              <a:r>
                <a:rPr lang="ja-JP" altLang="en-US" dirty="0" smtClean="0">
                  <a:solidFill>
                    <a:srgbClr val="FFC000"/>
                  </a:solidFill>
                  <a:latin typeface="Arial" charset="0"/>
                  <a:ea typeface="ＭＳ Ｐゴシック" charset="-128"/>
                </a:rPr>
                <a:t>←</a:t>
              </a:r>
              <a:r>
                <a:rPr lang="en-US" altLang="ja-JP" dirty="0" smtClean="0">
                  <a:solidFill>
                    <a:srgbClr val="FFC000"/>
                  </a:solidFill>
                  <a:latin typeface="Arial" charset="0"/>
                  <a:ea typeface="ＭＳ Ｐゴシック" charset="-128"/>
                </a:rPr>
                <a:t>Giant outburst </a:t>
              </a:r>
              <a:endParaRPr lang="ja-JP" altLang="en-US" dirty="0">
                <a:solidFill>
                  <a:srgbClr val="FFC000"/>
                </a:solidFill>
                <a:latin typeface="Arial" charset="0"/>
                <a:ea typeface="ＭＳ Ｐゴシック" charset="-128"/>
              </a:endParaRPr>
            </a:p>
          </p:txBody>
        </p:sp>
        <p:sp>
          <p:nvSpPr>
            <p:cNvPr id="15" name="正方形/長方形 14"/>
            <p:cNvSpPr/>
            <p:nvPr/>
          </p:nvSpPr>
          <p:spPr>
            <a:xfrm>
              <a:off x="6660232" y="4455204"/>
              <a:ext cx="2268000" cy="369332"/>
            </a:xfrm>
            <a:prstGeom prst="rect">
              <a:avLst/>
            </a:prstGeom>
          </p:spPr>
          <p:txBody>
            <a:bodyPr wrap="none">
              <a:spAutoFit/>
            </a:bodyPr>
            <a:lstStyle/>
            <a:p>
              <a:pPr fontAlgn="base">
                <a:spcBef>
                  <a:spcPct val="0"/>
                </a:spcBef>
                <a:spcAft>
                  <a:spcPct val="0"/>
                </a:spcAft>
              </a:pPr>
              <a:r>
                <a:rPr lang="ja-JP" altLang="en-US" dirty="0" smtClean="0">
                  <a:solidFill>
                    <a:srgbClr val="0000FF"/>
                  </a:solidFill>
                  <a:latin typeface="Arial" charset="0"/>
                  <a:ea typeface="ＭＳ Ｐゴシック" charset="-128"/>
                </a:rPr>
                <a:t>他：</a:t>
              </a:r>
              <a:r>
                <a:rPr lang="en-US" altLang="ja-JP" dirty="0" smtClean="0">
                  <a:solidFill>
                    <a:srgbClr val="0000FF"/>
                  </a:solidFill>
                  <a:latin typeface="Arial" charset="0"/>
                  <a:ea typeface="ＭＳ Ｐゴシック" charset="-128"/>
                </a:rPr>
                <a:t>Normal outbursts</a:t>
              </a:r>
              <a:endParaRPr lang="ja-JP" altLang="en-US" dirty="0">
                <a:solidFill>
                  <a:srgbClr val="0000FF"/>
                </a:solidFill>
                <a:latin typeface="Arial" charset="0"/>
                <a:ea typeface="ＭＳ Ｐゴシック" charset="-128"/>
              </a:endParaRPr>
            </a:p>
          </p:txBody>
        </p:sp>
      </p:gr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4</a:t>
            </a:fld>
            <a:endParaRPr kumimoji="1" lang="ja-JP" altLang="en-US" dirty="0"/>
          </a:p>
        </p:txBody>
      </p:sp>
      <p:grpSp>
        <p:nvGrpSpPr>
          <p:cNvPr id="5" name="グループ化 4"/>
          <p:cNvGrpSpPr/>
          <p:nvPr/>
        </p:nvGrpSpPr>
        <p:grpSpPr>
          <a:xfrm>
            <a:off x="842991" y="4108345"/>
            <a:ext cx="8301009" cy="2344991"/>
            <a:chOff x="842991" y="4108345"/>
            <a:chExt cx="8301009" cy="234499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91" y="4108345"/>
              <a:ext cx="8265513" cy="234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5679232" y="4371466"/>
              <a:ext cx="3464768" cy="369332"/>
            </a:xfrm>
            <a:prstGeom prst="rect">
              <a:avLst/>
            </a:prstGeom>
            <a:solidFill>
              <a:schemeClr val="bg1"/>
            </a:solidFill>
          </p:spPr>
          <p:txBody>
            <a:bodyPr wrap="square" rtlCol="0">
              <a:spAutoFit/>
            </a:bodyPr>
            <a:lstStyle/>
            <a:p>
              <a:pPr algn="r"/>
              <a:r>
                <a:rPr kumimoji="1" lang="en-US" altLang="ja-JP" dirty="0" smtClean="0"/>
                <a:t>(</a:t>
              </a:r>
              <a:r>
                <a:rPr kumimoji="1" lang="en-US" altLang="ja-JP" dirty="0" err="1" smtClean="0"/>
                <a:t>Camero</a:t>
              </a:r>
              <a:r>
                <a:rPr lang="en-US" altLang="ja-JP" dirty="0" err="1"/>
                <a:t>-</a:t>
              </a:r>
              <a:r>
                <a:rPr kumimoji="1" lang="en-US" altLang="ja-JP" dirty="0" err="1" smtClean="0"/>
                <a:t>Arranz</a:t>
              </a:r>
              <a:r>
                <a:rPr kumimoji="1" lang="en-US" altLang="ja-JP" dirty="0" smtClean="0"/>
                <a:t> et al. 2011)</a:t>
              </a:r>
              <a:endParaRPr kumimoji="1" lang="ja-JP" altLang="en-US" dirty="0"/>
            </a:p>
          </p:txBody>
        </p:sp>
      </p:grpSp>
    </p:spTree>
    <p:extLst>
      <p:ext uri="{BB962C8B-B14F-4D97-AF65-F5344CB8AC3E}">
        <p14:creationId xmlns:p14="http://schemas.microsoft.com/office/powerpoint/2010/main" val="32000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Outburst</a:t>
            </a:r>
            <a:r>
              <a:rPr kumimoji="1" lang="ja-JP" altLang="en-US" cap="none" dirty="0" smtClean="0"/>
              <a:t>時の観測</a:t>
            </a:r>
            <a:r>
              <a:rPr kumimoji="1" lang="en-US" altLang="ja-JP" cap="none" dirty="0" smtClean="0"/>
              <a:t>(</a:t>
            </a:r>
            <a:r>
              <a:rPr kumimoji="1" lang="ja-JP" altLang="en-US" cap="none" dirty="0" smtClean="0"/>
              <a:t>これまでに分かっていること</a:t>
            </a:r>
            <a:r>
              <a:rPr kumimoji="1" lang="en-US" altLang="ja-JP" cap="none" dirty="0" smtClean="0"/>
              <a:t>)</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solidFill>
                  <a:srgbClr val="000000"/>
                </a:solidFill>
              </a:rPr>
              <a:t>X</a:t>
            </a:r>
            <a:r>
              <a:rPr lang="ja-JP" altLang="en-US" sz="2800" dirty="0" smtClean="0">
                <a:solidFill>
                  <a:srgbClr val="000000"/>
                </a:solidFill>
              </a:rPr>
              <a:t>線</a:t>
            </a:r>
            <a:r>
              <a:rPr lang="en-US" altLang="ja-JP" sz="2800" dirty="0" smtClean="0">
                <a:solidFill>
                  <a:srgbClr val="000000"/>
                </a:solidFill>
              </a:rPr>
              <a:t>…</a:t>
            </a:r>
            <a:r>
              <a:rPr lang="ja-JP" altLang="en-US" sz="2800" dirty="0" smtClean="0">
                <a:solidFill>
                  <a:srgbClr val="000000"/>
                </a:solidFill>
              </a:rPr>
              <a:t>中性子星側</a:t>
            </a:r>
            <a:endParaRPr lang="en-US" altLang="ja-JP" sz="2800" dirty="0">
              <a:solidFill>
                <a:srgbClr val="000000"/>
              </a:solidFill>
            </a:endParaRPr>
          </a:p>
          <a:p>
            <a:pPr lvl="1"/>
            <a:r>
              <a:rPr lang="en-US" altLang="ja-JP" sz="2400" dirty="0">
                <a:solidFill>
                  <a:srgbClr val="000000"/>
                </a:solidFill>
              </a:rPr>
              <a:t>Outburst </a:t>
            </a:r>
            <a:r>
              <a:rPr lang="ja-JP" altLang="en-US" sz="2400" dirty="0">
                <a:solidFill>
                  <a:srgbClr val="000000"/>
                </a:solidFill>
              </a:rPr>
              <a:t>時に</a:t>
            </a:r>
            <a:r>
              <a:rPr lang="en-US" altLang="ja-JP" sz="2400" dirty="0">
                <a:solidFill>
                  <a:srgbClr val="000000"/>
                </a:solidFill>
              </a:rPr>
              <a:t>QPOs</a:t>
            </a:r>
            <a:br>
              <a:rPr lang="en-US" altLang="ja-JP" sz="2400" dirty="0">
                <a:solidFill>
                  <a:srgbClr val="000000"/>
                </a:solidFill>
              </a:rPr>
            </a:br>
            <a:r>
              <a:rPr lang="en-US" altLang="ja-JP" sz="2400" dirty="0">
                <a:solidFill>
                  <a:srgbClr val="000000"/>
                </a:solidFill>
              </a:rPr>
              <a:t>(Quasi Periodic Oscillations)</a:t>
            </a:r>
          </a:p>
          <a:p>
            <a:pPr lvl="1"/>
            <a:r>
              <a:rPr lang="ja-JP" altLang="en-US" sz="2400" dirty="0">
                <a:solidFill>
                  <a:srgbClr val="000000"/>
                </a:solidFill>
              </a:rPr>
              <a:t>中性子星の</a:t>
            </a:r>
            <a:r>
              <a:rPr lang="en-US" altLang="ja-JP" sz="2400" dirty="0">
                <a:solidFill>
                  <a:srgbClr val="000000"/>
                </a:solidFill>
              </a:rPr>
              <a:t>spin-up</a:t>
            </a:r>
          </a:p>
          <a:p>
            <a:pPr lvl="1" indent="0">
              <a:buNone/>
            </a:pPr>
            <a:r>
              <a:rPr lang="ja-JP" altLang="en-US" sz="2400" dirty="0">
                <a:solidFill>
                  <a:srgbClr val="000000"/>
                </a:solidFill>
              </a:rPr>
              <a:t>→</a:t>
            </a:r>
            <a:r>
              <a:rPr lang="ja-JP" altLang="en-US" sz="2400" dirty="0">
                <a:solidFill>
                  <a:srgbClr val="FF3399"/>
                </a:solidFill>
              </a:rPr>
              <a:t>降着円盤</a:t>
            </a:r>
            <a:r>
              <a:rPr lang="ja-JP" altLang="en-US" sz="2400" dirty="0">
                <a:solidFill>
                  <a:srgbClr val="000000"/>
                </a:solidFill>
              </a:rPr>
              <a:t>の</a:t>
            </a:r>
            <a:r>
              <a:rPr lang="ja-JP" altLang="en-US" sz="2400" dirty="0" smtClean="0">
                <a:solidFill>
                  <a:srgbClr val="000000"/>
                </a:solidFill>
              </a:rPr>
              <a:t>存在</a:t>
            </a:r>
            <a:endParaRPr lang="en-US" altLang="ja-JP" sz="3100" dirty="0">
              <a:solidFill>
                <a:srgbClr val="000000"/>
              </a:solidFill>
            </a:endParaRPr>
          </a:p>
        </p:txBody>
      </p:sp>
      <p:grpSp>
        <p:nvGrpSpPr>
          <p:cNvPr id="7" name="グループ化 6"/>
          <p:cNvGrpSpPr/>
          <p:nvPr/>
        </p:nvGrpSpPr>
        <p:grpSpPr>
          <a:xfrm>
            <a:off x="107504" y="3522202"/>
            <a:ext cx="8371065" cy="3363182"/>
            <a:chOff x="865033" y="-221598"/>
            <a:chExt cx="8371065" cy="3363182"/>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299" y="-98776"/>
              <a:ext cx="3031702" cy="290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65033" y="2402920"/>
              <a:ext cx="4536504" cy="738664"/>
            </a:xfrm>
            <a:prstGeom prst="rect">
              <a:avLst/>
            </a:prstGeom>
          </p:spPr>
          <p:txBody>
            <a:bodyPr wrap="square">
              <a:spAutoFit/>
            </a:bodyPr>
            <a:lstStyle/>
            <a:p>
              <a:pPr fontAlgn="base">
                <a:spcBef>
                  <a:spcPct val="0"/>
                </a:spcBef>
                <a:spcAft>
                  <a:spcPct val="0"/>
                </a:spcAft>
              </a:pPr>
              <a:r>
                <a:rPr lang="en-US" altLang="ja-JP" sz="1400" dirty="0" smtClean="0">
                  <a:solidFill>
                    <a:srgbClr val="000000"/>
                  </a:solidFill>
                  <a:latin typeface="Arial" charset="0"/>
                  <a:ea typeface="ＭＳ Ｐゴシック" charset="-128"/>
                </a:rPr>
                <a:t>4U0115+635 </a:t>
              </a:r>
              <a:r>
                <a:rPr lang="ja-JP" altLang="en-US" sz="1400" dirty="0" smtClean="0">
                  <a:solidFill>
                    <a:srgbClr val="000000"/>
                  </a:solidFill>
                  <a:latin typeface="Arial" charset="0"/>
                  <a:ea typeface="ＭＳ Ｐゴシック" charset="-128"/>
                </a:rPr>
                <a:t>の</a:t>
              </a:r>
              <a:r>
                <a:rPr lang="en-US" altLang="ja-JP" sz="1400" dirty="0" smtClean="0">
                  <a:solidFill>
                    <a:srgbClr val="000000"/>
                  </a:solidFill>
                  <a:latin typeface="Arial" charset="0"/>
                  <a:ea typeface="ＭＳ Ｐゴシック" charset="-128"/>
                </a:rPr>
                <a:t>spin</a:t>
              </a:r>
              <a:r>
                <a:rPr lang="ja-JP" altLang="en-US" sz="1400" dirty="0" smtClean="0">
                  <a:solidFill>
                    <a:srgbClr val="000000"/>
                  </a:solidFill>
                  <a:latin typeface="Arial" charset="0"/>
                  <a:ea typeface="ＭＳ Ｐゴシック" charset="-128"/>
                </a:rPr>
                <a:t>周波数の変遷</a:t>
              </a:r>
              <a:r>
                <a:rPr lang="en-US" altLang="ja-JP" sz="1400" dirty="0" smtClean="0">
                  <a:solidFill>
                    <a:srgbClr val="000000"/>
                  </a:solidFill>
                  <a:latin typeface="Arial" charset="0"/>
                  <a:ea typeface="ＭＳ Ｐゴシック" charset="-128"/>
                </a:rPr>
                <a:t>(Fermi web page</a:t>
              </a:r>
              <a:r>
                <a:rPr lang="ja-JP" altLang="en-US" sz="1400" dirty="0" smtClean="0">
                  <a:solidFill>
                    <a:srgbClr val="000000"/>
                  </a:solidFill>
                  <a:latin typeface="Arial" charset="0"/>
                  <a:ea typeface="ＭＳ Ｐゴシック" charset="-128"/>
                </a:rPr>
                <a:t>より</a:t>
              </a:r>
              <a:r>
                <a:rPr lang="en-US" altLang="ja-JP" sz="1400" dirty="0" smtClean="0">
                  <a:solidFill>
                    <a:srgbClr val="000000"/>
                  </a:solidFill>
                  <a:latin typeface="Arial" charset="0"/>
                  <a:ea typeface="ＭＳ Ｐゴシック" charset="-128"/>
                </a:rPr>
                <a:t>)</a:t>
              </a:r>
              <a:br>
                <a:rPr lang="en-US" altLang="ja-JP" sz="1400" dirty="0" smtClean="0">
                  <a:solidFill>
                    <a:srgbClr val="000000"/>
                  </a:solidFill>
                  <a:latin typeface="Arial" charset="0"/>
                  <a:ea typeface="ＭＳ Ｐゴシック" charset="-128"/>
                </a:rPr>
              </a:br>
              <a:r>
                <a:rPr lang="ja-JP" altLang="en-US" sz="1400" dirty="0" smtClean="0">
                  <a:solidFill>
                    <a:srgbClr val="000000"/>
                  </a:solidFill>
                  <a:latin typeface="Arial" charset="0"/>
                  <a:ea typeface="ＭＳ Ｐゴシック" charset="-128"/>
                </a:rPr>
                <a:t>並び</a:t>
              </a:r>
              <a:r>
                <a:rPr lang="ja-JP" altLang="en-US" sz="1400" dirty="0">
                  <a:solidFill>
                    <a:srgbClr val="000000"/>
                  </a:solidFill>
                  <a:latin typeface="Arial" charset="0"/>
                  <a:ea typeface="ＭＳ Ｐゴシック" charset="-128"/>
                </a:rPr>
                <a:t>に</a:t>
              </a:r>
              <a:r>
                <a:rPr lang="ja-JP" altLang="en-US" sz="1400" dirty="0" smtClean="0">
                  <a:solidFill>
                    <a:srgbClr val="000000"/>
                  </a:solidFill>
                  <a:latin typeface="Arial" charset="0"/>
                  <a:ea typeface="ＭＳ Ｐゴシック" charset="-128"/>
                </a:rPr>
                <a:t>光度</a:t>
              </a:r>
              <a:r>
                <a:rPr lang="ja-JP" altLang="en-US" sz="1400" dirty="0">
                  <a:solidFill>
                    <a:srgbClr val="000000"/>
                  </a:solidFill>
                  <a:latin typeface="Arial" charset="0"/>
                  <a:ea typeface="ＭＳ Ｐゴシック" charset="-128"/>
                </a:rPr>
                <a:t>曲線</a:t>
              </a:r>
              <a:r>
                <a:rPr lang="ja-JP" altLang="en-US" sz="1400" dirty="0" smtClean="0">
                  <a:solidFill>
                    <a:srgbClr val="000000"/>
                  </a:solidFill>
                  <a:latin typeface="Arial" charset="0"/>
                  <a:ea typeface="ＭＳ Ｐゴシック" charset="-128"/>
                </a:rPr>
                <a:t>から求めた</a:t>
              </a:r>
              <a:r>
                <a:rPr lang="en-US" altLang="ja-JP" sz="1400" dirty="0" smtClean="0">
                  <a:solidFill>
                    <a:srgbClr val="000000"/>
                  </a:solidFill>
                  <a:latin typeface="Arial" charset="0"/>
                  <a:ea typeface="ＭＳ Ｐゴシック" charset="-128"/>
                </a:rPr>
                <a:t>QPO(2mHz)</a:t>
              </a:r>
              <a:br>
                <a:rPr lang="en-US" altLang="ja-JP" sz="1400" dirty="0" smtClean="0">
                  <a:solidFill>
                    <a:srgbClr val="000000"/>
                  </a:solidFill>
                  <a:latin typeface="Arial" charset="0"/>
                  <a:ea typeface="ＭＳ Ｐゴシック" charset="-128"/>
                </a:rPr>
              </a:br>
              <a:r>
                <a:rPr lang="en-US" altLang="ja-JP" sz="1400" dirty="0" smtClean="0">
                  <a:solidFill>
                    <a:srgbClr val="000000"/>
                  </a:solidFill>
                  <a:latin typeface="Arial" charset="0"/>
                  <a:ea typeface="ＭＳ Ｐゴシック" charset="-128"/>
                </a:rPr>
                <a:t>(</a:t>
              </a:r>
              <a:r>
                <a:rPr lang="en-US" altLang="ja-JP" sz="1400" dirty="0" err="1" smtClean="0">
                  <a:solidFill>
                    <a:srgbClr val="000000"/>
                  </a:solidFill>
                  <a:latin typeface="Arial" charset="0"/>
                  <a:ea typeface="ＭＳ Ｐゴシック" charset="-128"/>
                </a:rPr>
                <a:t>Heindl</a:t>
              </a:r>
              <a:r>
                <a:rPr lang="en-US" altLang="ja-JP" sz="1400" dirty="0" smtClean="0">
                  <a:solidFill>
                    <a:srgbClr val="000000"/>
                  </a:solidFill>
                  <a:latin typeface="Arial" charset="0"/>
                  <a:ea typeface="ＭＳ Ｐゴシック" charset="-128"/>
                </a:rPr>
                <a:t> + </a:t>
              </a:r>
              <a:r>
                <a:rPr lang="de-DE" altLang="ja-JP" sz="1400" dirty="0" smtClean="0">
                  <a:solidFill>
                    <a:srgbClr val="000000"/>
                  </a:solidFill>
                  <a:latin typeface="Arial" charset="0"/>
                  <a:ea typeface="ＭＳ Ｐゴシック" charset="-128"/>
                </a:rPr>
                <a:t>1999, </a:t>
              </a:r>
              <a:r>
                <a:rPr lang="de-DE" altLang="ja-JP" sz="1400" dirty="0">
                  <a:solidFill>
                    <a:srgbClr val="000000"/>
                  </a:solidFill>
                  <a:latin typeface="Arial" charset="0"/>
                  <a:ea typeface="ＭＳ Ｐゴシック" charset="-128"/>
                </a:rPr>
                <a:t>ApJ, 521, </a:t>
              </a:r>
              <a:r>
                <a:rPr lang="de-DE" altLang="ja-JP" sz="1400" dirty="0" smtClean="0">
                  <a:solidFill>
                    <a:srgbClr val="000000"/>
                  </a:solidFill>
                  <a:latin typeface="Arial" charset="0"/>
                  <a:ea typeface="ＭＳ Ｐゴシック" charset="-128"/>
                </a:rPr>
                <a:t>L49)</a:t>
              </a:r>
            </a:p>
          </p:txBody>
        </p:sp>
        <p:pic>
          <p:nvPicPr>
            <p:cNvPr id="10" name="Picture 4" descr="http://f64.nsstc.nasa.gov/gbm/science/pulsars/lightcurves/4u0115_fi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41" y="-221598"/>
              <a:ext cx="3274919" cy="254716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7443674" y="2637528"/>
              <a:ext cx="595035" cy="369332"/>
            </a:xfrm>
            <a:prstGeom prst="rect">
              <a:avLst/>
            </a:prstGeom>
            <a:solidFill>
              <a:schemeClr val="bg1"/>
            </a:solidFill>
          </p:spPr>
          <p:txBody>
            <a:bodyPr wrap="none">
              <a:spAutoFit/>
            </a:bodyPr>
            <a:lstStyle/>
            <a:p>
              <a:pPr fontAlgn="base">
                <a:spcBef>
                  <a:spcPct val="0"/>
                </a:spcBef>
                <a:spcAft>
                  <a:spcPct val="0"/>
                </a:spcAft>
              </a:pPr>
              <a:r>
                <a:rPr lang="en-US" altLang="ja-JP" dirty="0" smtClean="0">
                  <a:solidFill>
                    <a:srgbClr val="000000"/>
                  </a:solidFill>
                  <a:latin typeface="Arial" charset="0"/>
                  <a:ea typeface="ＭＳ Ｐゴシック" charset="-128"/>
                </a:rPr>
                <a:t>[Hz]</a:t>
              </a:r>
              <a:endParaRPr lang="ja-JP" altLang="en-US" dirty="0">
                <a:solidFill>
                  <a:srgbClr val="000000"/>
                </a:solidFill>
                <a:latin typeface="Arial" charset="0"/>
                <a:ea typeface="ＭＳ Ｐゴシック" charset="-128"/>
              </a:endParaRPr>
            </a:p>
          </p:txBody>
        </p:sp>
        <p:sp>
          <p:nvSpPr>
            <p:cNvPr id="12" name="正方形/長方形 11"/>
            <p:cNvSpPr/>
            <p:nvPr/>
          </p:nvSpPr>
          <p:spPr>
            <a:xfrm>
              <a:off x="6265633" y="2659014"/>
              <a:ext cx="532518" cy="338554"/>
            </a:xfrm>
            <a:prstGeom prst="rect">
              <a:avLst/>
            </a:prstGeom>
            <a:solidFill>
              <a:schemeClr val="bg1"/>
            </a:solidFill>
          </p:spPr>
          <p:txBody>
            <a:bodyPr wrap="none">
              <a:spAutoFit/>
            </a:bodyPr>
            <a:lstStyle/>
            <a:p>
              <a:pPr fontAlgn="base">
                <a:spcBef>
                  <a:spcPct val="0"/>
                </a:spcBef>
                <a:spcAft>
                  <a:spcPct val="0"/>
                </a:spcAft>
              </a:pPr>
              <a:r>
                <a:rPr lang="en-US" altLang="ja-JP" sz="1600" dirty="0" smtClean="0">
                  <a:solidFill>
                    <a:srgbClr val="000000"/>
                  </a:solidFill>
                  <a:latin typeface="Arial" charset="0"/>
                  <a:ea typeface="ＭＳ Ｐゴシック" charset="-128"/>
                </a:rPr>
                <a:t>10</a:t>
              </a:r>
              <a:r>
                <a:rPr lang="en-US" altLang="ja-JP" sz="1600" baseline="30000" dirty="0" smtClean="0">
                  <a:solidFill>
                    <a:srgbClr val="000000"/>
                  </a:solidFill>
                  <a:latin typeface="Arial" charset="0"/>
                  <a:ea typeface="ＭＳ Ｐゴシック" charset="-128"/>
                </a:rPr>
                <a:t>-4</a:t>
              </a:r>
              <a:endParaRPr lang="ja-JP" altLang="en-US" sz="1600" baseline="30000" dirty="0">
                <a:solidFill>
                  <a:srgbClr val="000000"/>
                </a:solidFill>
                <a:latin typeface="Arial" charset="0"/>
                <a:ea typeface="ＭＳ Ｐゴシック" charset="-128"/>
              </a:endParaRPr>
            </a:p>
          </p:txBody>
        </p:sp>
        <p:sp>
          <p:nvSpPr>
            <p:cNvPr id="13" name="正方形/長方形 12"/>
            <p:cNvSpPr/>
            <p:nvPr/>
          </p:nvSpPr>
          <p:spPr>
            <a:xfrm>
              <a:off x="8748464" y="2659014"/>
              <a:ext cx="487634" cy="338554"/>
            </a:xfrm>
            <a:prstGeom prst="rect">
              <a:avLst/>
            </a:prstGeom>
            <a:solidFill>
              <a:schemeClr val="bg1"/>
            </a:solidFill>
          </p:spPr>
          <p:txBody>
            <a:bodyPr wrap="none">
              <a:spAutoFit/>
            </a:bodyPr>
            <a:lstStyle/>
            <a:p>
              <a:pPr fontAlgn="base">
                <a:spcBef>
                  <a:spcPct val="0"/>
                </a:spcBef>
                <a:spcAft>
                  <a:spcPct val="0"/>
                </a:spcAft>
              </a:pPr>
              <a:r>
                <a:rPr lang="en-US" altLang="ja-JP" sz="1600" dirty="0" smtClean="0">
                  <a:solidFill>
                    <a:srgbClr val="000000"/>
                  </a:solidFill>
                  <a:latin typeface="Arial" charset="0"/>
                  <a:ea typeface="ＭＳ Ｐゴシック" charset="-128"/>
                </a:rPr>
                <a:t>10</a:t>
              </a:r>
              <a:r>
                <a:rPr lang="en-US" altLang="ja-JP" sz="1600" baseline="30000" dirty="0" smtClean="0">
                  <a:solidFill>
                    <a:srgbClr val="000000"/>
                  </a:solidFill>
                  <a:latin typeface="Arial" charset="0"/>
                  <a:ea typeface="ＭＳ Ｐゴシック" charset="-128"/>
                </a:rPr>
                <a:t>1</a:t>
              </a:r>
              <a:endParaRPr lang="ja-JP" altLang="en-US" sz="1600" baseline="30000" dirty="0">
                <a:solidFill>
                  <a:srgbClr val="000000"/>
                </a:solidFill>
                <a:latin typeface="Arial" charset="0"/>
                <a:ea typeface="ＭＳ Ｐゴシック" charset="-128"/>
              </a:endParaRPr>
            </a:p>
          </p:txBody>
        </p:sp>
        <p:sp>
          <p:nvSpPr>
            <p:cNvPr id="14" name="正方形/長方形 13"/>
            <p:cNvSpPr/>
            <p:nvPr/>
          </p:nvSpPr>
          <p:spPr>
            <a:xfrm>
              <a:off x="6985724" y="-170784"/>
              <a:ext cx="720069" cy="338554"/>
            </a:xfrm>
            <a:prstGeom prst="rect">
              <a:avLst/>
            </a:prstGeom>
          </p:spPr>
          <p:txBody>
            <a:bodyPr wrap="none">
              <a:spAutoFit/>
            </a:bodyPr>
            <a:lstStyle/>
            <a:p>
              <a:pPr fontAlgn="base">
                <a:spcBef>
                  <a:spcPct val="0"/>
                </a:spcBef>
                <a:spcAft>
                  <a:spcPct val="0"/>
                </a:spcAft>
              </a:pPr>
              <a:r>
                <a:rPr lang="en-US" altLang="ja-JP" sz="1600" dirty="0" smtClean="0">
                  <a:solidFill>
                    <a:srgbClr val="FF0000"/>
                  </a:solidFill>
                  <a:latin typeface="Arial" charset="0"/>
                  <a:ea typeface="ＭＳ Ｐゴシック" charset="-128"/>
                </a:rPr>
                <a:t>2mHz</a:t>
              </a:r>
              <a:endParaRPr lang="ja-JP" altLang="en-US" sz="1600" dirty="0">
                <a:solidFill>
                  <a:srgbClr val="FF0000"/>
                </a:solidFill>
                <a:latin typeface="Arial" charset="0"/>
                <a:ea typeface="ＭＳ Ｐゴシック" charset="-128"/>
              </a:endParaRPr>
            </a:p>
          </p:txBody>
        </p:sp>
        <p:sp>
          <p:nvSpPr>
            <p:cNvPr id="15" name="正方形/長方形 14"/>
            <p:cNvSpPr/>
            <p:nvPr/>
          </p:nvSpPr>
          <p:spPr>
            <a:xfrm>
              <a:off x="7887275" y="242100"/>
              <a:ext cx="1258678" cy="523220"/>
            </a:xfrm>
            <a:prstGeom prst="rect">
              <a:avLst/>
            </a:prstGeom>
          </p:spPr>
          <p:txBody>
            <a:bodyPr wrap="none">
              <a:spAutoFit/>
            </a:bodyPr>
            <a:lstStyle/>
            <a:p>
              <a:pPr fontAlgn="base">
                <a:spcBef>
                  <a:spcPct val="0"/>
                </a:spcBef>
                <a:spcAft>
                  <a:spcPct val="0"/>
                </a:spcAft>
              </a:pPr>
              <a:r>
                <a:rPr lang="en-US" altLang="ja-JP" sz="1400" dirty="0" smtClean="0">
                  <a:solidFill>
                    <a:srgbClr val="00B0F0"/>
                  </a:solidFill>
                  <a:latin typeface="Arial" charset="0"/>
                  <a:ea typeface="ＭＳ Ｐゴシック" charset="-128"/>
                </a:rPr>
                <a:t>Harmonics</a:t>
              </a:r>
              <a:br>
                <a:rPr lang="en-US" altLang="ja-JP" sz="1400" dirty="0" smtClean="0">
                  <a:solidFill>
                    <a:srgbClr val="00B0F0"/>
                  </a:solidFill>
                  <a:latin typeface="Arial" charset="0"/>
                  <a:ea typeface="ＭＳ Ｐゴシック" charset="-128"/>
                </a:rPr>
              </a:br>
              <a:r>
                <a:rPr lang="en-US" altLang="ja-JP" sz="1400" dirty="0" smtClean="0">
                  <a:solidFill>
                    <a:srgbClr val="00B0F0"/>
                  </a:solidFill>
                  <a:latin typeface="Arial" charset="0"/>
                  <a:ea typeface="ＭＳ Ｐゴシック" charset="-128"/>
                </a:rPr>
                <a:t>of spin period</a:t>
              </a:r>
              <a:endParaRPr lang="ja-JP" altLang="en-US" sz="1400" dirty="0">
                <a:solidFill>
                  <a:srgbClr val="00B0F0"/>
                </a:solidFill>
                <a:latin typeface="Arial" charset="0"/>
                <a:ea typeface="ＭＳ Ｐゴシック" charset="-128"/>
              </a:endParaRPr>
            </a:p>
          </p:txBody>
        </p:sp>
        <p:sp>
          <p:nvSpPr>
            <p:cNvPr id="16" name="正方形/長方形 15"/>
            <p:cNvSpPr/>
            <p:nvPr/>
          </p:nvSpPr>
          <p:spPr>
            <a:xfrm rot="16200000">
              <a:off x="5873284" y="1050528"/>
              <a:ext cx="764953" cy="338554"/>
            </a:xfrm>
            <a:prstGeom prst="rect">
              <a:avLst/>
            </a:prstGeom>
            <a:solidFill>
              <a:schemeClr val="bg1"/>
            </a:solidFill>
          </p:spPr>
          <p:txBody>
            <a:bodyPr wrap="none">
              <a:spAutoFit/>
            </a:bodyPr>
            <a:lstStyle/>
            <a:p>
              <a:pPr fontAlgn="base">
                <a:spcBef>
                  <a:spcPct val="0"/>
                </a:spcBef>
                <a:spcAft>
                  <a:spcPct val="0"/>
                </a:spcAft>
              </a:pPr>
              <a:r>
                <a:rPr lang="en-US" altLang="ja-JP" sz="1600" dirty="0" smtClean="0">
                  <a:solidFill>
                    <a:srgbClr val="002060"/>
                  </a:solidFill>
                  <a:latin typeface="Arial" charset="0"/>
                  <a:ea typeface="ＭＳ Ｐゴシック" charset="-128"/>
                </a:rPr>
                <a:t>Power</a:t>
              </a:r>
              <a:endParaRPr lang="ja-JP" altLang="en-US" sz="1600" dirty="0">
                <a:solidFill>
                  <a:srgbClr val="002060"/>
                </a:solidFill>
                <a:latin typeface="Arial" charset="0"/>
                <a:ea typeface="ＭＳ Ｐゴシック" charset="-128"/>
              </a:endParaRPr>
            </a:p>
          </p:txBody>
        </p:sp>
        <p:sp>
          <p:nvSpPr>
            <p:cNvPr id="17" name="正方形/長方形 16"/>
            <p:cNvSpPr/>
            <p:nvPr/>
          </p:nvSpPr>
          <p:spPr>
            <a:xfrm>
              <a:off x="3241640" y="-98776"/>
              <a:ext cx="1483098" cy="369332"/>
            </a:xfrm>
            <a:prstGeom prst="rect">
              <a:avLst/>
            </a:prstGeom>
          </p:spPr>
          <p:txBody>
            <a:bodyPr wrap="none">
              <a:spAutoFit/>
            </a:bodyPr>
            <a:lstStyle/>
            <a:p>
              <a:pPr fontAlgn="base">
                <a:spcBef>
                  <a:spcPct val="0"/>
                </a:spcBef>
                <a:spcAft>
                  <a:spcPct val="0"/>
                </a:spcAft>
              </a:pPr>
              <a:r>
                <a:rPr lang="ja-JP" altLang="en-US" dirty="0" smtClean="0">
                  <a:solidFill>
                    <a:srgbClr val="2D2D8A"/>
                  </a:solidFill>
                  <a:latin typeface="Arial" charset="0"/>
                  <a:ea typeface="ＭＳ Ｐゴシック" charset="-128"/>
                </a:rPr>
                <a:t>スピン周波数</a:t>
              </a:r>
              <a:endParaRPr lang="ja-JP" altLang="en-US" dirty="0">
                <a:solidFill>
                  <a:srgbClr val="2D2D8A"/>
                </a:solidFill>
                <a:latin typeface="Arial" charset="0"/>
                <a:ea typeface="ＭＳ Ｐゴシック" charset="-128"/>
              </a:endParaRPr>
            </a:p>
          </p:txBody>
        </p:sp>
        <p:sp>
          <p:nvSpPr>
            <p:cNvPr id="18" name="正方形/長方形 17"/>
            <p:cNvSpPr/>
            <p:nvPr/>
          </p:nvSpPr>
          <p:spPr>
            <a:xfrm>
              <a:off x="3241640" y="1053352"/>
              <a:ext cx="1107996" cy="369332"/>
            </a:xfrm>
            <a:prstGeom prst="rect">
              <a:avLst/>
            </a:prstGeom>
          </p:spPr>
          <p:txBody>
            <a:bodyPr wrap="none">
              <a:spAutoFit/>
            </a:bodyPr>
            <a:lstStyle/>
            <a:p>
              <a:pPr fontAlgn="base">
                <a:spcBef>
                  <a:spcPct val="0"/>
                </a:spcBef>
                <a:spcAft>
                  <a:spcPct val="0"/>
                </a:spcAft>
              </a:pPr>
              <a:r>
                <a:rPr lang="ja-JP" altLang="en-US" dirty="0" smtClean="0">
                  <a:solidFill>
                    <a:srgbClr val="2D2D8A"/>
                  </a:solidFill>
                  <a:latin typeface="Arial" charset="0"/>
                  <a:ea typeface="ＭＳ Ｐゴシック" charset="-128"/>
                </a:rPr>
                <a:t>光度曲線</a:t>
              </a:r>
              <a:endParaRPr lang="ja-JP" altLang="en-US" dirty="0">
                <a:solidFill>
                  <a:srgbClr val="2D2D8A"/>
                </a:solidFill>
                <a:latin typeface="Arial" charset="0"/>
                <a:ea typeface="ＭＳ Ｐゴシック" charset="-128"/>
              </a:endParaRPr>
            </a:p>
          </p:txBody>
        </p:sp>
      </p:grpSp>
      <p:sp>
        <p:nvSpPr>
          <p:cNvPr id="19" name="スライド番号プレースホルダー 18"/>
          <p:cNvSpPr>
            <a:spLocks noGrp="1"/>
          </p:cNvSpPr>
          <p:nvPr>
            <p:ph type="sldNum" sz="quarter" idx="15"/>
          </p:nvPr>
        </p:nvSpPr>
        <p:spPr/>
        <p:txBody>
          <a:bodyPr/>
          <a:lstStyle/>
          <a:p>
            <a:fld id="{37FE7906-188B-4EE8-A898-58A965B06A3D}" type="slidenum">
              <a:rPr kumimoji="1" lang="ja-JP" altLang="en-US" smtClean="0"/>
              <a:pPr/>
              <a:t>5</a:t>
            </a:fld>
            <a:endParaRPr kumimoji="1" lang="ja-JP" altLang="en-US" dirty="0"/>
          </a:p>
        </p:txBody>
      </p:sp>
      <p:grpSp>
        <p:nvGrpSpPr>
          <p:cNvPr id="26" name="グループ化 25"/>
          <p:cNvGrpSpPr/>
          <p:nvPr/>
        </p:nvGrpSpPr>
        <p:grpSpPr>
          <a:xfrm>
            <a:off x="3814471" y="1124744"/>
            <a:ext cx="5294033" cy="2016224"/>
            <a:chOff x="3814471" y="1124744"/>
            <a:chExt cx="5294033" cy="2016224"/>
          </a:xfrm>
        </p:grpSpPr>
        <p:pic>
          <p:nvPicPr>
            <p:cNvPr id="21" name="Picture 2" descr="C:\Users\moritani\Desktop\PhD_thesis\fig\bexbinary.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769" y="1124744"/>
              <a:ext cx="3753735" cy="1758506"/>
            </a:xfrm>
            <a:prstGeom prst="rect">
              <a:avLst/>
            </a:prstGeom>
            <a:solidFill>
              <a:srgbClr val="FFFFFF"/>
            </a:solidFill>
          </p:spPr>
        </p:pic>
        <p:sp>
          <p:nvSpPr>
            <p:cNvPr id="22" name="テキスト ボックス 21"/>
            <p:cNvSpPr txBox="1"/>
            <p:nvPr/>
          </p:nvSpPr>
          <p:spPr>
            <a:xfrm>
              <a:off x="5595502" y="2833191"/>
              <a:ext cx="3152962"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Be/X</a:t>
              </a:r>
              <a:r>
                <a:rPr lang="ja-JP" altLang="en-US" sz="1400" dirty="0" smtClean="0">
                  <a:solidFill>
                    <a:srgbClr val="000000"/>
                  </a:solidFill>
                  <a:latin typeface="Arial" charset="0"/>
                  <a:ea typeface="ＭＳ Ｐゴシック" charset="-128"/>
                </a:rPr>
                <a:t>線連星の模式図</a:t>
              </a:r>
              <a:r>
                <a:rPr lang="en-US" altLang="ja-JP" sz="1400" dirty="0" smtClean="0">
                  <a:solidFill>
                    <a:srgbClr val="000000"/>
                  </a:solidFill>
                  <a:latin typeface="Arial" charset="0"/>
                  <a:ea typeface="ＭＳ Ｐゴシック" charset="-128"/>
                </a:rPr>
                <a:t>(Okazaki+ 2002)</a:t>
              </a:r>
              <a:endParaRPr lang="ja-JP" altLang="en-US" sz="1400" dirty="0">
                <a:solidFill>
                  <a:srgbClr val="000000"/>
                </a:solidFill>
                <a:latin typeface="Arial" charset="0"/>
                <a:ea typeface="ＭＳ Ｐゴシック" charset="-128"/>
              </a:endParaRPr>
            </a:p>
          </p:txBody>
        </p:sp>
        <p:cxnSp>
          <p:nvCxnSpPr>
            <p:cNvPr id="24" name="直線矢印コネクタ 23"/>
            <p:cNvCxnSpPr/>
            <p:nvPr/>
          </p:nvCxnSpPr>
          <p:spPr>
            <a:xfrm flipH="1" flipV="1">
              <a:off x="3814471" y="1412777"/>
              <a:ext cx="4285921" cy="59122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51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en-US" altLang="ja-JP" cap="none" dirty="0" smtClean="0"/>
              <a:t>Outburst</a:t>
            </a:r>
            <a:r>
              <a:rPr kumimoji="1" lang="ja-JP" altLang="en-US" cap="none" dirty="0" smtClean="0"/>
              <a:t>時の観測</a:t>
            </a:r>
            <a:r>
              <a:rPr lang="en-US" altLang="ja-JP" cap="none" dirty="0"/>
              <a:t>(</a:t>
            </a:r>
            <a:r>
              <a:rPr lang="ja-JP" altLang="en-US" cap="none" dirty="0"/>
              <a:t>これまでに分かっていること</a:t>
            </a:r>
            <a:r>
              <a:rPr lang="en-US" altLang="ja-JP" cap="none" dirty="0"/>
              <a:t>)</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ja-JP" altLang="en-US" sz="2800" dirty="0" smtClean="0">
                <a:solidFill>
                  <a:srgbClr val="000000"/>
                </a:solidFill>
              </a:rPr>
              <a:t>可視</a:t>
            </a:r>
            <a:r>
              <a:rPr lang="ja-JP" altLang="en-US" sz="2800" dirty="0">
                <a:solidFill>
                  <a:srgbClr val="000000"/>
                </a:solidFill>
              </a:rPr>
              <a:t>～近</a:t>
            </a:r>
            <a:r>
              <a:rPr lang="ja-JP" altLang="en-US" sz="2800" dirty="0" smtClean="0">
                <a:solidFill>
                  <a:srgbClr val="000000"/>
                </a:solidFill>
              </a:rPr>
              <a:t>赤外</a:t>
            </a:r>
            <a:r>
              <a:rPr lang="en-US" altLang="ja-JP" sz="2800" dirty="0" smtClean="0">
                <a:solidFill>
                  <a:srgbClr val="000000"/>
                </a:solidFill>
              </a:rPr>
              <a:t>…Be</a:t>
            </a:r>
            <a:r>
              <a:rPr lang="ja-JP" altLang="en-US" sz="2800" dirty="0" smtClean="0">
                <a:solidFill>
                  <a:srgbClr val="000000"/>
                </a:solidFill>
              </a:rPr>
              <a:t>星側</a:t>
            </a:r>
            <a:endParaRPr lang="en-US" altLang="ja-JP" sz="2700" dirty="0">
              <a:solidFill>
                <a:srgbClr val="000000"/>
              </a:solidFill>
            </a:endParaRPr>
          </a:p>
          <a:p>
            <a:pPr lvl="1"/>
            <a:r>
              <a:rPr lang="en-US" altLang="ja-JP" sz="2400" dirty="0">
                <a:solidFill>
                  <a:srgbClr val="000000"/>
                </a:solidFill>
              </a:rPr>
              <a:t>Giant outburst</a:t>
            </a:r>
            <a:r>
              <a:rPr lang="ja-JP" altLang="en-US" sz="2400" dirty="0">
                <a:solidFill>
                  <a:srgbClr val="000000"/>
                </a:solidFill>
              </a:rPr>
              <a:t>前後に輝線が</a:t>
            </a:r>
            <a:r>
              <a:rPr lang="en-US" altLang="ja-JP" sz="2400" dirty="0">
                <a:solidFill>
                  <a:srgbClr val="000000"/>
                </a:solidFill>
              </a:rPr>
              <a:t/>
            </a:r>
            <a:br>
              <a:rPr lang="en-US" altLang="ja-JP" sz="2400" dirty="0">
                <a:solidFill>
                  <a:srgbClr val="000000"/>
                </a:solidFill>
              </a:rPr>
            </a:br>
            <a:r>
              <a:rPr lang="ja-JP" altLang="en-US" sz="2400" dirty="0">
                <a:solidFill>
                  <a:srgbClr val="000000"/>
                </a:solidFill>
              </a:rPr>
              <a:t>強く</a:t>
            </a:r>
            <a:r>
              <a:rPr lang="ja-JP" altLang="en-US" sz="2400" dirty="0" smtClean="0">
                <a:solidFill>
                  <a:srgbClr val="000000"/>
                </a:solidFill>
              </a:rPr>
              <a:t>なる</a:t>
            </a:r>
            <a:r>
              <a:rPr lang="en-US" altLang="ja-JP" sz="2400" dirty="0" smtClean="0">
                <a:solidFill>
                  <a:srgbClr val="000000"/>
                </a:solidFill>
              </a:rPr>
              <a:t/>
            </a:r>
            <a:br>
              <a:rPr lang="en-US" altLang="ja-JP" sz="2400" dirty="0" smtClean="0">
                <a:solidFill>
                  <a:srgbClr val="000000"/>
                </a:solidFill>
              </a:rPr>
            </a:br>
            <a:r>
              <a:rPr lang="ja-JP" altLang="en-US" sz="2400" dirty="0" smtClean="0">
                <a:solidFill>
                  <a:srgbClr val="000000"/>
                </a:solidFill>
              </a:rPr>
              <a:t>→</a:t>
            </a:r>
            <a:r>
              <a:rPr lang="en-US" altLang="ja-JP" sz="2400" dirty="0" smtClean="0">
                <a:solidFill>
                  <a:srgbClr val="000000"/>
                </a:solidFill>
              </a:rPr>
              <a:t>Be</a:t>
            </a:r>
            <a:r>
              <a:rPr lang="ja-JP" altLang="en-US" sz="2400" dirty="0" smtClean="0">
                <a:solidFill>
                  <a:srgbClr val="000000"/>
                </a:solidFill>
              </a:rPr>
              <a:t>星ガス円盤が成長</a:t>
            </a:r>
            <a:endParaRPr lang="en-US" altLang="ja-JP" sz="2400" dirty="0">
              <a:solidFill>
                <a:srgbClr val="000000"/>
              </a:solidFill>
            </a:endParaRPr>
          </a:p>
          <a:p>
            <a:pPr lvl="1"/>
            <a:r>
              <a:rPr lang="en-US" altLang="ja-JP" sz="2400" dirty="0" smtClean="0">
                <a:solidFill>
                  <a:srgbClr val="000000"/>
                </a:solidFill>
              </a:rPr>
              <a:t>Profile </a:t>
            </a:r>
            <a:r>
              <a:rPr lang="ja-JP" altLang="en-US" sz="2400" dirty="0">
                <a:solidFill>
                  <a:srgbClr val="000000"/>
                </a:solidFill>
              </a:rPr>
              <a:t>の変化</a:t>
            </a:r>
            <a:r>
              <a:rPr lang="en-US" altLang="ja-JP" sz="2400" dirty="0">
                <a:solidFill>
                  <a:srgbClr val="000000"/>
                </a:solidFill>
              </a:rPr>
              <a:t/>
            </a:r>
            <a:br>
              <a:rPr lang="en-US" altLang="ja-JP" sz="2400" dirty="0">
                <a:solidFill>
                  <a:srgbClr val="000000"/>
                </a:solidFill>
              </a:rPr>
            </a:br>
            <a:r>
              <a:rPr lang="ja-JP" altLang="en-US" sz="2400" dirty="0">
                <a:solidFill>
                  <a:srgbClr val="000000"/>
                </a:solidFill>
              </a:rPr>
              <a:t>→</a:t>
            </a:r>
            <a:r>
              <a:rPr lang="en-US" altLang="ja-JP" sz="2400" dirty="0">
                <a:solidFill>
                  <a:srgbClr val="FF3399"/>
                </a:solidFill>
              </a:rPr>
              <a:t>outburst</a:t>
            </a:r>
            <a:r>
              <a:rPr lang="ja-JP" altLang="en-US" sz="2400" dirty="0">
                <a:solidFill>
                  <a:srgbClr val="FF3399"/>
                </a:solidFill>
              </a:rPr>
              <a:t>前後</a:t>
            </a:r>
            <a:r>
              <a:rPr lang="ja-JP" altLang="en-US" sz="2400" dirty="0" smtClean="0">
                <a:solidFill>
                  <a:srgbClr val="FF3399"/>
                </a:solidFill>
              </a:rPr>
              <a:t>で円盤面</a:t>
            </a:r>
            <a:r>
              <a:rPr lang="ja-JP" altLang="en-US" sz="2400" dirty="0">
                <a:solidFill>
                  <a:srgbClr val="FF3399"/>
                </a:solidFill>
              </a:rPr>
              <a:t>の角</a:t>
            </a:r>
            <a:r>
              <a:rPr lang="en-US" altLang="ja-JP" sz="2400" dirty="0">
                <a:solidFill>
                  <a:srgbClr val="FF3399"/>
                </a:solidFill>
              </a:rPr>
              <a:t/>
            </a:r>
            <a:br>
              <a:rPr lang="en-US" altLang="ja-JP" sz="2400" dirty="0">
                <a:solidFill>
                  <a:srgbClr val="FF3399"/>
                </a:solidFill>
              </a:rPr>
            </a:br>
            <a:r>
              <a:rPr lang="ja-JP" altLang="en-US" sz="2400" dirty="0">
                <a:solidFill>
                  <a:srgbClr val="FF3399"/>
                </a:solidFill>
              </a:rPr>
              <a:t>度が変わる</a:t>
            </a:r>
            <a:r>
              <a:rPr lang="en-US" altLang="ja-JP" sz="2400" dirty="0">
                <a:solidFill>
                  <a:srgbClr val="FF3399"/>
                </a:solidFill>
              </a:rPr>
              <a:t>or</a:t>
            </a:r>
            <a:r>
              <a:rPr lang="ja-JP" altLang="en-US" sz="2400" dirty="0">
                <a:solidFill>
                  <a:srgbClr val="FF3399"/>
                </a:solidFill>
              </a:rPr>
              <a:t>歪んだことを示唆</a:t>
            </a:r>
            <a:endParaRPr lang="en-US" altLang="ja-JP" sz="3100" dirty="0">
              <a:solidFill>
                <a:srgbClr val="FF3399"/>
              </a:solidFill>
            </a:endParaRPr>
          </a:p>
          <a:p>
            <a:r>
              <a:rPr lang="ja-JP" altLang="en-US" sz="2800" dirty="0">
                <a:solidFill>
                  <a:srgbClr val="000000"/>
                </a:solidFill>
              </a:rPr>
              <a:t>詳しい質量輸送機構</a:t>
            </a:r>
            <a:r>
              <a:rPr lang="ja-JP" altLang="en-US" sz="2800" dirty="0" smtClean="0">
                <a:solidFill>
                  <a:srgbClr val="000000"/>
                </a:solidFill>
              </a:rPr>
              <a:t>に</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ついては未解明</a:t>
            </a:r>
            <a:endParaRPr lang="en-US" altLang="ja-JP" sz="2800" dirty="0">
              <a:solidFill>
                <a:srgbClr val="000000"/>
              </a:solidFill>
            </a:endParaRPr>
          </a:p>
        </p:txBody>
      </p:sp>
      <p:grpSp>
        <p:nvGrpSpPr>
          <p:cNvPr id="4" name="グループ化 3"/>
          <p:cNvGrpSpPr/>
          <p:nvPr/>
        </p:nvGrpSpPr>
        <p:grpSpPr>
          <a:xfrm>
            <a:off x="611560" y="4005064"/>
            <a:ext cx="8498171" cy="2804787"/>
            <a:chOff x="611560" y="3212976"/>
            <a:chExt cx="8498171" cy="2804787"/>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212976"/>
              <a:ext cx="4897771" cy="28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611560" y="5445224"/>
              <a:ext cx="3730067" cy="523220"/>
            </a:xfrm>
            <a:prstGeom prst="rect">
              <a:avLst/>
            </a:prstGeom>
          </p:spPr>
          <p:txBody>
            <a:bodyPr wrap="square">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4U0115+635 </a:t>
              </a:r>
              <a:r>
                <a:rPr lang="ja-JP" altLang="en-US" sz="1400" dirty="0" smtClean="0">
                  <a:solidFill>
                    <a:srgbClr val="000000"/>
                  </a:solidFill>
                  <a:latin typeface="Arial" charset="0"/>
                  <a:ea typeface="ＭＳ Ｐゴシック" charset="-128"/>
                </a:rPr>
                <a:t>の</a:t>
              </a:r>
              <a:r>
                <a:rPr lang="en-US" altLang="ja-JP" sz="1400" dirty="0" smtClean="0">
                  <a:solidFill>
                    <a:srgbClr val="000000"/>
                  </a:solidFill>
                  <a:latin typeface="Arial" charset="0"/>
                  <a:ea typeface="ＭＳ Ｐゴシック" charset="-128"/>
                </a:rPr>
                <a:t>Hα</a:t>
              </a:r>
              <a:r>
                <a:rPr lang="ja-JP" altLang="en-US" sz="1400" dirty="0" smtClean="0">
                  <a:solidFill>
                    <a:srgbClr val="000000"/>
                  </a:solidFill>
                  <a:latin typeface="Arial" charset="0"/>
                  <a:ea typeface="ＭＳ Ｐゴシック" charset="-128"/>
                </a:rPr>
                <a:t>輝線の変遷</a:t>
              </a:r>
              <a:r>
                <a:rPr lang="en-US" altLang="ja-JP" sz="1400" dirty="0" smtClean="0">
                  <a:solidFill>
                    <a:srgbClr val="000000"/>
                  </a:solidFill>
                  <a:latin typeface="Arial" charset="0"/>
                  <a:ea typeface="ＭＳ Ｐゴシック" charset="-128"/>
                </a:rPr>
                <a:t>(1995</a:t>
              </a:r>
              <a:r>
                <a:rPr lang="ja-JP" altLang="en-US" sz="1400" dirty="0" smtClean="0">
                  <a:solidFill>
                    <a:srgbClr val="000000"/>
                  </a:solidFill>
                  <a:latin typeface="Arial" charset="0"/>
                  <a:ea typeface="ＭＳ Ｐゴシック" charset="-128"/>
                </a:rPr>
                <a:t>～</a:t>
              </a:r>
              <a:r>
                <a:rPr lang="en-US" altLang="ja-JP" sz="1400" dirty="0" smtClean="0">
                  <a:solidFill>
                    <a:srgbClr val="000000"/>
                  </a:solidFill>
                  <a:latin typeface="Arial" charset="0"/>
                  <a:ea typeface="ＭＳ Ｐゴシック" charset="-128"/>
                </a:rPr>
                <a:t>2005)</a:t>
              </a:r>
              <a:br>
                <a:rPr lang="en-US" altLang="ja-JP" sz="1400" dirty="0" smtClean="0">
                  <a:solidFill>
                    <a:srgbClr val="000000"/>
                  </a:solidFill>
                  <a:latin typeface="Arial" charset="0"/>
                  <a:ea typeface="ＭＳ Ｐゴシック" charset="-128"/>
                </a:rPr>
              </a:br>
              <a:r>
                <a:rPr lang="en-US" altLang="ja-JP" sz="1400" dirty="0" err="1" smtClean="0">
                  <a:solidFill>
                    <a:srgbClr val="000000"/>
                  </a:solidFill>
                  <a:latin typeface="Arial" charset="0"/>
                  <a:ea typeface="ＭＳ Ｐゴシック" charset="-128"/>
                </a:rPr>
                <a:t>Reig</a:t>
              </a:r>
              <a:r>
                <a:rPr lang="en-US" altLang="ja-JP" sz="1400" dirty="0" smtClean="0">
                  <a:solidFill>
                    <a:srgbClr val="000000"/>
                  </a:solidFill>
                  <a:latin typeface="Arial" charset="0"/>
                  <a:ea typeface="ＭＳ Ｐゴシック" charset="-128"/>
                </a:rPr>
                <a:t> + (2007) A&amp;A </a:t>
              </a:r>
              <a:r>
                <a:rPr lang="en-US" altLang="ja-JP" sz="1400" dirty="0">
                  <a:solidFill>
                    <a:srgbClr val="000000"/>
                  </a:solidFill>
                  <a:latin typeface="Arial" charset="0"/>
                  <a:ea typeface="ＭＳ Ｐゴシック" charset="-128"/>
                </a:rPr>
                <a:t>462, 1081</a:t>
              </a:r>
              <a:endParaRPr lang="de-DE" altLang="ja-JP" sz="1400" dirty="0" smtClean="0">
                <a:solidFill>
                  <a:srgbClr val="000000"/>
                </a:solidFill>
                <a:latin typeface="Arial" charset="0"/>
                <a:ea typeface="ＭＳ Ｐゴシック" charset="-128"/>
              </a:endParaRPr>
            </a:p>
          </p:txBody>
        </p:sp>
      </p:grpSp>
      <p:sp>
        <p:nvSpPr>
          <p:cNvPr id="19" name="スライド番号プレースホルダー 18"/>
          <p:cNvSpPr>
            <a:spLocks noGrp="1"/>
          </p:cNvSpPr>
          <p:nvPr>
            <p:ph type="sldNum" sz="quarter" idx="15"/>
          </p:nvPr>
        </p:nvSpPr>
        <p:spPr/>
        <p:txBody>
          <a:bodyPr/>
          <a:lstStyle/>
          <a:p>
            <a:fld id="{37FE7906-188B-4EE8-A898-58A965B06A3D}" type="slidenum">
              <a:rPr kumimoji="1" lang="ja-JP" altLang="en-US" smtClean="0"/>
              <a:pPr/>
              <a:t>6</a:t>
            </a:fld>
            <a:endParaRPr kumimoji="1" lang="ja-JP" altLang="en-US" dirty="0"/>
          </a:p>
        </p:txBody>
      </p:sp>
      <p:grpSp>
        <p:nvGrpSpPr>
          <p:cNvPr id="20" name="グループ化 19"/>
          <p:cNvGrpSpPr/>
          <p:nvPr/>
        </p:nvGrpSpPr>
        <p:grpSpPr>
          <a:xfrm>
            <a:off x="4427985" y="1124744"/>
            <a:ext cx="4680519" cy="2016224"/>
            <a:chOff x="4427985" y="1124744"/>
            <a:chExt cx="4680519" cy="2016224"/>
          </a:xfrm>
        </p:grpSpPr>
        <p:pic>
          <p:nvPicPr>
            <p:cNvPr id="21" name="Picture 2" descr="C:\Users\moritani\Desktop\PhD_thesis\fig\bexbinary.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769" y="1124744"/>
              <a:ext cx="3753735" cy="1758506"/>
            </a:xfrm>
            <a:prstGeom prst="rect">
              <a:avLst/>
            </a:prstGeom>
            <a:solidFill>
              <a:srgbClr val="FFFFFF"/>
            </a:solidFill>
          </p:spPr>
        </p:pic>
        <p:sp>
          <p:nvSpPr>
            <p:cNvPr id="22" name="テキスト ボックス 21"/>
            <p:cNvSpPr txBox="1"/>
            <p:nvPr/>
          </p:nvSpPr>
          <p:spPr>
            <a:xfrm>
              <a:off x="5595502" y="2833191"/>
              <a:ext cx="3152962" cy="307777"/>
            </a:xfrm>
            <a:prstGeom prst="rect">
              <a:avLst/>
            </a:prstGeom>
            <a:noFill/>
          </p:spPr>
          <p:txBody>
            <a:bodyPr wrap="square" rtlCol="0">
              <a:spAutoFit/>
            </a:bodyPr>
            <a:lstStyle/>
            <a:p>
              <a:pPr algn="r" fontAlgn="base">
                <a:spcBef>
                  <a:spcPct val="0"/>
                </a:spcBef>
                <a:spcAft>
                  <a:spcPct val="0"/>
                </a:spcAft>
              </a:pPr>
              <a:r>
                <a:rPr lang="en-US" altLang="ja-JP" sz="1400" dirty="0" smtClean="0">
                  <a:solidFill>
                    <a:srgbClr val="000000"/>
                  </a:solidFill>
                  <a:latin typeface="Arial" charset="0"/>
                  <a:ea typeface="ＭＳ Ｐゴシック" charset="-128"/>
                </a:rPr>
                <a:t>Be/X</a:t>
              </a:r>
              <a:r>
                <a:rPr lang="ja-JP" altLang="en-US" sz="1400" dirty="0" smtClean="0">
                  <a:solidFill>
                    <a:srgbClr val="000000"/>
                  </a:solidFill>
                  <a:latin typeface="Arial" charset="0"/>
                  <a:ea typeface="ＭＳ Ｐゴシック" charset="-128"/>
                </a:rPr>
                <a:t>線連星の模式図</a:t>
              </a:r>
              <a:r>
                <a:rPr lang="en-US" altLang="ja-JP" sz="1400" dirty="0" smtClean="0">
                  <a:solidFill>
                    <a:srgbClr val="000000"/>
                  </a:solidFill>
                  <a:latin typeface="Arial" charset="0"/>
                  <a:ea typeface="ＭＳ Ｐゴシック" charset="-128"/>
                </a:rPr>
                <a:t>(Okazaki+ 2002)</a:t>
              </a:r>
              <a:endParaRPr lang="ja-JP" altLang="en-US" sz="1400" dirty="0">
                <a:solidFill>
                  <a:srgbClr val="000000"/>
                </a:solidFill>
                <a:latin typeface="Arial" charset="0"/>
                <a:ea typeface="ＭＳ Ｐゴシック" charset="-128"/>
              </a:endParaRPr>
            </a:p>
          </p:txBody>
        </p:sp>
        <p:cxnSp>
          <p:nvCxnSpPr>
            <p:cNvPr id="23" name="直線矢印コネクタ 22"/>
            <p:cNvCxnSpPr/>
            <p:nvPr/>
          </p:nvCxnSpPr>
          <p:spPr>
            <a:xfrm flipH="1" flipV="1">
              <a:off x="4427985" y="1412777"/>
              <a:ext cx="2743998" cy="5912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937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normAutofit/>
          </a:bodyPr>
          <a:lstStyle/>
          <a:p>
            <a:r>
              <a:rPr lang="ja-JP" altLang="en-US" cap="none" dirty="0" smtClean="0"/>
              <a:t>詳しい質量輸送機構への切り口</a:t>
            </a:r>
            <a:endParaRPr kumimoji="1" lang="ja-JP" altLang="en-US" cap="none" dirty="0"/>
          </a:p>
        </p:txBody>
      </p:sp>
      <p:sp>
        <p:nvSpPr>
          <p:cNvPr id="3" name="コンテンツ プレースホルダー 2"/>
          <p:cNvSpPr>
            <a:spLocks noGrp="1"/>
          </p:cNvSpPr>
          <p:nvPr>
            <p:ph sz="quarter" idx="1"/>
          </p:nvPr>
        </p:nvSpPr>
        <p:spPr>
          <a:xfrm>
            <a:off x="457200" y="1268760"/>
            <a:ext cx="8291264" cy="5256584"/>
          </a:xfrm>
        </p:spPr>
        <p:txBody>
          <a:bodyPr>
            <a:normAutofit/>
          </a:bodyPr>
          <a:lstStyle/>
          <a:p>
            <a:r>
              <a:rPr lang="en-US" altLang="ja-JP" sz="2800" dirty="0" smtClean="0"/>
              <a:t>Be/X</a:t>
            </a:r>
            <a:r>
              <a:rPr lang="ja-JP" altLang="en-US" sz="2800" dirty="0" smtClean="0"/>
              <a:t>線連星のおける質量輸送</a:t>
            </a:r>
            <a:endParaRPr lang="en-US" altLang="ja-JP" dirty="0"/>
          </a:p>
          <a:p>
            <a:pPr lvl="1"/>
            <a:r>
              <a:rPr lang="en-US" altLang="ja-JP" sz="2400" dirty="0" smtClean="0"/>
              <a:t>Be</a:t>
            </a:r>
            <a:r>
              <a:rPr lang="ja-JP" altLang="en-US" sz="2400" dirty="0" smtClean="0"/>
              <a:t>星ガス円盤から中性子星へ</a:t>
            </a:r>
            <a:r>
              <a:rPr lang="en-US" altLang="ja-JP" sz="2400" dirty="0" smtClean="0"/>
              <a:t/>
            </a:r>
            <a:br>
              <a:rPr lang="en-US" altLang="ja-JP" sz="2400" dirty="0" smtClean="0"/>
            </a:br>
            <a:r>
              <a:rPr lang="ja-JP" altLang="en-US" sz="2400" dirty="0" smtClean="0"/>
              <a:t>→つまり</a:t>
            </a:r>
            <a:r>
              <a:rPr lang="en-US" altLang="ja-JP" sz="2400" dirty="0" smtClean="0"/>
              <a:t>Be</a:t>
            </a:r>
            <a:r>
              <a:rPr lang="ja-JP" altLang="en-US" sz="2400" dirty="0" smtClean="0"/>
              <a:t>星ガス円盤は</a:t>
            </a:r>
            <a:r>
              <a:rPr lang="en-US" altLang="ja-JP" sz="2400" dirty="0" smtClean="0"/>
              <a:t>mass donor!</a:t>
            </a:r>
          </a:p>
          <a:p>
            <a:pPr lvl="1"/>
            <a:r>
              <a:rPr lang="ja-JP" altLang="en-US" sz="2400" dirty="0"/>
              <a:t>一方</a:t>
            </a:r>
            <a:r>
              <a:rPr lang="ja-JP" altLang="en-US" sz="2400" dirty="0" smtClean="0"/>
              <a:t>で</a:t>
            </a:r>
            <a:r>
              <a:rPr lang="en-US" altLang="ja-JP" sz="2400" dirty="0" smtClean="0"/>
              <a:t>Outburst</a:t>
            </a:r>
            <a:r>
              <a:rPr lang="ja-JP" altLang="en-US" sz="2400" dirty="0" smtClean="0"/>
              <a:t>中の</a:t>
            </a:r>
            <a:r>
              <a:rPr lang="en-US" altLang="ja-JP" sz="2400" dirty="0" smtClean="0"/>
              <a:t>Be</a:t>
            </a:r>
            <a:r>
              <a:rPr lang="ja-JP" altLang="en-US" sz="2400" dirty="0" smtClean="0"/>
              <a:t>星の観測は不足している</a:t>
            </a:r>
            <a:endParaRPr lang="en-US" altLang="ja-JP" sz="2400" dirty="0" smtClean="0"/>
          </a:p>
          <a:p>
            <a:pPr lvl="2"/>
            <a:r>
              <a:rPr lang="ja-JP" altLang="en-US" sz="2000" dirty="0"/>
              <a:t>特</a:t>
            </a:r>
            <a:r>
              <a:rPr lang="ja-JP" altLang="en-US" sz="2000" dirty="0" smtClean="0"/>
              <a:t>に</a:t>
            </a:r>
            <a:r>
              <a:rPr lang="en-US" altLang="ja-JP" sz="2000" dirty="0" smtClean="0"/>
              <a:t>giant outburst…</a:t>
            </a:r>
            <a:r>
              <a:rPr lang="ja-JP" altLang="en-US" sz="2000" dirty="0" smtClean="0"/>
              <a:t>めったに起きない為</a:t>
            </a:r>
            <a:endParaRPr lang="en-US" altLang="ja-JP" dirty="0" smtClean="0"/>
          </a:p>
          <a:p>
            <a:pPr lvl="1"/>
            <a:r>
              <a:rPr lang="en-US" altLang="ja-JP" sz="2400" dirty="0" smtClean="0"/>
              <a:t>Be</a:t>
            </a:r>
            <a:r>
              <a:rPr lang="ja-JP" altLang="en-US" sz="2400" dirty="0" smtClean="0"/>
              <a:t>星ガス円盤の様子が詳しく分かれば質量輸送機構解明への切り口になるのでは</a:t>
            </a:r>
            <a:r>
              <a:rPr lang="en-US" altLang="ja-JP" sz="2400" dirty="0" smtClean="0"/>
              <a:t>!?</a:t>
            </a:r>
          </a:p>
          <a:p>
            <a:r>
              <a:rPr lang="en-US" altLang="ja-JP" sz="2700" dirty="0" smtClean="0"/>
              <a:t>Be/X</a:t>
            </a:r>
            <a:r>
              <a:rPr lang="ja-JP" altLang="en-US" sz="2700" dirty="0" smtClean="0"/>
              <a:t>線連星における</a:t>
            </a:r>
            <a:r>
              <a:rPr lang="en-US" altLang="ja-JP" sz="2700" dirty="0" smtClean="0"/>
              <a:t>Be</a:t>
            </a:r>
            <a:r>
              <a:rPr lang="ja-JP" altLang="en-US" sz="2700" dirty="0" smtClean="0"/>
              <a:t>星ガス円盤のモニター観測をする！</a:t>
            </a:r>
            <a:endParaRPr lang="en-US" altLang="ja-JP" sz="2700" dirty="0" smtClean="0"/>
          </a:p>
          <a:p>
            <a:endParaRPr lang="en-US" altLang="ja-JP" sz="2800" dirty="0" smtClean="0">
              <a:solidFill>
                <a:srgbClr val="FF3399"/>
              </a:solidFill>
            </a:endParaRPr>
          </a:p>
          <a:p>
            <a:pPr marL="0" indent="0" algn="ctr">
              <a:buNone/>
            </a:pPr>
            <a:r>
              <a:rPr lang="ja-JP" altLang="en-US" sz="3200" dirty="0">
                <a:solidFill>
                  <a:srgbClr val="FF3399"/>
                </a:solidFill>
              </a:rPr>
              <a:t>「</a:t>
            </a:r>
            <a:r>
              <a:rPr lang="en-US" altLang="ja-JP" sz="3200" dirty="0" smtClean="0">
                <a:solidFill>
                  <a:srgbClr val="FF3399"/>
                </a:solidFill>
              </a:rPr>
              <a:t>Outburst </a:t>
            </a:r>
            <a:r>
              <a:rPr lang="ja-JP" altLang="en-US" sz="3200" dirty="0" smtClean="0">
                <a:solidFill>
                  <a:srgbClr val="FF3399"/>
                </a:solidFill>
              </a:rPr>
              <a:t>前後の</a:t>
            </a:r>
            <a:r>
              <a:rPr lang="en-US" altLang="ja-JP" sz="3200" dirty="0">
                <a:solidFill>
                  <a:srgbClr val="FF3399"/>
                </a:solidFill>
              </a:rPr>
              <a:t>Be disk</a:t>
            </a:r>
            <a:r>
              <a:rPr lang="ja-JP" altLang="en-US" sz="3200" dirty="0">
                <a:solidFill>
                  <a:srgbClr val="FF3399"/>
                </a:solidFill>
              </a:rPr>
              <a:t>を見たい</a:t>
            </a:r>
            <a:r>
              <a:rPr lang="ja-JP" altLang="en-US" sz="3200" dirty="0" smtClean="0">
                <a:solidFill>
                  <a:srgbClr val="FF3399"/>
                </a:solidFill>
              </a:rPr>
              <a:t>！」</a:t>
            </a:r>
            <a:endParaRPr lang="en-US" altLang="ja-JP" sz="3200" dirty="0">
              <a:solidFill>
                <a:srgbClr val="FF3399"/>
              </a:solidFill>
            </a:endParaRPr>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7</a:t>
            </a:fld>
            <a:endParaRPr kumimoji="1" lang="ja-JP" altLang="en-US" dirty="0"/>
          </a:p>
        </p:txBody>
      </p:sp>
    </p:spTree>
    <p:extLst>
      <p:ext uri="{BB962C8B-B14F-4D97-AF65-F5344CB8AC3E}">
        <p14:creationId xmlns:p14="http://schemas.microsoft.com/office/powerpoint/2010/main" val="380149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kumimoji="1" lang="ja-JP" altLang="en-US" cap="none" dirty="0" smtClean="0"/>
              <a:t>研究目的</a:t>
            </a:r>
            <a:endParaRPr kumimoji="1" lang="ja-JP" altLang="en-US" cap="none" dirty="0"/>
          </a:p>
        </p:txBody>
      </p:sp>
      <p:sp>
        <p:nvSpPr>
          <p:cNvPr id="3" name="コンテンツ プレースホルダー 2"/>
          <p:cNvSpPr>
            <a:spLocks noGrp="1"/>
          </p:cNvSpPr>
          <p:nvPr>
            <p:ph sz="quarter" idx="1"/>
          </p:nvPr>
        </p:nvSpPr>
        <p:spPr>
          <a:xfrm>
            <a:off x="457200" y="1268760"/>
            <a:ext cx="8291264" cy="5589240"/>
          </a:xfrm>
        </p:spPr>
        <p:txBody>
          <a:bodyPr>
            <a:normAutofit/>
          </a:bodyPr>
          <a:lstStyle/>
          <a:p>
            <a:r>
              <a:rPr lang="en-US" altLang="ja-JP" sz="2800" dirty="0" smtClean="0">
                <a:solidFill>
                  <a:srgbClr val="FF3399"/>
                </a:solidFill>
              </a:rPr>
              <a:t>Outburst </a:t>
            </a:r>
            <a:r>
              <a:rPr lang="ja-JP" altLang="en-US" sz="2800" dirty="0">
                <a:solidFill>
                  <a:srgbClr val="FF3399"/>
                </a:solidFill>
              </a:rPr>
              <a:t>前後</a:t>
            </a:r>
            <a:r>
              <a:rPr lang="ja-JP" altLang="en-US" sz="2800" dirty="0" smtClean="0">
                <a:solidFill>
                  <a:srgbClr val="FF3399"/>
                </a:solidFill>
              </a:rPr>
              <a:t>の</a:t>
            </a:r>
            <a:r>
              <a:rPr lang="en-US" altLang="ja-JP" sz="2800" dirty="0">
                <a:solidFill>
                  <a:srgbClr val="FF3399"/>
                </a:solidFill>
              </a:rPr>
              <a:t>Be disk</a:t>
            </a:r>
            <a:r>
              <a:rPr lang="ja-JP" altLang="en-US" sz="2800" dirty="0">
                <a:solidFill>
                  <a:srgbClr val="FF3399"/>
                </a:solidFill>
              </a:rPr>
              <a:t>を見たい！</a:t>
            </a:r>
            <a:endParaRPr lang="en-US" altLang="ja-JP" sz="2800" dirty="0">
              <a:solidFill>
                <a:srgbClr val="FF3399"/>
              </a:solidFill>
            </a:endParaRPr>
          </a:p>
          <a:p>
            <a:pPr lvl="1"/>
            <a:r>
              <a:rPr lang="ja-JP" altLang="en-US" sz="2400" dirty="0" smtClean="0"/>
              <a:t>これまでの研究からわかっている</a:t>
            </a:r>
            <a:r>
              <a:rPr lang="en-US" altLang="ja-JP" sz="2400" dirty="0" smtClean="0"/>
              <a:t>Be</a:t>
            </a:r>
            <a:r>
              <a:rPr lang="ja-JP" altLang="en-US" sz="2400" dirty="0" smtClean="0"/>
              <a:t>星ガス円盤の様子</a:t>
            </a:r>
            <a:endParaRPr lang="en-US" altLang="ja-JP" sz="2400" dirty="0" smtClean="0"/>
          </a:p>
          <a:p>
            <a:pPr lvl="2"/>
            <a:r>
              <a:rPr lang="ja-JP" altLang="en-US" sz="2000" dirty="0"/>
              <a:t>大きく</a:t>
            </a:r>
            <a:r>
              <a:rPr lang="ja-JP" altLang="en-US" sz="2000" dirty="0" smtClean="0"/>
              <a:t>成長している</a:t>
            </a:r>
            <a:endParaRPr lang="en-US" altLang="ja-JP" sz="2000" dirty="0" smtClean="0"/>
          </a:p>
          <a:p>
            <a:pPr lvl="2"/>
            <a:r>
              <a:rPr lang="en-US" altLang="ja-JP" sz="2000" dirty="0" smtClean="0"/>
              <a:t>Giant outburst </a:t>
            </a:r>
            <a:r>
              <a:rPr lang="ja-JP" altLang="en-US" sz="2000" dirty="0" smtClean="0"/>
              <a:t>前後には</a:t>
            </a:r>
            <a:r>
              <a:rPr lang="en-US" altLang="ja-JP" sz="2000" dirty="0" smtClean="0"/>
              <a:t>Be</a:t>
            </a:r>
            <a:r>
              <a:rPr lang="ja-JP" altLang="en-US" sz="2000" dirty="0" smtClean="0"/>
              <a:t>星ガス円盤の面が変化していること </a:t>
            </a:r>
            <a:r>
              <a:rPr lang="en-US" altLang="ja-JP" sz="2000" dirty="0" smtClean="0"/>
              <a:t>or </a:t>
            </a:r>
            <a:r>
              <a:rPr lang="ja-JP" altLang="en-US" sz="2000" dirty="0" smtClean="0"/>
              <a:t>大きく歪んでいる可能性</a:t>
            </a:r>
            <a:endParaRPr lang="en-US" altLang="ja-JP" dirty="0" smtClean="0"/>
          </a:p>
          <a:p>
            <a:pPr lvl="1"/>
            <a:r>
              <a:rPr lang="ja-JP" altLang="en-US" sz="2400" dirty="0" smtClean="0"/>
              <a:t>モニター観測を行い</a:t>
            </a:r>
            <a:r>
              <a:rPr lang="en-US" altLang="ja-JP" sz="2400" dirty="0" smtClean="0"/>
              <a:t>Be</a:t>
            </a:r>
            <a:r>
              <a:rPr lang="ja-JP" altLang="en-US" sz="2400" dirty="0" smtClean="0"/>
              <a:t>星ガス円盤の変化を詳しく調べる</a:t>
            </a:r>
            <a:endParaRPr lang="en-US" altLang="ja-JP" sz="2400" dirty="0" smtClean="0"/>
          </a:p>
          <a:p>
            <a:pPr lvl="2"/>
            <a:r>
              <a:rPr lang="en-US" altLang="ja-JP" sz="2000" dirty="0" smtClean="0"/>
              <a:t>Outburst</a:t>
            </a:r>
            <a:r>
              <a:rPr lang="ja-JP" altLang="en-US" sz="2000" dirty="0"/>
              <a:t>を起こす時と起こさない時の</a:t>
            </a:r>
            <a:r>
              <a:rPr lang="en-US" altLang="ja-JP" sz="2000" dirty="0" smtClean="0"/>
              <a:t>Be</a:t>
            </a:r>
            <a:r>
              <a:rPr lang="ja-JP" altLang="en-US" sz="2000" dirty="0" smtClean="0"/>
              <a:t>星ガス円盤の</a:t>
            </a:r>
            <a:r>
              <a:rPr lang="ja-JP" altLang="en-US" sz="2000" dirty="0"/>
              <a:t>違いは</a:t>
            </a:r>
            <a:r>
              <a:rPr lang="ja-JP" altLang="en-US" sz="2000" dirty="0" smtClean="0"/>
              <a:t>？</a:t>
            </a:r>
            <a:endParaRPr lang="en-US" altLang="ja-JP" sz="2000" dirty="0" smtClean="0"/>
          </a:p>
          <a:p>
            <a:pPr lvl="2"/>
            <a:r>
              <a:rPr lang="en-US" altLang="ja-JP" sz="2000" dirty="0"/>
              <a:t>N</a:t>
            </a:r>
            <a:r>
              <a:rPr lang="en-US" altLang="ja-JP" sz="2000" dirty="0" smtClean="0"/>
              <a:t>ormal</a:t>
            </a:r>
            <a:r>
              <a:rPr lang="ja-JP" altLang="en-US" sz="2000" dirty="0" smtClean="0"/>
              <a:t>と</a:t>
            </a:r>
            <a:r>
              <a:rPr lang="en-US" altLang="ja-JP" sz="2000" dirty="0" smtClean="0"/>
              <a:t>giant</a:t>
            </a:r>
            <a:r>
              <a:rPr lang="ja-JP" altLang="en-US" sz="2000" dirty="0" smtClean="0"/>
              <a:t>の</a:t>
            </a:r>
            <a:r>
              <a:rPr lang="ja-JP" altLang="en-US" sz="2000" dirty="0"/>
              <a:t>違いは</a:t>
            </a:r>
            <a:r>
              <a:rPr lang="ja-JP" altLang="en-US" sz="2000" dirty="0" smtClean="0"/>
              <a:t>？</a:t>
            </a:r>
            <a:endParaRPr lang="en-US" altLang="ja-JP" dirty="0" smtClean="0"/>
          </a:p>
          <a:p>
            <a:r>
              <a:rPr lang="en-US" altLang="ja-JP" sz="2800" dirty="0">
                <a:solidFill>
                  <a:srgbClr val="FF3399"/>
                </a:solidFill>
              </a:rPr>
              <a:t>Be disk</a:t>
            </a:r>
            <a:r>
              <a:rPr lang="ja-JP" altLang="en-US" sz="2800" dirty="0">
                <a:solidFill>
                  <a:srgbClr val="FF3399"/>
                </a:solidFill>
              </a:rPr>
              <a:t>の変動に関する系統的な観測</a:t>
            </a:r>
            <a:endParaRPr lang="en-US" altLang="ja-JP" dirty="0">
              <a:solidFill>
                <a:srgbClr val="FF3399"/>
              </a:solidFill>
            </a:endParaRPr>
          </a:p>
          <a:p>
            <a:pPr lvl="1"/>
            <a:r>
              <a:rPr lang="en-US" altLang="ja-JP" sz="2400" dirty="0" smtClean="0"/>
              <a:t>Be</a:t>
            </a:r>
            <a:r>
              <a:rPr lang="ja-JP" altLang="en-US" sz="2400" dirty="0" smtClean="0"/>
              <a:t>星ガス円盤自体の変動もある</a:t>
            </a:r>
            <a:endParaRPr lang="en-US" altLang="ja-JP" sz="2400" dirty="0" smtClean="0"/>
          </a:p>
          <a:p>
            <a:pPr lvl="1"/>
            <a:r>
              <a:rPr lang="ja-JP" altLang="en-US" sz="2400" dirty="0" smtClean="0"/>
              <a:t>長期的</a:t>
            </a:r>
            <a:r>
              <a:rPr lang="ja-JP" altLang="en-US" sz="2400" dirty="0"/>
              <a:t>なのものと短期的なものを切り分ける</a:t>
            </a:r>
            <a:endParaRPr lang="en-US" altLang="ja-JP" sz="2400" dirty="0"/>
          </a:p>
          <a:p>
            <a:pPr lvl="1"/>
            <a:r>
              <a:rPr lang="ja-JP" altLang="en-US" sz="2400" dirty="0"/>
              <a:t>短期的なもの </a:t>
            </a:r>
            <a:r>
              <a:rPr lang="en-US" altLang="ja-JP" sz="2400" dirty="0"/>
              <a:t>… Be/X</a:t>
            </a:r>
            <a:r>
              <a:rPr lang="ja-JP" altLang="en-US" sz="2400" dirty="0"/>
              <a:t>線連星系に独特</a:t>
            </a:r>
            <a:endParaRPr lang="en-US" altLang="ja-JP" sz="2400" dirty="0"/>
          </a:p>
          <a:p>
            <a:pPr lvl="2"/>
            <a:r>
              <a:rPr lang="ja-JP" altLang="en-US" sz="2000" u="sng" dirty="0"/>
              <a:t>時間的に密な観測が少ない</a:t>
            </a:r>
            <a:endParaRPr lang="en-US" altLang="ja-JP" sz="2000" u="sng" dirty="0"/>
          </a:p>
          <a:p>
            <a:pPr marL="0" indent="0">
              <a:buNone/>
            </a:pPr>
            <a:endParaRPr lang="en-US" altLang="ja-JP" sz="2700"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8</a:t>
            </a:fld>
            <a:endParaRPr kumimoji="1" lang="ja-JP" altLang="en-US" dirty="0"/>
          </a:p>
        </p:txBody>
      </p:sp>
    </p:spTree>
    <p:extLst>
      <p:ext uri="{BB962C8B-B14F-4D97-AF65-F5344CB8AC3E}">
        <p14:creationId xmlns:p14="http://schemas.microsoft.com/office/powerpoint/2010/main" val="400299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850106"/>
          </a:xfrm>
        </p:spPr>
        <p:txBody>
          <a:bodyPr/>
          <a:lstStyle/>
          <a:p>
            <a:r>
              <a:rPr lang="ja-JP" altLang="en-US" cap="none" dirty="0" smtClean="0"/>
              <a:t>可視光高分散分光モニター観測</a:t>
            </a:r>
            <a:endParaRPr kumimoji="1" lang="ja-JP" altLang="en-US" cap="none" dirty="0"/>
          </a:p>
        </p:txBody>
      </p:sp>
      <p:sp>
        <p:nvSpPr>
          <p:cNvPr id="3" name="コンテンツ プレースホルダー 2"/>
          <p:cNvSpPr>
            <a:spLocks noGrp="1"/>
          </p:cNvSpPr>
          <p:nvPr>
            <p:ph sz="quarter" idx="1"/>
          </p:nvPr>
        </p:nvSpPr>
        <p:spPr>
          <a:xfrm>
            <a:off x="457200" y="1268760"/>
            <a:ext cx="8291264" cy="5589240"/>
          </a:xfrm>
        </p:spPr>
        <p:txBody>
          <a:bodyPr>
            <a:normAutofit/>
          </a:bodyPr>
          <a:lstStyle/>
          <a:p>
            <a:r>
              <a:rPr kumimoji="1" lang="ja-JP" altLang="en-US" sz="2800" dirty="0" smtClean="0">
                <a:solidFill>
                  <a:srgbClr val="FF3399"/>
                </a:solidFill>
              </a:rPr>
              <a:t>可視光</a:t>
            </a:r>
            <a:endParaRPr kumimoji="1" lang="en-US" altLang="ja-JP" sz="2800" dirty="0" smtClean="0">
              <a:solidFill>
                <a:srgbClr val="FF3399"/>
              </a:solidFill>
            </a:endParaRPr>
          </a:p>
          <a:p>
            <a:pPr lvl="1"/>
            <a:r>
              <a:rPr lang="en-US" altLang="ja-JP" sz="2400" dirty="0" smtClean="0"/>
              <a:t>Be</a:t>
            </a:r>
            <a:r>
              <a:rPr lang="ja-JP" altLang="en-US" sz="2400" dirty="0" smtClean="0"/>
              <a:t>星ガス円盤を見る</a:t>
            </a:r>
            <a:r>
              <a:rPr lang="en-US" altLang="ja-JP" sz="2400" dirty="0" smtClean="0"/>
              <a:t>…</a:t>
            </a:r>
            <a:r>
              <a:rPr lang="ja-JP" altLang="en-US" sz="2400" dirty="0" smtClean="0"/>
              <a:t>中性子星周りからの寄与は少ない</a:t>
            </a:r>
            <a:r>
              <a:rPr lang="en-US" altLang="ja-JP" sz="2400" dirty="0" smtClean="0"/>
              <a:t/>
            </a:r>
            <a:br>
              <a:rPr lang="en-US" altLang="ja-JP" sz="2400" dirty="0" smtClean="0"/>
            </a:br>
            <a:r>
              <a:rPr lang="en-US" altLang="ja-JP" sz="2400" dirty="0" smtClean="0"/>
              <a:t>(X</a:t>
            </a:r>
            <a:r>
              <a:rPr lang="ja-JP" altLang="en-US" sz="2400" dirty="0" smtClean="0"/>
              <a:t>線：中性子星周辺</a:t>
            </a:r>
            <a:r>
              <a:rPr lang="en-US" altLang="ja-JP" sz="2400" dirty="0" smtClean="0"/>
              <a:t>)</a:t>
            </a:r>
          </a:p>
          <a:p>
            <a:pPr lvl="1"/>
            <a:r>
              <a:rPr lang="ja-JP" altLang="en-US" sz="2400" dirty="0" smtClean="0"/>
              <a:t>光球＋</a:t>
            </a:r>
            <a:r>
              <a:rPr lang="en-US" altLang="ja-JP" sz="2400" dirty="0" smtClean="0"/>
              <a:t>Be</a:t>
            </a:r>
            <a:r>
              <a:rPr lang="ja-JP" altLang="en-US" sz="2400" dirty="0" smtClean="0"/>
              <a:t>星ガス円盤の情報</a:t>
            </a:r>
            <a:endParaRPr lang="en-US" altLang="ja-JP" sz="2400" dirty="0" smtClean="0"/>
          </a:p>
          <a:p>
            <a:r>
              <a:rPr lang="ja-JP" altLang="en-US" sz="2800" dirty="0" smtClean="0">
                <a:solidFill>
                  <a:srgbClr val="FF3399"/>
                </a:solidFill>
              </a:rPr>
              <a:t>高分散</a:t>
            </a:r>
            <a:endParaRPr lang="en-US" altLang="ja-JP" sz="2800" dirty="0" smtClean="0">
              <a:solidFill>
                <a:srgbClr val="FF3399"/>
              </a:solidFill>
            </a:endParaRPr>
          </a:p>
          <a:p>
            <a:pPr lvl="1"/>
            <a:r>
              <a:rPr kumimoji="1" lang="ja-JP" altLang="en-US" sz="2400" dirty="0" smtClean="0"/>
              <a:t>中性子星と相互作用するのは</a:t>
            </a:r>
            <a:r>
              <a:rPr kumimoji="1" lang="en-US" altLang="ja-JP" sz="2400" dirty="0" smtClean="0"/>
              <a:t>Be</a:t>
            </a:r>
            <a:r>
              <a:rPr kumimoji="1" lang="ja-JP" altLang="en-US" sz="2400" dirty="0" smtClean="0"/>
              <a:t>星ガス円盤の外側</a:t>
            </a:r>
            <a:r>
              <a:rPr lang="en-US" altLang="ja-JP" sz="2400" dirty="0" smtClean="0"/>
              <a:t/>
            </a:r>
            <a:br>
              <a:rPr lang="en-US" altLang="ja-JP" sz="2400" dirty="0" smtClean="0"/>
            </a:br>
            <a:r>
              <a:rPr lang="en-US" altLang="ja-JP" sz="2400" dirty="0" smtClean="0"/>
              <a:t>… </a:t>
            </a:r>
            <a:r>
              <a:rPr kumimoji="1" lang="en-US" altLang="ja-JP" sz="2400" dirty="0" err="1" smtClean="0"/>
              <a:t>Kepler</a:t>
            </a:r>
            <a:r>
              <a:rPr kumimoji="1" lang="ja-JP" altLang="en-US" sz="2400" dirty="0" smtClean="0"/>
              <a:t>速度 ～</a:t>
            </a:r>
            <a:r>
              <a:rPr kumimoji="1" lang="en-US" altLang="ja-JP" sz="2400" dirty="0" smtClean="0"/>
              <a:t>10km/s</a:t>
            </a:r>
            <a:endParaRPr kumimoji="1" lang="en-US" altLang="ja-JP" sz="2500" dirty="0" smtClean="0"/>
          </a:p>
          <a:p>
            <a:pPr lvl="1"/>
            <a:endParaRPr lang="en-US" altLang="ja-JP" sz="2500" dirty="0"/>
          </a:p>
          <a:p>
            <a:r>
              <a:rPr lang="en-US" altLang="ja-JP" sz="2800" dirty="0" smtClean="0"/>
              <a:t>Target</a:t>
            </a:r>
            <a:r>
              <a:rPr lang="ja-JP" altLang="en-US" sz="2800" dirty="0" smtClean="0"/>
              <a:t>：</a:t>
            </a:r>
            <a:r>
              <a:rPr lang="en-US" altLang="ja-JP" sz="2800" dirty="0" smtClean="0"/>
              <a:t>A0535+262/V725 Tau</a:t>
            </a:r>
          </a:p>
          <a:p>
            <a:pPr lvl="1"/>
            <a:r>
              <a:rPr lang="en-US" altLang="ja-JP" sz="2400" dirty="0"/>
              <a:t>(</a:t>
            </a:r>
            <a:r>
              <a:rPr lang="ja-JP" altLang="en-US" sz="2400" dirty="0"/>
              <a:t>日本コミュニティで</a:t>
            </a:r>
            <a:r>
              <a:rPr lang="en-US" altLang="ja-JP" sz="2400" dirty="0"/>
              <a:t>)</a:t>
            </a:r>
            <a:r>
              <a:rPr lang="ja-JP" altLang="en-US" sz="2400" dirty="0" smtClean="0"/>
              <a:t>高分散分光モニター観測が</a:t>
            </a:r>
            <a:r>
              <a:rPr lang="ja-JP" altLang="en-US" sz="2400" dirty="0"/>
              <a:t>できる唯一の</a:t>
            </a:r>
            <a:r>
              <a:rPr lang="ja-JP" altLang="en-US" sz="2400" dirty="0" smtClean="0"/>
              <a:t>天体</a:t>
            </a:r>
            <a:endParaRPr lang="en-US" altLang="ja-JP" sz="2500" dirty="0"/>
          </a:p>
          <a:p>
            <a:pPr lvl="2"/>
            <a:r>
              <a:rPr lang="ja-JP" altLang="en-US" sz="2000" dirty="0"/>
              <a:t>軌道周期が程良く長い</a:t>
            </a:r>
            <a:endParaRPr lang="en-US" altLang="ja-JP" sz="2000" dirty="0"/>
          </a:p>
          <a:p>
            <a:pPr lvl="2"/>
            <a:r>
              <a:rPr lang="ja-JP" altLang="en-US" sz="2000" dirty="0" smtClean="0"/>
              <a:t>明るい</a:t>
            </a:r>
            <a:endParaRPr lang="ja-JP" altLang="en-US" sz="2000" dirty="0"/>
          </a:p>
        </p:txBody>
      </p:sp>
      <p:sp>
        <p:nvSpPr>
          <p:cNvPr id="4" name="スライド番号プレースホルダー 3"/>
          <p:cNvSpPr>
            <a:spLocks noGrp="1"/>
          </p:cNvSpPr>
          <p:nvPr>
            <p:ph type="sldNum" sz="quarter" idx="15"/>
          </p:nvPr>
        </p:nvSpPr>
        <p:spPr/>
        <p:txBody>
          <a:bodyPr/>
          <a:lstStyle/>
          <a:p>
            <a:fld id="{37FE7906-188B-4EE8-A898-58A965B06A3D}" type="slidenum">
              <a:rPr kumimoji="1" lang="ja-JP" altLang="en-US" smtClean="0"/>
              <a:pPr/>
              <a:t>9</a:t>
            </a:fld>
            <a:endParaRPr kumimoji="1" lang="ja-JP" altLang="en-US" dirty="0"/>
          </a:p>
        </p:txBody>
      </p:sp>
    </p:spTree>
    <p:extLst>
      <p:ext uri="{BB962C8B-B14F-4D97-AF65-F5344CB8AC3E}">
        <p14:creationId xmlns:p14="http://schemas.microsoft.com/office/powerpoint/2010/main" val="1069871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クチュール">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丸っこい感じ">
      <a:majorFont>
        <a:latin typeface="Comic Sans MS"/>
        <a:ea typeface="HG教科書体"/>
        <a:cs typeface=""/>
      </a:majorFont>
      <a:minorFont>
        <a:latin typeface="Comic Sans MS"/>
        <a:ea typeface="HG教科書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1300</TotalTime>
  <Words>1739</Words>
  <Application>Microsoft Office PowerPoint</Application>
  <PresentationFormat>画面に合わせる (4:3)</PresentationFormat>
  <Paragraphs>400</Paragraphs>
  <Slides>34</Slides>
  <Notes>0</Notes>
  <HiddenSlides>0</HiddenSlides>
  <MMClips>0</MMClips>
  <ScaleCrop>false</ScaleCrop>
  <HeadingPairs>
    <vt:vector size="4" baseType="variant">
      <vt:variant>
        <vt:lpstr>テーマ</vt:lpstr>
      </vt:variant>
      <vt:variant>
        <vt:i4>2</vt:i4>
      </vt:variant>
      <vt:variant>
        <vt:lpstr>スライド タイトル</vt:lpstr>
      </vt:variant>
      <vt:variant>
        <vt:i4>34</vt:i4>
      </vt:variant>
    </vt:vector>
  </HeadingPairs>
  <TitlesOfParts>
    <vt:vector size="36" baseType="lpstr">
      <vt:lpstr>スパイス</vt:lpstr>
      <vt:lpstr>3_デザインの設定</vt:lpstr>
      <vt:lpstr>高分散分光観測から探るBe/X線連星におけるBe星ガス円盤の構造</vt:lpstr>
      <vt:lpstr>講演の内容/アウトライン</vt:lpstr>
      <vt:lpstr>Be/X線連星とは</vt:lpstr>
      <vt:lpstr>Be/X線連星の活動性</vt:lpstr>
      <vt:lpstr>Outburst時の観測(これまでに分かっていること)</vt:lpstr>
      <vt:lpstr>Outburst時の観測(これまでに分かっていること)</vt:lpstr>
      <vt:lpstr>詳しい質量輸送機構への切り口</vt:lpstr>
      <vt:lpstr>研究目的</vt:lpstr>
      <vt:lpstr>可視光高分散分光モニター観測</vt:lpstr>
      <vt:lpstr>Target: A0535+262/V725 Tau</vt:lpstr>
      <vt:lpstr>観測について</vt:lpstr>
      <vt:lpstr>観測量について</vt:lpstr>
      <vt:lpstr>観測結果</vt:lpstr>
      <vt:lpstr>長周期変動の検出</vt:lpstr>
      <vt:lpstr>周期的なprofile変化!?</vt:lpstr>
      <vt:lpstr>V/R比の周期を同定</vt:lpstr>
      <vt:lpstr>500日変動の正体は？</vt:lpstr>
      <vt:lpstr>非対称構造の可視化 –Doppler tomography</vt:lpstr>
      <vt:lpstr>非対称構造の可視化 –Doppler tomography</vt:lpstr>
      <vt:lpstr>Ｘ線活動期におけるBe星ガス円盤の様子</vt:lpstr>
      <vt:lpstr>X線活動期</vt:lpstr>
      <vt:lpstr>Ｐｒｏｆｉｌｅ変動</vt:lpstr>
      <vt:lpstr>Ｐｒｏｆｉｌｅ変動</vt:lpstr>
      <vt:lpstr>他の変動</vt:lpstr>
      <vt:lpstr>変動をまとめると…</vt:lpstr>
      <vt:lpstr>構造その1：濃いガス流</vt:lpstr>
      <vt:lpstr>構造その2：Warped Be disk</vt:lpstr>
      <vt:lpstr>構造その2：Warped Be disk</vt:lpstr>
      <vt:lpstr>Warped成分の推定位置</vt:lpstr>
      <vt:lpstr>Ｘ線活動期のBe星ガス円盤の様子</vt:lpstr>
      <vt:lpstr>Ｘ線活動期のBe星ガス円盤の様子</vt:lpstr>
      <vt:lpstr>Ｘ線活動期のBe星ガス円盤の様子</vt:lpstr>
      <vt:lpstr>Ｘ線活動期のBe星ガス円盤の様子</vt:lpstr>
      <vt:lpstr>まとめ</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高分散分光観測から探るBe/X線連星におけるBe星ガス円盤の構造</dc:title>
  <dc:creator> </dc:creator>
  <cp:lastModifiedBy>moritani</cp:lastModifiedBy>
  <cp:revision>150</cp:revision>
  <dcterms:created xsi:type="dcterms:W3CDTF">2012-01-10T09:14:45Z</dcterms:created>
  <dcterms:modified xsi:type="dcterms:W3CDTF">2012-02-19T02:50:16Z</dcterms:modified>
</cp:coreProperties>
</file>