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71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iyota:Desktop:CrB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iyota:Desktop:CrBR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iyota:Desktop:CrBR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iyota:Desktop:TauSU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kiyota:Desktop:TauSU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layout/>
      <c:spPr>
        <a:noFill/>
        <a:ln w="25400">
          <a:noFill/>
        </a:ln>
      </c:spPr>
    </c:title>
    <c:plotArea>
      <c:layout/>
      <c:scatterChart>
        <c:scatterStyle val="lineMarker"/>
        <c:ser>
          <c:idx val="0"/>
          <c:order val="0"/>
          <c:tx>
            <c:strRef>
              <c:f>LC!$L$8</c:f>
              <c:strCache>
                <c:ptCount val="1"/>
                <c:pt idx="0">
                  <c:v>V-Ic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xVal>
            <c:numRef>
              <c:f>LC!$K$21:$K$81</c:f>
              <c:numCache>
                <c:formatCode>m/d/yy</c:formatCode>
                <c:ptCount val="61"/>
                <c:pt idx="0">
                  <c:v>39787</c:v>
                </c:pt>
                <c:pt idx="1">
                  <c:v>39800</c:v>
                </c:pt>
                <c:pt idx="2">
                  <c:v>39808</c:v>
                </c:pt>
                <c:pt idx="3">
                  <c:v>39823</c:v>
                </c:pt>
                <c:pt idx="4">
                  <c:v>39854</c:v>
                </c:pt>
                <c:pt idx="5">
                  <c:v>39874</c:v>
                </c:pt>
                <c:pt idx="6">
                  <c:v>39887</c:v>
                </c:pt>
                <c:pt idx="7">
                  <c:v>39900</c:v>
                </c:pt>
                <c:pt idx="8">
                  <c:v>39912</c:v>
                </c:pt>
                <c:pt idx="9">
                  <c:v>39921</c:v>
                </c:pt>
                <c:pt idx="10">
                  <c:v>39935</c:v>
                </c:pt>
                <c:pt idx="11">
                  <c:v>39952</c:v>
                </c:pt>
                <c:pt idx="12">
                  <c:v>39976</c:v>
                </c:pt>
                <c:pt idx="13">
                  <c:v>39995</c:v>
                </c:pt>
                <c:pt idx="14">
                  <c:v>40011</c:v>
                </c:pt>
                <c:pt idx="15">
                  <c:v>40019</c:v>
                </c:pt>
                <c:pt idx="16">
                  <c:v>40038</c:v>
                </c:pt>
                <c:pt idx="17">
                  <c:v>40068</c:v>
                </c:pt>
                <c:pt idx="18">
                  <c:v>40091</c:v>
                </c:pt>
                <c:pt idx="19">
                  <c:v>40154</c:v>
                </c:pt>
                <c:pt idx="20">
                  <c:v>40163</c:v>
                </c:pt>
                <c:pt idx="21">
                  <c:v>40196</c:v>
                </c:pt>
                <c:pt idx="22">
                  <c:v>40201</c:v>
                </c:pt>
                <c:pt idx="23">
                  <c:v>40228</c:v>
                </c:pt>
                <c:pt idx="24">
                  <c:v>40251</c:v>
                </c:pt>
                <c:pt idx="25">
                  <c:v>40266</c:v>
                </c:pt>
                <c:pt idx="26">
                  <c:v>40276</c:v>
                </c:pt>
                <c:pt idx="27">
                  <c:v>40293</c:v>
                </c:pt>
                <c:pt idx="28">
                  <c:v>40314</c:v>
                </c:pt>
                <c:pt idx="29">
                  <c:v>40327</c:v>
                </c:pt>
                <c:pt idx="30">
                  <c:v>40333</c:v>
                </c:pt>
                <c:pt idx="31">
                  <c:v>40373</c:v>
                </c:pt>
                <c:pt idx="32">
                  <c:v>40416</c:v>
                </c:pt>
                <c:pt idx="33">
                  <c:v>40430</c:v>
                </c:pt>
                <c:pt idx="34">
                  <c:v>40506</c:v>
                </c:pt>
                <c:pt idx="35">
                  <c:v>40513</c:v>
                </c:pt>
                <c:pt idx="36">
                  <c:v>40532</c:v>
                </c:pt>
                <c:pt idx="37">
                  <c:v>40537</c:v>
                </c:pt>
                <c:pt idx="38">
                  <c:v>40626</c:v>
                </c:pt>
                <c:pt idx="39">
                  <c:v>40630</c:v>
                </c:pt>
                <c:pt idx="40">
                  <c:v>40633</c:v>
                </c:pt>
                <c:pt idx="41">
                  <c:v>40637</c:v>
                </c:pt>
                <c:pt idx="42">
                  <c:v>40640</c:v>
                </c:pt>
                <c:pt idx="43">
                  <c:v>40699</c:v>
                </c:pt>
                <c:pt idx="44">
                  <c:v>40731</c:v>
                </c:pt>
                <c:pt idx="45">
                  <c:v>40744</c:v>
                </c:pt>
                <c:pt idx="46">
                  <c:v>40757</c:v>
                </c:pt>
                <c:pt idx="47">
                  <c:v>40762</c:v>
                </c:pt>
                <c:pt idx="48">
                  <c:v>40800</c:v>
                </c:pt>
                <c:pt idx="49">
                  <c:v>40827</c:v>
                </c:pt>
                <c:pt idx="50">
                  <c:v>40868</c:v>
                </c:pt>
                <c:pt idx="51">
                  <c:v>40915</c:v>
                </c:pt>
                <c:pt idx="52">
                  <c:v>40945</c:v>
                </c:pt>
                <c:pt idx="53">
                  <c:v>40943</c:v>
                </c:pt>
                <c:pt idx="54">
                  <c:v>40918</c:v>
                </c:pt>
              </c:numCache>
            </c:numRef>
          </c:xVal>
          <c:yVal>
            <c:numRef>
              <c:f>LC!$L$21:$L$81</c:f>
              <c:numCache>
                <c:formatCode>General</c:formatCode>
                <c:ptCount val="61"/>
                <c:pt idx="0">
                  <c:v>0.82000000000000051</c:v>
                </c:pt>
                <c:pt idx="1">
                  <c:v>0.63000000000000156</c:v>
                </c:pt>
                <c:pt idx="2">
                  <c:v>0.92499999999999905</c:v>
                </c:pt>
                <c:pt idx="3">
                  <c:v>1.034699999999998</c:v>
                </c:pt>
                <c:pt idx="5">
                  <c:v>1.3287000000000011</c:v>
                </c:pt>
                <c:pt idx="7">
                  <c:v>1.095700000000001</c:v>
                </c:pt>
                <c:pt idx="11">
                  <c:v>1.011299999999999</c:v>
                </c:pt>
                <c:pt idx="14">
                  <c:v>1.0179999999999974</c:v>
                </c:pt>
                <c:pt idx="16">
                  <c:v>0.62540000000000151</c:v>
                </c:pt>
                <c:pt idx="18">
                  <c:v>1.0629999999999979</c:v>
                </c:pt>
                <c:pt idx="19">
                  <c:v>0.99580000000000102</c:v>
                </c:pt>
                <c:pt idx="20">
                  <c:v>1.208400000000001</c:v>
                </c:pt>
                <c:pt idx="21">
                  <c:v>0.95430000000000004</c:v>
                </c:pt>
                <c:pt idx="22">
                  <c:v>0.98609999999999998</c:v>
                </c:pt>
                <c:pt idx="23">
                  <c:v>1.016899999999999</c:v>
                </c:pt>
                <c:pt idx="24">
                  <c:v>1.0872000000000011</c:v>
                </c:pt>
                <c:pt idx="25">
                  <c:v>1.151900000000001</c:v>
                </c:pt>
                <c:pt idx="26">
                  <c:v>1.0646</c:v>
                </c:pt>
                <c:pt idx="27">
                  <c:v>0.94740000000000002</c:v>
                </c:pt>
                <c:pt idx="28">
                  <c:v>0.771199999999998</c:v>
                </c:pt>
                <c:pt idx="29">
                  <c:v>1.138299999999999</c:v>
                </c:pt>
                <c:pt idx="30">
                  <c:v>1.0625</c:v>
                </c:pt>
                <c:pt idx="32">
                  <c:v>1.0740000000000001</c:v>
                </c:pt>
                <c:pt idx="33">
                  <c:v>0.93740000000000001</c:v>
                </c:pt>
                <c:pt idx="34">
                  <c:v>1.4292999999999985</c:v>
                </c:pt>
                <c:pt idx="35">
                  <c:v>2.1196999999999981</c:v>
                </c:pt>
                <c:pt idx="36">
                  <c:v>2.3066999999999949</c:v>
                </c:pt>
                <c:pt idx="37">
                  <c:v>2.1156999999999977</c:v>
                </c:pt>
                <c:pt idx="39">
                  <c:v>2.1620000000000008</c:v>
                </c:pt>
                <c:pt idx="40">
                  <c:v>2.1559999999999997</c:v>
                </c:pt>
                <c:pt idx="41">
                  <c:v>2.1341000000000001</c:v>
                </c:pt>
                <c:pt idx="42">
                  <c:v>2.2306999999999988</c:v>
                </c:pt>
                <c:pt idx="43">
                  <c:v>2.1235000000000022</c:v>
                </c:pt>
                <c:pt idx="44">
                  <c:v>2.2293999999999992</c:v>
                </c:pt>
                <c:pt idx="45">
                  <c:v>2.109999999999999</c:v>
                </c:pt>
                <c:pt idx="46">
                  <c:v>2.2347999999999999</c:v>
                </c:pt>
                <c:pt idx="47">
                  <c:v>2.1279000000000012</c:v>
                </c:pt>
                <c:pt idx="48">
                  <c:v>2.0865000000000009</c:v>
                </c:pt>
                <c:pt idx="49">
                  <c:v>1.4351999999999987</c:v>
                </c:pt>
                <c:pt idx="50">
                  <c:v>1.1242000000000001</c:v>
                </c:pt>
                <c:pt idx="51">
                  <c:v>2.1107</c:v>
                </c:pt>
                <c:pt idx="52">
                  <c:v>1.9923999999999991</c:v>
                </c:pt>
                <c:pt idx="53">
                  <c:v>2.063600000000001</c:v>
                </c:pt>
                <c:pt idx="54">
                  <c:v>2.1696000000000009</c:v>
                </c:pt>
              </c:numCache>
            </c:numRef>
          </c:yVal>
        </c:ser>
        <c:axId val="59924480"/>
        <c:axId val="59926400"/>
      </c:scatterChart>
      <c:valAx>
        <c:axId val="59924480"/>
        <c:scaling>
          <c:orientation val="minMax"/>
        </c:scaling>
        <c:axPos val="b"/>
        <c:numFmt formatCode="m/d/yy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59926400"/>
        <c:crosses val="autoZero"/>
        <c:crossBetween val="midCat"/>
        <c:majorUnit val="365"/>
      </c:valAx>
      <c:valAx>
        <c:axId val="5992640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9924480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92369455269943324"/>
          <c:y val="0.55223830289625131"/>
          <c:w val="6.4257012361699617E-2"/>
          <c:h val="6.7164117919814498E-2"/>
        </c:manualLayout>
      </c:layout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style val="18"/>
  <c:chart>
    <c:plotArea>
      <c:layout/>
      <c:scatterChart>
        <c:scatterStyle val="lineMarker"/>
        <c:ser>
          <c:idx val="0"/>
          <c:order val="0"/>
          <c:tx>
            <c:strRef>
              <c:f>LC!$B$8</c:f>
              <c:strCache>
                <c:ptCount val="1"/>
                <c:pt idx="0">
                  <c:v>V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  <a:effectLst/>
            </c:spPr>
          </c:marker>
          <c:xVal>
            <c:numRef>
              <c:f>LC!$A$21:$A$95</c:f>
              <c:numCache>
                <c:formatCode>m/d/yy</c:formatCode>
                <c:ptCount val="75"/>
                <c:pt idx="0">
                  <c:v>39787</c:v>
                </c:pt>
                <c:pt idx="1">
                  <c:v>39800</c:v>
                </c:pt>
                <c:pt idx="2">
                  <c:v>39808</c:v>
                </c:pt>
                <c:pt idx="3">
                  <c:v>39823</c:v>
                </c:pt>
                <c:pt idx="4">
                  <c:v>39854</c:v>
                </c:pt>
                <c:pt idx="5">
                  <c:v>39874</c:v>
                </c:pt>
                <c:pt idx="6">
                  <c:v>39887</c:v>
                </c:pt>
                <c:pt idx="7">
                  <c:v>39900</c:v>
                </c:pt>
                <c:pt idx="8">
                  <c:v>39912</c:v>
                </c:pt>
                <c:pt idx="9">
                  <c:v>39921</c:v>
                </c:pt>
                <c:pt idx="10">
                  <c:v>39935</c:v>
                </c:pt>
                <c:pt idx="11">
                  <c:v>39952</c:v>
                </c:pt>
                <c:pt idx="12">
                  <c:v>39976</c:v>
                </c:pt>
                <c:pt idx="13">
                  <c:v>39995</c:v>
                </c:pt>
                <c:pt idx="14">
                  <c:v>40011</c:v>
                </c:pt>
                <c:pt idx="15">
                  <c:v>40019</c:v>
                </c:pt>
                <c:pt idx="16">
                  <c:v>40038</c:v>
                </c:pt>
                <c:pt idx="17">
                  <c:v>40068</c:v>
                </c:pt>
                <c:pt idx="18">
                  <c:v>40091</c:v>
                </c:pt>
                <c:pt idx="19">
                  <c:v>40154</c:v>
                </c:pt>
                <c:pt idx="20">
                  <c:v>40163</c:v>
                </c:pt>
                <c:pt idx="21">
                  <c:v>40196</c:v>
                </c:pt>
                <c:pt idx="22">
                  <c:v>40201</c:v>
                </c:pt>
                <c:pt idx="23">
                  <c:v>40228</c:v>
                </c:pt>
                <c:pt idx="24">
                  <c:v>40251</c:v>
                </c:pt>
                <c:pt idx="25">
                  <c:v>40266</c:v>
                </c:pt>
                <c:pt idx="26">
                  <c:v>40276</c:v>
                </c:pt>
                <c:pt idx="27">
                  <c:v>40293</c:v>
                </c:pt>
                <c:pt idx="28">
                  <c:v>40314</c:v>
                </c:pt>
                <c:pt idx="29">
                  <c:v>40327</c:v>
                </c:pt>
                <c:pt idx="30">
                  <c:v>40333</c:v>
                </c:pt>
                <c:pt idx="31">
                  <c:v>40373</c:v>
                </c:pt>
                <c:pt idx="32">
                  <c:v>40416</c:v>
                </c:pt>
                <c:pt idx="33">
                  <c:v>40430</c:v>
                </c:pt>
                <c:pt idx="34">
                  <c:v>40506</c:v>
                </c:pt>
                <c:pt idx="35">
                  <c:v>40513</c:v>
                </c:pt>
                <c:pt idx="36">
                  <c:v>40532</c:v>
                </c:pt>
                <c:pt idx="37">
                  <c:v>40537</c:v>
                </c:pt>
                <c:pt idx="38">
                  <c:v>40626</c:v>
                </c:pt>
                <c:pt idx="39">
                  <c:v>40630</c:v>
                </c:pt>
                <c:pt idx="40">
                  <c:v>40633</c:v>
                </c:pt>
                <c:pt idx="41" formatCode="m&quot;月&quot;d&quot;日&quot;">
                  <c:v>40637</c:v>
                </c:pt>
                <c:pt idx="42" formatCode="m&quot;月&quot;d&quot;日&quot;">
                  <c:v>40640</c:v>
                </c:pt>
                <c:pt idx="43" formatCode="m&quot;月&quot;d&quot;日&quot;">
                  <c:v>40699</c:v>
                </c:pt>
                <c:pt idx="44">
                  <c:v>40731</c:v>
                </c:pt>
                <c:pt idx="45">
                  <c:v>40744</c:v>
                </c:pt>
                <c:pt idx="46">
                  <c:v>40757</c:v>
                </c:pt>
                <c:pt idx="47">
                  <c:v>40762</c:v>
                </c:pt>
                <c:pt idx="48">
                  <c:v>40800</c:v>
                </c:pt>
                <c:pt idx="49">
                  <c:v>40827</c:v>
                </c:pt>
                <c:pt idx="50">
                  <c:v>40868</c:v>
                </c:pt>
                <c:pt idx="51">
                  <c:v>40915</c:v>
                </c:pt>
                <c:pt idx="52">
                  <c:v>40945</c:v>
                </c:pt>
                <c:pt idx="53">
                  <c:v>40943</c:v>
                </c:pt>
                <c:pt idx="54">
                  <c:v>40918</c:v>
                </c:pt>
                <c:pt idx="64">
                  <c:v>40739</c:v>
                </c:pt>
                <c:pt idx="65" formatCode="m&quot;月&quot;d&quot;日&quot;">
                  <c:v>40736</c:v>
                </c:pt>
                <c:pt idx="66" formatCode="m&quot;月&quot;d&quot;日&quot;">
                  <c:v>40726</c:v>
                </c:pt>
                <c:pt idx="67" formatCode="m&quot;月&quot;d&quot;日&quot;">
                  <c:v>40719</c:v>
                </c:pt>
                <c:pt idx="68" formatCode="m&quot;月&quot;d&quot;日&quot;">
                  <c:v>40719</c:v>
                </c:pt>
                <c:pt idx="69" formatCode="m&quot;月&quot;d&quot;日&quot;">
                  <c:v>40716</c:v>
                </c:pt>
                <c:pt idx="70" formatCode="m&quot;月&quot;d&quot;日&quot;">
                  <c:v>40712</c:v>
                </c:pt>
                <c:pt idx="71" formatCode="m&quot;月&quot;d&quot;日&quot;">
                  <c:v>40709</c:v>
                </c:pt>
                <c:pt idx="72" formatCode="m&quot;月&quot;d&quot;日&quot;">
                  <c:v>40702</c:v>
                </c:pt>
                <c:pt idx="73" formatCode="m&quot;月&quot;d&quot;日&quot;">
                  <c:v>40700</c:v>
                </c:pt>
                <c:pt idx="74" formatCode="m&quot;月&quot;d&quot;日&quot;">
                  <c:v>40699</c:v>
                </c:pt>
              </c:numCache>
            </c:numRef>
          </c:xVal>
          <c:yVal>
            <c:numRef>
              <c:f>LC!$B$21:$B$95</c:f>
              <c:numCache>
                <c:formatCode>General</c:formatCode>
                <c:ptCount val="75"/>
                <c:pt idx="0">
                  <c:v>14.42</c:v>
                </c:pt>
                <c:pt idx="1">
                  <c:v>14.4</c:v>
                </c:pt>
                <c:pt idx="2">
                  <c:v>14.725</c:v>
                </c:pt>
                <c:pt idx="3">
                  <c:v>14.621500000000001</c:v>
                </c:pt>
                <c:pt idx="5">
                  <c:v>15.559900000000004</c:v>
                </c:pt>
                <c:pt idx="7">
                  <c:v>15.0648</c:v>
                </c:pt>
                <c:pt idx="8">
                  <c:v>15.864100000000002</c:v>
                </c:pt>
                <c:pt idx="10">
                  <c:v>15.313600000000006</c:v>
                </c:pt>
                <c:pt idx="11">
                  <c:v>15.081300000000001</c:v>
                </c:pt>
                <c:pt idx="12">
                  <c:v>14.937299999999999</c:v>
                </c:pt>
                <c:pt idx="13">
                  <c:v>14.8346</c:v>
                </c:pt>
                <c:pt idx="14">
                  <c:v>14.553500000000009</c:v>
                </c:pt>
                <c:pt idx="15">
                  <c:v>14.1328</c:v>
                </c:pt>
                <c:pt idx="16">
                  <c:v>14.2515</c:v>
                </c:pt>
                <c:pt idx="17">
                  <c:v>14.9091</c:v>
                </c:pt>
                <c:pt idx="18">
                  <c:v>14.824300000000001</c:v>
                </c:pt>
                <c:pt idx="19">
                  <c:v>14.6196</c:v>
                </c:pt>
                <c:pt idx="20">
                  <c:v>15.137600000000001</c:v>
                </c:pt>
                <c:pt idx="21">
                  <c:v>14.7096</c:v>
                </c:pt>
                <c:pt idx="22">
                  <c:v>14.804600000000002</c:v>
                </c:pt>
                <c:pt idx="23">
                  <c:v>14.585700000000006</c:v>
                </c:pt>
                <c:pt idx="24">
                  <c:v>14.8306</c:v>
                </c:pt>
                <c:pt idx="25">
                  <c:v>14.627700000000001</c:v>
                </c:pt>
                <c:pt idx="26">
                  <c:v>14.5404</c:v>
                </c:pt>
                <c:pt idx="27">
                  <c:v>14.337</c:v>
                </c:pt>
                <c:pt idx="28">
                  <c:v>14.193200000000001</c:v>
                </c:pt>
                <c:pt idx="29">
                  <c:v>14.5543</c:v>
                </c:pt>
                <c:pt idx="30">
                  <c:v>14.412800000000002</c:v>
                </c:pt>
                <c:pt idx="31">
                  <c:v>14.144099999999998</c:v>
                </c:pt>
                <c:pt idx="32">
                  <c:v>14.408100000000001</c:v>
                </c:pt>
                <c:pt idx="33">
                  <c:v>14.360500000000009</c:v>
                </c:pt>
                <c:pt idx="34">
                  <c:v>13.547299999999998</c:v>
                </c:pt>
                <c:pt idx="35">
                  <c:v>13.748399999999998</c:v>
                </c:pt>
                <c:pt idx="36">
                  <c:v>13.568</c:v>
                </c:pt>
                <c:pt idx="37">
                  <c:v>13.382900000000006</c:v>
                </c:pt>
                <c:pt idx="38">
                  <c:v>13.283000000000001</c:v>
                </c:pt>
                <c:pt idx="39">
                  <c:v>13.169</c:v>
                </c:pt>
                <c:pt idx="40">
                  <c:v>13.195</c:v>
                </c:pt>
                <c:pt idx="41">
                  <c:v>13.213999999999999</c:v>
                </c:pt>
                <c:pt idx="42">
                  <c:v>13.323400000000008</c:v>
                </c:pt>
                <c:pt idx="43">
                  <c:v>12.7021</c:v>
                </c:pt>
                <c:pt idx="44">
                  <c:v>12.602500000000004</c:v>
                </c:pt>
                <c:pt idx="45">
                  <c:v>12.3742</c:v>
                </c:pt>
                <c:pt idx="46">
                  <c:v>11.914300000000001</c:v>
                </c:pt>
                <c:pt idx="47">
                  <c:v>11.9816</c:v>
                </c:pt>
                <c:pt idx="48">
                  <c:v>12.748299999999997</c:v>
                </c:pt>
                <c:pt idx="49">
                  <c:v>13.8367</c:v>
                </c:pt>
                <c:pt idx="50">
                  <c:v>14.128899999999998</c:v>
                </c:pt>
                <c:pt idx="51">
                  <c:v>12.9978</c:v>
                </c:pt>
                <c:pt idx="52">
                  <c:v>12.975400000000011</c:v>
                </c:pt>
                <c:pt idx="53">
                  <c:v>13.0235</c:v>
                </c:pt>
                <c:pt idx="54">
                  <c:v>13.200100000000001</c:v>
                </c:pt>
              </c:numCache>
            </c:numRef>
          </c:yVal>
        </c:ser>
        <c:ser>
          <c:idx val="1"/>
          <c:order val="1"/>
          <c:tx>
            <c:strRef>
              <c:f>LC!$C$8</c:f>
              <c:strCache>
                <c:ptCount val="1"/>
              </c:strCache>
            </c:strRef>
          </c:tx>
          <c:spPr>
            <a:ln w="47625">
              <a:noFill/>
            </a:ln>
          </c:spPr>
          <c:marker>
            <c:spPr>
              <a:gradFill rotWithShape="0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>
                <a:solidFill>
                  <a:srgbClr val="99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LC!$A$21:$A$95</c:f>
              <c:numCache>
                <c:formatCode>m/d/yy</c:formatCode>
                <c:ptCount val="75"/>
                <c:pt idx="0">
                  <c:v>39787</c:v>
                </c:pt>
                <c:pt idx="1">
                  <c:v>39800</c:v>
                </c:pt>
                <c:pt idx="2">
                  <c:v>39808</c:v>
                </c:pt>
                <c:pt idx="3">
                  <c:v>39823</c:v>
                </c:pt>
                <c:pt idx="4">
                  <c:v>39854</c:v>
                </c:pt>
                <c:pt idx="5">
                  <c:v>39874</c:v>
                </c:pt>
                <c:pt idx="6">
                  <c:v>39887</c:v>
                </c:pt>
                <c:pt idx="7">
                  <c:v>39900</c:v>
                </c:pt>
                <c:pt idx="8">
                  <c:v>39912</c:v>
                </c:pt>
                <c:pt idx="9">
                  <c:v>39921</c:v>
                </c:pt>
                <c:pt idx="10">
                  <c:v>39935</c:v>
                </c:pt>
                <c:pt idx="11">
                  <c:v>39952</c:v>
                </c:pt>
                <c:pt idx="12">
                  <c:v>39976</c:v>
                </c:pt>
                <c:pt idx="13">
                  <c:v>39995</c:v>
                </c:pt>
                <c:pt idx="14">
                  <c:v>40011</c:v>
                </c:pt>
                <c:pt idx="15">
                  <c:v>40019</c:v>
                </c:pt>
                <c:pt idx="16">
                  <c:v>40038</c:v>
                </c:pt>
                <c:pt idx="17">
                  <c:v>40068</c:v>
                </c:pt>
                <c:pt idx="18">
                  <c:v>40091</c:v>
                </c:pt>
                <c:pt idx="19">
                  <c:v>40154</c:v>
                </c:pt>
                <c:pt idx="20">
                  <c:v>40163</c:v>
                </c:pt>
                <c:pt idx="21">
                  <c:v>40196</c:v>
                </c:pt>
                <c:pt idx="22">
                  <c:v>40201</c:v>
                </c:pt>
                <c:pt idx="23">
                  <c:v>40228</c:v>
                </c:pt>
                <c:pt idx="24">
                  <c:v>40251</c:v>
                </c:pt>
                <c:pt idx="25">
                  <c:v>40266</c:v>
                </c:pt>
                <c:pt idx="26">
                  <c:v>40276</c:v>
                </c:pt>
                <c:pt idx="27">
                  <c:v>40293</c:v>
                </c:pt>
                <c:pt idx="28">
                  <c:v>40314</c:v>
                </c:pt>
                <c:pt idx="29">
                  <c:v>40327</c:v>
                </c:pt>
                <c:pt idx="30">
                  <c:v>40333</c:v>
                </c:pt>
                <c:pt idx="31">
                  <c:v>40373</c:v>
                </c:pt>
                <c:pt idx="32">
                  <c:v>40416</c:v>
                </c:pt>
                <c:pt idx="33">
                  <c:v>40430</c:v>
                </c:pt>
                <c:pt idx="34">
                  <c:v>40506</c:v>
                </c:pt>
                <c:pt idx="35">
                  <c:v>40513</c:v>
                </c:pt>
                <c:pt idx="36">
                  <c:v>40532</c:v>
                </c:pt>
                <c:pt idx="37">
                  <c:v>40537</c:v>
                </c:pt>
                <c:pt idx="38">
                  <c:v>40626</c:v>
                </c:pt>
                <c:pt idx="39">
                  <c:v>40630</c:v>
                </c:pt>
                <c:pt idx="40">
                  <c:v>40633</c:v>
                </c:pt>
                <c:pt idx="41" formatCode="m&quot;月&quot;d&quot;日&quot;">
                  <c:v>40637</c:v>
                </c:pt>
                <c:pt idx="42" formatCode="m&quot;月&quot;d&quot;日&quot;">
                  <c:v>40640</c:v>
                </c:pt>
                <c:pt idx="43" formatCode="m&quot;月&quot;d&quot;日&quot;">
                  <c:v>40699</c:v>
                </c:pt>
                <c:pt idx="44">
                  <c:v>40731</c:v>
                </c:pt>
                <c:pt idx="45">
                  <c:v>40744</c:v>
                </c:pt>
                <c:pt idx="46">
                  <c:v>40757</c:v>
                </c:pt>
                <c:pt idx="47">
                  <c:v>40762</c:v>
                </c:pt>
                <c:pt idx="48">
                  <c:v>40800</c:v>
                </c:pt>
                <c:pt idx="49">
                  <c:v>40827</c:v>
                </c:pt>
                <c:pt idx="50">
                  <c:v>40868</c:v>
                </c:pt>
                <c:pt idx="51">
                  <c:v>40915</c:v>
                </c:pt>
                <c:pt idx="52">
                  <c:v>40945</c:v>
                </c:pt>
                <c:pt idx="53">
                  <c:v>40943</c:v>
                </c:pt>
                <c:pt idx="54">
                  <c:v>40918</c:v>
                </c:pt>
                <c:pt idx="64">
                  <c:v>40739</c:v>
                </c:pt>
                <c:pt idx="65" formatCode="m&quot;月&quot;d&quot;日&quot;">
                  <c:v>40736</c:v>
                </c:pt>
                <c:pt idx="66" formatCode="m&quot;月&quot;d&quot;日&quot;">
                  <c:v>40726</c:v>
                </c:pt>
                <c:pt idx="67" formatCode="m&quot;月&quot;d&quot;日&quot;">
                  <c:v>40719</c:v>
                </c:pt>
                <c:pt idx="68" formatCode="m&quot;月&quot;d&quot;日&quot;">
                  <c:v>40719</c:v>
                </c:pt>
                <c:pt idx="69" formatCode="m&quot;月&quot;d&quot;日&quot;">
                  <c:v>40716</c:v>
                </c:pt>
                <c:pt idx="70" formatCode="m&quot;月&quot;d&quot;日&quot;">
                  <c:v>40712</c:v>
                </c:pt>
                <c:pt idx="71" formatCode="m&quot;月&quot;d&quot;日&quot;">
                  <c:v>40709</c:v>
                </c:pt>
                <c:pt idx="72" formatCode="m&quot;月&quot;d&quot;日&quot;">
                  <c:v>40702</c:v>
                </c:pt>
                <c:pt idx="73" formatCode="m&quot;月&quot;d&quot;日&quot;">
                  <c:v>40700</c:v>
                </c:pt>
                <c:pt idx="74" formatCode="m&quot;月&quot;d&quot;日&quot;">
                  <c:v>40699</c:v>
                </c:pt>
              </c:numCache>
            </c:numRef>
          </c:xVal>
          <c:yVal>
            <c:numRef>
              <c:f>LC!$C$21:$C$95</c:f>
              <c:numCache>
                <c:formatCode>General</c:formatCode>
                <c:ptCount val="75"/>
              </c:numCache>
            </c:numRef>
          </c:yVal>
        </c:ser>
        <c:ser>
          <c:idx val="2"/>
          <c:order val="2"/>
          <c:tx>
            <c:strRef>
              <c:f>LC!$D$8</c:f>
              <c:strCache>
                <c:ptCount val="1"/>
                <c:pt idx="0">
                  <c:v>Ic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7"/>
            <c:spPr>
              <a:noFill/>
              <a:ln>
                <a:solidFill>
                  <a:schemeClr val="tx1"/>
                </a:solidFill>
                <a:prstDash val="solid"/>
              </a:ln>
              <a:effectLst/>
            </c:spPr>
          </c:marker>
          <c:xVal>
            <c:numRef>
              <c:f>LC!$A$21:$A$95</c:f>
              <c:numCache>
                <c:formatCode>m/d/yy</c:formatCode>
                <c:ptCount val="75"/>
                <c:pt idx="0">
                  <c:v>39787</c:v>
                </c:pt>
                <c:pt idx="1">
                  <c:v>39800</c:v>
                </c:pt>
                <c:pt idx="2">
                  <c:v>39808</c:v>
                </c:pt>
                <c:pt idx="3">
                  <c:v>39823</c:v>
                </c:pt>
                <c:pt idx="4">
                  <c:v>39854</c:v>
                </c:pt>
                <c:pt idx="5">
                  <c:v>39874</c:v>
                </c:pt>
                <c:pt idx="6">
                  <c:v>39887</c:v>
                </c:pt>
                <c:pt idx="7">
                  <c:v>39900</c:v>
                </c:pt>
                <c:pt idx="8">
                  <c:v>39912</c:v>
                </c:pt>
                <c:pt idx="9">
                  <c:v>39921</c:v>
                </c:pt>
                <c:pt idx="10">
                  <c:v>39935</c:v>
                </c:pt>
                <c:pt idx="11">
                  <c:v>39952</c:v>
                </c:pt>
                <c:pt idx="12">
                  <c:v>39976</c:v>
                </c:pt>
                <c:pt idx="13">
                  <c:v>39995</c:v>
                </c:pt>
                <c:pt idx="14">
                  <c:v>40011</c:v>
                </c:pt>
                <c:pt idx="15">
                  <c:v>40019</c:v>
                </c:pt>
                <c:pt idx="16">
                  <c:v>40038</c:v>
                </c:pt>
                <c:pt idx="17">
                  <c:v>40068</c:v>
                </c:pt>
                <c:pt idx="18">
                  <c:v>40091</c:v>
                </c:pt>
                <c:pt idx="19">
                  <c:v>40154</c:v>
                </c:pt>
                <c:pt idx="20">
                  <c:v>40163</c:v>
                </c:pt>
                <c:pt idx="21">
                  <c:v>40196</c:v>
                </c:pt>
                <c:pt idx="22">
                  <c:v>40201</c:v>
                </c:pt>
                <c:pt idx="23">
                  <c:v>40228</c:v>
                </c:pt>
                <c:pt idx="24">
                  <c:v>40251</c:v>
                </c:pt>
                <c:pt idx="25">
                  <c:v>40266</c:v>
                </c:pt>
                <c:pt idx="26">
                  <c:v>40276</c:v>
                </c:pt>
                <c:pt idx="27">
                  <c:v>40293</c:v>
                </c:pt>
                <c:pt idx="28">
                  <c:v>40314</c:v>
                </c:pt>
                <c:pt idx="29">
                  <c:v>40327</c:v>
                </c:pt>
                <c:pt idx="30">
                  <c:v>40333</c:v>
                </c:pt>
                <c:pt idx="31">
                  <c:v>40373</c:v>
                </c:pt>
                <c:pt idx="32">
                  <c:v>40416</c:v>
                </c:pt>
                <c:pt idx="33">
                  <c:v>40430</c:v>
                </c:pt>
                <c:pt idx="34">
                  <c:v>40506</c:v>
                </c:pt>
                <c:pt idx="35">
                  <c:v>40513</c:v>
                </c:pt>
                <c:pt idx="36">
                  <c:v>40532</c:v>
                </c:pt>
                <c:pt idx="37">
                  <c:v>40537</c:v>
                </c:pt>
                <c:pt idx="38">
                  <c:v>40626</c:v>
                </c:pt>
                <c:pt idx="39">
                  <c:v>40630</c:v>
                </c:pt>
                <c:pt idx="40">
                  <c:v>40633</c:v>
                </c:pt>
                <c:pt idx="41" formatCode="m&quot;月&quot;d&quot;日&quot;">
                  <c:v>40637</c:v>
                </c:pt>
                <c:pt idx="42" formatCode="m&quot;月&quot;d&quot;日&quot;">
                  <c:v>40640</c:v>
                </c:pt>
                <c:pt idx="43" formatCode="m&quot;月&quot;d&quot;日&quot;">
                  <c:v>40699</c:v>
                </c:pt>
                <c:pt idx="44">
                  <c:v>40731</c:v>
                </c:pt>
                <c:pt idx="45">
                  <c:v>40744</c:v>
                </c:pt>
                <c:pt idx="46">
                  <c:v>40757</c:v>
                </c:pt>
                <c:pt idx="47">
                  <c:v>40762</c:v>
                </c:pt>
                <c:pt idx="48">
                  <c:v>40800</c:v>
                </c:pt>
                <c:pt idx="49">
                  <c:v>40827</c:v>
                </c:pt>
                <c:pt idx="50">
                  <c:v>40868</c:v>
                </c:pt>
                <c:pt idx="51">
                  <c:v>40915</c:v>
                </c:pt>
                <c:pt idx="52">
                  <c:v>40945</c:v>
                </c:pt>
                <c:pt idx="53">
                  <c:v>40943</c:v>
                </c:pt>
                <c:pt idx="54">
                  <c:v>40918</c:v>
                </c:pt>
                <c:pt idx="64">
                  <c:v>40739</c:v>
                </c:pt>
                <c:pt idx="65" formatCode="m&quot;月&quot;d&quot;日&quot;">
                  <c:v>40736</c:v>
                </c:pt>
                <c:pt idx="66" formatCode="m&quot;月&quot;d&quot;日&quot;">
                  <c:v>40726</c:v>
                </c:pt>
                <c:pt idx="67" formatCode="m&quot;月&quot;d&quot;日&quot;">
                  <c:v>40719</c:v>
                </c:pt>
                <c:pt idx="68" formatCode="m&quot;月&quot;d&quot;日&quot;">
                  <c:v>40719</c:v>
                </c:pt>
                <c:pt idx="69" formatCode="m&quot;月&quot;d&quot;日&quot;">
                  <c:v>40716</c:v>
                </c:pt>
                <c:pt idx="70" formatCode="m&quot;月&quot;d&quot;日&quot;">
                  <c:v>40712</c:v>
                </c:pt>
                <c:pt idx="71" formatCode="m&quot;月&quot;d&quot;日&quot;">
                  <c:v>40709</c:v>
                </c:pt>
                <c:pt idx="72" formatCode="m&quot;月&quot;d&quot;日&quot;">
                  <c:v>40702</c:v>
                </c:pt>
                <c:pt idx="73" formatCode="m&quot;月&quot;d&quot;日&quot;">
                  <c:v>40700</c:v>
                </c:pt>
                <c:pt idx="74" formatCode="m&quot;月&quot;d&quot;日&quot;">
                  <c:v>40699</c:v>
                </c:pt>
              </c:numCache>
            </c:numRef>
          </c:xVal>
          <c:yVal>
            <c:numRef>
              <c:f>LC!$D$21:$D$95</c:f>
              <c:numCache>
                <c:formatCode>General</c:formatCode>
                <c:ptCount val="75"/>
                <c:pt idx="0">
                  <c:v>13.6</c:v>
                </c:pt>
                <c:pt idx="1">
                  <c:v>13.77</c:v>
                </c:pt>
                <c:pt idx="2">
                  <c:v>13.8</c:v>
                </c:pt>
                <c:pt idx="3">
                  <c:v>13.5868</c:v>
                </c:pt>
                <c:pt idx="4">
                  <c:v>14.0497</c:v>
                </c:pt>
                <c:pt idx="5">
                  <c:v>14.231199999999999</c:v>
                </c:pt>
                <c:pt idx="6">
                  <c:v>14.362000000000009</c:v>
                </c:pt>
                <c:pt idx="7">
                  <c:v>13.969100000000006</c:v>
                </c:pt>
                <c:pt idx="8">
                  <c:v>14.223299999999998</c:v>
                </c:pt>
                <c:pt idx="9">
                  <c:v>13.064500000000002</c:v>
                </c:pt>
                <c:pt idx="10">
                  <c:v>13.137600000000001</c:v>
                </c:pt>
                <c:pt idx="11">
                  <c:v>14.07</c:v>
                </c:pt>
                <c:pt idx="14">
                  <c:v>13.535500000000004</c:v>
                </c:pt>
                <c:pt idx="16">
                  <c:v>13.626100000000001</c:v>
                </c:pt>
                <c:pt idx="18">
                  <c:v>13.761299999999999</c:v>
                </c:pt>
                <c:pt idx="19">
                  <c:v>13.623800000000001</c:v>
                </c:pt>
                <c:pt idx="20">
                  <c:v>13.9292</c:v>
                </c:pt>
                <c:pt idx="21">
                  <c:v>13.7553</c:v>
                </c:pt>
                <c:pt idx="22">
                  <c:v>13.8185</c:v>
                </c:pt>
                <c:pt idx="23">
                  <c:v>13.5688</c:v>
                </c:pt>
                <c:pt idx="24">
                  <c:v>13.743399999999999</c:v>
                </c:pt>
                <c:pt idx="25">
                  <c:v>13.475800000000008</c:v>
                </c:pt>
                <c:pt idx="26">
                  <c:v>13.475800000000008</c:v>
                </c:pt>
                <c:pt idx="27">
                  <c:v>13.389600000000009</c:v>
                </c:pt>
                <c:pt idx="28">
                  <c:v>13.422000000000002</c:v>
                </c:pt>
                <c:pt idx="29">
                  <c:v>13.416</c:v>
                </c:pt>
                <c:pt idx="30">
                  <c:v>13.350300000000002</c:v>
                </c:pt>
                <c:pt idx="32">
                  <c:v>13.334100000000001</c:v>
                </c:pt>
                <c:pt idx="33">
                  <c:v>13.4231</c:v>
                </c:pt>
                <c:pt idx="34">
                  <c:v>12.117999999999999</c:v>
                </c:pt>
                <c:pt idx="35">
                  <c:v>11.628699999999998</c:v>
                </c:pt>
                <c:pt idx="36">
                  <c:v>11.261299999999999</c:v>
                </c:pt>
                <c:pt idx="37">
                  <c:v>11.267200000000001</c:v>
                </c:pt>
                <c:pt idx="39">
                  <c:v>11.007</c:v>
                </c:pt>
                <c:pt idx="40">
                  <c:v>11.039</c:v>
                </c:pt>
                <c:pt idx="41">
                  <c:v>11.0799</c:v>
                </c:pt>
                <c:pt idx="42">
                  <c:v>11.092700000000002</c:v>
                </c:pt>
                <c:pt idx="43">
                  <c:v>10.5786</c:v>
                </c:pt>
                <c:pt idx="44">
                  <c:v>10.373100000000004</c:v>
                </c:pt>
                <c:pt idx="45">
                  <c:v>10.264200000000001</c:v>
                </c:pt>
                <c:pt idx="46">
                  <c:v>9.6795000000000027</c:v>
                </c:pt>
                <c:pt idx="47">
                  <c:v>9.8537000000000088</c:v>
                </c:pt>
                <c:pt idx="48">
                  <c:v>10.661800000000001</c:v>
                </c:pt>
                <c:pt idx="49">
                  <c:v>12.4015</c:v>
                </c:pt>
                <c:pt idx="50">
                  <c:v>13.0047</c:v>
                </c:pt>
                <c:pt idx="51">
                  <c:v>10.8871</c:v>
                </c:pt>
                <c:pt idx="52">
                  <c:v>10.983000000000002</c:v>
                </c:pt>
                <c:pt idx="53">
                  <c:v>10.959900000000006</c:v>
                </c:pt>
                <c:pt idx="54">
                  <c:v>11.0305</c:v>
                </c:pt>
              </c:numCache>
            </c:numRef>
          </c:yVal>
        </c:ser>
        <c:axId val="61160064"/>
        <c:axId val="61182720"/>
      </c:scatterChart>
      <c:valAx>
        <c:axId val="61160064"/>
        <c:scaling>
          <c:orientation val="minMax"/>
        </c:scaling>
        <c:axPos val="b"/>
        <c:numFmt formatCode="m/d/yy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61182720"/>
        <c:crosses val="max"/>
        <c:crossBetween val="midCat"/>
        <c:majorUnit val="365"/>
      </c:valAx>
      <c:valAx>
        <c:axId val="61182720"/>
        <c:scaling>
          <c:orientation val="maxMin"/>
          <c:min val="8"/>
        </c:scaling>
        <c:axPos val="l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61160064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16936436372873"/>
          <c:y val="9.3850877863568063E-2"/>
          <c:w val="0.18548387096774213"/>
          <c:h val="8.7378385954182985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LC!$O$8</c:f>
              <c:strCache>
                <c:ptCount val="1"/>
                <c:pt idx="0">
                  <c:v>V-Ic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xVal>
            <c:numRef>
              <c:f>LC!$N$21:$N$80</c:f>
              <c:numCache>
                <c:formatCode>General</c:formatCode>
                <c:ptCount val="60"/>
                <c:pt idx="0">
                  <c:v>14.42</c:v>
                </c:pt>
                <c:pt idx="1">
                  <c:v>14.4</c:v>
                </c:pt>
                <c:pt idx="2">
                  <c:v>14.725</c:v>
                </c:pt>
                <c:pt idx="3">
                  <c:v>14.621500000000001</c:v>
                </c:pt>
                <c:pt idx="5">
                  <c:v>15.559900000000004</c:v>
                </c:pt>
                <c:pt idx="7">
                  <c:v>15.0648</c:v>
                </c:pt>
                <c:pt idx="11">
                  <c:v>15.081300000000001</c:v>
                </c:pt>
                <c:pt idx="12">
                  <c:v>14.937299999999999</c:v>
                </c:pt>
                <c:pt idx="13">
                  <c:v>14.8346</c:v>
                </c:pt>
                <c:pt idx="14">
                  <c:v>14.553500000000009</c:v>
                </c:pt>
                <c:pt idx="15">
                  <c:v>14.1328</c:v>
                </c:pt>
                <c:pt idx="16">
                  <c:v>14.2515</c:v>
                </c:pt>
                <c:pt idx="17">
                  <c:v>14.9091</c:v>
                </c:pt>
                <c:pt idx="18">
                  <c:v>14.824300000000001</c:v>
                </c:pt>
                <c:pt idx="19">
                  <c:v>14.6196</c:v>
                </c:pt>
                <c:pt idx="20">
                  <c:v>15.137600000000001</c:v>
                </c:pt>
                <c:pt idx="21">
                  <c:v>14.7096</c:v>
                </c:pt>
                <c:pt idx="22">
                  <c:v>14.804600000000002</c:v>
                </c:pt>
                <c:pt idx="23">
                  <c:v>14.585700000000006</c:v>
                </c:pt>
                <c:pt idx="24">
                  <c:v>14.8306</c:v>
                </c:pt>
                <c:pt idx="25">
                  <c:v>14.627700000000001</c:v>
                </c:pt>
                <c:pt idx="26">
                  <c:v>14.5404</c:v>
                </c:pt>
                <c:pt idx="27">
                  <c:v>14.337</c:v>
                </c:pt>
                <c:pt idx="28">
                  <c:v>14.193200000000001</c:v>
                </c:pt>
                <c:pt idx="29">
                  <c:v>14.5543</c:v>
                </c:pt>
                <c:pt idx="30">
                  <c:v>14.412800000000002</c:v>
                </c:pt>
                <c:pt idx="32">
                  <c:v>14.408100000000001</c:v>
                </c:pt>
                <c:pt idx="33">
                  <c:v>14.360500000000009</c:v>
                </c:pt>
                <c:pt idx="34">
                  <c:v>13.547299999999998</c:v>
                </c:pt>
                <c:pt idx="35">
                  <c:v>13.748399999999998</c:v>
                </c:pt>
                <c:pt idx="36">
                  <c:v>13.568</c:v>
                </c:pt>
                <c:pt idx="37">
                  <c:v>13.382900000000006</c:v>
                </c:pt>
                <c:pt idx="39">
                  <c:v>13.169</c:v>
                </c:pt>
                <c:pt idx="40">
                  <c:v>13.195</c:v>
                </c:pt>
                <c:pt idx="41">
                  <c:v>13.213999999999999</c:v>
                </c:pt>
                <c:pt idx="42">
                  <c:v>13.323400000000008</c:v>
                </c:pt>
                <c:pt idx="43">
                  <c:v>12.7021</c:v>
                </c:pt>
                <c:pt idx="44">
                  <c:v>12.602500000000004</c:v>
                </c:pt>
                <c:pt idx="45">
                  <c:v>12.3742</c:v>
                </c:pt>
                <c:pt idx="46">
                  <c:v>11.914300000000001</c:v>
                </c:pt>
                <c:pt idx="47">
                  <c:v>11.9816</c:v>
                </c:pt>
                <c:pt idx="48">
                  <c:v>12.748299999999997</c:v>
                </c:pt>
                <c:pt idx="49">
                  <c:v>13.8367</c:v>
                </c:pt>
                <c:pt idx="50">
                  <c:v>14.128899999999998</c:v>
                </c:pt>
                <c:pt idx="51">
                  <c:v>12.9978</c:v>
                </c:pt>
                <c:pt idx="52">
                  <c:v>12.975400000000011</c:v>
                </c:pt>
                <c:pt idx="53">
                  <c:v>13.0235</c:v>
                </c:pt>
                <c:pt idx="54">
                  <c:v>13.200100000000001</c:v>
                </c:pt>
              </c:numCache>
            </c:numRef>
          </c:xVal>
          <c:yVal>
            <c:numRef>
              <c:f>LC!$O$21:$O$80</c:f>
              <c:numCache>
                <c:formatCode>General</c:formatCode>
                <c:ptCount val="60"/>
                <c:pt idx="0">
                  <c:v>0.82000000000000051</c:v>
                </c:pt>
                <c:pt idx="1">
                  <c:v>0.63000000000000156</c:v>
                </c:pt>
                <c:pt idx="2">
                  <c:v>0.92499999999999905</c:v>
                </c:pt>
                <c:pt idx="3">
                  <c:v>1.034699999999998</c:v>
                </c:pt>
                <c:pt idx="5">
                  <c:v>1.3287000000000011</c:v>
                </c:pt>
                <c:pt idx="7">
                  <c:v>1.095700000000001</c:v>
                </c:pt>
                <c:pt idx="11">
                  <c:v>1.011299999999999</c:v>
                </c:pt>
                <c:pt idx="14">
                  <c:v>1.0179999999999974</c:v>
                </c:pt>
                <c:pt idx="16">
                  <c:v>0.62540000000000151</c:v>
                </c:pt>
                <c:pt idx="18">
                  <c:v>1.0629999999999979</c:v>
                </c:pt>
                <c:pt idx="19">
                  <c:v>0.99580000000000102</c:v>
                </c:pt>
                <c:pt idx="20">
                  <c:v>1.208400000000001</c:v>
                </c:pt>
                <c:pt idx="21">
                  <c:v>0.95430000000000004</c:v>
                </c:pt>
                <c:pt idx="22">
                  <c:v>0.98609999999999998</c:v>
                </c:pt>
                <c:pt idx="23">
                  <c:v>1.016899999999999</c:v>
                </c:pt>
                <c:pt idx="24">
                  <c:v>1.0872000000000011</c:v>
                </c:pt>
                <c:pt idx="25">
                  <c:v>1.151900000000001</c:v>
                </c:pt>
                <c:pt idx="26">
                  <c:v>1.0646</c:v>
                </c:pt>
                <c:pt idx="27">
                  <c:v>0.94740000000000002</c:v>
                </c:pt>
                <c:pt idx="28">
                  <c:v>0.77119999999999855</c:v>
                </c:pt>
                <c:pt idx="29">
                  <c:v>1.138299999999999</c:v>
                </c:pt>
                <c:pt idx="30">
                  <c:v>1.0625</c:v>
                </c:pt>
                <c:pt idx="32">
                  <c:v>1.0740000000000001</c:v>
                </c:pt>
                <c:pt idx="33">
                  <c:v>0.93740000000000001</c:v>
                </c:pt>
                <c:pt idx="34">
                  <c:v>1.4292999999999985</c:v>
                </c:pt>
                <c:pt idx="35">
                  <c:v>2.1196999999999981</c:v>
                </c:pt>
                <c:pt idx="36">
                  <c:v>2.3066999999999949</c:v>
                </c:pt>
                <c:pt idx="37">
                  <c:v>2.1156999999999977</c:v>
                </c:pt>
                <c:pt idx="39">
                  <c:v>2.1620000000000008</c:v>
                </c:pt>
                <c:pt idx="40">
                  <c:v>2.1559999999999997</c:v>
                </c:pt>
                <c:pt idx="41">
                  <c:v>2.1341000000000001</c:v>
                </c:pt>
                <c:pt idx="42">
                  <c:v>2.2306999999999988</c:v>
                </c:pt>
                <c:pt idx="43">
                  <c:v>2.1235000000000022</c:v>
                </c:pt>
                <c:pt idx="44">
                  <c:v>2.2293999999999992</c:v>
                </c:pt>
                <c:pt idx="45">
                  <c:v>2.109999999999999</c:v>
                </c:pt>
                <c:pt idx="46">
                  <c:v>2.2347999999999999</c:v>
                </c:pt>
                <c:pt idx="47">
                  <c:v>2.1279000000000012</c:v>
                </c:pt>
                <c:pt idx="48">
                  <c:v>2.0865000000000009</c:v>
                </c:pt>
                <c:pt idx="49">
                  <c:v>1.4351999999999987</c:v>
                </c:pt>
                <c:pt idx="50">
                  <c:v>1.1242000000000001</c:v>
                </c:pt>
                <c:pt idx="51">
                  <c:v>2.1107</c:v>
                </c:pt>
                <c:pt idx="52">
                  <c:v>1.9924000000000011</c:v>
                </c:pt>
                <c:pt idx="53">
                  <c:v>2.063600000000001</c:v>
                </c:pt>
                <c:pt idx="54">
                  <c:v>2.1696000000000009</c:v>
                </c:pt>
              </c:numCache>
            </c:numRef>
          </c:yVal>
        </c:ser>
        <c:axId val="46087168"/>
        <c:axId val="61217024"/>
      </c:scatterChart>
      <c:valAx>
        <c:axId val="46087168"/>
        <c:scaling>
          <c:orientation val="minMax"/>
          <c:max val="17"/>
          <c:min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V</a:t>
                </a:r>
                <a:endParaRPr lang="ja-JP" altLang="en-US"/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61217024"/>
        <c:crosses val="autoZero"/>
        <c:crossBetween val="midCat"/>
      </c:valAx>
      <c:valAx>
        <c:axId val="6121702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V-Ic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46087168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>
        <c:manualLayout>
          <c:layoutTarget val="inner"/>
          <c:xMode val="edge"/>
          <c:yMode val="edge"/>
          <c:x val="4.0503426655001534E-2"/>
          <c:y val="4.2345276872964195E-2"/>
          <c:w val="0.9112008785360165"/>
          <c:h val="0.87711200595039596"/>
        </c:manualLayout>
      </c:layout>
      <c:scatterChart>
        <c:scatterStyle val="lineMarker"/>
        <c:ser>
          <c:idx val="0"/>
          <c:order val="0"/>
          <c:tx>
            <c:strRef>
              <c:f>LC!$D$2</c:f>
              <c:strCache>
                <c:ptCount val="1"/>
                <c:pt idx="0">
                  <c:v>V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LC!$C$3:$C$21</c:f>
              <c:numCache>
                <c:formatCode>m/d/yy</c:formatCode>
                <c:ptCount val="19"/>
                <c:pt idx="0">
                  <c:v>40553</c:v>
                </c:pt>
                <c:pt idx="1">
                  <c:v>40578</c:v>
                </c:pt>
                <c:pt idx="2">
                  <c:v>40659</c:v>
                </c:pt>
                <c:pt idx="3">
                  <c:v>40747</c:v>
                </c:pt>
                <c:pt idx="4">
                  <c:v>40862</c:v>
                </c:pt>
                <c:pt idx="5">
                  <c:v>40892</c:v>
                </c:pt>
                <c:pt idx="6">
                  <c:v>40904</c:v>
                </c:pt>
                <c:pt idx="7">
                  <c:v>40908</c:v>
                </c:pt>
                <c:pt idx="8">
                  <c:v>40084</c:v>
                </c:pt>
                <c:pt idx="9">
                  <c:v>40103</c:v>
                </c:pt>
                <c:pt idx="10">
                  <c:v>40113</c:v>
                </c:pt>
                <c:pt idx="11">
                  <c:v>40158</c:v>
                </c:pt>
                <c:pt idx="12">
                  <c:v>40453</c:v>
                </c:pt>
                <c:pt idx="13">
                  <c:v>40461</c:v>
                </c:pt>
                <c:pt idx="14">
                  <c:v>40491</c:v>
                </c:pt>
                <c:pt idx="15">
                  <c:v>40522</c:v>
                </c:pt>
                <c:pt idx="16">
                  <c:v>40538</c:v>
                </c:pt>
                <c:pt idx="17" formatCode="m&quot;月&quot;d&quot;日&quot;">
                  <c:v>40912</c:v>
                </c:pt>
                <c:pt idx="18" formatCode="m&quot;月&quot;d&quot;日&quot;">
                  <c:v>40922</c:v>
                </c:pt>
              </c:numCache>
            </c:numRef>
          </c:xVal>
          <c:yVal>
            <c:numRef>
              <c:f>LC!$D$3:$D$21</c:f>
              <c:numCache>
                <c:formatCode>General</c:formatCode>
                <c:ptCount val="19"/>
                <c:pt idx="0">
                  <c:v>13.4642</c:v>
                </c:pt>
                <c:pt idx="1">
                  <c:v>13.0862</c:v>
                </c:pt>
                <c:pt idx="2">
                  <c:v>12.481</c:v>
                </c:pt>
                <c:pt idx="3">
                  <c:v>11.04</c:v>
                </c:pt>
                <c:pt idx="4">
                  <c:v>10.432500000000006</c:v>
                </c:pt>
                <c:pt idx="5">
                  <c:v>14.9703</c:v>
                </c:pt>
                <c:pt idx="6">
                  <c:v>16.314650000000018</c:v>
                </c:pt>
                <c:pt idx="7">
                  <c:v>16.756900000000005</c:v>
                </c:pt>
                <c:pt idx="8">
                  <c:v>16.394400000000001</c:v>
                </c:pt>
                <c:pt idx="9">
                  <c:v>17.376000000000001</c:v>
                </c:pt>
                <c:pt idx="10">
                  <c:v>17.577100000000005</c:v>
                </c:pt>
                <c:pt idx="11">
                  <c:v>16.9741</c:v>
                </c:pt>
                <c:pt idx="12">
                  <c:v>15.547800000000001</c:v>
                </c:pt>
                <c:pt idx="13">
                  <c:v>15.127899999999999</c:v>
                </c:pt>
                <c:pt idx="14">
                  <c:v>15.286</c:v>
                </c:pt>
                <c:pt idx="16">
                  <c:v>13.9407</c:v>
                </c:pt>
                <c:pt idx="17">
                  <c:v>16.862199999999977</c:v>
                </c:pt>
                <c:pt idx="18">
                  <c:v>17.398900000000001</c:v>
                </c:pt>
              </c:numCache>
            </c:numRef>
          </c:yVal>
        </c:ser>
        <c:ser>
          <c:idx val="1"/>
          <c:order val="1"/>
          <c:tx>
            <c:strRef>
              <c:f>LC!$E$2</c:f>
              <c:strCache>
                <c:ptCount val="1"/>
                <c:pt idx="0">
                  <c:v>Ic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LC!$C$3:$C$21</c:f>
              <c:numCache>
                <c:formatCode>m/d/yy</c:formatCode>
                <c:ptCount val="19"/>
                <c:pt idx="0">
                  <c:v>40553</c:v>
                </c:pt>
                <c:pt idx="1">
                  <c:v>40578</c:v>
                </c:pt>
                <c:pt idx="2">
                  <c:v>40659</c:v>
                </c:pt>
                <c:pt idx="3">
                  <c:v>40747</c:v>
                </c:pt>
                <c:pt idx="4">
                  <c:v>40862</c:v>
                </c:pt>
                <c:pt idx="5">
                  <c:v>40892</c:v>
                </c:pt>
                <c:pt idx="6">
                  <c:v>40904</c:v>
                </c:pt>
                <c:pt idx="7">
                  <c:v>40908</c:v>
                </c:pt>
                <c:pt idx="8">
                  <c:v>40084</c:v>
                </c:pt>
                <c:pt idx="9">
                  <c:v>40103</c:v>
                </c:pt>
                <c:pt idx="10">
                  <c:v>40113</c:v>
                </c:pt>
                <c:pt idx="11">
                  <c:v>40158</c:v>
                </c:pt>
                <c:pt idx="12">
                  <c:v>40453</c:v>
                </c:pt>
                <c:pt idx="13">
                  <c:v>40461</c:v>
                </c:pt>
                <c:pt idx="14">
                  <c:v>40491</c:v>
                </c:pt>
                <c:pt idx="15">
                  <c:v>40522</c:v>
                </c:pt>
                <c:pt idx="16">
                  <c:v>40538</c:v>
                </c:pt>
                <c:pt idx="17" formatCode="m&quot;月&quot;d&quot;日&quot;">
                  <c:v>40912</c:v>
                </c:pt>
                <c:pt idx="18" formatCode="m&quot;月&quot;d&quot;日&quot;">
                  <c:v>40922</c:v>
                </c:pt>
              </c:numCache>
            </c:numRef>
          </c:xVal>
          <c:yVal>
            <c:numRef>
              <c:f>LC!$E$3:$E$21</c:f>
              <c:numCache>
                <c:formatCode>General</c:formatCode>
                <c:ptCount val="19"/>
                <c:pt idx="0">
                  <c:v>11.116900000000001</c:v>
                </c:pt>
                <c:pt idx="1">
                  <c:v>10.886500000000009</c:v>
                </c:pt>
                <c:pt idx="2">
                  <c:v>10.458400000000006</c:v>
                </c:pt>
                <c:pt idx="3">
                  <c:v>9.4955000000000087</c:v>
                </c:pt>
                <c:pt idx="4">
                  <c:v>9.0538000000000007</c:v>
                </c:pt>
                <c:pt idx="5">
                  <c:v>12.7425</c:v>
                </c:pt>
                <c:pt idx="6">
                  <c:v>14.144949999999998</c:v>
                </c:pt>
                <c:pt idx="7">
                  <c:v>14.306600000000008</c:v>
                </c:pt>
                <c:pt idx="8">
                  <c:v>14.154500000000002</c:v>
                </c:pt>
                <c:pt idx="9">
                  <c:v>14.814</c:v>
                </c:pt>
                <c:pt idx="10">
                  <c:v>14.963500000000009</c:v>
                </c:pt>
                <c:pt idx="12">
                  <c:v>12.890400000000009</c:v>
                </c:pt>
                <c:pt idx="13">
                  <c:v>14.1502</c:v>
                </c:pt>
                <c:pt idx="14">
                  <c:v>14.609300000000001</c:v>
                </c:pt>
                <c:pt idx="15">
                  <c:v>12.483400000000008</c:v>
                </c:pt>
                <c:pt idx="16">
                  <c:v>11.646700000000001</c:v>
                </c:pt>
                <c:pt idx="17">
                  <c:v>14.4328</c:v>
                </c:pt>
                <c:pt idx="18">
                  <c:v>14.421200000000001</c:v>
                </c:pt>
              </c:numCache>
            </c:numRef>
          </c:yVal>
        </c:ser>
        <c:axId val="61253888"/>
        <c:axId val="61268352"/>
      </c:scatterChart>
      <c:valAx>
        <c:axId val="61253888"/>
        <c:scaling>
          <c:orientation val="minMax"/>
        </c:scaling>
        <c:axPos val="b"/>
        <c:numFmt formatCode="m/d/yy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61268352"/>
        <c:crosses val="max"/>
        <c:crossBetween val="midCat"/>
        <c:majorUnit val="365"/>
      </c:valAx>
      <c:valAx>
        <c:axId val="61268352"/>
        <c:scaling>
          <c:orientation val="maxMin"/>
          <c:min val="8"/>
        </c:scaling>
        <c:axPos val="l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1253888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7.6439833041703112E-2"/>
          <c:y val="8.138244120136448E-2"/>
          <c:w val="0.13858168419087014"/>
          <c:h val="0.11392422666792307"/>
        </c:manualLayout>
      </c:layout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xVal>
            <c:numRef>
              <c:f>LC!$J$3:$J$21</c:f>
              <c:numCache>
                <c:formatCode>General</c:formatCode>
                <c:ptCount val="19"/>
                <c:pt idx="0">
                  <c:v>13.4642</c:v>
                </c:pt>
                <c:pt idx="1">
                  <c:v>13.0862</c:v>
                </c:pt>
                <c:pt idx="2">
                  <c:v>12.481</c:v>
                </c:pt>
                <c:pt idx="3">
                  <c:v>11.04</c:v>
                </c:pt>
                <c:pt idx="4">
                  <c:v>10.432500000000006</c:v>
                </c:pt>
                <c:pt idx="5">
                  <c:v>14.9703</c:v>
                </c:pt>
                <c:pt idx="6">
                  <c:v>16.314650000000018</c:v>
                </c:pt>
                <c:pt idx="7">
                  <c:v>16.756900000000005</c:v>
                </c:pt>
                <c:pt idx="8">
                  <c:v>16.394400000000001</c:v>
                </c:pt>
                <c:pt idx="9">
                  <c:v>17.376000000000001</c:v>
                </c:pt>
                <c:pt idx="10">
                  <c:v>17.577100000000005</c:v>
                </c:pt>
                <c:pt idx="11">
                  <c:v>16.9741</c:v>
                </c:pt>
                <c:pt idx="12">
                  <c:v>15.547800000000001</c:v>
                </c:pt>
                <c:pt idx="13">
                  <c:v>15.127899999999999</c:v>
                </c:pt>
                <c:pt idx="14">
                  <c:v>15.286</c:v>
                </c:pt>
                <c:pt idx="16">
                  <c:v>13.9407</c:v>
                </c:pt>
                <c:pt idx="17">
                  <c:v>16.862199999999977</c:v>
                </c:pt>
                <c:pt idx="18">
                  <c:v>17.398900000000001</c:v>
                </c:pt>
              </c:numCache>
            </c:numRef>
          </c:xVal>
          <c:yVal>
            <c:numRef>
              <c:f>LC!$K$3:$K$21</c:f>
              <c:numCache>
                <c:formatCode>General</c:formatCode>
                <c:ptCount val="19"/>
                <c:pt idx="0">
                  <c:v>2.3473000000000011</c:v>
                </c:pt>
                <c:pt idx="1">
                  <c:v>2.1997</c:v>
                </c:pt>
                <c:pt idx="2">
                  <c:v>2.0225999999999997</c:v>
                </c:pt>
                <c:pt idx="3">
                  <c:v>1.544499999999998</c:v>
                </c:pt>
                <c:pt idx="4">
                  <c:v>1.3786999999999978</c:v>
                </c:pt>
                <c:pt idx="5">
                  <c:v>2.2278000000000002</c:v>
                </c:pt>
                <c:pt idx="6">
                  <c:v>2.1697000000000011</c:v>
                </c:pt>
                <c:pt idx="7">
                  <c:v>2.4503000000000021</c:v>
                </c:pt>
                <c:pt idx="8">
                  <c:v>2.2399</c:v>
                </c:pt>
                <c:pt idx="9">
                  <c:v>2.5620000000000007</c:v>
                </c:pt>
                <c:pt idx="10">
                  <c:v>2.6136000000000021</c:v>
                </c:pt>
                <c:pt idx="12">
                  <c:v>2.6574000000000009</c:v>
                </c:pt>
                <c:pt idx="13">
                  <c:v>0.97770000000000068</c:v>
                </c:pt>
                <c:pt idx="14">
                  <c:v>0.67670000000000086</c:v>
                </c:pt>
                <c:pt idx="16">
                  <c:v>2.294</c:v>
                </c:pt>
                <c:pt idx="17">
                  <c:v>2.4294000000000007</c:v>
                </c:pt>
                <c:pt idx="18">
                  <c:v>2.9777</c:v>
                </c:pt>
              </c:numCache>
            </c:numRef>
          </c:yVal>
        </c:ser>
        <c:axId val="61276544"/>
        <c:axId val="61294080"/>
      </c:scatterChart>
      <c:valAx>
        <c:axId val="61276544"/>
        <c:scaling>
          <c:orientation val="minMax"/>
          <c:min val="8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V</a:t>
                </a:r>
                <a:endParaRPr lang="ja-JP" altLang="en-US"/>
              </a:p>
            </c:rich>
          </c:tx>
          <c:layout/>
        </c:title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61294080"/>
        <c:crosses val="autoZero"/>
        <c:crossBetween val="midCat"/>
      </c:valAx>
      <c:valAx>
        <c:axId val="6129408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V-Ic</a:t>
                </a:r>
                <a:endParaRPr lang="ja-JP" altLang="en-US"/>
              </a:p>
            </c:rich>
          </c:tx>
          <c:layout/>
        </c:title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61276544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&lt;#&gt;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1650" y="661565"/>
            <a:ext cx="7663379" cy="1724867"/>
          </a:xfrm>
        </p:spPr>
        <p:txBody>
          <a:bodyPr/>
          <a:lstStyle/>
          <a:p>
            <a:r>
              <a:rPr lang="en-US" altLang="ja-JP" sz="3200" dirty="0"/>
              <a:t>R </a:t>
            </a:r>
            <a:r>
              <a:rPr lang="en-US" altLang="ja-JP" sz="3200" dirty="0" err="1"/>
              <a:t>CrB</a:t>
            </a:r>
            <a:r>
              <a:rPr lang="ja-JP" altLang="en-US" sz="3200" dirty="0"/>
              <a:t>の極小時の色変化について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22921" y="2386432"/>
            <a:ext cx="6498159" cy="916641"/>
          </a:xfrm>
        </p:spPr>
        <p:txBody>
          <a:bodyPr/>
          <a:lstStyle/>
          <a:p>
            <a:r>
              <a:rPr kumimoji="1" lang="ja-JP" altLang="en-US" dirty="0" smtClean="0"/>
              <a:t>清田誠一郎</a:t>
            </a:r>
            <a:r>
              <a:rPr kumimoji="1" lang="en-US" altLang="ja-JP" dirty="0" smtClean="0"/>
              <a:t>(TAO, VSOLJ)</a:t>
            </a:r>
            <a:endParaRPr kumimoji="1" lang="ja-JP" altLang="en-US" dirty="0"/>
          </a:p>
        </p:txBody>
      </p:sp>
      <p:pic>
        <p:nvPicPr>
          <p:cNvPr id="4" name="図 3" descr="tao-fishe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1310" y="3772420"/>
            <a:ext cx="4379083" cy="29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2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最近の分光</a:t>
            </a:r>
            <a:r>
              <a:rPr lang="ja-JP" altLang="en-US" dirty="0" smtClean="0"/>
              <a:t>観測</a:t>
            </a:r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600200"/>
            <a:ext cx="3831033" cy="4957559"/>
          </a:xfrm>
        </p:spPr>
        <p:txBody>
          <a:bodyPr>
            <a:normAutofit/>
          </a:bodyPr>
          <a:lstStyle/>
          <a:p>
            <a:r>
              <a:rPr lang="en-US" altLang="ja-JP" baseline="30000" dirty="0" smtClean="0"/>
              <a:t>18</a:t>
            </a:r>
            <a:r>
              <a:rPr lang="en-US" altLang="ja-JP" dirty="0" smtClean="0"/>
              <a:t>O</a:t>
            </a:r>
            <a:r>
              <a:rPr lang="ja-JP" altLang="en-US" dirty="0" smtClean="0"/>
              <a:t>や</a:t>
            </a:r>
            <a:r>
              <a:rPr lang="en-US" altLang="ja-JP" dirty="0" smtClean="0"/>
              <a:t>F</a:t>
            </a:r>
            <a:r>
              <a:rPr lang="ja-JP" altLang="en-US" dirty="0" smtClean="0"/>
              <a:t>の</a:t>
            </a:r>
            <a:r>
              <a:rPr lang="en-US" altLang="ja-JP" dirty="0" smtClean="0"/>
              <a:t>excess</a:t>
            </a:r>
            <a:r>
              <a:rPr lang="ja-JP" altLang="en-US" dirty="0" smtClean="0"/>
              <a:t>は</a:t>
            </a:r>
            <a:r>
              <a:rPr lang="ja-JP" altLang="en-US" dirty="0"/>
              <a:t>、</a:t>
            </a:r>
            <a:r>
              <a:rPr lang="en-US" altLang="ja-JP" dirty="0"/>
              <a:t>WD merger</a:t>
            </a:r>
            <a:r>
              <a:rPr lang="ja-JP" altLang="en-US" dirty="0"/>
              <a:t>に</a:t>
            </a:r>
            <a:r>
              <a:rPr lang="ja-JP" altLang="en-US" dirty="0" smtClean="0"/>
              <a:t>有利</a:t>
            </a:r>
            <a:r>
              <a:rPr lang="en-US" altLang="ja-JP" dirty="0"/>
              <a:t>(Clayton</a:t>
            </a:r>
            <a:r>
              <a:rPr lang="ja-JP" altLang="en-US" dirty="0"/>
              <a:t>ら、</a:t>
            </a:r>
            <a:r>
              <a:rPr lang="en-US" altLang="ja-JP" dirty="0"/>
              <a:t>2011</a:t>
            </a:r>
            <a:r>
              <a:rPr lang="en-US" altLang="ja-JP" dirty="0" smtClean="0"/>
              <a:t>)</a:t>
            </a:r>
            <a:r>
              <a:rPr lang="ja-JP" altLang="en-US" dirty="0" smtClean="0"/>
              <a:t>。</a:t>
            </a:r>
            <a:endParaRPr lang="ja-JP" altLang="en-US" dirty="0"/>
          </a:p>
          <a:p>
            <a:r>
              <a:rPr lang="ja-JP" altLang="en-US" dirty="0" smtClean="0"/>
              <a:t>周囲の</a:t>
            </a:r>
            <a:r>
              <a:rPr kumimoji="1" lang="en-US" altLang="ja-JP" dirty="0" smtClean="0"/>
              <a:t>dust</a:t>
            </a:r>
            <a:r>
              <a:rPr kumimoji="1" lang="ja-JP" altLang="en-US" dirty="0" smtClean="0"/>
              <a:t>に</a:t>
            </a:r>
            <a:r>
              <a:rPr kumimoji="1" lang="en-US" altLang="ja-JP" dirty="0" smtClean="0"/>
              <a:t>Li</a:t>
            </a:r>
            <a:r>
              <a:rPr kumimoji="1" lang="ja-JP" altLang="en-US" dirty="0" smtClean="0"/>
              <a:t>を検出、</a:t>
            </a:r>
            <a:r>
              <a:rPr kumimoji="1" lang="en-US" altLang="ja-JP" dirty="0" smtClean="0"/>
              <a:t>Final Helium Flash</a:t>
            </a:r>
            <a:r>
              <a:rPr kumimoji="1" lang="ja-JP" altLang="en-US" dirty="0" smtClean="0"/>
              <a:t>起源？</a:t>
            </a:r>
            <a:r>
              <a:rPr lang="en-US" altLang="ja-JP" dirty="0"/>
              <a:t>(</a:t>
            </a:r>
            <a:r>
              <a:rPr lang="en-US" altLang="ja-JP" dirty="0" smtClean="0"/>
              <a:t>Clayton</a:t>
            </a:r>
            <a:r>
              <a:rPr lang="ja-JP" altLang="en-US" dirty="0" smtClean="0"/>
              <a:t>ら、</a:t>
            </a:r>
            <a:r>
              <a:rPr lang="en-US" altLang="ja-JP" dirty="0" smtClean="0"/>
              <a:t>2011)</a:t>
            </a:r>
          </a:p>
          <a:p>
            <a:r>
              <a:rPr lang="ja-JP" altLang="en-US" dirty="0" smtClean="0"/>
              <a:t>スペクトルに輝線が見られる。輝線が広いのは、</a:t>
            </a:r>
            <a:r>
              <a:rPr lang="en-US" altLang="ja-JP" dirty="0" smtClean="0"/>
              <a:t>WD merger</a:t>
            </a:r>
            <a:r>
              <a:rPr lang="ja-JP" altLang="en-US" dirty="0" smtClean="0"/>
              <a:t>を示唆？</a:t>
            </a:r>
            <a:r>
              <a:rPr lang="en-US" altLang="ja-JP" dirty="0" smtClean="0"/>
              <a:t>(</a:t>
            </a:r>
            <a:r>
              <a:rPr lang="en-US" altLang="ja-JP" dirty="0" err="1"/>
              <a:t>Rao</a:t>
            </a:r>
            <a:r>
              <a:rPr lang="en-US" altLang="ja-JP" dirty="0"/>
              <a:t> and Lambert</a:t>
            </a:r>
            <a:r>
              <a:rPr lang="ja-JP" altLang="en-US" dirty="0"/>
              <a:t>、</a:t>
            </a:r>
            <a:r>
              <a:rPr lang="en-US" altLang="ja-JP" dirty="0"/>
              <a:t>2011)</a:t>
            </a:r>
            <a:r>
              <a:rPr lang="ja-JP" altLang="en-US" dirty="0" smtClean="0"/>
              <a:t>。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9088" y="1684800"/>
            <a:ext cx="3650224" cy="44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6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 Tau</a:t>
            </a:r>
            <a:r>
              <a:rPr kumimoji="1" lang="ja-JP" altLang="en-US" dirty="0" smtClean="0"/>
              <a:t>での色変化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48146283"/>
              </p:ext>
            </p:extLst>
          </p:nvPr>
        </p:nvGraphicFramePr>
        <p:xfrm>
          <a:off x="689414" y="1786118"/>
          <a:ext cx="7818710" cy="221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06928840"/>
              </p:ext>
            </p:extLst>
          </p:nvPr>
        </p:nvGraphicFramePr>
        <p:xfrm>
          <a:off x="2758966" y="4335518"/>
          <a:ext cx="4081516" cy="233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464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 Tau AAVSO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824" y="1969392"/>
            <a:ext cx="7951727" cy="4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1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VZ </a:t>
            </a:r>
            <a:r>
              <a:rPr kumimoji="1" lang="en-US" altLang="ja-JP" dirty="0" err="1" smtClean="0"/>
              <a:t>Sgr</a:t>
            </a:r>
            <a:r>
              <a:rPr kumimoji="1" lang="en-US" altLang="ja-JP" dirty="0" smtClean="0"/>
              <a:t> AAVSO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75" y="1926194"/>
            <a:ext cx="7977646" cy="41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5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RY </a:t>
            </a:r>
            <a:r>
              <a:rPr kumimoji="1" lang="en-US" altLang="ja-JP" dirty="0" err="1" smtClean="0"/>
              <a:t>Sgr</a:t>
            </a:r>
            <a:r>
              <a:rPr kumimoji="1" lang="en-US" altLang="ja-JP" dirty="0" smtClean="0"/>
              <a:t> AAVSO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75" y="1953458"/>
            <a:ext cx="7925808" cy="41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0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DY Per AAVSO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929" y="1939588"/>
            <a:ext cx="8055403" cy="41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06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Z </a:t>
            </a:r>
            <a:r>
              <a:rPr kumimoji="1" lang="en-US" altLang="ja-JP" dirty="0" err="1" smtClean="0"/>
              <a:t>UMi</a:t>
            </a:r>
            <a:r>
              <a:rPr kumimoji="1" lang="en-US" altLang="ja-JP" dirty="0" smtClean="0"/>
              <a:t> AAVSO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371" y="1956264"/>
            <a:ext cx="7666618" cy="39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2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 </a:t>
            </a:r>
            <a:r>
              <a:rPr kumimoji="1" lang="en-US" altLang="ja-JP" dirty="0" err="1" smtClean="0"/>
              <a:t>CrB</a:t>
            </a:r>
            <a:r>
              <a:rPr lang="ja-JP" altLang="en-US" dirty="0" smtClean="0"/>
              <a:t>の減光時に、色指数が大きく変化する時期があった。</a:t>
            </a:r>
            <a:endParaRPr lang="en-US" altLang="ja-JP" dirty="0" smtClean="0"/>
          </a:p>
          <a:p>
            <a:r>
              <a:rPr kumimoji="1" lang="ja-JP" altLang="en-US" dirty="0" smtClean="0"/>
              <a:t>色変化の要因はなにか？星周</a:t>
            </a:r>
            <a:r>
              <a:rPr lang="en-US" altLang="ja-JP" dirty="0" smtClean="0"/>
              <a:t>dust</a:t>
            </a:r>
            <a:r>
              <a:rPr lang="ja-JP" altLang="en-US" dirty="0" smtClean="0"/>
              <a:t>の輝線成分の強度が変化？</a:t>
            </a:r>
            <a:endParaRPr lang="en-US" altLang="ja-JP" dirty="0" smtClean="0"/>
          </a:p>
          <a:p>
            <a:r>
              <a:rPr lang="ja-JP" altLang="en-US" dirty="0" smtClean="0"/>
              <a:t>他の</a:t>
            </a:r>
            <a:r>
              <a:rPr lang="en-US" altLang="ja-JP" dirty="0" smtClean="0"/>
              <a:t>RCB</a:t>
            </a:r>
            <a:r>
              <a:rPr lang="ja-JP" altLang="en-US" dirty="0" smtClean="0"/>
              <a:t>型を星を調べると、減光時に色指数が大きくなる星</a:t>
            </a:r>
            <a:r>
              <a:rPr lang="en-US" altLang="ja-JP" dirty="0" smtClean="0"/>
              <a:t>(SU Tau, VZ </a:t>
            </a:r>
            <a:r>
              <a:rPr lang="en-US" altLang="ja-JP" dirty="0" err="1" smtClean="0"/>
              <a:t>Sgr</a:t>
            </a:r>
            <a:r>
              <a:rPr lang="en-US" altLang="ja-JP" dirty="0" smtClean="0"/>
              <a:t>, RY </a:t>
            </a:r>
            <a:r>
              <a:rPr lang="en-US" altLang="ja-JP" dirty="0" err="1" smtClean="0"/>
              <a:t>Sgr</a:t>
            </a:r>
            <a:r>
              <a:rPr lang="en-US" altLang="ja-JP" dirty="0" smtClean="0"/>
              <a:t>)</a:t>
            </a:r>
            <a:r>
              <a:rPr lang="ja-JP" altLang="en-US" dirty="0" smtClean="0"/>
              <a:t>と平常時と変わらない星</a:t>
            </a:r>
            <a:r>
              <a:rPr lang="en-US" altLang="ja-JP" dirty="0" smtClean="0"/>
              <a:t>(DY Per, Z </a:t>
            </a:r>
            <a:r>
              <a:rPr lang="en-US" altLang="ja-JP" dirty="0" err="1" smtClean="0"/>
              <a:t>UMi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があった。</a:t>
            </a:r>
            <a:endParaRPr kumimoji="1" lang="en-US" altLang="ja-JP" dirty="0" smtClean="0"/>
          </a:p>
          <a:p>
            <a:r>
              <a:rPr lang="en-US" altLang="ja-JP" dirty="0" smtClean="0"/>
              <a:t>RCB</a:t>
            </a:r>
            <a:r>
              <a:rPr lang="ja-JP" altLang="en-US" dirty="0" smtClean="0"/>
              <a:t>の起源に、なにか、示唆を与えられるか？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8287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 </a:t>
            </a:r>
            <a:r>
              <a:rPr kumimoji="1" lang="en-US" altLang="ja-JP" dirty="0" err="1" smtClean="0"/>
              <a:t>CrB</a:t>
            </a:r>
            <a:r>
              <a:rPr kumimoji="1" lang="ja-JP" altLang="en-US" dirty="0" smtClean="0"/>
              <a:t>型</a:t>
            </a:r>
            <a:r>
              <a:rPr kumimoji="1" lang="en-US" altLang="ja-JP" smtClean="0"/>
              <a:t>(RCB)</a:t>
            </a:r>
            <a:r>
              <a:rPr kumimoji="1" lang="ja-JP" altLang="en-US" dirty="0" smtClean="0"/>
              <a:t>変光星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普段はほぼ一定の明るさを保っているが、不定期に暗くなり、不定期に元の明るさの戻る変光星。</a:t>
            </a:r>
            <a:r>
              <a:rPr kumimoji="1" lang="en-US" altLang="ja-JP" dirty="0" smtClean="0"/>
              <a:t>R  </a:t>
            </a:r>
            <a:r>
              <a:rPr kumimoji="1" lang="en-US" altLang="ja-JP" dirty="0" err="1" smtClean="0"/>
              <a:t>CrB</a:t>
            </a:r>
            <a:r>
              <a:rPr kumimoji="1" lang="ja-JP" altLang="en-US" dirty="0" smtClean="0"/>
              <a:t>が代表星。</a:t>
            </a:r>
            <a:endParaRPr kumimoji="1" lang="en-US" altLang="ja-JP" dirty="0" smtClean="0"/>
          </a:p>
          <a:p>
            <a:r>
              <a:rPr lang="ja-JP" altLang="en-US" dirty="0" smtClean="0"/>
              <a:t>水素が少なく、炭素が多い星（</a:t>
            </a:r>
            <a:r>
              <a:rPr lang="en-US" altLang="ja-JP" dirty="0" err="1" smtClean="0"/>
              <a:t>HdC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の中で、減光をしめす星。</a:t>
            </a:r>
            <a:endParaRPr lang="en-US" altLang="ja-JP" dirty="0" smtClean="0"/>
          </a:p>
          <a:p>
            <a:r>
              <a:rPr kumimoji="1" lang="ja-JP" altLang="en-US" dirty="0" smtClean="0"/>
              <a:t>炭素のダストで光が遮られ見かけの減光し、輻射圧でダストが晴れることで、復光すると考えられている</a:t>
            </a:r>
            <a:r>
              <a:rPr kumimoji="1" lang="en-US" altLang="ja-JP" dirty="0" smtClean="0"/>
              <a:t>(Clayton</a:t>
            </a:r>
            <a:r>
              <a:rPr kumimoji="1" lang="ja-JP" altLang="en-US" dirty="0" smtClean="0"/>
              <a:t>ら</a:t>
            </a:r>
            <a:r>
              <a:rPr kumimoji="1" lang="en-US" altLang="ja-JP" dirty="0" smtClean="0"/>
              <a:t>,1996 )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r>
              <a:rPr lang="en-US" altLang="ja-JP" dirty="0" smtClean="0"/>
              <a:t>Post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AGB</a:t>
            </a:r>
            <a:r>
              <a:rPr lang="ja-JP" altLang="en-US" dirty="0" smtClean="0"/>
              <a:t>の段階にある星とされてきたが、最近、白色矮星同士の合体で出来たという説</a:t>
            </a:r>
            <a:r>
              <a:rPr lang="en-US" altLang="ja-JP" dirty="0" smtClean="0"/>
              <a:t>(W</a:t>
            </a:r>
            <a:r>
              <a:rPr lang="ja-JP" altLang="en-US" dirty="0" smtClean="0"/>
              <a:t>ｅ</a:t>
            </a:r>
            <a:r>
              <a:rPr lang="en-US" altLang="ja-JP" dirty="0" err="1" smtClean="0"/>
              <a:t>bbink</a:t>
            </a:r>
            <a:r>
              <a:rPr lang="ja-JP" altLang="en-US" dirty="0" smtClean="0"/>
              <a:t>、</a:t>
            </a:r>
            <a:r>
              <a:rPr lang="en-US" altLang="ja-JP" dirty="0" smtClean="0"/>
              <a:t>1984)</a:t>
            </a:r>
            <a:r>
              <a:rPr lang="ja-JP" altLang="en-US" dirty="0"/>
              <a:t>が</a:t>
            </a:r>
            <a:r>
              <a:rPr lang="ja-JP" altLang="en-US" dirty="0" smtClean="0"/>
              <a:t>復活してきた</a:t>
            </a:r>
            <a:r>
              <a:rPr lang="en-US" altLang="ja-JP" dirty="0" smtClean="0"/>
              <a:t>(</a:t>
            </a:r>
            <a:r>
              <a:rPr lang="tr-TR" altLang="ja-JP" dirty="0" err="1" smtClean="0"/>
              <a:t>Garc</a:t>
            </a:r>
            <a:r>
              <a:rPr lang="ja-JP" altLang="en-US" dirty="0" smtClean="0"/>
              <a:t>ｉ</a:t>
            </a:r>
            <a:r>
              <a:rPr lang="tr-TR" altLang="ja-JP" dirty="0" smtClean="0"/>
              <a:t>a</a:t>
            </a:r>
            <a:r>
              <a:rPr lang="tr-TR" altLang="ja-JP" dirty="0"/>
              <a:t>-</a:t>
            </a:r>
            <a:r>
              <a:rPr lang="tr-TR" altLang="ja-JP" dirty="0" err="1" smtClean="0"/>
              <a:t>Hernandez</a:t>
            </a:r>
            <a:r>
              <a:rPr lang="ja-JP" altLang="en-US" dirty="0" smtClean="0"/>
              <a:t>ら、</a:t>
            </a:r>
            <a:r>
              <a:rPr lang="tr-TR" altLang="ja-JP" dirty="0" smtClean="0"/>
              <a:t>2010</a:t>
            </a:r>
            <a:r>
              <a:rPr lang="en-US" altLang="ja-JP" dirty="0" smtClean="0"/>
              <a:t>)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761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減光のモデル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515" y="1687545"/>
            <a:ext cx="5323991" cy="447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672130" y="6242260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Clayton, 1996)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 </a:t>
            </a:r>
            <a:r>
              <a:rPr kumimoji="1" lang="en-US" altLang="ja-JP" dirty="0" err="1" smtClean="0"/>
              <a:t>CrB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4" y="1227909"/>
            <a:ext cx="7891673" cy="2132279"/>
          </a:xfrm>
        </p:spPr>
        <p:txBody>
          <a:bodyPr>
            <a:noAutofit/>
          </a:bodyPr>
          <a:lstStyle/>
          <a:p>
            <a:r>
              <a:rPr kumimoji="1" lang="en-US" altLang="ja-JP" dirty="0" smtClean="0">
                <a:latin typeface="+mn-ea"/>
              </a:rPr>
              <a:t>1795</a:t>
            </a:r>
            <a:r>
              <a:rPr kumimoji="1" lang="ja-JP" altLang="en-US" dirty="0" smtClean="0">
                <a:latin typeface="+mn-ea"/>
              </a:rPr>
              <a:t>年</a:t>
            </a:r>
            <a:r>
              <a:rPr kumimoji="1" lang="en-US" altLang="ja-JP" dirty="0" err="1" smtClean="0">
                <a:latin typeface="+mn-ea"/>
              </a:rPr>
              <a:t>Pigot</a:t>
            </a:r>
            <a:r>
              <a:rPr kumimoji="1" lang="ja-JP" altLang="en-US" dirty="0" smtClean="0">
                <a:latin typeface="+mn-ea"/>
              </a:rPr>
              <a:t>が発見。</a:t>
            </a:r>
            <a:endParaRPr kumimoji="1" lang="en-US" altLang="ja-JP" dirty="0" smtClean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変光範囲</a:t>
            </a:r>
            <a:r>
              <a:rPr kumimoji="1" lang="en-US" altLang="ja-JP" dirty="0" smtClean="0">
                <a:latin typeface="+mn-ea"/>
              </a:rPr>
              <a:t>6-16</a:t>
            </a:r>
            <a:r>
              <a:rPr kumimoji="1" lang="ja-JP" altLang="en-US" dirty="0" smtClean="0">
                <a:latin typeface="+mn-ea"/>
              </a:rPr>
              <a:t>等</a:t>
            </a:r>
            <a:r>
              <a:rPr lang="ja-JP" altLang="en-US" dirty="0" smtClean="0">
                <a:latin typeface="+mn-ea"/>
              </a:rPr>
              <a:t>。減光のタイミング、期間、減光幅は不規則。</a:t>
            </a:r>
            <a:endParaRPr kumimoji="1" lang="en-US" altLang="ja-JP" dirty="0" smtClean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2007</a:t>
            </a:r>
            <a:r>
              <a:rPr lang="ja-JP" altLang="en-US" dirty="0" smtClean="0">
                <a:latin typeface="+mn-ea"/>
              </a:rPr>
              <a:t>年から始まった減光は現在も続いており、極小光度の記録が更新されたことで話題になった。減光の継続期間も</a:t>
            </a:r>
            <a:r>
              <a:rPr lang="en-US" altLang="ja-JP" dirty="0" smtClean="0">
                <a:latin typeface="+mn-ea"/>
              </a:rPr>
              <a:t>2</a:t>
            </a:r>
            <a:r>
              <a:rPr lang="ja-JP" altLang="en-US" dirty="0" smtClean="0">
                <a:latin typeface="+mn-ea"/>
              </a:rPr>
              <a:t>番目。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6" name="図 5" descr="RCrB-LC-VSOLJ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211" y="4123937"/>
            <a:ext cx="6360357" cy="249848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503571" y="6253090"/>
            <a:ext cx="146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VSOLJ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712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光度曲線</a:t>
            </a:r>
            <a:endParaRPr kumimoji="1" lang="ja-JP" altLang="en-US" dirty="0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02591516"/>
              </p:ext>
            </p:extLst>
          </p:nvPr>
        </p:nvGraphicFramePr>
        <p:xfrm>
          <a:off x="783065" y="4284640"/>
          <a:ext cx="7675162" cy="240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63350227"/>
              </p:ext>
            </p:extLst>
          </p:nvPr>
        </p:nvGraphicFramePr>
        <p:xfrm>
          <a:off x="783065" y="1444532"/>
          <a:ext cx="7675162" cy="272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834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明るさと色変化（Ｖ</a:t>
            </a:r>
            <a:r>
              <a:rPr lang="en-US" altLang="ja-JP" dirty="0" smtClean="0"/>
              <a:t>−</a:t>
            </a:r>
            <a:r>
              <a:rPr lang="ja-JP" altLang="en-US" dirty="0" smtClean="0"/>
              <a:t>Ｉｃ）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4231278"/>
              </p:ext>
            </p:extLst>
          </p:nvPr>
        </p:nvGraphicFramePr>
        <p:xfrm>
          <a:off x="1511300" y="2047500"/>
          <a:ext cx="6121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726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AAVSO</a:t>
            </a:r>
            <a:r>
              <a:rPr lang="ja-JP" altLang="en-US" dirty="0"/>
              <a:t>の観測でも確認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202" y="2021328"/>
            <a:ext cx="8594725" cy="462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6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AAVSO</a:t>
            </a:r>
            <a:r>
              <a:rPr kumimoji="1" lang="ja-JP" altLang="en-US" dirty="0" smtClean="0"/>
              <a:t>の観測でも確認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62" r="2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773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過去の報告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600201"/>
            <a:ext cx="4176619" cy="4343400"/>
          </a:xfrm>
        </p:spPr>
        <p:txBody>
          <a:bodyPr/>
          <a:lstStyle/>
          <a:p>
            <a:r>
              <a:rPr kumimoji="1" lang="en-US" altLang="ja-JP" dirty="0" smtClean="0"/>
              <a:t>1985</a:t>
            </a:r>
            <a:r>
              <a:rPr kumimoji="1" lang="ja-JP" altLang="en-US" dirty="0" smtClean="0"/>
              <a:t>年の減光時の多色測光の結果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Goncharova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1990)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暗い時ほど</a:t>
            </a:r>
            <a:r>
              <a:rPr lang="ja-JP" altLang="en-US" dirty="0" smtClean="0"/>
              <a:t>色指数が大きい</a:t>
            </a:r>
            <a:r>
              <a:rPr kumimoji="1" lang="ja-JP" altLang="en-US" dirty="0" smtClean="0"/>
              <a:t>。逆？</a:t>
            </a:r>
            <a:r>
              <a:rPr lang="en-US" altLang="ja-JP" dirty="0" smtClean="0"/>
              <a:t>(U-B</a:t>
            </a:r>
            <a:r>
              <a:rPr lang="ja-JP" altLang="en-US" dirty="0" smtClean="0"/>
              <a:t>を除く</a:t>
            </a:r>
            <a:r>
              <a:rPr lang="en-US" altLang="ja-JP" dirty="0" smtClean="0"/>
              <a:t>)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4461" y="1824790"/>
            <a:ext cx="4197942" cy="44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0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そよ風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そよ風.thmx</Template>
  <TotalTime>347</TotalTime>
  <Words>419</Words>
  <Application>Microsoft Office PowerPoint</Application>
  <PresentationFormat>画面に合わせる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そよ風</vt:lpstr>
      <vt:lpstr>R CrBの極小時の色変化について</vt:lpstr>
      <vt:lpstr>R CrB型(RCB)変光星</vt:lpstr>
      <vt:lpstr>減光のモデル</vt:lpstr>
      <vt:lpstr>R CrB</vt:lpstr>
      <vt:lpstr> 光度曲線</vt:lpstr>
      <vt:lpstr>明るさと色変化（Ｖ−Ｉｃ）</vt:lpstr>
      <vt:lpstr>AAVSOの観測でも確認</vt:lpstr>
      <vt:lpstr>AAVSOの観測でも確認</vt:lpstr>
      <vt:lpstr>過去の報告</vt:lpstr>
      <vt:lpstr>最近の分光観測結果</vt:lpstr>
      <vt:lpstr>SU Tauでの色変化</vt:lpstr>
      <vt:lpstr>SU Tau AAVSO</vt:lpstr>
      <vt:lpstr>VZ Sgr AAVSO</vt:lpstr>
      <vt:lpstr>RY Sgr AAVSO</vt:lpstr>
      <vt:lpstr>DY Per AAVSO</vt:lpstr>
      <vt:lpstr>Z UMi AAVSO</vt:lpstr>
      <vt:lpstr>まとめ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CrBの極小時の色変化について</dc:title>
  <dc:creator>清田 誠一郎</dc:creator>
  <cp:lastModifiedBy>meineko</cp:lastModifiedBy>
  <cp:revision>33</cp:revision>
  <dcterms:created xsi:type="dcterms:W3CDTF">2012-02-10T08:59:15Z</dcterms:created>
  <dcterms:modified xsi:type="dcterms:W3CDTF">2012-02-18T06:52:11Z</dcterms:modified>
</cp:coreProperties>
</file>