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65" r:id="rId4"/>
    <p:sldId id="267" r:id="rId5"/>
    <p:sldId id="260" r:id="rId6"/>
    <p:sldId id="275" r:id="rId7"/>
    <p:sldId id="276" r:id="rId8"/>
    <p:sldId id="290" r:id="rId9"/>
    <p:sldId id="289" r:id="rId10"/>
    <p:sldId id="277" r:id="rId11"/>
    <p:sldId id="279" r:id="rId12"/>
    <p:sldId id="280" r:id="rId13"/>
    <p:sldId id="278" r:id="rId14"/>
    <p:sldId id="282" r:id="rId15"/>
    <p:sldId id="283" r:id="rId16"/>
    <p:sldId id="287" r:id="rId17"/>
    <p:sldId id="281" r:id="rId18"/>
    <p:sldId id="284" r:id="rId19"/>
    <p:sldId id="288" r:id="rId20"/>
    <p:sldId id="285" r:id="rId21"/>
    <p:sldId id="274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3" autoAdjust="0"/>
    <p:restoredTop sz="94660"/>
  </p:normalViewPr>
  <p:slideViewPr>
    <p:cSldViewPr showGuides="1">
      <p:cViewPr varScale="1">
        <p:scale>
          <a:sx n="63" d="100"/>
          <a:sy n="63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526F1-2E0F-4CDD-9580-B5F6D86ADED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56E293C-2ACE-4CC1-AF24-85A3638515F9}">
      <dgm:prSet phldrT="[テキスト]"/>
      <dgm:spPr/>
      <dgm:t>
        <a:bodyPr/>
        <a:lstStyle/>
        <a:p>
          <a:r>
            <a:rPr lang="ja-JP" altLang="en-US" dirty="0" smtClean="0"/>
            <a:t>２３日</a:t>
          </a:r>
          <a:endParaRPr lang="en-US" altLang="ja-JP" dirty="0" smtClean="0"/>
        </a:p>
        <a:p>
          <a:r>
            <a:rPr lang="ja-JP" altLang="en-US" dirty="0" smtClean="0"/>
            <a:t>２回観測</a:t>
          </a:r>
          <a:endParaRPr lang="ja-JP" altLang="en-US" dirty="0"/>
        </a:p>
      </dgm:t>
    </dgm:pt>
    <dgm:pt modelId="{DED910F4-1B7D-46BF-A04B-5DF8126DEB0A}" type="parTrans" cxnId="{A9C9612F-A3FE-4F17-A6D3-8859FBA61753}">
      <dgm:prSet/>
      <dgm:spPr/>
      <dgm:t>
        <a:bodyPr/>
        <a:lstStyle/>
        <a:p>
          <a:endParaRPr lang="ja-JP" altLang="en-US"/>
        </a:p>
      </dgm:t>
    </dgm:pt>
    <dgm:pt modelId="{1101AE15-DF6D-4451-A5BB-C5FACD0CC87A}" type="sibTrans" cxnId="{A9C9612F-A3FE-4F17-A6D3-8859FBA61753}">
      <dgm:prSet/>
      <dgm:spPr/>
      <dgm:t>
        <a:bodyPr/>
        <a:lstStyle/>
        <a:p>
          <a:endParaRPr lang="ja-JP" altLang="en-US"/>
        </a:p>
      </dgm:t>
    </dgm:pt>
    <dgm:pt modelId="{8F348757-340D-4FC6-88E5-2BFE48A87402}">
      <dgm:prSet phldrT="[テキスト]"/>
      <dgm:spPr/>
      <dgm:t>
        <a:bodyPr/>
        <a:lstStyle/>
        <a:p>
          <a:r>
            <a:rPr lang="ja-JP" altLang="en-US" dirty="0" smtClean="0"/>
            <a:t>２５日</a:t>
          </a:r>
          <a:endParaRPr lang="en-US" altLang="ja-JP" dirty="0" smtClean="0"/>
        </a:p>
        <a:p>
          <a:r>
            <a:rPr lang="ja-JP" altLang="en-US" dirty="0" smtClean="0"/>
            <a:t>４回観測</a:t>
          </a:r>
          <a:endParaRPr lang="ja-JP" altLang="en-US" dirty="0"/>
        </a:p>
      </dgm:t>
    </dgm:pt>
    <dgm:pt modelId="{6B8BE7DD-51F3-478C-AE1C-7E0BDA35DA5A}" type="parTrans" cxnId="{71D361E2-749A-4858-A19E-51F873D2F627}">
      <dgm:prSet/>
      <dgm:spPr/>
      <dgm:t>
        <a:bodyPr/>
        <a:lstStyle/>
        <a:p>
          <a:endParaRPr lang="ja-JP" altLang="en-US"/>
        </a:p>
      </dgm:t>
    </dgm:pt>
    <dgm:pt modelId="{843C5DB5-981C-439A-A3A5-BEC840B6F60D}" type="sibTrans" cxnId="{71D361E2-749A-4858-A19E-51F873D2F627}">
      <dgm:prSet/>
      <dgm:spPr/>
      <dgm:t>
        <a:bodyPr/>
        <a:lstStyle/>
        <a:p>
          <a:endParaRPr lang="ja-JP" altLang="en-US"/>
        </a:p>
      </dgm:t>
    </dgm:pt>
    <dgm:pt modelId="{080D8032-6ADC-4789-9C33-37055794C04F}">
      <dgm:prSet phldrT="[テキスト]"/>
      <dgm:spPr/>
      <dgm:t>
        <a:bodyPr/>
        <a:lstStyle/>
        <a:p>
          <a:r>
            <a:rPr lang="ja-JP" altLang="en-US" dirty="0" smtClean="0"/>
            <a:t>２６日</a:t>
          </a:r>
          <a:endParaRPr lang="en-US" altLang="ja-JP" dirty="0" smtClean="0"/>
        </a:p>
        <a:p>
          <a:r>
            <a:rPr lang="ja-JP" altLang="en-US" dirty="0" smtClean="0"/>
            <a:t>３回観測</a:t>
          </a:r>
          <a:endParaRPr lang="ja-JP" altLang="en-US" dirty="0"/>
        </a:p>
      </dgm:t>
    </dgm:pt>
    <dgm:pt modelId="{2B3CCA29-9EA3-47FB-B08D-C771BCB3DE06}" type="parTrans" cxnId="{ACA7F0B8-AFAE-4A78-8028-F45502912D61}">
      <dgm:prSet/>
      <dgm:spPr/>
      <dgm:t>
        <a:bodyPr/>
        <a:lstStyle/>
        <a:p>
          <a:endParaRPr lang="ja-JP" altLang="en-US"/>
        </a:p>
      </dgm:t>
    </dgm:pt>
    <dgm:pt modelId="{82DD7AE8-5402-48BC-8B2A-6BE6AC128594}" type="sibTrans" cxnId="{ACA7F0B8-AFAE-4A78-8028-F45502912D61}">
      <dgm:prSet/>
      <dgm:spPr/>
      <dgm:t>
        <a:bodyPr/>
        <a:lstStyle/>
        <a:p>
          <a:endParaRPr lang="ja-JP" altLang="en-US"/>
        </a:p>
      </dgm:t>
    </dgm:pt>
    <dgm:pt modelId="{ADF2D74C-EB1E-411B-88D5-C65B2D6062F8}">
      <dgm:prSet phldrT="[テキスト]"/>
      <dgm:spPr/>
      <dgm:t>
        <a:bodyPr/>
        <a:lstStyle/>
        <a:p>
          <a:r>
            <a:rPr lang="ja-JP" altLang="en-US" dirty="0" smtClean="0"/>
            <a:t>２４日</a:t>
          </a:r>
          <a:endParaRPr lang="en-US" altLang="ja-JP" dirty="0" smtClean="0"/>
        </a:p>
        <a:p>
          <a:r>
            <a:rPr lang="ja-JP" altLang="en-US" dirty="0" smtClean="0"/>
            <a:t>３回観測</a:t>
          </a:r>
          <a:endParaRPr lang="ja-JP" altLang="en-US" dirty="0"/>
        </a:p>
      </dgm:t>
    </dgm:pt>
    <dgm:pt modelId="{59200EB9-0E6A-4D3C-8814-7FF9F11F3D76}" type="parTrans" cxnId="{87F4995D-9F33-4F87-BA3F-5E308D1CA687}">
      <dgm:prSet/>
      <dgm:spPr/>
      <dgm:t>
        <a:bodyPr/>
        <a:lstStyle/>
        <a:p>
          <a:endParaRPr lang="ja-JP" altLang="en-US"/>
        </a:p>
      </dgm:t>
    </dgm:pt>
    <dgm:pt modelId="{708C2E74-CD01-4D52-B914-70E21FF66251}" type="sibTrans" cxnId="{87F4995D-9F33-4F87-BA3F-5E308D1CA687}">
      <dgm:prSet/>
      <dgm:spPr/>
      <dgm:t>
        <a:bodyPr/>
        <a:lstStyle/>
        <a:p>
          <a:endParaRPr lang="ja-JP" altLang="en-US"/>
        </a:p>
      </dgm:t>
    </dgm:pt>
    <dgm:pt modelId="{AF601370-897E-4156-B0A6-0B5E2C66650B}">
      <dgm:prSet phldrT="[テキスト]"/>
      <dgm:spPr/>
      <dgm:t>
        <a:bodyPr/>
        <a:lstStyle/>
        <a:p>
          <a:r>
            <a:rPr lang="ja-JP" altLang="en-US" dirty="0" smtClean="0"/>
            <a:t>２７日</a:t>
          </a:r>
          <a:endParaRPr lang="en-US" altLang="ja-JP" dirty="0" smtClean="0"/>
        </a:p>
        <a:p>
          <a:r>
            <a:rPr lang="ja-JP" altLang="en-US" dirty="0" smtClean="0"/>
            <a:t>１回観測</a:t>
          </a:r>
          <a:endParaRPr lang="ja-JP" altLang="en-US" dirty="0"/>
        </a:p>
      </dgm:t>
    </dgm:pt>
    <dgm:pt modelId="{9F281129-5C3C-41E7-93F3-FAFB5DE9BDE3}" type="parTrans" cxnId="{FDC7848E-C862-4BCC-9D33-49FBEB0F7637}">
      <dgm:prSet/>
      <dgm:spPr/>
      <dgm:t>
        <a:bodyPr/>
        <a:lstStyle/>
        <a:p>
          <a:endParaRPr lang="ja-JP" altLang="en-US"/>
        </a:p>
      </dgm:t>
    </dgm:pt>
    <dgm:pt modelId="{9D317392-8F3B-49AD-86A5-2F68C6727D7B}" type="sibTrans" cxnId="{FDC7848E-C862-4BCC-9D33-49FBEB0F7637}">
      <dgm:prSet/>
      <dgm:spPr/>
      <dgm:t>
        <a:bodyPr/>
        <a:lstStyle/>
        <a:p>
          <a:endParaRPr lang="ja-JP" altLang="en-US"/>
        </a:p>
      </dgm:t>
    </dgm:pt>
    <dgm:pt modelId="{9B0A1DFB-3C5F-4F32-BA43-779077B225C7}">
      <dgm:prSet phldrT="[テキスト]"/>
      <dgm:spPr/>
      <dgm:t>
        <a:bodyPr/>
        <a:lstStyle/>
        <a:p>
          <a:r>
            <a:rPr lang="ja-JP" altLang="en-US" dirty="0" smtClean="0"/>
            <a:t>２９日</a:t>
          </a:r>
          <a:endParaRPr lang="en-US" altLang="ja-JP" dirty="0" smtClean="0"/>
        </a:p>
        <a:p>
          <a:r>
            <a:rPr lang="ja-JP" altLang="en-US" dirty="0" smtClean="0"/>
            <a:t>３回</a:t>
          </a:r>
          <a:r>
            <a:rPr lang="ja-JP" altLang="en-US" dirty="0" smtClean="0"/>
            <a:t>観測</a:t>
          </a:r>
          <a:endParaRPr lang="ja-JP" altLang="en-US" dirty="0"/>
        </a:p>
      </dgm:t>
    </dgm:pt>
    <dgm:pt modelId="{7EE15908-60F3-4928-A1BF-E23BEFB1EAFA}" type="parTrans" cxnId="{18830845-0C2B-4AA8-AA21-6E88BB59E6D8}">
      <dgm:prSet/>
      <dgm:spPr/>
      <dgm:t>
        <a:bodyPr/>
        <a:lstStyle/>
        <a:p>
          <a:endParaRPr lang="ja-JP" altLang="en-US"/>
        </a:p>
      </dgm:t>
    </dgm:pt>
    <dgm:pt modelId="{26BD9BEF-1B82-4A9E-B8B4-B9B0E9DB52EF}" type="sibTrans" cxnId="{18830845-0C2B-4AA8-AA21-6E88BB59E6D8}">
      <dgm:prSet/>
      <dgm:spPr/>
      <dgm:t>
        <a:bodyPr/>
        <a:lstStyle/>
        <a:p>
          <a:endParaRPr lang="ja-JP" altLang="en-US"/>
        </a:p>
      </dgm:t>
    </dgm:pt>
    <dgm:pt modelId="{2D12D404-D182-4CC4-822C-999A9B188F9C}">
      <dgm:prSet phldrT="[テキスト]"/>
      <dgm:spPr/>
      <dgm:t>
        <a:bodyPr/>
        <a:lstStyle/>
        <a:p>
          <a:r>
            <a:rPr lang="ja-JP" altLang="en-US" dirty="0" smtClean="0"/>
            <a:t>３０日</a:t>
          </a:r>
          <a:endParaRPr lang="en-US" altLang="ja-JP" dirty="0" smtClean="0"/>
        </a:p>
        <a:p>
          <a:r>
            <a:rPr lang="ja-JP" altLang="en-US" dirty="0" smtClean="0"/>
            <a:t>４回</a:t>
          </a:r>
          <a:r>
            <a:rPr lang="ja-JP" altLang="en-US" dirty="0" smtClean="0"/>
            <a:t>観測</a:t>
          </a:r>
          <a:endParaRPr lang="ja-JP" altLang="en-US" dirty="0"/>
        </a:p>
      </dgm:t>
    </dgm:pt>
    <dgm:pt modelId="{F316EA4B-90A2-4EA8-8E00-5D3464A3D702}" type="parTrans" cxnId="{303574EA-DA88-4A15-ADDC-EFAD7C2F5BA0}">
      <dgm:prSet/>
      <dgm:spPr/>
      <dgm:t>
        <a:bodyPr/>
        <a:lstStyle/>
        <a:p>
          <a:endParaRPr lang="ja-JP" altLang="en-US"/>
        </a:p>
      </dgm:t>
    </dgm:pt>
    <dgm:pt modelId="{1D43210B-8EDD-40C3-9515-0B31C6EB3029}" type="sibTrans" cxnId="{303574EA-DA88-4A15-ADDC-EFAD7C2F5BA0}">
      <dgm:prSet/>
      <dgm:spPr/>
      <dgm:t>
        <a:bodyPr/>
        <a:lstStyle/>
        <a:p>
          <a:endParaRPr lang="ja-JP" altLang="en-US"/>
        </a:p>
      </dgm:t>
    </dgm:pt>
    <dgm:pt modelId="{371689A9-916E-49E9-A6C1-651F39EDC166}">
      <dgm:prSet phldrT="[テキスト]"/>
      <dgm:spPr/>
      <dgm:t>
        <a:bodyPr/>
        <a:lstStyle/>
        <a:p>
          <a:r>
            <a:rPr lang="ja-JP" altLang="en-US" dirty="0" smtClean="0"/>
            <a:t>３１日</a:t>
          </a:r>
          <a:endParaRPr lang="en-US" altLang="ja-JP" dirty="0" smtClean="0"/>
        </a:p>
        <a:p>
          <a:r>
            <a:rPr lang="ja-JP" altLang="en-US" dirty="0" smtClean="0"/>
            <a:t>３回</a:t>
          </a:r>
          <a:r>
            <a:rPr lang="ja-JP" altLang="en-US" dirty="0" smtClean="0"/>
            <a:t>観測</a:t>
          </a:r>
          <a:endParaRPr lang="ja-JP" altLang="en-US" dirty="0"/>
        </a:p>
      </dgm:t>
    </dgm:pt>
    <dgm:pt modelId="{0E2563D2-8610-482E-8CC2-799C3C192D0A}" type="parTrans" cxnId="{6658A348-B8DA-424E-BEEB-0106E9889011}">
      <dgm:prSet/>
      <dgm:spPr/>
      <dgm:t>
        <a:bodyPr/>
        <a:lstStyle/>
        <a:p>
          <a:endParaRPr lang="ja-JP" altLang="en-US"/>
        </a:p>
      </dgm:t>
    </dgm:pt>
    <dgm:pt modelId="{66525B34-C3A2-4FC6-AF07-DA4A55C5F42F}" type="sibTrans" cxnId="{6658A348-B8DA-424E-BEEB-0106E9889011}">
      <dgm:prSet/>
      <dgm:spPr/>
      <dgm:t>
        <a:bodyPr/>
        <a:lstStyle/>
        <a:p>
          <a:endParaRPr lang="ja-JP" altLang="en-US"/>
        </a:p>
      </dgm:t>
    </dgm:pt>
    <dgm:pt modelId="{6B66598A-F6ED-4959-B73B-6055CD253361}" type="pres">
      <dgm:prSet presAssocID="{389526F1-2E0F-4CDD-9580-B5F6D86ADED0}" presName="Name0" presStyleCnt="0">
        <dgm:presLayoutVars>
          <dgm:dir/>
          <dgm:animLvl val="lvl"/>
          <dgm:resizeHandles val="exact"/>
        </dgm:presLayoutVars>
      </dgm:prSet>
      <dgm:spPr/>
    </dgm:pt>
    <dgm:pt modelId="{B972A81A-50DA-4EAE-8D8D-B3175C2F84FB}" type="pres">
      <dgm:prSet presAssocID="{E56E293C-2ACE-4CC1-AF24-85A3638515F9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D339295-36C3-4332-8EC5-503CC62398DF}" type="pres">
      <dgm:prSet presAssocID="{1101AE15-DF6D-4451-A5BB-C5FACD0CC87A}" presName="parTxOnlySpace" presStyleCnt="0"/>
      <dgm:spPr/>
    </dgm:pt>
    <dgm:pt modelId="{F54D5E6E-230C-46F9-B750-00E07BD6E9C6}" type="pres">
      <dgm:prSet presAssocID="{ADF2D74C-EB1E-411B-88D5-C65B2D6062F8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3EEB1DF-C721-4AE7-B2F7-59B04FF227C2}" type="pres">
      <dgm:prSet presAssocID="{708C2E74-CD01-4D52-B914-70E21FF66251}" presName="parTxOnlySpace" presStyleCnt="0"/>
      <dgm:spPr/>
    </dgm:pt>
    <dgm:pt modelId="{DF3C383D-6E20-4EDA-8EA3-6EF409C0BDA5}" type="pres">
      <dgm:prSet presAssocID="{8F348757-340D-4FC6-88E5-2BFE48A87402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4BCBBCB-8F7C-485C-8718-D7EB8CFAC9C1}" type="pres">
      <dgm:prSet presAssocID="{843C5DB5-981C-439A-A3A5-BEC840B6F60D}" presName="parTxOnlySpace" presStyleCnt="0"/>
      <dgm:spPr/>
    </dgm:pt>
    <dgm:pt modelId="{16E48F45-AD55-496D-BD12-79CB035671E1}" type="pres">
      <dgm:prSet presAssocID="{080D8032-6ADC-4789-9C33-37055794C04F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439EDE8-44AD-452F-8038-9CEC9B691743}" type="pres">
      <dgm:prSet presAssocID="{82DD7AE8-5402-48BC-8B2A-6BE6AC128594}" presName="parTxOnlySpace" presStyleCnt="0"/>
      <dgm:spPr/>
    </dgm:pt>
    <dgm:pt modelId="{0479B19B-3A97-4D90-9F90-6EADDEB56579}" type="pres">
      <dgm:prSet presAssocID="{AF601370-897E-4156-B0A6-0B5E2C66650B}" presName="parTxOnly" presStyleLbl="node1" presStyleIdx="4" presStyleCnt="8" custScaleX="1064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A079500-3758-4426-AB03-6EA4607E87E2}" type="pres">
      <dgm:prSet presAssocID="{9D317392-8F3B-49AD-86A5-2F68C6727D7B}" presName="parTxOnlySpace" presStyleCnt="0"/>
      <dgm:spPr/>
    </dgm:pt>
    <dgm:pt modelId="{6B9B5C20-39DE-4F3B-A98B-F2A6D62FC84E}" type="pres">
      <dgm:prSet presAssocID="{9B0A1DFB-3C5F-4F32-BA43-779077B225C7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9FF84C9-8BAB-45E5-A72B-DF8DB0F21517}" type="pres">
      <dgm:prSet presAssocID="{26BD9BEF-1B82-4A9E-B8B4-B9B0E9DB52EF}" presName="parTxOnlySpace" presStyleCnt="0"/>
      <dgm:spPr/>
    </dgm:pt>
    <dgm:pt modelId="{E977D85F-F1EF-485F-87F8-A009AE5FFC85}" type="pres">
      <dgm:prSet presAssocID="{2D12D404-D182-4CC4-822C-999A9B188F9C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27C444-99B9-4088-B07F-9429FE262F63}" type="pres">
      <dgm:prSet presAssocID="{1D43210B-8EDD-40C3-9515-0B31C6EB3029}" presName="parTxOnlySpace" presStyleCnt="0"/>
      <dgm:spPr/>
    </dgm:pt>
    <dgm:pt modelId="{C6CB07A6-0B81-4B3C-9834-D54BD8D1CB8C}" type="pres">
      <dgm:prSet presAssocID="{371689A9-916E-49E9-A6C1-651F39EDC166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3574EA-DA88-4A15-ADDC-EFAD7C2F5BA0}" srcId="{389526F1-2E0F-4CDD-9580-B5F6D86ADED0}" destId="{2D12D404-D182-4CC4-822C-999A9B188F9C}" srcOrd="6" destOrd="0" parTransId="{F316EA4B-90A2-4EA8-8E00-5D3464A3D702}" sibTransId="{1D43210B-8EDD-40C3-9515-0B31C6EB3029}"/>
    <dgm:cxn modelId="{A9C9612F-A3FE-4F17-A6D3-8859FBA61753}" srcId="{389526F1-2E0F-4CDD-9580-B5F6D86ADED0}" destId="{E56E293C-2ACE-4CC1-AF24-85A3638515F9}" srcOrd="0" destOrd="0" parTransId="{DED910F4-1B7D-46BF-A04B-5DF8126DEB0A}" sibTransId="{1101AE15-DF6D-4451-A5BB-C5FACD0CC87A}"/>
    <dgm:cxn modelId="{39B1D1FB-FA36-4F98-A652-2E017065C930}" type="presOf" srcId="{371689A9-916E-49E9-A6C1-651F39EDC166}" destId="{C6CB07A6-0B81-4B3C-9834-D54BD8D1CB8C}" srcOrd="0" destOrd="0" presId="urn:microsoft.com/office/officeart/2005/8/layout/chevron1"/>
    <dgm:cxn modelId="{F9C1D1DA-1A39-4EA0-B8D2-5D78796B87D9}" type="presOf" srcId="{9B0A1DFB-3C5F-4F32-BA43-779077B225C7}" destId="{6B9B5C20-39DE-4F3B-A98B-F2A6D62FC84E}" srcOrd="0" destOrd="0" presId="urn:microsoft.com/office/officeart/2005/8/layout/chevron1"/>
    <dgm:cxn modelId="{81A2C120-D405-4911-9C3B-2242E821E653}" type="presOf" srcId="{ADF2D74C-EB1E-411B-88D5-C65B2D6062F8}" destId="{F54D5E6E-230C-46F9-B750-00E07BD6E9C6}" srcOrd="0" destOrd="0" presId="urn:microsoft.com/office/officeart/2005/8/layout/chevron1"/>
    <dgm:cxn modelId="{23EEA66F-2335-4D58-9F83-E13E5BA6C014}" type="presOf" srcId="{2D12D404-D182-4CC4-822C-999A9B188F9C}" destId="{E977D85F-F1EF-485F-87F8-A009AE5FFC85}" srcOrd="0" destOrd="0" presId="urn:microsoft.com/office/officeart/2005/8/layout/chevron1"/>
    <dgm:cxn modelId="{87F4995D-9F33-4F87-BA3F-5E308D1CA687}" srcId="{389526F1-2E0F-4CDD-9580-B5F6D86ADED0}" destId="{ADF2D74C-EB1E-411B-88D5-C65B2D6062F8}" srcOrd="1" destOrd="0" parTransId="{59200EB9-0E6A-4D3C-8814-7FF9F11F3D76}" sibTransId="{708C2E74-CD01-4D52-B914-70E21FF66251}"/>
    <dgm:cxn modelId="{ACA7F0B8-AFAE-4A78-8028-F45502912D61}" srcId="{389526F1-2E0F-4CDD-9580-B5F6D86ADED0}" destId="{080D8032-6ADC-4789-9C33-37055794C04F}" srcOrd="3" destOrd="0" parTransId="{2B3CCA29-9EA3-47FB-B08D-C771BCB3DE06}" sibTransId="{82DD7AE8-5402-48BC-8B2A-6BE6AC128594}"/>
    <dgm:cxn modelId="{72B209BE-92EF-4DF4-84A2-95BA7E0B63F7}" type="presOf" srcId="{080D8032-6ADC-4789-9C33-37055794C04F}" destId="{16E48F45-AD55-496D-BD12-79CB035671E1}" srcOrd="0" destOrd="0" presId="urn:microsoft.com/office/officeart/2005/8/layout/chevron1"/>
    <dgm:cxn modelId="{18830845-0C2B-4AA8-AA21-6E88BB59E6D8}" srcId="{389526F1-2E0F-4CDD-9580-B5F6D86ADED0}" destId="{9B0A1DFB-3C5F-4F32-BA43-779077B225C7}" srcOrd="5" destOrd="0" parTransId="{7EE15908-60F3-4928-A1BF-E23BEFB1EAFA}" sibTransId="{26BD9BEF-1B82-4A9E-B8B4-B9B0E9DB52EF}"/>
    <dgm:cxn modelId="{FDC7848E-C862-4BCC-9D33-49FBEB0F7637}" srcId="{389526F1-2E0F-4CDD-9580-B5F6D86ADED0}" destId="{AF601370-897E-4156-B0A6-0B5E2C66650B}" srcOrd="4" destOrd="0" parTransId="{9F281129-5C3C-41E7-93F3-FAFB5DE9BDE3}" sibTransId="{9D317392-8F3B-49AD-86A5-2F68C6727D7B}"/>
    <dgm:cxn modelId="{58F8277F-E95D-4863-A43F-4C2647202663}" type="presOf" srcId="{E56E293C-2ACE-4CC1-AF24-85A3638515F9}" destId="{B972A81A-50DA-4EAE-8D8D-B3175C2F84FB}" srcOrd="0" destOrd="0" presId="urn:microsoft.com/office/officeart/2005/8/layout/chevron1"/>
    <dgm:cxn modelId="{A77BF38C-EE06-4D60-9EFC-E275FFC65328}" type="presOf" srcId="{8F348757-340D-4FC6-88E5-2BFE48A87402}" destId="{DF3C383D-6E20-4EDA-8EA3-6EF409C0BDA5}" srcOrd="0" destOrd="0" presId="urn:microsoft.com/office/officeart/2005/8/layout/chevron1"/>
    <dgm:cxn modelId="{7F390C10-B38F-4BE7-949E-F1ACA6CDED1B}" type="presOf" srcId="{389526F1-2E0F-4CDD-9580-B5F6D86ADED0}" destId="{6B66598A-F6ED-4959-B73B-6055CD253361}" srcOrd="0" destOrd="0" presId="urn:microsoft.com/office/officeart/2005/8/layout/chevron1"/>
    <dgm:cxn modelId="{71D361E2-749A-4858-A19E-51F873D2F627}" srcId="{389526F1-2E0F-4CDD-9580-B5F6D86ADED0}" destId="{8F348757-340D-4FC6-88E5-2BFE48A87402}" srcOrd="2" destOrd="0" parTransId="{6B8BE7DD-51F3-478C-AE1C-7E0BDA35DA5A}" sibTransId="{843C5DB5-981C-439A-A3A5-BEC840B6F60D}"/>
    <dgm:cxn modelId="{6EC148EA-C718-4934-A74F-13CE25127B50}" type="presOf" srcId="{AF601370-897E-4156-B0A6-0B5E2C66650B}" destId="{0479B19B-3A97-4D90-9F90-6EADDEB56579}" srcOrd="0" destOrd="0" presId="urn:microsoft.com/office/officeart/2005/8/layout/chevron1"/>
    <dgm:cxn modelId="{6658A348-B8DA-424E-BEEB-0106E9889011}" srcId="{389526F1-2E0F-4CDD-9580-B5F6D86ADED0}" destId="{371689A9-916E-49E9-A6C1-651F39EDC166}" srcOrd="7" destOrd="0" parTransId="{0E2563D2-8610-482E-8CC2-799C3C192D0A}" sibTransId="{66525B34-C3A2-4FC6-AF07-DA4A55C5F42F}"/>
    <dgm:cxn modelId="{45C800DA-D140-49C3-B3C2-5140FF0F86FC}" type="presParOf" srcId="{6B66598A-F6ED-4959-B73B-6055CD253361}" destId="{B972A81A-50DA-4EAE-8D8D-B3175C2F84FB}" srcOrd="0" destOrd="0" presId="urn:microsoft.com/office/officeart/2005/8/layout/chevron1"/>
    <dgm:cxn modelId="{E6B6EA3C-1B2A-4949-9B79-2FEFCEAC6B80}" type="presParOf" srcId="{6B66598A-F6ED-4959-B73B-6055CD253361}" destId="{9D339295-36C3-4332-8EC5-503CC62398DF}" srcOrd="1" destOrd="0" presId="urn:microsoft.com/office/officeart/2005/8/layout/chevron1"/>
    <dgm:cxn modelId="{D9F64A96-E5B9-4D76-98BC-FE045B09B0AB}" type="presParOf" srcId="{6B66598A-F6ED-4959-B73B-6055CD253361}" destId="{F54D5E6E-230C-46F9-B750-00E07BD6E9C6}" srcOrd="2" destOrd="0" presId="urn:microsoft.com/office/officeart/2005/8/layout/chevron1"/>
    <dgm:cxn modelId="{4F3E6119-2BB4-484D-81AF-C533824F4758}" type="presParOf" srcId="{6B66598A-F6ED-4959-B73B-6055CD253361}" destId="{03EEB1DF-C721-4AE7-B2F7-59B04FF227C2}" srcOrd="3" destOrd="0" presId="urn:microsoft.com/office/officeart/2005/8/layout/chevron1"/>
    <dgm:cxn modelId="{DAC3754C-5F60-463E-BE9C-0A1B42953483}" type="presParOf" srcId="{6B66598A-F6ED-4959-B73B-6055CD253361}" destId="{DF3C383D-6E20-4EDA-8EA3-6EF409C0BDA5}" srcOrd="4" destOrd="0" presId="urn:microsoft.com/office/officeart/2005/8/layout/chevron1"/>
    <dgm:cxn modelId="{82FC5119-80D2-4658-A1F3-6EE943132F40}" type="presParOf" srcId="{6B66598A-F6ED-4959-B73B-6055CD253361}" destId="{64BCBBCB-8F7C-485C-8718-D7EB8CFAC9C1}" srcOrd="5" destOrd="0" presId="urn:microsoft.com/office/officeart/2005/8/layout/chevron1"/>
    <dgm:cxn modelId="{711416DE-A3C6-4FC0-A0B1-9BD99693F6A3}" type="presParOf" srcId="{6B66598A-F6ED-4959-B73B-6055CD253361}" destId="{16E48F45-AD55-496D-BD12-79CB035671E1}" srcOrd="6" destOrd="0" presId="urn:microsoft.com/office/officeart/2005/8/layout/chevron1"/>
    <dgm:cxn modelId="{6569832C-35A5-495E-8E25-E50F097B7150}" type="presParOf" srcId="{6B66598A-F6ED-4959-B73B-6055CD253361}" destId="{A439EDE8-44AD-452F-8038-9CEC9B691743}" srcOrd="7" destOrd="0" presId="urn:microsoft.com/office/officeart/2005/8/layout/chevron1"/>
    <dgm:cxn modelId="{491CD8FF-86B9-4243-9752-91793714F7D0}" type="presParOf" srcId="{6B66598A-F6ED-4959-B73B-6055CD253361}" destId="{0479B19B-3A97-4D90-9F90-6EADDEB56579}" srcOrd="8" destOrd="0" presId="urn:microsoft.com/office/officeart/2005/8/layout/chevron1"/>
    <dgm:cxn modelId="{BE5BCBAC-70FE-4853-A63E-701647564AD9}" type="presParOf" srcId="{6B66598A-F6ED-4959-B73B-6055CD253361}" destId="{FA079500-3758-4426-AB03-6EA4607E87E2}" srcOrd="9" destOrd="0" presId="urn:microsoft.com/office/officeart/2005/8/layout/chevron1"/>
    <dgm:cxn modelId="{A24425C2-B74F-4FF1-9F4C-7456D2D161D4}" type="presParOf" srcId="{6B66598A-F6ED-4959-B73B-6055CD253361}" destId="{6B9B5C20-39DE-4F3B-A98B-F2A6D62FC84E}" srcOrd="10" destOrd="0" presId="urn:microsoft.com/office/officeart/2005/8/layout/chevron1"/>
    <dgm:cxn modelId="{74ADEC9D-7D76-45CC-9B5C-814895D82AD4}" type="presParOf" srcId="{6B66598A-F6ED-4959-B73B-6055CD253361}" destId="{99FF84C9-8BAB-45E5-A72B-DF8DB0F21517}" srcOrd="11" destOrd="0" presId="urn:microsoft.com/office/officeart/2005/8/layout/chevron1"/>
    <dgm:cxn modelId="{2496BD08-7186-4E3D-8EC7-BD04116860C5}" type="presParOf" srcId="{6B66598A-F6ED-4959-B73B-6055CD253361}" destId="{E977D85F-F1EF-485F-87F8-A009AE5FFC85}" srcOrd="12" destOrd="0" presId="urn:microsoft.com/office/officeart/2005/8/layout/chevron1"/>
    <dgm:cxn modelId="{5BB17E14-B15D-44FA-8834-480A363652D6}" type="presParOf" srcId="{6B66598A-F6ED-4959-B73B-6055CD253361}" destId="{D327C444-99B9-4088-B07F-9429FE262F63}" srcOrd="13" destOrd="0" presId="urn:microsoft.com/office/officeart/2005/8/layout/chevron1"/>
    <dgm:cxn modelId="{8BA47D04-4495-4519-B6C8-A48E0BBFA353}" type="presParOf" srcId="{6B66598A-F6ED-4959-B73B-6055CD253361}" destId="{C6CB07A6-0B81-4B3C-9834-D54BD8D1CB8C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72A81A-50DA-4EAE-8D8D-B3175C2F84FB}">
      <dsp:nvSpPr>
        <dsp:cNvPr id="0" name=""/>
        <dsp:cNvSpPr/>
      </dsp:nvSpPr>
      <dsp:spPr>
        <a:xfrm>
          <a:off x="1574" y="867878"/>
          <a:ext cx="1241226" cy="4964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300" kern="1200" dirty="0" smtClean="0"/>
            <a:t>２３日</a:t>
          </a:r>
          <a:endParaRPr lang="en-US" altLang="ja-JP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300" kern="1200" dirty="0" smtClean="0"/>
            <a:t>２回観測</a:t>
          </a:r>
          <a:endParaRPr lang="ja-JP" altLang="en-US" sz="1300" kern="1200" dirty="0"/>
        </a:p>
      </dsp:txBody>
      <dsp:txXfrm>
        <a:off x="1574" y="867878"/>
        <a:ext cx="1241226" cy="496490"/>
      </dsp:txXfrm>
    </dsp:sp>
    <dsp:sp modelId="{F54D5E6E-230C-46F9-B750-00E07BD6E9C6}">
      <dsp:nvSpPr>
        <dsp:cNvPr id="0" name=""/>
        <dsp:cNvSpPr/>
      </dsp:nvSpPr>
      <dsp:spPr>
        <a:xfrm>
          <a:off x="1118678" y="867878"/>
          <a:ext cx="1241226" cy="4964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300" kern="1200" dirty="0" smtClean="0"/>
            <a:t>２４日</a:t>
          </a:r>
          <a:endParaRPr lang="en-US" altLang="ja-JP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300" kern="1200" dirty="0" smtClean="0"/>
            <a:t>３回観測</a:t>
          </a:r>
          <a:endParaRPr lang="ja-JP" altLang="en-US" sz="1300" kern="1200" dirty="0"/>
        </a:p>
      </dsp:txBody>
      <dsp:txXfrm>
        <a:off x="1118678" y="867878"/>
        <a:ext cx="1241226" cy="496490"/>
      </dsp:txXfrm>
    </dsp:sp>
    <dsp:sp modelId="{DF3C383D-6E20-4EDA-8EA3-6EF409C0BDA5}">
      <dsp:nvSpPr>
        <dsp:cNvPr id="0" name=""/>
        <dsp:cNvSpPr/>
      </dsp:nvSpPr>
      <dsp:spPr>
        <a:xfrm>
          <a:off x="2235781" y="867878"/>
          <a:ext cx="1241226" cy="4964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300" kern="1200" dirty="0" smtClean="0"/>
            <a:t>２５日</a:t>
          </a:r>
          <a:endParaRPr lang="en-US" altLang="ja-JP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300" kern="1200" dirty="0" smtClean="0"/>
            <a:t>４回観測</a:t>
          </a:r>
          <a:endParaRPr lang="ja-JP" altLang="en-US" sz="1300" kern="1200" dirty="0"/>
        </a:p>
      </dsp:txBody>
      <dsp:txXfrm>
        <a:off x="2235781" y="867878"/>
        <a:ext cx="1241226" cy="496490"/>
      </dsp:txXfrm>
    </dsp:sp>
    <dsp:sp modelId="{16E48F45-AD55-496D-BD12-79CB035671E1}">
      <dsp:nvSpPr>
        <dsp:cNvPr id="0" name=""/>
        <dsp:cNvSpPr/>
      </dsp:nvSpPr>
      <dsp:spPr>
        <a:xfrm>
          <a:off x="3352885" y="867878"/>
          <a:ext cx="1241226" cy="4964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300" kern="1200" dirty="0" smtClean="0"/>
            <a:t>２６日</a:t>
          </a:r>
          <a:endParaRPr lang="en-US" altLang="ja-JP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300" kern="1200" dirty="0" smtClean="0"/>
            <a:t>３回観測</a:t>
          </a:r>
          <a:endParaRPr lang="ja-JP" altLang="en-US" sz="1300" kern="1200" dirty="0"/>
        </a:p>
      </dsp:txBody>
      <dsp:txXfrm>
        <a:off x="3352885" y="867878"/>
        <a:ext cx="1241226" cy="496490"/>
      </dsp:txXfrm>
    </dsp:sp>
    <dsp:sp modelId="{0479B19B-3A97-4D90-9F90-6EADDEB56579}">
      <dsp:nvSpPr>
        <dsp:cNvPr id="0" name=""/>
        <dsp:cNvSpPr/>
      </dsp:nvSpPr>
      <dsp:spPr>
        <a:xfrm>
          <a:off x="4469989" y="867878"/>
          <a:ext cx="1321124" cy="4964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300" kern="1200" dirty="0" smtClean="0"/>
            <a:t>２７日</a:t>
          </a:r>
          <a:endParaRPr lang="en-US" altLang="ja-JP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300" kern="1200" dirty="0" smtClean="0"/>
            <a:t>１回観測</a:t>
          </a:r>
          <a:endParaRPr lang="ja-JP" altLang="en-US" sz="1300" kern="1200" dirty="0"/>
        </a:p>
      </dsp:txBody>
      <dsp:txXfrm>
        <a:off x="4469989" y="867878"/>
        <a:ext cx="1321124" cy="496490"/>
      </dsp:txXfrm>
    </dsp:sp>
    <dsp:sp modelId="{6B9B5C20-39DE-4F3B-A98B-F2A6D62FC84E}">
      <dsp:nvSpPr>
        <dsp:cNvPr id="0" name=""/>
        <dsp:cNvSpPr/>
      </dsp:nvSpPr>
      <dsp:spPr>
        <a:xfrm>
          <a:off x="5666991" y="867878"/>
          <a:ext cx="1241226" cy="4964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300" kern="1200" dirty="0" smtClean="0"/>
            <a:t>２９日</a:t>
          </a:r>
          <a:endParaRPr lang="en-US" altLang="ja-JP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300" kern="1200" dirty="0" smtClean="0"/>
            <a:t>３回</a:t>
          </a:r>
          <a:r>
            <a:rPr lang="ja-JP" altLang="en-US" sz="1300" kern="1200" dirty="0" smtClean="0"/>
            <a:t>観測</a:t>
          </a:r>
          <a:endParaRPr lang="ja-JP" altLang="en-US" sz="1300" kern="1200" dirty="0"/>
        </a:p>
      </dsp:txBody>
      <dsp:txXfrm>
        <a:off x="5666991" y="867878"/>
        <a:ext cx="1241226" cy="496490"/>
      </dsp:txXfrm>
    </dsp:sp>
    <dsp:sp modelId="{E977D85F-F1EF-485F-87F8-A009AE5FFC85}">
      <dsp:nvSpPr>
        <dsp:cNvPr id="0" name=""/>
        <dsp:cNvSpPr/>
      </dsp:nvSpPr>
      <dsp:spPr>
        <a:xfrm>
          <a:off x="6784095" y="867878"/>
          <a:ext cx="1241226" cy="4964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300" kern="1200" dirty="0" smtClean="0"/>
            <a:t>３０日</a:t>
          </a:r>
          <a:endParaRPr lang="en-US" altLang="ja-JP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300" kern="1200" dirty="0" smtClean="0"/>
            <a:t>４回</a:t>
          </a:r>
          <a:r>
            <a:rPr lang="ja-JP" altLang="en-US" sz="1300" kern="1200" dirty="0" smtClean="0"/>
            <a:t>観測</a:t>
          </a:r>
          <a:endParaRPr lang="ja-JP" altLang="en-US" sz="1300" kern="1200" dirty="0"/>
        </a:p>
      </dsp:txBody>
      <dsp:txXfrm>
        <a:off x="6784095" y="867878"/>
        <a:ext cx="1241226" cy="496490"/>
      </dsp:txXfrm>
    </dsp:sp>
    <dsp:sp modelId="{C6CB07A6-0B81-4B3C-9834-D54BD8D1CB8C}">
      <dsp:nvSpPr>
        <dsp:cNvPr id="0" name=""/>
        <dsp:cNvSpPr/>
      </dsp:nvSpPr>
      <dsp:spPr>
        <a:xfrm>
          <a:off x="7901199" y="867878"/>
          <a:ext cx="1241226" cy="4964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300" kern="1200" dirty="0" smtClean="0"/>
            <a:t>３１日</a:t>
          </a:r>
          <a:endParaRPr lang="en-US" altLang="ja-JP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300" kern="1200" dirty="0" smtClean="0"/>
            <a:t>３回</a:t>
          </a:r>
          <a:r>
            <a:rPr lang="ja-JP" altLang="en-US" sz="1300" kern="1200" dirty="0" smtClean="0"/>
            <a:t>観測</a:t>
          </a:r>
          <a:endParaRPr lang="ja-JP" altLang="en-US" sz="1300" kern="1200" dirty="0"/>
        </a:p>
      </dsp:txBody>
      <dsp:txXfrm>
        <a:off x="7901199" y="867878"/>
        <a:ext cx="1241226" cy="496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D78E2-8D9C-4CBD-99B4-B93737B7D036}" type="datetimeFigureOut">
              <a:rPr kumimoji="1" lang="ja-JP" altLang="en-US" smtClean="0"/>
              <a:pPr/>
              <a:t>2012/2/17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B410A-0E27-4770-94B0-873ACF9783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410A-0E27-4770-94B0-873ACF97836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410A-0E27-4770-94B0-873ACF97836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7A-A783-4CA0-A03C-62767F5E12A1}" type="datetimeFigureOut">
              <a:rPr kumimoji="1" lang="ja-JP" altLang="en-US" smtClean="0"/>
              <a:pPr/>
              <a:t>2012/2/17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475-5673-411D-AA05-E4D407FBDBD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7A-A783-4CA0-A03C-62767F5E12A1}" type="datetimeFigureOut">
              <a:rPr kumimoji="1" lang="ja-JP" altLang="en-US" smtClean="0"/>
              <a:pPr/>
              <a:t>2012/2/17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475-5673-411D-AA05-E4D407FBDBD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7A-A783-4CA0-A03C-62767F5E12A1}" type="datetimeFigureOut">
              <a:rPr kumimoji="1" lang="ja-JP" altLang="en-US" smtClean="0"/>
              <a:pPr/>
              <a:t>2012/2/17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475-5673-411D-AA05-E4D407FBDBD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7A-A783-4CA0-A03C-62767F5E12A1}" type="datetimeFigureOut">
              <a:rPr kumimoji="1" lang="ja-JP" altLang="en-US" smtClean="0"/>
              <a:pPr/>
              <a:t>2012/2/17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475-5673-411D-AA05-E4D407FBDBD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7A-A783-4CA0-A03C-62767F5E12A1}" type="datetimeFigureOut">
              <a:rPr kumimoji="1" lang="ja-JP" altLang="en-US" smtClean="0"/>
              <a:pPr/>
              <a:t>2012/2/17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475-5673-411D-AA05-E4D407FBDBD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7A-A783-4CA0-A03C-62767F5E12A1}" type="datetimeFigureOut">
              <a:rPr kumimoji="1" lang="ja-JP" altLang="en-US" smtClean="0"/>
              <a:pPr/>
              <a:t>2012/2/17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475-5673-411D-AA05-E4D407FBDBD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7A-A783-4CA0-A03C-62767F5E12A1}" type="datetimeFigureOut">
              <a:rPr kumimoji="1" lang="ja-JP" altLang="en-US" smtClean="0"/>
              <a:pPr/>
              <a:t>2012/2/17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475-5673-411D-AA05-E4D407FBDBD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7A-A783-4CA0-A03C-62767F5E12A1}" type="datetimeFigureOut">
              <a:rPr kumimoji="1" lang="ja-JP" altLang="en-US" smtClean="0"/>
              <a:pPr/>
              <a:t>2012/2/17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475-5673-411D-AA05-E4D407FBDBD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7A-A783-4CA0-A03C-62767F5E12A1}" type="datetimeFigureOut">
              <a:rPr kumimoji="1" lang="ja-JP" altLang="en-US" smtClean="0"/>
              <a:pPr/>
              <a:t>2012/2/17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475-5673-411D-AA05-E4D407FBDBD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7A-A783-4CA0-A03C-62767F5E12A1}" type="datetimeFigureOut">
              <a:rPr kumimoji="1" lang="ja-JP" altLang="en-US" smtClean="0"/>
              <a:pPr/>
              <a:t>2012/2/17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475-5673-411D-AA05-E4D407FBDBD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7A-A783-4CA0-A03C-62767F5E12A1}" type="datetimeFigureOut">
              <a:rPr kumimoji="1" lang="ja-JP" altLang="en-US" smtClean="0"/>
              <a:pPr/>
              <a:t>2012/2/17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475-5673-411D-AA05-E4D407FBDBD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26EB7A-A783-4CA0-A03C-62767F5E12A1}" type="datetimeFigureOut">
              <a:rPr kumimoji="1" lang="ja-JP" altLang="en-US" smtClean="0"/>
              <a:pPr/>
              <a:t>2012/2/17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412475-5673-411D-AA05-E4D407FBDBD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06680" cy="1470025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星形成領域ＮＧＣ２２６４における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AA Tau </a:t>
            </a:r>
            <a:r>
              <a:rPr lang="ja-JP" altLang="en-US" sz="4000" dirty="0" smtClean="0"/>
              <a:t>型星の可視赤外同時観測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博士課程前期　１年</a:t>
            </a:r>
            <a:endParaRPr kumimoji="1" lang="en-US" altLang="ja-JP" dirty="0" smtClean="0"/>
          </a:p>
          <a:p>
            <a:r>
              <a:rPr lang="ja-JP" altLang="en-US" dirty="0" smtClean="0"/>
              <a:t>広島大学　宇井崇紘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AA Tau like </a:t>
            </a:r>
            <a:r>
              <a:rPr lang="ja-JP" altLang="en-US" dirty="0" smtClean="0"/>
              <a:t>な天体を可視と赤外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でモニターすることは非常に重要！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1556792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800" dirty="0" smtClean="0"/>
              <a:t>可視光で恒球からの放射</a:t>
            </a:r>
            <a:endParaRPr lang="en-US" altLang="ja-JP" sz="2800" dirty="0" smtClean="0"/>
          </a:p>
          <a:p>
            <a:pPr>
              <a:buFont typeface="Arial" pitchFamily="34" charset="0"/>
              <a:buChar char="•"/>
            </a:pPr>
            <a:r>
              <a:rPr kumimoji="1" lang="ja-JP" altLang="en-US" sz="2800" dirty="0" smtClean="0"/>
              <a:t>近赤外線で</a:t>
            </a:r>
            <a:r>
              <a:rPr kumimoji="1" lang="en-US" altLang="ja-JP" sz="2800" dirty="0" smtClean="0"/>
              <a:t>disk</a:t>
            </a:r>
            <a:r>
              <a:rPr kumimoji="1" lang="ja-JP" altLang="en-US" sz="2800" dirty="0" smtClean="0"/>
              <a:t>からの放射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2519025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Motivation </a:t>
            </a:r>
          </a:p>
          <a:p>
            <a:r>
              <a:rPr lang="en-US" altLang="ja-JP" sz="3200" dirty="0" smtClean="0"/>
              <a:t>AA Tau like</a:t>
            </a:r>
            <a:r>
              <a:rPr lang="ja-JP" altLang="en-US" sz="3200" dirty="0" smtClean="0"/>
              <a:t>な天体を可視、近赤外でモニター観測することにより、周期変動を明らかにし、追観測へつなげる。</a:t>
            </a:r>
            <a:endParaRPr kumimoji="1" lang="ja-JP" altLang="en-US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611560" y="2492896"/>
            <a:ext cx="7920880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3923928" y="4725144"/>
            <a:ext cx="108012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5284365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最終的には偏光モードでもモニター</a:t>
            </a:r>
            <a:r>
              <a:rPr lang="ja-JP" altLang="en-US" sz="2800" dirty="0" smtClean="0"/>
              <a:t>する。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時間変動するので、可視、近赤、偏光のモニター観測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出来る</a:t>
            </a:r>
            <a:r>
              <a:rPr lang="en-US" altLang="ja-JP" sz="2800" dirty="0" smtClean="0"/>
              <a:t>”</a:t>
            </a:r>
            <a:r>
              <a:rPr lang="ja-JP" altLang="en-US" sz="2800" dirty="0" smtClean="0"/>
              <a:t>かなた</a:t>
            </a:r>
            <a:r>
              <a:rPr lang="en-US" altLang="ja-JP" sz="2800" dirty="0" smtClean="0"/>
              <a:t>”</a:t>
            </a:r>
            <a:r>
              <a:rPr lang="ja-JP" altLang="en-US" sz="2800" dirty="0" err="1" smtClean="0"/>
              <a:t>での撮</a:t>
            </a:r>
            <a:r>
              <a:rPr lang="ja-JP" altLang="en-US" sz="2800" dirty="0" smtClean="0"/>
              <a:t>像は非常に</a:t>
            </a:r>
            <a:r>
              <a:rPr lang="ja-JP" altLang="en-US" sz="2800" dirty="0" smtClean="0"/>
              <a:t>有効</a:t>
            </a:r>
            <a:endParaRPr kumimoji="1"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61764" y="1052736"/>
            <a:ext cx="8820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東広島天文台のかなた望遠鏡を用いて、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可視：</a:t>
            </a:r>
            <a:r>
              <a:rPr kumimoji="1" lang="en-US" altLang="ja-JP" sz="3200" dirty="0" err="1" smtClean="0"/>
              <a:t>HOWPol</a:t>
            </a:r>
            <a:r>
              <a:rPr kumimoji="1" lang="en-US" altLang="ja-JP" sz="3200" dirty="0" smtClean="0"/>
              <a:t>(V,R,I,Z)</a:t>
            </a:r>
          </a:p>
          <a:p>
            <a:r>
              <a:rPr lang="ja-JP" altLang="en-US" sz="3200" dirty="0" smtClean="0"/>
              <a:t>近赤外線：</a:t>
            </a:r>
            <a:r>
              <a:rPr lang="en-US" altLang="ja-JP" sz="3200" dirty="0" smtClean="0"/>
              <a:t>HONIR(J,H,K)</a:t>
            </a:r>
          </a:p>
          <a:p>
            <a:r>
              <a:rPr kumimoji="1" lang="ja-JP" altLang="en-US" sz="3200" dirty="0" smtClean="0"/>
              <a:t>で</a:t>
            </a:r>
            <a:r>
              <a:rPr kumimoji="1" lang="en-US" altLang="ja-JP" sz="3200" dirty="0" smtClean="0"/>
              <a:t>1</a:t>
            </a:r>
            <a:r>
              <a:rPr kumimoji="1" lang="ja-JP" altLang="en-US" sz="3200" dirty="0" smtClean="0"/>
              <a:t>月２３日～１月３１日まで観測</a:t>
            </a:r>
            <a:endParaRPr lang="en-US" altLang="ja-JP" sz="3200" dirty="0" smtClean="0"/>
          </a:p>
          <a:p>
            <a:endParaRPr lang="en-US" altLang="ja-JP" sz="3200" dirty="0" smtClean="0"/>
          </a:p>
          <a:p>
            <a:r>
              <a:rPr kumimoji="1" lang="ja-JP" altLang="en-US" sz="3200" dirty="0" smtClean="0"/>
              <a:t>毎日２時間毎に</a:t>
            </a:r>
            <a:r>
              <a:rPr kumimoji="1" lang="en-US" altLang="ja-JP" sz="3200" dirty="0" smtClean="0"/>
              <a:t>NGC2264</a:t>
            </a:r>
            <a:r>
              <a:rPr kumimoji="1" lang="ja-JP" altLang="en-US" sz="3200" dirty="0" smtClean="0"/>
              <a:t>の観測開始の１８時から沈んでしまう２７時まで、</a:t>
            </a:r>
            <a:r>
              <a:rPr kumimoji="1" lang="en-US" altLang="ja-JP" sz="3200" dirty="0" smtClean="0"/>
              <a:t>HONIR </a:t>
            </a:r>
            <a:r>
              <a:rPr kumimoji="1" lang="ja-JP" altLang="en-US" sz="3200" dirty="0" smtClean="0"/>
              <a:t>と</a:t>
            </a:r>
            <a:r>
              <a:rPr kumimoji="1" lang="en-US" altLang="ja-JP" sz="3200" dirty="0" err="1" smtClean="0"/>
              <a:t>HOWPol</a:t>
            </a:r>
            <a:r>
              <a:rPr kumimoji="1" lang="ja-JP" altLang="en-US" sz="3200" dirty="0" smtClean="0"/>
              <a:t>で観測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8864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観測</a:t>
            </a:r>
            <a:endParaRPr kumimoji="1" lang="ja-JP" altLang="en-US" sz="4000" dirty="0"/>
          </a:p>
        </p:txBody>
      </p:sp>
      <p:graphicFrame>
        <p:nvGraphicFramePr>
          <p:cNvPr id="9" name="図表 8"/>
          <p:cNvGraphicFramePr/>
          <p:nvPr/>
        </p:nvGraphicFramePr>
        <p:xfrm>
          <a:off x="0" y="4293096"/>
          <a:ext cx="914400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376264" cy="6480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観測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0" y="1196752"/>
            <a:ext cx="4788024" cy="4929411"/>
          </a:xfrm>
        </p:spPr>
        <p:txBody>
          <a:bodyPr/>
          <a:lstStyle/>
          <a:p>
            <a:r>
              <a:rPr kumimoji="1" lang="ja-JP" altLang="en-US" dirty="0" smtClean="0"/>
              <a:t>可視と赤外が同時に撮れないので、</a:t>
            </a:r>
            <a:r>
              <a:rPr lang="en-US" altLang="ja-JP" dirty="0" err="1" smtClean="0"/>
              <a:t>HOWPol</a:t>
            </a:r>
            <a:r>
              <a:rPr lang="ja-JP" altLang="en-US" dirty="0" smtClean="0"/>
              <a:t>と</a:t>
            </a:r>
            <a:r>
              <a:rPr lang="en-US" altLang="ja-JP" dirty="0" smtClean="0"/>
              <a:t>HONIR</a:t>
            </a:r>
            <a:r>
              <a:rPr lang="ja-JP" altLang="en-US" dirty="0" smtClean="0"/>
              <a:t>を交互に回して撮る→可視と赤外で３０分ほどのズレ</a:t>
            </a:r>
            <a:endParaRPr lang="en-US" altLang="ja-JP" dirty="0" smtClean="0"/>
          </a:p>
          <a:p>
            <a:r>
              <a:rPr kumimoji="1" lang="ja-JP" altLang="en-US" dirty="0" smtClean="0"/>
              <a:t>スクリプトなどで、</a:t>
            </a:r>
            <a:r>
              <a:rPr kumimoji="1" lang="en-US" altLang="ja-JP" dirty="0" smtClean="0"/>
              <a:t>dead time </a:t>
            </a:r>
            <a:r>
              <a:rPr kumimoji="1" lang="ja-JP" altLang="en-US" dirty="0" smtClean="0"/>
              <a:t>の時間短縮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graphicFrame>
        <p:nvGraphicFramePr>
          <p:cNvPr id="8" name="コンテンツ プレースホルダ 5"/>
          <p:cNvGraphicFramePr>
            <a:graphicFrameLocks/>
          </p:cNvGraphicFramePr>
          <p:nvPr/>
        </p:nvGraphicFramePr>
        <p:xfrm>
          <a:off x="4788024" y="0"/>
          <a:ext cx="4032448" cy="7318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3771"/>
                <a:gridCol w="1938677"/>
              </a:tblGrid>
              <a:tr h="350039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HOWPol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HONIR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8666"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55949.5591952</a:t>
                      </a:r>
                      <a:endParaRPr kumimoji="1" lang="ja-JP" altLang="en-US" sz="1800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55949.5734</a:t>
                      </a:r>
                      <a:endParaRPr kumimoji="1" lang="ja-JP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/>
                        <a:t>55949.6575486</a:t>
                      </a:r>
                      <a:endParaRPr kumimoji="1" lang="ja-JP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55949.6655</a:t>
                      </a:r>
                      <a:endParaRPr kumimoji="1" lang="ja-JP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55949.7714222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55949.8036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/>
                        <a:t>55950.4303951</a:t>
                      </a:r>
                      <a:endParaRPr kumimoji="1" lang="ja-JP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55950.4211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/>
                        <a:t>55950.502257</a:t>
                      </a:r>
                      <a:endParaRPr kumimoji="1" lang="ja-JP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55950.5106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/>
                        <a:t>55950.6026765</a:t>
                      </a:r>
                      <a:endParaRPr kumimoji="1" lang="ja-JP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55950.5911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/>
                        <a:t>55951.4710319</a:t>
                      </a:r>
                      <a:endParaRPr kumimoji="1" lang="ja-JP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55951.5027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55951.5122873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55951.5933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55951.5839317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55951.6874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55951.6686668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55951.7460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55952.4430368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55952.5702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55952.5543118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55952.6678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55953.4519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55955.4920237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55955.4817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55955.7198515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55956.4326847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55956.4202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55956.5156018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55956.5395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55956.6599595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55956.6510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0039"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55956.7235621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55956.7319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228600" y="836712"/>
            <a:ext cx="8686800" cy="5505475"/>
          </a:xfrm>
        </p:spPr>
        <p:txBody>
          <a:bodyPr/>
          <a:lstStyle/>
          <a:p>
            <a:pPr>
              <a:buNone/>
            </a:pPr>
            <a:r>
              <a:rPr lang="ja-JP" altLang="en-US" sz="2800" dirty="0" smtClean="0"/>
              <a:t>・</a:t>
            </a:r>
            <a:r>
              <a:rPr kumimoji="1" lang="ja-JP" altLang="en-US" sz="2800" dirty="0" smtClean="0"/>
              <a:t>１つの視野に４つのＡＡ　Ｔａｕ　</a:t>
            </a:r>
            <a:r>
              <a:rPr kumimoji="1" lang="en-US" altLang="ja-JP" sz="2800" dirty="0" smtClean="0"/>
              <a:t>like </a:t>
            </a:r>
            <a:r>
              <a:rPr kumimoji="1" lang="ja-JP" altLang="en-US" sz="2800" dirty="0" smtClean="0"/>
              <a:t>と思われる天体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err="1" smtClean="0"/>
              <a:t>alencar</a:t>
            </a:r>
            <a:r>
              <a:rPr kumimoji="1" lang="en-US" altLang="ja-JP" sz="2800" dirty="0" smtClean="0"/>
              <a:t> +2010)</a:t>
            </a:r>
            <a:r>
              <a:rPr kumimoji="1" lang="ja-JP" altLang="en-US" sz="2800" dirty="0" smtClean="0"/>
              <a:t>を入れ、それぞれ測光した</a:t>
            </a:r>
            <a:endParaRPr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・解析は</a:t>
            </a:r>
            <a:r>
              <a:rPr kumimoji="1" lang="en-US" altLang="ja-JP" sz="2800" dirty="0" err="1" smtClean="0"/>
              <a:t>iraf</a:t>
            </a:r>
            <a:r>
              <a:rPr kumimoji="1" lang="en-US" altLang="ja-JP" sz="2800" dirty="0" smtClean="0"/>
              <a:t> </a:t>
            </a:r>
            <a:r>
              <a:rPr lang="ja-JP" altLang="en-US" sz="2800" dirty="0" smtClean="0"/>
              <a:t>で</a:t>
            </a:r>
            <a:r>
              <a:rPr kumimoji="1" lang="en-US" altLang="ja-JP" sz="2800" dirty="0" smtClean="0"/>
              <a:t>aperture </a:t>
            </a:r>
            <a:r>
              <a:rPr kumimoji="1" lang="ja-JP" altLang="en-US" sz="2800" dirty="0" smtClean="0"/>
              <a:t>測光をした。</a:t>
            </a:r>
            <a:endParaRPr kumimoji="1"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・比較星は（Ｋｅａｒｎｓ</a:t>
            </a:r>
            <a:r>
              <a:rPr lang="en-US" altLang="ja-JP" sz="2800" dirty="0" smtClean="0"/>
              <a:t>+</a:t>
            </a:r>
            <a:r>
              <a:rPr lang="ja-JP" altLang="en-US" sz="2800" dirty="0" smtClean="0"/>
              <a:t>１９９７）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より決定</a:t>
            </a:r>
            <a:endParaRPr kumimoji="1" lang="en-US" altLang="ja-JP" sz="2800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18864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観測</a:t>
            </a:r>
            <a:endParaRPr kumimoji="1" lang="ja-JP" altLang="en-US" sz="32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76872"/>
            <a:ext cx="4191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円/楕円 10"/>
          <p:cNvSpPr/>
          <p:nvPr/>
        </p:nvSpPr>
        <p:spPr>
          <a:xfrm>
            <a:off x="7956376" y="465313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508104" y="4157464"/>
            <a:ext cx="224408" cy="207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6228184" y="4077072"/>
            <a:ext cx="224408" cy="207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7227912" y="3501008"/>
            <a:ext cx="224408" cy="207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6156176" y="3933056"/>
            <a:ext cx="224408" cy="2076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787752" y="3717032"/>
            <a:ext cx="224408" cy="2076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884368" y="42210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64288" y="32129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08104" y="42930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28184" y="42210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4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28184" y="194877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/>
              <a:t>HOWPol</a:t>
            </a:r>
            <a:r>
              <a:rPr kumimoji="1" lang="en-US" altLang="ja-JP" sz="2000" b="1" dirty="0" smtClean="0"/>
              <a:t> </a:t>
            </a:r>
            <a:r>
              <a:rPr kumimoji="1" lang="ja-JP" altLang="en-US" sz="2000" b="1" dirty="0" smtClean="0"/>
              <a:t>の画像</a:t>
            </a:r>
            <a:endParaRPr kumimoji="1" lang="ja-JP" altLang="en-US" sz="2000" b="1" dirty="0"/>
          </a:p>
        </p:txBody>
      </p:sp>
      <p:pic>
        <p:nvPicPr>
          <p:cNvPr id="24" name="Picture 2" descr="http://www.astroarts.jp/news/2008/12/25christmas_tree_cluster/ngc2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98916"/>
            <a:ext cx="3024336" cy="3459084"/>
          </a:xfrm>
          <a:prstGeom prst="rect">
            <a:avLst/>
          </a:prstGeom>
          <a:noFill/>
        </p:spPr>
      </p:pic>
      <p:sp>
        <p:nvSpPr>
          <p:cNvPr id="25" name="円/楕円 24"/>
          <p:cNvSpPr/>
          <p:nvPr/>
        </p:nvSpPr>
        <p:spPr>
          <a:xfrm>
            <a:off x="1691680" y="3429000"/>
            <a:ext cx="936104" cy="9361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>
            <a:stCxn id="25" idx="0"/>
            <a:endCxn id="33794" idx="0"/>
          </p:cNvCxnSpPr>
          <p:nvPr/>
        </p:nvCxnSpPr>
        <p:spPr>
          <a:xfrm flipV="1">
            <a:off x="2159732" y="2276872"/>
            <a:ext cx="4888768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5" idx="4"/>
            <a:endCxn id="33794" idx="2"/>
          </p:cNvCxnSpPr>
          <p:nvPr/>
        </p:nvCxnSpPr>
        <p:spPr>
          <a:xfrm>
            <a:off x="2159732" y="4365104"/>
            <a:ext cx="4888768" cy="2274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4788024" y="2276872"/>
            <a:ext cx="0" cy="432048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 rot="16200000">
            <a:off x="3737811" y="3687126"/>
            <a:ext cx="1512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１５</a:t>
            </a:r>
            <a:r>
              <a:rPr kumimoji="1" lang="en-US" altLang="ja-JP" sz="4000" dirty="0" smtClean="0"/>
              <a:t>′</a:t>
            </a:r>
            <a:endParaRPr kumimoji="1" lang="ja-JP" altLang="en-US" sz="4000" dirty="0"/>
          </a:p>
        </p:txBody>
      </p:sp>
      <p:cxnSp>
        <p:nvCxnSpPr>
          <p:cNvPr id="32" name="直線矢印コネクタ 31"/>
          <p:cNvCxnSpPr/>
          <p:nvPr/>
        </p:nvCxnSpPr>
        <p:spPr>
          <a:xfrm rot="5400000">
            <a:off x="7092280" y="4509119"/>
            <a:ext cx="0" cy="432048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588224" y="596147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１５</a:t>
            </a:r>
            <a:r>
              <a:rPr kumimoji="1" lang="en-US" altLang="ja-JP" sz="4000" dirty="0" smtClean="0"/>
              <a:t>′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611560" y="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</a:t>
            </a:r>
            <a:r>
              <a:rPr lang="en-US" altLang="ja-JP" b="1" dirty="0" smtClean="0"/>
              <a:t>2MASS J06405118+0944461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2160" y="-273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</a:t>
            </a:r>
            <a:r>
              <a:rPr lang="ja-JP" altLang="en-US" b="1" dirty="0" smtClean="0"/>
              <a:t>ＬＲ　Ｍｏｎ</a:t>
            </a:r>
            <a:r>
              <a:rPr lang="ja-JP" altLang="en-US" dirty="0" smtClean="0"/>
              <a:t>”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7624" y="34290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</a:t>
            </a:r>
            <a:r>
              <a:rPr lang="ja-JP" altLang="en-US" b="1" dirty="0" smtClean="0"/>
              <a:t>ＭＭ　Ｍｏｎ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12160" y="3429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</a:t>
            </a:r>
            <a:r>
              <a:rPr kumimoji="1" lang="en-US" altLang="ja-JP" b="1" dirty="0" smtClean="0"/>
              <a:t>V359 Mon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pic>
        <p:nvPicPr>
          <p:cNvPr id="12" name="図 11" descr="T1zenb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048" y="324036"/>
            <a:ext cx="4139952" cy="3104964"/>
          </a:xfrm>
          <a:prstGeom prst="rect">
            <a:avLst/>
          </a:prstGeom>
        </p:spPr>
      </p:pic>
      <p:pic>
        <p:nvPicPr>
          <p:cNvPr id="13" name="図 12" descr="T2zenb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4128459" cy="3096344"/>
          </a:xfrm>
          <a:prstGeom prst="rect">
            <a:avLst/>
          </a:prstGeom>
        </p:spPr>
      </p:pic>
      <p:pic>
        <p:nvPicPr>
          <p:cNvPr id="14" name="図 13" descr="T3zenb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16828"/>
            <a:ext cx="4176464" cy="3141172"/>
          </a:xfrm>
          <a:prstGeom prst="rect">
            <a:avLst/>
          </a:prstGeom>
        </p:spPr>
      </p:pic>
      <p:pic>
        <p:nvPicPr>
          <p:cNvPr id="15" name="図 14" descr="T4zenb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779658"/>
            <a:ext cx="4104456" cy="307834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644008" y="345430"/>
            <a:ext cx="194421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青　Ｉバンド</a:t>
            </a:r>
            <a:endParaRPr lang="en-US" altLang="ja-JP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ja-JP" altLang="en-US" b="1" dirty="0" smtClean="0">
                <a:solidFill>
                  <a:srgbClr val="92D050"/>
                </a:solidFill>
              </a:rPr>
              <a:t>緑　Ｒバンド</a:t>
            </a:r>
            <a:endParaRPr lang="en-US" altLang="ja-JP" b="1" dirty="0" smtClean="0">
              <a:solidFill>
                <a:srgbClr val="92D050"/>
              </a:solidFill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赤</a:t>
            </a:r>
            <a:r>
              <a:rPr lang="ja-JP" altLang="en-US" b="1" dirty="0" smtClean="0">
                <a:solidFill>
                  <a:srgbClr val="FF0000"/>
                </a:solidFill>
              </a:rPr>
              <a:t>　</a:t>
            </a:r>
            <a:r>
              <a:rPr lang="ja-JP" altLang="en-US" b="1" dirty="0" smtClean="0">
                <a:solidFill>
                  <a:srgbClr val="FF0000"/>
                </a:solidFill>
              </a:rPr>
              <a:t>Ｖバンド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0" y="1433289"/>
            <a:ext cx="43815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295636" y="260648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近赤外装置</a:t>
            </a:r>
            <a:r>
              <a:rPr kumimoji="1" lang="en-US" altLang="ja-JP" sz="4400" dirty="0" smtClean="0"/>
              <a:t>HONIR </a:t>
            </a:r>
            <a:r>
              <a:rPr kumimoji="1" lang="ja-JP" altLang="en-US" sz="4400" dirty="0" err="1" smtClean="0"/>
              <a:t>で撮</a:t>
            </a:r>
            <a:r>
              <a:rPr kumimoji="1" lang="ja-JP" altLang="en-US" sz="4400" dirty="0" smtClean="0"/>
              <a:t>像</a:t>
            </a:r>
            <a:endParaRPr kumimoji="1" lang="ja-JP" altLang="en-US" sz="4400" dirty="0"/>
          </a:p>
        </p:txBody>
      </p:sp>
      <p:sp>
        <p:nvSpPr>
          <p:cNvPr id="6" name="円/楕円 5"/>
          <p:cNvSpPr/>
          <p:nvPr/>
        </p:nvSpPr>
        <p:spPr>
          <a:xfrm>
            <a:off x="5508104" y="5085184"/>
            <a:ext cx="216024" cy="2160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4067944" y="2492896"/>
            <a:ext cx="216024" cy="2160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940152" y="3068960"/>
            <a:ext cx="216024" cy="2160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275856" y="1700808"/>
            <a:ext cx="216024" cy="2160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796136" y="2060848"/>
            <a:ext cx="216024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508104" y="2060848"/>
            <a:ext cx="216024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08104" y="472514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68144" y="27089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75856" y="19168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67944" y="27809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95928" y="-603448"/>
            <a:ext cx="75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14/18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2123728" y="1412776"/>
            <a:ext cx="0" cy="4392488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 rot="16200000">
            <a:off x="617656" y="2859034"/>
            <a:ext cx="1440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１０</a:t>
            </a:r>
            <a:r>
              <a:rPr lang="en-US" altLang="ja-JP" sz="4000" dirty="0" smtClean="0"/>
              <a:t>′</a:t>
            </a:r>
            <a:endParaRPr kumimoji="1" lang="ja-JP" altLang="en-US" sz="4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39951" y="6033482"/>
            <a:ext cx="1440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１０</a:t>
            </a:r>
            <a:r>
              <a:rPr lang="en-US" altLang="ja-JP" sz="4000" dirty="0" smtClean="0"/>
              <a:t>′</a:t>
            </a:r>
            <a:endParaRPr kumimoji="1" lang="ja-JP" altLang="en-US" sz="4000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2411760" y="6093296"/>
            <a:ext cx="4320480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25"/>
          <p:cNvSpPr/>
          <p:nvPr/>
        </p:nvSpPr>
        <p:spPr>
          <a:xfrm>
            <a:off x="5796136" y="2060848"/>
            <a:ext cx="216024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5508104" y="2060848"/>
            <a:ext cx="216024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611560" y="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</a:t>
            </a:r>
            <a:r>
              <a:rPr lang="en-US" altLang="ja-JP" b="1" dirty="0" smtClean="0"/>
              <a:t>2MASS J06405118+0944461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2160" y="-273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</a:t>
            </a:r>
            <a:r>
              <a:rPr lang="ja-JP" altLang="en-US" b="1" dirty="0" smtClean="0"/>
              <a:t>ＬＲ　Ｍｏｎ</a:t>
            </a:r>
            <a:r>
              <a:rPr lang="ja-JP" altLang="en-US" dirty="0" smtClean="0"/>
              <a:t>”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7624" y="34290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</a:t>
            </a:r>
            <a:r>
              <a:rPr lang="ja-JP" altLang="en-US" b="1" dirty="0" smtClean="0"/>
              <a:t>ＭＭ　Ｍｏｎ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12160" y="3429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</a:t>
            </a:r>
            <a:r>
              <a:rPr kumimoji="1" lang="en-US" altLang="ja-JP" b="1" dirty="0" smtClean="0"/>
              <a:t>V359 Mon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pic>
        <p:nvPicPr>
          <p:cNvPr id="17" name="図 16" descr="T1_sekigaizenta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856" y="350912"/>
            <a:ext cx="4200128" cy="3150096"/>
          </a:xfrm>
          <a:prstGeom prst="rect">
            <a:avLst/>
          </a:prstGeom>
        </p:spPr>
      </p:pic>
      <p:pic>
        <p:nvPicPr>
          <p:cNvPr id="18" name="図 17" descr="T2_sekigaizenta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2656"/>
            <a:ext cx="4224469" cy="3168352"/>
          </a:xfrm>
          <a:prstGeom prst="rect">
            <a:avLst/>
          </a:prstGeom>
        </p:spPr>
      </p:pic>
      <p:pic>
        <p:nvPicPr>
          <p:cNvPr id="19" name="図 18" descr="T3_sekigaizenta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07904"/>
            <a:ext cx="4200128" cy="3150096"/>
          </a:xfrm>
          <a:prstGeom prst="rect">
            <a:avLst/>
          </a:prstGeom>
        </p:spPr>
      </p:pic>
      <p:pic>
        <p:nvPicPr>
          <p:cNvPr id="20" name="図 19" descr="T4_sekigaizent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717032"/>
            <a:ext cx="4187958" cy="3140968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851920" y="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近赤外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44008" y="345430"/>
            <a:ext cx="194421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青　</a:t>
            </a:r>
            <a:r>
              <a:rPr lang="ja-JP" alt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Ｋバンド</a:t>
            </a:r>
            <a:endParaRPr lang="ja-JP" altLang="en-US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ja-JP" altLang="en-US" b="1" dirty="0" smtClean="0">
                <a:solidFill>
                  <a:srgbClr val="92D050"/>
                </a:solidFill>
              </a:rPr>
              <a:t>緑　</a:t>
            </a:r>
            <a:r>
              <a:rPr lang="ja-JP" altLang="en-US" b="1" dirty="0" smtClean="0">
                <a:solidFill>
                  <a:srgbClr val="92D050"/>
                </a:solidFill>
              </a:rPr>
              <a:t>Ｊバンド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</a:rPr>
              <a:t>赤　</a:t>
            </a:r>
            <a:r>
              <a:rPr lang="ja-JP" altLang="en-US" b="1" dirty="0" smtClean="0">
                <a:solidFill>
                  <a:srgbClr val="FF0000"/>
                </a:solidFill>
              </a:rPr>
              <a:t>Ｈ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バンド</a:t>
            </a:r>
            <a:endParaRPr kumimoji="1" lang="en-US" altLang="ja-JP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611560" y="1886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</a:t>
            </a:r>
            <a:r>
              <a:rPr lang="en-US" altLang="ja-JP" b="1" dirty="0" smtClean="0"/>
              <a:t>2MASS J06405118+0944461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84168" y="1166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</a:t>
            </a:r>
            <a:r>
              <a:rPr lang="ja-JP" altLang="en-US" b="1" dirty="0" smtClean="0"/>
              <a:t>ＬＲ　Ｍｏｎ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03648" y="35010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</a:t>
            </a:r>
            <a:r>
              <a:rPr kumimoji="1" lang="ja-JP" altLang="en-US" b="1" dirty="0" smtClean="0"/>
              <a:t>ＭＭ　Ｍｏｎ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40152" y="35010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</a:t>
            </a:r>
            <a:r>
              <a:rPr kumimoji="1" lang="ja-JP" altLang="en-US" b="1" dirty="0" smtClean="0"/>
              <a:t>Ｖ３５９　Ｍｏｎ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pic>
        <p:nvPicPr>
          <p:cNvPr id="14" name="図 13" descr="T1_kasanegak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816424" cy="2862318"/>
          </a:xfrm>
          <a:prstGeom prst="rect">
            <a:avLst/>
          </a:prstGeom>
        </p:spPr>
      </p:pic>
      <p:pic>
        <p:nvPicPr>
          <p:cNvPr id="15" name="図 14" descr="T2_kasanega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566682"/>
            <a:ext cx="3816424" cy="2862318"/>
          </a:xfrm>
          <a:prstGeom prst="rect">
            <a:avLst/>
          </a:prstGeom>
        </p:spPr>
      </p:pic>
      <p:pic>
        <p:nvPicPr>
          <p:cNvPr id="16" name="図 15" descr="T3_kasanegak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861048"/>
            <a:ext cx="3924605" cy="2943454"/>
          </a:xfrm>
          <a:prstGeom prst="rect">
            <a:avLst/>
          </a:prstGeom>
        </p:spPr>
      </p:pic>
      <p:pic>
        <p:nvPicPr>
          <p:cNvPr id="18" name="図 17" descr="T4_kasanegak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851920"/>
            <a:ext cx="3948608" cy="2961456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411760" y="548680"/>
            <a:ext cx="19442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92D050"/>
                </a:solidFill>
              </a:rPr>
              <a:t>緑</a:t>
            </a:r>
            <a:r>
              <a:rPr lang="ja-JP" altLang="en-US" b="1" dirty="0" smtClean="0">
                <a:solidFill>
                  <a:srgbClr val="92D050"/>
                </a:solidFill>
              </a:rPr>
              <a:t>　</a:t>
            </a:r>
            <a:r>
              <a:rPr lang="en-US" altLang="ja-JP" b="1" dirty="0" smtClean="0">
                <a:solidFill>
                  <a:srgbClr val="92D050"/>
                </a:solidFill>
              </a:rPr>
              <a:t>K</a:t>
            </a:r>
            <a:r>
              <a:rPr lang="ja-JP" altLang="en-US" b="1" dirty="0" smtClean="0">
                <a:solidFill>
                  <a:srgbClr val="92D050"/>
                </a:solidFill>
              </a:rPr>
              <a:t>バンド</a:t>
            </a:r>
            <a:r>
              <a:rPr lang="en-US" altLang="ja-JP" b="1" dirty="0" smtClean="0">
                <a:solidFill>
                  <a:srgbClr val="92D050"/>
                </a:solidFill>
              </a:rPr>
              <a:t>(+2)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</a:rPr>
              <a:t>赤　</a:t>
            </a:r>
            <a:r>
              <a:rPr lang="en-US" altLang="ja-JP" b="1" dirty="0" smtClean="0">
                <a:solidFill>
                  <a:srgbClr val="FF0000"/>
                </a:solidFill>
              </a:rPr>
              <a:t>V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バンド</a:t>
            </a:r>
            <a:endParaRPr kumimoji="1"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76256" y="548680"/>
            <a:ext cx="19442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92D050"/>
                </a:solidFill>
              </a:rPr>
              <a:t>緑</a:t>
            </a:r>
            <a:r>
              <a:rPr lang="ja-JP" altLang="en-US" b="1" dirty="0" smtClean="0">
                <a:solidFill>
                  <a:srgbClr val="92D050"/>
                </a:solidFill>
              </a:rPr>
              <a:t>　</a:t>
            </a:r>
            <a:r>
              <a:rPr lang="en-US" altLang="ja-JP" b="1" dirty="0" smtClean="0">
                <a:solidFill>
                  <a:srgbClr val="92D050"/>
                </a:solidFill>
              </a:rPr>
              <a:t>K</a:t>
            </a:r>
            <a:r>
              <a:rPr lang="ja-JP" altLang="en-US" b="1" dirty="0" smtClean="0">
                <a:solidFill>
                  <a:srgbClr val="92D050"/>
                </a:solidFill>
              </a:rPr>
              <a:t>バンド</a:t>
            </a:r>
            <a:r>
              <a:rPr lang="en-US" altLang="ja-JP" b="1" dirty="0" smtClean="0">
                <a:solidFill>
                  <a:srgbClr val="92D050"/>
                </a:solidFill>
              </a:rPr>
              <a:t>(+3)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</a:rPr>
              <a:t>赤　</a:t>
            </a:r>
            <a:r>
              <a:rPr lang="en-US" altLang="ja-JP" b="1" dirty="0" smtClean="0">
                <a:solidFill>
                  <a:srgbClr val="FF0000"/>
                </a:solidFill>
              </a:rPr>
              <a:t>V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バンド</a:t>
            </a:r>
            <a:endParaRPr kumimoji="1"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411760" y="3862789"/>
            <a:ext cx="21602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92D050"/>
                </a:solidFill>
              </a:rPr>
              <a:t>緑</a:t>
            </a:r>
            <a:r>
              <a:rPr lang="ja-JP" altLang="en-US" b="1" dirty="0" smtClean="0">
                <a:solidFill>
                  <a:srgbClr val="92D050"/>
                </a:solidFill>
              </a:rPr>
              <a:t>　</a:t>
            </a:r>
            <a:r>
              <a:rPr lang="en-US" altLang="ja-JP" b="1" dirty="0" smtClean="0">
                <a:solidFill>
                  <a:srgbClr val="92D050"/>
                </a:solidFill>
              </a:rPr>
              <a:t>K</a:t>
            </a:r>
            <a:r>
              <a:rPr lang="ja-JP" altLang="en-US" b="1" dirty="0" smtClean="0">
                <a:solidFill>
                  <a:srgbClr val="92D050"/>
                </a:solidFill>
              </a:rPr>
              <a:t>バンド</a:t>
            </a:r>
            <a:r>
              <a:rPr lang="en-US" altLang="ja-JP" b="1" dirty="0" smtClean="0">
                <a:solidFill>
                  <a:srgbClr val="92D050"/>
                </a:solidFill>
              </a:rPr>
              <a:t>(+2.5)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</a:rPr>
              <a:t>赤　</a:t>
            </a:r>
            <a:r>
              <a:rPr lang="en-US" altLang="ja-JP" b="1" dirty="0" smtClean="0">
                <a:solidFill>
                  <a:srgbClr val="FF0000"/>
                </a:solidFill>
              </a:rPr>
              <a:t>V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バンド</a:t>
            </a:r>
            <a:endParaRPr kumimoji="1"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76256" y="3790781"/>
            <a:ext cx="19442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92D050"/>
                </a:solidFill>
              </a:rPr>
              <a:t>緑</a:t>
            </a:r>
            <a:r>
              <a:rPr lang="ja-JP" altLang="en-US" b="1" dirty="0" smtClean="0">
                <a:solidFill>
                  <a:srgbClr val="92D050"/>
                </a:solidFill>
              </a:rPr>
              <a:t>　</a:t>
            </a:r>
            <a:r>
              <a:rPr lang="en-US" altLang="ja-JP" b="1" dirty="0" smtClean="0">
                <a:solidFill>
                  <a:srgbClr val="92D050"/>
                </a:solidFill>
              </a:rPr>
              <a:t>K</a:t>
            </a:r>
            <a:r>
              <a:rPr lang="ja-JP" altLang="en-US" b="1" dirty="0" smtClean="0">
                <a:solidFill>
                  <a:srgbClr val="92D050"/>
                </a:solidFill>
              </a:rPr>
              <a:t>バンド</a:t>
            </a:r>
            <a:r>
              <a:rPr lang="en-US" altLang="ja-JP" b="1" dirty="0" smtClean="0">
                <a:solidFill>
                  <a:srgbClr val="92D050"/>
                </a:solidFill>
              </a:rPr>
              <a:t>(+3)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</a:rPr>
              <a:t>赤　</a:t>
            </a:r>
            <a:r>
              <a:rPr lang="en-US" altLang="ja-JP" b="1" dirty="0" smtClean="0">
                <a:solidFill>
                  <a:srgbClr val="FF0000"/>
                </a:solidFill>
              </a:rPr>
              <a:t>V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バンド</a:t>
            </a:r>
            <a:endParaRPr kumimoji="1" lang="en-US" altLang="ja-JP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5536" y="1073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議論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827584" y="4869160"/>
            <a:ext cx="15121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4139952" y="4869160"/>
            <a:ext cx="11521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11560" y="501317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星周物質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による</a:t>
            </a:r>
            <a:r>
              <a:rPr lang="ja-JP" altLang="en-US" sz="2800" dirty="0" smtClean="0"/>
              <a:t>掩蔽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79912" y="501317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星周物質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による</a:t>
            </a:r>
            <a:r>
              <a:rPr lang="ja-JP" altLang="en-US" sz="2800" dirty="0" smtClean="0"/>
              <a:t>掩蔽</a:t>
            </a:r>
            <a:endParaRPr kumimoji="1" lang="ja-JP" altLang="en-US" sz="2800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483768" y="5445224"/>
            <a:ext cx="1224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411760" y="48691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自転周期？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4128" y="1052736"/>
            <a:ext cx="3419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可視では変光が見られるが、</a:t>
            </a:r>
            <a:r>
              <a:rPr lang="ja-JP" altLang="en-US" sz="2800" dirty="0" smtClean="0"/>
              <a:t>近赤外ではほぼ変光していない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星周物質による掩蔽</a:t>
            </a:r>
            <a:endParaRPr kumimoji="1" lang="ja-JP" altLang="en-US" sz="2800" dirty="0"/>
          </a:p>
        </p:txBody>
      </p:sp>
      <p:sp>
        <p:nvSpPr>
          <p:cNvPr id="17" name="下矢印 16"/>
          <p:cNvSpPr/>
          <p:nvPr/>
        </p:nvSpPr>
        <p:spPr>
          <a:xfrm>
            <a:off x="6804248" y="2420888"/>
            <a:ext cx="86409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96136" y="3573016"/>
            <a:ext cx="35283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前半と後半で可視の減光が見られる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</a:t>
            </a:r>
            <a:endParaRPr lang="en-US" altLang="ja-JP" sz="2800" dirty="0" smtClean="0"/>
          </a:p>
          <a:p>
            <a:r>
              <a:rPr lang="ja-JP" altLang="en-US" sz="2800" dirty="0" smtClean="0"/>
              <a:t>自転の周期が見えているか？→</a:t>
            </a:r>
            <a:r>
              <a:rPr lang="en-US" altLang="ja-JP" sz="2800" dirty="0" err="1" smtClean="0"/>
              <a:t>HOWPol</a:t>
            </a:r>
            <a:r>
              <a:rPr lang="ja-JP" altLang="en-US" sz="2800" dirty="0" smtClean="0"/>
              <a:t>で今後も観測していく</a:t>
            </a:r>
            <a:endParaRPr lang="en-US" altLang="ja-JP" sz="2800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19" name="下矢印 18"/>
          <p:cNvSpPr/>
          <p:nvPr/>
        </p:nvSpPr>
        <p:spPr>
          <a:xfrm>
            <a:off x="6804248" y="4437112"/>
            <a:ext cx="8640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724128" y="980728"/>
            <a:ext cx="3347864" cy="244827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724128" y="3645024"/>
            <a:ext cx="3384376" cy="252028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 descr="T4_kasanegak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5568619" cy="4176464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763688" y="30303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Ｖ３５９　Ｍｏｎ</a:t>
            </a:r>
            <a:endParaRPr kumimoji="1" lang="ja-JP" altLang="en-US" sz="24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95936" y="764704"/>
            <a:ext cx="136815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B050"/>
                </a:solidFill>
              </a:rPr>
              <a:t>緑　Ｋ＋３</a:t>
            </a:r>
            <a:endParaRPr kumimoji="1" lang="en-US" altLang="ja-JP" b="1" dirty="0" smtClean="0">
              <a:solidFill>
                <a:srgbClr val="00B050"/>
              </a:solidFill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赤　　Ｖ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V359 Mon</a:t>
            </a:r>
            <a:r>
              <a:rPr lang="ja-JP" altLang="en-US" dirty="0" smtClean="0"/>
              <a:t>　</a:t>
            </a:r>
            <a:r>
              <a:rPr lang="ja-JP" altLang="en-US" dirty="0" smtClean="0"/>
              <a:t>可視</a:t>
            </a:r>
            <a:r>
              <a:rPr kumimoji="1" lang="ja-JP" altLang="en-US" dirty="0" smtClean="0"/>
              <a:t>の</a:t>
            </a:r>
            <a:r>
              <a:rPr kumimoji="1" lang="ja-JP" altLang="en-US" dirty="0" smtClean="0"/>
              <a:t>ライトカーブ</a:t>
            </a:r>
            <a:endParaRPr kumimoji="1" lang="ja-JP" altLang="en-US" dirty="0"/>
          </a:p>
        </p:txBody>
      </p:sp>
      <p:pic>
        <p:nvPicPr>
          <p:cNvPr id="4" name="コンテンツ プレースホルダ 3" descr="T4zenb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538790"/>
            <a:ext cx="5609596" cy="420719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83568" y="4706560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FF0000"/>
                </a:solidFill>
              </a:rPr>
              <a:t>赤　Ｖバンド</a:t>
            </a:r>
            <a:endParaRPr kumimoji="1" lang="en-US" altLang="ja-JP" sz="1400" b="1" dirty="0" smtClean="0">
              <a:solidFill>
                <a:srgbClr val="FF0000"/>
              </a:solidFill>
            </a:endParaRPr>
          </a:p>
          <a:p>
            <a:r>
              <a:rPr kumimoji="1" lang="ja-JP" altLang="en-US" sz="1400" b="1" dirty="0" smtClean="0">
                <a:solidFill>
                  <a:srgbClr val="00B050"/>
                </a:solidFill>
              </a:rPr>
              <a:t>緑　Ｒバンド</a:t>
            </a:r>
            <a:endParaRPr kumimoji="1" lang="en-US" altLang="ja-JP" sz="1400" b="1" dirty="0" smtClean="0">
              <a:solidFill>
                <a:srgbClr val="00B050"/>
              </a:solidFill>
            </a:endParaRPr>
          </a:p>
          <a:p>
            <a:r>
              <a:rPr kumimoji="1" lang="ja-JP" altLang="en-US" sz="1400" b="1" dirty="0" smtClean="0">
                <a:solidFill>
                  <a:schemeClr val="bg2">
                    <a:lumMod val="50000"/>
                  </a:schemeClr>
                </a:solidFill>
              </a:rPr>
              <a:t>青　Ｉバンド</a:t>
            </a:r>
            <a:endParaRPr kumimoji="1" lang="ja-JP" alt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40152" y="2060848"/>
            <a:ext cx="30243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・可視のモニターは約</a:t>
            </a:r>
            <a:r>
              <a:rPr lang="en-US" altLang="ja-JP" sz="2400" dirty="0" smtClean="0"/>
              <a:t>90</a:t>
            </a:r>
            <a:r>
              <a:rPr lang="ja-JP" altLang="en-US" sz="2400" dirty="0" smtClean="0"/>
              <a:t>日</a:t>
            </a:r>
            <a:r>
              <a:rPr kumimoji="1" lang="ja-JP" altLang="en-US" sz="2400" dirty="0" smtClean="0"/>
              <a:t>行っていたが、～１日の変光を示すため</a:t>
            </a:r>
            <a:r>
              <a:rPr kumimoji="1" lang="ja-JP" altLang="en-US" sz="2400" dirty="0" smtClean="0"/>
              <a:t>、</a:t>
            </a:r>
            <a:r>
              <a:rPr lang="ja-JP" altLang="en-US" sz="2400" dirty="0" smtClean="0"/>
              <a:t>本観測から１日２点以上の</a:t>
            </a:r>
            <a:r>
              <a:rPr kumimoji="1" lang="ja-JP" altLang="en-US" sz="2400" dirty="0" smtClean="0"/>
              <a:t>測光</a:t>
            </a:r>
            <a:r>
              <a:rPr kumimoji="1" lang="ja-JP" altLang="en-US" sz="2400" dirty="0" smtClean="0"/>
              <a:t>は必要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・</a:t>
            </a:r>
            <a:r>
              <a:rPr kumimoji="1" lang="ja-JP" altLang="en-US" sz="2400" dirty="0" smtClean="0"/>
              <a:t>より短時間での観測については、同時観測が必須</a:t>
            </a:r>
            <a:r>
              <a:rPr kumimoji="1" lang="ja-JP" altLang="en-US" sz="2400" dirty="0" smtClean="0"/>
              <a:t>。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・偏光モードでの撮像に関しても同様の時間スケールで行う</a:t>
            </a:r>
            <a:endParaRPr kumimoji="1" lang="en-US" altLang="ja-JP" sz="2400" dirty="0" smtClean="0"/>
          </a:p>
          <a:p>
            <a:endParaRPr kumimoji="1" lang="en-US" altLang="ja-JP" sz="2000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5868144" y="1844824"/>
            <a:ext cx="3024336" cy="4608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8184" y="1700808"/>
            <a:ext cx="230425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追観測に向けた評価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 smtClean="0"/>
              <a:t>もくじ</a:t>
            </a:r>
            <a:endParaRPr kumimoji="1" lang="ja-JP" altLang="en-US" sz="6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ja-JP" dirty="0" smtClean="0"/>
          </a:p>
          <a:p>
            <a:r>
              <a:rPr lang="en-US" altLang="ja-JP" sz="5400" dirty="0" smtClean="0"/>
              <a:t>Introduction</a:t>
            </a:r>
          </a:p>
          <a:p>
            <a:r>
              <a:rPr lang="ja-JP" altLang="en-US" sz="5400" dirty="0" smtClean="0"/>
              <a:t>観測</a:t>
            </a:r>
            <a:endParaRPr lang="en-US" altLang="ja-JP" sz="5400" dirty="0" smtClean="0"/>
          </a:p>
          <a:p>
            <a:r>
              <a:rPr lang="ja-JP" altLang="en-US" sz="5400" dirty="0" smtClean="0"/>
              <a:t>観測結果</a:t>
            </a:r>
            <a:endParaRPr lang="en-US" altLang="ja-JP" sz="5400" dirty="0" smtClean="0"/>
          </a:p>
          <a:p>
            <a:r>
              <a:rPr lang="ja-JP" altLang="en-US" sz="5400" dirty="0" smtClean="0"/>
              <a:t>まとめと今後</a:t>
            </a:r>
            <a:endParaRPr kumimoji="1" lang="ja-JP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18864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まとめと今後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733246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800" dirty="0" smtClean="0"/>
              <a:t>東広島天文台の</a:t>
            </a:r>
            <a:r>
              <a:rPr kumimoji="1" lang="en-US" altLang="ja-JP" sz="2800" dirty="0" err="1" smtClean="0"/>
              <a:t>HOWPol</a:t>
            </a:r>
            <a:r>
              <a:rPr kumimoji="1" lang="ja-JP" altLang="en-US" sz="2800" dirty="0" smtClean="0"/>
              <a:t>と</a:t>
            </a:r>
            <a:r>
              <a:rPr kumimoji="1" lang="en-US" altLang="ja-JP" sz="2800" dirty="0" smtClean="0"/>
              <a:t>HONIR</a:t>
            </a:r>
            <a:r>
              <a:rPr lang="ja-JP" altLang="en-US" sz="2800" dirty="0" smtClean="0"/>
              <a:t>を用いて</a:t>
            </a:r>
            <a:r>
              <a:rPr kumimoji="1" lang="en-US" altLang="ja-JP" sz="2800" dirty="0" smtClean="0"/>
              <a:t>NGC2264</a:t>
            </a:r>
            <a:r>
              <a:rPr kumimoji="1" lang="ja-JP" altLang="en-US" sz="2800" dirty="0" smtClean="0"/>
              <a:t>領域を</a:t>
            </a:r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月</a:t>
            </a:r>
            <a:r>
              <a:rPr kumimoji="1" lang="en-US" altLang="ja-JP" sz="2800" dirty="0" smtClean="0"/>
              <a:t>23</a:t>
            </a:r>
            <a:r>
              <a:rPr kumimoji="1" lang="ja-JP" altLang="en-US" sz="2800" dirty="0" smtClean="0"/>
              <a:t>日～</a:t>
            </a:r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月</a:t>
            </a:r>
            <a:r>
              <a:rPr kumimoji="1" lang="en-US" altLang="ja-JP" sz="2800" dirty="0" smtClean="0"/>
              <a:t>31</a:t>
            </a:r>
            <a:r>
              <a:rPr kumimoji="1" lang="ja-JP" altLang="en-US" sz="2800" dirty="0" smtClean="0"/>
              <a:t>日まで可視赤外同時観測を実施</a:t>
            </a:r>
            <a:endParaRPr kumimoji="1" lang="en-US" altLang="ja-JP" sz="2800" dirty="0" smtClean="0"/>
          </a:p>
          <a:p>
            <a:pPr>
              <a:buFont typeface="Arial" pitchFamily="34" charset="0"/>
              <a:buChar char="•"/>
            </a:pPr>
            <a:r>
              <a:rPr kumimoji="1" lang="ja-JP" altLang="en-US" sz="2800" dirty="0" smtClean="0"/>
              <a:t>ライトカーブを描き、</a:t>
            </a:r>
            <a:r>
              <a:rPr lang="ja-JP" altLang="en-US" sz="2800" dirty="0" smtClean="0"/>
              <a:t>“ＭＭ　Ｍｏｎ</a:t>
            </a:r>
            <a:r>
              <a:rPr lang="en-US" altLang="ja-JP" sz="2800" dirty="0" smtClean="0"/>
              <a:t>”</a:t>
            </a:r>
            <a:r>
              <a:rPr kumimoji="1" lang="en-US" altLang="ja-JP" sz="2800" dirty="0" smtClean="0"/>
              <a:t>,</a:t>
            </a:r>
            <a:r>
              <a:rPr kumimoji="1" lang="ja-JP" altLang="en-US" sz="2800" dirty="0" smtClean="0"/>
              <a:t>“Ｖ３５９　Ｍｏｎ</a:t>
            </a:r>
            <a:r>
              <a:rPr kumimoji="1" lang="en-US" altLang="ja-JP" sz="2800" dirty="0" smtClean="0"/>
              <a:t>”</a:t>
            </a:r>
            <a:r>
              <a:rPr kumimoji="1" lang="ja-JP" altLang="en-US" sz="2800" dirty="0" smtClean="0"/>
              <a:t>の変動を確認、可視と近赤外線による観測から</a:t>
            </a:r>
            <a:r>
              <a:rPr lang="ja-JP" altLang="en-US" sz="2800" dirty="0" smtClean="0"/>
              <a:t>→</a:t>
            </a:r>
            <a:r>
              <a:rPr kumimoji="1" lang="ja-JP" altLang="en-US" sz="2800" dirty="0" smtClean="0"/>
              <a:t>掩蔽による変動</a:t>
            </a:r>
            <a:endParaRPr kumimoji="1" lang="en-US" altLang="ja-JP" sz="28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800" dirty="0" smtClean="0"/>
              <a:t>追観測に向けた指針が得られた。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kumimoji="1" lang="ja-JP" altLang="en-US" sz="2800" dirty="0" smtClean="0"/>
              <a:t>今後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 解析の自動化する→今回の視野に入っている星のライトカーブを描いてみる</a:t>
            </a:r>
            <a:endParaRPr lang="en-US" altLang="ja-JP" sz="2800" dirty="0" smtClean="0"/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HONIR</a:t>
            </a:r>
            <a:r>
              <a:rPr lang="ja-JP" altLang="en-US" sz="2800" dirty="0" smtClean="0"/>
              <a:t>が再装着後、偏光モードでも観測</a:t>
            </a:r>
            <a:r>
              <a:rPr lang="ja-JP" altLang="en-US" sz="2800" smtClean="0"/>
              <a:t>モニターする</a:t>
            </a: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900608" y="-27384"/>
            <a:ext cx="5616624" cy="634082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T </a:t>
            </a:r>
            <a:r>
              <a:rPr kumimoji="1" lang="en-US" altLang="ja-JP" sz="3200" dirty="0" err="1" smtClean="0"/>
              <a:t>Tauri</a:t>
            </a:r>
            <a:r>
              <a:rPr kumimoji="1" lang="en-US" altLang="ja-JP" sz="3200" dirty="0" smtClean="0"/>
              <a:t> </a:t>
            </a:r>
            <a:r>
              <a:rPr kumimoji="1" lang="ja-JP" altLang="en-US" sz="3200" dirty="0" smtClean="0"/>
              <a:t>型星の描像</a:t>
            </a:r>
            <a:endParaRPr kumimoji="1" lang="ja-JP" alt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3471551"/>
            <a:ext cx="4792258" cy="33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5281736" y="980728"/>
            <a:ext cx="3538736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</a:t>
            </a:r>
            <a:r>
              <a:rPr kumimoji="1" lang="en-US" altLang="ja-JP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Tauri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like stars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は強い磁場が観測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磁場を伝わって降着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Accretion disk 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からの降着によりホットスポット形成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Accretion disk 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に沿って降着物質が落ち込む際に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warp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と呼ばれるものが形成されると考えられている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02784"/>
            <a:ext cx="5004048" cy="342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-36512" y="6206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Hartmann Lee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0"/>
            <a:ext cx="3528392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pic>
        <p:nvPicPr>
          <p:cNvPr id="14338" name="Picture 2" descr="http://www.astroarts.jp/news/2008/12/25christmas_tree_cluster/ngc2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1702" y="404664"/>
            <a:ext cx="4784794" cy="5472608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4572000" y="594928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Astro</a:t>
            </a:r>
            <a:r>
              <a:rPr kumimoji="1" lang="en-US" altLang="ja-JP" dirty="0" smtClean="0"/>
              <a:t> Arts</a:t>
            </a:r>
            <a:r>
              <a:rPr kumimoji="1" lang="ja-JP" altLang="en-US" dirty="0" smtClean="0"/>
              <a:t>より　</a:t>
            </a:r>
            <a:r>
              <a:rPr lang="en-US" altLang="ja-JP" dirty="0" smtClean="0"/>
              <a:t>E</a:t>
            </a:r>
            <a:r>
              <a:rPr kumimoji="1" lang="en-US" altLang="ja-JP" dirty="0" smtClean="0"/>
              <a:t>SO</a:t>
            </a:r>
            <a:r>
              <a:rPr kumimoji="1" lang="ja-JP" altLang="en-US" dirty="0" smtClean="0"/>
              <a:t>で撮られた</a:t>
            </a:r>
            <a:r>
              <a:rPr kumimoji="1" lang="en-US" altLang="ja-JP" dirty="0" smtClean="0"/>
              <a:t>NGC2264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1484784"/>
            <a:ext cx="42839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sz="2800" dirty="0" smtClean="0"/>
              <a:t>NGC2264</a:t>
            </a:r>
            <a:r>
              <a:rPr kumimoji="1" lang="ja-JP" altLang="en-US" sz="2800" dirty="0" smtClean="0"/>
              <a:t>は星形成領域として知られている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・</a:t>
            </a:r>
            <a:r>
              <a:rPr kumimoji="1" lang="ja-JP" altLang="en-US" sz="2800" dirty="0" smtClean="0"/>
              <a:t>地球から比較的近い</a:t>
            </a:r>
            <a:r>
              <a:rPr kumimoji="1" lang="en-US" altLang="ja-JP" sz="2800" dirty="0" smtClean="0"/>
              <a:t>(760pc)</a:t>
            </a:r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1Myr</a:t>
            </a:r>
            <a:r>
              <a:rPr lang="ja-JP" altLang="en-US" sz="2800" dirty="0" smtClean="0"/>
              <a:t>～</a:t>
            </a:r>
            <a:r>
              <a:rPr lang="en-US" altLang="ja-JP" sz="2800" dirty="0" smtClean="0"/>
              <a:t>3Myr</a:t>
            </a:r>
            <a:r>
              <a:rPr lang="ja-JP" altLang="en-US" sz="2800" dirty="0" smtClean="0"/>
              <a:t>の年齢</a:t>
            </a:r>
            <a:endParaRPr kumimoji="1" lang="en-US" altLang="ja-JP" dirty="0" smtClean="0"/>
          </a:p>
          <a:p>
            <a:r>
              <a:rPr lang="ja-JP" altLang="en-US" sz="3200" dirty="0" smtClean="0"/>
              <a:t>・</a:t>
            </a:r>
            <a:r>
              <a:rPr lang="ja-JP" altLang="en-US" sz="2800" dirty="0" smtClean="0"/>
              <a:t>原始星</a:t>
            </a:r>
            <a:r>
              <a:rPr lang="en-US" altLang="ja-JP" sz="2800" dirty="0" smtClean="0"/>
              <a:t>(YSO)</a:t>
            </a:r>
            <a:r>
              <a:rPr lang="ja-JP" altLang="en-US" sz="2800" dirty="0" smtClean="0"/>
              <a:t>が多数存在</a:t>
            </a:r>
            <a:endParaRPr lang="en-US" altLang="ja-JP" sz="2800" dirty="0" smtClean="0"/>
          </a:p>
          <a:p>
            <a:r>
              <a:rPr lang="ja-JP" altLang="en-US" sz="2800" dirty="0" smtClean="0"/>
              <a:t>　　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私の狙う天体</a:t>
            </a:r>
            <a:r>
              <a:rPr lang="en-US" altLang="ja-JP" sz="2800" dirty="0" smtClean="0"/>
              <a:t>T</a:t>
            </a:r>
            <a:r>
              <a:rPr lang="ja-JP" altLang="en-US" sz="2800" dirty="0" smtClean="0"/>
              <a:t> </a:t>
            </a:r>
            <a:r>
              <a:rPr lang="en-US" altLang="ja-JP" sz="2800" dirty="0" err="1" smtClean="0"/>
              <a:t>Tauri</a:t>
            </a:r>
            <a:r>
              <a:rPr lang="ja-JP" altLang="en-US" sz="2800" dirty="0" smtClean="0"/>
              <a:t>型星</a:t>
            </a:r>
            <a:endParaRPr lang="en-US" altLang="ja-JP" sz="2800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10" name="上矢印 9"/>
          <p:cNvSpPr/>
          <p:nvPr/>
        </p:nvSpPr>
        <p:spPr>
          <a:xfrm>
            <a:off x="1259632" y="4941168"/>
            <a:ext cx="1440160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9512" y="18864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原始星から主系列星までの進化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5085184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995936" y="1124744"/>
            <a:ext cx="5148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Class 0</a:t>
            </a:r>
          </a:p>
          <a:p>
            <a:r>
              <a:rPr lang="ja-JP" altLang="en-US" dirty="0" smtClean="0"/>
              <a:t>・質量降着が起こっている</a:t>
            </a:r>
            <a:endParaRPr lang="en-US" altLang="ja-JP" dirty="0" smtClean="0"/>
          </a:p>
          <a:p>
            <a:r>
              <a:rPr lang="ja-JP" altLang="en-US" dirty="0" smtClean="0"/>
              <a:t>・天体からの可視光は見られずサブミリなどで観測</a:t>
            </a:r>
            <a:endParaRPr lang="en-US" altLang="ja-JP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168352" cy="6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正方形/長方形 16"/>
          <p:cNvSpPr/>
          <p:nvPr/>
        </p:nvSpPr>
        <p:spPr>
          <a:xfrm>
            <a:off x="4067944" y="2420888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Class Ⅰ</a:t>
            </a:r>
          </a:p>
          <a:p>
            <a:r>
              <a:rPr lang="ja-JP" altLang="en-US" dirty="0" smtClean="0"/>
              <a:t>・中心星は分子雲で深く埋もれている</a:t>
            </a:r>
            <a:endParaRPr lang="en-US" altLang="ja-JP" dirty="0" smtClean="0"/>
          </a:p>
          <a:p>
            <a:r>
              <a:rPr lang="ja-JP" altLang="en-US" dirty="0" smtClean="0"/>
              <a:t>・双極分子流が放出されている</a:t>
            </a:r>
            <a:endParaRPr lang="en-US" altLang="ja-JP" dirty="0" smtClean="0"/>
          </a:p>
          <a:p>
            <a:r>
              <a:rPr lang="ja-JP" altLang="en-US" dirty="0" smtClean="0"/>
              <a:t>・ダストからの赤外放射が良く確認される</a:t>
            </a:r>
            <a:endParaRPr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67944" y="400506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Class Ⅱ</a:t>
            </a:r>
          </a:p>
          <a:p>
            <a:r>
              <a:rPr kumimoji="1" lang="ja-JP" altLang="en-US" dirty="0" smtClean="0"/>
              <a:t>・質量降着や双極分子流が落ち着</a:t>
            </a:r>
            <a:r>
              <a:rPr lang="ja-JP" altLang="en-US" dirty="0" smtClean="0"/>
              <a:t>く</a:t>
            </a:r>
            <a:endParaRPr lang="en-US" altLang="ja-JP" dirty="0" smtClean="0"/>
          </a:p>
          <a:p>
            <a:r>
              <a:rPr kumimoji="1" lang="ja-JP" altLang="en-US" dirty="0" smtClean="0"/>
              <a:t>・中心星が可視光で確認</a:t>
            </a:r>
            <a:endParaRPr kumimoji="1" lang="en-US" altLang="ja-JP" dirty="0" smtClean="0"/>
          </a:p>
          <a:p>
            <a:r>
              <a:rPr lang="ja-JP" altLang="en-US" dirty="0" smtClean="0"/>
              <a:t>・厚い</a:t>
            </a:r>
            <a:r>
              <a:rPr lang="en-US" altLang="ja-JP" dirty="0" smtClean="0"/>
              <a:t>disk</a:t>
            </a:r>
            <a:r>
              <a:rPr lang="ja-JP" altLang="en-US" dirty="0" smtClean="0"/>
              <a:t>成分が存在し赤外線での放射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39952" y="551723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Class Ⅲ</a:t>
            </a:r>
          </a:p>
          <a:p>
            <a:r>
              <a:rPr kumimoji="1" lang="ja-JP" altLang="en-US" dirty="0" smtClean="0"/>
              <a:t>・</a:t>
            </a:r>
            <a:r>
              <a:rPr lang="en-US" altLang="ja-JP" dirty="0" smtClean="0"/>
              <a:t>disk</a:t>
            </a:r>
            <a:r>
              <a:rPr lang="ja-JP" altLang="en-US" dirty="0" smtClean="0"/>
              <a:t>成分が薄くなる</a:t>
            </a:r>
            <a:endParaRPr kumimoji="1" lang="en-US" altLang="ja-JP" dirty="0" smtClean="0"/>
          </a:p>
          <a:p>
            <a:r>
              <a:rPr lang="ja-JP" altLang="en-US" dirty="0" smtClean="0"/>
              <a:t>・中心星からの成分が卓越する</a:t>
            </a:r>
            <a:endParaRPr kumimoji="1" lang="en-US" altLang="ja-JP" dirty="0" smtClean="0"/>
          </a:p>
          <a:p>
            <a:r>
              <a:rPr lang="ja-JP" altLang="en-US" dirty="0" smtClean="0"/>
              <a:t>・Ｘ線で放射するものが多い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635896" y="2348880"/>
            <a:ext cx="5256584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20072" y="2123564"/>
            <a:ext cx="136815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 </a:t>
            </a:r>
            <a:r>
              <a:rPr kumimoji="1" lang="en-US" altLang="ja-JP" dirty="0" err="1" smtClean="0"/>
              <a:t>Tauri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型星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79512" y="404664"/>
            <a:ext cx="8784976" cy="6381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4" name="角丸四角形 13"/>
          <p:cNvSpPr/>
          <p:nvPr/>
        </p:nvSpPr>
        <p:spPr>
          <a:xfrm>
            <a:off x="323528" y="2636912"/>
            <a:ext cx="3600400" cy="27363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9592" y="260648"/>
            <a:ext cx="432048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T </a:t>
            </a:r>
            <a:r>
              <a:rPr lang="en-US" altLang="ja-JP" sz="3600" dirty="0" err="1" smtClean="0"/>
              <a:t>Tauri</a:t>
            </a:r>
            <a:r>
              <a:rPr lang="en-US" altLang="ja-JP" sz="3600" dirty="0" smtClean="0"/>
              <a:t> </a:t>
            </a:r>
            <a:r>
              <a:rPr lang="ja-JP" altLang="en-US" sz="3600" dirty="0" smtClean="0"/>
              <a:t>型星の特徴</a:t>
            </a:r>
            <a:endParaRPr kumimoji="1" lang="ja-JP" altLang="en-US" sz="3600" dirty="0"/>
          </a:p>
        </p:txBody>
      </p:sp>
      <p:sp>
        <p:nvSpPr>
          <p:cNvPr id="15" name="角丸四角形 14"/>
          <p:cNvSpPr/>
          <p:nvPr/>
        </p:nvSpPr>
        <p:spPr>
          <a:xfrm>
            <a:off x="4139952" y="2636912"/>
            <a:ext cx="4608512" cy="273630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3568" y="2420888"/>
            <a:ext cx="288032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Weak line T </a:t>
            </a:r>
            <a:r>
              <a:rPr kumimoji="1" lang="en-US" altLang="ja-JP" sz="2400" b="1" dirty="0" err="1" smtClean="0"/>
              <a:t>tauri</a:t>
            </a:r>
            <a:r>
              <a:rPr kumimoji="1" lang="en-US" altLang="ja-JP" sz="2400" b="1" dirty="0" smtClean="0"/>
              <a:t> </a:t>
            </a:r>
            <a:endParaRPr kumimoji="1" lang="ja-JP" altLang="en-US" sz="24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8024" y="2420888"/>
            <a:ext cx="288032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Classical T </a:t>
            </a:r>
            <a:r>
              <a:rPr lang="en-US" altLang="ja-JP" sz="2400" b="1" dirty="0" err="1" smtClean="0"/>
              <a:t>tauri</a:t>
            </a:r>
            <a:endParaRPr kumimoji="1" lang="ja-JP" altLang="en-US" sz="2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5536" y="2924943"/>
            <a:ext cx="3600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・Ｈ</a:t>
            </a:r>
            <a:r>
              <a:rPr lang="en-US" altLang="ja-JP" sz="2800" dirty="0" smtClean="0"/>
              <a:t>α</a:t>
            </a:r>
            <a:r>
              <a:rPr lang="ja-JP" altLang="en-US" sz="2800" dirty="0" smtClean="0"/>
              <a:t>の</a:t>
            </a:r>
            <a:r>
              <a:rPr lang="ja-JP" altLang="en-US" sz="2800" dirty="0" smtClean="0"/>
              <a:t>等価幅＜１０</a:t>
            </a:r>
            <a:r>
              <a:rPr lang="en-US" altLang="ja-JP" sz="2800" dirty="0" smtClean="0"/>
              <a:t>Å</a:t>
            </a:r>
            <a:endParaRPr lang="en-US" altLang="ja-JP" sz="2800" dirty="0" smtClean="0"/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class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III</a:t>
            </a:r>
            <a:r>
              <a:rPr lang="ja-JP" altLang="en-US" sz="2800" dirty="0" smtClean="0"/>
              <a:t>に</a:t>
            </a:r>
            <a:r>
              <a:rPr lang="ja-JP" altLang="en-US" sz="2800" dirty="0" smtClean="0"/>
              <a:t>相当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・星周物質がほとんどなく、光球からの放射が卓越している</a:t>
            </a:r>
            <a:endParaRPr lang="en-US" altLang="ja-JP" sz="2800" dirty="0" smtClean="0"/>
          </a:p>
          <a:p>
            <a:endParaRPr kumimoji="1" lang="en-US" altLang="ja-JP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39952" y="2924944"/>
            <a:ext cx="4536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・Ｈ</a:t>
            </a:r>
            <a:r>
              <a:rPr lang="en-US" altLang="ja-JP" sz="2800" dirty="0" smtClean="0"/>
              <a:t>α</a:t>
            </a:r>
            <a:r>
              <a:rPr lang="ja-JP" altLang="en-US" sz="2800" dirty="0" smtClean="0"/>
              <a:t>の等価幅＞１０</a:t>
            </a:r>
            <a:r>
              <a:rPr lang="en-US" altLang="ja-JP" sz="2800" dirty="0" smtClean="0"/>
              <a:t>Å</a:t>
            </a:r>
          </a:p>
          <a:p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Li</a:t>
            </a:r>
            <a:r>
              <a:rPr kumimoji="1" lang="ja-JP" altLang="en-US" sz="2800" dirty="0" smtClean="0"/>
              <a:t>の吸収線が見られる。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・星周物質からの赤外放射が存在。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・変光を示す。</a:t>
            </a:r>
            <a:endParaRPr kumimoji="1" lang="en-US" altLang="ja-JP" sz="2800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</p:txBody>
      </p:sp>
      <p:sp>
        <p:nvSpPr>
          <p:cNvPr id="21" name="下矢印 20"/>
          <p:cNvSpPr/>
          <p:nvPr/>
        </p:nvSpPr>
        <p:spPr>
          <a:xfrm>
            <a:off x="4932040" y="5085184"/>
            <a:ext cx="79208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3568" y="5733256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NGC2264</a:t>
            </a:r>
            <a:r>
              <a:rPr kumimoji="1" lang="ja-JP" altLang="en-US" sz="2800" dirty="0" smtClean="0"/>
              <a:t>領域</a:t>
            </a:r>
            <a:r>
              <a:rPr lang="ja-JP" altLang="en-US" sz="2800" dirty="0" smtClean="0"/>
              <a:t>のＣＴＴＳ</a:t>
            </a:r>
            <a:r>
              <a:rPr kumimoji="1" lang="ja-JP" altLang="en-US" sz="2800" dirty="0" smtClean="0"/>
              <a:t>を大きく３つの変光パターンに分類</a:t>
            </a:r>
            <a:r>
              <a:rPr lang="en-US" altLang="ja-JP" sz="2800" dirty="0" smtClean="0"/>
              <a:t>    (</a:t>
            </a:r>
            <a:r>
              <a:rPr lang="en-US" altLang="ja-JP" sz="2800" dirty="0" err="1" smtClean="0"/>
              <a:t>Alencar</a:t>
            </a:r>
            <a:r>
              <a:rPr lang="en-US" altLang="ja-JP" sz="2800" dirty="0" smtClean="0"/>
              <a:t> +2010)</a:t>
            </a:r>
            <a:endParaRPr kumimoji="1" lang="ja-JP" altLang="en-US" sz="2800" dirty="0"/>
          </a:p>
        </p:txBody>
      </p:sp>
      <p:sp>
        <p:nvSpPr>
          <p:cNvPr id="23" name="角丸四角形 22"/>
          <p:cNvSpPr/>
          <p:nvPr/>
        </p:nvSpPr>
        <p:spPr>
          <a:xfrm>
            <a:off x="683568" y="5805264"/>
            <a:ext cx="7776864" cy="79208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1052736"/>
            <a:ext cx="44644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・低質量星（＜３Ｍ</a:t>
            </a:r>
            <a:r>
              <a:rPr lang="ja-JP" altLang="en-US" sz="1600" b="1" dirty="0" smtClean="0"/>
              <a:t>☉</a:t>
            </a:r>
            <a:r>
              <a:rPr kumimoji="1" lang="ja-JP" altLang="en-US" sz="2800" dirty="0" smtClean="0"/>
              <a:t>）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・</a:t>
            </a:r>
            <a:r>
              <a:rPr kumimoji="1" lang="en-US" altLang="ja-JP" sz="2800" dirty="0" err="1" smtClean="0"/>
              <a:t>Hα</a:t>
            </a:r>
            <a:r>
              <a:rPr lang="ja-JP" altLang="en-US" sz="2800" dirty="0" err="1" smtClean="0"/>
              <a:t>の輝</a:t>
            </a:r>
            <a:r>
              <a:rPr lang="ja-JP" altLang="en-US" sz="2800" dirty="0" smtClean="0"/>
              <a:t>線が卓越している。</a:t>
            </a:r>
            <a:endParaRPr lang="en-US" altLang="ja-JP" sz="2800" dirty="0" smtClean="0"/>
          </a:p>
          <a:p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17640"/>
            <a:ext cx="458165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79512" y="1886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980728"/>
            <a:ext cx="367240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恒球の</a:t>
            </a:r>
            <a:r>
              <a:rPr lang="en-US" altLang="ja-JP" sz="2800" dirty="0" smtClean="0"/>
              <a:t>cool spot </a:t>
            </a:r>
            <a:r>
              <a:rPr lang="ja-JP" altLang="en-US" sz="2800" dirty="0" smtClean="0"/>
              <a:t>や </a:t>
            </a:r>
            <a:r>
              <a:rPr lang="en-US" altLang="ja-JP" sz="2800" dirty="0" smtClean="0"/>
              <a:t>hot spot </a:t>
            </a:r>
            <a:r>
              <a:rPr lang="ja-JP" altLang="en-US" sz="2800" dirty="0" smtClean="0"/>
              <a:t>による変光</a:t>
            </a:r>
            <a:endParaRPr kumimoji="1" lang="ja-JP" altLang="en-US" sz="2800" dirty="0"/>
          </a:p>
        </p:txBody>
      </p:sp>
      <p:sp>
        <p:nvSpPr>
          <p:cNvPr id="11" name="角丸四角形 10"/>
          <p:cNvSpPr/>
          <p:nvPr/>
        </p:nvSpPr>
        <p:spPr>
          <a:xfrm>
            <a:off x="72008" y="980728"/>
            <a:ext cx="3779912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26064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変光のパターン１</a:t>
            </a:r>
            <a:endParaRPr kumimoji="1" lang="ja-JP" altLang="en-US" sz="3200" dirty="0"/>
          </a:p>
        </p:txBody>
      </p:sp>
      <p:sp>
        <p:nvSpPr>
          <p:cNvPr id="12" name="右矢印 11"/>
          <p:cNvSpPr/>
          <p:nvPr/>
        </p:nvSpPr>
        <p:spPr>
          <a:xfrm>
            <a:off x="3347864" y="4293096"/>
            <a:ext cx="864096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4149080"/>
            <a:ext cx="3275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・天体の自転周期に対応して変光が観測される</a:t>
            </a:r>
            <a:endParaRPr kumimoji="1" lang="ja-JP" altLang="en-US" sz="3200" dirty="0"/>
          </a:p>
        </p:txBody>
      </p:sp>
      <p:sp>
        <p:nvSpPr>
          <p:cNvPr id="16" name="左カーブ矢印 15"/>
          <p:cNvSpPr/>
          <p:nvPr/>
        </p:nvSpPr>
        <p:spPr>
          <a:xfrm>
            <a:off x="6300192" y="476672"/>
            <a:ext cx="792088" cy="2880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スマイル 16"/>
          <p:cNvSpPr/>
          <p:nvPr/>
        </p:nvSpPr>
        <p:spPr>
          <a:xfrm>
            <a:off x="3347864" y="2348880"/>
            <a:ext cx="864096" cy="1080120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436096" y="1052736"/>
            <a:ext cx="2232248" cy="2160240"/>
          </a:xfrm>
          <a:prstGeom prst="ellipse">
            <a:avLst/>
          </a:prstGeom>
          <a:solidFill>
            <a:srgbClr val="FF86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796136" y="2060848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6660232" y="1772816"/>
            <a:ext cx="936104" cy="5760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4211960" y="2348880"/>
            <a:ext cx="1152128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228184" y="7656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自転</a:t>
            </a:r>
            <a:endParaRPr kumimoji="1" lang="ja-JP" altLang="en-US" sz="20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652120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h</a:t>
            </a:r>
            <a:r>
              <a:rPr lang="en-US" altLang="ja-JP" b="1" dirty="0" smtClean="0"/>
              <a:t>ot spot</a:t>
            </a:r>
            <a:endParaRPr kumimoji="1" lang="ja-JP" altLang="en-US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732240" y="22768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cool spot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17934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変光のパターン２</a:t>
            </a:r>
            <a:endParaRPr kumimoji="1" lang="ja-JP" altLang="en-US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73016"/>
            <a:ext cx="4199048" cy="309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323528" y="1124744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星周物質の掩蔽に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よる変光</a:t>
            </a:r>
            <a:endParaRPr kumimoji="1" lang="ja-JP" altLang="en-US" sz="2800" dirty="0"/>
          </a:p>
        </p:txBody>
      </p:sp>
      <p:sp>
        <p:nvSpPr>
          <p:cNvPr id="8" name="角丸四角形 7"/>
          <p:cNvSpPr/>
          <p:nvPr/>
        </p:nvSpPr>
        <p:spPr>
          <a:xfrm>
            <a:off x="251520" y="1124744"/>
            <a:ext cx="3096344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3140968"/>
            <a:ext cx="38519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・</a:t>
            </a:r>
            <a:r>
              <a:rPr kumimoji="1" lang="ja-JP" altLang="en-US" sz="2800" dirty="0" smtClean="0"/>
              <a:t>磁場に沿って星周物質が落ち込み、めくりあがりのような構造をしていると考えられている。</a:t>
            </a:r>
            <a:endParaRPr kumimoji="1" lang="en-US" altLang="ja-JP" sz="2800" dirty="0" smtClean="0"/>
          </a:p>
          <a:p>
            <a:r>
              <a:rPr lang="ja-JP" altLang="en-US" sz="3200" dirty="0" smtClean="0"/>
              <a:t>・</a:t>
            </a:r>
            <a:r>
              <a:rPr lang="ja-JP" altLang="en-US" sz="2800" dirty="0" smtClean="0"/>
              <a:t>磁場で星周物質と恒球が</a:t>
            </a:r>
            <a:r>
              <a:rPr lang="en-US" altLang="ja-JP" sz="2800" dirty="0" smtClean="0"/>
              <a:t>connection </a:t>
            </a:r>
            <a:r>
              <a:rPr lang="ja-JP" altLang="en-US" sz="2800" dirty="0" smtClean="0"/>
              <a:t>しており天体の自転と共に掩蔽が起こると考えられる</a:t>
            </a:r>
            <a:r>
              <a:rPr lang="ja-JP" altLang="en-US" sz="2400" dirty="0" smtClean="0"/>
              <a:t>。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3851920" y="4869160"/>
            <a:ext cx="864096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0" y="188640"/>
            <a:ext cx="9018240" cy="666936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79712" y="0"/>
            <a:ext cx="44644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AA Tau like star </a:t>
            </a:r>
            <a:endParaRPr kumimoji="1" lang="ja-JP" altLang="en-US" sz="4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60608"/>
            <a:ext cx="4176464" cy="291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スマイル 13"/>
          <p:cNvSpPr/>
          <p:nvPr/>
        </p:nvSpPr>
        <p:spPr>
          <a:xfrm>
            <a:off x="8028384" y="764704"/>
            <a:ext cx="792088" cy="100811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6228184" y="1268760"/>
            <a:ext cx="1656184" cy="864096"/>
          </a:xfrm>
          <a:prstGeom prst="straightConnector1">
            <a:avLst/>
          </a:prstGeom>
          <a:ln w="508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26064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偏光パターン３</a:t>
            </a:r>
            <a:endParaRPr kumimoji="1" lang="ja-JP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79603"/>
            <a:ext cx="5318014" cy="39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 5"/>
          <p:cNvSpPr/>
          <p:nvPr/>
        </p:nvSpPr>
        <p:spPr>
          <a:xfrm>
            <a:off x="72008" y="980728"/>
            <a:ext cx="4788024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51520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3200" dirty="0" smtClean="0"/>
              <a:t>ライトカーブが複雑で周期的な変動がみられないもの</a:t>
            </a:r>
            <a:endParaRPr lang="en-US" altLang="ja-JP" sz="3200" dirty="0" smtClean="0"/>
          </a:p>
        </p:txBody>
      </p:sp>
      <p:sp>
        <p:nvSpPr>
          <p:cNvPr id="9" name="スマイル 8"/>
          <p:cNvSpPr/>
          <p:nvPr/>
        </p:nvSpPr>
        <p:spPr>
          <a:xfrm>
            <a:off x="5220072" y="1340768"/>
            <a:ext cx="720080" cy="100811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6732240" y="260648"/>
            <a:ext cx="194421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308304" y="764704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？</a:t>
            </a:r>
            <a:endParaRPr lang="ja-JP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5940152" y="1340768"/>
            <a:ext cx="792088" cy="288032"/>
          </a:xfrm>
          <a:prstGeom prst="straightConnector1">
            <a:avLst/>
          </a:prstGeom>
          <a:ln w="508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16024" y="4440014"/>
            <a:ext cx="334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多様性のある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変動</a:t>
            </a:r>
            <a:endParaRPr kumimoji="1" lang="ja-JP" altLang="en-US" sz="3200" dirty="0"/>
          </a:p>
        </p:txBody>
      </p:sp>
      <p:sp>
        <p:nvSpPr>
          <p:cNvPr id="17" name="右矢印 16"/>
          <p:cNvSpPr/>
          <p:nvPr/>
        </p:nvSpPr>
        <p:spPr>
          <a:xfrm>
            <a:off x="2843808" y="4293096"/>
            <a:ext cx="864096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546848" cy="65293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ＡＡ　Ｔａｕｒｉ型星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166018"/>
            <a:ext cx="8229600" cy="5071294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Ｔ　Ｔａｕｒｉ型星の中でも特徴的なライトカーブを示し、特異な天体であるとされてきた。</a:t>
            </a:r>
            <a:endParaRPr kumimoji="1" lang="en-US" altLang="ja-JP" dirty="0" smtClean="0"/>
          </a:p>
          <a:p>
            <a:r>
              <a:rPr lang="ja-JP" altLang="en-US" dirty="0" smtClean="0"/>
              <a:t>近年衛星による観測で密なライトカーブを得られるようになると、多数見つかるようになった。</a:t>
            </a:r>
            <a:endParaRPr lang="en-US" altLang="ja-JP" dirty="0" smtClean="0"/>
          </a:p>
          <a:p>
            <a:r>
              <a:rPr kumimoji="1" lang="en-US" altLang="ja-JP" dirty="0" err="1" smtClean="0"/>
              <a:t>Alencar</a:t>
            </a:r>
            <a:r>
              <a:rPr kumimoji="1" lang="en-US" altLang="ja-JP" dirty="0" smtClean="0"/>
              <a:t> et al (2010)</a:t>
            </a:r>
            <a:r>
              <a:rPr kumimoji="1" lang="ja-JP" altLang="en-US" dirty="0" smtClean="0"/>
              <a:t>では</a:t>
            </a:r>
            <a:r>
              <a:rPr kumimoji="1" lang="en-US" altLang="ja-JP" dirty="0" smtClean="0"/>
              <a:t>NGC2264</a:t>
            </a:r>
            <a:r>
              <a:rPr kumimoji="1" lang="ja-JP" altLang="en-US" dirty="0" smtClean="0"/>
              <a:t>領域にある</a:t>
            </a:r>
            <a:r>
              <a:rPr kumimoji="1" lang="en-US" altLang="ja-JP" dirty="0" smtClean="0"/>
              <a:t>T </a:t>
            </a:r>
            <a:r>
              <a:rPr kumimoji="1" lang="en-US" altLang="ja-JP" dirty="0" err="1" smtClean="0"/>
              <a:t>Tauri</a:t>
            </a:r>
            <a:r>
              <a:rPr kumimoji="1" lang="ja-JP" altLang="en-US" dirty="0" smtClean="0"/>
              <a:t>型星の中で</a:t>
            </a:r>
            <a:r>
              <a:rPr kumimoji="1" lang="en-US" altLang="ja-JP" dirty="0" smtClean="0"/>
              <a:t>AA </a:t>
            </a:r>
            <a:r>
              <a:rPr kumimoji="1" lang="en-US" altLang="ja-JP" dirty="0" err="1" smtClean="0"/>
              <a:t>Tauri</a:t>
            </a:r>
            <a:r>
              <a:rPr kumimoji="1" lang="ja-JP" altLang="en-US" dirty="0" smtClean="0"/>
              <a:t>型</a:t>
            </a:r>
            <a:r>
              <a:rPr lang="ja-JP" altLang="en-US" dirty="0" smtClean="0"/>
              <a:t>星は約３０％存在すると考えられている。</a:t>
            </a:r>
            <a:endParaRPr lang="en-US" altLang="ja-JP" dirty="0" smtClean="0"/>
          </a:p>
          <a:p>
            <a:r>
              <a:rPr lang="ja-JP" altLang="en-US" dirty="0" smtClean="0"/>
              <a:t>その特徴的なライトカーブからＴ　Ｔａｕｒｉ型星のより内部構造へのアプローチとして期待されている。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>
    <a:lnDef>
      <a:spPr>
        <a:ln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6162</TotalTime>
  <Words>888</Words>
  <Application>Microsoft Office PowerPoint</Application>
  <PresentationFormat>画面に合わせる (4:3)</PresentationFormat>
  <Paragraphs>230</Paragraphs>
  <Slides>21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雪藤</vt:lpstr>
      <vt:lpstr>星形成領域ＮＧＣ２２６４における AA Tau 型星の可視赤外同時観測 </vt:lpstr>
      <vt:lpstr>もくじ</vt:lpstr>
      <vt:lpstr>Introduction</vt:lpstr>
      <vt:lpstr>スライド 4</vt:lpstr>
      <vt:lpstr>スライド 5</vt:lpstr>
      <vt:lpstr>スライド 6</vt:lpstr>
      <vt:lpstr>スライド 7</vt:lpstr>
      <vt:lpstr>スライド 8</vt:lpstr>
      <vt:lpstr>ＡＡ　Ｔａｕｒｉ型星</vt:lpstr>
      <vt:lpstr>AA Tau like な天体を可視と赤外 でモニターすることは非常に重要！ </vt:lpstr>
      <vt:lpstr>スライド 11</vt:lpstr>
      <vt:lpstr>観測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V359 Mon　可視のライトカーブ</vt:lpstr>
      <vt:lpstr>スライド 20</vt:lpstr>
      <vt:lpstr>T Tauri 型星の描像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前主系列星T Tauri型星の</dc:title>
  <dc:creator>hepl</dc:creator>
  <cp:lastModifiedBy>hepl</cp:lastModifiedBy>
  <cp:revision>84</cp:revision>
  <dcterms:created xsi:type="dcterms:W3CDTF">2011-06-21T10:07:15Z</dcterms:created>
  <dcterms:modified xsi:type="dcterms:W3CDTF">2012-02-17T23:25:02Z</dcterms:modified>
</cp:coreProperties>
</file>