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7" r:id="rId3"/>
    <p:sldId id="266" r:id="rId4"/>
    <p:sldId id="268" r:id="rId5"/>
    <p:sldId id="269" r:id="rId6"/>
    <p:sldId id="270" r:id="rId7"/>
    <p:sldId id="271" r:id="rId8"/>
    <p:sldId id="277" r:id="rId9"/>
    <p:sldId id="257" r:id="rId10"/>
    <p:sldId id="273" r:id="rId11"/>
    <p:sldId id="260" r:id="rId12"/>
    <p:sldId id="274" r:id="rId13"/>
    <p:sldId id="258" r:id="rId14"/>
    <p:sldId id="275" r:id="rId15"/>
    <p:sldId id="261" r:id="rId16"/>
    <p:sldId id="276" r:id="rId17"/>
    <p:sldId id="262" r:id="rId18"/>
    <p:sldId id="263" r:id="rId19"/>
    <p:sldId id="272"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3E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8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BFF82B-58C4-4489-B9C5-F8271E9E15D9}" type="datetimeFigureOut">
              <a:rPr kumimoji="1" lang="ja-JP" altLang="en-US" smtClean="0"/>
              <a:pPr/>
              <a:t>2012/2/18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30363B-BE8A-44A4-9F0F-62884693E5D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93602C6-2BC0-41AD-B816-234F2A50BBE7}" type="slidenum">
              <a:rPr kumimoji="1" lang="ja-JP" altLang="en-US" smtClean="0"/>
              <a:pPr/>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93602C6-2BC0-41AD-B816-234F2A50BBE7}"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93602C6-2BC0-41AD-B816-234F2A50BBE7}" type="slidenum">
              <a:rPr kumimoji="1" lang="ja-JP" altLang="en-US" smtClean="0"/>
              <a:pPr/>
              <a:t>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DBCC41F-1925-4213-9492-B4394BF9FF2A}" type="slidenum">
              <a:rPr kumimoji="1" lang="ja-JP" altLang="en-US" smtClean="0"/>
              <a:pPr/>
              <a:t>5</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2012/2/18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ideo" Target="file:///C:\Documents%20and%20Settings\a_imada\&#12487;&#12473;&#12463;&#12488;&#12483;&#12503;\oao\a_imada_ppt\M20_q173_400_t0-100.avi" TargetMode="Externa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094879"/>
            <a:ext cx="7772400" cy="1470025"/>
          </a:xfrm>
        </p:spPr>
        <p:txBody>
          <a:bodyPr/>
          <a:lstStyle/>
          <a:p>
            <a:r>
              <a:rPr kumimoji="1" lang="en-US" altLang="ja-JP" dirty="0" smtClean="0"/>
              <a:t>From positive to negative</a:t>
            </a:r>
            <a:endParaRPr kumimoji="1" lang="ja-JP" altLang="en-US" dirty="0"/>
          </a:p>
        </p:txBody>
      </p:sp>
      <p:sp>
        <p:nvSpPr>
          <p:cNvPr id="3" name="サブタイトル 2"/>
          <p:cNvSpPr>
            <a:spLocks noGrp="1"/>
          </p:cNvSpPr>
          <p:nvPr>
            <p:ph type="subTitle" idx="1"/>
          </p:nvPr>
        </p:nvSpPr>
        <p:spPr>
          <a:xfrm>
            <a:off x="1371600" y="3933056"/>
            <a:ext cx="6400800" cy="1752600"/>
          </a:xfrm>
        </p:spPr>
        <p:txBody>
          <a:bodyPr/>
          <a:lstStyle/>
          <a:p>
            <a:r>
              <a:rPr lang="ja-JP" altLang="en-US" b="1" dirty="0" smtClean="0">
                <a:solidFill>
                  <a:schemeClr val="tx1"/>
                </a:solidFill>
              </a:rPr>
              <a:t>今田　明</a:t>
            </a:r>
            <a:endParaRPr lang="en-US" altLang="ja-JP" b="1" dirty="0" smtClean="0">
              <a:solidFill>
                <a:schemeClr val="tx1"/>
              </a:solidFill>
            </a:endParaRPr>
          </a:p>
          <a:p>
            <a:r>
              <a:rPr lang="ja-JP" altLang="en-US" b="1" dirty="0" smtClean="0">
                <a:solidFill>
                  <a:schemeClr val="tx1"/>
                </a:solidFill>
              </a:rPr>
              <a:t>（国立天文台岡山）</a:t>
            </a:r>
            <a:endParaRPr kumimoji="1" lang="ja-JP" altLang="en-US" b="1" dirty="0">
              <a:solidFill>
                <a:schemeClr val="tx1"/>
              </a:solidFill>
            </a:endParaRPr>
          </a:p>
        </p:txBody>
      </p:sp>
      <p:sp>
        <p:nvSpPr>
          <p:cNvPr id="4" name="テキスト ボックス 3"/>
          <p:cNvSpPr txBox="1"/>
          <p:nvPr/>
        </p:nvSpPr>
        <p:spPr>
          <a:xfrm>
            <a:off x="5220072" y="6093296"/>
            <a:ext cx="4038285" cy="646331"/>
          </a:xfrm>
          <a:prstGeom prst="rect">
            <a:avLst/>
          </a:prstGeom>
          <a:noFill/>
        </p:spPr>
        <p:txBody>
          <a:bodyPr wrap="none" rtlCol="0">
            <a:spAutoFit/>
          </a:bodyPr>
          <a:lstStyle/>
          <a:p>
            <a:r>
              <a:rPr kumimoji="1" lang="en-US" altLang="ja-JP" dirty="0" smtClean="0"/>
              <a:t>2011</a:t>
            </a:r>
            <a:r>
              <a:rPr kumimoji="1" lang="ja-JP" altLang="en-US" dirty="0" smtClean="0"/>
              <a:t>年度連星変光星低温度星研究会　</a:t>
            </a:r>
            <a:endParaRPr kumimoji="1" lang="en-US" altLang="ja-JP" dirty="0" smtClean="0"/>
          </a:p>
          <a:p>
            <a:r>
              <a:rPr lang="ja-JP" altLang="en-US" dirty="0" smtClean="0"/>
              <a:t>　　　　　　　　</a:t>
            </a:r>
            <a:r>
              <a:rPr kumimoji="1" lang="ja-JP" altLang="en-US" dirty="0" smtClean="0"/>
              <a:t>京都産業大学</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pic>
        <p:nvPicPr>
          <p:cNvPr id="4" name="コンテンツ プレースホルダ 3" descr="lc_r.png"/>
          <p:cNvPicPr>
            <a:picLocks noChangeAspect="1"/>
          </p:cNvPicPr>
          <p:nvPr/>
        </p:nvPicPr>
        <p:blipFill>
          <a:blip r:embed="rId2" cstate="print"/>
          <a:stretch>
            <a:fillRect/>
          </a:stretch>
        </p:blipFill>
        <p:spPr>
          <a:xfrm>
            <a:off x="251520" y="1196752"/>
            <a:ext cx="8640960" cy="3310446"/>
          </a:xfrm>
          <a:prstGeom prst="rect">
            <a:avLst/>
          </a:prstGeom>
        </p:spPr>
      </p:pic>
      <p:cxnSp>
        <p:nvCxnSpPr>
          <p:cNvPr id="6" name="直線矢印コネクタ 5"/>
          <p:cNvCxnSpPr/>
          <p:nvPr/>
        </p:nvCxnSpPr>
        <p:spPr>
          <a:xfrm>
            <a:off x="1187624" y="3645024"/>
            <a:ext cx="1584176" cy="0"/>
          </a:xfrm>
          <a:prstGeom prst="straightConnector1">
            <a:avLst/>
          </a:prstGeom>
          <a:ln w="635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3419872" y="3636640"/>
            <a:ext cx="1728192" cy="8384"/>
          </a:xfrm>
          <a:prstGeom prst="straightConnector1">
            <a:avLst/>
          </a:prstGeom>
          <a:ln w="635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V="1">
            <a:off x="7020272" y="3636640"/>
            <a:ext cx="1728192" cy="8384"/>
          </a:xfrm>
          <a:prstGeom prst="straightConnector1">
            <a:avLst/>
          </a:prstGeom>
          <a:ln w="635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 3" descr="b_rep.png"/>
          <p:cNvPicPr>
            <a:picLocks noGrp="1" noChangeAspect="1"/>
          </p:cNvPicPr>
          <p:nvPr>
            <p:ph idx="1"/>
          </p:nvPr>
        </p:nvPicPr>
        <p:blipFill>
          <a:blip r:embed="rId2" cstate="print"/>
          <a:stretch>
            <a:fillRect/>
          </a:stretch>
        </p:blipFill>
        <p:spPr>
          <a:xfrm>
            <a:off x="72008" y="169416"/>
            <a:ext cx="8820472" cy="3403600"/>
          </a:xfrm>
        </p:spPr>
      </p:pic>
      <p:pic>
        <p:nvPicPr>
          <p:cNvPr id="5" name="図 4" descr="b_pdm.png"/>
          <p:cNvPicPr>
            <a:picLocks noChangeAspect="1"/>
          </p:cNvPicPr>
          <p:nvPr/>
        </p:nvPicPr>
        <p:blipFill>
          <a:blip r:embed="rId3" cstate="print"/>
          <a:stretch>
            <a:fillRect/>
          </a:stretch>
        </p:blipFill>
        <p:spPr>
          <a:xfrm>
            <a:off x="-39415" y="3573016"/>
            <a:ext cx="4611415" cy="3236793"/>
          </a:xfrm>
          <a:prstGeom prst="rect">
            <a:avLst/>
          </a:prstGeom>
        </p:spPr>
      </p:pic>
      <p:sp>
        <p:nvSpPr>
          <p:cNvPr id="6" name="コンテンツ プレースホルダ 2"/>
          <p:cNvSpPr txBox="1">
            <a:spLocks/>
          </p:cNvSpPr>
          <p:nvPr/>
        </p:nvSpPr>
        <p:spPr>
          <a:xfrm>
            <a:off x="4273624" y="3573016"/>
            <a:ext cx="4870376"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Light curve</a:t>
            </a: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は複雑な変動で意味不明（静穏時なのに</a:t>
            </a: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周期解析では</a:t>
            </a:r>
            <a:r>
              <a:rPr lang="en-US" altLang="ja-JP" sz="2800" dirty="0" smtClean="0"/>
              <a:t>P=0.06487 d</a:t>
            </a: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 P=0.07633 d, P=0.08265 d</a:t>
            </a:r>
            <a:r>
              <a:rPr kumimoji="1" lang="ja-JP" altLang="en-US" sz="2800" b="0" i="0" u="none" strike="noStrike" kern="1200" cap="none" spc="0" normalizeH="0" baseline="0" noProof="0" dirty="0" err="1" smtClean="0">
                <a:ln>
                  <a:noFill/>
                </a:ln>
                <a:solidFill>
                  <a:schemeClr val="tx1"/>
                </a:solidFill>
                <a:effectLst/>
                <a:uLnTx/>
                <a:uFillTx/>
                <a:latin typeface="+mn-lt"/>
                <a:ea typeface="+mn-ea"/>
                <a:cs typeface="+mn-cs"/>
              </a:rPr>
              <a:t>を検</a:t>
            </a: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出。　→</a:t>
            </a: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orbital hump</a:t>
            </a: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を確認したものの、</a:t>
            </a: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P=0.06487 d </a:t>
            </a: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の起源は不明。</a:t>
            </a:r>
            <a:endParaRPr kumimoji="1" lang="ja-JP"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テキスト ボックス 6"/>
          <p:cNvSpPr txBox="1"/>
          <p:nvPr/>
        </p:nvSpPr>
        <p:spPr>
          <a:xfrm>
            <a:off x="971600" y="1115452"/>
            <a:ext cx="407484" cy="369332"/>
          </a:xfrm>
          <a:prstGeom prst="rect">
            <a:avLst/>
          </a:prstGeom>
          <a:noFill/>
        </p:spPr>
        <p:txBody>
          <a:bodyPr wrap="none" rtlCol="0">
            <a:spAutoFit/>
          </a:bodyPr>
          <a:lstStyle/>
          <a:p>
            <a:r>
              <a:rPr kumimoji="1" lang="en-US" altLang="ja-JP" dirty="0" err="1" smtClean="0"/>
              <a:t>Rc</a:t>
            </a:r>
            <a:endParaRPr kumimoji="1" lang="ja-JP" altLang="en-US" dirty="0"/>
          </a:p>
        </p:txBody>
      </p:sp>
      <p:sp>
        <p:nvSpPr>
          <p:cNvPr id="8" name="テキスト ボックス 7"/>
          <p:cNvSpPr txBox="1"/>
          <p:nvPr/>
        </p:nvSpPr>
        <p:spPr>
          <a:xfrm>
            <a:off x="899592" y="2564904"/>
            <a:ext cx="586764" cy="369332"/>
          </a:xfrm>
          <a:prstGeom prst="rect">
            <a:avLst/>
          </a:prstGeom>
          <a:noFill/>
        </p:spPr>
        <p:txBody>
          <a:bodyPr wrap="none" rtlCol="0">
            <a:spAutoFit/>
          </a:bodyPr>
          <a:lstStyle/>
          <a:p>
            <a:r>
              <a:rPr lang="en-US" altLang="ja-JP" dirty="0" err="1" smtClean="0"/>
              <a:t>g</a:t>
            </a:r>
            <a:r>
              <a:rPr kumimoji="1" lang="en-US" altLang="ja-JP" dirty="0" err="1" smtClean="0"/>
              <a:t>’-Ic</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pic>
        <p:nvPicPr>
          <p:cNvPr id="5" name="コンテンツ プレースホルダ 3" descr="lc_r.png"/>
          <p:cNvPicPr>
            <a:picLocks noChangeAspect="1"/>
          </p:cNvPicPr>
          <p:nvPr/>
        </p:nvPicPr>
        <p:blipFill>
          <a:blip r:embed="rId2" cstate="print"/>
          <a:stretch>
            <a:fillRect/>
          </a:stretch>
        </p:blipFill>
        <p:spPr>
          <a:xfrm>
            <a:off x="251520" y="1628800"/>
            <a:ext cx="8640960" cy="3310446"/>
          </a:xfrm>
          <a:prstGeom prst="rect">
            <a:avLst/>
          </a:prstGeom>
        </p:spPr>
      </p:pic>
      <p:sp>
        <p:nvSpPr>
          <p:cNvPr id="6" name="円/楕円 5"/>
          <p:cNvSpPr/>
          <p:nvPr/>
        </p:nvSpPr>
        <p:spPr>
          <a:xfrm>
            <a:off x="2411760" y="2780928"/>
            <a:ext cx="504056" cy="792088"/>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 3" descr="c_rise.png"/>
          <p:cNvPicPr>
            <a:picLocks noGrp="1" noChangeAspect="1"/>
          </p:cNvPicPr>
          <p:nvPr>
            <p:ph idx="1"/>
          </p:nvPr>
        </p:nvPicPr>
        <p:blipFill>
          <a:blip r:embed="rId2" cstate="print"/>
          <a:stretch>
            <a:fillRect/>
          </a:stretch>
        </p:blipFill>
        <p:spPr>
          <a:xfrm>
            <a:off x="179512" y="3471357"/>
            <a:ext cx="4752528" cy="3342019"/>
          </a:xfrm>
        </p:spPr>
      </p:pic>
      <p:pic>
        <p:nvPicPr>
          <p:cNvPr id="5" name="図 4" descr="lc_c_rise.png"/>
          <p:cNvPicPr>
            <a:picLocks noChangeAspect="1"/>
          </p:cNvPicPr>
          <p:nvPr/>
        </p:nvPicPr>
        <p:blipFill>
          <a:blip r:embed="rId3" cstate="print"/>
          <a:stretch>
            <a:fillRect/>
          </a:stretch>
        </p:blipFill>
        <p:spPr>
          <a:xfrm>
            <a:off x="251520" y="260648"/>
            <a:ext cx="4680520" cy="3201744"/>
          </a:xfrm>
          <a:prstGeom prst="rect">
            <a:avLst/>
          </a:prstGeom>
        </p:spPr>
      </p:pic>
      <p:cxnSp>
        <p:nvCxnSpPr>
          <p:cNvPr id="7" name="直線矢印コネクタ 6"/>
          <p:cNvCxnSpPr/>
          <p:nvPr/>
        </p:nvCxnSpPr>
        <p:spPr>
          <a:xfrm>
            <a:off x="2987824" y="332656"/>
            <a:ext cx="900000"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3" name="コンテンツ プレースホルダ 2"/>
          <p:cNvSpPr txBox="1">
            <a:spLocks/>
          </p:cNvSpPr>
          <p:nvPr/>
        </p:nvSpPr>
        <p:spPr>
          <a:xfrm>
            <a:off x="5076056" y="548680"/>
            <a:ext cx="4067944" cy="5688632"/>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増光開始直後</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dm/</a:t>
            </a:r>
            <a:r>
              <a:rPr kumimoji="1" lang="en-US" altLang="ja-JP" sz="3200" b="0" i="0" u="none" strike="noStrike" kern="1200" cap="none" spc="0" normalizeH="0" baseline="0" noProof="0" dirty="0" err="1" smtClean="0">
                <a:ln>
                  <a:noFill/>
                </a:ln>
                <a:solidFill>
                  <a:schemeClr val="tx1"/>
                </a:solidFill>
                <a:effectLst/>
                <a:uLnTx/>
                <a:uFillTx/>
                <a:latin typeface="+mn-lt"/>
                <a:ea typeface="+mn-ea"/>
                <a:cs typeface="+mn-cs"/>
              </a:rPr>
              <a:t>dt</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 = -1.3 </a:t>
            </a:r>
            <a:r>
              <a:rPr kumimoji="1" lang="en-US" altLang="ja-JP" sz="3200" b="0" i="0" u="none" strike="noStrike" kern="1200" cap="none" spc="0" normalizeH="0" baseline="0" noProof="0" dirty="0" err="1" smtClean="0">
                <a:ln>
                  <a:noFill/>
                </a:ln>
                <a:solidFill>
                  <a:schemeClr val="tx1"/>
                </a:solidFill>
                <a:effectLst/>
                <a:uLnTx/>
                <a:uFillTx/>
                <a:latin typeface="+mn-lt"/>
                <a:ea typeface="+mn-ea"/>
                <a:cs typeface="+mn-cs"/>
              </a:rPr>
              <a:t>mag</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/d</a:t>
            </a:r>
          </a:p>
          <a:p>
            <a:pPr marL="342900" marR="0" lvl="0" indent="-342900" algn="l" defTabSz="914400" rtl="0" eaLnBrk="1" fontAlgn="auto" latinLnBrk="0" hangingPunct="1">
              <a:lnSpc>
                <a:spcPct val="100000"/>
              </a:lnSpc>
              <a:spcBef>
                <a:spcPct val="20000"/>
              </a:spcBef>
              <a:spcAft>
                <a:spcPts val="0"/>
              </a:spcAft>
              <a:buClrTx/>
              <a:buSzTx/>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→相当小さい数値。</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P=0.048 d, P=0.032 d</a:t>
            </a:r>
          </a:p>
          <a:p>
            <a:pPr marL="342900" marR="0" lvl="0" indent="-342900" algn="l" defTabSz="914400" rtl="0" eaLnBrk="1" fontAlgn="auto" latinLnBrk="0" hangingPunct="1">
              <a:lnSpc>
                <a:spcPct val="100000"/>
              </a:lnSpc>
              <a:spcBef>
                <a:spcPct val="20000"/>
              </a:spcBef>
              <a:spcAft>
                <a:spcPts val="0"/>
              </a:spcAft>
              <a:buClrTx/>
              <a:buSzTx/>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P(orb)=0.07635 d</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と何の関係もなさそう。</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ja-JP" altLang="en-US" sz="3200" noProof="0" dirty="0" smtClean="0"/>
              <a:t>増光とともに</a:t>
            </a:r>
            <a:r>
              <a:rPr lang="en-US" altLang="ja-JP" sz="3200" noProof="0" dirty="0" err="1" smtClean="0"/>
              <a:t>g’-Ic</a:t>
            </a:r>
            <a:r>
              <a:rPr lang="ja-JP" altLang="en-US" sz="3200" noProof="0" dirty="0" smtClean="0"/>
              <a:t>は青くなる。</a:t>
            </a: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テキスト ボックス 13"/>
          <p:cNvSpPr txBox="1"/>
          <p:nvPr/>
        </p:nvSpPr>
        <p:spPr>
          <a:xfrm>
            <a:off x="3995936" y="1259468"/>
            <a:ext cx="407484" cy="369332"/>
          </a:xfrm>
          <a:prstGeom prst="rect">
            <a:avLst/>
          </a:prstGeom>
          <a:noFill/>
        </p:spPr>
        <p:txBody>
          <a:bodyPr wrap="none" rtlCol="0">
            <a:spAutoFit/>
          </a:bodyPr>
          <a:lstStyle/>
          <a:p>
            <a:r>
              <a:rPr kumimoji="1" lang="en-US" altLang="ja-JP" dirty="0" err="1" smtClean="0"/>
              <a:t>Rc</a:t>
            </a:r>
            <a:endParaRPr kumimoji="1" lang="ja-JP" altLang="en-US" dirty="0"/>
          </a:p>
        </p:txBody>
      </p:sp>
      <p:sp>
        <p:nvSpPr>
          <p:cNvPr id="15" name="テキスト ボックス 14"/>
          <p:cNvSpPr txBox="1"/>
          <p:nvPr/>
        </p:nvSpPr>
        <p:spPr>
          <a:xfrm>
            <a:off x="3851920" y="2636912"/>
            <a:ext cx="586764" cy="369332"/>
          </a:xfrm>
          <a:prstGeom prst="rect">
            <a:avLst/>
          </a:prstGeom>
          <a:noFill/>
        </p:spPr>
        <p:txBody>
          <a:bodyPr wrap="none" rtlCol="0">
            <a:spAutoFit/>
          </a:bodyPr>
          <a:lstStyle/>
          <a:p>
            <a:r>
              <a:rPr lang="en-US" altLang="ja-JP" dirty="0" err="1" smtClean="0"/>
              <a:t>g</a:t>
            </a:r>
            <a:r>
              <a:rPr kumimoji="1" lang="en-US" altLang="ja-JP" dirty="0" err="1" smtClean="0"/>
              <a:t>’-Ic</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pic>
        <p:nvPicPr>
          <p:cNvPr id="5" name="コンテンツ プレースホルダ 3" descr="lc_r.png"/>
          <p:cNvPicPr>
            <a:picLocks noChangeAspect="1"/>
          </p:cNvPicPr>
          <p:nvPr/>
        </p:nvPicPr>
        <p:blipFill>
          <a:blip r:embed="rId2" cstate="print"/>
          <a:stretch>
            <a:fillRect/>
          </a:stretch>
        </p:blipFill>
        <p:spPr>
          <a:xfrm>
            <a:off x="251520" y="1628800"/>
            <a:ext cx="8640960" cy="3310446"/>
          </a:xfrm>
          <a:prstGeom prst="rect">
            <a:avLst/>
          </a:prstGeom>
        </p:spPr>
      </p:pic>
      <p:sp>
        <p:nvSpPr>
          <p:cNvPr id="6" name="円/楕円 5"/>
          <p:cNvSpPr/>
          <p:nvPr/>
        </p:nvSpPr>
        <p:spPr>
          <a:xfrm>
            <a:off x="5004048" y="2276872"/>
            <a:ext cx="864096" cy="1008112"/>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256"/>
            <a:ext cx="8229600" cy="1143000"/>
          </a:xfrm>
        </p:spPr>
        <p:txBody>
          <a:bodyPr>
            <a:normAutofit/>
          </a:bodyPr>
          <a:lstStyle/>
          <a:p>
            <a:r>
              <a:rPr lang="en-US" altLang="ja-JP" sz="3400" dirty="0" smtClean="0"/>
              <a:t>normal outburst</a:t>
            </a:r>
            <a:r>
              <a:rPr lang="ja-JP" altLang="en-US" sz="3400" dirty="0" smtClean="0"/>
              <a:t>中に</a:t>
            </a:r>
            <a:r>
              <a:rPr lang="en-US" altLang="ja-JP" sz="3400" dirty="0" err="1" smtClean="0"/>
              <a:t>superhump</a:t>
            </a:r>
            <a:r>
              <a:rPr lang="ja-JP" altLang="en-US" sz="3400" dirty="0" smtClean="0"/>
              <a:t>発見か！？</a:t>
            </a:r>
            <a:endParaRPr kumimoji="1" lang="ja-JP" altLang="en-US" sz="3400" dirty="0"/>
          </a:p>
        </p:txBody>
      </p:sp>
      <p:pic>
        <p:nvPicPr>
          <p:cNvPr id="4" name="コンテンツ プレースホルダ 3" descr="out_pdm.png"/>
          <p:cNvPicPr>
            <a:picLocks noGrp="1" noChangeAspect="1"/>
          </p:cNvPicPr>
          <p:nvPr>
            <p:ph idx="1"/>
          </p:nvPr>
        </p:nvPicPr>
        <p:blipFill>
          <a:blip r:embed="rId2" cstate="print"/>
          <a:stretch>
            <a:fillRect/>
          </a:stretch>
        </p:blipFill>
        <p:spPr>
          <a:xfrm>
            <a:off x="72008" y="836712"/>
            <a:ext cx="4788024" cy="2808312"/>
          </a:xfrm>
        </p:spPr>
      </p:pic>
      <p:pic>
        <p:nvPicPr>
          <p:cNvPr id="5" name="図 4" descr="e_shvar.png"/>
          <p:cNvPicPr>
            <a:picLocks noChangeAspect="1"/>
          </p:cNvPicPr>
          <p:nvPr/>
        </p:nvPicPr>
        <p:blipFill>
          <a:blip r:embed="rId3" cstate="print"/>
          <a:stretch>
            <a:fillRect/>
          </a:stretch>
        </p:blipFill>
        <p:spPr>
          <a:xfrm>
            <a:off x="395536" y="3645024"/>
            <a:ext cx="4392488" cy="3069353"/>
          </a:xfrm>
          <a:prstGeom prst="rect">
            <a:avLst/>
          </a:prstGeom>
        </p:spPr>
      </p:pic>
      <p:sp>
        <p:nvSpPr>
          <p:cNvPr id="6" name="右矢印 5"/>
          <p:cNvSpPr/>
          <p:nvPr/>
        </p:nvSpPr>
        <p:spPr>
          <a:xfrm flipH="1" flipV="1">
            <a:off x="3707904" y="2708920"/>
            <a:ext cx="864096" cy="33265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rot="10800000" flipH="1" flipV="1">
            <a:off x="2429318" y="2618179"/>
            <a:ext cx="864096" cy="332656"/>
          </a:xfrm>
          <a:prstGeom prst="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 2"/>
          <p:cNvSpPr txBox="1">
            <a:spLocks/>
          </p:cNvSpPr>
          <p:nvPr/>
        </p:nvSpPr>
        <p:spPr>
          <a:xfrm>
            <a:off x="5076056" y="1052736"/>
            <a:ext cx="3610744" cy="554461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Normal outburst</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の減光中に</a:t>
            </a:r>
            <a:r>
              <a:rPr kumimoji="1" lang="en-US" altLang="ja-JP" sz="3200" b="0" i="0" u="none" strike="noStrike" kern="1200" cap="none" spc="0" normalizeH="0" baseline="0" noProof="0" dirty="0" smtClean="0">
                <a:ln>
                  <a:noFill/>
                </a:ln>
                <a:solidFill>
                  <a:srgbClr val="FF0000"/>
                </a:solidFill>
                <a:effectLst/>
                <a:uLnTx/>
                <a:uFillTx/>
                <a:latin typeface="+mn-lt"/>
                <a:ea typeface="+mn-ea"/>
                <a:cs typeface="+mn-cs"/>
              </a:rPr>
              <a:t>P=0.07903 d</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 </a:t>
            </a:r>
            <a:r>
              <a:rPr kumimoji="1" lang="en-US" altLang="ja-JP" sz="3200" b="0" i="0" u="none" strike="noStrike" kern="1200" cap="none" spc="0" normalizeH="0" baseline="0" noProof="0" dirty="0" smtClean="0">
                <a:ln>
                  <a:noFill/>
                </a:ln>
                <a:solidFill>
                  <a:srgbClr val="0070C0"/>
                </a:solidFill>
                <a:effectLst/>
                <a:uLnTx/>
                <a:uFillTx/>
                <a:latin typeface="+mn-lt"/>
                <a:ea typeface="+mn-ea"/>
                <a:cs typeface="+mn-cs"/>
              </a:rPr>
              <a:t>P=0.07618 d</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の周期を検出。</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3200" b="0" i="0" u="none" strike="noStrike" kern="1200" cap="none" spc="0" normalizeH="0" baseline="0" noProof="0" dirty="0" smtClean="0">
                <a:ln>
                  <a:noFill/>
                </a:ln>
                <a:solidFill>
                  <a:srgbClr val="FF0000"/>
                </a:solidFill>
                <a:effectLst/>
                <a:uLnTx/>
                <a:uFillTx/>
                <a:latin typeface="+mn-lt"/>
                <a:ea typeface="+mn-ea"/>
                <a:cs typeface="+mn-cs"/>
              </a:rPr>
              <a:t>前者</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は</a:t>
            </a:r>
            <a:r>
              <a:rPr kumimoji="1" lang="en-US" altLang="ja-JP" sz="3200" b="0" i="0" u="none" strike="noStrike" kern="1200" cap="none" spc="0" normalizeH="0" baseline="0" noProof="0" dirty="0" err="1" smtClean="0">
                <a:ln>
                  <a:noFill/>
                </a:ln>
                <a:solidFill>
                  <a:schemeClr val="tx1"/>
                </a:solidFill>
                <a:effectLst/>
                <a:uLnTx/>
                <a:uFillTx/>
                <a:latin typeface="+mn-lt"/>
                <a:ea typeface="+mn-ea"/>
                <a:cs typeface="+mn-cs"/>
              </a:rPr>
              <a:t>superhump</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周期と一致</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ちなみに</a:t>
            </a:r>
            <a:r>
              <a:rPr kumimoji="1" lang="ja-JP" altLang="en-US" sz="3200" b="0" i="0" u="none" strike="noStrike" kern="1200" cap="none" spc="0" normalizeH="0" baseline="0" noProof="0" dirty="0" smtClean="0">
                <a:ln>
                  <a:noFill/>
                </a:ln>
                <a:solidFill>
                  <a:srgbClr val="0070C0"/>
                </a:solidFill>
                <a:effectLst/>
                <a:uLnTx/>
                <a:uFillTx/>
                <a:latin typeface="+mn-lt"/>
                <a:ea typeface="+mn-ea"/>
                <a:cs typeface="+mn-cs"/>
              </a:rPr>
              <a:t>後者</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は軌道周期より</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14</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秒短い</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下図： </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P=0.07903 d</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で</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fold</a:t>
            </a:r>
            <a:r>
              <a:rPr kumimoji="1" lang="ja-JP" altLang="en-US" sz="3200" b="0" i="0" u="none" strike="noStrike" kern="1200" cap="none" spc="0" normalizeH="0" baseline="0" noProof="0" dirty="0" err="1" smtClean="0">
                <a:ln>
                  <a:noFill/>
                </a:ln>
                <a:solidFill>
                  <a:schemeClr val="tx1"/>
                </a:solidFill>
                <a:effectLst/>
                <a:uLnTx/>
                <a:uFillTx/>
                <a:latin typeface="+mn-lt"/>
                <a:ea typeface="+mn-ea"/>
                <a:cs typeface="+mn-cs"/>
              </a:rPr>
              <a:t>。</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何となく</a:t>
            </a:r>
            <a:r>
              <a:rPr kumimoji="1" lang="en-US" altLang="ja-JP" sz="3200" b="0" i="0" u="none" strike="noStrike" kern="1200" cap="none" spc="0" normalizeH="0" baseline="0" noProof="0" dirty="0" err="1" smtClean="0">
                <a:ln>
                  <a:noFill/>
                </a:ln>
                <a:solidFill>
                  <a:schemeClr val="tx1"/>
                </a:solidFill>
                <a:effectLst/>
                <a:uLnTx/>
                <a:uFillTx/>
                <a:latin typeface="+mn-lt"/>
                <a:ea typeface="+mn-ea"/>
                <a:cs typeface="+mn-cs"/>
              </a:rPr>
              <a:t>superhump</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の兆候が見える</a:t>
            </a: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pic>
        <p:nvPicPr>
          <p:cNvPr id="4" name="コンテンツ プレースホルダ 3" descr="lc_r.png"/>
          <p:cNvPicPr>
            <a:picLocks noChangeAspect="1"/>
          </p:cNvPicPr>
          <p:nvPr/>
        </p:nvPicPr>
        <p:blipFill>
          <a:blip r:embed="rId2" cstate="print"/>
          <a:stretch>
            <a:fillRect/>
          </a:stretch>
        </p:blipFill>
        <p:spPr>
          <a:xfrm>
            <a:off x="251520" y="1196752"/>
            <a:ext cx="8640960" cy="3310446"/>
          </a:xfrm>
          <a:prstGeom prst="rect">
            <a:avLst/>
          </a:prstGeom>
        </p:spPr>
      </p:pic>
      <p:cxnSp>
        <p:nvCxnSpPr>
          <p:cNvPr id="6" name="直線矢印コネクタ 5"/>
          <p:cNvCxnSpPr/>
          <p:nvPr/>
        </p:nvCxnSpPr>
        <p:spPr>
          <a:xfrm>
            <a:off x="1187624" y="3645024"/>
            <a:ext cx="1584176" cy="0"/>
          </a:xfrm>
          <a:prstGeom prst="straightConnector1">
            <a:avLst/>
          </a:prstGeom>
          <a:ln w="635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3419872" y="3636640"/>
            <a:ext cx="1728192" cy="8384"/>
          </a:xfrm>
          <a:prstGeom prst="straightConnector1">
            <a:avLst/>
          </a:prstGeom>
          <a:ln w="635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V="1">
            <a:off x="7020272" y="3636640"/>
            <a:ext cx="1728192" cy="8384"/>
          </a:xfrm>
          <a:prstGeom prst="straightConnector1">
            <a:avLst/>
          </a:prstGeom>
          <a:ln w="635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580112" y="3573016"/>
            <a:ext cx="1224136" cy="0"/>
          </a:xfrm>
          <a:prstGeom prst="straightConnector1">
            <a:avLst/>
          </a:prstGeom>
          <a:ln w="63500">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78098"/>
          </a:xfrm>
        </p:spPr>
        <p:txBody>
          <a:bodyPr>
            <a:normAutofit fontScale="90000"/>
          </a:bodyPr>
          <a:lstStyle/>
          <a:p>
            <a:r>
              <a:rPr lang="en-US" altLang="ja-JP" dirty="0" smtClean="0"/>
              <a:t>c</a:t>
            </a:r>
            <a:r>
              <a:rPr kumimoji="1" lang="en-US" altLang="ja-JP" dirty="0" smtClean="0"/>
              <a:t>olor-color diagram during quiescence</a:t>
            </a:r>
            <a:endParaRPr kumimoji="1" lang="ja-JP" altLang="en-US" dirty="0"/>
          </a:p>
        </p:txBody>
      </p:sp>
      <p:pic>
        <p:nvPicPr>
          <p:cNvPr id="4" name="コンテンツ プレースホルダ 3" descr="col_qui.png"/>
          <p:cNvPicPr>
            <a:picLocks noGrp="1" noChangeAspect="1"/>
          </p:cNvPicPr>
          <p:nvPr>
            <p:ph idx="1"/>
          </p:nvPr>
        </p:nvPicPr>
        <p:blipFill>
          <a:blip r:embed="rId2" cstate="print"/>
          <a:stretch>
            <a:fillRect/>
          </a:stretch>
        </p:blipFill>
        <p:spPr>
          <a:xfrm>
            <a:off x="-1" y="1412776"/>
            <a:ext cx="5004049" cy="3960440"/>
          </a:xfrm>
        </p:spPr>
      </p:pic>
      <p:sp>
        <p:nvSpPr>
          <p:cNvPr id="5" name="コンテンツ プレースホルダ 2"/>
          <p:cNvSpPr txBox="1">
            <a:spLocks/>
          </p:cNvSpPr>
          <p:nvPr/>
        </p:nvSpPr>
        <p:spPr>
          <a:xfrm>
            <a:off x="4860032" y="1600201"/>
            <a:ext cx="4283968" cy="2476871"/>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白丸：</a:t>
            </a:r>
            <a:r>
              <a:rPr kumimoji="1" lang="ja-JP" altLang="en-US" sz="3200" b="0" i="0" u="none" strike="noStrike" kern="1200" cap="none" spc="0" normalizeH="0" baseline="0" noProof="0" dirty="0" smtClean="0">
                <a:ln>
                  <a:noFill/>
                </a:ln>
                <a:solidFill>
                  <a:srgbClr val="0070C0"/>
                </a:solidFill>
                <a:effectLst/>
                <a:uLnTx/>
                <a:uFillTx/>
                <a:latin typeface="+mn-lt"/>
                <a:ea typeface="+mn-ea"/>
                <a:cs typeface="+mn-cs"/>
              </a:rPr>
              <a:t>明るい静穏時</a:t>
            </a:r>
            <a:endParaRPr kumimoji="1" lang="en-US" altLang="ja-JP" sz="3200" b="0"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黒丸：</a:t>
            </a:r>
            <a:r>
              <a:rPr kumimoji="1" lang="ja-JP" altLang="en-US" sz="3200" b="0" i="0" u="none" strike="noStrike" kern="1200" cap="none" spc="0" normalizeH="0" baseline="0" noProof="0" dirty="0" smtClean="0">
                <a:ln>
                  <a:noFill/>
                </a:ln>
                <a:solidFill>
                  <a:srgbClr val="FF0000"/>
                </a:solidFill>
                <a:effectLst/>
                <a:uLnTx/>
                <a:uFillTx/>
                <a:latin typeface="+mn-lt"/>
                <a:ea typeface="+mn-ea"/>
                <a:cs typeface="+mn-cs"/>
              </a:rPr>
              <a:t>それ以外</a:t>
            </a:r>
            <a:endParaRPr kumimoji="1" lang="en-US" altLang="ja-JP" sz="3200" b="0"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lang="ja-JP" altLang="en-US" sz="3200" dirty="0" smtClean="0"/>
              <a:t>→　明るい静穏時は</a:t>
            </a:r>
            <a:endParaRPr lang="en-US" altLang="ja-JP" sz="3200" dirty="0" smtClean="0"/>
          </a:p>
          <a:p>
            <a:pPr marL="342900" marR="0" lvl="0" indent="-342900" algn="l" defTabSz="914400" rtl="0" eaLnBrk="1" fontAlgn="auto" latinLnBrk="0" hangingPunct="1">
              <a:lnSpc>
                <a:spcPct val="100000"/>
              </a:lnSpc>
              <a:spcBef>
                <a:spcPct val="20000"/>
              </a:spcBef>
              <a:spcAft>
                <a:spcPts val="0"/>
              </a:spcAft>
              <a:buClrTx/>
              <a:buSzTx/>
              <a:tabLst/>
              <a:defRPr/>
            </a:pPr>
            <a:r>
              <a:rPr lang="en-US" altLang="ja-JP" sz="3200" dirty="0" err="1" smtClean="0"/>
              <a:t>g’-Rc</a:t>
            </a:r>
            <a:r>
              <a:rPr lang="ja-JP" altLang="en-US" sz="3200" dirty="0" smtClean="0"/>
              <a:t>で赤い（</a:t>
            </a:r>
            <a:r>
              <a:rPr lang="en-US" altLang="ja-JP" sz="3200" dirty="0" smtClean="0"/>
              <a:t>g’</a:t>
            </a:r>
            <a:r>
              <a:rPr lang="ja-JP" altLang="en-US" sz="3200" dirty="0" err="1" smtClean="0"/>
              <a:t>だけ</a:t>
            </a:r>
            <a:r>
              <a:rPr lang="ja-JP" altLang="en-US" sz="3200" dirty="0" smtClean="0"/>
              <a:t>暗い）</a:t>
            </a:r>
            <a:endParaRPr lang="en-US" altLang="ja-JP" sz="3200" dirty="0" smtClean="0"/>
          </a:p>
        </p:txBody>
      </p:sp>
      <p:cxnSp>
        <p:nvCxnSpPr>
          <p:cNvPr id="7" name="直線コネクタ 6"/>
          <p:cNvCxnSpPr/>
          <p:nvPr/>
        </p:nvCxnSpPr>
        <p:spPr>
          <a:xfrm>
            <a:off x="1187624" y="3068960"/>
            <a:ext cx="345638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コンテンツ プレースホルダ 3"/>
          <p:cNvSpPr txBox="1">
            <a:spLocks/>
          </p:cNvSpPr>
          <p:nvPr/>
        </p:nvSpPr>
        <p:spPr>
          <a:xfrm>
            <a:off x="4860032" y="4005065"/>
            <a:ext cx="3826768" cy="2448272"/>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赤線の上下、という分類も可能だが？</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　→赤線の下に位置する日はほぼ例外なく</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outburst</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の直前</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タイトル 1"/>
          <p:cNvSpPr txBox="1">
            <a:spLocks/>
          </p:cNvSpPr>
          <p:nvPr/>
        </p:nvSpPr>
        <p:spPr>
          <a:xfrm>
            <a:off x="1331640" y="5459214"/>
            <a:ext cx="6203032" cy="1066130"/>
          </a:xfrm>
          <a:prstGeom prst="rect">
            <a:avLst/>
          </a:prstGeom>
          <a:solidFill>
            <a:schemeClr val="bg1"/>
          </a:solidFill>
          <a:ln>
            <a:solidFill>
              <a:srgbClr val="FF0000"/>
            </a:solidFill>
          </a:ln>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4400" dirty="0" smtClean="0">
                <a:latin typeface="+mj-lt"/>
                <a:ea typeface="+mj-ea"/>
                <a:cs typeface="+mj-cs"/>
              </a:rPr>
              <a:t>o</a:t>
            </a:r>
            <a:r>
              <a:rPr kumimoji="1" lang="en-US" altLang="ja-JP" sz="4400" b="0" i="0" u="none" strike="noStrike" kern="1200" cap="none" spc="0" normalizeH="0" baseline="0" noProof="0" dirty="0" err="1" smtClean="0">
                <a:ln>
                  <a:noFill/>
                </a:ln>
                <a:solidFill>
                  <a:schemeClr val="tx1"/>
                </a:solidFill>
                <a:effectLst/>
                <a:uLnTx/>
                <a:uFillTx/>
                <a:latin typeface="+mj-lt"/>
                <a:ea typeface="+mj-ea"/>
                <a:cs typeface="+mj-cs"/>
              </a:rPr>
              <a:t>utburst</a:t>
            </a: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の</a:t>
            </a:r>
            <a:r>
              <a:rPr lang="ja-JP" altLang="en-US" sz="4400" dirty="0" smtClean="0">
                <a:latin typeface="+mj-lt"/>
                <a:ea typeface="+mj-ea"/>
                <a:cs typeface="+mj-cs"/>
              </a:rPr>
              <a:t>予測</a:t>
            </a: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が可能！？</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ox(i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 4"/>
          <p:cNvSpPr>
            <a:spLocks noGrp="1"/>
          </p:cNvSpPr>
          <p:nvPr>
            <p:ph idx="1"/>
          </p:nvPr>
        </p:nvSpPr>
        <p:spPr>
          <a:xfrm>
            <a:off x="457200" y="1052737"/>
            <a:ext cx="8229600" cy="3312368"/>
          </a:xfrm>
        </p:spPr>
        <p:txBody>
          <a:bodyPr>
            <a:normAutofit/>
          </a:bodyPr>
          <a:lstStyle/>
          <a:p>
            <a:r>
              <a:rPr kumimoji="1" lang="ja-JP" altLang="en-US" sz="2600" dirty="0" smtClean="0"/>
              <a:t>過去最大規模での</a:t>
            </a:r>
            <a:r>
              <a:rPr kumimoji="1" lang="en-US" altLang="ja-JP" sz="2600" dirty="0" smtClean="0"/>
              <a:t>SU </a:t>
            </a:r>
            <a:r>
              <a:rPr kumimoji="1" lang="en-US" altLang="ja-JP" sz="2600" dirty="0" err="1" smtClean="0"/>
              <a:t>UMa</a:t>
            </a:r>
            <a:r>
              <a:rPr kumimoji="1" lang="ja-JP" altLang="en-US" sz="2600" dirty="0" smtClean="0"/>
              <a:t>の測光観測（人類の歴史上、（多分）２番目</a:t>
            </a:r>
            <a:r>
              <a:rPr kumimoji="1" lang="en-US" altLang="ja-JP" sz="2600" dirty="0" smtClean="0"/>
              <a:t>?</a:t>
            </a:r>
            <a:r>
              <a:rPr kumimoji="1" lang="ja-JP" altLang="en-US" sz="2600" dirty="0" smtClean="0"/>
              <a:t>に</a:t>
            </a:r>
            <a:r>
              <a:rPr kumimoji="1" lang="en-US" altLang="ja-JP" sz="2600" dirty="0" smtClean="0"/>
              <a:t>SU </a:t>
            </a:r>
            <a:r>
              <a:rPr kumimoji="1" lang="en-US" altLang="ja-JP" sz="2600" dirty="0" err="1" smtClean="0"/>
              <a:t>UMa</a:t>
            </a:r>
            <a:r>
              <a:rPr kumimoji="1" lang="ja-JP" altLang="en-US" sz="2600" dirty="0" smtClean="0"/>
              <a:t>に詳しい人になりました）。</a:t>
            </a:r>
            <a:endParaRPr kumimoji="1" lang="en-US" altLang="ja-JP" sz="2600" dirty="0" smtClean="0"/>
          </a:p>
          <a:p>
            <a:r>
              <a:rPr lang="ja-JP" altLang="en-US" sz="2600" dirty="0" smtClean="0"/>
              <a:t>静穏時は２種類ある</a:t>
            </a:r>
            <a:r>
              <a:rPr lang="en-US" altLang="ja-JP" sz="2600" dirty="0" smtClean="0"/>
              <a:t>(</a:t>
            </a:r>
            <a:r>
              <a:rPr lang="ja-JP" altLang="en-US" sz="2600" dirty="0" smtClean="0"/>
              <a:t>明るい静穏時の存在</a:t>
            </a:r>
            <a:r>
              <a:rPr lang="en-US" altLang="ja-JP" sz="2600" dirty="0" smtClean="0"/>
              <a:t>)</a:t>
            </a:r>
            <a:r>
              <a:rPr lang="ja-JP" altLang="en-US" sz="2600" dirty="0" err="1" smtClean="0"/>
              <a:t>。</a:t>
            </a:r>
            <a:endParaRPr lang="en-US" altLang="ja-JP" sz="2600" dirty="0" smtClean="0"/>
          </a:p>
          <a:p>
            <a:r>
              <a:rPr lang="ja-JP" altLang="en-US" sz="2600" dirty="0" smtClean="0"/>
              <a:t>静穏時なのに大暴れ</a:t>
            </a:r>
            <a:r>
              <a:rPr lang="en-US" altLang="ja-JP" sz="2600" dirty="0" smtClean="0"/>
              <a:t>(negative</a:t>
            </a:r>
            <a:r>
              <a:rPr lang="ja-JP" altLang="en-US" sz="2600" dirty="0" smtClean="0"/>
              <a:t>のヒントも</a:t>
            </a:r>
            <a:r>
              <a:rPr lang="en-US" altLang="ja-JP" sz="2600" dirty="0" smtClean="0"/>
              <a:t>)</a:t>
            </a:r>
          </a:p>
          <a:p>
            <a:r>
              <a:rPr kumimoji="1" lang="ja-JP" altLang="en-US" sz="2600" dirty="0" smtClean="0"/>
              <a:t>増光の途中で起源不明の変動。</a:t>
            </a:r>
            <a:endParaRPr kumimoji="1" lang="en-US" altLang="ja-JP" sz="2600" dirty="0" smtClean="0"/>
          </a:p>
          <a:p>
            <a:r>
              <a:rPr lang="en-US" altLang="ja-JP" sz="2600" dirty="0" smtClean="0"/>
              <a:t>normal outburst</a:t>
            </a:r>
            <a:r>
              <a:rPr lang="ja-JP" altLang="en-US" sz="2600" dirty="0" smtClean="0"/>
              <a:t>中に</a:t>
            </a:r>
            <a:r>
              <a:rPr lang="en-US" altLang="ja-JP" sz="2600" dirty="0" err="1" smtClean="0"/>
              <a:t>superhump</a:t>
            </a:r>
            <a:r>
              <a:rPr lang="ja-JP" altLang="en-US" sz="2600" dirty="0" smtClean="0"/>
              <a:t>発見か？</a:t>
            </a:r>
            <a:endParaRPr lang="en-US" altLang="ja-JP" sz="2600" dirty="0" smtClean="0"/>
          </a:p>
          <a:p>
            <a:r>
              <a:rPr kumimoji="1" lang="ja-JP" altLang="en-US" sz="2600" dirty="0" smtClean="0"/>
              <a:t>色変化で増光を予測可能？</a:t>
            </a:r>
            <a:endParaRPr kumimoji="1" lang="ja-JP" altLang="en-US" sz="2600" dirty="0"/>
          </a:p>
        </p:txBody>
      </p:sp>
      <p:sp>
        <p:nvSpPr>
          <p:cNvPr id="6" name="タイトル 5"/>
          <p:cNvSpPr>
            <a:spLocks noGrp="1"/>
          </p:cNvSpPr>
          <p:nvPr>
            <p:ph type="title"/>
          </p:nvPr>
        </p:nvSpPr>
        <p:spPr>
          <a:xfrm>
            <a:off x="457200" y="274638"/>
            <a:ext cx="8229600" cy="850106"/>
          </a:xfrm>
        </p:spPr>
        <p:txBody>
          <a:bodyPr>
            <a:normAutofit/>
          </a:bodyPr>
          <a:lstStyle/>
          <a:p>
            <a:r>
              <a:rPr kumimoji="1" lang="ja-JP" altLang="en-US" sz="3600" dirty="0" smtClean="0"/>
              <a:t>まとめ</a:t>
            </a:r>
            <a:endParaRPr kumimoji="1" lang="ja-JP" altLang="en-US" sz="3600" dirty="0"/>
          </a:p>
        </p:txBody>
      </p:sp>
      <p:sp>
        <p:nvSpPr>
          <p:cNvPr id="8" name="コンテンツ プレースホルダ 2"/>
          <p:cNvSpPr txBox="1">
            <a:spLocks/>
          </p:cNvSpPr>
          <p:nvPr/>
        </p:nvSpPr>
        <p:spPr>
          <a:xfrm>
            <a:off x="539552" y="4869160"/>
            <a:ext cx="8229600" cy="1296144"/>
          </a:xfrm>
          <a:prstGeom prst="rect">
            <a:avLst/>
          </a:prstGeom>
          <a:solidFill>
            <a:schemeClr val="bg1"/>
          </a:solidFill>
          <a:ln>
            <a:solidFill>
              <a:srgbClr val="FF0000"/>
            </a:solidFill>
          </a:ln>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まだ間に合う！　キャンペーン参加大歓迎！</a:t>
            </a:r>
            <a:endParaRPr lang="en-US" altLang="ja-JP" sz="3200" dirty="0" smtClean="0"/>
          </a:p>
          <a:p>
            <a:pPr marL="342900" marR="0" lvl="0" indent="-342900" algn="l" defTabSz="914400" rtl="0" eaLnBrk="1" fontAlgn="auto" latinLnBrk="0" hangingPunct="1">
              <a:lnSpc>
                <a:spcPct val="100000"/>
              </a:lnSpc>
              <a:spcBef>
                <a:spcPct val="20000"/>
              </a:spcBef>
              <a:spcAft>
                <a:spcPts val="0"/>
              </a:spcAft>
              <a:buClrTx/>
              <a:buSzTx/>
              <a:tabLst/>
              <a:defRPr/>
            </a:pPr>
            <a:r>
              <a:rPr lang="ja-JP" altLang="en-US" sz="3200" dirty="0" smtClean="0"/>
              <a:t>　　</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近赤外のデータは特に魅力的</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次のターゲットは大島君の大好きなあの天体　　？</a:t>
            </a: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ハート 8"/>
          <p:cNvSpPr/>
          <p:nvPr/>
        </p:nvSpPr>
        <p:spPr>
          <a:xfrm>
            <a:off x="7452320" y="5661248"/>
            <a:ext cx="432048" cy="432048"/>
          </a:xfrm>
          <a:prstGeom prst="heart">
            <a:avLst/>
          </a:prstGeom>
          <a:solidFill>
            <a:srgbClr val="FBA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52400" y="152400"/>
            <a:ext cx="2971800" cy="639763"/>
          </a:xfrm>
        </p:spPr>
        <p:txBody>
          <a:bodyPr/>
          <a:lstStyle/>
          <a:p>
            <a:r>
              <a:rPr lang="ja-JP" altLang="en-US" sz="3200"/>
              <a:t>矮新星</a:t>
            </a:r>
          </a:p>
        </p:txBody>
      </p:sp>
      <p:sp>
        <p:nvSpPr>
          <p:cNvPr id="10243" name="Rectangle 3"/>
          <p:cNvSpPr>
            <a:spLocks noGrp="1" noChangeArrowheads="1"/>
          </p:cNvSpPr>
          <p:nvPr>
            <p:ph type="body" idx="1"/>
          </p:nvPr>
        </p:nvSpPr>
        <p:spPr>
          <a:xfrm>
            <a:off x="152400" y="1066800"/>
            <a:ext cx="4038600" cy="2133600"/>
          </a:xfrm>
        </p:spPr>
        <p:txBody>
          <a:bodyPr/>
          <a:lstStyle/>
          <a:p>
            <a:pPr>
              <a:lnSpc>
                <a:spcPct val="90000"/>
              </a:lnSpc>
            </a:pPr>
            <a:r>
              <a:rPr lang="ja-JP" altLang="en-US" sz="2600"/>
              <a:t>軌道周期およそ１～９時間の近接連星系。</a:t>
            </a:r>
          </a:p>
          <a:p>
            <a:pPr>
              <a:lnSpc>
                <a:spcPct val="90000"/>
              </a:lnSpc>
            </a:pPr>
            <a:r>
              <a:rPr lang="ja-JP" altLang="en-US" sz="2600"/>
              <a:t>時々</a:t>
            </a:r>
            <a:r>
              <a:rPr lang="en-US" altLang="ja-JP" sz="2600"/>
              <a:t>outburst</a:t>
            </a:r>
            <a:r>
              <a:rPr lang="ja-JP" altLang="en-US" sz="2600"/>
              <a:t>を起こす。</a:t>
            </a:r>
          </a:p>
          <a:p>
            <a:pPr>
              <a:lnSpc>
                <a:spcPct val="90000"/>
              </a:lnSpc>
            </a:pPr>
            <a:r>
              <a:rPr lang="ja-JP" altLang="en-US" sz="2600"/>
              <a:t>光度曲線の違いから３種類に分類。</a:t>
            </a:r>
          </a:p>
          <a:p>
            <a:pPr>
              <a:lnSpc>
                <a:spcPct val="90000"/>
              </a:lnSpc>
            </a:pPr>
            <a:endParaRPr lang="en-US" altLang="ja-JP" sz="2600"/>
          </a:p>
        </p:txBody>
      </p:sp>
      <p:pic>
        <p:nvPicPr>
          <p:cNvPr id="10244" name="Picture 4" descr="cv"/>
          <p:cNvPicPr>
            <a:picLocks noChangeAspect="1" noChangeArrowheads="1"/>
          </p:cNvPicPr>
          <p:nvPr/>
        </p:nvPicPr>
        <p:blipFill>
          <a:blip r:embed="rId3" cstate="print"/>
          <a:srcRect/>
          <a:stretch>
            <a:fillRect/>
          </a:stretch>
        </p:blipFill>
        <p:spPr bwMode="auto">
          <a:xfrm>
            <a:off x="152400" y="3397250"/>
            <a:ext cx="4316413" cy="3079750"/>
          </a:xfrm>
          <a:prstGeom prst="rect">
            <a:avLst/>
          </a:prstGeom>
          <a:noFill/>
        </p:spPr>
      </p:pic>
      <p:pic>
        <p:nvPicPr>
          <p:cNvPr id="10245" name="Picture 5" descr="dnlc"/>
          <p:cNvPicPr>
            <a:picLocks noChangeAspect="1" noChangeArrowheads="1"/>
          </p:cNvPicPr>
          <p:nvPr/>
        </p:nvPicPr>
        <p:blipFill>
          <a:blip r:embed="rId4" cstate="print"/>
          <a:srcRect/>
          <a:stretch>
            <a:fillRect/>
          </a:stretch>
        </p:blipFill>
        <p:spPr bwMode="auto">
          <a:xfrm>
            <a:off x="4572000" y="76200"/>
            <a:ext cx="4114800" cy="6248400"/>
          </a:xfrm>
          <a:prstGeom prst="rect">
            <a:avLst/>
          </a:prstGeom>
          <a:noFill/>
        </p:spPr>
      </p:pic>
      <p:sp>
        <p:nvSpPr>
          <p:cNvPr id="10246" name="Text Box 6"/>
          <p:cNvSpPr txBox="1">
            <a:spLocks noChangeArrowheads="1"/>
          </p:cNvSpPr>
          <p:nvPr/>
        </p:nvSpPr>
        <p:spPr bwMode="auto">
          <a:xfrm>
            <a:off x="7131050" y="6477000"/>
            <a:ext cx="1383520" cy="369332"/>
          </a:xfrm>
          <a:prstGeom prst="rect">
            <a:avLst/>
          </a:prstGeom>
          <a:noFill/>
          <a:ln w="9525">
            <a:noFill/>
            <a:miter lim="800000"/>
            <a:headEnd/>
            <a:tailEnd/>
          </a:ln>
          <a:effectLst/>
        </p:spPr>
        <p:txBody>
          <a:bodyPr wrap="none">
            <a:spAutoFit/>
          </a:bodyPr>
          <a:lstStyle/>
          <a:p>
            <a:r>
              <a:rPr lang="en-US" altLang="ja-JP" dirty="0" smtClean="0"/>
              <a:t>Kato+ (2004</a:t>
            </a:r>
            <a:r>
              <a:rPr lang="en-US" altLang="ja-JP" dirty="0"/>
              <a:t>)</a:t>
            </a:r>
          </a:p>
        </p:txBody>
      </p:sp>
      <p:sp>
        <p:nvSpPr>
          <p:cNvPr id="7" name="正方形/長方形 6"/>
          <p:cNvSpPr/>
          <p:nvPr/>
        </p:nvSpPr>
        <p:spPr>
          <a:xfrm>
            <a:off x="4644008" y="4005064"/>
            <a:ext cx="4176464" cy="2232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8" name="Picture 10" descr="593_3023_fig9"/>
          <p:cNvPicPr>
            <a:picLocks noChangeAspect="1" noChangeArrowheads="1"/>
          </p:cNvPicPr>
          <p:nvPr/>
        </p:nvPicPr>
        <p:blipFill>
          <a:blip r:embed="rId3" cstate="print"/>
          <a:srcRect/>
          <a:stretch>
            <a:fillRect/>
          </a:stretch>
        </p:blipFill>
        <p:spPr bwMode="auto">
          <a:xfrm>
            <a:off x="5148064" y="620689"/>
            <a:ext cx="3736032" cy="5475312"/>
          </a:xfrm>
          <a:prstGeom prst="rect">
            <a:avLst/>
          </a:prstGeom>
          <a:noFill/>
        </p:spPr>
      </p:pic>
      <p:pic>
        <p:nvPicPr>
          <p:cNvPr id="12" name="図 11" descr="kat02wxcet_fig1.jpg"/>
          <p:cNvPicPr>
            <a:picLocks noChangeAspect="1"/>
          </p:cNvPicPr>
          <p:nvPr/>
        </p:nvPicPr>
        <p:blipFill>
          <a:blip r:embed="rId4" cstate="print"/>
          <a:stretch>
            <a:fillRect/>
          </a:stretch>
        </p:blipFill>
        <p:spPr>
          <a:xfrm>
            <a:off x="179512" y="1340768"/>
            <a:ext cx="4752528" cy="3133344"/>
          </a:xfrm>
          <a:prstGeom prst="rect">
            <a:avLst/>
          </a:prstGeom>
        </p:spPr>
      </p:pic>
      <p:sp>
        <p:nvSpPr>
          <p:cNvPr id="12290" name="Rectangle 2"/>
          <p:cNvSpPr>
            <a:spLocks noGrp="1" noChangeArrowheads="1"/>
          </p:cNvSpPr>
          <p:nvPr>
            <p:ph type="title"/>
          </p:nvPr>
        </p:nvSpPr>
        <p:spPr>
          <a:xfrm>
            <a:off x="381000" y="228600"/>
            <a:ext cx="3657600" cy="563563"/>
          </a:xfrm>
        </p:spPr>
        <p:txBody>
          <a:bodyPr>
            <a:normAutofit fontScale="90000"/>
          </a:bodyPr>
          <a:lstStyle/>
          <a:p>
            <a:r>
              <a:rPr lang="en-US" altLang="ja-JP" sz="3200"/>
              <a:t>period change</a:t>
            </a:r>
            <a:r>
              <a:rPr lang="ja-JP" altLang="en-US" sz="3200"/>
              <a:t>問題</a:t>
            </a:r>
          </a:p>
        </p:txBody>
      </p:sp>
      <p:sp>
        <p:nvSpPr>
          <p:cNvPr id="12292" name="Text Box 4"/>
          <p:cNvSpPr txBox="1">
            <a:spLocks noChangeArrowheads="1"/>
          </p:cNvSpPr>
          <p:nvPr/>
        </p:nvSpPr>
        <p:spPr bwMode="auto">
          <a:xfrm>
            <a:off x="228600" y="692696"/>
            <a:ext cx="5218113" cy="488950"/>
          </a:xfrm>
          <a:prstGeom prst="rect">
            <a:avLst/>
          </a:prstGeom>
          <a:noFill/>
          <a:ln w="9525">
            <a:noFill/>
            <a:miter lim="800000"/>
            <a:headEnd/>
            <a:tailEnd/>
          </a:ln>
          <a:effectLst/>
        </p:spPr>
        <p:txBody>
          <a:bodyPr wrap="none">
            <a:spAutoFit/>
          </a:bodyPr>
          <a:lstStyle/>
          <a:p>
            <a:r>
              <a:rPr lang="ja-JP" altLang="en-US" sz="2600" dirty="0"/>
              <a:t>その前に</a:t>
            </a:r>
            <a:r>
              <a:rPr lang="en-US" altLang="ja-JP" sz="2600" dirty="0"/>
              <a:t>……</a:t>
            </a:r>
            <a:r>
              <a:rPr lang="ja-JP" altLang="en-US" sz="2600" dirty="0"/>
              <a:t>　</a:t>
            </a:r>
            <a:r>
              <a:rPr lang="en-US" altLang="ja-JP" sz="2600" dirty="0" err="1"/>
              <a:t>superhump</a:t>
            </a:r>
            <a:r>
              <a:rPr lang="ja-JP" altLang="en-US" sz="2600" dirty="0" err="1"/>
              <a:t>って</a:t>
            </a:r>
            <a:r>
              <a:rPr lang="ja-JP" altLang="en-US" sz="2600" dirty="0"/>
              <a:t>何？</a:t>
            </a:r>
          </a:p>
        </p:txBody>
      </p:sp>
      <p:sp>
        <p:nvSpPr>
          <p:cNvPr id="12294" name="Text Box 6"/>
          <p:cNvSpPr txBox="1">
            <a:spLocks noChangeArrowheads="1"/>
          </p:cNvSpPr>
          <p:nvPr/>
        </p:nvSpPr>
        <p:spPr bwMode="auto">
          <a:xfrm>
            <a:off x="300608" y="4587850"/>
            <a:ext cx="4343400" cy="641350"/>
          </a:xfrm>
          <a:prstGeom prst="rect">
            <a:avLst/>
          </a:prstGeom>
          <a:noFill/>
          <a:ln w="9525">
            <a:noFill/>
            <a:miter lim="800000"/>
            <a:headEnd/>
            <a:tailEnd/>
          </a:ln>
          <a:effectLst/>
        </p:spPr>
        <p:txBody>
          <a:bodyPr>
            <a:spAutoFit/>
          </a:bodyPr>
          <a:lstStyle/>
          <a:p>
            <a:r>
              <a:rPr lang="en-US" altLang="ja-JP" dirty="0"/>
              <a:t>SU </a:t>
            </a:r>
            <a:r>
              <a:rPr lang="en-US" altLang="ja-JP" dirty="0" err="1"/>
              <a:t>UMa</a:t>
            </a:r>
            <a:r>
              <a:rPr lang="ja-JP" altLang="en-US" dirty="0"/>
              <a:t>型矮新星の</a:t>
            </a:r>
            <a:r>
              <a:rPr lang="en-US" altLang="ja-JP" dirty="0" err="1"/>
              <a:t>superoutburst</a:t>
            </a:r>
            <a:r>
              <a:rPr lang="ja-JP" altLang="en-US" dirty="0"/>
              <a:t>時の</a:t>
            </a:r>
          </a:p>
          <a:p>
            <a:r>
              <a:rPr lang="ja-JP" altLang="en-US" dirty="0"/>
              <a:t>光度曲線 </a:t>
            </a:r>
            <a:r>
              <a:rPr lang="en-US" altLang="ja-JP" dirty="0" smtClean="0"/>
              <a:t>(Kato +(2002))</a:t>
            </a:r>
            <a:endParaRPr lang="en-US" altLang="ja-JP" dirty="0"/>
          </a:p>
        </p:txBody>
      </p:sp>
      <p:sp>
        <p:nvSpPr>
          <p:cNvPr id="12295" name="Line 7"/>
          <p:cNvSpPr>
            <a:spLocks noChangeShapeType="1"/>
          </p:cNvSpPr>
          <p:nvPr/>
        </p:nvSpPr>
        <p:spPr bwMode="auto">
          <a:xfrm>
            <a:off x="2197224" y="2060848"/>
            <a:ext cx="3526904" cy="0"/>
          </a:xfrm>
          <a:prstGeom prst="line">
            <a:avLst/>
          </a:prstGeom>
          <a:noFill/>
          <a:ln w="57150">
            <a:solidFill>
              <a:srgbClr val="FF3300"/>
            </a:solidFill>
            <a:round/>
            <a:headEnd/>
            <a:tailEnd type="triangle" w="med" len="med"/>
          </a:ln>
          <a:effectLst/>
        </p:spPr>
        <p:txBody>
          <a:bodyPr/>
          <a:lstStyle/>
          <a:p>
            <a:endParaRPr lang="ja-JP" altLang="en-US"/>
          </a:p>
        </p:txBody>
      </p:sp>
      <p:sp>
        <p:nvSpPr>
          <p:cNvPr id="12299" name="Text Box 11"/>
          <p:cNvSpPr txBox="1">
            <a:spLocks noChangeArrowheads="1"/>
          </p:cNvSpPr>
          <p:nvPr/>
        </p:nvSpPr>
        <p:spPr bwMode="auto">
          <a:xfrm>
            <a:off x="6432550" y="6172200"/>
            <a:ext cx="1563698" cy="369332"/>
          </a:xfrm>
          <a:prstGeom prst="rect">
            <a:avLst/>
          </a:prstGeom>
          <a:noFill/>
          <a:ln w="9525">
            <a:noFill/>
            <a:miter lim="800000"/>
            <a:headEnd/>
            <a:tailEnd/>
          </a:ln>
          <a:effectLst/>
        </p:spPr>
        <p:txBody>
          <a:bodyPr wrap="none">
            <a:spAutoFit/>
          </a:bodyPr>
          <a:lstStyle/>
          <a:p>
            <a:r>
              <a:rPr lang="en-US" altLang="ja-JP" dirty="0" err="1" smtClean="0"/>
              <a:t>Oizumi</a:t>
            </a:r>
            <a:r>
              <a:rPr lang="en-US" altLang="ja-JP" dirty="0"/>
              <a:t>+</a:t>
            </a:r>
            <a:r>
              <a:rPr lang="en-US" altLang="ja-JP" dirty="0" smtClean="0"/>
              <a:t>(2007</a:t>
            </a:r>
            <a:r>
              <a:rPr lang="en-US" altLang="ja-JP" dirty="0"/>
              <a:t>)</a:t>
            </a:r>
          </a:p>
        </p:txBody>
      </p:sp>
      <p:sp>
        <p:nvSpPr>
          <p:cNvPr id="12300" name="Text Box 12"/>
          <p:cNvSpPr txBox="1">
            <a:spLocks noChangeArrowheads="1"/>
          </p:cNvSpPr>
          <p:nvPr/>
        </p:nvSpPr>
        <p:spPr bwMode="auto">
          <a:xfrm>
            <a:off x="127265" y="5232682"/>
            <a:ext cx="4948791" cy="1292662"/>
          </a:xfrm>
          <a:prstGeom prst="rect">
            <a:avLst/>
          </a:prstGeom>
          <a:noFill/>
          <a:ln w="9525">
            <a:solidFill>
              <a:srgbClr val="FF3300"/>
            </a:solidFill>
            <a:miter lim="800000"/>
            <a:headEnd/>
            <a:tailEnd/>
          </a:ln>
          <a:effectLst/>
        </p:spPr>
        <p:txBody>
          <a:bodyPr wrap="none">
            <a:spAutoFit/>
          </a:bodyPr>
          <a:lstStyle/>
          <a:p>
            <a:r>
              <a:rPr lang="en-US" altLang="ja-JP" sz="2600" dirty="0" err="1"/>
              <a:t>Superhump</a:t>
            </a:r>
            <a:r>
              <a:rPr lang="en-US" altLang="ja-JP" sz="2600" dirty="0"/>
              <a:t> = </a:t>
            </a:r>
            <a:r>
              <a:rPr lang="en-US" altLang="ja-JP" sz="2600" dirty="0" err="1"/>
              <a:t>superoutburst</a:t>
            </a:r>
            <a:r>
              <a:rPr lang="ja-JP" altLang="en-US" sz="2600" dirty="0" smtClean="0"/>
              <a:t>時に</a:t>
            </a:r>
            <a:endParaRPr lang="en-US" altLang="ja-JP" sz="2600" dirty="0" smtClean="0"/>
          </a:p>
          <a:p>
            <a:r>
              <a:rPr lang="ja-JP" altLang="en-US" sz="2600" dirty="0" smtClean="0"/>
              <a:t>出現する、</a:t>
            </a:r>
            <a:r>
              <a:rPr lang="ja-JP" altLang="en-US" sz="2600" b="1" dirty="0" smtClean="0">
                <a:solidFill>
                  <a:srgbClr val="FF0000"/>
                </a:solidFill>
              </a:rPr>
              <a:t>軌道周期より数％長い</a:t>
            </a:r>
            <a:endParaRPr lang="ja-JP" altLang="en-US" sz="2600" b="1" dirty="0">
              <a:solidFill>
                <a:srgbClr val="FF0000"/>
              </a:solidFill>
            </a:endParaRPr>
          </a:p>
          <a:p>
            <a:r>
              <a:rPr lang="ja-JP" altLang="en-US" sz="2600" dirty="0"/>
              <a:t>振幅</a:t>
            </a:r>
            <a:r>
              <a:rPr lang="en-US" altLang="ja-JP" sz="2600" dirty="0"/>
              <a:t>0.2mag</a:t>
            </a:r>
            <a:r>
              <a:rPr lang="ja-JP" altLang="en-US" sz="2600" dirty="0"/>
              <a:t>程度の準周期的変動</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disksph"/>
          <p:cNvPicPr>
            <a:picLocks noChangeAspect="1" noChangeArrowheads="1"/>
          </p:cNvPicPr>
          <p:nvPr/>
        </p:nvPicPr>
        <p:blipFill>
          <a:blip r:embed="rId4" cstate="print"/>
          <a:srcRect/>
          <a:stretch>
            <a:fillRect/>
          </a:stretch>
        </p:blipFill>
        <p:spPr bwMode="auto">
          <a:xfrm>
            <a:off x="0" y="409575"/>
            <a:ext cx="4629150" cy="6038850"/>
          </a:xfrm>
          <a:prstGeom prst="rect">
            <a:avLst/>
          </a:prstGeom>
          <a:noFill/>
        </p:spPr>
      </p:pic>
      <p:pic>
        <p:nvPicPr>
          <p:cNvPr id="15363" name="Picture 3" descr="53264"/>
          <p:cNvPicPr>
            <a:picLocks noChangeAspect="1" noChangeArrowheads="1"/>
          </p:cNvPicPr>
          <p:nvPr/>
        </p:nvPicPr>
        <p:blipFill>
          <a:blip r:embed="rId5" cstate="print"/>
          <a:srcRect/>
          <a:stretch>
            <a:fillRect/>
          </a:stretch>
        </p:blipFill>
        <p:spPr bwMode="auto">
          <a:xfrm>
            <a:off x="4572000" y="4114800"/>
            <a:ext cx="4038600" cy="2667000"/>
          </a:xfrm>
          <a:prstGeom prst="rect">
            <a:avLst/>
          </a:prstGeom>
          <a:noFill/>
        </p:spPr>
      </p:pic>
      <p:sp>
        <p:nvSpPr>
          <p:cNvPr id="15364" name="Oval 4"/>
          <p:cNvSpPr>
            <a:spLocks noChangeArrowheads="1"/>
          </p:cNvSpPr>
          <p:nvPr/>
        </p:nvSpPr>
        <p:spPr bwMode="auto">
          <a:xfrm>
            <a:off x="5257800" y="5562600"/>
            <a:ext cx="228600" cy="228600"/>
          </a:xfrm>
          <a:prstGeom prst="ellipse">
            <a:avLst/>
          </a:prstGeom>
          <a:solidFill>
            <a:srgbClr val="FF3300"/>
          </a:solidFill>
          <a:ln w="9525">
            <a:solidFill>
              <a:schemeClr val="tx1"/>
            </a:solidFill>
            <a:round/>
            <a:headEnd/>
            <a:tailEnd/>
          </a:ln>
          <a:effectLst/>
        </p:spPr>
        <p:txBody>
          <a:bodyPr wrap="none" anchor="ctr"/>
          <a:lstStyle/>
          <a:p>
            <a:endParaRPr lang="ja-JP" altLang="en-US"/>
          </a:p>
        </p:txBody>
      </p:sp>
      <p:sp>
        <p:nvSpPr>
          <p:cNvPr id="15365" name="Oval 5"/>
          <p:cNvSpPr>
            <a:spLocks noChangeArrowheads="1"/>
          </p:cNvSpPr>
          <p:nvPr/>
        </p:nvSpPr>
        <p:spPr bwMode="auto">
          <a:xfrm>
            <a:off x="5410200" y="5257800"/>
            <a:ext cx="228600" cy="228600"/>
          </a:xfrm>
          <a:prstGeom prst="ellipse">
            <a:avLst/>
          </a:prstGeom>
          <a:solidFill>
            <a:schemeClr val="accent2"/>
          </a:solidFill>
          <a:ln w="9525">
            <a:solidFill>
              <a:schemeClr val="tx1"/>
            </a:solidFill>
            <a:round/>
            <a:headEnd/>
            <a:tailEnd/>
          </a:ln>
          <a:effectLst/>
        </p:spPr>
        <p:txBody>
          <a:bodyPr wrap="none" anchor="ctr"/>
          <a:lstStyle/>
          <a:p>
            <a:endParaRPr lang="ja-JP" altLang="en-US"/>
          </a:p>
        </p:txBody>
      </p:sp>
      <p:sp>
        <p:nvSpPr>
          <p:cNvPr id="15366" name="Oval 6"/>
          <p:cNvSpPr>
            <a:spLocks noChangeArrowheads="1"/>
          </p:cNvSpPr>
          <p:nvPr/>
        </p:nvSpPr>
        <p:spPr bwMode="auto">
          <a:xfrm>
            <a:off x="5638800" y="4953000"/>
            <a:ext cx="228600" cy="228600"/>
          </a:xfrm>
          <a:prstGeom prst="ellipse">
            <a:avLst/>
          </a:prstGeom>
          <a:solidFill>
            <a:srgbClr val="FFFF00"/>
          </a:solidFill>
          <a:ln w="9525">
            <a:solidFill>
              <a:schemeClr val="tx1"/>
            </a:solidFill>
            <a:round/>
            <a:headEnd/>
            <a:tailEnd/>
          </a:ln>
          <a:effectLst/>
        </p:spPr>
        <p:txBody>
          <a:bodyPr wrap="none" anchor="ctr"/>
          <a:lstStyle/>
          <a:p>
            <a:endParaRPr lang="ja-JP" altLang="en-US"/>
          </a:p>
        </p:txBody>
      </p:sp>
      <p:sp>
        <p:nvSpPr>
          <p:cNvPr id="15367" name="Oval 7"/>
          <p:cNvSpPr>
            <a:spLocks noChangeArrowheads="1"/>
          </p:cNvSpPr>
          <p:nvPr/>
        </p:nvSpPr>
        <p:spPr bwMode="auto">
          <a:xfrm>
            <a:off x="5867400" y="4724400"/>
            <a:ext cx="228600" cy="228600"/>
          </a:xfrm>
          <a:prstGeom prst="ellipse">
            <a:avLst/>
          </a:prstGeom>
          <a:solidFill>
            <a:srgbClr val="008000"/>
          </a:solidFill>
          <a:ln w="9525">
            <a:solidFill>
              <a:schemeClr val="tx1"/>
            </a:solidFill>
            <a:round/>
            <a:headEnd/>
            <a:tailEnd/>
          </a:ln>
          <a:effectLst/>
        </p:spPr>
        <p:txBody>
          <a:bodyPr wrap="none" anchor="ctr"/>
          <a:lstStyle/>
          <a:p>
            <a:endParaRPr lang="ja-JP" altLang="en-US"/>
          </a:p>
        </p:txBody>
      </p:sp>
      <p:sp>
        <p:nvSpPr>
          <p:cNvPr id="15368" name="Oval 8"/>
          <p:cNvSpPr>
            <a:spLocks noChangeArrowheads="1"/>
          </p:cNvSpPr>
          <p:nvPr/>
        </p:nvSpPr>
        <p:spPr bwMode="auto">
          <a:xfrm>
            <a:off x="6172200" y="5029200"/>
            <a:ext cx="228600" cy="228600"/>
          </a:xfrm>
          <a:prstGeom prst="ellipse">
            <a:avLst/>
          </a:prstGeom>
          <a:solidFill>
            <a:srgbClr val="FF33CC"/>
          </a:solidFill>
          <a:ln w="9525">
            <a:solidFill>
              <a:schemeClr val="tx1"/>
            </a:solidFill>
            <a:round/>
            <a:headEnd/>
            <a:tailEnd/>
          </a:ln>
          <a:effectLst/>
        </p:spPr>
        <p:txBody>
          <a:bodyPr wrap="none" anchor="ctr"/>
          <a:lstStyle/>
          <a:p>
            <a:endParaRPr lang="ja-JP" altLang="en-US"/>
          </a:p>
        </p:txBody>
      </p:sp>
      <p:sp>
        <p:nvSpPr>
          <p:cNvPr id="15369" name="Oval 9"/>
          <p:cNvSpPr>
            <a:spLocks noChangeArrowheads="1"/>
          </p:cNvSpPr>
          <p:nvPr/>
        </p:nvSpPr>
        <p:spPr bwMode="auto">
          <a:xfrm>
            <a:off x="6477000" y="5334000"/>
            <a:ext cx="228600" cy="228600"/>
          </a:xfrm>
          <a:prstGeom prst="ellipse">
            <a:avLst/>
          </a:prstGeom>
          <a:solidFill>
            <a:srgbClr val="00FFCC"/>
          </a:solidFill>
          <a:ln w="9525">
            <a:solidFill>
              <a:schemeClr val="tx1"/>
            </a:solidFill>
            <a:round/>
            <a:headEnd/>
            <a:tailEnd/>
          </a:ln>
          <a:effectLst/>
        </p:spPr>
        <p:txBody>
          <a:bodyPr wrap="none" anchor="ctr"/>
          <a:lstStyle/>
          <a:p>
            <a:endParaRPr lang="ja-JP" altLang="en-US"/>
          </a:p>
        </p:txBody>
      </p:sp>
      <p:sp>
        <p:nvSpPr>
          <p:cNvPr id="15370" name="Oval 10"/>
          <p:cNvSpPr>
            <a:spLocks noChangeArrowheads="1"/>
          </p:cNvSpPr>
          <p:nvPr/>
        </p:nvSpPr>
        <p:spPr bwMode="auto">
          <a:xfrm>
            <a:off x="2667000" y="4572000"/>
            <a:ext cx="228600" cy="228600"/>
          </a:xfrm>
          <a:prstGeom prst="ellipse">
            <a:avLst/>
          </a:prstGeom>
          <a:solidFill>
            <a:srgbClr val="FF3300"/>
          </a:solidFill>
          <a:ln w="9525">
            <a:solidFill>
              <a:schemeClr val="tx1"/>
            </a:solidFill>
            <a:round/>
            <a:headEnd/>
            <a:tailEnd/>
          </a:ln>
          <a:effectLst/>
        </p:spPr>
        <p:txBody>
          <a:bodyPr wrap="none" anchor="ctr"/>
          <a:lstStyle/>
          <a:p>
            <a:endParaRPr lang="ja-JP" altLang="en-US"/>
          </a:p>
        </p:txBody>
      </p:sp>
      <p:sp>
        <p:nvSpPr>
          <p:cNvPr id="15371" name="Oval 11"/>
          <p:cNvSpPr>
            <a:spLocks noChangeArrowheads="1"/>
          </p:cNvSpPr>
          <p:nvPr/>
        </p:nvSpPr>
        <p:spPr bwMode="auto">
          <a:xfrm>
            <a:off x="457200" y="685800"/>
            <a:ext cx="228600" cy="228600"/>
          </a:xfrm>
          <a:prstGeom prst="ellipse">
            <a:avLst/>
          </a:prstGeom>
          <a:solidFill>
            <a:schemeClr val="accent2"/>
          </a:solidFill>
          <a:ln w="9525">
            <a:solidFill>
              <a:schemeClr val="tx1"/>
            </a:solidFill>
            <a:round/>
            <a:headEnd/>
            <a:tailEnd/>
          </a:ln>
          <a:effectLst/>
        </p:spPr>
        <p:txBody>
          <a:bodyPr wrap="none" anchor="ctr"/>
          <a:lstStyle/>
          <a:p>
            <a:endParaRPr lang="ja-JP" altLang="en-US"/>
          </a:p>
        </p:txBody>
      </p:sp>
      <p:sp>
        <p:nvSpPr>
          <p:cNvPr id="15372" name="Oval 12"/>
          <p:cNvSpPr>
            <a:spLocks noChangeArrowheads="1"/>
          </p:cNvSpPr>
          <p:nvPr/>
        </p:nvSpPr>
        <p:spPr bwMode="auto">
          <a:xfrm>
            <a:off x="2590800" y="685800"/>
            <a:ext cx="228600" cy="228600"/>
          </a:xfrm>
          <a:prstGeom prst="ellipse">
            <a:avLst/>
          </a:prstGeom>
          <a:solidFill>
            <a:srgbClr val="FFFF00"/>
          </a:solidFill>
          <a:ln w="9525">
            <a:solidFill>
              <a:schemeClr val="tx1"/>
            </a:solidFill>
            <a:round/>
            <a:headEnd/>
            <a:tailEnd/>
          </a:ln>
          <a:effectLst/>
        </p:spPr>
        <p:txBody>
          <a:bodyPr wrap="none" anchor="ctr"/>
          <a:lstStyle/>
          <a:p>
            <a:endParaRPr lang="ja-JP" altLang="en-US"/>
          </a:p>
        </p:txBody>
      </p:sp>
      <p:sp>
        <p:nvSpPr>
          <p:cNvPr id="15373" name="Oval 13"/>
          <p:cNvSpPr>
            <a:spLocks noChangeArrowheads="1"/>
          </p:cNvSpPr>
          <p:nvPr/>
        </p:nvSpPr>
        <p:spPr bwMode="auto">
          <a:xfrm>
            <a:off x="304800" y="2667000"/>
            <a:ext cx="228600" cy="228600"/>
          </a:xfrm>
          <a:prstGeom prst="ellipse">
            <a:avLst/>
          </a:prstGeom>
          <a:solidFill>
            <a:srgbClr val="008000"/>
          </a:solidFill>
          <a:ln w="9525">
            <a:solidFill>
              <a:schemeClr val="tx1"/>
            </a:solidFill>
            <a:round/>
            <a:headEnd/>
            <a:tailEnd/>
          </a:ln>
          <a:effectLst/>
        </p:spPr>
        <p:txBody>
          <a:bodyPr wrap="none" anchor="ctr"/>
          <a:lstStyle/>
          <a:p>
            <a:endParaRPr lang="ja-JP" altLang="en-US"/>
          </a:p>
        </p:txBody>
      </p:sp>
      <p:sp>
        <p:nvSpPr>
          <p:cNvPr id="15374" name="Oval 14"/>
          <p:cNvSpPr>
            <a:spLocks noChangeArrowheads="1"/>
          </p:cNvSpPr>
          <p:nvPr/>
        </p:nvSpPr>
        <p:spPr bwMode="auto">
          <a:xfrm>
            <a:off x="457200" y="4572000"/>
            <a:ext cx="228600" cy="228600"/>
          </a:xfrm>
          <a:prstGeom prst="ellipse">
            <a:avLst/>
          </a:prstGeom>
          <a:solidFill>
            <a:srgbClr val="00FFCC"/>
          </a:solidFill>
          <a:ln w="9525">
            <a:solidFill>
              <a:schemeClr val="tx1"/>
            </a:solidFill>
            <a:round/>
            <a:headEnd/>
            <a:tailEnd/>
          </a:ln>
          <a:effectLst/>
        </p:spPr>
        <p:txBody>
          <a:bodyPr wrap="none" anchor="ctr"/>
          <a:lstStyle/>
          <a:p>
            <a:endParaRPr lang="ja-JP" altLang="en-US"/>
          </a:p>
        </p:txBody>
      </p:sp>
      <p:sp>
        <p:nvSpPr>
          <p:cNvPr id="15375" name="Oval 15"/>
          <p:cNvSpPr>
            <a:spLocks noChangeArrowheads="1"/>
          </p:cNvSpPr>
          <p:nvPr/>
        </p:nvSpPr>
        <p:spPr bwMode="auto">
          <a:xfrm>
            <a:off x="2590800" y="2667000"/>
            <a:ext cx="228600" cy="228600"/>
          </a:xfrm>
          <a:prstGeom prst="ellipse">
            <a:avLst/>
          </a:prstGeom>
          <a:solidFill>
            <a:srgbClr val="FF33CC"/>
          </a:solidFill>
          <a:ln w="9525">
            <a:solidFill>
              <a:schemeClr val="tx1"/>
            </a:solidFill>
            <a:round/>
            <a:headEnd/>
            <a:tailEnd/>
          </a:ln>
          <a:effectLst/>
        </p:spPr>
        <p:txBody>
          <a:bodyPr wrap="none" anchor="ctr"/>
          <a:lstStyle/>
          <a:p>
            <a:endParaRPr lang="ja-JP" altLang="en-US"/>
          </a:p>
        </p:txBody>
      </p:sp>
      <p:sp>
        <p:nvSpPr>
          <p:cNvPr id="15376" name="Oval 16"/>
          <p:cNvSpPr>
            <a:spLocks noChangeArrowheads="1"/>
          </p:cNvSpPr>
          <p:nvPr/>
        </p:nvSpPr>
        <p:spPr bwMode="auto">
          <a:xfrm>
            <a:off x="6781800" y="5486400"/>
            <a:ext cx="228600" cy="228600"/>
          </a:xfrm>
          <a:prstGeom prst="ellipse">
            <a:avLst/>
          </a:prstGeom>
          <a:solidFill>
            <a:srgbClr val="FF3300"/>
          </a:solidFill>
          <a:ln w="9525">
            <a:solidFill>
              <a:schemeClr val="tx1"/>
            </a:solidFill>
            <a:round/>
            <a:headEnd/>
            <a:tailEnd/>
          </a:ln>
          <a:effectLst/>
        </p:spPr>
        <p:txBody>
          <a:bodyPr wrap="none" anchor="ctr"/>
          <a:lstStyle/>
          <a:p>
            <a:endParaRPr lang="ja-JP" altLang="en-US"/>
          </a:p>
        </p:txBody>
      </p:sp>
      <p:sp>
        <p:nvSpPr>
          <p:cNvPr id="15377" name="Text Box 17"/>
          <p:cNvSpPr txBox="1">
            <a:spLocks noChangeArrowheads="1"/>
          </p:cNvSpPr>
          <p:nvPr/>
        </p:nvSpPr>
        <p:spPr bwMode="auto">
          <a:xfrm>
            <a:off x="2871788" y="6400800"/>
            <a:ext cx="1776412" cy="396875"/>
          </a:xfrm>
          <a:prstGeom prst="rect">
            <a:avLst/>
          </a:prstGeom>
          <a:noFill/>
          <a:ln w="9525">
            <a:noFill/>
            <a:miter lim="800000"/>
            <a:headEnd/>
            <a:tailEnd/>
          </a:ln>
          <a:effectLst/>
        </p:spPr>
        <p:txBody>
          <a:bodyPr wrap="none">
            <a:spAutoFit/>
          </a:bodyPr>
          <a:lstStyle/>
          <a:p>
            <a:r>
              <a:rPr lang="en-US" altLang="ja-JP" sz="2000"/>
              <a:t>Murray (1998)</a:t>
            </a:r>
          </a:p>
        </p:txBody>
      </p:sp>
      <p:sp>
        <p:nvSpPr>
          <p:cNvPr id="15378" name="Text Box 18"/>
          <p:cNvSpPr txBox="1">
            <a:spLocks noChangeArrowheads="1"/>
          </p:cNvSpPr>
          <p:nvPr/>
        </p:nvSpPr>
        <p:spPr bwMode="auto">
          <a:xfrm>
            <a:off x="2254250" y="60325"/>
            <a:ext cx="2089150" cy="396875"/>
          </a:xfrm>
          <a:prstGeom prst="rect">
            <a:avLst/>
          </a:prstGeom>
          <a:noFill/>
          <a:ln w="9525">
            <a:noFill/>
            <a:miter lim="800000"/>
            <a:headEnd/>
            <a:tailEnd/>
          </a:ln>
          <a:effectLst/>
        </p:spPr>
        <p:txBody>
          <a:bodyPr wrap="none">
            <a:spAutoFit/>
          </a:bodyPr>
          <a:lstStyle/>
          <a:p>
            <a:r>
              <a:rPr lang="ja-JP" altLang="en-US" sz="2000"/>
              <a:t>動画：松田卓也様</a:t>
            </a:r>
          </a:p>
        </p:txBody>
      </p:sp>
      <p:pic>
        <p:nvPicPr>
          <p:cNvPr id="21" name="M20_q173_400_t0-100.avi">
            <a:hlinkClick r:id="" action="ppaction://media"/>
          </p:cNvPr>
          <p:cNvPicPr>
            <a:picLocks noGrp="1" noRot="1" noChangeAspect="1"/>
          </p:cNvPicPr>
          <p:nvPr>
            <p:ph sz="half" idx="1"/>
            <a:videoFile r:link="rId1"/>
          </p:nvPr>
        </p:nvPicPr>
        <p:blipFill>
          <a:blip r:embed="rId6" cstate="print"/>
          <a:stretch>
            <a:fillRect/>
          </a:stretch>
        </p:blipFill>
        <p:spPr>
          <a:xfrm>
            <a:off x="4552281" y="260649"/>
            <a:ext cx="4340199" cy="388843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86715" fill="hold"/>
                                        <p:tgtEl>
                                          <p:spTgt spid="2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21"/>
                </p:tgtEl>
              </p:cMediaNode>
            </p:video>
            <p:seq concurrent="1" nextAc="seek">
              <p:cTn id="8" restart="whenNotActive" fill="hold" evtFilter="cancelBubble" nodeType="interactiveSeq">
                <p:stCondLst>
                  <p:cond evt="onClick" delay="0">
                    <p:tgtEl>
                      <p:spTgt spid="21"/>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1"/>
                                        </p:tgtEl>
                                      </p:cBhvr>
                                    </p:cmd>
                                  </p:childTnLst>
                                </p:cTn>
                              </p:par>
                            </p:childTnLst>
                          </p:cTn>
                        </p:par>
                      </p:childTnLst>
                    </p:cTn>
                  </p:par>
                </p:childTnLst>
              </p:cTn>
              <p:nextCondLst>
                <p:cond evt="onClick" delay="0">
                  <p:tgtEl>
                    <p:spTgt spid="21"/>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778098"/>
          </a:xfrm>
        </p:spPr>
        <p:txBody>
          <a:bodyPr>
            <a:normAutofit/>
          </a:bodyPr>
          <a:lstStyle/>
          <a:p>
            <a:r>
              <a:rPr lang="en-US" altLang="ja-JP" sz="3000" dirty="0" err="1" smtClean="0"/>
              <a:t>Superhump</a:t>
            </a:r>
            <a:r>
              <a:rPr lang="en-US" altLang="ja-JP" sz="3000" dirty="0" smtClean="0"/>
              <a:t> period change</a:t>
            </a:r>
            <a:endParaRPr kumimoji="1" lang="ja-JP" altLang="en-US" sz="3000" dirty="0"/>
          </a:p>
        </p:txBody>
      </p:sp>
      <p:sp>
        <p:nvSpPr>
          <p:cNvPr id="5" name="コンテンツ プレースホルダ 2"/>
          <p:cNvSpPr txBox="1">
            <a:spLocks/>
          </p:cNvSpPr>
          <p:nvPr/>
        </p:nvSpPr>
        <p:spPr>
          <a:xfrm>
            <a:off x="4273624" y="3212976"/>
            <a:ext cx="4762872" cy="540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altLang="ja-JP" sz="2800" dirty="0" smtClean="0"/>
              <a:t>O-C</a:t>
            </a:r>
            <a:r>
              <a:rPr lang="ja-JP" altLang="en-US" sz="2800" dirty="0" smtClean="0"/>
              <a:t>図は天体ごとに個性があり、その全ての挙動を説明することは不可能。</a:t>
            </a:r>
            <a:endParaRPr lang="en-US" altLang="ja-JP" sz="28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lang="ja-JP" altLang="en-US" sz="2800" dirty="0" smtClean="0"/>
              <a:t>   </a:t>
            </a:r>
            <a:r>
              <a:rPr lang="ja-JP" altLang="en-US" sz="2800" b="1" dirty="0" smtClean="0"/>
              <a:t>更なる理解のためには静穏時の光度曲線について知る必要があるのでは？</a:t>
            </a:r>
            <a:endParaRPr kumimoji="1" lang="en-US" altLang="ja-JP" sz="2800" b="1"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8" name="Picture 5" descr="a1600-c"/>
          <p:cNvPicPr>
            <a:picLocks noChangeAspect="1" noChangeArrowheads="1"/>
          </p:cNvPicPr>
          <p:nvPr/>
        </p:nvPicPr>
        <p:blipFill>
          <a:blip r:embed="rId3" cstate="print"/>
          <a:srcRect/>
          <a:stretch>
            <a:fillRect/>
          </a:stretch>
        </p:blipFill>
        <p:spPr bwMode="auto">
          <a:xfrm>
            <a:off x="107504" y="980728"/>
            <a:ext cx="4200003" cy="2679576"/>
          </a:xfrm>
          <a:prstGeom prst="rect">
            <a:avLst/>
          </a:prstGeom>
          <a:noFill/>
        </p:spPr>
      </p:pic>
      <p:pic>
        <p:nvPicPr>
          <p:cNvPr id="9" name="Picture 7" descr="egaqr_o-c"/>
          <p:cNvPicPr>
            <a:picLocks noChangeAspect="1" noChangeArrowheads="1"/>
          </p:cNvPicPr>
          <p:nvPr/>
        </p:nvPicPr>
        <p:blipFill>
          <a:blip r:embed="rId4" cstate="print"/>
          <a:srcRect/>
          <a:stretch>
            <a:fillRect/>
          </a:stretch>
        </p:blipFill>
        <p:spPr bwMode="auto">
          <a:xfrm>
            <a:off x="107504" y="3765376"/>
            <a:ext cx="4143375" cy="3048000"/>
          </a:xfrm>
          <a:prstGeom prst="rect">
            <a:avLst/>
          </a:prstGeom>
          <a:noFill/>
        </p:spPr>
      </p:pic>
      <p:sp>
        <p:nvSpPr>
          <p:cNvPr id="6" name="テキスト ボックス 5"/>
          <p:cNvSpPr txBox="1"/>
          <p:nvPr/>
        </p:nvSpPr>
        <p:spPr>
          <a:xfrm>
            <a:off x="2986436" y="3573016"/>
            <a:ext cx="1513556" cy="369332"/>
          </a:xfrm>
          <a:prstGeom prst="rect">
            <a:avLst/>
          </a:prstGeom>
          <a:noFill/>
        </p:spPr>
        <p:txBody>
          <a:bodyPr wrap="none" rtlCol="0">
            <a:spAutoFit/>
          </a:bodyPr>
          <a:lstStyle/>
          <a:p>
            <a:r>
              <a:rPr kumimoji="1" lang="en-US" altLang="ja-JP" dirty="0" smtClean="0"/>
              <a:t>Soejima+2008</a:t>
            </a:r>
            <a:endParaRPr kumimoji="1" lang="ja-JP" altLang="en-US" dirty="0"/>
          </a:p>
        </p:txBody>
      </p:sp>
      <p:sp>
        <p:nvSpPr>
          <p:cNvPr id="7" name="テキスト ボックス 6"/>
          <p:cNvSpPr txBox="1"/>
          <p:nvPr/>
        </p:nvSpPr>
        <p:spPr>
          <a:xfrm>
            <a:off x="3131840" y="6444044"/>
            <a:ext cx="1406154" cy="369332"/>
          </a:xfrm>
          <a:prstGeom prst="rect">
            <a:avLst/>
          </a:prstGeom>
          <a:noFill/>
        </p:spPr>
        <p:txBody>
          <a:bodyPr wrap="none" rtlCol="0">
            <a:spAutoFit/>
          </a:bodyPr>
          <a:lstStyle/>
          <a:p>
            <a:r>
              <a:rPr kumimoji="1" lang="en-US" altLang="ja-JP" dirty="0" err="1" smtClean="0"/>
              <a:t>Imada</a:t>
            </a:r>
            <a:r>
              <a:rPr lang="en-US" altLang="ja-JP" dirty="0" smtClean="0"/>
              <a:t>+ 2008</a:t>
            </a:r>
            <a:endParaRPr kumimoji="1" lang="ja-JP" altLang="en-US" dirty="0"/>
          </a:p>
        </p:txBody>
      </p:sp>
      <p:pic>
        <p:nvPicPr>
          <p:cNvPr id="10" name="Picture 4" descr="peak"/>
          <p:cNvPicPr>
            <a:picLocks noChangeAspect="1" noChangeArrowheads="1"/>
          </p:cNvPicPr>
          <p:nvPr/>
        </p:nvPicPr>
        <p:blipFill>
          <a:blip r:embed="rId5" cstate="print"/>
          <a:srcRect/>
          <a:stretch>
            <a:fillRect/>
          </a:stretch>
        </p:blipFill>
        <p:spPr bwMode="auto">
          <a:xfrm>
            <a:off x="4066928" y="1041031"/>
            <a:ext cx="5077072" cy="1955921"/>
          </a:xfrm>
          <a:prstGeom prst="rect">
            <a:avLst/>
          </a:prstGeom>
          <a:noFill/>
        </p:spPr>
      </p:pic>
      <p:sp>
        <p:nvSpPr>
          <p:cNvPr id="11" name="テキスト ボックス 10"/>
          <p:cNvSpPr txBox="1"/>
          <p:nvPr/>
        </p:nvSpPr>
        <p:spPr>
          <a:xfrm>
            <a:off x="7668344" y="2780928"/>
            <a:ext cx="1576137" cy="369332"/>
          </a:xfrm>
          <a:prstGeom prst="rect">
            <a:avLst/>
          </a:prstGeom>
          <a:noFill/>
        </p:spPr>
        <p:txBody>
          <a:bodyPr wrap="none" rtlCol="0">
            <a:spAutoFit/>
          </a:bodyPr>
          <a:lstStyle/>
          <a:p>
            <a:r>
              <a:rPr kumimoji="1" lang="en-US" altLang="ja-JP" dirty="0" err="1" smtClean="0"/>
              <a:t>Uemura</a:t>
            </a:r>
            <a:r>
              <a:rPr kumimoji="1" lang="en-US" altLang="ja-JP" dirty="0" smtClean="0"/>
              <a:t>+ 2005</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5232" y="274638"/>
            <a:ext cx="8229600" cy="1143000"/>
          </a:xfrm>
        </p:spPr>
        <p:txBody>
          <a:bodyPr/>
          <a:lstStyle/>
          <a:p>
            <a:r>
              <a:rPr lang="en-US" altLang="ja-JP" dirty="0" smtClean="0"/>
              <a:t>n</a:t>
            </a:r>
            <a:r>
              <a:rPr kumimoji="1" lang="en-US" altLang="ja-JP" dirty="0" smtClean="0"/>
              <a:t>egative </a:t>
            </a:r>
            <a:r>
              <a:rPr kumimoji="1" lang="en-US" altLang="ja-JP" dirty="0" err="1" smtClean="0"/>
              <a:t>superhump</a:t>
            </a:r>
            <a:endParaRPr kumimoji="1" lang="ja-JP" altLang="en-US" dirty="0"/>
          </a:p>
        </p:txBody>
      </p:sp>
      <p:sp>
        <p:nvSpPr>
          <p:cNvPr id="3" name="コンテンツ プレースホルダ 2"/>
          <p:cNvSpPr>
            <a:spLocks noGrp="1"/>
          </p:cNvSpPr>
          <p:nvPr>
            <p:ph idx="1"/>
          </p:nvPr>
        </p:nvSpPr>
        <p:spPr>
          <a:xfrm>
            <a:off x="457200" y="1412776"/>
            <a:ext cx="8219256" cy="4525963"/>
          </a:xfrm>
        </p:spPr>
        <p:txBody>
          <a:bodyPr>
            <a:normAutofit/>
          </a:bodyPr>
          <a:lstStyle/>
          <a:p>
            <a:r>
              <a:rPr lang="ja-JP" altLang="en-US" sz="2400" dirty="0" smtClean="0"/>
              <a:t>最近の静穏時の観測で</a:t>
            </a:r>
            <a:r>
              <a:rPr lang="ja-JP" altLang="en-US" sz="2400" b="1" dirty="0" smtClean="0"/>
              <a:t>、</a:t>
            </a:r>
            <a:r>
              <a:rPr lang="ja-JP" altLang="en-US" sz="2400" b="1" dirty="0" smtClean="0">
                <a:solidFill>
                  <a:srgbClr val="FF0000"/>
                </a:solidFill>
              </a:rPr>
              <a:t>軌道周期より</a:t>
            </a:r>
            <a:endParaRPr lang="en-US" altLang="ja-JP" sz="2400" b="1" dirty="0" smtClean="0">
              <a:solidFill>
                <a:srgbClr val="FF0000"/>
              </a:solidFill>
            </a:endParaRPr>
          </a:p>
          <a:p>
            <a:pPr>
              <a:buNone/>
            </a:pPr>
            <a:r>
              <a:rPr lang="ja-JP" altLang="en-US" sz="2400" b="1" dirty="0" smtClean="0">
                <a:solidFill>
                  <a:srgbClr val="FF0000"/>
                </a:solidFill>
              </a:rPr>
              <a:t>　　短い</a:t>
            </a:r>
            <a:r>
              <a:rPr lang="ja-JP" altLang="en-US" sz="2400" dirty="0" smtClean="0"/>
              <a:t>準周期的変動が発見される</a:t>
            </a:r>
            <a:endParaRPr lang="en-US" altLang="ja-JP" sz="2400" dirty="0" smtClean="0"/>
          </a:p>
          <a:p>
            <a:pPr>
              <a:buNone/>
            </a:pPr>
            <a:r>
              <a:rPr lang="ja-JP" altLang="en-US" sz="2400" dirty="0" smtClean="0"/>
              <a:t>　　</a:t>
            </a:r>
            <a:r>
              <a:rPr lang="en-US" altLang="ja-JP" sz="2400" dirty="0" smtClean="0"/>
              <a:t>(</a:t>
            </a:r>
            <a:r>
              <a:rPr lang="ja-JP" altLang="en-US" sz="2400" dirty="0" smtClean="0"/>
              <a:t>例：</a:t>
            </a:r>
            <a:r>
              <a:rPr lang="en-US" altLang="ja-JP" sz="2400" dirty="0" smtClean="0"/>
              <a:t>V344 </a:t>
            </a:r>
            <a:r>
              <a:rPr lang="en-US" altLang="ja-JP" sz="2400" dirty="0" err="1" smtClean="0"/>
              <a:t>Lyr</a:t>
            </a:r>
            <a:r>
              <a:rPr lang="en-US" altLang="ja-JP" sz="2400" dirty="0" smtClean="0"/>
              <a:t>, ER </a:t>
            </a:r>
            <a:r>
              <a:rPr lang="en-US" altLang="ja-JP" sz="2400" dirty="0" err="1" smtClean="0"/>
              <a:t>UMa</a:t>
            </a:r>
            <a:r>
              <a:rPr lang="en-US" altLang="ja-JP" sz="2400" dirty="0" smtClean="0"/>
              <a:t>, FL </a:t>
            </a:r>
            <a:r>
              <a:rPr lang="en-US" altLang="ja-JP" sz="2400" dirty="0" err="1" smtClean="0"/>
              <a:t>Psc</a:t>
            </a:r>
            <a:r>
              <a:rPr lang="ja-JP" altLang="en-US" sz="2400" dirty="0" smtClean="0"/>
              <a:t>など</a:t>
            </a:r>
            <a:r>
              <a:rPr lang="en-US" altLang="ja-JP" sz="2400" dirty="0" smtClean="0"/>
              <a:t>)</a:t>
            </a:r>
            <a:r>
              <a:rPr lang="ja-JP" altLang="en-US" sz="2400" dirty="0" err="1" smtClean="0"/>
              <a:t>。</a:t>
            </a:r>
            <a:r>
              <a:rPr lang="ja-JP" altLang="en-US" sz="2400" dirty="0" smtClean="0"/>
              <a:t>　</a:t>
            </a:r>
            <a:endParaRPr lang="en-US" altLang="ja-JP" sz="2400" dirty="0" smtClean="0"/>
          </a:p>
          <a:p>
            <a:endParaRPr lang="en-US" altLang="ja-JP" sz="2400" dirty="0" smtClean="0"/>
          </a:p>
          <a:p>
            <a:r>
              <a:rPr lang="ja-JP" altLang="en-US" sz="2400" dirty="0" smtClean="0"/>
              <a:t>静穏時の光度曲線は軌道周期</a:t>
            </a:r>
            <a:r>
              <a:rPr lang="en-US" altLang="ja-JP" sz="2400" dirty="0" smtClean="0"/>
              <a:t>(hot spot</a:t>
            </a:r>
            <a:r>
              <a:rPr lang="ja-JP" altLang="en-US" sz="2400" dirty="0" err="1" smtClean="0"/>
              <a:t>、</a:t>
            </a:r>
            <a:r>
              <a:rPr lang="en-US" altLang="ja-JP" sz="2400" dirty="0" smtClean="0"/>
              <a:t>eclipse)</a:t>
            </a:r>
            <a:r>
              <a:rPr lang="ja-JP" altLang="en-US" sz="2400" dirty="0" smtClean="0"/>
              <a:t>に起因する変動が主なものと考えられてきたため、新たな問題を提起することとなる。</a:t>
            </a:r>
            <a:endParaRPr lang="en-US" altLang="ja-JP" sz="2400" dirty="0" smtClean="0"/>
          </a:p>
        </p:txBody>
      </p:sp>
      <p:sp>
        <p:nvSpPr>
          <p:cNvPr id="4" name="テキスト ボックス 3"/>
          <p:cNvSpPr txBox="1"/>
          <p:nvPr/>
        </p:nvSpPr>
        <p:spPr>
          <a:xfrm>
            <a:off x="395536" y="4320386"/>
            <a:ext cx="8496944" cy="2492990"/>
          </a:xfrm>
          <a:prstGeom prst="rect">
            <a:avLst/>
          </a:prstGeom>
          <a:noFill/>
          <a:ln>
            <a:solidFill>
              <a:srgbClr val="FF0000"/>
            </a:solidFill>
          </a:ln>
        </p:spPr>
        <p:txBody>
          <a:bodyPr wrap="square" rtlCol="0">
            <a:spAutoFit/>
          </a:bodyPr>
          <a:lstStyle/>
          <a:p>
            <a:r>
              <a:rPr kumimoji="1" lang="ja-JP" altLang="en-US" sz="2600" b="1" dirty="0" smtClean="0"/>
              <a:t>●増光時の挙動を理解するために静穏時の観測をすれば何か分かるかも？</a:t>
            </a:r>
            <a:endParaRPr kumimoji="1" lang="en-US" altLang="ja-JP" sz="2600" b="1" dirty="0" smtClean="0"/>
          </a:p>
          <a:p>
            <a:r>
              <a:rPr lang="ja-JP" altLang="en-US" sz="2600" b="1" dirty="0" smtClean="0"/>
              <a:t>●静穏時の観測は増光時と比べて著しく少ない。</a:t>
            </a:r>
            <a:endParaRPr lang="en-US" altLang="ja-JP" sz="2600" b="1" dirty="0" smtClean="0"/>
          </a:p>
          <a:p>
            <a:r>
              <a:rPr lang="ja-JP" altLang="en-US" sz="2600" b="1" dirty="0" smtClean="0"/>
              <a:t>●時代は</a:t>
            </a:r>
            <a:r>
              <a:rPr lang="en-US" altLang="ja-JP" sz="2600" b="1" dirty="0" smtClean="0"/>
              <a:t>positive</a:t>
            </a:r>
            <a:r>
              <a:rPr lang="ja-JP" altLang="en-US" sz="2600" b="1" dirty="0" smtClean="0"/>
              <a:t>から</a:t>
            </a:r>
            <a:r>
              <a:rPr lang="en-US" altLang="ja-JP" sz="2600" b="1" dirty="0" smtClean="0"/>
              <a:t>negative</a:t>
            </a:r>
            <a:r>
              <a:rPr lang="ja-JP" altLang="en-US" sz="2600" b="1" dirty="0" smtClean="0"/>
              <a:t>だ！</a:t>
            </a:r>
            <a:endParaRPr lang="en-US" altLang="ja-JP" sz="2600" b="1" dirty="0" smtClean="0"/>
          </a:p>
          <a:p>
            <a:endParaRPr kumimoji="1" lang="en-US" altLang="ja-JP" sz="2600" b="1" dirty="0" smtClean="0"/>
          </a:p>
          <a:p>
            <a:r>
              <a:rPr lang="ja-JP" altLang="en-US" sz="2600" b="1" dirty="0" smtClean="0"/>
              <a:t>→　よし、やってみよう！</a:t>
            </a:r>
            <a:endParaRPr kumimoji="1" lang="ja-JP" altLang="en-US" sz="2600" b="1" dirty="0"/>
          </a:p>
        </p:txBody>
      </p:sp>
      <p:pic>
        <p:nvPicPr>
          <p:cNvPr id="5" name="Picture 4" descr="cv"/>
          <p:cNvPicPr>
            <a:picLocks noChangeAspect="1" noChangeArrowheads="1"/>
          </p:cNvPicPr>
          <p:nvPr/>
        </p:nvPicPr>
        <p:blipFill>
          <a:blip r:embed="rId2" cstate="print"/>
          <a:srcRect/>
          <a:stretch>
            <a:fillRect/>
          </a:stretch>
        </p:blipFill>
        <p:spPr bwMode="auto">
          <a:xfrm>
            <a:off x="6380584" y="0"/>
            <a:ext cx="2763416" cy="197169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en-US" altLang="ja-JP" sz="3600" dirty="0" smtClean="0"/>
              <a:t>OAO/</a:t>
            </a:r>
            <a:r>
              <a:rPr kumimoji="1" lang="en-US" altLang="ja-JP" sz="3600" dirty="0" err="1" smtClean="0"/>
              <a:t>MITSuME</a:t>
            </a:r>
            <a:r>
              <a:rPr lang="ja-JP" altLang="en-US" sz="3600" dirty="0" smtClean="0"/>
              <a:t> </a:t>
            </a:r>
            <a:r>
              <a:rPr lang="en-US" altLang="ja-JP" sz="3600" dirty="0" smtClean="0"/>
              <a:t>observations </a:t>
            </a:r>
            <a:br>
              <a:rPr lang="en-US" altLang="ja-JP" sz="3600" dirty="0" smtClean="0"/>
            </a:br>
            <a:r>
              <a:rPr lang="en-US" altLang="ja-JP" sz="3600" dirty="0" smtClean="0"/>
              <a:t>of </a:t>
            </a:r>
            <a:r>
              <a:rPr kumimoji="1" lang="en-US" altLang="ja-JP" sz="3600" dirty="0" smtClean="0"/>
              <a:t>SU </a:t>
            </a:r>
            <a:r>
              <a:rPr kumimoji="1" lang="en-US" altLang="ja-JP" sz="3600" dirty="0" err="1" smtClean="0"/>
              <a:t>UMa</a:t>
            </a:r>
            <a:endParaRPr kumimoji="1" lang="ja-JP" altLang="en-US" sz="3600" dirty="0"/>
          </a:p>
        </p:txBody>
      </p:sp>
      <p:sp>
        <p:nvSpPr>
          <p:cNvPr id="3" name="コンテンツ プレースホルダ 2"/>
          <p:cNvSpPr>
            <a:spLocks noGrp="1"/>
          </p:cNvSpPr>
          <p:nvPr>
            <p:ph idx="1"/>
          </p:nvPr>
        </p:nvSpPr>
        <p:spPr>
          <a:xfrm>
            <a:off x="457200" y="1600200"/>
            <a:ext cx="8363272" cy="4525963"/>
          </a:xfrm>
        </p:spPr>
        <p:txBody>
          <a:bodyPr/>
          <a:lstStyle/>
          <a:p>
            <a:r>
              <a:rPr lang="ja-JP" altLang="en-US" dirty="0" smtClean="0"/>
              <a:t>というわけで手始めに</a:t>
            </a:r>
            <a:r>
              <a:rPr lang="en-US" altLang="ja-JP" dirty="0" smtClean="0"/>
              <a:t>SU </a:t>
            </a:r>
            <a:r>
              <a:rPr lang="en-US" altLang="ja-JP" dirty="0" err="1" smtClean="0"/>
              <a:t>UMa</a:t>
            </a:r>
            <a:r>
              <a:rPr lang="ja-JP" altLang="en-US" dirty="0" smtClean="0"/>
              <a:t>を観測</a:t>
            </a:r>
            <a:endParaRPr lang="en-US" altLang="ja-JP" dirty="0" smtClean="0"/>
          </a:p>
          <a:p>
            <a:r>
              <a:rPr kumimoji="1" lang="en-US" altLang="ja-JP" dirty="0" smtClean="0"/>
              <a:t>2011</a:t>
            </a:r>
            <a:r>
              <a:rPr kumimoji="1" lang="ja-JP" altLang="en-US" dirty="0" smtClean="0"/>
              <a:t>年</a:t>
            </a:r>
            <a:r>
              <a:rPr kumimoji="1" lang="en-US" altLang="ja-JP" dirty="0" smtClean="0"/>
              <a:t>12</a:t>
            </a:r>
            <a:r>
              <a:rPr kumimoji="1" lang="ja-JP" altLang="en-US" dirty="0" smtClean="0"/>
              <a:t>月</a:t>
            </a:r>
            <a:r>
              <a:rPr kumimoji="1" lang="en-US" altLang="ja-JP" dirty="0" smtClean="0"/>
              <a:t>1</a:t>
            </a:r>
            <a:r>
              <a:rPr kumimoji="1" lang="ja-JP" altLang="en-US" dirty="0" smtClean="0"/>
              <a:t>日～</a:t>
            </a:r>
            <a:r>
              <a:rPr kumimoji="1" lang="en-US" altLang="ja-JP" dirty="0" smtClean="0"/>
              <a:t>2012</a:t>
            </a:r>
            <a:r>
              <a:rPr kumimoji="1" lang="ja-JP" altLang="en-US" dirty="0" smtClean="0"/>
              <a:t>年</a:t>
            </a:r>
            <a:r>
              <a:rPr kumimoji="1" lang="en-US" altLang="ja-JP" dirty="0" smtClean="0"/>
              <a:t>2</a:t>
            </a:r>
            <a:r>
              <a:rPr kumimoji="1" lang="ja-JP" altLang="en-US" dirty="0" smtClean="0"/>
              <a:t>月</a:t>
            </a:r>
            <a:r>
              <a:rPr kumimoji="1" lang="en-US" altLang="ja-JP" dirty="0" smtClean="0"/>
              <a:t>29</a:t>
            </a:r>
            <a:r>
              <a:rPr kumimoji="1" lang="ja-JP" altLang="en-US" dirty="0" smtClean="0"/>
              <a:t>日まで</a:t>
            </a:r>
            <a:endParaRPr kumimoji="1" lang="en-US" altLang="ja-JP" dirty="0" smtClean="0"/>
          </a:p>
          <a:p>
            <a:r>
              <a:rPr lang="ja-JP" altLang="en-US" dirty="0" smtClean="0"/>
              <a:t>合計夜数</a:t>
            </a:r>
            <a:r>
              <a:rPr lang="en-US" altLang="ja-JP" dirty="0" smtClean="0"/>
              <a:t>60</a:t>
            </a:r>
            <a:r>
              <a:rPr lang="ja-JP" altLang="en-US" dirty="0" smtClean="0"/>
              <a:t>夜以上、データ点</a:t>
            </a:r>
            <a:r>
              <a:rPr lang="en-US" altLang="ja-JP" dirty="0" smtClean="0"/>
              <a:t>20000×3</a:t>
            </a:r>
          </a:p>
          <a:p>
            <a:pPr>
              <a:buNone/>
            </a:pPr>
            <a:endParaRPr kumimoji="1" lang="en-US" altLang="ja-JP" dirty="0" smtClean="0"/>
          </a:p>
          <a:p>
            <a:r>
              <a:rPr lang="ja-JP" altLang="en-US" dirty="0" smtClean="0"/>
              <a:t>極小期でも</a:t>
            </a:r>
            <a:r>
              <a:rPr lang="en-US" altLang="ja-JP" dirty="0" smtClean="0"/>
              <a:t>15</a:t>
            </a:r>
            <a:r>
              <a:rPr lang="ja-JP" altLang="en-US" dirty="0" smtClean="0"/>
              <a:t>等くらいのため、</a:t>
            </a:r>
            <a:r>
              <a:rPr lang="en-US" altLang="ja-JP" dirty="0" smtClean="0"/>
              <a:t>50cm</a:t>
            </a:r>
            <a:r>
              <a:rPr lang="ja-JP" altLang="en-US" dirty="0" smtClean="0"/>
              <a:t>の口径なら静穏時の光度曲線が</a:t>
            </a:r>
            <a:r>
              <a:rPr lang="en-US" altLang="ja-JP" dirty="0" smtClean="0"/>
              <a:t>high S/N</a:t>
            </a:r>
            <a:r>
              <a:rPr lang="ja-JP" altLang="en-US" dirty="0" smtClean="0"/>
              <a:t>で取得可能！</a:t>
            </a:r>
            <a:endParaRPr lang="en-US" altLang="ja-JP" dirty="0" smtClean="0"/>
          </a:p>
          <a:p>
            <a:endParaRPr lang="en-US" altLang="ja-JP" dirty="0" smtClean="0"/>
          </a:p>
          <a:p>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おことわり</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sz="4000" dirty="0" smtClean="0"/>
              <a:t>negative </a:t>
            </a:r>
            <a:r>
              <a:rPr lang="en-US" altLang="ja-JP" sz="4000" dirty="0" err="1" smtClean="0"/>
              <a:t>superhump</a:t>
            </a:r>
            <a:r>
              <a:rPr lang="ja-JP" altLang="en-US" sz="4000" dirty="0" smtClean="0"/>
              <a:t>の確かな証拠は得られなかったが</a:t>
            </a:r>
            <a:r>
              <a:rPr lang="ja-JP" altLang="en-US" sz="4000" dirty="0" err="1" smtClean="0"/>
              <a:t>、、、</a:t>
            </a:r>
            <a:endParaRPr lang="en-US" altLang="ja-JP" sz="4000" dirty="0" smtClean="0"/>
          </a:p>
          <a:p>
            <a:pPr>
              <a:buNone/>
            </a:pPr>
            <a:r>
              <a:rPr kumimoji="1" lang="en-US" altLang="ja-JP" sz="4000" dirty="0" smtClean="0"/>
              <a:t>(</a:t>
            </a:r>
            <a:r>
              <a:rPr kumimoji="1" lang="ja-JP" altLang="en-US" sz="4000" dirty="0" smtClean="0"/>
              <a:t>タイトルでは</a:t>
            </a:r>
            <a:r>
              <a:rPr kumimoji="1" lang="en-US" altLang="ja-JP" sz="4000" dirty="0" smtClean="0"/>
              <a:t>negative</a:t>
            </a:r>
            <a:r>
              <a:rPr kumimoji="1" lang="ja-JP" altLang="en-US" sz="4000" dirty="0" err="1" smtClean="0"/>
              <a:t>、</a:t>
            </a:r>
            <a:r>
              <a:rPr kumimoji="1" lang="en-US" altLang="ja-JP" sz="4000" dirty="0" smtClean="0"/>
              <a:t>negative</a:t>
            </a:r>
            <a:r>
              <a:rPr kumimoji="1" lang="ja-JP" altLang="en-US" sz="4000" dirty="0" smtClean="0"/>
              <a:t>と言っておきながら</a:t>
            </a:r>
            <a:r>
              <a:rPr kumimoji="1" lang="en-US" altLang="ja-JP" sz="4000" dirty="0" smtClean="0"/>
              <a:t>)</a:t>
            </a:r>
            <a:endParaRPr kumimoji="1" lang="ja-JP" alt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err="1" smtClean="0"/>
              <a:t>Rc</a:t>
            </a:r>
            <a:r>
              <a:rPr kumimoji="1" lang="en-US" altLang="ja-JP" sz="3600" dirty="0" smtClean="0"/>
              <a:t> band light curve</a:t>
            </a:r>
            <a:endParaRPr kumimoji="1" lang="ja-JP" altLang="en-US" sz="3600" dirty="0"/>
          </a:p>
        </p:txBody>
      </p:sp>
      <p:pic>
        <p:nvPicPr>
          <p:cNvPr id="4" name="コンテンツ プレースホルダ 3" descr="lc_r.png"/>
          <p:cNvPicPr>
            <a:picLocks noGrp="1" noChangeAspect="1"/>
          </p:cNvPicPr>
          <p:nvPr>
            <p:ph idx="1"/>
          </p:nvPr>
        </p:nvPicPr>
        <p:blipFill>
          <a:blip r:embed="rId2" cstate="print"/>
          <a:stretch>
            <a:fillRect/>
          </a:stretch>
        </p:blipFill>
        <p:spPr>
          <a:xfrm>
            <a:off x="251520" y="1196752"/>
            <a:ext cx="8640960" cy="3310446"/>
          </a:xfrm>
        </p:spPr>
      </p:pic>
      <p:sp>
        <p:nvSpPr>
          <p:cNvPr id="5" name="コンテンツ プレースホルダ 3"/>
          <p:cNvSpPr txBox="1">
            <a:spLocks/>
          </p:cNvSpPr>
          <p:nvPr/>
        </p:nvSpPr>
        <p:spPr>
          <a:xfrm>
            <a:off x="467544" y="4509120"/>
            <a:ext cx="8229600" cy="248113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Normal outburst</a:t>
            </a: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の極大　</a:t>
            </a:r>
            <a:r>
              <a:rPr kumimoji="1" lang="en-US" altLang="ja-JP" sz="3200" b="0" i="0" u="none" strike="noStrike" kern="1200" cap="none" spc="0" normalizeH="0" baseline="0" noProof="0" dirty="0" smtClean="0">
                <a:ln>
                  <a:noFill/>
                </a:ln>
                <a:solidFill>
                  <a:schemeClr val="tx1"/>
                </a:solidFill>
                <a:effectLst/>
                <a:uLnTx/>
                <a:uFillTx/>
                <a:latin typeface="+mn-lt"/>
                <a:ea typeface="+mn-ea"/>
                <a:cs typeface="+mn-cs"/>
              </a:rPr>
              <a:t>t=15, t=36, t=48</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静穏時中も緩やかに減光</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「明るい静穏時」の存在</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altLang="ja-JP" sz="3200" dirty="0" smtClean="0"/>
              <a:t>Failed outburst</a:t>
            </a:r>
            <a:r>
              <a:rPr lang="ja-JP" altLang="en-US" sz="3200" dirty="0" err="1" smtClean="0"/>
              <a:t>の検</a:t>
            </a:r>
            <a:r>
              <a:rPr lang="ja-JP" altLang="en-US" sz="3200" dirty="0" smtClean="0"/>
              <a:t>出？</a:t>
            </a: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567</Words>
  <Application>Microsoft Office PowerPoint</Application>
  <PresentationFormat>画面に合わせる (4:3)</PresentationFormat>
  <Paragraphs>94</Paragraphs>
  <Slides>19</Slides>
  <Notes>4</Notes>
  <HiddenSlides>0</HiddenSlides>
  <MMClips>1</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From positive to negative</vt:lpstr>
      <vt:lpstr>矮新星</vt:lpstr>
      <vt:lpstr>period change問題</vt:lpstr>
      <vt:lpstr>スライド 4</vt:lpstr>
      <vt:lpstr>Superhump period change</vt:lpstr>
      <vt:lpstr>negative superhump</vt:lpstr>
      <vt:lpstr>OAO/MITSuME observations  of SU UMa</vt:lpstr>
      <vt:lpstr>おことわり</vt:lpstr>
      <vt:lpstr>Rc band light curve</vt:lpstr>
      <vt:lpstr>スライド 10</vt:lpstr>
      <vt:lpstr>スライド 11</vt:lpstr>
      <vt:lpstr>スライド 12</vt:lpstr>
      <vt:lpstr>スライド 13</vt:lpstr>
      <vt:lpstr>スライド 14</vt:lpstr>
      <vt:lpstr>normal outburst中にsuperhump発見か！？</vt:lpstr>
      <vt:lpstr>スライド 16</vt:lpstr>
      <vt:lpstr>color-color diagram during quiescence</vt:lpstr>
      <vt:lpstr>まとめ</vt:lpstr>
      <vt:lpstr>スライド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positive to negative</dc:title>
  <cp:lastModifiedBy>Valued Acer Customer</cp:lastModifiedBy>
  <cp:revision>16</cp:revision>
  <dcterms:modified xsi:type="dcterms:W3CDTF">2012-02-18T02:02:20Z</dcterms:modified>
</cp:coreProperties>
</file>