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5" r:id="rId9"/>
    <p:sldId id="266" r:id="rId10"/>
    <p:sldId id="269" r:id="rId11"/>
    <p:sldId id="267" r:id="rId12"/>
    <p:sldId id="272" r:id="rId13"/>
    <p:sldId id="273" r:id="rId14"/>
    <p:sldId id="270" r:id="rId15"/>
    <p:sldId id="274" r:id="rId16"/>
    <p:sldId id="275" r:id="rId17"/>
    <p:sldId id="268" r:id="rId18"/>
    <p:sldId id="271" r:id="rId19"/>
    <p:sldId id="277" r:id="rId20"/>
    <p:sldId id="276" r:id="rId21"/>
    <p:sldId id="278" r:id="rId22"/>
    <p:sldId id="279" r:id="rId2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1C2EE311-0AC2-48C7-8088-8AB5754B0366}">
          <p14:sldIdLst>
            <p14:sldId id="256"/>
            <p14:sldId id="257"/>
            <p14:sldId id="258"/>
            <p14:sldId id="259"/>
            <p14:sldId id="261"/>
            <p14:sldId id="262"/>
            <p14:sldId id="263"/>
            <p14:sldId id="265"/>
            <p14:sldId id="266"/>
            <p14:sldId id="269"/>
            <p14:sldId id="267"/>
            <p14:sldId id="272"/>
            <p14:sldId id="273"/>
            <p14:sldId id="270"/>
            <p14:sldId id="274"/>
            <p14:sldId id="275"/>
            <p14:sldId id="268"/>
            <p14:sldId id="271"/>
            <p14:sldId id="277"/>
            <p14:sldId id="276"/>
            <p14:sldId id="278"/>
            <p14:sldId id="27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9D4ED1C-3F7B-4A9D-9E39-C3FC7B9CDAFB}" type="datetimeFigureOut">
              <a:rPr kumimoji="1" lang="ja-JP" altLang="en-US" smtClean="0"/>
              <a:t>2012/2/18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1C2B07-7431-44C2-8545-315C6293CE4D}" type="slidenum">
              <a:rPr kumimoji="1" lang="ja-JP" altLang="en-US" smtClean="0"/>
              <a:t>‹#›</a:t>
            </a:fld>
            <a:endParaRPr kumimoji="1" lang="ja-JP" altLang="en-US"/>
          </a:p>
        </p:txBody>
      </p:sp>
    </p:spTree>
    <p:extLst>
      <p:ext uri="{BB962C8B-B14F-4D97-AF65-F5344CB8AC3E}">
        <p14:creationId xmlns:p14="http://schemas.microsoft.com/office/powerpoint/2010/main" val="484979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9D4ED1C-3F7B-4A9D-9E39-C3FC7B9CDAFB}" type="datetimeFigureOut">
              <a:rPr kumimoji="1" lang="ja-JP" altLang="en-US" smtClean="0"/>
              <a:t>2012/2/18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1C2B07-7431-44C2-8545-315C6293CE4D}" type="slidenum">
              <a:rPr kumimoji="1" lang="ja-JP" altLang="en-US" smtClean="0"/>
              <a:t>‹#›</a:t>
            </a:fld>
            <a:endParaRPr kumimoji="1" lang="ja-JP" altLang="en-US"/>
          </a:p>
        </p:txBody>
      </p:sp>
    </p:spTree>
    <p:extLst>
      <p:ext uri="{BB962C8B-B14F-4D97-AF65-F5344CB8AC3E}">
        <p14:creationId xmlns:p14="http://schemas.microsoft.com/office/powerpoint/2010/main" val="2309403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9D4ED1C-3F7B-4A9D-9E39-C3FC7B9CDAFB}" type="datetimeFigureOut">
              <a:rPr kumimoji="1" lang="ja-JP" altLang="en-US" smtClean="0"/>
              <a:t>2012/2/18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1C2B07-7431-44C2-8545-315C6293CE4D}" type="slidenum">
              <a:rPr kumimoji="1" lang="ja-JP" altLang="en-US" smtClean="0"/>
              <a:t>‹#›</a:t>
            </a:fld>
            <a:endParaRPr kumimoji="1" lang="ja-JP" altLang="en-US"/>
          </a:p>
        </p:txBody>
      </p:sp>
    </p:spTree>
    <p:extLst>
      <p:ext uri="{BB962C8B-B14F-4D97-AF65-F5344CB8AC3E}">
        <p14:creationId xmlns:p14="http://schemas.microsoft.com/office/powerpoint/2010/main" val="2632135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9D4ED1C-3F7B-4A9D-9E39-C3FC7B9CDAFB}" type="datetimeFigureOut">
              <a:rPr kumimoji="1" lang="ja-JP" altLang="en-US" smtClean="0"/>
              <a:t>2012/2/18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1C2B07-7431-44C2-8545-315C6293CE4D}" type="slidenum">
              <a:rPr kumimoji="1" lang="ja-JP" altLang="en-US" smtClean="0"/>
              <a:t>‹#›</a:t>
            </a:fld>
            <a:endParaRPr kumimoji="1" lang="ja-JP" altLang="en-US"/>
          </a:p>
        </p:txBody>
      </p:sp>
    </p:spTree>
    <p:extLst>
      <p:ext uri="{BB962C8B-B14F-4D97-AF65-F5344CB8AC3E}">
        <p14:creationId xmlns:p14="http://schemas.microsoft.com/office/powerpoint/2010/main" val="219099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9D4ED1C-3F7B-4A9D-9E39-C3FC7B9CDAFB}" type="datetimeFigureOut">
              <a:rPr kumimoji="1" lang="ja-JP" altLang="en-US" smtClean="0"/>
              <a:t>2012/2/18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1C2B07-7431-44C2-8545-315C6293CE4D}" type="slidenum">
              <a:rPr kumimoji="1" lang="ja-JP" altLang="en-US" smtClean="0"/>
              <a:t>‹#›</a:t>
            </a:fld>
            <a:endParaRPr kumimoji="1" lang="ja-JP" altLang="en-US"/>
          </a:p>
        </p:txBody>
      </p:sp>
    </p:spTree>
    <p:extLst>
      <p:ext uri="{BB962C8B-B14F-4D97-AF65-F5344CB8AC3E}">
        <p14:creationId xmlns:p14="http://schemas.microsoft.com/office/powerpoint/2010/main" val="3335857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9D4ED1C-3F7B-4A9D-9E39-C3FC7B9CDAFB}" type="datetimeFigureOut">
              <a:rPr kumimoji="1" lang="ja-JP" altLang="en-US" smtClean="0"/>
              <a:t>2012/2/18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A1C2B07-7431-44C2-8545-315C6293CE4D}" type="slidenum">
              <a:rPr kumimoji="1" lang="ja-JP" altLang="en-US" smtClean="0"/>
              <a:t>‹#›</a:t>
            </a:fld>
            <a:endParaRPr kumimoji="1" lang="ja-JP" altLang="en-US"/>
          </a:p>
        </p:txBody>
      </p:sp>
    </p:spTree>
    <p:extLst>
      <p:ext uri="{BB962C8B-B14F-4D97-AF65-F5344CB8AC3E}">
        <p14:creationId xmlns:p14="http://schemas.microsoft.com/office/powerpoint/2010/main" val="3407902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9D4ED1C-3F7B-4A9D-9E39-C3FC7B9CDAFB}" type="datetimeFigureOut">
              <a:rPr kumimoji="1" lang="ja-JP" altLang="en-US" smtClean="0"/>
              <a:t>2012/2/18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A1C2B07-7431-44C2-8545-315C6293CE4D}" type="slidenum">
              <a:rPr kumimoji="1" lang="ja-JP" altLang="en-US" smtClean="0"/>
              <a:t>‹#›</a:t>
            </a:fld>
            <a:endParaRPr kumimoji="1" lang="ja-JP" altLang="en-US"/>
          </a:p>
        </p:txBody>
      </p:sp>
    </p:spTree>
    <p:extLst>
      <p:ext uri="{BB962C8B-B14F-4D97-AF65-F5344CB8AC3E}">
        <p14:creationId xmlns:p14="http://schemas.microsoft.com/office/powerpoint/2010/main" val="2403579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9D4ED1C-3F7B-4A9D-9E39-C3FC7B9CDAFB}" type="datetimeFigureOut">
              <a:rPr kumimoji="1" lang="ja-JP" altLang="en-US" smtClean="0"/>
              <a:t>2012/2/18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A1C2B07-7431-44C2-8545-315C6293CE4D}" type="slidenum">
              <a:rPr kumimoji="1" lang="ja-JP" altLang="en-US" smtClean="0"/>
              <a:t>‹#›</a:t>
            </a:fld>
            <a:endParaRPr kumimoji="1" lang="ja-JP" altLang="en-US"/>
          </a:p>
        </p:txBody>
      </p:sp>
    </p:spTree>
    <p:extLst>
      <p:ext uri="{BB962C8B-B14F-4D97-AF65-F5344CB8AC3E}">
        <p14:creationId xmlns:p14="http://schemas.microsoft.com/office/powerpoint/2010/main" val="720176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9D4ED1C-3F7B-4A9D-9E39-C3FC7B9CDAFB}" type="datetimeFigureOut">
              <a:rPr kumimoji="1" lang="ja-JP" altLang="en-US" smtClean="0"/>
              <a:t>2012/2/18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A1C2B07-7431-44C2-8545-315C6293CE4D}" type="slidenum">
              <a:rPr kumimoji="1" lang="ja-JP" altLang="en-US" smtClean="0"/>
              <a:t>‹#›</a:t>
            </a:fld>
            <a:endParaRPr kumimoji="1" lang="ja-JP" altLang="en-US"/>
          </a:p>
        </p:txBody>
      </p:sp>
    </p:spTree>
    <p:extLst>
      <p:ext uri="{BB962C8B-B14F-4D97-AF65-F5344CB8AC3E}">
        <p14:creationId xmlns:p14="http://schemas.microsoft.com/office/powerpoint/2010/main" val="817575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9D4ED1C-3F7B-4A9D-9E39-C3FC7B9CDAFB}" type="datetimeFigureOut">
              <a:rPr kumimoji="1" lang="ja-JP" altLang="en-US" smtClean="0"/>
              <a:t>2012/2/18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A1C2B07-7431-44C2-8545-315C6293CE4D}" type="slidenum">
              <a:rPr kumimoji="1" lang="ja-JP" altLang="en-US" smtClean="0"/>
              <a:t>‹#›</a:t>
            </a:fld>
            <a:endParaRPr kumimoji="1" lang="ja-JP" altLang="en-US"/>
          </a:p>
        </p:txBody>
      </p:sp>
    </p:spTree>
    <p:extLst>
      <p:ext uri="{BB962C8B-B14F-4D97-AF65-F5344CB8AC3E}">
        <p14:creationId xmlns:p14="http://schemas.microsoft.com/office/powerpoint/2010/main" val="264261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9D4ED1C-3F7B-4A9D-9E39-C3FC7B9CDAFB}" type="datetimeFigureOut">
              <a:rPr kumimoji="1" lang="ja-JP" altLang="en-US" smtClean="0"/>
              <a:t>2012/2/18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A1C2B07-7431-44C2-8545-315C6293CE4D}" type="slidenum">
              <a:rPr kumimoji="1" lang="ja-JP" altLang="en-US" smtClean="0"/>
              <a:t>‹#›</a:t>
            </a:fld>
            <a:endParaRPr kumimoji="1" lang="ja-JP" altLang="en-US"/>
          </a:p>
        </p:txBody>
      </p:sp>
    </p:spTree>
    <p:extLst>
      <p:ext uri="{BB962C8B-B14F-4D97-AF65-F5344CB8AC3E}">
        <p14:creationId xmlns:p14="http://schemas.microsoft.com/office/powerpoint/2010/main" val="1847708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D4ED1C-3F7B-4A9D-9E39-C3FC7B9CDAFB}" type="datetimeFigureOut">
              <a:rPr kumimoji="1" lang="ja-JP" altLang="en-US" smtClean="0"/>
              <a:t>2012/2/18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C2B07-7431-44C2-8545-315C6293CE4D}" type="slidenum">
              <a:rPr kumimoji="1" lang="ja-JP" altLang="en-US" smtClean="0"/>
              <a:t>‹#›</a:t>
            </a:fld>
            <a:endParaRPr kumimoji="1" lang="ja-JP" altLang="en-US"/>
          </a:p>
        </p:txBody>
      </p:sp>
    </p:spTree>
    <p:extLst>
      <p:ext uri="{BB962C8B-B14F-4D97-AF65-F5344CB8AC3E}">
        <p14:creationId xmlns:p14="http://schemas.microsoft.com/office/powerpoint/2010/main" val="3641437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近年増光が報告された</a:t>
            </a:r>
            <a:r>
              <a:rPr kumimoji="1" lang="en-US" altLang="ja-JP" dirty="0" smtClean="0"/>
              <a:t>WZ</a:t>
            </a:r>
            <a:r>
              <a:rPr lang="ja-JP" altLang="en-US" dirty="0" smtClean="0"/>
              <a:t> </a:t>
            </a:r>
            <a:r>
              <a:rPr kumimoji="1" lang="en-US" altLang="ja-JP" dirty="0" err="1" smtClean="0"/>
              <a:t>Sge</a:t>
            </a:r>
            <a:r>
              <a:rPr kumimoji="1" lang="ja-JP" altLang="en-US" dirty="0" smtClean="0"/>
              <a:t>型矮新星の測光観測について</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solidFill>
                  <a:schemeClr val="tx1"/>
                </a:solidFill>
              </a:rPr>
              <a:t>大島誠人、加藤太一（京都大学）、前原裕之（花山天文台）、他</a:t>
            </a:r>
            <a:r>
              <a:rPr kumimoji="1" lang="en-US" altLang="ja-JP" dirty="0" smtClean="0">
                <a:solidFill>
                  <a:schemeClr val="tx1"/>
                </a:solidFill>
              </a:rPr>
              <a:t>VSNET Collaborations</a:t>
            </a:r>
            <a:endParaRPr kumimoji="1" lang="ja-JP" altLang="en-US" dirty="0">
              <a:solidFill>
                <a:schemeClr val="tx1"/>
              </a:solidFill>
            </a:endParaRPr>
          </a:p>
        </p:txBody>
      </p:sp>
    </p:spTree>
    <p:extLst>
      <p:ext uri="{BB962C8B-B14F-4D97-AF65-F5344CB8AC3E}">
        <p14:creationId xmlns:p14="http://schemas.microsoft.com/office/powerpoint/2010/main" val="773106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260648"/>
            <a:ext cx="8229600" cy="5865515"/>
          </a:xfrm>
        </p:spPr>
        <p:txBody>
          <a:bodyPr/>
          <a:lstStyle/>
          <a:p>
            <a:r>
              <a:rPr lang="en-US" altLang="ja-JP" dirty="0" smtClean="0"/>
              <a:t>early </a:t>
            </a:r>
            <a:r>
              <a:rPr lang="en-US" altLang="ja-JP" dirty="0" err="1"/>
              <a:t>superhump</a:t>
            </a:r>
            <a:r>
              <a:rPr lang="ja-JP" altLang="en-US" dirty="0"/>
              <a:t>は見られたものの、</a:t>
            </a:r>
            <a:r>
              <a:rPr lang="en-US" altLang="ja-JP" dirty="0"/>
              <a:t>1</a:t>
            </a:r>
            <a:r>
              <a:rPr lang="ja-JP" altLang="en-US" dirty="0"/>
              <a:t>～</a:t>
            </a:r>
            <a:r>
              <a:rPr lang="en-US" altLang="ja-JP" dirty="0"/>
              <a:t>2</a:t>
            </a:r>
            <a:r>
              <a:rPr lang="ja-JP" altLang="en-US" dirty="0" smtClean="0"/>
              <a:t>日で消え通常の</a:t>
            </a:r>
            <a:r>
              <a:rPr lang="en-US" altLang="ja-JP" dirty="0" err="1" smtClean="0"/>
              <a:t>superhump</a:t>
            </a:r>
            <a:r>
              <a:rPr lang="ja-JP" altLang="en-US" dirty="0" smtClean="0"/>
              <a:t>に移行した</a:t>
            </a:r>
            <a:endParaRPr lang="en-US" altLang="ja-JP" dirty="0" smtClean="0"/>
          </a:p>
          <a:p>
            <a:pPr marL="0" indent="0">
              <a:buNone/>
            </a:pPr>
            <a:r>
              <a:rPr lang="ja-JP" altLang="en-US" dirty="0"/>
              <a:t>　－</a:t>
            </a:r>
            <a:r>
              <a:rPr lang="en-US" altLang="ja-JP" dirty="0"/>
              <a:t>WZ </a:t>
            </a:r>
            <a:r>
              <a:rPr lang="en-US" altLang="ja-JP" dirty="0" err="1"/>
              <a:t>Sge</a:t>
            </a:r>
            <a:r>
              <a:rPr lang="ja-JP" altLang="en-US" dirty="0"/>
              <a:t>型ではあるが、あまり質量比は大きくないと考えられる</a:t>
            </a:r>
            <a:endParaRPr lang="en-US" altLang="ja-JP" dirty="0"/>
          </a:p>
          <a:p>
            <a:endParaRPr kumimoji="1" lang="ja-JP" alt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492896"/>
            <a:ext cx="3990841" cy="3994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7486" y="2492896"/>
            <a:ext cx="3990863" cy="3994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744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692696"/>
            <a:ext cx="8229600" cy="5433467"/>
          </a:xfrm>
        </p:spPr>
        <p:txBody>
          <a:bodyPr/>
          <a:lstStyle/>
          <a:p>
            <a:r>
              <a:rPr kumimoji="1" lang="ja-JP" altLang="en-US" sz="2800" dirty="0" smtClean="0"/>
              <a:t>減光とほぼ同時にそれまでの</a:t>
            </a:r>
            <a:r>
              <a:rPr kumimoji="1" lang="en-US" altLang="ja-JP" sz="2800" dirty="0" err="1" smtClean="0"/>
              <a:t>superhump</a:t>
            </a:r>
            <a:r>
              <a:rPr kumimoji="1" lang="ja-JP" altLang="en-US" sz="2800" dirty="0" smtClean="0"/>
              <a:t>とうまく接続しない変動がみられた</a:t>
            </a:r>
            <a:endParaRPr kumimoji="1" lang="en-US" altLang="ja-JP" sz="2800" dirty="0" smtClean="0"/>
          </a:p>
          <a:p>
            <a:r>
              <a:rPr lang="ja-JP" altLang="en-US" sz="2800" dirty="0"/>
              <a:t>変動の周期が</a:t>
            </a:r>
            <a:r>
              <a:rPr lang="en-US" altLang="ja-JP" sz="2800" dirty="0" err="1"/>
              <a:t>superhump</a:t>
            </a:r>
            <a:r>
              <a:rPr lang="ja-JP" altLang="en-US" sz="2800" dirty="0"/>
              <a:t>に比べ異常に（２割ほど）短い</a:t>
            </a:r>
            <a:endParaRPr lang="en-US" altLang="ja-JP" sz="2800" dirty="0"/>
          </a:p>
          <a:p>
            <a:pPr marL="0" indent="0">
              <a:buNone/>
            </a:pPr>
            <a:r>
              <a:rPr lang="ja-JP" altLang="en-US" sz="2800" dirty="0"/>
              <a:t>　－</a:t>
            </a:r>
            <a:r>
              <a:rPr lang="en-US" altLang="ja-JP" sz="2800" dirty="0"/>
              <a:t>disk</a:t>
            </a:r>
            <a:r>
              <a:rPr lang="ja-JP" altLang="en-US" sz="2800" dirty="0"/>
              <a:t>に大きな攪乱が起きた？　別の明るい成分が励起された？</a:t>
            </a:r>
          </a:p>
          <a:p>
            <a:endParaRPr kumimoji="1" lang="en-US" altLang="ja-JP" sz="2800" dirty="0" smtClean="0"/>
          </a:p>
          <a:p>
            <a:endParaRPr lang="en-US" altLang="ja-JP" sz="2800" dirty="0"/>
          </a:p>
          <a:p>
            <a:endParaRPr kumimoji="1" lang="en-US" altLang="ja-JP" sz="2800" dirty="0" smtClean="0"/>
          </a:p>
          <a:p>
            <a:endParaRPr lang="en-US" altLang="ja-JP" sz="2800" dirty="0"/>
          </a:p>
          <a:p>
            <a:endParaRPr kumimoji="1" lang="en-US" altLang="ja-JP" sz="2800" dirty="0" smtClean="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11421888"/>
            <a:ext cx="7620000" cy="5715000"/>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617640"/>
            <a:ext cx="432288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3087216"/>
            <a:ext cx="3654152" cy="3654152"/>
          </a:xfrm>
          <a:prstGeom prst="rect">
            <a:avLst/>
          </a:prstGeom>
        </p:spPr>
      </p:pic>
      <p:sp>
        <p:nvSpPr>
          <p:cNvPr id="4" name="テキスト ボックス 3"/>
          <p:cNvSpPr txBox="1"/>
          <p:nvPr/>
        </p:nvSpPr>
        <p:spPr>
          <a:xfrm>
            <a:off x="7894632" y="4396462"/>
            <a:ext cx="338554" cy="369332"/>
          </a:xfrm>
          <a:prstGeom prst="rect">
            <a:avLst/>
          </a:prstGeom>
          <a:solidFill>
            <a:schemeClr val="bg2"/>
          </a:solidFill>
        </p:spPr>
        <p:txBody>
          <a:bodyPr wrap="none" rtlCol="0">
            <a:spAutoFit/>
          </a:bodyPr>
          <a:lstStyle/>
          <a:p>
            <a:r>
              <a:rPr kumimoji="1" lang="ja-JP" altLang="en-US" dirty="0" smtClean="0"/>
              <a:t>　</a:t>
            </a:r>
            <a:endParaRPr kumimoji="1" lang="ja-JP" altLang="en-US" dirty="0"/>
          </a:p>
        </p:txBody>
      </p:sp>
      <p:cxnSp>
        <p:nvCxnSpPr>
          <p:cNvPr id="7" name="直線矢印コネクタ 6"/>
          <p:cNvCxnSpPr/>
          <p:nvPr/>
        </p:nvCxnSpPr>
        <p:spPr>
          <a:xfrm>
            <a:off x="6216991" y="4384380"/>
            <a:ext cx="576064"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6156176" y="3933056"/>
            <a:ext cx="803425" cy="369332"/>
          </a:xfrm>
          <a:prstGeom prst="rect">
            <a:avLst/>
          </a:prstGeom>
          <a:noFill/>
        </p:spPr>
        <p:txBody>
          <a:bodyPr wrap="none" rtlCol="0">
            <a:spAutoFit/>
          </a:bodyPr>
          <a:lstStyle/>
          <a:p>
            <a:r>
              <a:rPr kumimoji="1" lang="ja-JP" altLang="en-US" dirty="0" smtClean="0"/>
              <a:t>１周期</a:t>
            </a:r>
            <a:endParaRPr kumimoji="1" lang="ja-JP" altLang="en-US" dirty="0"/>
          </a:p>
        </p:txBody>
      </p:sp>
    </p:spTree>
    <p:extLst>
      <p:ext uri="{BB962C8B-B14F-4D97-AF65-F5344CB8AC3E}">
        <p14:creationId xmlns:p14="http://schemas.microsoft.com/office/powerpoint/2010/main" val="3272575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OT J184228.1+483742</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新星捜索のサーベイ中に西村栄男氏により発見された激変星</a:t>
            </a:r>
            <a:endParaRPr kumimoji="1" lang="en-US" altLang="ja-JP" dirty="0" smtClean="0"/>
          </a:p>
          <a:p>
            <a:pPr marL="0" indent="0">
              <a:buNone/>
            </a:pPr>
            <a:r>
              <a:rPr lang="ja-JP" altLang="en-US" dirty="0" smtClean="0"/>
              <a:t>　－増光発見時</a:t>
            </a:r>
            <a:r>
              <a:rPr lang="en-US" altLang="ja-JP" dirty="0" smtClean="0"/>
              <a:t>11.8</a:t>
            </a:r>
            <a:r>
              <a:rPr lang="ja-JP" altLang="en-US" dirty="0" smtClean="0"/>
              <a:t>等。</a:t>
            </a:r>
            <a:r>
              <a:rPr lang="en-US" altLang="ja-JP" dirty="0" smtClean="0"/>
              <a:t>20</a:t>
            </a:r>
            <a:r>
              <a:rPr lang="ja-JP" altLang="en-US" dirty="0" smtClean="0"/>
              <a:t>等の天体が極小として同定された</a:t>
            </a:r>
            <a:endParaRPr lang="en-US" altLang="ja-JP" dirty="0" smtClean="0"/>
          </a:p>
          <a:p>
            <a:pPr marL="0" indent="0">
              <a:buNone/>
            </a:pPr>
            <a:r>
              <a:rPr lang="ja-JP" altLang="en-US" dirty="0"/>
              <a:t>　</a:t>
            </a:r>
            <a:r>
              <a:rPr lang="ja-JP" altLang="en-US" dirty="0" smtClean="0"/>
              <a:t>－増光振幅（</a:t>
            </a:r>
            <a:r>
              <a:rPr lang="en-US" altLang="ja-JP" dirty="0" smtClean="0"/>
              <a:t>8</a:t>
            </a:r>
            <a:r>
              <a:rPr lang="ja-JP" altLang="en-US" dirty="0" smtClean="0"/>
              <a:t>等）と増光時の色、分光観測から矮新星の可能性が高いと考えられた</a:t>
            </a:r>
            <a:endParaRPr kumimoji="1" lang="ja-JP" altLang="en-US" dirty="0"/>
          </a:p>
        </p:txBody>
      </p:sp>
    </p:spTree>
    <p:extLst>
      <p:ext uri="{BB962C8B-B14F-4D97-AF65-F5344CB8AC3E}">
        <p14:creationId xmlns:p14="http://schemas.microsoft.com/office/powerpoint/2010/main" val="2091433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4808" y="1844824"/>
            <a:ext cx="3960440" cy="3960440"/>
          </a:xfrm>
          <a:prstGeom prst="rect">
            <a:avLst/>
          </a:prstGeom>
        </p:spPr>
      </p:pic>
      <p:sp>
        <p:nvSpPr>
          <p:cNvPr id="3" name="コンテンツ プレースホルダー 2"/>
          <p:cNvSpPr>
            <a:spLocks noGrp="1"/>
          </p:cNvSpPr>
          <p:nvPr>
            <p:ph idx="1"/>
          </p:nvPr>
        </p:nvSpPr>
        <p:spPr>
          <a:xfrm>
            <a:off x="457200" y="404664"/>
            <a:ext cx="8229600" cy="5721499"/>
          </a:xfrm>
        </p:spPr>
        <p:txBody>
          <a:bodyPr>
            <a:normAutofit/>
          </a:bodyPr>
          <a:lstStyle/>
          <a:p>
            <a:r>
              <a:rPr lang="en-US" altLang="ja-JP" sz="2800" dirty="0" err="1" smtClean="0"/>
              <a:t>superhump</a:t>
            </a:r>
            <a:r>
              <a:rPr lang="ja-JP" altLang="en-US" sz="2800" dirty="0" smtClean="0"/>
              <a:t>状変動が全く受からない</a:t>
            </a:r>
            <a:endParaRPr lang="en-US" altLang="ja-JP" sz="2800" dirty="0" smtClean="0"/>
          </a:p>
          <a:p>
            <a:pPr marL="0" indent="0">
              <a:buNone/>
            </a:pPr>
            <a:r>
              <a:rPr kumimoji="1" lang="ja-JP" altLang="en-US" sz="2800" dirty="0"/>
              <a:t>　</a:t>
            </a:r>
            <a:r>
              <a:rPr kumimoji="1" lang="ja-JP" altLang="en-US" sz="2800" dirty="0" smtClean="0"/>
              <a:t>－微小な変動はみられるが、周期性を求めるのはノイズに埋もれて明らかでない</a:t>
            </a:r>
            <a:endParaRPr kumimoji="1" lang="en-US" altLang="ja-JP" sz="2800" dirty="0" smtClean="0"/>
          </a:p>
          <a:p>
            <a:pPr marL="0" indent="0">
              <a:buNone/>
            </a:pPr>
            <a:r>
              <a:rPr lang="ja-JP" altLang="en-US" sz="2800" dirty="0"/>
              <a:t>　</a:t>
            </a:r>
            <a:r>
              <a:rPr lang="ja-JP" altLang="en-US" sz="2800" dirty="0" smtClean="0"/>
              <a:t>－増光幅や減光の振る舞いは矮新星状。</a:t>
            </a:r>
            <a:endParaRPr lang="en-US" altLang="ja-JP" sz="2800" dirty="0" smtClean="0"/>
          </a:p>
          <a:p>
            <a:pPr marL="0" indent="0">
              <a:buNone/>
            </a:pPr>
            <a:r>
              <a:rPr lang="ja-JP" altLang="en-US" sz="2800" dirty="0"/>
              <a:t>　</a:t>
            </a:r>
            <a:r>
              <a:rPr lang="ja-JP" altLang="en-US" sz="2800" dirty="0" smtClean="0"/>
              <a:t>どういうことか？</a:t>
            </a:r>
            <a:endParaRPr lang="en-US" altLang="ja-JP" sz="2800" dirty="0" smtClean="0"/>
          </a:p>
          <a:p>
            <a:pPr marL="0" indent="0">
              <a:buNone/>
            </a:pPr>
            <a:endParaRPr lang="en-US" altLang="ja-JP" sz="2800" dirty="0"/>
          </a:p>
          <a:p>
            <a:pPr marL="0" indent="0">
              <a:buNone/>
            </a:pPr>
            <a:endParaRPr lang="en-US" altLang="ja-JP" sz="2800" dirty="0" smtClean="0"/>
          </a:p>
          <a:p>
            <a:pPr marL="0" indent="0">
              <a:buNone/>
            </a:pPr>
            <a:endParaRPr lang="en-US" altLang="ja-JP" sz="2800" dirty="0"/>
          </a:p>
          <a:p>
            <a:pPr marL="0" indent="0">
              <a:buNone/>
            </a:pPr>
            <a:endParaRPr lang="en-US" altLang="ja-JP" sz="2800" dirty="0" smtClean="0"/>
          </a:p>
          <a:p>
            <a:pPr marL="0" indent="0">
              <a:buNone/>
            </a:pPr>
            <a:endParaRPr lang="en-US" altLang="ja-JP" sz="2800" dirty="0"/>
          </a:p>
          <a:p>
            <a:r>
              <a:rPr lang="ja-JP" altLang="en-US" sz="2800" dirty="0" smtClean="0"/>
              <a:t>振幅の小さい</a:t>
            </a:r>
            <a:r>
              <a:rPr lang="en-US" altLang="ja-JP" sz="2800" dirty="0" smtClean="0"/>
              <a:t>early </a:t>
            </a:r>
            <a:r>
              <a:rPr lang="en-US" altLang="ja-JP" sz="2800" dirty="0" err="1" smtClean="0"/>
              <a:t>superhump</a:t>
            </a:r>
            <a:r>
              <a:rPr lang="ja-JP" altLang="en-US" sz="2800" dirty="0" err="1" smtClean="0"/>
              <a:t>なのだろうか</a:t>
            </a:r>
            <a:r>
              <a:rPr lang="ja-JP" altLang="en-US" sz="2800" dirty="0" smtClean="0"/>
              <a:t>？</a:t>
            </a:r>
            <a:endParaRPr lang="en-US" altLang="ja-JP" sz="2800" dirty="0" smtClean="0"/>
          </a:p>
          <a:p>
            <a:pPr marL="0" indent="0">
              <a:buNone/>
            </a:pPr>
            <a:r>
              <a:rPr lang="ja-JP" altLang="en-US" sz="2800" dirty="0" smtClean="0"/>
              <a:t>　－だとしたらいつまで見えるのか？</a:t>
            </a:r>
            <a:endParaRPr lang="en-US" altLang="ja-JP" sz="2800" dirty="0" smtClean="0"/>
          </a:p>
        </p:txBody>
      </p:sp>
    </p:spTree>
    <p:extLst>
      <p:ext uri="{BB962C8B-B14F-4D97-AF65-F5344CB8AC3E}">
        <p14:creationId xmlns:p14="http://schemas.microsoft.com/office/powerpoint/2010/main" val="3334252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0"/>
            <a:ext cx="6475309" cy="4858071"/>
          </a:xfrm>
          <a:prstGeom prst="rect">
            <a:avLst/>
          </a:prstGeom>
          <a:solidFill>
            <a:schemeClr val="bg1"/>
          </a:solidFill>
          <a:ln>
            <a:noFill/>
          </a:ln>
          <a:effectLst/>
          <a:extLst/>
        </p:spPr>
      </p:pic>
      <p:sp>
        <p:nvSpPr>
          <p:cNvPr id="3" name="コンテンツ プレースホルダー 2"/>
          <p:cNvSpPr>
            <a:spLocks noGrp="1"/>
          </p:cNvSpPr>
          <p:nvPr>
            <p:ph idx="1"/>
          </p:nvPr>
        </p:nvSpPr>
        <p:spPr>
          <a:xfrm>
            <a:off x="4139952" y="2434824"/>
            <a:ext cx="4690864" cy="3802488"/>
          </a:xfrm>
          <a:solidFill>
            <a:schemeClr val="bg1"/>
          </a:solidFill>
          <a:ln w="25400">
            <a:solidFill>
              <a:schemeClr val="tx1"/>
            </a:solidFill>
          </a:ln>
        </p:spPr>
        <p:txBody>
          <a:bodyPr>
            <a:normAutofit/>
          </a:bodyPr>
          <a:lstStyle/>
          <a:p>
            <a:r>
              <a:rPr kumimoji="1" lang="ja-JP" altLang="en-US" sz="2800" dirty="0" smtClean="0"/>
              <a:t>最終的に</a:t>
            </a:r>
            <a:r>
              <a:rPr kumimoji="1" lang="en-US" altLang="ja-JP" sz="2800" dirty="0" err="1" smtClean="0"/>
              <a:t>superhump</a:t>
            </a:r>
            <a:r>
              <a:rPr lang="ja-JP" altLang="en-US" sz="2800" dirty="0" smtClean="0"/>
              <a:t>がみられないまま</a:t>
            </a:r>
            <a:r>
              <a:rPr lang="en-US" altLang="ja-JP" sz="2800" dirty="0" smtClean="0"/>
              <a:t>plateau stage</a:t>
            </a:r>
            <a:r>
              <a:rPr lang="ja-JP" altLang="en-US" sz="2800" dirty="0" smtClean="0"/>
              <a:t>が終了</a:t>
            </a:r>
            <a:endParaRPr lang="en-US" altLang="ja-JP" sz="2800" dirty="0" smtClean="0"/>
          </a:p>
          <a:p>
            <a:pPr marL="0" indent="0">
              <a:buNone/>
            </a:pPr>
            <a:r>
              <a:rPr lang="ja-JP" altLang="en-US" sz="2400" dirty="0"/>
              <a:t>　</a:t>
            </a:r>
            <a:r>
              <a:rPr lang="ja-JP" altLang="en-US" sz="2400" dirty="0" smtClean="0"/>
              <a:t>－</a:t>
            </a:r>
            <a:r>
              <a:rPr lang="en-US" altLang="ja-JP" sz="2400" dirty="0" smtClean="0"/>
              <a:t>plateau stage</a:t>
            </a:r>
            <a:r>
              <a:rPr lang="ja-JP" altLang="en-US" sz="2400" dirty="0" smtClean="0"/>
              <a:t>の長さは通常の</a:t>
            </a:r>
            <a:r>
              <a:rPr lang="en-US" altLang="ja-JP" sz="2400" dirty="0" smtClean="0"/>
              <a:t>WZ </a:t>
            </a:r>
            <a:r>
              <a:rPr lang="en-US" altLang="ja-JP" sz="2400" dirty="0" err="1" smtClean="0"/>
              <a:t>Sge</a:t>
            </a:r>
            <a:r>
              <a:rPr lang="ja-JP" altLang="en-US" sz="2400" dirty="0" smtClean="0"/>
              <a:t>型に近い</a:t>
            </a:r>
            <a:endParaRPr lang="en-US" altLang="ja-JP" sz="2400" dirty="0" smtClean="0"/>
          </a:p>
          <a:p>
            <a:r>
              <a:rPr kumimoji="1" lang="ja-JP" altLang="en-US" sz="2800" dirty="0" smtClean="0"/>
              <a:t>減光後</a:t>
            </a:r>
            <a:r>
              <a:rPr kumimoji="1" lang="en-US" altLang="ja-JP" sz="2800" dirty="0" smtClean="0"/>
              <a:t>10</a:t>
            </a:r>
            <a:r>
              <a:rPr kumimoji="1" lang="ja-JP" altLang="en-US" sz="2800" dirty="0" smtClean="0"/>
              <a:t>日して再増光。同時に通常の</a:t>
            </a:r>
            <a:r>
              <a:rPr kumimoji="1" lang="en-US" altLang="ja-JP" sz="2800" dirty="0" err="1" smtClean="0"/>
              <a:t>superhump</a:t>
            </a:r>
            <a:r>
              <a:rPr lang="ja-JP" altLang="en-US" sz="2800" dirty="0" smtClean="0"/>
              <a:t>が発達</a:t>
            </a:r>
            <a:endParaRPr kumimoji="1" lang="ja-JP" altLang="en-US" sz="2800" dirty="0"/>
          </a:p>
        </p:txBody>
      </p:sp>
    </p:spTree>
    <p:extLst>
      <p:ext uri="{BB962C8B-B14F-4D97-AF65-F5344CB8AC3E}">
        <p14:creationId xmlns:p14="http://schemas.microsoft.com/office/powerpoint/2010/main" val="153482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052" y="1744652"/>
            <a:ext cx="4297660" cy="3438128"/>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744652"/>
            <a:ext cx="3777807" cy="3777807"/>
          </a:xfrm>
          <a:prstGeom prst="rect">
            <a:avLst/>
          </a:prstGeom>
        </p:spPr>
      </p:pic>
      <p:sp>
        <p:nvSpPr>
          <p:cNvPr id="3" name="コンテンツ プレースホルダー 2"/>
          <p:cNvSpPr>
            <a:spLocks noGrp="1"/>
          </p:cNvSpPr>
          <p:nvPr>
            <p:ph idx="1"/>
          </p:nvPr>
        </p:nvSpPr>
        <p:spPr>
          <a:xfrm>
            <a:off x="457200" y="404664"/>
            <a:ext cx="8229600" cy="5721499"/>
          </a:xfrm>
        </p:spPr>
        <p:txBody>
          <a:bodyPr/>
          <a:lstStyle/>
          <a:p>
            <a:r>
              <a:rPr lang="ja-JP" altLang="en-US" sz="2800" dirty="0" smtClean="0"/>
              <a:t>再増光後の</a:t>
            </a:r>
            <a:r>
              <a:rPr lang="en-US" altLang="ja-JP" sz="2800" dirty="0" err="1" smtClean="0"/>
              <a:t>superhump</a:t>
            </a:r>
            <a:r>
              <a:rPr lang="ja-JP" altLang="en-US" sz="2800" dirty="0" smtClean="0"/>
              <a:t>の発展は通常の</a:t>
            </a:r>
            <a:r>
              <a:rPr lang="en-US" altLang="ja-JP" sz="2800" dirty="0" smtClean="0"/>
              <a:t>SU </a:t>
            </a:r>
            <a:r>
              <a:rPr lang="en-US" altLang="ja-JP" sz="2800" dirty="0" err="1" smtClean="0"/>
              <a:t>UMa</a:t>
            </a:r>
            <a:r>
              <a:rPr lang="ja-JP" altLang="en-US" sz="2800" dirty="0" smtClean="0"/>
              <a:t>型のものとよく似る</a:t>
            </a:r>
            <a:endParaRPr lang="en-US" altLang="ja-JP" sz="2800" dirty="0"/>
          </a:p>
          <a:p>
            <a:pPr marL="0" indent="0">
              <a:buNone/>
            </a:pPr>
            <a:r>
              <a:rPr lang="ja-JP" altLang="en-US" sz="2800" dirty="0"/>
              <a:t>　</a:t>
            </a:r>
            <a:r>
              <a:rPr lang="ja-JP" altLang="en-US" sz="2800" dirty="0" smtClean="0"/>
              <a:t>－形状はやや対称性が強い？</a:t>
            </a:r>
            <a:endParaRPr lang="en-US" altLang="ja-JP" sz="2800" dirty="0" smtClean="0"/>
          </a:p>
          <a:p>
            <a:endParaRPr lang="en-US" altLang="ja-JP" dirty="0"/>
          </a:p>
          <a:p>
            <a:endParaRPr lang="en-US" altLang="ja-JP" dirty="0" smtClean="0"/>
          </a:p>
          <a:p>
            <a:endParaRPr lang="en-US" altLang="ja-JP" dirty="0"/>
          </a:p>
          <a:p>
            <a:endParaRPr lang="en-US" altLang="ja-JP" dirty="0" smtClean="0"/>
          </a:p>
          <a:p>
            <a:endParaRPr lang="en-US" altLang="ja-JP" dirty="0"/>
          </a:p>
          <a:p>
            <a:pPr marL="0" indent="0">
              <a:buNone/>
            </a:pPr>
            <a:endParaRPr lang="en-US" altLang="ja-JP" sz="2800" dirty="0" smtClean="0"/>
          </a:p>
          <a:p>
            <a:pPr marL="0" indent="0">
              <a:buNone/>
            </a:pPr>
            <a:r>
              <a:rPr kumimoji="1" lang="ja-JP" altLang="en-US" sz="2800" dirty="0"/>
              <a:t>　</a:t>
            </a:r>
            <a:r>
              <a:rPr kumimoji="1" lang="ja-JP" altLang="en-US" sz="2800" dirty="0" smtClean="0"/>
              <a:t>－</a:t>
            </a:r>
            <a:r>
              <a:rPr kumimoji="1" lang="en-US" altLang="ja-JP" sz="2800" dirty="0" smtClean="0"/>
              <a:t>O-C curve</a:t>
            </a:r>
            <a:r>
              <a:rPr kumimoji="1" lang="ja-JP" altLang="en-US" sz="2800" dirty="0" smtClean="0"/>
              <a:t>は</a:t>
            </a:r>
            <a:r>
              <a:rPr kumimoji="1" lang="en-US" altLang="ja-JP" sz="2800" dirty="0" smtClean="0"/>
              <a:t>stage A</a:t>
            </a:r>
            <a:r>
              <a:rPr kumimoji="1" lang="ja-JP" altLang="en-US" sz="2800" dirty="0" smtClean="0"/>
              <a:t>と</a:t>
            </a:r>
            <a:r>
              <a:rPr kumimoji="1" lang="en-US" altLang="ja-JP" sz="2800" dirty="0" smtClean="0"/>
              <a:t>stage</a:t>
            </a:r>
            <a:r>
              <a:rPr lang="ja-JP" altLang="en-US" sz="2800" dirty="0" smtClean="0"/>
              <a:t> </a:t>
            </a:r>
            <a:r>
              <a:rPr lang="en-US" altLang="ja-JP" sz="2800" dirty="0" smtClean="0"/>
              <a:t>B</a:t>
            </a:r>
            <a:r>
              <a:rPr lang="ja-JP" altLang="en-US" sz="2800" dirty="0" smtClean="0"/>
              <a:t>からなる</a:t>
            </a:r>
            <a:endParaRPr lang="en-US" altLang="ja-JP" sz="2800" dirty="0" smtClean="0"/>
          </a:p>
          <a:p>
            <a:pPr marL="0" indent="0">
              <a:buNone/>
            </a:pPr>
            <a:r>
              <a:rPr lang="ja-JP" altLang="en-US" sz="2800" dirty="0"/>
              <a:t>　</a:t>
            </a:r>
            <a:r>
              <a:rPr lang="ja-JP" altLang="en-US" sz="2800" dirty="0" smtClean="0"/>
              <a:t>－</a:t>
            </a:r>
            <a:r>
              <a:rPr lang="en-US" altLang="ja-JP" sz="2800" dirty="0" smtClean="0"/>
              <a:t>stage B</a:t>
            </a:r>
            <a:r>
              <a:rPr lang="ja-JP" altLang="en-US" sz="2800" dirty="0" smtClean="0"/>
              <a:t>の平均周期は</a:t>
            </a:r>
            <a:r>
              <a:rPr lang="en-US" altLang="ja-JP" sz="2800" dirty="0" smtClean="0"/>
              <a:t>0.07223</a:t>
            </a:r>
            <a:r>
              <a:rPr lang="ja-JP" altLang="en-US" sz="2800" dirty="0" smtClean="0"/>
              <a:t>日</a:t>
            </a:r>
            <a:endParaRPr lang="en-US" altLang="ja-JP" sz="2800" dirty="0" smtClean="0"/>
          </a:p>
          <a:p>
            <a:pPr marL="0" indent="0">
              <a:buNone/>
            </a:pPr>
            <a:r>
              <a:rPr kumimoji="1" lang="ja-JP" altLang="en-US" dirty="0"/>
              <a:t>　</a:t>
            </a:r>
          </a:p>
        </p:txBody>
      </p:sp>
      <p:cxnSp>
        <p:nvCxnSpPr>
          <p:cNvPr id="7" name="直線矢印コネクタ 6"/>
          <p:cNvCxnSpPr/>
          <p:nvPr/>
        </p:nvCxnSpPr>
        <p:spPr>
          <a:xfrm>
            <a:off x="5220072" y="2348880"/>
            <a:ext cx="1296144"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6660232" y="2348880"/>
            <a:ext cx="1944216"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5292080" y="2276872"/>
            <a:ext cx="1090170" cy="461665"/>
          </a:xfrm>
          <a:prstGeom prst="rect">
            <a:avLst/>
          </a:prstGeom>
          <a:noFill/>
        </p:spPr>
        <p:txBody>
          <a:bodyPr wrap="none" rtlCol="0">
            <a:spAutoFit/>
          </a:bodyPr>
          <a:lstStyle/>
          <a:p>
            <a:r>
              <a:rPr kumimoji="1" lang="en-US" altLang="ja-JP" sz="2400" dirty="0" smtClean="0">
                <a:solidFill>
                  <a:schemeClr val="accent1"/>
                </a:solidFill>
              </a:rPr>
              <a:t>stage A</a:t>
            </a:r>
            <a:endParaRPr kumimoji="1" lang="ja-JP" altLang="en-US" sz="2400" dirty="0">
              <a:solidFill>
                <a:schemeClr val="accent1"/>
              </a:solidFill>
            </a:endParaRPr>
          </a:p>
        </p:txBody>
      </p:sp>
      <p:sp>
        <p:nvSpPr>
          <p:cNvPr id="13" name="テキスト ボックス 12"/>
          <p:cNvSpPr txBox="1"/>
          <p:nvPr/>
        </p:nvSpPr>
        <p:spPr>
          <a:xfrm>
            <a:off x="6948264" y="2276872"/>
            <a:ext cx="1078950" cy="461665"/>
          </a:xfrm>
          <a:prstGeom prst="rect">
            <a:avLst/>
          </a:prstGeom>
          <a:noFill/>
        </p:spPr>
        <p:txBody>
          <a:bodyPr wrap="none" rtlCol="0">
            <a:spAutoFit/>
          </a:bodyPr>
          <a:lstStyle/>
          <a:p>
            <a:r>
              <a:rPr kumimoji="1" lang="en-US" altLang="ja-JP" sz="2400" dirty="0" smtClean="0">
                <a:solidFill>
                  <a:schemeClr val="accent1"/>
                </a:solidFill>
              </a:rPr>
              <a:t>stage B</a:t>
            </a:r>
            <a:endParaRPr kumimoji="1" lang="ja-JP" altLang="en-US" sz="2400" dirty="0">
              <a:solidFill>
                <a:schemeClr val="accent1"/>
              </a:solidFill>
            </a:endParaRPr>
          </a:p>
        </p:txBody>
      </p:sp>
    </p:spTree>
    <p:extLst>
      <p:ext uri="{BB962C8B-B14F-4D97-AF65-F5344CB8AC3E}">
        <p14:creationId xmlns:p14="http://schemas.microsoft.com/office/powerpoint/2010/main" val="15228708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問題点</a:t>
            </a:r>
            <a:endParaRPr kumimoji="1" lang="ja-JP" altLang="en-US" dirty="0"/>
          </a:p>
        </p:txBody>
      </p:sp>
      <p:sp>
        <p:nvSpPr>
          <p:cNvPr id="3" name="コンテンツ プレースホルダー 2"/>
          <p:cNvSpPr>
            <a:spLocks noGrp="1"/>
          </p:cNvSpPr>
          <p:nvPr>
            <p:ph idx="1"/>
          </p:nvPr>
        </p:nvSpPr>
        <p:spPr/>
        <p:txBody>
          <a:bodyPr/>
          <a:lstStyle/>
          <a:p>
            <a:r>
              <a:rPr kumimoji="1" lang="en-US" altLang="ja-JP" sz="2800" dirty="0" smtClean="0"/>
              <a:t>WZ </a:t>
            </a:r>
            <a:r>
              <a:rPr kumimoji="1" lang="en-US" altLang="ja-JP" sz="2800" dirty="0" err="1" smtClean="0"/>
              <a:t>Sge</a:t>
            </a:r>
            <a:r>
              <a:rPr kumimoji="1" lang="ja-JP" altLang="en-US" sz="2800" dirty="0" smtClean="0"/>
              <a:t>型矮新星の</a:t>
            </a:r>
            <a:r>
              <a:rPr kumimoji="1" lang="en-US" altLang="ja-JP" sz="2800" dirty="0" smtClean="0"/>
              <a:t>early </a:t>
            </a:r>
            <a:r>
              <a:rPr kumimoji="1" lang="en-US" altLang="ja-JP" sz="2800" dirty="0" err="1" smtClean="0"/>
              <a:t>superhump</a:t>
            </a:r>
            <a:r>
              <a:rPr lang="ja-JP" altLang="en-US" sz="2800" dirty="0" smtClean="0"/>
              <a:t>の継続時間は天体によって異なる</a:t>
            </a:r>
            <a:endParaRPr lang="en-US" altLang="ja-JP" sz="2800" dirty="0" smtClean="0"/>
          </a:p>
          <a:p>
            <a:pPr marL="0" indent="0">
              <a:buNone/>
            </a:pPr>
            <a:r>
              <a:rPr kumimoji="1" lang="ja-JP" altLang="en-US" sz="2800" dirty="0"/>
              <a:t>　</a:t>
            </a:r>
            <a:r>
              <a:rPr kumimoji="1" lang="ja-JP" altLang="en-US" sz="2800" dirty="0" smtClean="0"/>
              <a:t>－しかしこの天体のように減光まで</a:t>
            </a:r>
            <a:r>
              <a:rPr lang="ja-JP" altLang="en-US" sz="2800" dirty="0" smtClean="0"/>
              <a:t>通常の</a:t>
            </a:r>
            <a:r>
              <a:rPr lang="en-US" altLang="ja-JP" sz="2800" dirty="0" err="1" smtClean="0"/>
              <a:t>superhump</a:t>
            </a:r>
            <a:r>
              <a:rPr lang="ja-JP" altLang="en-US" sz="2800" dirty="0" smtClean="0"/>
              <a:t>が発達しない系はこれまで知られていない</a:t>
            </a:r>
            <a:endParaRPr lang="en-US" altLang="ja-JP" sz="2800" dirty="0" smtClean="0"/>
          </a:p>
          <a:p>
            <a:pPr marL="0" indent="0">
              <a:buNone/>
            </a:pPr>
            <a:endParaRPr kumimoji="1" lang="en-US" altLang="ja-JP" sz="2800" dirty="0"/>
          </a:p>
          <a:p>
            <a:r>
              <a:rPr lang="ja-JP" altLang="en-US" sz="2800" dirty="0" smtClean="0"/>
              <a:t>質量比が非常に小さい＝</a:t>
            </a:r>
            <a:r>
              <a:rPr lang="en-US" altLang="ja-JP" sz="2800" dirty="0" smtClean="0"/>
              <a:t>2:1</a:t>
            </a:r>
            <a:r>
              <a:rPr lang="ja-JP" altLang="en-US" sz="2800" dirty="0" smtClean="0"/>
              <a:t>共鳴半径まで広がった物質が</a:t>
            </a:r>
            <a:r>
              <a:rPr lang="en-US" altLang="ja-JP" sz="2800" dirty="0" smtClean="0"/>
              <a:t>WZ </a:t>
            </a:r>
            <a:r>
              <a:rPr lang="en-US" altLang="ja-JP" sz="2800" dirty="0" err="1" smtClean="0"/>
              <a:t>Sge</a:t>
            </a:r>
            <a:r>
              <a:rPr lang="ja-JP" altLang="en-US" sz="2800" dirty="0" smtClean="0"/>
              <a:t>型矮新星としても多い？</a:t>
            </a:r>
            <a:endParaRPr lang="en-US" altLang="ja-JP" sz="2800" dirty="0" smtClean="0"/>
          </a:p>
          <a:p>
            <a:r>
              <a:rPr lang="en-US" altLang="ja-JP" sz="2800" dirty="0" smtClean="0"/>
              <a:t>WZ </a:t>
            </a:r>
            <a:r>
              <a:rPr lang="en-US" altLang="ja-JP" sz="2800" dirty="0" err="1" smtClean="0"/>
              <a:t>Sge</a:t>
            </a:r>
            <a:r>
              <a:rPr lang="ja-JP" altLang="en-US" sz="2800" dirty="0" smtClean="0"/>
              <a:t>型矮新星としては比較的周期が長い</a:t>
            </a:r>
            <a:endParaRPr lang="en-US" altLang="ja-JP" sz="2800" dirty="0" smtClean="0"/>
          </a:p>
          <a:p>
            <a:pPr marL="0" indent="0">
              <a:buNone/>
            </a:pPr>
            <a:r>
              <a:rPr lang="ja-JP" altLang="en-US" sz="2800" dirty="0"/>
              <a:t>　</a:t>
            </a:r>
            <a:r>
              <a:rPr lang="ja-JP" altLang="en-US" sz="2800" dirty="0" smtClean="0"/>
              <a:t>－</a:t>
            </a:r>
            <a:r>
              <a:rPr lang="en-US" altLang="ja-JP" sz="2800" dirty="0" smtClean="0"/>
              <a:t>period bouncer??</a:t>
            </a:r>
          </a:p>
          <a:p>
            <a:endParaRPr kumimoji="1" lang="ja-JP" altLang="en-US" dirty="0"/>
          </a:p>
        </p:txBody>
      </p:sp>
    </p:spTree>
    <p:extLst>
      <p:ext uri="{BB962C8B-B14F-4D97-AF65-F5344CB8AC3E}">
        <p14:creationId xmlns:p14="http://schemas.microsoft.com/office/powerpoint/2010/main" val="2075073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BW </a:t>
            </a:r>
            <a:r>
              <a:rPr kumimoji="1" lang="en-US" altLang="ja-JP" dirty="0" err="1" smtClean="0"/>
              <a:t>Scl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Hamburg/ESO</a:t>
            </a:r>
            <a:r>
              <a:rPr kumimoji="1" lang="ja-JP" altLang="en-US" dirty="0" smtClean="0"/>
              <a:t>サーベイによって発見</a:t>
            </a:r>
            <a:endParaRPr kumimoji="1" lang="en-US" altLang="ja-JP" dirty="0" smtClean="0"/>
          </a:p>
          <a:p>
            <a:r>
              <a:rPr lang="en-US" altLang="ja-JP" dirty="0" smtClean="0"/>
              <a:t>ROSAT</a:t>
            </a:r>
            <a:r>
              <a:rPr lang="ja-JP" altLang="en-US" dirty="0" smtClean="0"/>
              <a:t>衛星による</a:t>
            </a:r>
            <a:r>
              <a:rPr lang="en-US" altLang="ja-JP" dirty="0" smtClean="0"/>
              <a:t>X</a:t>
            </a:r>
            <a:r>
              <a:rPr lang="ja-JP" altLang="en-US" dirty="0" smtClean="0"/>
              <a:t>線の検出や測光観測から激変星と判明</a:t>
            </a:r>
            <a:endParaRPr lang="en-US" altLang="ja-JP" dirty="0" smtClean="0"/>
          </a:p>
          <a:p>
            <a:r>
              <a:rPr kumimoji="1" lang="ja-JP" altLang="en-US" dirty="0"/>
              <a:t>分光</a:t>
            </a:r>
            <a:r>
              <a:rPr kumimoji="1" lang="ja-JP" altLang="en-US" dirty="0" smtClean="0"/>
              <a:t>観測で得られた軌道周期は</a:t>
            </a:r>
            <a:r>
              <a:rPr kumimoji="1" lang="en-US" altLang="ja-JP" dirty="0" smtClean="0"/>
              <a:t>78.2</a:t>
            </a:r>
            <a:r>
              <a:rPr kumimoji="1" lang="ja-JP" altLang="en-US" dirty="0" smtClean="0"/>
              <a:t>分</a:t>
            </a:r>
            <a:endParaRPr kumimoji="1" lang="en-US" altLang="ja-JP" dirty="0" smtClean="0"/>
          </a:p>
          <a:p>
            <a:endParaRPr lang="en-US" altLang="ja-JP" dirty="0"/>
          </a:p>
          <a:p>
            <a:r>
              <a:rPr kumimoji="1" lang="en-US" altLang="ja-JP" dirty="0" smtClean="0"/>
              <a:t>2011</a:t>
            </a:r>
            <a:r>
              <a:rPr kumimoji="1" lang="ja-JP" altLang="en-US" dirty="0" smtClean="0"/>
              <a:t>年</a:t>
            </a:r>
            <a:r>
              <a:rPr kumimoji="1" lang="en-US" altLang="ja-JP" dirty="0" smtClean="0"/>
              <a:t>10</a:t>
            </a:r>
            <a:r>
              <a:rPr kumimoji="1" lang="ja-JP" altLang="en-US" dirty="0" smtClean="0"/>
              <a:t>月</a:t>
            </a:r>
            <a:r>
              <a:rPr kumimoji="1" lang="en-US" altLang="ja-JP" dirty="0" smtClean="0"/>
              <a:t>21</a:t>
            </a:r>
            <a:r>
              <a:rPr kumimoji="1" lang="ja-JP" altLang="en-US" dirty="0" smtClean="0"/>
              <a:t>日にハワイの</a:t>
            </a:r>
            <a:r>
              <a:rPr kumimoji="1" lang="en-US" altLang="ja-JP" dirty="0" err="1" smtClean="0"/>
              <a:t>M.Linnolt</a:t>
            </a:r>
            <a:r>
              <a:rPr lang="ja-JP" altLang="en-US" dirty="0" smtClean="0"/>
              <a:t>氏</a:t>
            </a:r>
            <a:r>
              <a:rPr lang="ja-JP" altLang="en-US" dirty="0"/>
              <a:t>に</a:t>
            </a:r>
            <a:r>
              <a:rPr lang="ja-JP" altLang="en-US" dirty="0" smtClean="0"/>
              <a:t>より</a:t>
            </a:r>
            <a:r>
              <a:rPr lang="en-US" altLang="ja-JP" dirty="0" smtClean="0"/>
              <a:t>9.6</a:t>
            </a:r>
            <a:r>
              <a:rPr lang="ja-JP" altLang="en-US" dirty="0" smtClean="0"/>
              <a:t>等まで増光しているのが発見</a:t>
            </a:r>
            <a:endParaRPr lang="en-US" altLang="ja-JP" dirty="0" smtClean="0"/>
          </a:p>
          <a:p>
            <a:pPr marL="0" indent="0">
              <a:buNone/>
            </a:pPr>
            <a:r>
              <a:rPr kumimoji="1" lang="ja-JP" altLang="en-US" dirty="0"/>
              <a:t>　</a:t>
            </a:r>
            <a:r>
              <a:rPr kumimoji="1" lang="ja-JP" altLang="en-US" dirty="0" smtClean="0"/>
              <a:t>－</a:t>
            </a:r>
            <a:r>
              <a:rPr kumimoji="1" lang="en-US" altLang="ja-JP" dirty="0" smtClean="0"/>
              <a:t>WZ </a:t>
            </a:r>
            <a:r>
              <a:rPr kumimoji="1" lang="en-US" altLang="ja-JP" dirty="0" err="1" smtClean="0"/>
              <a:t>Sge</a:t>
            </a:r>
            <a:r>
              <a:rPr kumimoji="1" lang="ja-JP" altLang="en-US" dirty="0" smtClean="0"/>
              <a:t>型矮新星としては</a:t>
            </a:r>
            <a:r>
              <a:rPr kumimoji="1" lang="en-US" altLang="ja-JP" dirty="0" smtClean="0"/>
              <a:t>2</a:t>
            </a:r>
            <a:r>
              <a:rPr kumimoji="1" lang="ja-JP" altLang="en-US" dirty="0" smtClean="0"/>
              <a:t>番目</a:t>
            </a:r>
            <a:endParaRPr kumimoji="1" lang="en-US" altLang="ja-JP" dirty="0" smtClean="0"/>
          </a:p>
          <a:p>
            <a:endParaRPr kumimoji="1" lang="ja-JP" altLang="en-US" dirty="0"/>
          </a:p>
        </p:txBody>
      </p:sp>
    </p:spTree>
    <p:extLst>
      <p:ext uri="{BB962C8B-B14F-4D97-AF65-F5344CB8AC3E}">
        <p14:creationId xmlns:p14="http://schemas.microsoft.com/office/powerpoint/2010/main" val="351240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3995936"/>
            <a:ext cx="2862064" cy="2862064"/>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1" y="3948758"/>
            <a:ext cx="2820218" cy="282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0"/>
            <a:ext cx="5578475" cy="418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コンテンツ プレースホルダー 2"/>
          <p:cNvSpPr>
            <a:spLocks noGrp="1"/>
          </p:cNvSpPr>
          <p:nvPr>
            <p:ph idx="1"/>
          </p:nvPr>
        </p:nvSpPr>
        <p:spPr>
          <a:xfrm>
            <a:off x="4644008" y="2060848"/>
            <a:ext cx="4220863" cy="4320480"/>
          </a:xfrm>
          <a:solidFill>
            <a:schemeClr val="bg1"/>
          </a:solidFill>
          <a:ln w="25400">
            <a:solidFill>
              <a:schemeClr val="tx1"/>
            </a:solidFill>
          </a:ln>
        </p:spPr>
        <p:txBody>
          <a:bodyPr>
            <a:normAutofit/>
          </a:bodyPr>
          <a:lstStyle/>
          <a:p>
            <a:r>
              <a:rPr lang="en-US" altLang="ja-JP" sz="2800" dirty="0" smtClean="0"/>
              <a:t>plateau stage</a:t>
            </a:r>
            <a:r>
              <a:rPr lang="ja-JP" altLang="en-US" sz="2800" dirty="0" smtClean="0"/>
              <a:t>が</a:t>
            </a:r>
            <a:r>
              <a:rPr lang="en-US" altLang="ja-JP" sz="2800" dirty="0" smtClean="0"/>
              <a:t>20</a:t>
            </a:r>
            <a:r>
              <a:rPr lang="ja-JP" altLang="en-US" sz="2800" dirty="0" smtClean="0"/>
              <a:t>日前後続いた</a:t>
            </a:r>
            <a:r>
              <a:rPr lang="ja-JP" altLang="en-US" sz="2800" dirty="0"/>
              <a:t>のち</a:t>
            </a:r>
            <a:r>
              <a:rPr lang="ja-JP" altLang="en-US" sz="2800" dirty="0" smtClean="0"/>
              <a:t>減光</a:t>
            </a:r>
            <a:endParaRPr lang="en-US" altLang="ja-JP" sz="2800" dirty="0" smtClean="0"/>
          </a:p>
          <a:p>
            <a:pPr marL="0" indent="0">
              <a:buNone/>
            </a:pPr>
            <a:r>
              <a:rPr lang="ja-JP" altLang="en-US" sz="2800" dirty="0"/>
              <a:t>　</a:t>
            </a:r>
            <a:r>
              <a:rPr lang="ja-JP" altLang="en-US" sz="2800" dirty="0" smtClean="0"/>
              <a:t>－</a:t>
            </a:r>
            <a:r>
              <a:rPr lang="en-US" altLang="ja-JP" sz="2800" dirty="0" smtClean="0"/>
              <a:t>early </a:t>
            </a:r>
            <a:r>
              <a:rPr lang="en-US" altLang="ja-JP" sz="2800" dirty="0" err="1" smtClean="0"/>
              <a:t>superhump</a:t>
            </a:r>
            <a:r>
              <a:rPr lang="ja-JP" altLang="en-US" sz="2800" dirty="0"/>
              <a:t>の</a:t>
            </a:r>
            <a:r>
              <a:rPr lang="ja-JP" altLang="en-US" sz="2800" dirty="0" smtClean="0"/>
              <a:t>継続</a:t>
            </a:r>
            <a:r>
              <a:rPr lang="ja-JP" altLang="en-US" sz="2800" dirty="0"/>
              <a:t>期間は</a:t>
            </a:r>
            <a:r>
              <a:rPr lang="en-US" altLang="ja-JP" sz="2800" dirty="0" smtClean="0"/>
              <a:t>10</a:t>
            </a:r>
            <a:r>
              <a:rPr lang="ja-JP" altLang="en-US" sz="2800" dirty="0" smtClean="0"/>
              <a:t>日前後</a:t>
            </a:r>
            <a:endParaRPr lang="en-US" altLang="ja-JP" sz="2800" dirty="0" smtClean="0"/>
          </a:p>
          <a:p>
            <a:r>
              <a:rPr kumimoji="1" lang="en-US" altLang="ja-JP" sz="2800" dirty="0" err="1" smtClean="0"/>
              <a:t>rebrightening</a:t>
            </a:r>
            <a:r>
              <a:rPr kumimoji="1" lang="ja-JP" altLang="en-US" sz="2800" dirty="0" smtClean="0"/>
              <a:t>は起こらなかったが</a:t>
            </a:r>
            <a:r>
              <a:rPr kumimoji="1" lang="en-US" altLang="ja-JP" sz="2800" dirty="0" smtClean="0"/>
              <a:t>orbital hump</a:t>
            </a:r>
            <a:r>
              <a:rPr kumimoji="1" lang="ja-JP" altLang="en-US" sz="2800" dirty="0" smtClean="0"/>
              <a:t>と</a:t>
            </a:r>
            <a:r>
              <a:rPr kumimoji="1" lang="en-US" altLang="ja-JP" sz="2800" dirty="0" err="1" smtClean="0"/>
              <a:t>superhump</a:t>
            </a:r>
            <a:r>
              <a:rPr kumimoji="1" lang="ja-JP" altLang="en-US" sz="2800" dirty="0" smtClean="0"/>
              <a:t>の</a:t>
            </a:r>
            <a:r>
              <a:rPr kumimoji="1" lang="en-US" altLang="ja-JP" sz="2800" dirty="0" smtClean="0"/>
              <a:t>beat</a:t>
            </a:r>
            <a:r>
              <a:rPr kumimoji="1" lang="ja-JP" altLang="en-US" sz="2800" dirty="0" smtClean="0"/>
              <a:t>は顕著</a:t>
            </a:r>
            <a:endParaRPr kumimoji="1" lang="ja-JP" altLang="en-US" sz="2800" dirty="0"/>
          </a:p>
        </p:txBody>
      </p:sp>
    </p:spTree>
    <p:extLst>
      <p:ext uri="{BB962C8B-B14F-4D97-AF65-F5344CB8AC3E}">
        <p14:creationId xmlns:p14="http://schemas.microsoft.com/office/powerpoint/2010/main" val="71584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1143000"/>
            <a:ext cx="5715000" cy="4572000"/>
          </a:xfrm>
          <a:prstGeom prst="rect">
            <a:avLst/>
          </a:prstGeom>
        </p:spPr>
      </p:pic>
      <p:sp>
        <p:nvSpPr>
          <p:cNvPr id="3" name="コンテンツ プレースホルダー 2"/>
          <p:cNvSpPr>
            <a:spLocks noGrp="1"/>
          </p:cNvSpPr>
          <p:nvPr>
            <p:ph idx="1"/>
          </p:nvPr>
        </p:nvSpPr>
        <p:spPr>
          <a:xfrm>
            <a:off x="457200" y="548680"/>
            <a:ext cx="8229600" cy="5577483"/>
          </a:xfrm>
        </p:spPr>
        <p:txBody>
          <a:bodyPr>
            <a:normAutofit/>
          </a:bodyPr>
          <a:lstStyle/>
          <a:p>
            <a:r>
              <a:rPr kumimoji="1" lang="en-US" altLang="ja-JP" sz="2800" dirty="0" smtClean="0"/>
              <a:t>early </a:t>
            </a:r>
            <a:r>
              <a:rPr kumimoji="1" lang="en-US" altLang="ja-JP" sz="2800" dirty="0" err="1" smtClean="0"/>
              <a:t>superhump</a:t>
            </a:r>
            <a:r>
              <a:rPr kumimoji="1" lang="ja-JP" altLang="en-US" sz="2800" dirty="0" smtClean="0"/>
              <a:t>の継続時間は</a:t>
            </a:r>
            <a:r>
              <a:rPr kumimoji="1" lang="en-US" altLang="ja-JP" sz="2800" dirty="0" smtClean="0"/>
              <a:t>WZ </a:t>
            </a:r>
            <a:r>
              <a:rPr kumimoji="1" lang="en-US" altLang="ja-JP" sz="2800" dirty="0" err="1" smtClean="0"/>
              <a:t>Sge</a:t>
            </a:r>
            <a:r>
              <a:rPr kumimoji="1" lang="ja-JP" altLang="en-US" sz="2800" dirty="0" smtClean="0"/>
              <a:t>型矮新星としては典型</a:t>
            </a:r>
            <a:endParaRPr kumimoji="1" lang="en-US" altLang="ja-JP" sz="2800" dirty="0" smtClean="0"/>
          </a:p>
          <a:p>
            <a:endParaRPr lang="en-US" altLang="ja-JP" sz="2800" dirty="0"/>
          </a:p>
          <a:p>
            <a:endParaRPr kumimoji="1" lang="en-US" altLang="ja-JP" sz="2800" dirty="0" smtClean="0"/>
          </a:p>
          <a:p>
            <a:endParaRPr lang="en-US" altLang="ja-JP" sz="2800" dirty="0"/>
          </a:p>
          <a:p>
            <a:endParaRPr kumimoji="1" lang="en-US" altLang="ja-JP" sz="2800" dirty="0" smtClean="0"/>
          </a:p>
          <a:p>
            <a:endParaRPr lang="en-US" altLang="ja-JP" sz="2800" dirty="0"/>
          </a:p>
          <a:p>
            <a:endParaRPr kumimoji="1" lang="en-US" altLang="ja-JP" sz="2800" dirty="0" smtClean="0"/>
          </a:p>
          <a:p>
            <a:endParaRPr kumimoji="1" lang="en-US" altLang="ja-JP" sz="2800" dirty="0" smtClean="0"/>
          </a:p>
          <a:p>
            <a:endParaRPr kumimoji="1" lang="en-US" altLang="ja-JP" sz="2800" dirty="0" smtClean="0"/>
          </a:p>
          <a:p>
            <a:r>
              <a:rPr lang="ja-JP" altLang="en-US" sz="2800" dirty="0" smtClean="0"/>
              <a:t>減光期に</a:t>
            </a:r>
            <a:r>
              <a:rPr lang="en-US" altLang="ja-JP" sz="2800" dirty="0" smtClean="0"/>
              <a:t>orbital hump</a:t>
            </a:r>
            <a:r>
              <a:rPr lang="ja-JP" altLang="en-US" sz="2800" dirty="0" smtClean="0"/>
              <a:t>がみられる</a:t>
            </a:r>
            <a:endParaRPr lang="en-US" altLang="ja-JP" sz="2800" dirty="0" smtClean="0"/>
          </a:p>
        </p:txBody>
      </p:sp>
      <p:cxnSp>
        <p:nvCxnSpPr>
          <p:cNvPr id="7" name="直線矢印コネクタ 6"/>
          <p:cNvCxnSpPr/>
          <p:nvPr/>
        </p:nvCxnSpPr>
        <p:spPr>
          <a:xfrm>
            <a:off x="2483768" y="1772816"/>
            <a:ext cx="936104"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a:off x="3419872" y="1772816"/>
            <a:ext cx="144016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4860032" y="1772816"/>
            <a:ext cx="468052"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339752" y="1790510"/>
            <a:ext cx="1528260" cy="707886"/>
          </a:xfrm>
          <a:prstGeom prst="rect">
            <a:avLst/>
          </a:prstGeom>
          <a:noFill/>
        </p:spPr>
        <p:txBody>
          <a:bodyPr wrap="square" rtlCol="0">
            <a:spAutoFit/>
          </a:bodyPr>
          <a:lstStyle/>
          <a:p>
            <a:r>
              <a:rPr kumimoji="1" lang="en-US" altLang="ja-JP" sz="2000" dirty="0" smtClean="0"/>
              <a:t>early </a:t>
            </a:r>
          </a:p>
          <a:p>
            <a:r>
              <a:rPr kumimoji="1" lang="en-US" altLang="ja-JP" sz="2000" dirty="0" err="1" smtClean="0"/>
              <a:t>superhump</a:t>
            </a:r>
            <a:endParaRPr kumimoji="1" lang="ja-JP" altLang="en-US" sz="2000" dirty="0"/>
          </a:p>
        </p:txBody>
      </p:sp>
      <p:sp>
        <p:nvSpPr>
          <p:cNvPr id="13" name="テキスト ボックス 12"/>
          <p:cNvSpPr txBox="1"/>
          <p:nvPr/>
        </p:nvSpPr>
        <p:spPr>
          <a:xfrm>
            <a:off x="3448007" y="1876182"/>
            <a:ext cx="1382110" cy="400110"/>
          </a:xfrm>
          <a:prstGeom prst="rect">
            <a:avLst/>
          </a:prstGeom>
          <a:noFill/>
        </p:spPr>
        <p:txBody>
          <a:bodyPr wrap="none" rtlCol="0">
            <a:spAutoFit/>
          </a:bodyPr>
          <a:lstStyle/>
          <a:p>
            <a:r>
              <a:rPr lang="en-US" altLang="ja-JP" sz="2000" dirty="0" err="1" smtClean="0"/>
              <a:t>superhump</a:t>
            </a:r>
            <a:endParaRPr kumimoji="1" lang="ja-JP" altLang="en-US" sz="2000" dirty="0"/>
          </a:p>
        </p:txBody>
      </p:sp>
      <p:sp>
        <p:nvSpPr>
          <p:cNvPr id="14" name="テキスト ボックス 13"/>
          <p:cNvSpPr txBox="1"/>
          <p:nvPr/>
        </p:nvSpPr>
        <p:spPr>
          <a:xfrm>
            <a:off x="4909920" y="1927993"/>
            <a:ext cx="470000" cy="461665"/>
          </a:xfrm>
          <a:prstGeom prst="rect">
            <a:avLst/>
          </a:prstGeom>
          <a:noFill/>
        </p:spPr>
        <p:txBody>
          <a:bodyPr wrap="none" rtlCol="0">
            <a:spAutoFit/>
          </a:bodyPr>
          <a:lstStyle/>
          <a:p>
            <a:r>
              <a:rPr kumimoji="1" lang="en-US" altLang="ja-JP" sz="2400" dirty="0" smtClean="0"/>
              <a:t>??</a:t>
            </a:r>
            <a:endParaRPr kumimoji="1" lang="ja-JP" altLang="en-US" sz="2400" dirty="0"/>
          </a:p>
        </p:txBody>
      </p:sp>
    </p:spTree>
    <p:extLst>
      <p:ext uri="{BB962C8B-B14F-4D97-AF65-F5344CB8AC3E}">
        <p14:creationId xmlns:p14="http://schemas.microsoft.com/office/powerpoint/2010/main" val="2866699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矮新星とは</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矮新星のうち軌道周期が短い</a:t>
            </a:r>
            <a:r>
              <a:rPr kumimoji="1" lang="en-US" altLang="ja-JP" dirty="0" smtClean="0"/>
              <a:t>(</a:t>
            </a:r>
            <a:r>
              <a:rPr kumimoji="1" lang="en-US" altLang="ja-JP" dirty="0" err="1" smtClean="0"/>
              <a:t>Porb</a:t>
            </a:r>
            <a:r>
              <a:rPr kumimoji="1" lang="en-US" altLang="ja-JP" dirty="0" smtClean="0"/>
              <a:t>&lt;2.5h)</a:t>
            </a:r>
            <a:r>
              <a:rPr kumimoji="1" lang="ja-JP" altLang="en-US" dirty="0" smtClean="0"/>
              <a:t>系は時折通常より長い増光を示すことが知られている（</a:t>
            </a:r>
            <a:r>
              <a:rPr kumimoji="1" lang="en-US" altLang="ja-JP" dirty="0" err="1" smtClean="0"/>
              <a:t>superoutburst</a:t>
            </a:r>
            <a:r>
              <a:rPr kumimoji="1" lang="ja-JP" altLang="en-US" dirty="0" smtClean="0"/>
              <a:t>）</a:t>
            </a:r>
            <a:r>
              <a:rPr lang="ja-JP" altLang="en-US" dirty="0"/>
              <a:t>　</a:t>
            </a:r>
            <a:endParaRPr lang="en-US" altLang="ja-JP" dirty="0"/>
          </a:p>
          <a:p>
            <a:pPr marL="0" indent="0">
              <a:buNone/>
            </a:pPr>
            <a:r>
              <a:rPr lang="ja-JP" altLang="en-US" dirty="0" smtClean="0"/>
              <a:t>　－</a:t>
            </a:r>
            <a:r>
              <a:rPr lang="en-US" altLang="ja-JP" dirty="0" err="1" smtClean="0"/>
              <a:t>superoutburst</a:t>
            </a:r>
            <a:r>
              <a:rPr lang="ja-JP" altLang="en-US" dirty="0" smtClean="0"/>
              <a:t>中に</a:t>
            </a:r>
            <a:r>
              <a:rPr lang="en-US" altLang="ja-JP" dirty="0" err="1" smtClean="0"/>
              <a:t>superhump</a:t>
            </a:r>
            <a:r>
              <a:rPr lang="ja-JP" altLang="en-US" dirty="0" smtClean="0"/>
              <a:t>とよばれる軌道周期より数％長い変動が観測される</a:t>
            </a:r>
            <a:endParaRPr kumimoji="1" lang="ja-JP" altLang="en-US" dirty="0"/>
          </a:p>
        </p:txBody>
      </p:sp>
    </p:spTree>
    <p:extLst>
      <p:ext uri="{BB962C8B-B14F-4D97-AF65-F5344CB8AC3E}">
        <p14:creationId xmlns:p14="http://schemas.microsoft.com/office/powerpoint/2010/main" val="626467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奇妙</a:t>
            </a:r>
            <a:r>
              <a:rPr lang="ja-JP" altLang="en-US" dirty="0"/>
              <a:t>な</a:t>
            </a:r>
            <a:r>
              <a:rPr kumimoji="1" lang="ja-JP" altLang="en-US" dirty="0" smtClean="0"/>
              <a:t>点</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増光中に</a:t>
            </a:r>
            <a:r>
              <a:rPr lang="en-US" altLang="ja-JP" dirty="0" smtClean="0"/>
              <a:t>orbital hump</a:t>
            </a:r>
            <a:r>
              <a:rPr lang="ja-JP" altLang="en-US" dirty="0" smtClean="0"/>
              <a:t>様の変動が見えている？</a:t>
            </a:r>
            <a:endParaRPr lang="en-US" altLang="ja-JP" dirty="0" smtClean="0"/>
          </a:p>
          <a:p>
            <a:pPr marL="0" indent="0">
              <a:buNone/>
            </a:pPr>
            <a:r>
              <a:rPr kumimoji="1" lang="ja-JP" altLang="en-US" dirty="0"/>
              <a:t>　</a:t>
            </a:r>
            <a:r>
              <a:rPr kumimoji="1" lang="ja-JP" altLang="en-US" dirty="0" smtClean="0"/>
              <a:t>－増光中は目立たなくなるのが一般的</a:t>
            </a:r>
            <a:endParaRPr kumimoji="1" lang="en-US" altLang="ja-JP" dirty="0" smtClean="0"/>
          </a:p>
          <a:p>
            <a:pPr marL="0" indent="0">
              <a:buNone/>
            </a:pPr>
            <a:endParaRPr kumimoji="1" lang="en-US" altLang="ja-JP" dirty="0"/>
          </a:p>
          <a:p>
            <a:r>
              <a:rPr lang="ja-JP" altLang="en-US" dirty="0" smtClean="0"/>
              <a:t>減光後は再び</a:t>
            </a:r>
            <a:r>
              <a:rPr lang="en-US" altLang="ja-JP" dirty="0" err="1" smtClean="0"/>
              <a:t>superhump</a:t>
            </a:r>
            <a:r>
              <a:rPr lang="ja-JP" altLang="en-US" dirty="0" smtClean="0"/>
              <a:t>が見られる</a:t>
            </a:r>
            <a:endParaRPr lang="en-US" altLang="ja-JP" dirty="0" smtClean="0"/>
          </a:p>
          <a:p>
            <a:pPr marL="0" indent="0">
              <a:buNone/>
            </a:pPr>
            <a:r>
              <a:rPr lang="ja-JP" altLang="en-US" dirty="0"/>
              <a:t>　－一時的に</a:t>
            </a:r>
            <a:r>
              <a:rPr lang="en-US" altLang="ja-JP" dirty="0" err="1"/>
              <a:t>superhump</a:t>
            </a:r>
            <a:r>
              <a:rPr lang="ja-JP" altLang="en-US" dirty="0" err="1"/>
              <a:t>が消</a:t>
            </a:r>
            <a:r>
              <a:rPr lang="ja-JP" altLang="en-US" dirty="0"/>
              <a:t>滅した？</a:t>
            </a:r>
            <a:endParaRPr lang="en-US" altLang="ja-JP" dirty="0"/>
          </a:p>
          <a:p>
            <a:pPr marL="0" indent="0">
              <a:buNone/>
            </a:pPr>
            <a:endParaRPr kumimoji="1" lang="ja-JP" altLang="en-US" dirty="0"/>
          </a:p>
        </p:txBody>
      </p:sp>
    </p:spTree>
    <p:extLst>
      <p:ext uri="{BB962C8B-B14F-4D97-AF65-F5344CB8AC3E}">
        <p14:creationId xmlns:p14="http://schemas.microsoft.com/office/powerpoint/2010/main" val="41511352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PR Her</a:t>
            </a:r>
            <a:endParaRPr kumimoji="1" lang="ja-JP" altLang="en-US" dirty="0"/>
          </a:p>
        </p:txBody>
      </p:sp>
      <p:sp>
        <p:nvSpPr>
          <p:cNvPr id="3" name="コンテンツ プレースホルダー 2"/>
          <p:cNvSpPr>
            <a:spLocks noGrp="1"/>
          </p:cNvSpPr>
          <p:nvPr>
            <p:ph idx="1"/>
          </p:nvPr>
        </p:nvSpPr>
        <p:spPr>
          <a:xfrm>
            <a:off x="457200" y="1124744"/>
            <a:ext cx="8229600" cy="5001419"/>
          </a:xfrm>
        </p:spPr>
        <p:txBody>
          <a:bodyPr/>
          <a:lstStyle/>
          <a:p>
            <a:r>
              <a:rPr kumimoji="1" lang="en-US" altLang="ja-JP" sz="2800" dirty="0" smtClean="0"/>
              <a:t>11</a:t>
            </a:r>
            <a:r>
              <a:rPr kumimoji="1" lang="ja-JP" altLang="en-US" sz="2800" dirty="0" smtClean="0"/>
              <a:t>月</a:t>
            </a:r>
            <a:r>
              <a:rPr kumimoji="1" lang="en-US" altLang="ja-JP" sz="2800" dirty="0" smtClean="0"/>
              <a:t>22</a:t>
            </a:r>
            <a:r>
              <a:rPr kumimoji="1" lang="ja-JP" altLang="en-US" sz="2800" dirty="0" smtClean="0"/>
              <a:t>日</a:t>
            </a:r>
            <a:r>
              <a:rPr lang="ja-JP" altLang="en-US" sz="2800" dirty="0" smtClean="0"/>
              <a:t>に</a:t>
            </a:r>
            <a:r>
              <a:rPr lang="en-US" altLang="ja-JP" sz="2800" dirty="0" smtClean="0"/>
              <a:t>W. Macdonald</a:t>
            </a:r>
            <a:r>
              <a:rPr lang="ja-JP" altLang="en-US" sz="2800" dirty="0" smtClean="0"/>
              <a:t>氏によって発見</a:t>
            </a:r>
            <a:endParaRPr lang="en-US" altLang="ja-JP" sz="2800" dirty="0" smtClean="0"/>
          </a:p>
          <a:p>
            <a:r>
              <a:rPr kumimoji="1" lang="ja-JP" altLang="en-US" sz="2800" dirty="0" smtClean="0"/>
              <a:t>太陽に近かったためにあまり多くのデータはない</a:t>
            </a:r>
            <a:endParaRPr kumimoji="1" lang="en-US" altLang="ja-JP" sz="2800" dirty="0" smtClean="0"/>
          </a:p>
          <a:p>
            <a:endParaRPr lang="en-US" altLang="ja-JP" sz="2800" dirty="0" smtClean="0"/>
          </a:p>
          <a:p>
            <a:endParaRPr lang="en-US" altLang="ja-JP" sz="2800" dirty="0"/>
          </a:p>
          <a:p>
            <a:endParaRPr lang="en-US" altLang="ja-JP" sz="2800" dirty="0"/>
          </a:p>
          <a:p>
            <a:endParaRPr kumimoji="1" lang="en-US" altLang="ja-JP" sz="2800" dirty="0" smtClean="0"/>
          </a:p>
          <a:p>
            <a:endParaRPr lang="en-US" altLang="ja-JP" sz="2800" dirty="0"/>
          </a:p>
          <a:p>
            <a:pPr marL="0" indent="0">
              <a:buNone/>
            </a:pPr>
            <a:endParaRPr kumimoji="1" lang="en-US" altLang="ja-JP" sz="2800" dirty="0" smtClean="0"/>
          </a:p>
          <a:p>
            <a:pPr marL="0" indent="0">
              <a:buNone/>
            </a:pPr>
            <a:endParaRPr kumimoji="1" lang="en-US" altLang="ja-JP" sz="2800" dirty="0" smtClean="0"/>
          </a:p>
          <a:p>
            <a:r>
              <a:rPr lang="en-US" altLang="ja-JP" sz="2800" dirty="0" smtClean="0"/>
              <a:t>early </a:t>
            </a:r>
            <a:r>
              <a:rPr lang="en-US" altLang="ja-JP" sz="2800" dirty="0" err="1" smtClean="0"/>
              <a:t>superhump</a:t>
            </a:r>
            <a:r>
              <a:rPr lang="ja-JP" altLang="en-US" sz="2800" dirty="0" smtClean="0"/>
              <a:t>の周期は</a:t>
            </a:r>
            <a:r>
              <a:rPr lang="en-US" altLang="ja-JP" sz="2800" dirty="0" smtClean="0"/>
              <a:t>0.05427 (8)</a:t>
            </a:r>
            <a:r>
              <a:rPr lang="ja-JP" altLang="en-US" sz="2800" dirty="0" smtClean="0"/>
              <a:t>日。</a:t>
            </a:r>
            <a:endParaRPr kumimoji="1" lang="en-US" altLang="ja-JP" sz="2800" dirty="0" smtClean="0"/>
          </a:p>
          <a:p>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48880"/>
            <a:ext cx="4584171" cy="3438128"/>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2348880"/>
            <a:ext cx="4297660" cy="3438128"/>
          </a:xfrm>
          <a:prstGeom prst="rect">
            <a:avLst/>
          </a:prstGeom>
        </p:spPr>
      </p:pic>
      <p:cxnSp>
        <p:nvCxnSpPr>
          <p:cNvPr id="7" name="直線矢印コネクタ 6"/>
          <p:cNvCxnSpPr/>
          <p:nvPr/>
        </p:nvCxnSpPr>
        <p:spPr>
          <a:xfrm>
            <a:off x="5148064" y="3212976"/>
            <a:ext cx="2016224"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5220072" y="3356992"/>
            <a:ext cx="1779654" cy="646331"/>
          </a:xfrm>
          <a:prstGeom prst="rect">
            <a:avLst/>
          </a:prstGeom>
          <a:noFill/>
        </p:spPr>
        <p:txBody>
          <a:bodyPr wrap="none" rtlCol="0">
            <a:spAutoFit/>
          </a:bodyPr>
          <a:lstStyle/>
          <a:p>
            <a:r>
              <a:rPr kumimoji="1" lang="en-US" altLang="ja-JP" dirty="0" smtClean="0"/>
              <a:t>early </a:t>
            </a:r>
            <a:r>
              <a:rPr kumimoji="1" lang="en-US" altLang="ja-JP" dirty="0" err="1" smtClean="0"/>
              <a:t>superhump</a:t>
            </a:r>
            <a:endParaRPr kumimoji="1" lang="en-US" altLang="ja-JP" dirty="0" smtClean="0"/>
          </a:p>
          <a:p>
            <a:r>
              <a:rPr lang="en-US" altLang="ja-JP" dirty="0" smtClean="0"/>
              <a:t>stage</a:t>
            </a:r>
            <a:endParaRPr kumimoji="1" lang="ja-JP" altLang="en-US" dirty="0"/>
          </a:p>
        </p:txBody>
      </p:sp>
    </p:spTree>
    <p:extLst>
      <p:ext uri="{BB962C8B-B14F-4D97-AF65-F5344CB8AC3E}">
        <p14:creationId xmlns:p14="http://schemas.microsoft.com/office/powerpoint/2010/main" val="16549769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2011</a:t>
            </a:r>
            <a:r>
              <a:rPr kumimoji="1" lang="ja-JP" altLang="en-US" dirty="0" smtClean="0"/>
              <a:t>年に新たに発見された</a:t>
            </a:r>
            <a:r>
              <a:rPr kumimoji="1" lang="en-US" altLang="ja-JP" dirty="0" smtClean="0"/>
              <a:t>WZ </a:t>
            </a:r>
            <a:r>
              <a:rPr kumimoji="1" lang="en-US" altLang="ja-JP" dirty="0" err="1" smtClean="0"/>
              <a:t>Sge</a:t>
            </a:r>
            <a:r>
              <a:rPr kumimoji="1" lang="ja-JP" altLang="en-US" dirty="0" smtClean="0"/>
              <a:t>型矮新星の測光観測を行った</a:t>
            </a:r>
            <a:endParaRPr kumimoji="1" lang="en-US" altLang="ja-JP" dirty="0" smtClean="0"/>
          </a:p>
          <a:p>
            <a:r>
              <a:rPr kumimoji="1" lang="ja-JP" altLang="en-US" dirty="0" smtClean="0"/>
              <a:t>従来の</a:t>
            </a:r>
            <a:r>
              <a:rPr kumimoji="1" lang="en-US" altLang="ja-JP" dirty="0" smtClean="0"/>
              <a:t>WZ </a:t>
            </a:r>
            <a:r>
              <a:rPr kumimoji="1" lang="en-US" altLang="ja-JP" dirty="0" err="1" smtClean="0"/>
              <a:t>Sge</a:t>
            </a:r>
            <a:r>
              <a:rPr kumimoji="1" lang="ja-JP" altLang="en-US" dirty="0" smtClean="0"/>
              <a:t>型矮新星の増光では見られない現象が多くの天体に報告されている</a:t>
            </a:r>
            <a:endParaRPr kumimoji="1" lang="en-US" altLang="ja-JP" dirty="0" smtClean="0"/>
          </a:p>
          <a:p>
            <a:pPr marL="0" indent="0">
              <a:buNone/>
            </a:pPr>
            <a:r>
              <a:rPr lang="ja-JP" altLang="en-US" dirty="0"/>
              <a:t>　</a:t>
            </a:r>
            <a:r>
              <a:rPr lang="ja-JP" altLang="en-US" dirty="0" smtClean="0"/>
              <a:t>－</a:t>
            </a:r>
            <a:r>
              <a:rPr lang="en-US" altLang="ja-JP" dirty="0" smtClean="0"/>
              <a:t>WZ </a:t>
            </a:r>
            <a:r>
              <a:rPr lang="en-US" altLang="ja-JP" dirty="0" err="1" smtClean="0"/>
              <a:t>Sge</a:t>
            </a:r>
            <a:r>
              <a:rPr lang="ja-JP" altLang="en-US" dirty="0" smtClean="0"/>
              <a:t>型</a:t>
            </a:r>
            <a:r>
              <a:rPr lang="ja-JP" altLang="en-US" dirty="0"/>
              <a:t>矮</a:t>
            </a:r>
            <a:r>
              <a:rPr lang="ja-JP" altLang="en-US" dirty="0" smtClean="0"/>
              <a:t>新星の数はまだ数少ない。素性がまだわかっていない可能性は高い</a:t>
            </a:r>
            <a:endParaRPr kumimoji="1" lang="en-US" altLang="ja-JP" dirty="0" smtClean="0"/>
          </a:p>
          <a:p>
            <a:endParaRPr lang="en-US" altLang="ja-JP" dirty="0"/>
          </a:p>
          <a:p>
            <a:pPr marL="0" indent="0">
              <a:buNone/>
            </a:pPr>
            <a:r>
              <a:rPr kumimoji="1" lang="ja-JP" altLang="en-US" dirty="0" smtClean="0"/>
              <a:t>　－増光の初期から末期までの、なるべく欠測を排した観測が望まれる！</a:t>
            </a:r>
            <a:endParaRPr kumimoji="1" lang="ja-JP" altLang="en-US" dirty="0"/>
          </a:p>
        </p:txBody>
      </p:sp>
    </p:spTree>
    <p:extLst>
      <p:ext uri="{BB962C8B-B14F-4D97-AF65-F5344CB8AC3E}">
        <p14:creationId xmlns:p14="http://schemas.microsoft.com/office/powerpoint/2010/main" val="205538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404664"/>
            <a:ext cx="8229600" cy="5721499"/>
          </a:xfrm>
        </p:spPr>
        <p:txBody>
          <a:bodyPr>
            <a:normAutofit/>
          </a:bodyPr>
          <a:lstStyle/>
          <a:p>
            <a:r>
              <a:rPr kumimoji="1" lang="en-US" altLang="ja-JP" sz="2800" dirty="0" smtClean="0"/>
              <a:t>WZ </a:t>
            </a:r>
            <a:r>
              <a:rPr kumimoji="1" lang="en-US" altLang="ja-JP" sz="2800" dirty="0" err="1" smtClean="0"/>
              <a:t>Sge</a:t>
            </a:r>
            <a:r>
              <a:rPr kumimoji="1" lang="ja-JP" altLang="en-US" sz="2800" dirty="0" smtClean="0"/>
              <a:t>型</a:t>
            </a:r>
            <a:endParaRPr kumimoji="1" lang="en-US" altLang="ja-JP" sz="2800" dirty="0" smtClean="0"/>
          </a:p>
          <a:p>
            <a:pPr marL="0" indent="0">
              <a:buNone/>
            </a:pPr>
            <a:r>
              <a:rPr lang="ja-JP" altLang="en-US" sz="2800" dirty="0"/>
              <a:t>　</a:t>
            </a:r>
            <a:r>
              <a:rPr lang="ja-JP" altLang="en-US" sz="2800" dirty="0" smtClean="0"/>
              <a:t>－</a:t>
            </a:r>
            <a:r>
              <a:rPr lang="en-US" altLang="ja-JP" sz="2800" dirty="0" smtClean="0"/>
              <a:t>SU </a:t>
            </a:r>
            <a:r>
              <a:rPr lang="en-US" altLang="ja-JP" sz="2800" dirty="0" err="1" smtClean="0"/>
              <a:t>UMa</a:t>
            </a:r>
            <a:r>
              <a:rPr lang="ja-JP" altLang="en-US" sz="2800" dirty="0" smtClean="0"/>
              <a:t>型矮新星のうちのサブグループ</a:t>
            </a:r>
            <a:endParaRPr lang="en-US" altLang="ja-JP" sz="2800" dirty="0" smtClean="0"/>
          </a:p>
          <a:p>
            <a:pPr marL="0" indent="0">
              <a:buNone/>
            </a:pPr>
            <a:r>
              <a:rPr lang="ja-JP" altLang="en-US" sz="2800" dirty="0"/>
              <a:t>　</a:t>
            </a:r>
            <a:r>
              <a:rPr lang="ja-JP" altLang="en-US" sz="2800" dirty="0" smtClean="0"/>
              <a:t>－増光頻度が非常に低い　（数年～数十年間隔）</a:t>
            </a:r>
            <a:endParaRPr lang="en-US" altLang="ja-JP" sz="2800" dirty="0" smtClean="0"/>
          </a:p>
          <a:p>
            <a:pPr marL="0" indent="0">
              <a:buNone/>
            </a:pPr>
            <a:r>
              <a:rPr kumimoji="1" lang="ja-JP" altLang="en-US" sz="2800" dirty="0"/>
              <a:t>　</a:t>
            </a:r>
            <a:r>
              <a:rPr kumimoji="1" lang="ja-JP" altLang="en-US" sz="2800" dirty="0" smtClean="0"/>
              <a:t>－</a:t>
            </a:r>
            <a:r>
              <a:rPr kumimoji="1" lang="en-US" altLang="ja-JP" sz="2800" dirty="0" smtClean="0"/>
              <a:t>early </a:t>
            </a:r>
            <a:r>
              <a:rPr kumimoji="1" lang="en-US" altLang="ja-JP" sz="2800" dirty="0" err="1" smtClean="0"/>
              <a:t>superhump</a:t>
            </a:r>
            <a:r>
              <a:rPr kumimoji="1" lang="ja-JP" altLang="en-US" sz="2800" dirty="0" smtClean="0"/>
              <a:t>とよばれる変動が増光初期にみられる</a:t>
            </a:r>
            <a:endParaRPr kumimoji="1" lang="en-US" altLang="ja-JP" sz="2800" dirty="0" smtClean="0"/>
          </a:p>
          <a:p>
            <a:pPr marL="0" indent="0">
              <a:buNone/>
            </a:pPr>
            <a:r>
              <a:rPr lang="ja-JP" altLang="en-US" sz="2800" dirty="0"/>
              <a:t>　</a:t>
            </a:r>
            <a:r>
              <a:rPr lang="ja-JP" altLang="en-US" sz="2800" dirty="0" smtClean="0"/>
              <a:t>－</a:t>
            </a:r>
            <a:r>
              <a:rPr lang="en-US" altLang="ja-JP" sz="2800" dirty="0" smtClean="0"/>
              <a:t>normal outburst</a:t>
            </a:r>
            <a:r>
              <a:rPr lang="ja-JP" altLang="en-US" sz="2800" dirty="0" smtClean="0"/>
              <a:t>が原則として見られない</a:t>
            </a:r>
            <a:endParaRPr kumimoji="1" lang="ja-JP" altLang="en-US" sz="28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3501008"/>
            <a:ext cx="5933665" cy="2680122"/>
          </a:xfrm>
          <a:prstGeom prst="rect">
            <a:avLst/>
          </a:prstGeom>
        </p:spPr>
      </p:pic>
      <p:sp>
        <p:nvSpPr>
          <p:cNvPr id="6" name="テキスト ボックス 5"/>
          <p:cNvSpPr txBox="1"/>
          <p:nvPr/>
        </p:nvSpPr>
        <p:spPr>
          <a:xfrm>
            <a:off x="5652120" y="6453336"/>
            <a:ext cx="1533625" cy="369332"/>
          </a:xfrm>
          <a:prstGeom prst="rect">
            <a:avLst/>
          </a:prstGeom>
          <a:noFill/>
        </p:spPr>
        <p:txBody>
          <a:bodyPr wrap="none" rtlCol="0">
            <a:spAutoFit/>
          </a:bodyPr>
          <a:lstStyle/>
          <a:p>
            <a:r>
              <a:rPr kumimoji="1" lang="en-US" altLang="ja-JP" dirty="0" err="1" smtClean="0"/>
              <a:t>Ishioka</a:t>
            </a:r>
            <a:r>
              <a:rPr lang="en-US" altLang="ja-JP" dirty="0" smtClean="0"/>
              <a:t>+, 2001</a:t>
            </a:r>
            <a:endParaRPr kumimoji="1" lang="ja-JP" altLang="en-US" dirty="0"/>
          </a:p>
        </p:txBody>
      </p:sp>
    </p:spTree>
    <p:extLst>
      <p:ext uri="{BB962C8B-B14F-4D97-AF65-F5344CB8AC3E}">
        <p14:creationId xmlns:p14="http://schemas.microsoft.com/office/powerpoint/2010/main" val="683582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early </a:t>
            </a:r>
            <a:r>
              <a:rPr kumimoji="1" lang="en-US" altLang="ja-JP" dirty="0" err="1" smtClean="0"/>
              <a:t>superhump</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通常の</a:t>
            </a:r>
            <a:r>
              <a:rPr kumimoji="1" lang="en-US" altLang="ja-JP" dirty="0" err="1" smtClean="0"/>
              <a:t>superhump</a:t>
            </a:r>
            <a:r>
              <a:rPr kumimoji="1" lang="ja-JP" altLang="en-US" dirty="0" smtClean="0"/>
              <a:t>は</a:t>
            </a:r>
            <a:r>
              <a:rPr kumimoji="1" lang="en-US" altLang="ja-JP" dirty="0" smtClean="0"/>
              <a:t>disk</a:t>
            </a:r>
            <a:r>
              <a:rPr kumimoji="1" lang="ja-JP" altLang="en-US" dirty="0" smtClean="0"/>
              <a:t>の外縁が</a:t>
            </a:r>
            <a:r>
              <a:rPr kumimoji="1" lang="en-US" altLang="ja-JP" dirty="0" smtClean="0"/>
              <a:t>3:1</a:t>
            </a:r>
            <a:r>
              <a:rPr kumimoji="1" lang="ja-JP" altLang="en-US" dirty="0" smtClean="0"/>
              <a:t>共鳴半径に達することにより</a:t>
            </a:r>
            <a:r>
              <a:rPr kumimoji="1" lang="en-US" altLang="ja-JP" dirty="0" smtClean="0"/>
              <a:t>disk</a:t>
            </a:r>
            <a:r>
              <a:rPr kumimoji="1" lang="ja-JP" altLang="en-US" dirty="0" smtClean="0"/>
              <a:t>が円形から外れることが原因だと考えられている</a:t>
            </a:r>
            <a:endParaRPr kumimoji="1" lang="en-US" altLang="ja-JP" dirty="0" smtClean="0"/>
          </a:p>
          <a:p>
            <a:r>
              <a:rPr lang="en-US" altLang="ja-JP" dirty="0" smtClean="0"/>
              <a:t>early</a:t>
            </a:r>
            <a:r>
              <a:rPr lang="ja-JP" altLang="en-US" dirty="0" smtClean="0"/>
              <a:t>　</a:t>
            </a:r>
            <a:r>
              <a:rPr lang="en-US" altLang="ja-JP" dirty="0" err="1" smtClean="0"/>
              <a:t>superhumps</a:t>
            </a:r>
            <a:r>
              <a:rPr lang="ja-JP" altLang="en-US" dirty="0" smtClean="0"/>
              <a:t>がみられる系は質量比が特に低いために</a:t>
            </a:r>
            <a:r>
              <a:rPr lang="en-US" altLang="ja-JP" dirty="0" smtClean="0"/>
              <a:t>2:1</a:t>
            </a:r>
            <a:r>
              <a:rPr lang="ja-JP" altLang="en-US" dirty="0" smtClean="0"/>
              <a:t>共鳴半径まで物質が達しうるのではないか？</a:t>
            </a:r>
            <a:endParaRPr lang="en-US" altLang="ja-JP" dirty="0" smtClean="0"/>
          </a:p>
          <a:p>
            <a:endParaRPr kumimoji="1" lang="ja-JP" altLang="en-US" dirty="0"/>
          </a:p>
        </p:txBody>
      </p:sp>
    </p:spTree>
    <p:extLst>
      <p:ext uri="{BB962C8B-B14F-4D97-AF65-F5344CB8AC3E}">
        <p14:creationId xmlns:p14="http://schemas.microsoft.com/office/powerpoint/2010/main" val="2728589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連星進化の観点から</a:t>
            </a:r>
            <a:endParaRPr kumimoji="1" lang="ja-JP" altLang="en-US" dirty="0"/>
          </a:p>
        </p:txBody>
      </p:sp>
      <p:sp>
        <p:nvSpPr>
          <p:cNvPr id="3" name="コンテンツ プレースホルダー 2"/>
          <p:cNvSpPr>
            <a:spLocks noGrp="1"/>
          </p:cNvSpPr>
          <p:nvPr>
            <p:ph idx="1"/>
          </p:nvPr>
        </p:nvSpPr>
        <p:spPr/>
        <p:txBody>
          <a:bodyPr/>
          <a:lstStyle/>
          <a:p>
            <a:r>
              <a:rPr lang="ja-JP" altLang="en-US" dirty="0"/>
              <a:t>連星</a:t>
            </a:r>
            <a:r>
              <a:rPr lang="ja-JP" altLang="en-US" dirty="0" smtClean="0"/>
              <a:t>進化理論</a:t>
            </a:r>
            <a:r>
              <a:rPr lang="ja-JP" altLang="en-US" dirty="0"/>
              <a:t>によれば</a:t>
            </a:r>
            <a:r>
              <a:rPr lang="ja-JP" altLang="en-US" dirty="0" smtClean="0"/>
              <a:t>、矮新星の軌道周期は時間とともに減少していくことが知られる</a:t>
            </a:r>
            <a:endParaRPr lang="en-US" altLang="ja-JP" dirty="0" smtClean="0"/>
          </a:p>
          <a:p>
            <a:pPr marL="0" indent="0">
              <a:buNone/>
            </a:pPr>
            <a:r>
              <a:rPr kumimoji="1" lang="ja-JP" altLang="en-US" dirty="0"/>
              <a:t>　</a:t>
            </a:r>
            <a:r>
              <a:rPr kumimoji="1" lang="ja-JP" altLang="en-US" dirty="0" smtClean="0"/>
              <a:t>－軌道周期</a:t>
            </a:r>
            <a:r>
              <a:rPr kumimoji="1" lang="en-US" altLang="ja-JP" dirty="0" smtClean="0"/>
              <a:t>3</a:t>
            </a:r>
            <a:r>
              <a:rPr kumimoji="1" lang="ja-JP" altLang="en-US" dirty="0" smtClean="0"/>
              <a:t>時間以上</a:t>
            </a:r>
            <a:r>
              <a:rPr kumimoji="1" lang="en-US" altLang="ja-JP" dirty="0" smtClean="0"/>
              <a:t>…</a:t>
            </a:r>
            <a:r>
              <a:rPr kumimoji="1" lang="ja-JP" altLang="en-US" dirty="0" smtClean="0"/>
              <a:t>磁気ブレーキ</a:t>
            </a:r>
            <a:endParaRPr kumimoji="1" lang="en-US" altLang="ja-JP" dirty="0" smtClean="0"/>
          </a:p>
          <a:p>
            <a:pPr marL="0" indent="0">
              <a:buNone/>
            </a:pPr>
            <a:r>
              <a:rPr lang="ja-JP" altLang="en-US" dirty="0"/>
              <a:t>　</a:t>
            </a:r>
            <a:r>
              <a:rPr lang="ja-JP" altLang="en-US" dirty="0" smtClean="0"/>
              <a:t>－　　　　　　　　　　以下</a:t>
            </a:r>
            <a:r>
              <a:rPr lang="en-US" altLang="ja-JP" dirty="0" smtClean="0"/>
              <a:t>…</a:t>
            </a:r>
            <a:r>
              <a:rPr lang="ja-JP" altLang="en-US" dirty="0" smtClean="0"/>
              <a:t>重力波放出</a:t>
            </a:r>
            <a:endParaRPr lang="en-US" altLang="ja-JP" dirty="0" smtClean="0"/>
          </a:p>
          <a:p>
            <a:pPr marL="0" indent="0">
              <a:buNone/>
            </a:pPr>
            <a:endParaRPr kumimoji="1" lang="en-US" altLang="ja-JP" dirty="0"/>
          </a:p>
          <a:p>
            <a:r>
              <a:rPr lang="ja-JP" altLang="en-US" dirty="0"/>
              <a:t>軌道周期</a:t>
            </a:r>
            <a:r>
              <a:rPr lang="ja-JP" altLang="en-US" dirty="0" smtClean="0"/>
              <a:t>がある周期に達すると伴星の縮退が始まり軌道周期が増加するため、理論上軌道周期に下限が存在する</a:t>
            </a:r>
            <a:endParaRPr kumimoji="1" lang="ja-JP" altLang="en-US" dirty="0"/>
          </a:p>
        </p:txBody>
      </p:sp>
    </p:spTree>
    <p:extLst>
      <p:ext uri="{BB962C8B-B14F-4D97-AF65-F5344CB8AC3E}">
        <p14:creationId xmlns:p14="http://schemas.microsoft.com/office/powerpoint/2010/main" val="3304122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476672"/>
            <a:ext cx="8229600" cy="5678091"/>
          </a:xfrm>
        </p:spPr>
        <p:txBody>
          <a:bodyPr>
            <a:normAutofit/>
          </a:bodyPr>
          <a:lstStyle/>
          <a:p>
            <a:r>
              <a:rPr kumimoji="1" lang="ja-JP" altLang="en-US" sz="2800" dirty="0" smtClean="0"/>
              <a:t>軌道周期が短い系では質量移動率が低くなるため増光がまれになる</a:t>
            </a:r>
            <a:endParaRPr kumimoji="1" lang="en-US" altLang="ja-JP" sz="2800" dirty="0" smtClean="0"/>
          </a:p>
          <a:p>
            <a:pPr marL="0" indent="0">
              <a:buNone/>
            </a:pPr>
            <a:r>
              <a:rPr kumimoji="1" lang="ja-JP" altLang="en-US" sz="2800" dirty="0" smtClean="0"/>
              <a:t>　＝</a:t>
            </a:r>
            <a:r>
              <a:rPr kumimoji="1" lang="en-US" altLang="ja-JP" sz="2800" dirty="0" smtClean="0"/>
              <a:t>WZ </a:t>
            </a:r>
            <a:r>
              <a:rPr kumimoji="1" lang="en-US" altLang="ja-JP" sz="2800" dirty="0" err="1" smtClean="0"/>
              <a:t>Sge</a:t>
            </a:r>
            <a:r>
              <a:rPr kumimoji="1" lang="ja-JP" altLang="en-US" sz="2800" dirty="0" smtClean="0"/>
              <a:t>型矮新星？</a:t>
            </a:r>
            <a:endParaRPr lang="en-US" altLang="ja-JP" sz="2800" dirty="0"/>
          </a:p>
          <a:p>
            <a:pPr marL="0" indent="0">
              <a:buNone/>
            </a:pPr>
            <a:r>
              <a:rPr lang="ja-JP" altLang="en-US" sz="2800" dirty="0" smtClean="0"/>
              <a:t>数</a:t>
            </a:r>
            <a:r>
              <a:rPr lang="ja-JP" altLang="en-US" sz="2800" dirty="0"/>
              <a:t>は多くあるはずだが</a:t>
            </a:r>
            <a:r>
              <a:rPr lang="en-US" altLang="ja-JP" sz="2800" dirty="0" smtClean="0"/>
              <a:t>…</a:t>
            </a:r>
          </a:p>
          <a:p>
            <a:pPr marL="0" indent="0">
              <a:buNone/>
            </a:pPr>
            <a:endParaRPr lang="en-US" altLang="ja-JP" sz="2800" dirty="0" smtClean="0"/>
          </a:p>
          <a:p>
            <a:pPr marL="0" indent="0">
              <a:buNone/>
            </a:pPr>
            <a:endParaRPr lang="en-US" altLang="ja-JP" sz="2800" dirty="0" smtClean="0"/>
          </a:p>
          <a:p>
            <a:pPr marL="0" indent="0">
              <a:buNone/>
            </a:pPr>
            <a:endParaRPr lang="en-US" altLang="ja-JP" sz="2800" dirty="0"/>
          </a:p>
          <a:p>
            <a:pPr marL="0" indent="0">
              <a:buNone/>
            </a:pPr>
            <a:endParaRPr lang="en-US" altLang="ja-JP" sz="2800" dirty="0" smtClean="0"/>
          </a:p>
          <a:p>
            <a:pPr marL="0" indent="0">
              <a:buNone/>
            </a:pPr>
            <a:endParaRPr lang="en-US" altLang="ja-JP" sz="2800" dirty="0"/>
          </a:p>
          <a:p>
            <a:pPr marL="0" indent="0">
              <a:buNone/>
            </a:pPr>
            <a:endParaRPr lang="en-US" altLang="ja-JP" sz="2800" dirty="0" smtClean="0"/>
          </a:p>
          <a:p>
            <a:pPr marL="0" indent="0">
              <a:buNone/>
            </a:pPr>
            <a:endParaRPr lang="en-US" altLang="ja-JP" sz="2800" dirty="0"/>
          </a:p>
          <a:p>
            <a:pPr marL="0" indent="0">
              <a:buNone/>
            </a:pPr>
            <a:r>
              <a:rPr lang="ja-JP" altLang="en-US" sz="2800" dirty="0"/>
              <a:t>近年は</a:t>
            </a:r>
            <a:r>
              <a:rPr lang="ja-JP" altLang="en-US" sz="2800" dirty="0" smtClean="0"/>
              <a:t>サーベイによる発見数</a:t>
            </a:r>
            <a:r>
              <a:rPr lang="ja-JP" altLang="en-US" sz="2800" dirty="0"/>
              <a:t>が増えつつある</a:t>
            </a:r>
            <a:endParaRPr lang="en-US" altLang="ja-JP" sz="2800" dirty="0"/>
          </a:p>
          <a:p>
            <a:pPr marL="0" indent="0">
              <a:buNone/>
            </a:pPr>
            <a:endParaRPr lang="en-US" altLang="ja-JP" sz="2800" dirty="0"/>
          </a:p>
          <a:p>
            <a:pPr marL="0" indent="0">
              <a:buNone/>
            </a:pPr>
            <a:endParaRPr kumimoji="1" lang="en-US" altLang="ja-JP" sz="2800" dirty="0" smtClean="0"/>
          </a:p>
          <a:p>
            <a:pPr marL="0" indent="0">
              <a:buNone/>
            </a:pPr>
            <a:endParaRPr kumimoji="1" lang="ja-JP" altLang="en-US" sz="28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1484784"/>
            <a:ext cx="3862735" cy="4226899"/>
          </a:xfrm>
          <a:prstGeom prst="rect">
            <a:avLst/>
          </a:prstGeom>
        </p:spPr>
      </p:pic>
      <p:sp>
        <p:nvSpPr>
          <p:cNvPr id="5" name="テキスト ボックス 4"/>
          <p:cNvSpPr txBox="1"/>
          <p:nvPr/>
        </p:nvSpPr>
        <p:spPr>
          <a:xfrm>
            <a:off x="611560" y="3121179"/>
            <a:ext cx="3701654" cy="954107"/>
          </a:xfrm>
          <a:prstGeom prst="rect">
            <a:avLst/>
          </a:prstGeom>
          <a:noFill/>
          <a:ln w="38100">
            <a:solidFill>
              <a:schemeClr val="tx1"/>
            </a:solidFill>
          </a:ln>
        </p:spPr>
        <p:txBody>
          <a:bodyPr wrap="none" rtlCol="0">
            <a:spAutoFit/>
          </a:bodyPr>
          <a:lstStyle/>
          <a:p>
            <a:r>
              <a:rPr lang="ja-JP" altLang="en-US" sz="2800" dirty="0" smtClean="0">
                <a:solidFill>
                  <a:srgbClr val="FF0000"/>
                </a:solidFill>
              </a:rPr>
              <a:t>増光</a:t>
            </a:r>
            <a:r>
              <a:rPr lang="ja-JP" altLang="en-US" sz="2800" dirty="0">
                <a:solidFill>
                  <a:srgbClr val="FF0000"/>
                </a:solidFill>
              </a:rPr>
              <a:t>頻度が低いために</a:t>
            </a:r>
          </a:p>
          <a:p>
            <a:r>
              <a:rPr lang="ja-JP" altLang="en-US" sz="2800" dirty="0" smtClean="0">
                <a:solidFill>
                  <a:srgbClr val="FF0000"/>
                </a:solidFill>
              </a:rPr>
              <a:t>見つか</a:t>
            </a:r>
            <a:r>
              <a:rPr lang="ja-JP" altLang="en-US" sz="2800" dirty="0">
                <a:solidFill>
                  <a:srgbClr val="FF0000"/>
                </a:solidFill>
              </a:rPr>
              <a:t>りにく</a:t>
            </a:r>
            <a:r>
              <a:rPr lang="ja-JP" altLang="en-US" sz="2800" dirty="0" smtClean="0">
                <a:solidFill>
                  <a:srgbClr val="FF0000"/>
                </a:solidFill>
              </a:rPr>
              <a:t>い</a:t>
            </a:r>
            <a:endParaRPr lang="ja-JP" altLang="en-US" sz="2800" dirty="0">
              <a:solidFill>
                <a:srgbClr val="FF0000"/>
              </a:solidFill>
            </a:endParaRPr>
          </a:p>
        </p:txBody>
      </p:sp>
      <p:sp>
        <p:nvSpPr>
          <p:cNvPr id="6" name="テキスト ボックス 5"/>
          <p:cNvSpPr txBox="1"/>
          <p:nvPr/>
        </p:nvSpPr>
        <p:spPr>
          <a:xfrm>
            <a:off x="6369982" y="5711683"/>
            <a:ext cx="2137573" cy="369332"/>
          </a:xfrm>
          <a:prstGeom prst="rect">
            <a:avLst/>
          </a:prstGeom>
          <a:noFill/>
        </p:spPr>
        <p:txBody>
          <a:bodyPr wrap="none" rtlCol="0">
            <a:spAutoFit/>
          </a:bodyPr>
          <a:lstStyle/>
          <a:p>
            <a:r>
              <a:rPr lang="en-US" altLang="ja-JP" dirty="0" err="1" smtClean="0"/>
              <a:t>Podsiadlowski</a:t>
            </a:r>
            <a:r>
              <a:rPr lang="en-US" altLang="ja-JP" dirty="0" smtClean="0"/>
              <a:t>+ 2003</a:t>
            </a:r>
            <a:endParaRPr kumimoji="1" lang="ja-JP" altLang="en-US" dirty="0"/>
          </a:p>
        </p:txBody>
      </p:sp>
    </p:spTree>
    <p:extLst>
      <p:ext uri="{BB962C8B-B14F-4D97-AF65-F5344CB8AC3E}">
        <p14:creationId xmlns:p14="http://schemas.microsoft.com/office/powerpoint/2010/main" val="2153361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2011</a:t>
            </a:r>
            <a:r>
              <a:rPr kumimoji="1" lang="ja-JP" altLang="en-US" dirty="0" smtClean="0"/>
              <a:t>年</a:t>
            </a:r>
            <a:r>
              <a:rPr lang="ja-JP" altLang="en-US" dirty="0" smtClean="0"/>
              <a:t>に増光が検出された</a:t>
            </a:r>
            <a:r>
              <a:rPr lang="en-US" altLang="ja-JP" dirty="0" smtClean="0"/>
              <a:t>WZ </a:t>
            </a:r>
            <a:r>
              <a:rPr lang="en-US" altLang="ja-JP" dirty="0" err="1" smtClean="0"/>
              <a:t>Sge</a:t>
            </a:r>
            <a:r>
              <a:rPr lang="ja-JP" altLang="en-US" dirty="0" smtClean="0"/>
              <a:t>型矮新星</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2011</a:t>
            </a:r>
            <a:r>
              <a:rPr kumimoji="1" lang="ja-JP" altLang="en-US" dirty="0" smtClean="0"/>
              <a:t>年の間に増光が報告され、新たに</a:t>
            </a:r>
            <a:r>
              <a:rPr lang="en-US" altLang="ja-JP" dirty="0" smtClean="0"/>
              <a:t>WZ </a:t>
            </a:r>
            <a:r>
              <a:rPr lang="en-US" altLang="ja-JP" dirty="0" err="1" smtClean="0"/>
              <a:t>Sge</a:t>
            </a:r>
            <a:r>
              <a:rPr lang="ja-JP" altLang="en-US" dirty="0" smtClean="0"/>
              <a:t>型矮新星が発見された４つの天体について</a:t>
            </a:r>
            <a:r>
              <a:rPr lang="ja-JP" altLang="en-US" dirty="0"/>
              <a:t>、</a:t>
            </a:r>
            <a:r>
              <a:rPr lang="en-US" altLang="ja-JP" dirty="0" smtClean="0"/>
              <a:t>VSNET</a:t>
            </a:r>
            <a:r>
              <a:rPr lang="ja-JP" altLang="en-US" dirty="0" smtClean="0"/>
              <a:t>を通じて共同キャンペーンを呼びかけて連続測光観測を行った</a:t>
            </a:r>
            <a:endParaRPr lang="en-US" altLang="ja-JP" dirty="0" smtClean="0"/>
          </a:p>
          <a:p>
            <a:pPr marL="0" indent="0">
              <a:buNone/>
            </a:pPr>
            <a:r>
              <a:rPr kumimoji="1" lang="ja-JP" altLang="en-US" dirty="0"/>
              <a:t>　</a:t>
            </a:r>
            <a:r>
              <a:rPr kumimoji="1" lang="ja-JP" altLang="en-US" dirty="0" smtClean="0"/>
              <a:t>－観測から、いくつかの新しい知見が得られたので報告する。</a:t>
            </a:r>
            <a:endParaRPr kumimoji="1" lang="ja-JP" altLang="en-US" dirty="0"/>
          </a:p>
        </p:txBody>
      </p:sp>
    </p:spTree>
    <p:extLst>
      <p:ext uri="{BB962C8B-B14F-4D97-AF65-F5344CB8AC3E}">
        <p14:creationId xmlns:p14="http://schemas.microsoft.com/office/powerpoint/2010/main" val="2550239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SDSS133941.11+484727.5</a:t>
            </a:r>
            <a:endParaRPr kumimoji="1" lang="ja-JP" altLang="en-US" dirty="0"/>
          </a:p>
        </p:txBody>
      </p:sp>
      <p:sp>
        <p:nvSpPr>
          <p:cNvPr id="3" name="コンテンツ プレースホルダー 2"/>
          <p:cNvSpPr>
            <a:spLocks noGrp="1"/>
          </p:cNvSpPr>
          <p:nvPr>
            <p:ph idx="1"/>
          </p:nvPr>
        </p:nvSpPr>
        <p:spPr/>
        <p:txBody>
          <a:bodyPr/>
          <a:lstStyle/>
          <a:p>
            <a:r>
              <a:rPr kumimoji="1" lang="en-US" altLang="ja-JP" sz="2800" dirty="0" smtClean="0"/>
              <a:t>SDSS133941.11+484727.5</a:t>
            </a:r>
            <a:r>
              <a:rPr kumimoji="1" lang="ja-JP" altLang="en-US" sz="2800" dirty="0" smtClean="0"/>
              <a:t>（以下</a:t>
            </a:r>
            <a:r>
              <a:rPr lang="en-US" altLang="ja-JP" sz="2800" dirty="0" smtClean="0"/>
              <a:t>J1339</a:t>
            </a:r>
            <a:r>
              <a:rPr kumimoji="1" lang="ja-JP" altLang="en-US" sz="2800" dirty="0" smtClean="0"/>
              <a:t>）</a:t>
            </a:r>
            <a:endParaRPr kumimoji="1" lang="en-US" altLang="ja-JP" sz="2800" dirty="0" smtClean="0"/>
          </a:p>
          <a:p>
            <a:pPr marL="0" indent="0">
              <a:buNone/>
            </a:pPr>
            <a:r>
              <a:rPr lang="ja-JP" altLang="en-US" sz="2800" dirty="0" smtClean="0"/>
              <a:t>　　</a:t>
            </a:r>
            <a:r>
              <a:rPr kumimoji="1" lang="en-US" altLang="ja-JP" sz="2800" dirty="0" smtClean="0"/>
              <a:t>Sloan Sky Digital  Survey</a:t>
            </a:r>
            <a:r>
              <a:rPr kumimoji="1" lang="ja-JP" altLang="en-US" sz="2800" dirty="0" smtClean="0"/>
              <a:t>で発見された激変星</a:t>
            </a:r>
            <a:endParaRPr kumimoji="1" lang="en-US" altLang="ja-JP" sz="2800" dirty="0" smtClean="0"/>
          </a:p>
          <a:p>
            <a:pPr marL="0" indent="0">
              <a:buNone/>
            </a:pPr>
            <a:r>
              <a:rPr lang="ja-JP" altLang="en-US" sz="2400" dirty="0"/>
              <a:t>　</a:t>
            </a:r>
            <a:r>
              <a:rPr lang="ja-JP" altLang="en-US" sz="2400" dirty="0" smtClean="0"/>
              <a:t>－軌道周期 </a:t>
            </a:r>
            <a:r>
              <a:rPr lang="en-US" altLang="ja-JP" sz="2400" dirty="0" smtClean="0"/>
              <a:t>82</a:t>
            </a:r>
            <a:r>
              <a:rPr lang="ja-JP" altLang="en-US" sz="2400" dirty="0" smtClean="0"/>
              <a:t>分とされていた（のちに分光でも確認される）</a:t>
            </a:r>
            <a:endParaRPr lang="en-US" altLang="ja-JP" sz="2400" dirty="0" smtClean="0"/>
          </a:p>
          <a:p>
            <a:pPr marL="0" indent="0">
              <a:buNone/>
            </a:pPr>
            <a:r>
              <a:rPr lang="ja-JP" altLang="en-US" sz="2400" dirty="0" smtClean="0"/>
              <a:t>　－軌道周期が短いことと質量移動率が非常に小さいことから増光がまれな矮新星であることが期待されていた</a:t>
            </a:r>
            <a:endParaRPr lang="en-US" altLang="ja-JP" sz="2400" dirty="0" smtClean="0"/>
          </a:p>
          <a:p>
            <a:r>
              <a:rPr kumimoji="1" lang="en-US" altLang="ja-JP" sz="2800" dirty="0" smtClean="0"/>
              <a:t>2</a:t>
            </a:r>
            <a:r>
              <a:rPr lang="en-US" altLang="ja-JP" sz="2800" dirty="0" smtClean="0"/>
              <a:t>011</a:t>
            </a:r>
            <a:r>
              <a:rPr lang="ja-JP" altLang="en-US" sz="2800" dirty="0" smtClean="0"/>
              <a:t>年</a:t>
            </a:r>
            <a:r>
              <a:rPr lang="en-US" altLang="ja-JP" sz="2800" dirty="0" smtClean="0"/>
              <a:t>2</a:t>
            </a:r>
            <a:r>
              <a:rPr lang="ja-JP" altLang="en-US" sz="2800" dirty="0" smtClean="0"/>
              <a:t>月にモニター観測を行っていた観測者により増光が発見される</a:t>
            </a:r>
            <a:endParaRPr lang="en-US" altLang="ja-JP" sz="2800" dirty="0" smtClean="0"/>
          </a:p>
          <a:p>
            <a:pPr marL="0" indent="0">
              <a:buNone/>
            </a:pPr>
            <a:r>
              <a:rPr lang="ja-JP" altLang="en-US" sz="2400" dirty="0" smtClean="0"/>
              <a:t>　－明るい（</a:t>
            </a:r>
            <a:r>
              <a:rPr lang="en-US" altLang="ja-JP" sz="2400" dirty="0" smtClean="0"/>
              <a:t>11</a:t>
            </a:r>
            <a:r>
              <a:rPr lang="ja-JP" altLang="en-US" sz="2400" dirty="0" smtClean="0"/>
              <a:t>等）だったため</a:t>
            </a:r>
            <a:r>
              <a:rPr lang="en-US" altLang="ja-JP" sz="2400" dirty="0" smtClean="0"/>
              <a:t> </a:t>
            </a:r>
            <a:r>
              <a:rPr lang="ja-JP" altLang="en-US" sz="2400" dirty="0" smtClean="0"/>
              <a:t>多くの観測者が観測可能</a:t>
            </a:r>
            <a:endParaRPr lang="en-US" altLang="ja-JP" sz="2400" dirty="0" smtClean="0"/>
          </a:p>
          <a:p>
            <a:pPr marL="0" indent="0">
              <a:buNone/>
            </a:pPr>
            <a:r>
              <a:rPr lang="ja-JP" altLang="en-US" sz="2400" dirty="0"/>
              <a:t>　</a:t>
            </a:r>
            <a:r>
              <a:rPr lang="ja-JP" altLang="en-US" sz="2400" dirty="0" smtClean="0"/>
              <a:t>－</a:t>
            </a:r>
            <a:r>
              <a:rPr lang="en-US" altLang="ja-JP" sz="2400" dirty="0" smtClean="0"/>
              <a:t>VSNET</a:t>
            </a:r>
            <a:r>
              <a:rPr lang="ja-JP" altLang="en-US" sz="2400" dirty="0" smtClean="0"/>
              <a:t>を通じて観測キャンペーンが行われた</a:t>
            </a:r>
            <a:endParaRPr lang="en-US" altLang="ja-JP" sz="2400" dirty="0" smtClean="0"/>
          </a:p>
        </p:txBody>
      </p:sp>
    </p:spTree>
    <p:extLst>
      <p:ext uri="{BB962C8B-B14F-4D97-AF65-F5344CB8AC3E}">
        <p14:creationId xmlns:p14="http://schemas.microsoft.com/office/powerpoint/2010/main" val="3728071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980728"/>
            <a:ext cx="6510434" cy="5207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コンテンツ プレースホルダー 2"/>
          <p:cNvSpPr>
            <a:spLocks noGrp="1"/>
          </p:cNvSpPr>
          <p:nvPr>
            <p:ph idx="1"/>
          </p:nvPr>
        </p:nvSpPr>
        <p:spPr>
          <a:xfrm>
            <a:off x="4111183" y="260648"/>
            <a:ext cx="4474840" cy="4248472"/>
          </a:xfrm>
          <a:solidFill>
            <a:schemeClr val="bg1"/>
          </a:solidFill>
          <a:ln w="22225">
            <a:solidFill>
              <a:schemeClr val="tx1"/>
            </a:solidFill>
          </a:ln>
        </p:spPr>
        <p:txBody>
          <a:bodyPr/>
          <a:lstStyle/>
          <a:p>
            <a:r>
              <a:rPr kumimoji="1" lang="en-US" altLang="ja-JP" sz="2800" dirty="0" smtClean="0"/>
              <a:t>16</a:t>
            </a:r>
            <a:r>
              <a:rPr lang="ja-JP" altLang="en-US" sz="2800" dirty="0" smtClean="0"/>
              <a:t>日の</a:t>
            </a:r>
            <a:r>
              <a:rPr lang="en-US" altLang="ja-JP" sz="2800" dirty="0" smtClean="0"/>
              <a:t>plateau stage</a:t>
            </a:r>
            <a:r>
              <a:rPr lang="ja-JP" altLang="en-US" sz="2800" dirty="0" smtClean="0"/>
              <a:t>を経たのち減光</a:t>
            </a:r>
            <a:endParaRPr lang="en-US" altLang="ja-JP" sz="2800" dirty="0" smtClean="0"/>
          </a:p>
          <a:p>
            <a:pPr marL="0" indent="0">
              <a:buNone/>
            </a:pPr>
            <a:r>
              <a:rPr kumimoji="1" lang="ja-JP" altLang="en-US" sz="2400" dirty="0" smtClean="0"/>
              <a:t>　－発見直後</a:t>
            </a:r>
            <a:r>
              <a:rPr kumimoji="1" lang="en-US" altLang="ja-JP" sz="2400" dirty="0" smtClean="0"/>
              <a:t>early </a:t>
            </a:r>
            <a:r>
              <a:rPr kumimoji="1" lang="en-US" altLang="ja-JP" sz="2400" dirty="0" err="1" smtClean="0"/>
              <a:t>superhump</a:t>
            </a:r>
            <a:r>
              <a:rPr lang="ja-JP" altLang="en-US" sz="2400" dirty="0" smtClean="0"/>
              <a:t>が発達したことから、増光開始と発見はそれほど離れていない</a:t>
            </a:r>
            <a:endParaRPr lang="en-US" altLang="ja-JP" sz="2400" dirty="0" smtClean="0"/>
          </a:p>
          <a:p>
            <a:r>
              <a:rPr kumimoji="1" lang="ja-JP" altLang="en-US" sz="2800" dirty="0" smtClean="0"/>
              <a:t>減光後も長く</a:t>
            </a:r>
            <a:r>
              <a:rPr kumimoji="1" lang="en-US" altLang="ja-JP" sz="2800" dirty="0" err="1" smtClean="0"/>
              <a:t>superhump</a:t>
            </a:r>
            <a:r>
              <a:rPr kumimoji="1" lang="ja-JP" altLang="en-US" sz="2800" dirty="0" smtClean="0"/>
              <a:t>が継続（周期　</a:t>
            </a:r>
            <a:r>
              <a:rPr lang="en-US" altLang="ja-JP" sz="2800" dirty="0" smtClean="0"/>
              <a:t>0.05827d</a:t>
            </a:r>
            <a:r>
              <a:rPr lang="ja-JP" altLang="en-US" sz="2800" dirty="0" smtClean="0"/>
              <a:t>）</a:t>
            </a:r>
            <a:r>
              <a:rPr lang="en-US" altLang="ja-JP" sz="2800" dirty="0" smtClean="0"/>
              <a:t> </a:t>
            </a:r>
            <a:r>
              <a:rPr kumimoji="1" lang="ja-JP" altLang="en-US" sz="2800" dirty="0" err="1" smtClean="0"/>
              <a:t>。</a:t>
            </a:r>
            <a:endParaRPr kumimoji="1" lang="en-US" altLang="ja-JP" sz="2800" dirty="0" smtClean="0"/>
          </a:p>
          <a:p>
            <a:pPr marL="0" indent="0">
              <a:buNone/>
            </a:pPr>
            <a:r>
              <a:rPr lang="ja-JP" altLang="en-US" sz="2400" dirty="0"/>
              <a:t>　</a:t>
            </a:r>
            <a:r>
              <a:rPr lang="ja-JP" altLang="en-US" sz="2400" dirty="0" smtClean="0"/>
              <a:t>－</a:t>
            </a:r>
            <a:r>
              <a:rPr kumimoji="1" lang="ja-JP" altLang="en-US" sz="2400" dirty="0" smtClean="0"/>
              <a:t>振幅が小さくなったのちは</a:t>
            </a:r>
            <a:r>
              <a:rPr kumimoji="1" lang="en-US" altLang="ja-JP" sz="2400" dirty="0" smtClean="0"/>
              <a:t>orbital hump</a:t>
            </a:r>
            <a:r>
              <a:rPr kumimoji="1" lang="ja-JP" altLang="en-US" sz="2400" dirty="0" smtClean="0"/>
              <a:t>との</a:t>
            </a:r>
            <a:r>
              <a:rPr kumimoji="1" lang="en-US" altLang="ja-JP" sz="2400" dirty="0" smtClean="0"/>
              <a:t>beat</a:t>
            </a:r>
            <a:r>
              <a:rPr lang="ja-JP" altLang="en-US" sz="2400" dirty="0"/>
              <a:t>に</a:t>
            </a:r>
            <a:r>
              <a:rPr lang="ja-JP" altLang="en-US" sz="2400" dirty="0" smtClean="0"/>
              <a:t>よる振幅の変化が顕著だった</a:t>
            </a:r>
            <a:endParaRPr kumimoji="1" lang="ja-JP" altLang="en-US" sz="2400" dirty="0"/>
          </a:p>
        </p:txBody>
      </p:sp>
    </p:spTree>
    <p:extLst>
      <p:ext uri="{BB962C8B-B14F-4D97-AF65-F5344CB8AC3E}">
        <p14:creationId xmlns:p14="http://schemas.microsoft.com/office/powerpoint/2010/main" val="31112497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TotalTime>
  <Words>515</Words>
  <Application>Microsoft Office PowerPoint</Application>
  <PresentationFormat>画面に合わせる (4:3)</PresentationFormat>
  <Paragraphs>147</Paragraphs>
  <Slides>22</Slides>
  <Notes>0</Notes>
  <HiddenSlides>1</HiddenSlides>
  <MMClips>0</MMClips>
  <ScaleCrop>false</ScaleCrop>
  <HeadingPairs>
    <vt:vector size="4" baseType="variant">
      <vt:variant>
        <vt:lpstr>テーマ</vt:lpstr>
      </vt:variant>
      <vt:variant>
        <vt:i4>1</vt:i4>
      </vt:variant>
      <vt:variant>
        <vt:lpstr>スライド タイトル</vt:lpstr>
      </vt:variant>
      <vt:variant>
        <vt:i4>22</vt:i4>
      </vt:variant>
    </vt:vector>
  </HeadingPairs>
  <TitlesOfParts>
    <vt:vector size="23" baseType="lpstr">
      <vt:lpstr>Office ​​テーマ</vt:lpstr>
      <vt:lpstr>近年増光が報告されたWZ Sge型矮新星の測光観測について</vt:lpstr>
      <vt:lpstr>矮新星とは</vt:lpstr>
      <vt:lpstr>PowerPoint プレゼンテーション</vt:lpstr>
      <vt:lpstr>early superhump</vt:lpstr>
      <vt:lpstr>連星進化の観点から</vt:lpstr>
      <vt:lpstr>PowerPoint プレゼンテーション</vt:lpstr>
      <vt:lpstr>2011年に増光が検出されたWZ Sge型矮新星</vt:lpstr>
      <vt:lpstr>SDSS133941.11+484727.5</vt:lpstr>
      <vt:lpstr>PowerPoint プレゼンテーション</vt:lpstr>
      <vt:lpstr>PowerPoint プレゼンテーション</vt:lpstr>
      <vt:lpstr>PowerPoint プレゼンテーション</vt:lpstr>
      <vt:lpstr>OT J184228.1+483742</vt:lpstr>
      <vt:lpstr>PowerPoint プレゼンテーション</vt:lpstr>
      <vt:lpstr>PowerPoint プレゼンテーション</vt:lpstr>
      <vt:lpstr>PowerPoint プレゼンテーション</vt:lpstr>
      <vt:lpstr>問題点</vt:lpstr>
      <vt:lpstr>BW Scl</vt:lpstr>
      <vt:lpstr>PowerPoint プレゼンテーション</vt:lpstr>
      <vt:lpstr>PowerPoint プレゼンテーション</vt:lpstr>
      <vt:lpstr>奇妙な点</vt:lpstr>
      <vt:lpstr>PR Her</vt:lpstr>
      <vt:lpstr>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近年増光が報告されたWZ Sge型矮新星の測光観測について</dc:title>
  <dc:creator>ohshima</dc:creator>
  <cp:lastModifiedBy>ohshima</cp:lastModifiedBy>
  <cp:revision>31</cp:revision>
  <dcterms:created xsi:type="dcterms:W3CDTF">2012-02-16T18:12:00Z</dcterms:created>
  <dcterms:modified xsi:type="dcterms:W3CDTF">2012-02-18T03:33:44Z</dcterms:modified>
</cp:coreProperties>
</file>