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3"/>
  </p:notesMasterIdLst>
  <p:sldIdLst>
    <p:sldId id="256" r:id="rId2"/>
    <p:sldId id="257" r:id="rId3"/>
    <p:sldId id="258" r:id="rId4"/>
    <p:sldId id="282" r:id="rId5"/>
    <p:sldId id="259" r:id="rId6"/>
    <p:sldId id="275" r:id="rId7"/>
    <p:sldId id="260" r:id="rId8"/>
    <p:sldId id="292" r:id="rId9"/>
    <p:sldId id="261" r:id="rId10"/>
    <p:sldId id="262" r:id="rId11"/>
    <p:sldId id="276" r:id="rId12"/>
    <p:sldId id="263" r:id="rId13"/>
    <p:sldId id="272" r:id="rId14"/>
    <p:sldId id="264" r:id="rId15"/>
    <p:sldId id="277" r:id="rId16"/>
    <p:sldId id="265" r:id="rId17"/>
    <p:sldId id="278" r:id="rId18"/>
    <p:sldId id="280" r:id="rId19"/>
    <p:sldId id="281" r:id="rId20"/>
    <p:sldId id="290" r:id="rId21"/>
    <p:sldId id="269" r:id="rId22"/>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Tahoma"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Tahoma"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Tahoma"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Tahoma"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Tahoma" pitchFamily="34" charset="0"/>
        <a:ea typeface="ＭＳ Ｐゴシック" charset="-128"/>
        <a:cs typeface="+mn-cs"/>
      </a:defRPr>
    </a:lvl5pPr>
    <a:lvl6pPr marL="2286000" algn="l" defTabSz="914400" rtl="0" eaLnBrk="1" latinLnBrk="0" hangingPunct="1">
      <a:defRPr kumimoji="1" kern="1200">
        <a:solidFill>
          <a:schemeClr val="tx1"/>
        </a:solidFill>
        <a:latin typeface="Tahoma" pitchFamily="34" charset="0"/>
        <a:ea typeface="ＭＳ Ｐゴシック" charset="-128"/>
        <a:cs typeface="+mn-cs"/>
      </a:defRPr>
    </a:lvl6pPr>
    <a:lvl7pPr marL="2743200" algn="l" defTabSz="914400" rtl="0" eaLnBrk="1" latinLnBrk="0" hangingPunct="1">
      <a:defRPr kumimoji="1" kern="1200">
        <a:solidFill>
          <a:schemeClr val="tx1"/>
        </a:solidFill>
        <a:latin typeface="Tahoma" pitchFamily="34" charset="0"/>
        <a:ea typeface="ＭＳ Ｐゴシック" charset="-128"/>
        <a:cs typeface="+mn-cs"/>
      </a:defRPr>
    </a:lvl7pPr>
    <a:lvl8pPr marL="3200400" algn="l" defTabSz="914400" rtl="0" eaLnBrk="1" latinLnBrk="0" hangingPunct="1">
      <a:defRPr kumimoji="1" kern="1200">
        <a:solidFill>
          <a:schemeClr val="tx1"/>
        </a:solidFill>
        <a:latin typeface="Tahoma" pitchFamily="34" charset="0"/>
        <a:ea typeface="ＭＳ Ｐゴシック" charset="-128"/>
        <a:cs typeface="+mn-cs"/>
      </a:defRPr>
    </a:lvl8pPr>
    <a:lvl9pPr marL="3657600" algn="l" defTabSz="914400" rtl="0" eaLnBrk="1" latinLnBrk="0" hangingPunct="1">
      <a:defRPr kumimoji="1" kern="1200">
        <a:solidFill>
          <a:schemeClr val="tx1"/>
        </a:solidFill>
        <a:latin typeface="Tahoma"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9B9"/>
    <a:srgbClr val="FF8989"/>
    <a:srgbClr val="FF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42" autoAdjust="0"/>
    <p:restoredTop sz="94660"/>
  </p:normalViewPr>
  <p:slideViewPr>
    <p:cSldViewPr>
      <p:cViewPr varScale="1">
        <p:scale>
          <a:sx n="68" d="100"/>
          <a:sy n="68" d="100"/>
        </p:scale>
        <p:origin x="-55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512D1C-3E9E-4403-861E-D769A541C8EC}" type="datetimeFigureOut">
              <a:rPr kumimoji="1" lang="ja-JP" altLang="en-US" smtClean="0"/>
              <a:t>2012/2/16</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B37FC1-8549-4DA9-A1DB-9C6AA6ACDCF5}" type="slidenum">
              <a:rPr kumimoji="1" lang="ja-JP" altLang="en-US" smtClean="0"/>
              <a:t>‹#›</a:t>
            </a:fld>
            <a:endParaRPr kumimoji="1" lang="ja-JP" altLang="en-US"/>
          </a:p>
        </p:txBody>
      </p:sp>
    </p:spTree>
    <p:extLst>
      <p:ext uri="{BB962C8B-B14F-4D97-AF65-F5344CB8AC3E}">
        <p14:creationId xmlns:p14="http://schemas.microsoft.com/office/powerpoint/2010/main" val="235541890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9B37FC1-8549-4DA9-A1DB-9C6AA6ACDCF5}" type="slidenum">
              <a:rPr kumimoji="1" lang="ja-JP" altLang="en-US" smtClean="0"/>
              <a:t>19</a:t>
            </a:fld>
            <a:endParaRPr kumimoji="1" lang="ja-JP" altLang="en-US"/>
          </a:p>
        </p:txBody>
      </p:sp>
    </p:spTree>
    <p:extLst>
      <p:ext uri="{BB962C8B-B14F-4D97-AF65-F5344CB8AC3E}">
        <p14:creationId xmlns:p14="http://schemas.microsoft.com/office/powerpoint/2010/main" val="2761413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216 w 5184"/>
                  <a:gd name="T3" fmla="*/ 3159 h 3159"/>
                  <a:gd name="T4" fmla="*/ 5216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60 w 556"/>
                  <a:gd name="T5" fmla="*/ 3159 h 3159"/>
                  <a:gd name="T6" fmla="*/ 560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6" name="Freeform 6"/>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p>
          </p:txBody>
        </p:sp>
        <p:sp>
          <p:nvSpPr>
            <p:cNvPr id="7" name="Freeform 7"/>
            <p:cNvSpPr>
              <a:spLocks/>
            </p:cNvSpPr>
            <p:nvPr/>
          </p:nvSpPr>
          <p:spPr bwMode="ltGray">
            <a:xfrm>
              <a:off x="767" y="1155"/>
              <a:ext cx="252" cy="12"/>
            </a:xfrm>
            <a:custGeom>
              <a:avLst/>
              <a:gdLst>
                <a:gd name="T0" fmla="*/ 253 w 251"/>
                <a:gd name="T1" fmla="*/ 0 h 12"/>
                <a:gd name="T2" fmla="*/ 0 w 251"/>
                <a:gd name="T3" fmla="*/ 0 h 12"/>
                <a:gd name="T4" fmla="*/ 0 w 251"/>
                <a:gd name="T5" fmla="*/ 12 h 12"/>
                <a:gd name="T6" fmla="*/ 253 w 251"/>
                <a:gd name="T7" fmla="*/ 12 h 12"/>
                <a:gd name="T8" fmla="*/ 253 w 251"/>
                <a:gd name="T9" fmla="*/ 0 h 12"/>
                <a:gd name="T10" fmla="*/ 253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491 w 251"/>
                <a:gd name="T5" fmla="*/ 12 h 12"/>
                <a:gd name="T6" fmla="*/ 491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 name="Freeform 12"/>
              <p:cNvSpPr>
                <a:spLocks/>
              </p:cNvSpPr>
              <p:nvPr/>
            </p:nvSpPr>
            <p:spPr bwMode="ltGray">
              <a:xfrm>
                <a:off x="1019" y="1155"/>
                <a:ext cx="4739" cy="12"/>
              </a:xfrm>
              <a:custGeom>
                <a:avLst/>
                <a:gdLst>
                  <a:gd name="T0" fmla="*/ 4754 w 4724"/>
                  <a:gd name="T1" fmla="*/ 0 h 12"/>
                  <a:gd name="T2" fmla="*/ 0 w 4724"/>
                  <a:gd name="T3" fmla="*/ 0 h 12"/>
                  <a:gd name="T4" fmla="*/ 0 w 4724"/>
                  <a:gd name="T5" fmla="*/ 12 h 12"/>
                  <a:gd name="T6" fmla="*/ 4754 w 4724"/>
                  <a:gd name="T7" fmla="*/ 12 h 12"/>
                  <a:gd name="T8" fmla="*/ 4754 w 4724"/>
                  <a:gd name="T9" fmla="*/ 0 h 12"/>
                  <a:gd name="T10" fmla="*/ 4754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 name="Freeform 15"/>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p>
            </p:txBody>
          </p:sp>
        </p:grpSp>
      </p:grpSp>
      <p:sp>
        <p:nvSpPr>
          <p:cNvPr id="17424" name="Rectangle 16"/>
          <p:cNvSpPr>
            <a:spLocks noGrp="1" noChangeArrowheads="1"/>
          </p:cNvSpPr>
          <p:nvPr>
            <p:ph type="ctrTitle" sz="quarter"/>
          </p:nvPr>
        </p:nvSpPr>
        <p:spPr>
          <a:xfrm>
            <a:off x="1066800" y="1997075"/>
            <a:ext cx="7086600" cy="1431925"/>
          </a:xfrm>
        </p:spPr>
        <p:txBody>
          <a:bodyPr anchor="b"/>
          <a:lstStyle>
            <a:lvl1pPr>
              <a:defRPr/>
            </a:lvl1pPr>
          </a:lstStyle>
          <a:p>
            <a:pPr lvl="0"/>
            <a:r>
              <a:rPr lang="ja-JP" altLang="en-US" noProof="0" smtClean="0"/>
              <a:t>マスタ タイトルの書式設定</a:t>
            </a:r>
          </a:p>
        </p:txBody>
      </p:sp>
      <p:sp>
        <p:nvSpPr>
          <p:cNvPr id="17425"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pPr lvl="0"/>
            <a:r>
              <a:rPr lang="ja-JP" altLang="en-US" noProof="0" smtClean="0"/>
              <a:t>マスタ サブタイトルの書式設定</a:t>
            </a:r>
          </a:p>
        </p:txBody>
      </p:sp>
      <p:sp>
        <p:nvSpPr>
          <p:cNvPr id="18" name="Rectangle 18"/>
          <p:cNvSpPr>
            <a:spLocks noGrp="1" noChangeArrowheads="1"/>
          </p:cNvSpPr>
          <p:nvPr>
            <p:ph type="dt" sz="quarter" idx="10"/>
          </p:nvPr>
        </p:nvSpPr>
        <p:spPr/>
        <p:txBody>
          <a:bodyPr/>
          <a:lstStyle>
            <a:lvl1pPr>
              <a:defRPr/>
            </a:lvl1pPr>
          </a:lstStyle>
          <a:p>
            <a:pPr>
              <a:defRPr/>
            </a:pPr>
            <a:endParaRPr lang="en-US" altLang="ja-JP"/>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en-US" altLang="ja-JP"/>
          </a:p>
        </p:txBody>
      </p:sp>
      <p:sp>
        <p:nvSpPr>
          <p:cNvPr id="20" name="Rectangle 20"/>
          <p:cNvSpPr>
            <a:spLocks noGrp="1" noChangeArrowheads="1"/>
          </p:cNvSpPr>
          <p:nvPr>
            <p:ph type="sldNum" sz="quarter" idx="12"/>
          </p:nvPr>
        </p:nvSpPr>
        <p:spPr/>
        <p:txBody>
          <a:bodyPr/>
          <a:lstStyle>
            <a:lvl1pPr>
              <a:defRPr/>
            </a:lvl1pPr>
          </a:lstStyle>
          <a:p>
            <a:pPr>
              <a:defRPr/>
            </a:pPr>
            <a:fld id="{1DA7A07C-0C1A-4482-8842-2DE2E5F392A8}" type="slidenum">
              <a:rPr lang="en-US" altLang="ja-JP"/>
              <a:pPr>
                <a:defRPr/>
              </a:pPr>
              <a:t>‹#›</a:t>
            </a:fld>
            <a:endParaRPr lang="en-US" altLang="ja-JP"/>
          </a:p>
        </p:txBody>
      </p:sp>
    </p:spTree>
    <p:extLst>
      <p:ext uri="{BB962C8B-B14F-4D97-AF65-F5344CB8AC3E}">
        <p14:creationId xmlns:p14="http://schemas.microsoft.com/office/powerpoint/2010/main" val="518482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8"/>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9"/>
          <p:cNvSpPr>
            <a:spLocks noGrp="1" noChangeArrowheads="1"/>
          </p:cNvSpPr>
          <p:nvPr>
            <p:ph type="sldNum" sz="quarter" idx="12"/>
          </p:nvPr>
        </p:nvSpPr>
        <p:spPr>
          <a:ln/>
        </p:spPr>
        <p:txBody>
          <a:bodyPr/>
          <a:lstStyle>
            <a:lvl1pPr>
              <a:defRPr/>
            </a:lvl1pPr>
          </a:lstStyle>
          <a:p>
            <a:pPr>
              <a:defRPr/>
            </a:pPr>
            <a:fld id="{4E192283-4DF4-4791-B193-1EED0BE79D4C}" type="slidenum">
              <a:rPr lang="en-US" altLang="ja-JP"/>
              <a:pPr>
                <a:defRPr/>
              </a:pPr>
              <a:t>‹#›</a:t>
            </a:fld>
            <a:endParaRPr lang="en-US" altLang="ja-JP"/>
          </a:p>
        </p:txBody>
      </p:sp>
    </p:spTree>
    <p:extLst>
      <p:ext uri="{BB962C8B-B14F-4D97-AF65-F5344CB8AC3E}">
        <p14:creationId xmlns:p14="http://schemas.microsoft.com/office/powerpoint/2010/main" val="1178555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24650" y="304800"/>
            <a:ext cx="1885950" cy="57912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1066800" y="304800"/>
            <a:ext cx="5505450" cy="57912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8"/>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9"/>
          <p:cNvSpPr>
            <a:spLocks noGrp="1" noChangeArrowheads="1"/>
          </p:cNvSpPr>
          <p:nvPr>
            <p:ph type="sldNum" sz="quarter" idx="12"/>
          </p:nvPr>
        </p:nvSpPr>
        <p:spPr>
          <a:ln/>
        </p:spPr>
        <p:txBody>
          <a:bodyPr/>
          <a:lstStyle>
            <a:lvl1pPr>
              <a:defRPr/>
            </a:lvl1pPr>
          </a:lstStyle>
          <a:p>
            <a:pPr>
              <a:defRPr/>
            </a:pPr>
            <a:fld id="{2E08F1E6-F6AE-465F-907E-B1310BE6BD3A}" type="slidenum">
              <a:rPr lang="en-US" altLang="ja-JP"/>
              <a:pPr>
                <a:defRPr/>
              </a:pPr>
              <a:t>‹#›</a:t>
            </a:fld>
            <a:endParaRPr lang="en-US" altLang="ja-JP"/>
          </a:p>
        </p:txBody>
      </p:sp>
    </p:spTree>
    <p:extLst>
      <p:ext uri="{BB962C8B-B14F-4D97-AF65-F5344CB8AC3E}">
        <p14:creationId xmlns:p14="http://schemas.microsoft.com/office/powerpoint/2010/main" val="3421199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1066800" y="304800"/>
            <a:ext cx="7543800" cy="5791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17"/>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18"/>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19"/>
          <p:cNvSpPr>
            <a:spLocks noGrp="1" noChangeArrowheads="1"/>
          </p:cNvSpPr>
          <p:nvPr>
            <p:ph type="sldNum" sz="quarter" idx="12"/>
          </p:nvPr>
        </p:nvSpPr>
        <p:spPr>
          <a:ln/>
        </p:spPr>
        <p:txBody>
          <a:bodyPr/>
          <a:lstStyle>
            <a:lvl1pPr>
              <a:defRPr/>
            </a:lvl1pPr>
          </a:lstStyle>
          <a:p>
            <a:pPr>
              <a:defRPr/>
            </a:pPr>
            <a:fld id="{984170FB-60CA-4A4E-8C9B-066352F38909}" type="slidenum">
              <a:rPr lang="en-US" altLang="ja-JP"/>
              <a:pPr>
                <a:defRPr/>
              </a:pPr>
              <a:t>‹#›</a:t>
            </a:fld>
            <a:endParaRPr lang="en-US" altLang="ja-JP"/>
          </a:p>
        </p:txBody>
      </p:sp>
    </p:spTree>
    <p:extLst>
      <p:ext uri="{BB962C8B-B14F-4D97-AF65-F5344CB8AC3E}">
        <p14:creationId xmlns:p14="http://schemas.microsoft.com/office/powerpoint/2010/main" val="1288441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8"/>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9"/>
          <p:cNvSpPr>
            <a:spLocks noGrp="1" noChangeArrowheads="1"/>
          </p:cNvSpPr>
          <p:nvPr>
            <p:ph type="sldNum" sz="quarter" idx="12"/>
          </p:nvPr>
        </p:nvSpPr>
        <p:spPr>
          <a:ln/>
        </p:spPr>
        <p:txBody>
          <a:bodyPr/>
          <a:lstStyle>
            <a:lvl1pPr>
              <a:defRPr/>
            </a:lvl1pPr>
          </a:lstStyle>
          <a:p>
            <a:pPr>
              <a:defRPr/>
            </a:pPr>
            <a:fld id="{94B7E1C3-CAC6-4F4D-99B1-4CBCE86E3EE8}" type="slidenum">
              <a:rPr lang="en-US" altLang="ja-JP"/>
              <a:pPr>
                <a:defRPr/>
              </a:pPr>
              <a:t>‹#›</a:t>
            </a:fld>
            <a:endParaRPr lang="en-US" altLang="ja-JP"/>
          </a:p>
        </p:txBody>
      </p:sp>
    </p:spTree>
    <p:extLst>
      <p:ext uri="{BB962C8B-B14F-4D97-AF65-F5344CB8AC3E}">
        <p14:creationId xmlns:p14="http://schemas.microsoft.com/office/powerpoint/2010/main" val="2571696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8"/>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9"/>
          <p:cNvSpPr>
            <a:spLocks noGrp="1" noChangeArrowheads="1"/>
          </p:cNvSpPr>
          <p:nvPr>
            <p:ph type="sldNum" sz="quarter" idx="12"/>
          </p:nvPr>
        </p:nvSpPr>
        <p:spPr>
          <a:ln/>
        </p:spPr>
        <p:txBody>
          <a:bodyPr/>
          <a:lstStyle>
            <a:lvl1pPr>
              <a:defRPr/>
            </a:lvl1pPr>
          </a:lstStyle>
          <a:p>
            <a:pPr>
              <a:defRPr/>
            </a:pPr>
            <a:fld id="{0CBD1566-D23F-4D9C-A379-D414630A991B}" type="slidenum">
              <a:rPr lang="en-US" altLang="ja-JP"/>
              <a:pPr>
                <a:defRPr/>
              </a:pPr>
              <a:t>‹#›</a:t>
            </a:fld>
            <a:endParaRPr lang="en-US" altLang="ja-JP"/>
          </a:p>
        </p:txBody>
      </p:sp>
    </p:spTree>
    <p:extLst>
      <p:ext uri="{BB962C8B-B14F-4D97-AF65-F5344CB8AC3E}">
        <p14:creationId xmlns:p14="http://schemas.microsoft.com/office/powerpoint/2010/main" val="390779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8"/>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9"/>
          <p:cNvSpPr>
            <a:spLocks noGrp="1" noChangeArrowheads="1"/>
          </p:cNvSpPr>
          <p:nvPr>
            <p:ph type="sldNum" sz="quarter" idx="12"/>
          </p:nvPr>
        </p:nvSpPr>
        <p:spPr>
          <a:ln/>
        </p:spPr>
        <p:txBody>
          <a:bodyPr/>
          <a:lstStyle>
            <a:lvl1pPr>
              <a:defRPr/>
            </a:lvl1pPr>
          </a:lstStyle>
          <a:p>
            <a:pPr>
              <a:defRPr/>
            </a:pPr>
            <a:fld id="{5ECB538F-6E00-47D5-AF28-999E0C1AB04B}" type="slidenum">
              <a:rPr lang="en-US" altLang="ja-JP"/>
              <a:pPr>
                <a:defRPr/>
              </a:pPr>
              <a:t>‹#›</a:t>
            </a:fld>
            <a:endParaRPr lang="en-US" altLang="ja-JP"/>
          </a:p>
        </p:txBody>
      </p:sp>
    </p:spTree>
    <p:extLst>
      <p:ext uri="{BB962C8B-B14F-4D97-AF65-F5344CB8AC3E}">
        <p14:creationId xmlns:p14="http://schemas.microsoft.com/office/powerpoint/2010/main" val="3242502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17"/>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18"/>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19"/>
          <p:cNvSpPr>
            <a:spLocks noGrp="1" noChangeArrowheads="1"/>
          </p:cNvSpPr>
          <p:nvPr>
            <p:ph type="sldNum" sz="quarter" idx="12"/>
          </p:nvPr>
        </p:nvSpPr>
        <p:spPr>
          <a:ln/>
        </p:spPr>
        <p:txBody>
          <a:bodyPr/>
          <a:lstStyle>
            <a:lvl1pPr>
              <a:defRPr/>
            </a:lvl1pPr>
          </a:lstStyle>
          <a:p>
            <a:pPr>
              <a:defRPr/>
            </a:pPr>
            <a:fld id="{91D561CA-B379-44D0-B58B-30DEEF431EEB}" type="slidenum">
              <a:rPr lang="en-US" altLang="ja-JP"/>
              <a:pPr>
                <a:defRPr/>
              </a:pPr>
              <a:t>‹#›</a:t>
            </a:fld>
            <a:endParaRPr lang="en-US" altLang="ja-JP"/>
          </a:p>
        </p:txBody>
      </p:sp>
    </p:spTree>
    <p:extLst>
      <p:ext uri="{BB962C8B-B14F-4D97-AF65-F5344CB8AC3E}">
        <p14:creationId xmlns:p14="http://schemas.microsoft.com/office/powerpoint/2010/main" val="1631401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17"/>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18"/>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19"/>
          <p:cNvSpPr>
            <a:spLocks noGrp="1" noChangeArrowheads="1"/>
          </p:cNvSpPr>
          <p:nvPr>
            <p:ph type="sldNum" sz="quarter" idx="12"/>
          </p:nvPr>
        </p:nvSpPr>
        <p:spPr>
          <a:ln/>
        </p:spPr>
        <p:txBody>
          <a:bodyPr/>
          <a:lstStyle>
            <a:lvl1pPr>
              <a:defRPr/>
            </a:lvl1pPr>
          </a:lstStyle>
          <a:p>
            <a:pPr>
              <a:defRPr/>
            </a:pPr>
            <a:fld id="{642E3255-36C8-4365-BC5E-757D15F76501}" type="slidenum">
              <a:rPr lang="en-US" altLang="ja-JP"/>
              <a:pPr>
                <a:defRPr/>
              </a:pPr>
              <a:t>‹#›</a:t>
            </a:fld>
            <a:endParaRPr lang="en-US" altLang="ja-JP"/>
          </a:p>
        </p:txBody>
      </p:sp>
    </p:spTree>
    <p:extLst>
      <p:ext uri="{BB962C8B-B14F-4D97-AF65-F5344CB8AC3E}">
        <p14:creationId xmlns:p14="http://schemas.microsoft.com/office/powerpoint/2010/main" val="1897787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18"/>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19"/>
          <p:cNvSpPr>
            <a:spLocks noGrp="1" noChangeArrowheads="1"/>
          </p:cNvSpPr>
          <p:nvPr>
            <p:ph type="sldNum" sz="quarter" idx="12"/>
          </p:nvPr>
        </p:nvSpPr>
        <p:spPr>
          <a:ln/>
        </p:spPr>
        <p:txBody>
          <a:bodyPr/>
          <a:lstStyle>
            <a:lvl1pPr>
              <a:defRPr/>
            </a:lvl1pPr>
          </a:lstStyle>
          <a:p>
            <a:pPr>
              <a:defRPr/>
            </a:pPr>
            <a:fld id="{D7232CB5-1E2C-4B96-BF05-657664C042D6}" type="slidenum">
              <a:rPr lang="en-US" altLang="ja-JP"/>
              <a:pPr>
                <a:defRPr/>
              </a:pPr>
              <a:t>‹#›</a:t>
            </a:fld>
            <a:endParaRPr lang="en-US" altLang="ja-JP"/>
          </a:p>
        </p:txBody>
      </p:sp>
    </p:spTree>
    <p:extLst>
      <p:ext uri="{BB962C8B-B14F-4D97-AF65-F5344CB8AC3E}">
        <p14:creationId xmlns:p14="http://schemas.microsoft.com/office/powerpoint/2010/main" val="2000695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8"/>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9"/>
          <p:cNvSpPr>
            <a:spLocks noGrp="1" noChangeArrowheads="1"/>
          </p:cNvSpPr>
          <p:nvPr>
            <p:ph type="sldNum" sz="quarter" idx="12"/>
          </p:nvPr>
        </p:nvSpPr>
        <p:spPr>
          <a:ln/>
        </p:spPr>
        <p:txBody>
          <a:bodyPr/>
          <a:lstStyle>
            <a:lvl1pPr>
              <a:defRPr/>
            </a:lvl1pPr>
          </a:lstStyle>
          <a:p>
            <a:pPr>
              <a:defRPr/>
            </a:pPr>
            <a:fld id="{0928B4DF-533E-41BF-857C-C200334E5379}" type="slidenum">
              <a:rPr lang="en-US" altLang="ja-JP"/>
              <a:pPr>
                <a:defRPr/>
              </a:pPr>
              <a:t>‹#›</a:t>
            </a:fld>
            <a:endParaRPr lang="en-US" altLang="ja-JP"/>
          </a:p>
        </p:txBody>
      </p:sp>
    </p:spTree>
    <p:extLst>
      <p:ext uri="{BB962C8B-B14F-4D97-AF65-F5344CB8AC3E}">
        <p14:creationId xmlns:p14="http://schemas.microsoft.com/office/powerpoint/2010/main" val="3757909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8"/>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9"/>
          <p:cNvSpPr>
            <a:spLocks noGrp="1" noChangeArrowheads="1"/>
          </p:cNvSpPr>
          <p:nvPr>
            <p:ph type="sldNum" sz="quarter" idx="12"/>
          </p:nvPr>
        </p:nvSpPr>
        <p:spPr>
          <a:ln/>
        </p:spPr>
        <p:txBody>
          <a:bodyPr/>
          <a:lstStyle>
            <a:lvl1pPr>
              <a:defRPr/>
            </a:lvl1pPr>
          </a:lstStyle>
          <a:p>
            <a:pPr>
              <a:defRPr/>
            </a:pPr>
            <a:fld id="{ACE58D02-2E8D-4C36-9A6C-E9BF1444053A}" type="slidenum">
              <a:rPr lang="en-US" altLang="ja-JP"/>
              <a:pPr>
                <a:defRPr/>
              </a:pPr>
              <a:t>‹#›</a:t>
            </a:fld>
            <a:endParaRPr lang="en-US" altLang="ja-JP"/>
          </a:p>
        </p:txBody>
      </p:sp>
    </p:spTree>
    <p:extLst>
      <p:ext uri="{BB962C8B-B14F-4D97-AF65-F5344CB8AC3E}">
        <p14:creationId xmlns:p14="http://schemas.microsoft.com/office/powerpoint/2010/main" val="2965169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5216 w 5184"/>
                <a:gd name="T3" fmla="*/ 3159 h 3159"/>
                <a:gd name="T4" fmla="*/ 5216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560 w 556"/>
                <a:gd name="T5" fmla="*/ 3159 h 3159"/>
                <a:gd name="T6" fmla="*/ 560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nvGrpSpPr>
            <p:cNvPr id="1034"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37" name="Freeform 8"/>
              <p:cNvSpPr>
                <a:spLocks/>
              </p:cNvSpPr>
              <p:nvPr/>
            </p:nvSpPr>
            <p:spPr bwMode="ltGray">
              <a:xfrm>
                <a:off x="1019" y="1155"/>
                <a:ext cx="4739" cy="12"/>
              </a:xfrm>
              <a:custGeom>
                <a:avLst/>
                <a:gdLst>
                  <a:gd name="T0" fmla="*/ 4754 w 4724"/>
                  <a:gd name="T1" fmla="*/ 0 h 12"/>
                  <a:gd name="T2" fmla="*/ 0 w 4724"/>
                  <a:gd name="T3" fmla="*/ 0 h 12"/>
                  <a:gd name="T4" fmla="*/ 0 w 4724"/>
                  <a:gd name="T5" fmla="*/ 12 h 12"/>
                  <a:gd name="T6" fmla="*/ 4754 w 4724"/>
                  <a:gd name="T7" fmla="*/ 12 h 12"/>
                  <a:gd name="T8" fmla="*/ 4754 w 4724"/>
                  <a:gd name="T9" fmla="*/ 0 h 12"/>
                  <a:gd name="T10" fmla="*/ 4754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6395" name="Freeform 11"/>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491 w 251"/>
                  <a:gd name="T5" fmla="*/ 12 h 12"/>
                  <a:gd name="T6" fmla="*/ 491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2" name="Freeform 13"/>
              <p:cNvSpPr>
                <a:spLocks/>
              </p:cNvSpPr>
              <p:nvPr/>
            </p:nvSpPr>
            <p:spPr bwMode="ltGray">
              <a:xfrm>
                <a:off x="767" y="1155"/>
                <a:ext cx="252" cy="12"/>
              </a:xfrm>
              <a:custGeom>
                <a:avLst/>
                <a:gdLst>
                  <a:gd name="T0" fmla="*/ 253 w 251"/>
                  <a:gd name="T1" fmla="*/ 0 h 12"/>
                  <a:gd name="T2" fmla="*/ 0 w 251"/>
                  <a:gd name="T3" fmla="*/ 0 h 12"/>
                  <a:gd name="T4" fmla="*/ 0 w 251"/>
                  <a:gd name="T5" fmla="*/ 12 h 12"/>
                  <a:gd name="T6" fmla="*/ 253 w 251"/>
                  <a:gd name="T7" fmla="*/ 12 h 12"/>
                  <a:gd name="T8" fmla="*/ 253 w 251"/>
                  <a:gd name="T9" fmla="*/ 0 h 12"/>
                  <a:gd name="T10" fmla="*/ 253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6398" name="Freeform 14"/>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p>
            </p:txBody>
          </p:sp>
        </p:grpSp>
      </p:grpSp>
      <p:sp>
        <p:nvSpPr>
          <p:cNvPr id="16399" name="Rectangle 15"/>
          <p:cNvSpPr>
            <a:spLocks noGrp="1" noChangeArrowheads="1"/>
          </p:cNvSpPr>
          <p:nvPr>
            <p:ph type="title"/>
          </p:nvPr>
        </p:nvSpPr>
        <p:spPr bwMode="auto">
          <a:xfrm>
            <a:off x="1066800" y="304800"/>
            <a:ext cx="7543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6400" name="Rectangle 16"/>
          <p:cNvSpPr>
            <a:spLocks noGrp="1" noChangeArrowheads="1"/>
          </p:cNvSpPr>
          <p:nvPr>
            <p:ph type="body" idx="1"/>
          </p:nvPr>
        </p:nvSpPr>
        <p:spPr bwMode="auto">
          <a:xfrm>
            <a:off x="1066800" y="1981200"/>
            <a:ext cx="7543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6401" name="Rectangle 17"/>
          <p:cNvSpPr>
            <a:spLocks noGrp="1" noChangeArrowheads="1"/>
          </p:cNvSpPr>
          <p:nvPr>
            <p:ph type="dt" sz="half" idx="2"/>
          </p:nvPr>
        </p:nvSpPr>
        <p:spPr bwMode="auto">
          <a:xfrm>
            <a:off x="1066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000">
                <a:effectLst>
                  <a:outerShdw blurRad="38100" dist="38100" dir="2700000" algn="tl">
                    <a:srgbClr val="000000"/>
                  </a:outerShdw>
                </a:effectLst>
              </a:defRPr>
            </a:lvl1pPr>
          </a:lstStyle>
          <a:p>
            <a:pPr>
              <a:defRPr/>
            </a:pPr>
            <a:endParaRPr lang="en-US" altLang="ja-JP"/>
          </a:p>
        </p:txBody>
      </p:sp>
      <p:sp>
        <p:nvSpPr>
          <p:cNvPr id="16402" name="Rectangle 18"/>
          <p:cNvSpPr>
            <a:spLocks noGrp="1" noChangeArrowheads="1"/>
          </p:cNvSpPr>
          <p:nvPr>
            <p:ph type="ftr" sz="quarter" idx="3"/>
          </p:nvPr>
        </p:nvSpPr>
        <p:spPr bwMode="auto">
          <a:xfrm>
            <a:off x="34290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kumimoji="0" sz="1000">
                <a:effectLst>
                  <a:outerShdw blurRad="38100" dist="38100" dir="2700000" algn="tl">
                    <a:srgbClr val="000000"/>
                  </a:outerShdw>
                </a:effectLst>
              </a:defRPr>
            </a:lvl1pPr>
          </a:lstStyle>
          <a:p>
            <a:pPr>
              <a:defRPr/>
            </a:pPr>
            <a:endParaRPr lang="en-US" altLang="ja-JP"/>
          </a:p>
        </p:txBody>
      </p:sp>
      <p:sp>
        <p:nvSpPr>
          <p:cNvPr id="16403" name="Rectangle 19"/>
          <p:cNvSpPr>
            <a:spLocks noGrp="1" noChangeArrowheads="1"/>
          </p:cNvSpPr>
          <p:nvPr>
            <p:ph type="sldNum" sz="quarter" idx="4"/>
          </p:nvPr>
        </p:nvSpPr>
        <p:spPr bwMode="auto">
          <a:xfrm>
            <a:off x="67056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000">
                <a:effectLst>
                  <a:outerShdw blurRad="38100" dist="38100" dir="2700000" algn="tl">
                    <a:srgbClr val="000000"/>
                  </a:outerShdw>
                </a:effectLst>
              </a:defRPr>
            </a:lvl1pPr>
          </a:lstStyle>
          <a:p>
            <a:pPr>
              <a:defRPr/>
            </a:pPr>
            <a:fld id="{ED093964-EE1F-46D0-A2DD-C29A444CA627}" type="slidenum">
              <a:rPr lang="en-US" altLang="ja-JP"/>
              <a:pPr>
                <a:defRPr/>
              </a:pPr>
              <a:t>‹#›</a:t>
            </a:fld>
            <a:endParaRPr lang="en-US" altLang="ja-JP"/>
          </a:p>
        </p:txBody>
      </p:sp>
    </p:spTree>
  </p:cSld>
  <p:clrMap bg1="dk2" tx1="lt1" bg2="dk1" tx2="lt2" accent1="accent1" accent2="accent2" accent3="accent3" accent4="accent4" accent5="accent5" accent6="accent6" hlink="hlink" folHlink="folHlink"/>
  <p:sldLayoutIdLst>
    <p:sldLayoutId id="2147483686"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Tahoma" pitchFamily="34" charset="0"/>
          <a:ea typeface="ＭＳ Ｐゴシック" charset="-128"/>
        </a:defRPr>
      </a:lvl2pPr>
      <a:lvl3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Tahoma" pitchFamily="34" charset="0"/>
          <a:ea typeface="ＭＳ Ｐゴシック" charset="-128"/>
        </a:defRPr>
      </a:lvl3pPr>
      <a:lvl4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Tahoma" pitchFamily="34" charset="0"/>
          <a:ea typeface="ＭＳ Ｐゴシック" charset="-128"/>
        </a:defRPr>
      </a:lvl4pPr>
      <a:lvl5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Tahoma" pitchFamily="34" charset="0"/>
          <a:ea typeface="ＭＳ Ｐゴシック" charset="-128"/>
        </a:defRPr>
      </a:lvl5pPr>
      <a:lvl6pPr marL="457200" algn="l" rtl="0" fontAlgn="base">
        <a:spcBef>
          <a:spcPct val="0"/>
        </a:spcBef>
        <a:spcAft>
          <a:spcPct val="0"/>
        </a:spcAft>
        <a:defRPr kumimoji="1" sz="4400" b="1">
          <a:solidFill>
            <a:schemeClr val="tx2"/>
          </a:solidFill>
          <a:effectLst>
            <a:outerShdw blurRad="38100" dist="38100" dir="2700000" algn="tl">
              <a:srgbClr val="000000"/>
            </a:outerShdw>
          </a:effectLst>
          <a:latin typeface="Tahoma" pitchFamily="34" charset="0"/>
          <a:ea typeface="ＭＳ Ｐゴシック" charset="-128"/>
        </a:defRPr>
      </a:lvl6pPr>
      <a:lvl7pPr marL="914400" algn="l" rtl="0" fontAlgn="base">
        <a:spcBef>
          <a:spcPct val="0"/>
        </a:spcBef>
        <a:spcAft>
          <a:spcPct val="0"/>
        </a:spcAft>
        <a:defRPr kumimoji="1" sz="4400" b="1">
          <a:solidFill>
            <a:schemeClr val="tx2"/>
          </a:solidFill>
          <a:effectLst>
            <a:outerShdw blurRad="38100" dist="38100" dir="2700000" algn="tl">
              <a:srgbClr val="000000"/>
            </a:outerShdw>
          </a:effectLst>
          <a:latin typeface="Tahoma" pitchFamily="34" charset="0"/>
          <a:ea typeface="ＭＳ Ｐゴシック" charset="-128"/>
        </a:defRPr>
      </a:lvl7pPr>
      <a:lvl8pPr marL="1371600" algn="l" rtl="0" fontAlgn="base">
        <a:spcBef>
          <a:spcPct val="0"/>
        </a:spcBef>
        <a:spcAft>
          <a:spcPct val="0"/>
        </a:spcAft>
        <a:defRPr kumimoji="1" sz="4400" b="1">
          <a:solidFill>
            <a:schemeClr val="tx2"/>
          </a:solidFill>
          <a:effectLst>
            <a:outerShdw blurRad="38100" dist="38100" dir="2700000" algn="tl">
              <a:srgbClr val="000000"/>
            </a:outerShdw>
          </a:effectLst>
          <a:latin typeface="Tahoma" pitchFamily="34" charset="0"/>
          <a:ea typeface="ＭＳ Ｐゴシック" charset="-128"/>
        </a:defRPr>
      </a:lvl8pPr>
      <a:lvl9pPr marL="1828800" algn="l" rtl="0" fontAlgn="base">
        <a:spcBef>
          <a:spcPct val="0"/>
        </a:spcBef>
        <a:spcAft>
          <a:spcPct val="0"/>
        </a:spcAft>
        <a:defRPr kumimoji="1" sz="4400" b="1">
          <a:solidFill>
            <a:schemeClr val="tx2"/>
          </a:solidFill>
          <a:effectLst>
            <a:outerShdw blurRad="38100" dist="38100" dir="2700000" algn="tl">
              <a:srgbClr val="000000"/>
            </a:outerShdw>
          </a:effectLst>
          <a:latin typeface="Tahoma" pitchFamily="34" charset="0"/>
          <a:ea typeface="ＭＳ Ｐゴシック" charset="-128"/>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kumimoji="1"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kumimoji="1"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1"/>
        </a:buClr>
        <a:buChar char="–"/>
        <a:defRPr kumimoji="1"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altLang="ja-JP" dirty="0" smtClean="0"/>
              <a:t>HT </a:t>
            </a:r>
            <a:r>
              <a:rPr lang="en-US" altLang="ja-JP" dirty="0" err="1" smtClean="0"/>
              <a:t>Cas</a:t>
            </a:r>
            <a:r>
              <a:rPr lang="ja-JP" altLang="en-US" dirty="0" smtClean="0"/>
              <a:t>の測光観測と</a:t>
            </a:r>
            <a:br>
              <a:rPr lang="ja-JP" altLang="en-US" dirty="0" smtClean="0"/>
            </a:br>
            <a:r>
              <a:rPr lang="ja-JP" altLang="en-US" dirty="0" smtClean="0"/>
              <a:t>モデルによる物理量の推定２</a:t>
            </a:r>
            <a:br>
              <a:rPr lang="ja-JP" altLang="en-US" dirty="0" smtClean="0"/>
            </a:br>
            <a:r>
              <a:rPr lang="ja-JP" altLang="en-US" dirty="0" smtClean="0"/>
              <a:t/>
            </a:r>
            <a:br>
              <a:rPr lang="ja-JP" altLang="en-US" dirty="0" smtClean="0"/>
            </a:br>
            <a:endParaRPr lang="ja-JP" altLang="en-US" dirty="0" smtClean="0"/>
          </a:p>
        </p:txBody>
      </p:sp>
      <p:sp>
        <p:nvSpPr>
          <p:cNvPr id="2051" name="Rectangle 3"/>
          <p:cNvSpPr>
            <a:spLocks noGrp="1" noChangeArrowheads="1"/>
          </p:cNvSpPr>
          <p:nvPr>
            <p:ph type="subTitle" idx="1"/>
          </p:nvPr>
        </p:nvSpPr>
        <p:spPr>
          <a:xfrm>
            <a:off x="1331913" y="3860800"/>
            <a:ext cx="7056437" cy="1752600"/>
          </a:xfrm>
        </p:spPr>
        <p:txBody>
          <a:bodyPr/>
          <a:lstStyle/>
          <a:p>
            <a:pPr eaLnBrk="1" hangingPunct="1">
              <a:lnSpc>
                <a:spcPct val="80000"/>
              </a:lnSpc>
              <a:defRPr/>
            </a:pPr>
            <a:r>
              <a:rPr lang="ja-JP" altLang="en-US" smtClean="0"/>
              <a:t>１年　大仁田萌　各務正浩　小林亮介　西村友佳　野村みのり　林　由樹　瓶子実紗央　木戸理沙</a:t>
            </a:r>
            <a:r>
              <a:rPr lang="ja-JP" altLang="en-US" smtClean="0">
                <a:effectLst/>
              </a:rPr>
              <a:t> </a:t>
            </a:r>
          </a:p>
          <a:p>
            <a:pPr eaLnBrk="1" hangingPunct="1">
              <a:lnSpc>
                <a:spcPct val="80000"/>
              </a:lnSpc>
              <a:defRPr/>
            </a:pPr>
            <a:r>
              <a:rPr lang="ja-JP" altLang="en-US" smtClean="0"/>
              <a:t>２年　松本 遵　池田誓太　中尾拓海</a:t>
            </a:r>
            <a:r>
              <a:rPr lang="ja-JP" altLang="en-US" smtClean="0">
                <a:effectLst/>
              </a:rPr>
              <a:t> </a:t>
            </a:r>
            <a:endParaRPr lang="ja-JP" altLang="en-US" sz="2800" smtClean="0"/>
          </a:p>
          <a:p>
            <a:pPr eaLnBrk="1" hangingPunct="1">
              <a:lnSpc>
                <a:spcPct val="80000"/>
              </a:lnSpc>
              <a:defRPr/>
            </a:pPr>
            <a:r>
              <a:rPr lang="en-US" altLang="ja-JP" sz="2800" smtClean="0"/>
              <a:t>【</a:t>
            </a:r>
            <a:r>
              <a:rPr lang="ja-JP" altLang="en-US" sz="2800" smtClean="0"/>
              <a:t>京都府立洛東高等学校</a:t>
            </a:r>
            <a:r>
              <a:rPr lang="en-US" altLang="ja-JP" sz="2800" smtClean="0"/>
              <a:t>】</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heckerboard(across)">
                                      <p:cBhvr>
                                        <p:cTn id="7" dur="500"/>
                                        <p:tgtEl>
                                          <p:spTgt spid="2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 calcmode="lin" valueType="num">
                                      <p:cBhvr additive="base">
                                        <p:cTn id="12" dur="500" fill="hold"/>
                                        <p:tgtEl>
                                          <p:spTgt spid="205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0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051">
                                            <p:txEl>
                                              <p:pRg st="1" end="1"/>
                                            </p:txEl>
                                          </p:spTgt>
                                        </p:tgtEl>
                                        <p:attrNameLst>
                                          <p:attrName>style.visibility</p:attrName>
                                        </p:attrNameLst>
                                      </p:cBhvr>
                                      <p:to>
                                        <p:strVal val="visible"/>
                                      </p:to>
                                    </p:set>
                                    <p:anim calcmode="lin" valueType="num">
                                      <p:cBhvr additive="base">
                                        <p:cTn id="18" dur="500" fill="hold"/>
                                        <p:tgtEl>
                                          <p:spTgt spid="2051">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0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051">
                                            <p:txEl>
                                              <p:pRg st="2" end="2"/>
                                            </p:txEl>
                                          </p:spTgt>
                                        </p:tgtEl>
                                        <p:attrNameLst>
                                          <p:attrName>style.visibility</p:attrName>
                                        </p:attrNameLst>
                                      </p:cBhvr>
                                      <p:to>
                                        <p:strVal val="visible"/>
                                      </p:to>
                                    </p:set>
                                    <p:anim calcmode="lin" valueType="num">
                                      <p:cBhvr additive="base">
                                        <p:cTn id="24" dur="500" fill="hold"/>
                                        <p:tgtEl>
                                          <p:spTgt spid="2051">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05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042988" y="0"/>
            <a:ext cx="7543800" cy="1431925"/>
          </a:xfrm>
        </p:spPr>
        <p:txBody>
          <a:bodyPr/>
          <a:lstStyle/>
          <a:p>
            <a:pPr eaLnBrk="1" hangingPunct="1">
              <a:defRPr/>
            </a:pPr>
            <a:r>
              <a:rPr lang="ja-JP" altLang="en-US" dirty="0" smtClean="0"/>
              <a:t>図１　西はりま天文台公園</a:t>
            </a:r>
            <a:br>
              <a:rPr lang="ja-JP" altLang="en-US" dirty="0" smtClean="0"/>
            </a:br>
            <a:r>
              <a:rPr lang="ja-JP" altLang="en-US" dirty="0" smtClean="0"/>
              <a:t>６０㎝望遠鏡での観測結果</a:t>
            </a:r>
          </a:p>
        </p:txBody>
      </p:sp>
      <p:sp>
        <p:nvSpPr>
          <p:cNvPr id="11267" name="Rectangle 7"/>
          <p:cNvSpPr>
            <a:spLocks noChangeArrowheads="1"/>
          </p:cNvSpPr>
          <p:nvPr/>
        </p:nvSpPr>
        <p:spPr bwMode="auto">
          <a:xfrm>
            <a:off x="0" y="1852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ja-JP" altLang="en-US"/>
          </a:p>
        </p:txBody>
      </p:sp>
      <p:sp>
        <p:nvSpPr>
          <p:cNvPr id="11268" name="Rectangle 8"/>
          <p:cNvSpPr>
            <a:spLocks noChangeArrowheads="1"/>
          </p:cNvSpPr>
          <p:nvPr/>
        </p:nvSpPr>
        <p:spPr bwMode="auto">
          <a:xfrm>
            <a:off x="0" y="3433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ja-JP" altLang="en-US"/>
          </a:p>
        </p:txBody>
      </p:sp>
      <p:sp>
        <p:nvSpPr>
          <p:cNvPr id="11269"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ja-JP" altLang="en-US"/>
          </a:p>
        </p:txBody>
      </p:sp>
      <p:sp>
        <p:nvSpPr>
          <p:cNvPr id="11270" name="Rectangle 15"/>
          <p:cNvSpPr>
            <a:spLocks noChangeArrowheads="1"/>
          </p:cNvSpPr>
          <p:nvPr/>
        </p:nvSpPr>
        <p:spPr bwMode="auto">
          <a:xfrm>
            <a:off x="0" y="1581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ja-JP" altLang="en-US"/>
          </a:p>
        </p:txBody>
      </p:sp>
      <p:grpSp>
        <p:nvGrpSpPr>
          <p:cNvPr id="11271" name="Group 18"/>
          <p:cNvGrpSpPr>
            <a:grpSpLocks noChangeAspect="1"/>
          </p:cNvGrpSpPr>
          <p:nvPr/>
        </p:nvGrpSpPr>
        <p:grpSpPr bwMode="auto">
          <a:xfrm>
            <a:off x="1979613" y="1557338"/>
            <a:ext cx="5256212" cy="4929187"/>
            <a:chOff x="1247" y="981"/>
            <a:chExt cx="3107" cy="2914"/>
          </a:xfrm>
        </p:grpSpPr>
        <p:sp>
          <p:nvSpPr>
            <p:cNvPr id="11272" name="AutoShape 17"/>
            <p:cNvSpPr>
              <a:spLocks noChangeAspect="1" noChangeArrowheads="1" noTextEdit="1"/>
            </p:cNvSpPr>
            <p:nvPr/>
          </p:nvSpPr>
          <p:spPr bwMode="auto">
            <a:xfrm>
              <a:off x="1247" y="981"/>
              <a:ext cx="3107" cy="291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1273" name="Line 19"/>
            <p:cNvSpPr>
              <a:spLocks noChangeShapeType="1"/>
            </p:cNvSpPr>
            <p:nvPr/>
          </p:nvSpPr>
          <p:spPr bwMode="auto">
            <a:xfrm flipV="1">
              <a:off x="1703" y="2762"/>
              <a:ext cx="0" cy="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274" name="Line 20"/>
            <p:cNvSpPr>
              <a:spLocks noChangeShapeType="1"/>
            </p:cNvSpPr>
            <p:nvPr/>
          </p:nvSpPr>
          <p:spPr bwMode="auto">
            <a:xfrm flipV="1">
              <a:off x="1885" y="2762"/>
              <a:ext cx="0" cy="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275" name="Line 21"/>
            <p:cNvSpPr>
              <a:spLocks noChangeShapeType="1"/>
            </p:cNvSpPr>
            <p:nvPr/>
          </p:nvSpPr>
          <p:spPr bwMode="auto">
            <a:xfrm flipV="1">
              <a:off x="2248" y="2762"/>
              <a:ext cx="0" cy="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276" name="Line 22"/>
            <p:cNvSpPr>
              <a:spLocks noChangeShapeType="1"/>
            </p:cNvSpPr>
            <p:nvPr/>
          </p:nvSpPr>
          <p:spPr bwMode="auto">
            <a:xfrm flipV="1">
              <a:off x="2430" y="2762"/>
              <a:ext cx="0" cy="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277" name="Line 23"/>
            <p:cNvSpPr>
              <a:spLocks noChangeShapeType="1"/>
            </p:cNvSpPr>
            <p:nvPr/>
          </p:nvSpPr>
          <p:spPr bwMode="auto">
            <a:xfrm flipV="1">
              <a:off x="2612" y="2762"/>
              <a:ext cx="0" cy="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278" name="Line 24"/>
            <p:cNvSpPr>
              <a:spLocks noChangeShapeType="1"/>
            </p:cNvSpPr>
            <p:nvPr/>
          </p:nvSpPr>
          <p:spPr bwMode="auto">
            <a:xfrm flipV="1">
              <a:off x="2794" y="2762"/>
              <a:ext cx="0" cy="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279" name="Line 25"/>
            <p:cNvSpPr>
              <a:spLocks noChangeShapeType="1"/>
            </p:cNvSpPr>
            <p:nvPr/>
          </p:nvSpPr>
          <p:spPr bwMode="auto">
            <a:xfrm flipV="1">
              <a:off x="3157" y="2762"/>
              <a:ext cx="0" cy="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280" name="Line 26"/>
            <p:cNvSpPr>
              <a:spLocks noChangeShapeType="1"/>
            </p:cNvSpPr>
            <p:nvPr/>
          </p:nvSpPr>
          <p:spPr bwMode="auto">
            <a:xfrm flipV="1">
              <a:off x="3339" y="2762"/>
              <a:ext cx="0" cy="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281" name="Line 27"/>
            <p:cNvSpPr>
              <a:spLocks noChangeShapeType="1"/>
            </p:cNvSpPr>
            <p:nvPr/>
          </p:nvSpPr>
          <p:spPr bwMode="auto">
            <a:xfrm flipV="1">
              <a:off x="3521" y="2762"/>
              <a:ext cx="0" cy="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282" name="Line 28"/>
            <p:cNvSpPr>
              <a:spLocks noChangeShapeType="1"/>
            </p:cNvSpPr>
            <p:nvPr/>
          </p:nvSpPr>
          <p:spPr bwMode="auto">
            <a:xfrm flipV="1">
              <a:off x="3703" y="2762"/>
              <a:ext cx="0" cy="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283" name="Line 29"/>
            <p:cNvSpPr>
              <a:spLocks noChangeShapeType="1"/>
            </p:cNvSpPr>
            <p:nvPr/>
          </p:nvSpPr>
          <p:spPr bwMode="auto">
            <a:xfrm flipV="1">
              <a:off x="4066" y="2762"/>
              <a:ext cx="0" cy="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284" name="Line 30"/>
            <p:cNvSpPr>
              <a:spLocks noChangeShapeType="1"/>
            </p:cNvSpPr>
            <p:nvPr/>
          </p:nvSpPr>
          <p:spPr bwMode="auto">
            <a:xfrm flipV="1">
              <a:off x="2066" y="2737"/>
              <a:ext cx="0" cy="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285" name="Rectangle 31"/>
            <p:cNvSpPr>
              <a:spLocks noChangeArrowheads="1"/>
            </p:cNvSpPr>
            <p:nvPr/>
          </p:nvSpPr>
          <p:spPr bwMode="auto">
            <a:xfrm>
              <a:off x="1912" y="2784"/>
              <a:ext cx="237" cy="1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a:solidFill>
                    <a:srgbClr val="000000"/>
                  </a:solidFill>
                  <a:latin typeface="Times New Roman" pitchFamily="18" charset="0"/>
                </a:rPr>
                <a:t>0.25</a:t>
              </a:r>
              <a:endParaRPr lang="en-US" altLang="ja-JP"/>
            </a:p>
          </p:txBody>
        </p:sp>
        <p:sp>
          <p:nvSpPr>
            <p:cNvPr id="11286" name="Line 32"/>
            <p:cNvSpPr>
              <a:spLocks noChangeShapeType="1"/>
            </p:cNvSpPr>
            <p:nvPr/>
          </p:nvSpPr>
          <p:spPr bwMode="auto">
            <a:xfrm flipV="1">
              <a:off x="2975" y="2737"/>
              <a:ext cx="0" cy="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287" name="Rectangle 33"/>
            <p:cNvSpPr>
              <a:spLocks noChangeArrowheads="1"/>
            </p:cNvSpPr>
            <p:nvPr/>
          </p:nvSpPr>
          <p:spPr bwMode="auto">
            <a:xfrm>
              <a:off x="2857" y="2784"/>
              <a:ext cx="169" cy="1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a:solidFill>
                    <a:srgbClr val="000000"/>
                  </a:solidFill>
                  <a:latin typeface="Times New Roman" pitchFamily="18" charset="0"/>
                </a:rPr>
                <a:t>0.3</a:t>
              </a:r>
              <a:endParaRPr lang="en-US" altLang="ja-JP"/>
            </a:p>
          </p:txBody>
        </p:sp>
        <p:sp>
          <p:nvSpPr>
            <p:cNvPr id="11288" name="Line 34"/>
            <p:cNvSpPr>
              <a:spLocks noChangeShapeType="1"/>
            </p:cNvSpPr>
            <p:nvPr/>
          </p:nvSpPr>
          <p:spPr bwMode="auto">
            <a:xfrm flipV="1">
              <a:off x="3885" y="2737"/>
              <a:ext cx="0" cy="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289" name="Rectangle 35"/>
            <p:cNvSpPr>
              <a:spLocks noChangeArrowheads="1"/>
            </p:cNvSpPr>
            <p:nvPr/>
          </p:nvSpPr>
          <p:spPr bwMode="auto">
            <a:xfrm>
              <a:off x="3731" y="2784"/>
              <a:ext cx="236" cy="1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a:solidFill>
                    <a:srgbClr val="000000"/>
                  </a:solidFill>
                  <a:latin typeface="Times New Roman" pitchFamily="18" charset="0"/>
                </a:rPr>
                <a:t>0.35</a:t>
              </a:r>
              <a:endParaRPr lang="en-US" altLang="ja-JP"/>
            </a:p>
          </p:txBody>
        </p:sp>
        <p:sp>
          <p:nvSpPr>
            <p:cNvPr id="11290" name="Line 36"/>
            <p:cNvSpPr>
              <a:spLocks noChangeShapeType="1"/>
            </p:cNvSpPr>
            <p:nvPr/>
          </p:nvSpPr>
          <p:spPr bwMode="auto">
            <a:xfrm>
              <a:off x="1703" y="2787"/>
              <a:ext cx="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291" name="Line 37"/>
            <p:cNvSpPr>
              <a:spLocks noChangeShapeType="1"/>
            </p:cNvSpPr>
            <p:nvPr/>
          </p:nvSpPr>
          <p:spPr bwMode="auto">
            <a:xfrm>
              <a:off x="1703" y="2305"/>
              <a:ext cx="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292" name="Line 38"/>
            <p:cNvSpPr>
              <a:spLocks noChangeShapeType="1"/>
            </p:cNvSpPr>
            <p:nvPr/>
          </p:nvSpPr>
          <p:spPr bwMode="auto">
            <a:xfrm>
              <a:off x="1703" y="1823"/>
              <a:ext cx="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293" name="Line 39"/>
            <p:cNvSpPr>
              <a:spLocks noChangeShapeType="1"/>
            </p:cNvSpPr>
            <p:nvPr/>
          </p:nvSpPr>
          <p:spPr bwMode="auto">
            <a:xfrm>
              <a:off x="1703" y="1340"/>
              <a:ext cx="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294" name="Line 40"/>
            <p:cNvSpPr>
              <a:spLocks noChangeShapeType="1"/>
            </p:cNvSpPr>
            <p:nvPr/>
          </p:nvSpPr>
          <p:spPr bwMode="auto">
            <a:xfrm>
              <a:off x="1703" y="2546"/>
              <a:ext cx="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295" name="Rectangle 41"/>
            <p:cNvSpPr>
              <a:spLocks noChangeArrowheads="1"/>
            </p:cNvSpPr>
            <p:nvPr/>
          </p:nvSpPr>
          <p:spPr bwMode="auto">
            <a:xfrm>
              <a:off x="1509" y="2455"/>
              <a:ext cx="112" cy="1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a:solidFill>
                    <a:srgbClr val="000000"/>
                  </a:solidFill>
                  <a:latin typeface="Times New Roman" pitchFamily="18" charset="0"/>
                </a:rPr>
                <a:t>-6</a:t>
              </a:r>
              <a:endParaRPr lang="en-US" altLang="ja-JP"/>
            </a:p>
          </p:txBody>
        </p:sp>
        <p:sp>
          <p:nvSpPr>
            <p:cNvPr id="11296" name="Line 42"/>
            <p:cNvSpPr>
              <a:spLocks noChangeShapeType="1"/>
            </p:cNvSpPr>
            <p:nvPr/>
          </p:nvSpPr>
          <p:spPr bwMode="auto">
            <a:xfrm>
              <a:off x="1703" y="2064"/>
              <a:ext cx="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297" name="Rectangle 43"/>
            <p:cNvSpPr>
              <a:spLocks noChangeArrowheads="1"/>
            </p:cNvSpPr>
            <p:nvPr/>
          </p:nvSpPr>
          <p:spPr bwMode="auto">
            <a:xfrm>
              <a:off x="1509" y="1972"/>
              <a:ext cx="112" cy="1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a:solidFill>
                    <a:srgbClr val="000000"/>
                  </a:solidFill>
                  <a:latin typeface="Times New Roman" pitchFamily="18" charset="0"/>
                </a:rPr>
                <a:t>-4</a:t>
              </a:r>
              <a:endParaRPr lang="en-US" altLang="ja-JP"/>
            </a:p>
          </p:txBody>
        </p:sp>
        <p:sp>
          <p:nvSpPr>
            <p:cNvPr id="11298" name="Line 44"/>
            <p:cNvSpPr>
              <a:spLocks noChangeShapeType="1"/>
            </p:cNvSpPr>
            <p:nvPr/>
          </p:nvSpPr>
          <p:spPr bwMode="auto">
            <a:xfrm>
              <a:off x="1703" y="1582"/>
              <a:ext cx="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299" name="Rectangle 45"/>
            <p:cNvSpPr>
              <a:spLocks noChangeArrowheads="1"/>
            </p:cNvSpPr>
            <p:nvPr/>
          </p:nvSpPr>
          <p:spPr bwMode="auto">
            <a:xfrm>
              <a:off x="1509" y="1490"/>
              <a:ext cx="112" cy="1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a:solidFill>
                    <a:srgbClr val="000000"/>
                  </a:solidFill>
                  <a:latin typeface="Times New Roman" pitchFamily="18" charset="0"/>
                </a:rPr>
                <a:t>-2</a:t>
              </a:r>
              <a:endParaRPr lang="en-US" altLang="ja-JP"/>
            </a:p>
          </p:txBody>
        </p:sp>
        <p:sp>
          <p:nvSpPr>
            <p:cNvPr id="11300" name="Line 46"/>
            <p:cNvSpPr>
              <a:spLocks noChangeShapeType="1"/>
            </p:cNvSpPr>
            <p:nvPr/>
          </p:nvSpPr>
          <p:spPr bwMode="auto">
            <a:xfrm>
              <a:off x="1703" y="1099"/>
              <a:ext cx="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301" name="Rectangle 47"/>
            <p:cNvSpPr>
              <a:spLocks noChangeArrowheads="1"/>
            </p:cNvSpPr>
            <p:nvPr/>
          </p:nvSpPr>
          <p:spPr bwMode="auto">
            <a:xfrm>
              <a:off x="1557" y="1008"/>
              <a:ext cx="67" cy="1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a:solidFill>
                    <a:srgbClr val="000000"/>
                  </a:solidFill>
                  <a:latin typeface="Times New Roman" pitchFamily="18" charset="0"/>
                </a:rPr>
                <a:t>0</a:t>
              </a:r>
              <a:endParaRPr lang="en-US" altLang="ja-JP"/>
            </a:p>
          </p:txBody>
        </p:sp>
        <p:sp>
          <p:nvSpPr>
            <p:cNvPr id="11302" name="Line 48"/>
            <p:cNvSpPr>
              <a:spLocks noChangeShapeType="1"/>
            </p:cNvSpPr>
            <p:nvPr/>
          </p:nvSpPr>
          <p:spPr bwMode="auto">
            <a:xfrm>
              <a:off x="1703" y="1099"/>
              <a:ext cx="0" cy="2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303" name="Line 49"/>
            <p:cNvSpPr>
              <a:spLocks noChangeShapeType="1"/>
            </p:cNvSpPr>
            <p:nvPr/>
          </p:nvSpPr>
          <p:spPr bwMode="auto">
            <a:xfrm>
              <a:off x="1885" y="1099"/>
              <a:ext cx="0" cy="2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304" name="Line 50"/>
            <p:cNvSpPr>
              <a:spLocks noChangeShapeType="1"/>
            </p:cNvSpPr>
            <p:nvPr/>
          </p:nvSpPr>
          <p:spPr bwMode="auto">
            <a:xfrm>
              <a:off x="2248" y="1099"/>
              <a:ext cx="0" cy="2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305" name="Line 51"/>
            <p:cNvSpPr>
              <a:spLocks noChangeShapeType="1"/>
            </p:cNvSpPr>
            <p:nvPr/>
          </p:nvSpPr>
          <p:spPr bwMode="auto">
            <a:xfrm>
              <a:off x="2430" y="1099"/>
              <a:ext cx="0" cy="2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306" name="Line 52"/>
            <p:cNvSpPr>
              <a:spLocks noChangeShapeType="1"/>
            </p:cNvSpPr>
            <p:nvPr/>
          </p:nvSpPr>
          <p:spPr bwMode="auto">
            <a:xfrm>
              <a:off x="2612" y="1099"/>
              <a:ext cx="0" cy="2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307" name="Line 53"/>
            <p:cNvSpPr>
              <a:spLocks noChangeShapeType="1"/>
            </p:cNvSpPr>
            <p:nvPr/>
          </p:nvSpPr>
          <p:spPr bwMode="auto">
            <a:xfrm>
              <a:off x="2794" y="1099"/>
              <a:ext cx="0" cy="2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308" name="Line 54"/>
            <p:cNvSpPr>
              <a:spLocks noChangeShapeType="1"/>
            </p:cNvSpPr>
            <p:nvPr/>
          </p:nvSpPr>
          <p:spPr bwMode="auto">
            <a:xfrm>
              <a:off x="3157" y="1099"/>
              <a:ext cx="0" cy="2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309" name="Line 55"/>
            <p:cNvSpPr>
              <a:spLocks noChangeShapeType="1"/>
            </p:cNvSpPr>
            <p:nvPr/>
          </p:nvSpPr>
          <p:spPr bwMode="auto">
            <a:xfrm>
              <a:off x="3339" y="1099"/>
              <a:ext cx="0" cy="2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310" name="Line 56"/>
            <p:cNvSpPr>
              <a:spLocks noChangeShapeType="1"/>
            </p:cNvSpPr>
            <p:nvPr/>
          </p:nvSpPr>
          <p:spPr bwMode="auto">
            <a:xfrm>
              <a:off x="3521" y="1099"/>
              <a:ext cx="0" cy="2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311" name="Line 57"/>
            <p:cNvSpPr>
              <a:spLocks noChangeShapeType="1"/>
            </p:cNvSpPr>
            <p:nvPr/>
          </p:nvSpPr>
          <p:spPr bwMode="auto">
            <a:xfrm>
              <a:off x="3703" y="1099"/>
              <a:ext cx="0" cy="2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312" name="Line 58"/>
            <p:cNvSpPr>
              <a:spLocks noChangeShapeType="1"/>
            </p:cNvSpPr>
            <p:nvPr/>
          </p:nvSpPr>
          <p:spPr bwMode="auto">
            <a:xfrm>
              <a:off x="4066" y="1099"/>
              <a:ext cx="0" cy="2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313" name="Line 59"/>
            <p:cNvSpPr>
              <a:spLocks noChangeShapeType="1"/>
            </p:cNvSpPr>
            <p:nvPr/>
          </p:nvSpPr>
          <p:spPr bwMode="auto">
            <a:xfrm>
              <a:off x="2066" y="1099"/>
              <a:ext cx="0"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314" name="Line 60"/>
            <p:cNvSpPr>
              <a:spLocks noChangeShapeType="1"/>
            </p:cNvSpPr>
            <p:nvPr/>
          </p:nvSpPr>
          <p:spPr bwMode="auto">
            <a:xfrm>
              <a:off x="2975" y="1099"/>
              <a:ext cx="0"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315" name="Line 61"/>
            <p:cNvSpPr>
              <a:spLocks noChangeShapeType="1"/>
            </p:cNvSpPr>
            <p:nvPr/>
          </p:nvSpPr>
          <p:spPr bwMode="auto">
            <a:xfrm>
              <a:off x="3885" y="1099"/>
              <a:ext cx="0"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316" name="Line 62"/>
            <p:cNvSpPr>
              <a:spLocks noChangeShapeType="1"/>
            </p:cNvSpPr>
            <p:nvPr/>
          </p:nvSpPr>
          <p:spPr bwMode="auto">
            <a:xfrm flipH="1">
              <a:off x="4041" y="2787"/>
              <a:ext cx="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317" name="Line 63"/>
            <p:cNvSpPr>
              <a:spLocks noChangeShapeType="1"/>
            </p:cNvSpPr>
            <p:nvPr/>
          </p:nvSpPr>
          <p:spPr bwMode="auto">
            <a:xfrm flipH="1">
              <a:off x="4041" y="2305"/>
              <a:ext cx="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318" name="Line 64"/>
            <p:cNvSpPr>
              <a:spLocks noChangeShapeType="1"/>
            </p:cNvSpPr>
            <p:nvPr/>
          </p:nvSpPr>
          <p:spPr bwMode="auto">
            <a:xfrm flipH="1">
              <a:off x="4041" y="1823"/>
              <a:ext cx="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319" name="Line 65"/>
            <p:cNvSpPr>
              <a:spLocks noChangeShapeType="1"/>
            </p:cNvSpPr>
            <p:nvPr/>
          </p:nvSpPr>
          <p:spPr bwMode="auto">
            <a:xfrm flipH="1">
              <a:off x="4041" y="1340"/>
              <a:ext cx="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320" name="Line 66"/>
            <p:cNvSpPr>
              <a:spLocks noChangeShapeType="1"/>
            </p:cNvSpPr>
            <p:nvPr/>
          </p:nvSpPr>
          <p:spPr bwMode="auto">
            <a:xfrm flipH="1">
              <a:off x="4016" y="2546"/>
              <a:ext cx="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321" name="Line 67"/>
            <p:cNvSpPr>
              <a:spLocks noChangeShapeType="1"/>
            </p:cNvSpPr>
            <p:nvPr/>
          </p:nvSpPr>
          <p:spPr bwMode="auto">
            <a:xfrm flipH="1">
              <a:off x="4016" y="2064"/>
              <a:ext cx="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322" name="Line 68"/>
            <p:cNvSpPr>
              <a:spLocks noChangeShapeType="1"/>
            </p:cNvSpPr>
            <p:nvPr/>
          </p:nvSpPr>
          <p:spPr bwMode="auto">
            <a:xfrm flipH="1">
              <a:off x="4016" y="1582"/>
              <a:ext cx="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323" name="Line 69"/>
            <p:cNvSpPr>
              <a:spLocks noChangeShapeType="1"/>
            </p:cNvSpPr>
            <p:nvPr/>
          </p:nvSpPr>
          <p:spPr bwMode="auto">
            <a:xfrm flipH="1">
              <a:off x="4016" y="1099"/>
              <a:ext cx="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324" name="Line 70"/>
            <p:cNvSpPr>
              <a:spLocks noChangeShapeType="1"/>
            </p:cNvSpPr>
            <p:nvPr/>
          </p:nvSpPr>
          <p:spPr bwMode="auto">
            <a:xfrm>
              <a:off x="1703" y="2787"/>
              <a:ext cx="23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325" name="Line 71"/>
            <p:cNvSpPr>
              <a:spLocks noChangeShapeType="1"/>
            </p:cNvSpPr>
            <p:nvPr/>
          </p:nvSpPr>
          <p:spPr bwMode="auto">
            <a:xfrm>
              <a:off x="1703" y="1099"/>
              <a:ext cx="0" cy="16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326" name="Line 72"/>
            <p:cNvSpPr>
              <a:spLocks noChangeShapeType="1"/>
            </p:cNvSpPr>
            <p:nvPr/>
          </p:nvSpPr>
          <p:spPr bwMode="auto">
            <a:xfrm>
              <a:off x="1703" y="1099"/>
              <a:ext cx="23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327" name="Line 73"/>
            <p:cNvSpPr>
              <a:spLocks noChangeShapeType="1"/>
            </p:cNvSpPr>
            <p:nvPr/>
          </p:nvSpPr>
          <p:spPr bwMode="auto">
            <a:xfrm>
              <a:off x="4066" y="1099"/>
              <a:ext cx="0" cy="16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328" name="Oval 74"/>
            <p:cNvSpPr>
              <a:spLocks noChangeArrowheads="1"/>
            </p:cNvSpPr>
            <p:nvPr/>
          </p:nvSpPr>
          <p:spPr bwMode="auto">
            <a:xfrm>
              <a:off x="1807" y="2004"/>
              <a:ext cx="45" cy="45"/>
            </a:xfrm>
            <a:prstGeom prst="ellipse">
              <a:avLst/>
            </a:prstGeom>
            <a:solidFill>
              <a:schemeClr val="tx1"/>
            </a:solidFill>
            <a:ln w="9525">
              <a:solidFill>
                <a:srgbClr val="000000"/>
              </a:solidFill>
              <a:round/>
              <a:headEnd/>
              <a:tailEnd/>
            </a:ln>
          </p:spPr>
          <p:txBody>
            <a:bodyPr/>
            <a:lstStyle/>
            <a:p>
              <a:endParaRPr lang="ja-JP" altLang="en-US"/>
            </a:p>
          </p:txBody>
        </p:sp>
        <p:sp>
          <p:nvSpPr>
            <p:cNvPr id="11329" name="Oval 75"/>
            <p:cNvSpPr>
              <a:spLocks noChangeArrowheads="1"/>
            </p:cNvSpPr>
            <p:nvPr/>
          </p:nvSpPr>
          <p:spPr bwMode="auto">
            <a:xfrm>
              <a:off x="2072" y="1942"/>
              <a:ext cx="45" cy="45"/>
            </a:xfrm>
            <a:prstGeom prst="ellipse">
              <a:avLst/>
            </a:prstGeom>
            <a:solidFill>
              <a:schemeClr val="tx1"/>
            </a:solidFill>
            <a:ln w="9525">
              <a:solidFill>
                <a:srgbClr val="000000"/>
              </a:solidFill>
              <a:round/>
              <a:headEnd/>
              <a:tailEnd/>
            </a:ln>
          </p:spPr>
          <p:txBody>
            <a:bodyPr/>
            <a:lstStyle/>
            <a:p>
              <a:endParaRPr lang="ja-JP" altLang="en-US"/>
            </a:p>
          </p:txBody>
        </p:sp>
        <p:sp>
          <p:nvSpPr>
            <p:cNvPr id="11330" name="Oval 76"/>
            <p:cNvSpPr>
              <a:spLocks noChangeArrowheads="1"/>
            </p:cNvSpPr>
            <p:nvPr/>
          </p:nvSpPr>
          <p:spPr bwMode="auto">
            <a:xfrm>
              <a:off x="2140" y="1768"/>
              <a:ext cx="45" cy="45"/>
            </a:xfrm>
            <a:prstGeom prst="ellipse">
              <a:avLst/>
            </a:prstGeom>
            <a:solidFill>
              <a:schemeClr val="tx1"/>
            </a:solidFill>
            <a:ln w="9525">
              <a:solidFill>
                <a:srgbClr val="000000"/>
              </a:solidFill>
              <a:round/>
              <a:headEnd/>
              <a:tailEnd/>
            </a:ln>
          </p:spPr>
          <p:txBody>
            <a:bodyPr/>
            <a:lstStyle/>
            <a:p>
              <a:endParaRPr lang="ja-JP" altLang="en-US"/>
            </a:p>
          </p:txBody>
        </p:sp>
        <p:sp>
          <p:nvSpPr>
            <p:cNvPr id="11331" name="Oval 77"/>
            <p:cNvSpPr>
              <a:spLocks noChangeArrowheads="1"/>
            </p:cNvSpPr>
            <p:nvPr/>
          </p:nvSpPr>
          <p:spPr bwMode="auto">
            <a:xfrm>
              <a:off x="2168" y="1774"/>
              <a:ext cx="45" cy="45"/>
            </a:xfrm>
            <a:prstGeom prst="ellipse">
              <a:avLst/>
            </a:prstGeom>
            <a:solidFill>
              <a:schemeClr val="tx1"/>
            </a:solidFill>
            <a:ln w="9525">
              <a:solidFill>
                <a:srgbClr val="000000"/>
              </a:solidFill>
              <a:round/>
              <a:headEnd/>
              <a:tailEnd/>
            </a:ln>
          </p:spPr>
          <p:txBody>
            <a:bodyPr/>
            <a:lstStyle/>
            <a:p>
              <a:endParaRPr lang="ja-JP" altLang="en-US"/>
            </a:p>
          </p:txBody>
        </p:sp>
        <p:sp>
          <p:nvSpPr>
            <p:cNvPr id="11332" name="Oval 78"/>
            <p:cNvSpPr>
              <a:spLocks noChangeArrowheads="1"/>
            </p:cNvSpPr>
            <p:nvPr/>
          </p:nvSpPr>
          <p:spPr bwMode="auto">
            <a:xfrm>
              <a:off x="2196" y="1997"/>
              <a:ext cx="45" cy="45"/>
            </a:xfrm>
            <a:prstGeom prst="ellipse">
              <a:avLst/>
            </a:prstGeom>
            <a:solidFill>
              <a:schemeClr val="tx1"/>
            </a:solidFill>
            <a:ln w="9525">
              <a:solidFill>
                <a:srgbClr val="000000"/>
              </a:solidFill>
              <a:round/>
              <a:headEnd/>
              <a:tailEnd/>
            </a:ln>
          </p:spPr>
          <p:txBody>
            <a:bodyPr/>
            <a:lstStyle/>
            <a:p>
              <a:endParaRPr lang="ja-JP" altLang="en-US"/>
            </a:p>
          </p:txBody>
        </p:sp>
        <p:sp>
          <p:nvSpPr>
            <p:cNvPr id="11333" name="Oval 79"/>
            <p:cNvSpPr>
              <a:spLocks noChangeArrowheads="1"/>
            </p:cNvSpPr>
            <p:nvPr/>
          </p:nvSpPr>
          <p:spPr bwMode="auto">
            <a:xfrm>
              <a:off x="2224" y="2451"/>
              <a:ext cx="45" cy="44"/>
            </a:xfrm>
            <a:prstGeom prst="ellipse">
              <a:avLst/>
            </a:prstGeom>
            <a:solidFill>
              <a:schemeClr val="tx1"/>
            </a:solidFill>
            <a:ln w="9525">
              <a:solidFill>
                <a:srgbClr val="000000"/>
              </a:solidFill>
              <a:round/>
              <a:headEnd/>
              <a:tailEnd/>
            </a:ln>
          </p:spPr>
          <p:txBody>
            <a:bodyPr/>
            <a:lstStyle/>
            <a:p>
              <a:endParaRPr lang="ja-JP" altLang="en-US"/>
            </a:p>
          </p:txBody>
        </p:sp>
        <p:sp>
          <p:nvSpPr>
            <p:cNvPr id="11334" name="Oval 80"/>
            <p:cNvSpPr>
              <a:spLocks noChangeArrowheads="1"/>
            </p:cNvSpPr>
            <p:nvPr/>
          </p:nvSpPr>
          <p:spPr bwMode="auto">
            <a:xfrm>
              <a:off x="2805" y="1729"/>
              <a:ext cx="45" cy="45"/>
            </a:xfrm>
            <a:prstGeom prst="ellipse">
              <a:avLst/>
            </a:prstGeom>
            <a:solidFill>
              <a:schemeClr val="tx1"/>
            </a:solidFill>
            <a:ln w="9525">
              <a:solidFill>
                <a:srgbClr val="000000"/>
              </a:solidFill>
              <a:round/>
              <a:headEnd/>
              <a:tailEnd/>
            </a:ln>
          </p:spPr>
          <p:txBody>
            <a:bodyPr/>
            <a:lstStyle/>
            <a:p>
              <a:endParaRPr lang="ja-JP" altLang="en-US"/>
            </a:p>
          </p:txBody>
        </p:sp>
        <p:sp>
          <p:nvSpPr>
            <p:cNvPr id="11335" name="Oval 81"/>
            <p:cNvSpPr>
              <a:spLocks noChangeArrowheads="1"/>
            </p:cNvSpPr>
            <p:nvPr/>
          </p:nvSpPr>
          <p:spPr bwMode="auto">
            <a:xfrm>
              <a:off x="2833" y="1806"/>
              <a:ext cx="45" cy="45"/>
            </a:xfrm>
            <a:prstGeom prst="ellipse">
              <a:avLst/>
            </a:prstGeom>
            <a:solidFill>
              <a:schemeClr val="tx1"/>
            </a:solidFill>
            <a:ln w="9525">
              <a:solidFill>
                <a:srgbClr val="000000"/>
              </a:solidFill>
              <a:round/>
              <a:headEnd/>
              <a:tailEnd/>
            </a:ln>
          </p:spPr>
          <p:txBody>
            <a:bodyPr/>
            <a:lstStyle/>
            <a:p>
              <a:endParaRPr lang="ja-JP" altLang="en-US"/>
            </a:p>
          </p:txBody>
        </p:sp>
        <p:sp>
          <p:nvSpPr>
            <p:cNvPr id="11336" name="Oval 82"/>
            <p:cNvSpPr>
              <a:spLocks noChangeArrowheads="1"/>
            </p:cNvSpPr>
            <p:nvPr/>
          </p:nvSpPr>
          <p:spPr bwMode="auto">
            <a:xfrm>
              <a:off x="2836" y="1881"/>
              <a:ext cx="44" cy="44"/>
            </a:xfrm>
            <a:prstGeom prst="ellipse">
              <a:avLst/>
            </a:prstGeom>
            <a:solidFill>
              <a:schemeClr val="tx1"/>
            </a:solidFill>
            <a:ln w="9525">
              <a:solidFill>
                <a:srgbClr val="000000"/>
              </a:solidFill>
              <a:round/>
              <a:headEnd/>
              <a:tailEnd/>
            </a:ln>
          </p:spPr>
          <p:txBody>
            <a:bodyPr/>
            <a:lstStyle/>
            <a:p>
              <a:endParaRPr lang="ja-JP" altLang="en-US"/>
            </a:p>
          </p:txBody>
        </p:sp>
        <p:sp>
          <p:nvSpPr>
            <p:cNvPr id="11337" name="Oval 83"/>
            <p:cNvSpPr>
              <a:spLocks noChangeArrowheads="1"/>
            </p:cNvSpPr>
            <p:nvPr/>
          </p:nvSpPr>
          <p:spPr bwMode="auto">
            <a:xfrm>
              <a:off x="3515" y="1731"/>
              <a:ext cx="45" cy="45"/>
            </a:xfrm>
            <a:prstGeom prst="ellipse">
              <a:avLst/>
            </a:prstGeom>
            <a:solidFill>
              <a:schemeClr val="tx1"/>
            </a:solidFill>
            <a:ln w="9525">
              <a:solidFill>
                <a:srgbClr val="000000"/>
              </a:solidFill>
              <a:round/>
              <a:headEnd/>
              <a:tailEnd/>
            </a:ln>
          </p:spPr>
          <p:txBody>
            <a:bodyPr/>
            <a:lstStyle/>
            <a:p>
              <a:endParaRPr lang="ja-JP" altLang="en-US"/>
            </a:p>
          </p:txBody>
        </p:sp>
        <p:sp>
          <p:nvSpPr>
            <p:cNvPr id="11338" name="Oval 84"/>
            <p:cNvSpPr>
              <a:spLocks noChangeArrowheads="1"/>
            </p:cNvSpPr>
            <p:nvPr/>
          </p:nvSpPr>
          <p:spPr bwMode="auto">
            <a:xfrm>
              <a:off x="3543" y="1956"/>
              <a:ext cx="45" cy="45"/>
            </a:xfrm>
            <a:prstGeom prst="ellipse">
              <a:avLst/>
            </a:prstGeom>
            <a:solidFill>
              <a:schemeClr val="tx1"/>
            </a:solidFill>
            <a:ln w="9525">
              <a:solidFill>
                <a:srgbClr val="000000"/>
              </a:solidFill>
              <a:round/>
              <a:headEnd/>
              <a:tailEnd/>
            </a:ln>
          </p:spPr>
          <p:txBody>
            <a:bodyPr/>
            <a:lstStyle/>
            <a:p>
              <a:endParaRPr lang="ja-JP" altLang="en-US"/>
            </a:p>
          </p:txBody>
        </p:sp>
        <p:sp>
          <p:nvSpPr>
            <p:cNvPr id="11339" name="Oval 85"/>
            <p:cNvSpPr>
              <a:spLocks noChangeArrowheads="1"/>
            </p:cNvSpPr>
            <p:nvPr/>
          </p:nvSpPr>
          <p:spPr bwMode="auto">
            <a:xfrm>
              <a:off x="3571" y="2450"/>
              <a:ext cx="45" cy="45"/>
            </a:xfrm>
            <a:prstGeom prst="ellipse">
              <a:avLst/>
            </a:prstGeom>
            <a:solidFill>
              <a:schemeClr val="tx1"/>
            </a:solidFill>
            <a:ln w="9525">
              <a:solidFill>
                <a:srgbClr val="000000"/>
              </a:solidFill>
              <a:round/>
              <a:headEnd/>
              <a:tailEnd/>
            </a:ln>
          </p:spPr>
          <p:txBody>
            <a:bodyPr/>
            <a:lstStyle/>
            <a:p>
              <a:endParaRPr lang="ja-JP" altLang="en-US"/>
            </a:p>
          </p:txBody>
        </p:sp>
        <p:sp>
          <p:nvSpPr>
            <p:cNvPr id="11340" name="Oval 86"/>
            <p:cNvSpPr>
              <a:spLocks noChangeArrowheads="1"/>
            </p:cNvSpPr>
            <p:nvPr/>
          </p:nvSpPr>
          <p:spPr bwMode="auto">
            <a:xfrm>
              <a:off x="3599" y="2338"/>
              <a:ext cx="44" cy="45"/>
            </a:xfrm>
            <a:prstGeom prst="ellipse">
              <a:avLst/>
            </a:prstGeom>
            <a:solidFill>
              <a:schemeClr val="tx1"/>
            </a:solidFill>
            <a:ln w="9525">
              <a:solidFill>
                <a:srgbClr val="000000"/>
              </a:solidFill>
              <a:round/>
              <a:headEnd/>
              <a:tailEnd/>
            </a:ln>
          </p:spPr>
          <p:txBody>
            <a:bodyPr/>
            <a:lstStyle/>
            <a:p>
              <a:endParaRPr lang="ja-JP" altLang="en-US"/>
            </a:p>
          </p:txBody>
        </p:sp>
        <p:sp>
          <p:nvSpPr>
            <p:cNvPr id="11341" name="Oval 87"/>
            <p:cNvSpPr>
              <a:spLocks noChangeArrowheads="1"/>
            </p:cNvSpPr>
            <p:nvPr/>
          </p:nvSpPr>
          <p:spPr bwMode="auto">
            <a:xfrm>
              <a:off x="3627" y="1838"/>
              <a:ext cx="44" cy="45"/>
            </a:xfrm>
            <a:prstGeom prst="ellipse">
              <a:avLst/>
            </a:prstGeom>
            <a:solidFill>
              <a:schemeClr val="tx1"/>
            </a:solidFill>
            <a:ln w="9525">
              <a:solidFill>
                <a:srgbClr val="000000"/>
              </a:solidFill>
              <a:round/>
              <a:headEnd/>
              <a:tailEnd/>
            </a:ln>
          </p:spPr>
          <p:txBody>
            <a:bodyPr/>
            <a:lstStyle/>
            <a:p>
              <a:endParaRPr lang="ja-JP" altLang="en-US"/>
            </a:p>
          </p:txBody>
        </p:sp>
        <p:sp>
          <p:nvSpPr>
            <p:cNvPr id="11342" name="Oval 88"/>
            <p:cNvSpPr>
              <a:spLocks noChangeArrowheads="1"/>
            </p:cNvSpPr>
            <p:nvPr/>
          </p:nvSpPr>
          <p:spPr bwMode="auto">
            <a:xfrm>
              <a:off x="3654" y="1863"/>
              <a:ext cx="45" cy="45"/>
            </a:xfrm>
            <a:prstGeom prst="ellipse">
              <a:avLst/>
            </a:prstGeom>
            <a:solidFill>
              <a:schemeClr val="tx1"/>
            </a:solidFill>
            <a:ln w="9525">
              <a:solidFill>
                <a:srgbClr val="000000"/>
              </a:solidFill>
              <a:round/>
              <a:headEnd/>
              <a:tailEnd/>
            </a:ln>
          </p:spPr>
          <p:txBody>
            <a:bodyPr/>
            <a:lstStyle/>
            <a:p>
              <a:endParaRPr lang="ja-JP" altLang="en-US"/>
            </a:p>
          </p:txBody>
        </p:sp>
        <p:sp>
          <p:nvSpPr>
            <p:cNvPr id="11343" name="Oval 89"/>
            <p:cNvSpPr>
              <a:spLocks noChangeArrowheads="1"/>
            </p:cNvSpPr>
            <p:nvPr/>
          </p:nvSpPr>
          <p:spPr bwMode="auto">
            <a:xfrm>
              <a:off x="3682" y="1792"/>
              <a:ext cx="45" cy="45"/>
            </a:xfrm>
            <a:prstGeom prst="ellipse">
              <a:avLst/>
            </a:prstGeom>
            <a:solidFill>
              <a:schemeClr val="tx1"/>
            </a:solidFill>
            <a:ln w="9525">
              <a:solidFill>
                <a:srgbClr val="000000"/>
              </a:solidFill>
              <a:round/>
              <a:headEnd/>
              <a:tailEnd/>
            </a:ln>
          </p:spPr>
          <p:txBody>
            <a:bodyPr/>
            <a:lstStyle/>
            <a:p>
              <a:endParaRPr lang="ja-JP" altLang="en-US"/>
            </a:p>
          </p:txBody>
        </p:sp>
        <p:sp>
          <p:nvSpPr>
            <p:cNvPr id="11344" name="Oval 90"/>
            <p:cNvSpPr>
              <a:spLocks noChangeArrowheads="1"/>
            </p:cNvSpPr>
            <p:nvPr/>
          </p:nvSpPr>
          <p:spPr bwMode="auto">
            <a:xfrm>
              <a:off x="3710" y="1750"/>
              <a:ext cx="45" cy="44"/>
            </a:xfrm>
            <a:prstGeom prst="ellipse">
              <a:avLst/>
            </a:prstGeom>
            <a:solidFill>
              <a:schemeClr val="tx1"/>
            </a:solidFill>
            <a:ln w="9525">
              <a:solidFill>
                <a:srgbClr val="000000"/>
              </a:solidFill>
              <a:round/>
              <a:headEnd/>
              <a:tailEnd/>
            </a:ln>
          </p:spPr>
          <p:txBody>
            <a:bodyPr/>
            <a:lstStyle/>
            <a:p>
              <a:endParaRPr lang="ja-JP" altLang="en-US"/>
            </a:p>
          </p:txBody>
        </p:sp>
        <p:sp>
          <p:nvSpPr>
            <p:cNvPr id="11345" name="Oval 91"/>
            <p:cNvSpPr>
              <a:spLocks noChangeArrowheads="1"/>
            </p:cNvSpPr>
            <p:nvPr/>
          </p:nvSpPr>
          <p:spPr bwMode="auto">
            <a:xfrm>
              <a:off x="3738" y="1847"/>
              <a:ext cx="44" cy="44"/>
            </a:xfrm>
            <a:prstGeom prst="ellipse">
              <a:avLst/>
            </a:prstGeom>
            <a:solidFill>
              <a:schemeClr val="tx1"/>
            </a:solidFill>
            <a:ln w="9525">
              <a:solidFill>
                <a:srgbClr val="000000"/>
              </a:solidFill>
              <a:round/>
              <a:headEnd/>
              <a:tailEnd/>
            </a:ln>
          </p:spPr>
          <p:txBody>
            <a:bodyPr/>
            <a:lstStyle/>
            <a:p>
              <a:endParaRPr lang="ja-JP" altLang="en-US"/>
            </a:p>
          </p:txBody>
        </p:sp>
        <p:sp>
          <p:nvSpPr>
            <p:cNvPr id="11346" name="Oval 92"/>
            <p:cNvSpPr>
              <a:spLocks noChangeArrowheads="1"/>
            </p:cNvSpPr>
            <p:nvPr/>
          </p:nvSpPr>
          <p:spPr bwMode="auto">
            <a:xfrm>
              <a:off x="3765" y="1812"/>
              <a:ext cx="45" cy="45"/>
            </a:xfrm>
            <a:prstGeom prst="ellipse">
              <a:avLst/>
            </a:prstGeom>
            <a:solidFill>
              <a:schemeClr val="tx1"/>
            </a:solidFill>
            <a:ln w="9525">
              <a:solidFill>
                <a:srgbClr val="000000"/>
              </a:solidFill>
              <a:round/>
              <a:headEnd/>
              <a:tailEnd/>
            </a:ln>
          </p:spPr>
          <p:txBody>
            <a:bodyPr/>
            <a:lstStyle/>
            <a:p>
              <a:endParaRPr lang="ja-JP" altLang="en-US"/>
            </a:p>
          </p:txBody>
        </p:sp>
        <p:sp>
          <p:nvSpPr>
            <p:cNvPr id="11347" name="Oval 93"/>
            <p:cNvSpPr>
              <a:spLocks noChangeArrowheads="1"/>
            </p:cNvSpPr>
            <p:nvPr/>
          </p:nvSpPr>
          <p:spPr bwMode="auto">
            <a:xfrm>
              <a:off x="3821" y="1839"/>
              <a:ext cx="45" cy="44"/>
            </a:xfrm>
            <a:prstGeom prst="ellipse">
              <a:avLst/>
            </a:prstGeom>
            <a:solidFill>
              <a:schemeClr val="tx1"/>
            </a:solidFill>
            <a:ln w="9525">
              <a:solidFill>
                <a:srgbClr val="000000"/>
              </a:solidFill>
              <a:round/>
              <a:headEnd/>
              <a:tailEnd/>
            </a:ln>
          </p:spPr>
          <p:txBody>
            <a:bodyPr/>
            <a:lstStyle/>
            <a:p>
              <a:endParaRPr lang="ja-JP" altLang="en-US"/>
            </a:p>
          </p:txBody>
        </p:sp>
        <p:sp>
          <p:nvSpPr>
            <p:cNvPr id="11348" name="Oval 94"/>
            <p:cNvSpPr>
              <a:spLocks noChangeArrowheads="1"/>
            </p:cNvSpPr>
            <p:nvPr/>
          </p:nvSpPr>
          <p:spPr bwMode="auto">
            <a:xfrm>
              <a:off x="3849" y="1769"/>
              <a:ext cx="45" cy="45"/>
            </a:xfrm>
            <a:prstGeom prst="ellipse">
              <a:avLst/>
            </a:prstGeom>
            <a:solidFill>
              <a:schemeClr val="tx1"/>
            </a:solidFill>
            <a:ln w="9525">
              <a:solidFill>
                <a:srgbClr val="000000"/>
              </a:solidFill>
              <a:round/>
              <a:headEnd/>
              <a:tailEnd/>
            </a:ln>
          </p:spPr>
          <p:txBody>
            <a:bodyPr/>
            <a:lstStyle/>
            <a:p>
              <a:endParaRPr lang="ja-JP" altLang="en-US"/>
            </a:p>
          </p:txBody>
        </p:sp>
        <p:sp>
          <p:nvSpPr>
            <p:cNvPr id="11349" name="Oval 95"/>
            <p:cNvSpPr>
              <a:spLocks noChangeArrowheads="1"/>
            </p:cNvSpPr>
            <p:nvPr/>
          </p:nvSpPr>
          <p:spPr bwMode="auto">
            <a:xfrm>
              <a:off x="3877" y="1750"/>
              <a:ext cx="44" cy="45"/>
            </a:xfrm>
            <a:prstGeom prst="ellipse">
              <a:avLst/>
            </a:prstGeom>
            <a:solidFill>
              <a:schemeClr val="tx1"/>
            </a:solidFill>
            <a:ln w="9525">
              <a:solidFill>
                <a:srgbClr val="000000"/>
              </a:solidFill>
              <a:round/>
              <a:headEnd/>
              <a:tailEnd/>
            </a:ln>
          </p:spPr>
          <p:txBody>
            <a:bodyPr/>
            <a:lstStyle/>
            <a:p>
              <a:endParaRPr lang="ja-JP" altLang="en-US"/>
            </a:p>
          </p:txBody>
        </p:sp>
        <p:sp>
          <p:nvSpPr>
            <p:cNvPr id="11350" name="Oval 96"/>
            <p:cNvSpPr>
              <a:spLocks noChangeArrowheads="1"/>
            </p:cNvSpPr>
            <p:nvPr/>
          </p:nvSpPr>
          <p:spPr bwMode="auto">
            <a:xfrm>
              <a:off x="1807" y="1194"/>
              <a:ext cx="45" cy="44"/>
            </a:xfrm>
            <a:prstGeom prst="ellipse">
              <a:avLst/>
            </a:prstGeom>
            <a:solidFill>
              <a:schemeClr val="tx1"/>
            </a:solidFill>
            <a:ln w="9525">
              <a:solidFill>
                <a:srgbClr val="000000"/>
              </a:solidFill>
              <a:round/>
              <a:headEnd/>
              <a:tailEnd/>
            </a:ln>
          </p:spPr>
          <p:txBody>
            <a:bodyPr/>
            <a:lstStyle/>
            <a:p>
              <a:endParaRPr lang="ja-JP" altLang="en-US"/>
            </a:p>
          </p:txBody>
        </p:sp>
        <p:sp>
          <p:nvSpPr>
            <p:cNvPr id="11351" name="Oval 97"/>
            <p:cNvSpPr>
              <a:spLocks noChangeArrowheads="1"/>
            </p:cNvSpPr>
            <p:nvPr/>
          </p:nvSpPr>
          <p:spPr bwMode="auto">
            <a:xfrm>
              <a:off x="2072" y="1184"/>
              <a:ext cx="45" cy="44"/>
            </a:xfrm>
            <a:prstGeom prst="ellipse">
              <a:avLst/>
            </a:prstGeom>
            <a:solidFill>
              <a:schemeClr val="tx1"/>
            </a:solidFill>
            <a:ln w="9525">
              <a:solidFill>
                <a:srgbClr val="000000"/>
              </a:solidFill>
              <a:round/>
              <a:headEnd/>
              <a:tailEnd/>
            </a:ln>
          </p:spPr>
          <p:txBody>
            <a:bodyPr/>
            <a:lstStyle/>
            <a:p>
              <a:endParaRPr lang="ja-JP" altLang="en-US"/>
            </a:p>
          </p:txBody>
        </p:sp>
        <p:sp>
          <p:nvSpPr>
            <p:cNvPr id="11352" name="Oval 98"/>
            <p:cNvSpPr>
              <a:spLocks noChangeArrowheads="1"/>
            </p:cNvSpPr>
            <p:nvPr/>
          </p:nvSpPr>
          <p:spPr bwMode="auto">
            <a:xfrm>
              <a:off x="2140" y="1195"/>
              <a:ext cx="45" cy="45"/>
            </a:xfrm>
            <a:prstGeom prst="ellipse">
              <a:avLst/>
            </a:prstGeom>
            <a:solidFill>
              <a:schemeClr val="tx1"/>
            </a:solidFill>
            <a:ln w="9525">
              <a:solidFill>
                <a:srgbClr val="000000"/>
              </a:solidFill>
              <a:round/>
              <a:headEnd/>
              <a:tailEnd/>
            </a:ln>
          </p:spPr>
          <p:txBody>
            <a:bodyPr/>
            <a:lstStyle/>
            <a:p>
              <a:endParaRPr lang="ja-JP" altLang="en-US"/>
            </a:p>
          </p:txBody>
        </p:sp>
        <p:sp>
          <p:nvSpPr>
            <p:cNvPr id="11353" name="Oval 99"/>
            <p:cNvSpPr>
              <a:spLocks noChangeArrowheads="1"/>
            </p:cNvSpPr>
            <p:nvPr/>
          </p:nvSpPr>
          <p:spPr bwMode="auto">
            <a:xfrm>
              <a:off x="2168" y="1190"/>
              <a:ext cx="45" cy="45"/>
            </a:xfrm>
            <a:prstGeom prst="ellipse">
              <a:avLst/>
            </a:prstGeom>
            <a:solidFill>
              <a:schemeClr val="tx1"/>
            </a:solidFill>
            <a:ln w="9525">
              <a:solidFill>
                <a:srgbClr val="000000"/>
              </a:solidFill>
              <a:round/>
              <a:headEnd/>
              <a:tailEnd/>
            </a:ln>
          </p:spPr>
          <p:txBody>
            <a:bodyPr/>
            <a:lstStyle/>
            <a:p>
              <a:endParaRPr lang="ja-JP" altLang="en-US"/>
            </a:p>
          </p:txBody>
        </p:sp>
        <p:sp>
          <p:nvSpPr>
            <p:cNvPr id="11354" name="Oval 100"/>
            <p:cNvSpPr>
              <a:spLocks noChangeArrowheads="1"/>
            </p:cNvSpPr>
            <p:nvPr/>
          </p:nvSpPr>
          <p:spPr bwMode="auto">
            <a:xfrm>
              <a:off x="2196" y="1170"/>
              <a:ext cx="45" cy="44"/>
            </a:xfrm>
            <a:prstGeom prst="ellipse">
              <a:avLst/>
            </a:prstGeom>
            <a:solidFill>
              <a:schemeClr val="tx1"/>
            </a:solidFill>
            <a:ln w="9525">
              <a:solidFill>
                <a:srgbClr val="000000"/>
              </a:solidFill>
              <a:round/>
              <a:headEnd/>
              <a:tailEnd/>
            </a:ln>
          </p:spPr>
          <p:txBody>
            <a:bodyPr/>
            <a:lstStyle/>
            <a:p>
              <a:endParaRPr lang="ja-JP" altLang="en-US"/>
            </a:p>
          </p:txBody>
        </p:sp>
        <p:sp>
          <p:nvSpPr>
            <p:cNvPr id="11355" name="Oval 101"/>
            <p:cNvSpPr>
              <a:spLocks noChangeArrowheads="1"/>
            </p:cNvSpPr>
            <p:nvPr/>
          </p:nvSpPr>
          <p:spPr bwMode="auto">
            <a:xfrm>
              <a:off x="2224" y="1190"/>
              <a:ext cx="45" cy="45"/>
            </a:xfrm>
            <a:prstGeom prst="ellipse">
              <a:avLst/>
            </a:prstGeom>
            <a:solidFill>
              <a:schemeClr val="tx1"/>
            </a:solidFill>
            <a:ln w="9525">
              <a:solidFill>
                <a:srgbClr val="000000"/>
              </a:solidFill>
              <a:round/>
              <a:headEnd/>
              <a:tailEnd/>
            </a:ln>
          </p:spPr>
          <p:txBody>
            <a:bodyPr/>
            <a:lstStyle/>
            <a:p>
              <a:endParaRPr lang="ja-JP" altLang="en-US"/>
            </a:p>
          </p:txBody>
        </p:sp>
        <p:sp>
          <p:nvSpPr>
            <p:cNvPr id="11356" name="Oval 102"/>
            <p:cNvSpPr>
              <a:spLocks noChangeArrowheads="1"/>
            </p:cNvSpPr>
            <p:nvPr/>
          </p:nvSpPr>
          <p:spPr bwMode="auto">
            <a:xfrm>
              <a:off x="2805" y="1178"/>
              <a:ext cx="45" cy="44"/>
            </a:xfrm>
            <a:prstGeom prst="ellipse">
              <a:avLst/>
            </a:prstGeom>
            <a:solidFill>
              <a:schemeClr val="tx1"/>
            </a:solidFill>
            <a:ln w="9525">
              <a:solidFill>
                <a:srgbClr val="000000"/>
              </a:solidFill>
              <a:round/>
              <a:headEnd/>
              <a:tailEnd/>
            </a:ln>
          </p:spPr>
          <p:txBody>
            <a:bodyPr/>
            <a:lstStyle/>
            <a:p>
              <a:endParaRPr lang="ja-JP" altLang="en-US"/>
            </a:p>
          </p:txBody>
        </p:sp>
        <p:sp>
          <p:nvSpPr>
            <p:cNvPr id="11357" name="Oval 103"/>
            <p:cNvSpPr>
              <a:spLocks noChangeArrowheads="1"/>
            </p:cNvSpPr>
            <p:nvPr/>
          </p:nvSpPr>
          <p:spPr bwMode="auto">
            <a:xfrm>
              <a:off x="2833" y="1162"/>
              <a:ext cx="45" cy="45"/>
            </a:xfrm>
            <a:prstGeom prst="ellipse">
              <a:avLst/>
            </a:prstGeom>
            <a:solidFill>
              <a:schemeClr val="tx1"/>
            </a:solidFill>
            <a:ln w="9525">
              <a:solidFill>
                <a:srgbClr val="000000"/>
              </a:solidFill>
              <a:round/>
              <a:headEnd/>
              <a:tailEnd/>
            </a:ln>
          </p:spPr>
          <p:txBody>
            <a:bodyPr/>
            <a:lstStyle/>
            <a:p>
              <a:endParaRPr lang="ja-JP" altLang="en-US"/>
            </a:p>
          </p:txBody>
        </p:sp>
        <p:sp>
          <p:nvSpPr>
            <p:cNvPr id="11358" name="Oval 104"/>
            <p:cNvSpPr>
              <a:spLocks noChangeArrowheads="1"/>
            </p:cNvSpPr>
            <p:nvPr/>
          </p:nvSpPr>
          <p:spPr bwMode="auto">
            <a:xfrm>
              <a:off x="2836" y="1755"/>
              <a:ext cx="44" cy="45"/>
            </a:xfrm>
            <a:prstGeom prst="ellipse">
              <a:avLst/>
            </a:prstGeom>
            <a:solidFill>
              <a:schemeClr val="tx1"/>
            </a:solidFill>
            <a:ln w="9525">
              <a:solidFill>
                <a:srgbClr val="000000"/>
              </a:solidFill>
              <a:round/>
              <a:headEnd/>
              <a:tailEnd/>
            </a:ln>
          </p:spPr>
          <p:txBody>
            <a:bodyPr/>
            <a:lstStyle/>
            <a:p>
              <a:endParaRPr lang="ja-JP" altLang="en-US"/>
            </a:p>
          </p:txBody>
        </p:sp>
        <p:sp>
          <p:nvSpPr>
            <p:cNvPr id="11359" name="Oval 105"/>
            <p:cNvSpPr>
              <a:spLocks noChangeArrowheads="1"/>
            </p:cNvSpPr>
            <p:nvPr/>
          </p:nvSpPr>
          <p:spPr bwMode="auto">
            <a:xfrm>
              <a:off x="3515" y="1183"/>
              <a:ext cx="45" cy="45"/>
            </a:xfrm>
            <a:prstGeom prst="ellipse">
              <a:avLst/>
            </a:prstGeom>
            <a:solidFill>
              <a:schemeClr val="tx1"/>
            </a:solidFill>
            <a:ln w="9525">
              <a:solidFill>
                <a:srgbClr val="000000"/>
              </a:solidFill>
              <a:round/>
              <a:headEnd/>
              <a:tailEnd/>
            </a:ln>
          </p:spPr>
          <p:txBody>
            <a:bodyPr/>
            <a:lstStyle/>
            <a:p>
              <a:endParaRPr lang="ja-JP" altLang="en-US"/>
            </a:p>
          </p:txBody>
        </p:sp>
        <p:sp>
          <p:nvSpPr>
            <p:cNvPr id="11360" name="Oval 106"/>
            <p:cNvSpPr>
              <a:spLocks noChangeArrowheads="1"/>
            </p:cNvSpPr>
            <p:nvPr/>
          </p:nvSpPr>
          <p:spPr bwMode="auto">
            <a:xfrm>
              <a:off x="3543" y="1180"/>
              <a:ext cx="45" cy="44"/>
            </a:xfrm>
            <a:prstGeom prst="ellipse">
              <a:avLst/>
            </a:prstGeom>
            <a:solidFill>
              <a:schemeClr val="tx1"/>
            </a:solidFill>
            <a:ln w="9525">
              <a:solidFill>
                <a:srgbClr val="000000"/>
              </a:solidFill>
              <a:round/>
              <a:headEnd/>
              <a:tailEnd/>
            </a:ln>
          </p:spPr>
          <p:txBody>
            <a:bodyPr/>
            <a:lstStyle/>
            <a:p>
              <a:endParaRPr lang="ja-JP" altLang="en-US"/>
            </a:p>
          </p:txBody>
        </p:sp>
        <p:sp>
          <p:nvSpPr>
            <p:cNvPr id="11361" name="Oval 107"/>
            <p:cNvSpPr>
              <a:spLocks noChangeArrowheads="1"/>
            </p:cNvSpPr>
            <p:nvPr/>
          </p:nvSpPr>
          <p:spPr bwMode="auto">
            <a:xfrm>
              <a:off x="3571" y="1185"/>
              <a:ext cx="45" cy="45"/>
            </a:xfrm>
            <a:prstGeom prst="ellipse">
              <a:avLst/>
            </a:prstGeom>
            <a:solidFill>
              <a:schemeClr val="tx1"/>
            </a:solidFill>
            <a:ln w="9525">
              <a:solidFill>
                <a:srgbClr val="000000"/>
              </a:solidFill>
              <a:round/>
              <a:headEnd/>
              <a:tailEnd/>
            </a:ln>
          </p:spPr>
          <p:txBody>
            <a:bodyPr/>
            <a:lstStyle/>
            <a:p>
              <a:endParaRPr lang="ja-JP" altLang="en-US"/>
            </a:p>
          </p:txBody>
        </p:sp>
        <p:sp>
          <p:nvSpPr>
            <p:cNvPr id="11362" name="Oval 108"/>
            <p:cNvSpPr>
              <a:spLocks noChangeArrowheads="1"/>
            </p:cNvSpPr>
            <p:nvPr/>
          </p:nvSpPr>
          <p:spPr bwMode="auto">
            <a:xfrm>
              <a:off x="3599" y="1188"/>
              <a:ext cx="44" cy="45"/>
            </a:xfrm>
            <a:prstGeom prst="ellipse">
              <a:avLst/>
            </a:prstGeom>
            <a:solidFill>
              <a:schemeClr val="tx1"/>
            </a:solidFill>
            <a:ln w="9525">
              <a:solidFill>
                <a:srgbClr val="000000"/>
              </a:solidFill>
              <a:round/>
              <a:headEnd/>
              <a:tailEnd/>
            </a:ln>
          </p:spPr>
          <p:txBody>
            <a:bodyPr/>
            <a:lstStyle/>
            <a:p>
              <a:endParaRPr lang="ja-JP" altLang="en-US"/>
            </a:p>
          </p:txBody>
        </p:sp>
        <p:sp>
          <p:nvSpPr>
            <p:cNvPr id="11363" name="Oval 109"/>
            <p:cNvSpPr>
              <a:spLocks noChangeArrowheads="1"/>
            </p:cNvSpPr>
            <p:nvPr/>
          </p:nvSpPr>
          <p:spPr bwMode="auto">
            <a:xfrm>
              <a:off x="3627" y="1184"/>
              <a:ext cx="44" cy="45"/>
            </a:xfrm>
            <a:prstGeom prst="ellipse">
              <a:avLst/>
            </a:prstGeom>
            <a:solidFill>
              <a:schemeClr val="tx1"/>
            </a:solidFill>
            <a:ln w="9525">
              <a:solidFill>
                <a:srgbClr val="000000"/>
              </a:solidFill>
              <a:round/>
              <a:headEnd/>
              <a:tailEnd/>
            </a:ln>
          </p:spPr>
          <p:txBody>
            <a:bodyPr/>
            <a:lstStyle/>
            <a:p>
              <a:endParaRPr lang="ja-JP" altLang="en-US"/>
            </a:p>
          </p:txBody>
        </p:sp>
        <p:sp>
          <p:nvSpPr>
            <p:cNvPr id="11364" name="Oval 110"/>
            <p:cNvSpPr>
              <a:spLocks noChangeArrowheads="1"/>
            </p:cNvSpPr>
            <p:nvPr/>
          </p:nvSpPr>
          <p:spPr bwMode="auto">
            <a:xfrm>
              <a:off x="3654" y="1190"/>
              <a:ext cx="45" cy="44"/>
            </a:xfrm>
            <a:prstGeom prst="ellipse">
              <a:avLst/>
            </a:prstGeom>
            <a:solidFill>
              <a:schemeClr val="tx1"/>
            </a:solidFill>
            <a:ln w="9525">
              <a:solidFill>
                <a:srgbClr val="000000"/>
              </a:solidFill>
              <a:round/>
              <a:headEnd/>
              <a:tailEnd/>
            </a:ln>
          </p:spPr>
          <p:txBody>
            <a:bodyPr/>
            <a:lstStyle/>
            <a:p>
              <a:endParaRPr lang="ja-JP" altLang="en-US"/>
            </a:p>
          </p:txBody>
        </p:sp>
        <p:sp>
          <p:nvSpPr>
            <p:cNvPr id="11365" name="Oval 111"/>
            <p:cNvSpPr>
              <a:spLocks noChangeArrowheads="1"/>
            </p:cNvSpPr>
            <p:nvPr/>
          </p:nvSpPr>
          <p:spPr bwMode="auto">
            <a:xfrm>
              <a:off x="3682" y="1182"/>
              <a:ext cx="45" cy="44"/>
            </a:xfrm>
            <a:prstGeom prst="ellipse">
              <a:avLst/>
            </a:prstGeom>
            <a:solidFill>
              <a:schemeClr val="tx1"/>
            </a:solidFill>
            <a:ln w="9525">
              <a:solidFill>
                <a:srgbClr val="000000"/>
              </a:solidFill>
              <a:round/>
              <a:headEnd/>
              <a:tailEnd/>
            </a:ln>
          </p:spPr>
          <p:txBody>
            <a:bodyPr/>
            <a:lstStyle/>
            <a:p>
              <a:endParaRPr lang="ja-JP" altLang="en-US"/>
            </a:p>
          </p:txBody>
        </p:sp>
        <p:sp>
          <p:nvSpPr>
            <p:cNvPr id="11366" name="Oval 112"/>
            <p:cNvSpPr>
              <a:spLocks noChangeArrowheads="1"/>
            </p:cNvSpPr>
            <p:nvPr/>
          </p:nvSpPr>
          <p:spPr bwMode="auto">
            <a:xfrm>
              <a:off x="3710" y="1188"/>
              <a:ext cx="45" cy="45"/>
            </a:xfrm>
            <a:prstGeom prst="ellipse">
              <a:avLst/>
            </a:prstGeom>
            <a:solidFill>
              <a:schemeClr val="tx1"/>
            </a:solidFill>
            <a:ln w="9525">
              <a:solidFill>
                <a:srgbClr val="000000"/>
              </a:solidFill>
              <a:round/>
              <a:headEnd/>
              <a:tailEnd/>
            </a:ln>
          </p:spPr>
          <p:txBody>
            <a:bodyPr/>
            <a:lstStyle/>
            <a:p>
              <a:endParaRPr lang="ja-JP" altLang="en-US"/>
            </a:p>
          </p:txBody>
        </p:sp>
        <p:sp>
          <p:nvSpPr>
            <p:cNvPr id="11367" name="Oval 113"/>
            <p:cNvSpPr>
              <a:spLocks noChangeArrowheads="1"/>
            </p:cNvSpPr>
            <p:nvPr/>
          </p:nvSpPr>
          <p:spPr bwMode="auto">
            <a:xfrm>
              <a:off x="3738" y="1182"/>
              <a:ext cx="44" cy="45"/>
            </a:xfrm>
            <a:prstGeom prst="ellipse">
              <a:avLst/>
            </a:prstGeom>
            <a:solidFill>
              <a:schemeClr val="tx1"/>
            </a:solidFill>
            <a:ln w="9525">
              <a:solidFill>
                <a:srgbClr val="000000"/>
              </a:solidFill>
              <a:round/>
              <a:headEnd/>
              <a:tailEnd/>
            </a:ln>
          </p:spPr>
          <p:txBody>
            <a:bodyPr/>
            <a:lstStyle/>
            <a:p>
              <a:endParaRPr lang="ja-JP" altLang="en-US"/>
            </a:p>
          </p:txBody>
        </p:sp>
        <p:sp>
          <p:nvSpPr>
            <p:cNvPr id="11368" name="Oval 114"/>
            <p:cNvSpPr>
              <a:spLocks noChangeArrowheads="1"/>
            </p:cNvSpPr>
            <p:nvPr/>
          </p:nvSpPr>
          <p:spPr bwMode="auto">
            <a:xfrm>
              <a:off x="3765" y="1189"/>
              <a:ext cx="45" cy="45"/>
            </a:xfrm>
            <a:prstGeom prst="ellipse">
              <a:avLst/>
            </a:prstGeom>
            <a:solidFill>
              <a:schemeClr val="tx1"/>
            </a:solidFill>
            <a:ln w="9525">
              <a:solidFill>
                <a:srgbClr val="000000"/>
              </a:solidFill>
              <a:round/>
              <a:headEnd/>
              <a:tailEnd/>
            </a:ln>
          </p:spPr>
          <p:txBody>
            <a:bodyPr/>
            <a:lstStyle/>
            <a:p>
              <a:endParaRPr lang="ja-JP" altLang="en-US"/>
            </a:p>
          </p:txBody>
        </p:sp>
        <p:sp>
          <p:nvSpPr>
            <p:cNvPr id="11369" name="Oval 115"/>
            <p:cNvSpPr>
              <a:spLocks noChangeArrowheads="1"/>
            </p:cNvSpPr>
            <p:nvPr/>
          </p:nvSpPr>
          <p:spPr bwMode="auto">
            <a:xfrm>
              <a:off x="3821" y="1176"/>
              <a:ext cx="45" cy="45"/>
            </a:xfrm>
            <a:prstGeom prst="ellipse">
              <a:avLst/>
            </a:prstGeom>
            <a:solidFill>
              <a:schemeClr val="tx1"/>
            </a:solidFill>
            <a:ln w="9525">
              <a:solidFill>
                <a:srgbClr val="000000"/>
              </a:solidFill>
              <a:round/>
              <a:headEnd/>
              <a:tailEnd/>
            </a:ln>
          </p:spPr>
          <p:txBody>
            <a:bodyPr/>
            <a:lstStyle/>
            <a:p>
              <a:endParaRPr lang="ja-JP" altLang="en-US"/>
            </a:p>
          </p:txBody>
        </p:sp>
        <p:sp>
          <p:nvSpPr>
            <p:cNvPr id="11370" name="Oval 116"/>
            <p:cNvSpPr>
              <a:spLocks noChangeArrowheads="1"/>
            </p:cNvSpPr>
            <p:nvPr/>
          </p:nvSpPr>
          <p:spPr bwMode="auto">
            <a:xfrm>
              <a:off x="3849" y="1170"/>
              <a:ext cx="45" cy="44"/>
            </a:xfrm>
            <a:prstGeom prst="ellipse">
              <a:avLst/>
            </a:prstGeom>
            <a:solidFill>
              <a:schemeClr val="tx1"/>
            </a:solidFill>
            <a:ln w="9525">
              <a:solidFill>
                <a:srgbClr val="000000"/>
              </a:solidFill>
              <a:round/>
              <a:headEnd/>
              <a:tailEnd/>
            </a:ln>
          </p:spPr>
          <p:txBody>
            <a:bodyPr/>
            <a:lstStyle/>
            <a:p>
              <a:endParaRPr lang="ja-JP" altLang="en-US"/>
            </a:p>
          </p:txBody>
        </p:sp>
        <p:sp>
          <p:nvSpPr>
            <p:cNvPr id="11371" name="Oval 117"/>
            <p:cNvSpPr>
              <a:spLocks noChangeArrowheads="1"/>
            </p:cNvSpPr>
            <p:nvPr/>
          </p:nvSpPr>
          <p:spPr bwMode="auto">
            <a:xfrm>
              <a:off x="3877" y="1174"/>
              <a:ext cx="44" cy="45"/>
            </a:xfrm>
            <a:prstGeom prst="ellipse">
              <a:avLst/>
            </a:prstGeom>
            <a:solidFill>
              <a:schemeClr val="tx1"/>
            </a:solidFill>
            <a:ln w="9525">
              <a:solidFill>
                <a:srgbClr val="000000"/>
              </a:solidFill>
              <a:round/>
              <a:headEnd/>
              <a:tailEnd/>
            </a:ln>
          </p:spPr>
          <p:txBody>
            <a:bodyPr/>
            <a:lstStyle/>
            <a:p>
              <a:endParaRPr lang="ja-JP" altLang="en-US"/>
            </a:p>
          </p:txBody>
        </p:sp>
        <p:sp>
          <p:nvSpPr>
            <p:cNvPr id="11372" name="Rectangle 118"/>
            <p:cNvSpPr>
              <a:spLocks noChangeArrowheads="1"/>
            </p:cNvSpPr>
            <p:nvPr/>
          </p:nvSpPr>
          <p:spPr bwMode="auto">
            <a:xfrm>
              <a:off x="1564" y="2968"/>
              <a:ext cx="2297" cy="1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a:solidFill>
                    <a:srgbClr val="000000"/>
                  </a:solidFill>
                  <a:latin typeface="ＭＳ 明朝" charset="-128"/>
                  <a:ea typeface="ＭＳ 明朝" charset="-128"/>
                </a:rPr>
                <a:t>時刻（ＪＤ）　２４５５８５０＋Ｘ　</a:t>
              </a:r>
              <a:endParaRPr lang="ja-JP" altLang="en-US"/>
            </a:p>
          </p:txBody>
        </p:sp>
        <p:sp>
          <p:nvSpPr>
            <p:cNvPr id="11373" name="Rectangle 119"/>
            <p:cNvSpPr>
              <a:spLocks noChangeArrowheads="1"/>
            </p:cNvSpPr>
            <p:nvPr/>
          </p:nvSpPr>
          <p:spPr bwMode="auto">
            <a:xfrm>
              <a:off x="3998" y="2963"/>
              <a:ext cx="196" cy="1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a:solidFill>
                    <a:srgbClr val="000000"/>
                  </a:solidFill>
                  <a:latin typeface="Times New Roman" pitchFamily="18" charset="0"/>
                </a:rPr>
                <a:t>day</a:t>
              </a:r>
              <a:endParaRPr lang="en-US" altLang="ja-JP"/>
            </a:p>
          </p:txBody>
        </p:sp>
        <p:sp>
          <p:nvSpPr>
            <p:cNvPr id="11374" name="Rectangle 120"/>
            <p:cNvSpPr>
              <a:spLocks noChangeArrowheads="1"/>
            </p:cNvSpPr>
            <p:nvPr/>
          </p:nvSpPr>
          <p:spPr bwMode="auto">
            <a:xfrm rot="-5400000">
              <a:off x="1150" y="1926"/>
              <a:ext cx="541" cy="1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a:solidFill>
                    <a:srgbClr val="000000"/>
                  </a:solidFill>
                  <a:latin typeface="ＭＳ 明朝" charset="-128"/>
                  <a:ea typeface="ＭＳ 明朝" charset="-128"/>
                </a:rPr>
                <a:t>等級差　</a:t>
              </a:r>
              <a:endParaRPr lang="ja-JP" altLang="en-US"/>
            </a:p>
          </p:txBody>
        </p:sp>
        <p:sp>
          <p:nvSpPr>
            <p:cNvPr id="11375" name="Rectangle 121"/>
            <p:cNvSpPr>
              <a:spLocks noChangeArrowheads="1"/>
            </p:cNvSpPr>
            <p:nvPr/>
          </p:nvSpPr>
          <p:spPr bwMode="auto">
            <a:xfrm rot="-5400000">
              <a:off x="1261" y="1465"/>
              <a:ext cx="313" cy="1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a:solidFill>
                    <a:srgbClr val="000000"/>
                  </a:solidFill>
                  <a:latin typeface="Times New Roman" pitchFamily="18" charset="0"/>
                </a:rPr>
                <a:t>+13.9</a:t>
              </a:r>
              <a:endParaRPr lang="en-US" altLang="ja-JP"/>
            </a:p>
          </p:txBody>
        </p:sp>
        <p:sp>
          <p:nvSpPr>
            <p:cNvPr id="11376" name="Rectangle 122"/>
            <p:cNvSpPr>
              <a:spLocks noChangeArrowheads="1"/>
            </p:cNvSpPr>
            <p:nvPr/>
          </p:nvSpPr>
          <p:spPr bwMode="auto">
            <a:xfrm>
              <a:off x="1973" y="3407"/>
              <a:ext cx="1216" cy="1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a:solidFill>
                    <a:srgbClr val="000000"/>
                  </a:solidFill>
                  <a:latin typeface="ＭＳ 明朝" charset="-128"/>
                  <a:ea typeface="ＭＳ 明朝" charset="-128"/>
                </a:rPr>
                <a:t>比較星の等級差：●</a:t>
              </a:r>
              <a:endParaRPr lang="ja-JP" altLang="en-US"/>
            </a:p>
          </p:txBody>
        </p:sp>
        <p:sp>
          <p:nvSpPr>
            <p:cNvPr id="11377" name="Rectangle 123"/>
            <p:cNvSpPr>
              <a:spLocks noChangeArrowheads="1"/>
            </p:cNvSpPr>
            <p:nvPr/>
          </p:nvSpPr>
          <p:spPr bwMode="auto">
            <a:xfrm>
              <a:off x="2581" y="3200"/>
              <a:ext cx="383" cy="1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a:solidFill>
                    <a:srgbClr val="000000"/>
                  </a:solidFill>
                  <a:latin typeface="Times New Roman" pitchFamily="18" charset="0"/>
                </a:rPr>
                <a:t>HTCas</a:t>
              </a:r>
              <a:endParaRPr lang="en-US" altLang="ja-JP"/>
            </a:p>
          </p:txBody>
        </p:sp>
        <p:sp>
          <p:nvSpPr>
            <p:cNvPr id="11378" name="Rectangle 124"/>
            <p:cNvSpPr>
              <a:spLocks noChangeArrowheads="1"/>
            </p:cNvSpPr>
            <p:nvPr/>
          </p:nvSpPr>
          <p:spPr bwMode="auto">
            <a:xfrm>
              <a:off x="2986" y="3205"/>
              <a:ext cx="270" cy="1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a:solidFill>
                    <a:srgbClr val="000000"/>
                  </a:solidFill>
                  <a:latin typeface="ＭＳ 明朝" charset="-128"/>
                  <a:ea typeface="ＭＳ 明朝" charset="-128"/>
                </a:rPr>
                <a:t>：○</a:t>
              </a:r>
              <a:endParaRPr lang="ja-JP" altLang="en-US"/>
            </a:p>
          </p:txBody>
        </p:sp>
        <p:sp>
          <p:nvSpPr>
            <p:cNvPr id="11379" name="Freeform 125"/>
            <p:cNvSpPr>
              <a:spLocks/>
            </p:cNvSpPr>
            <p:nvPr/>
          </p:nvSpPr>
          <p:spPr bwMode="auto">
            <a:xfrm>
              <a:off x="2311" y="2462"/>
              <a:ext cx="84" cy="44"/>
            </a:xfrm>
            <a:custGeom>
              <a:avLst/>
              <a:gdLst>
                <a:gd name="T0" fmla="*/ 84 w 84"/>
                <a:gd name="T1" fmla="*/ 0 h 44"/>
                <a:gd name="T2" fmla="*/ 0 w 84"/>
                <a:gd name="T3" fmla="*/ 22 h 44"/>
                <a:gd name="T4" fmla="*/ 84 w 84"/>
                <a:gd name="T5" fmla="*/ 44 h 44"/>
                <a:gd name="T6" fmla="*/ 84 w 84"/>
                <a:gd name="T7" fmla="*/ 22 h 44"/>
                <a:gd name="T8" fmla="*/ 84 w 84"/>
                <a:gd name="T9" fmla="*/ 0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44">
                  <a:moveTo>
                    <a:pt x="84" y="0"/>
                  </a:moveTo>
                  <a:lnTo>
                    <a:pt x="0" y="22"/>
                  </a:lnTo>
                  <a:lnTo>
                    <a:pt x="84" y="44"/>
                  </a:lnTo>
                  <a:lnTo>
                    <a:pt x="84" y="22"/>
                  </a:lnTo>
                  <a:lnTo>
                    <a:pt x="84" y="0"/>
                  </a:lnTo>
                  <a:close/>
                </a:path>
              </a:pathLst>
            </a:custGeom>
            <a:solidFill>
              <a:schemeClr val="tx1"/>
            </a:solidFill>
            <a:ln w="0">
              <a:solidFill>
                <a:srgbClr val="000000"/>
              </a:solidFill>
              <a:prstDash val="solid"/>
              <a:round/>
              <a:headEnd/>
              <a:tailEnd/>
            </a:ln>
          </p:spPr>
          <p:txBody>
            <a:bodyPr/>
            <a:lstStyle/>
            <a:p>
              <a:endParaRPr lang="ja-JP" altLang="en-US"/>
            </a:p>
          </p:txBody>
        </p:sp>
        <p:sp>
          <p:nvSpPr>
            <p:cNvPr id="11380" name="Line 126"/>
            <p:cNvSpPr>
              <a:spLocks noChangeShapeType="1"/>
            </p:cNvSpPr>
            <p:nvPr/>
          </p:nvSpPr>
          <p:spPr bwMode="auto">
            <a:xfrm>
              <a:off x="2395" y="2484"/>
              <a:ext cx="13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381" name="Freeform 127"/>
            <p:cNvSpPr>
              <a:spLocks/>
            </p:cNvSpPr>
            <p:nvPr/>
          </p:nvSpPr>
          <p:spPr bwMode="auto">
            <a:xfrm>
              <a:off x="3425" y="2462"/>
              <a:ext cx="84" cy="44"/>
            </a:xfrm>
            <a:custGeom>
              <a:avLst/>
              <a:gdLst>
                <a:gd name="T0" fmla="*/ 0 w 84"/>
                <a:gd name="T1" fmla="*/ 44 h 44"/>
                <a:gd name="T2" fmla="*/ 84 w 84"/>
                <a:gd name="T3" fmla="*/ 22 h 44"/>
                <a:gd name="T4" fmla="*/ 0 w 84"/>
                <a:gd name="T5" fmla="*/ 0 h 44"/>
                <a:gd name="T6" fmla="*/ 0 w 84"/>
                <a:gd name="T7" fmla="*/ 22 h 44"/>
                <a:gd name="T8" fmla="*/ 0 w 84"/>
                <a:gd name="T9" fmla="*/ 44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44">
                  <a:moveTo>
                    <a:pt x="0" y="44"/>
                  </a:moveTo>
                  <a:lnTo>
                    <a:pt x="84" y="22"/>
                  </a:lnTo>
                  <a:lnTo>
                    <a:pt x="0" y="0"/>
                  </a:lnTo>
                  <a:lnTo>
                    <a:pt x="0" y="22"/>
                  </a:lnTo>
                  <a:lnTo>
                    <a:pt x="0" y="44"/>
                  </a:lnTo>
                  <a:close/>
                </a:path>
              </a:pathLst>
            </a:custGeom>
            <a:solidFill>
              <a:schemeClr val="tx1"/>
            </a:solidFill>
            <a:ln w="0">
              <a:solidFill>
                <a:srgbClr val="000000"/>
              </a:solidFill>
              <a:prstDash val="solid"/>
              <a:round/>
              <a:headEnd/>
              <a:tailEnd/>
            </a:ln>
          </p:spPr>
          <p:txBody>
            <a:bodyPr/>
            <a:lstStyle/>
            <a:p>
              <a:endParaRPr lang="ja-JP" altLang="en-US"/>
            </a:p>
          </p:txBody>
        </p:sp>
        <p:sp>
          <p:nvSpPr>
            <p:cNvPr id="11382" name="Line 128"/>
            <p:cNvSpPr>
              <a:spLocks noChangeShapeType="1"/>
            </p:cNvSpPr>
            <p:nvPr/>
          </p:nvSpPr>
          <p:spPr bwMode="auto">
            <a:xfrm flipH="1">
              <a:off x="3307" y="2484"/>
              <a:ext cx="1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383" name="Rectangle 129"/>
            <p:cNvSpPr>
              <a:spLocks noChangeArrowheads="1"/>
            </p:cNvSpPr>
            <p:nvPr/>
          </p:nvSpPr>
          <p:spPr bwMode="auto">
            <a:xfrm>
              <a:off x="2615" y="2406"/>
              <a:ext cx="642" cy="1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a:solidFill>
                    <a:srgbClr val="000000"/>
                  </a:solidFill>
                  <a:latin typeface="Times New Roman" pitchFamily="18" charset="0"/>
                </a:rPr>
                <a:t>１０７．２３７</a:t>
              </a:r>
              <a:endParaRPr lang="ja-JP" altLang="en-US"/>
            </a:p>
          </p:txBody>
        </p:sp>
        <p:sp>
          <p:nvSpPr>
            <p:cNvPr id="11384" name="Rectangle 130"/>
            <p:cNvSpPr>
              <a:spLocks noChangeArrowheads="1"/>
            </p:cNvSpPr>
            <p:nvPr/>
          </p:nvSpPr>
          <p:spPr bwMode="auto">
            <a:xfrm>
              <a:off x="3080" y="2411"/>
              <a:ext cx="135" cy="1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a:solidFill>
                    <a:srgbClr val="000000"/>
                  </a:solidFill>
                  <a:latin typeface="ＭＳ 明朝" charset="-128"/>
                  <a:ea typeface="ＭＳ 明朝" charset="-128"/>
                </a:rPr>
                <a:t>分</a:t>
              </a:r>
              <a:endParaRPr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1271"/>
                                        </p:tgtEl>
                                        <p:attrNameLst>
                                          <p:attrName>style.visibility</p:attrName>
                                        </p:attrNameLst>
                                      </p:cBhvr>
                                      <p:to>
                                        <p:strVal val="visible"/>
                                      </p:to>
                                    </p:set>
                                    <p:animEffect transition="in" filter="wipe(down)">
                                      <p:cBhvr>
                                        <p:cTn id="14"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noFill/>
        </p:spPr>
        <p:txBody>
          <a:bodyPr/>
          <a:lstStyle/>
          <a:p>
            <a:r>
              <a:rPr lang="ja-JP" altLang="en-US" dirty="0" smtClean="0">
                <a:effectLst/>
              </a:rPr>
              <a:t>図２　京都大学屋上天文台</a:t>
            </a:r>
            <a:br>
              <a:rPr lang="ja-JP" altLang="en-US" dirty="0" smtClean="0">
                <a:effectLst/>
              </a:rPr>
            </a:br>
            <a:r>
              <a:rPr lang="ja-JP" altLang="en-US" dirty="0" smtClean="0">
                <a:effectLst/>
              </a:rPr>
              <a:t>４０㎝望遠鏡での観測結果</a:t>
            </a:r>
          </a:p>
        </p:txBody>
      </p:sp>
      <p:sp>
        <p:nvSpPr>
          <p:cNvPr id="12291"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ja-JP" altLang="en-US"/>
          </a:p>
        </p:txBody>
      </p:sp>
      <p:pic>
        <p:nvPicPr>
          <p:cNvPr id="1229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060575"/>
            <a:ext cx="7975600" cy="38036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1000"/>
                                        <p:tgtEl>
                                          <p:spTgt spid="12290"/>
                                        </p:tgtEl>
                                      </p:cBhvr>
                                    </p:animEffect>
                                    <p:anim calcmode="lin" valueType="num">
                                      <p:cBhvr>
                                        <p:cTn id="8" dur="1000" fill="hold"/>
                                        <p:tgtEl>
                                          <p:spTgt spid="12290"/>
                                        </p:tgtEl>
                                        <p:attrNameLst>
                                          <p:attrName>ppt_x</p:attrName>
                                        </p:attrNameLst>
                                      </p:cBhvr>
                                      <p:tavLst>
                                        <p:tav tm="0">
                                          <p:val>
                                            <p:strVal val="#ppt_x"/>
                                          </p:val>
                                        </p:tav>
                                        <p:tav tm="100000">
                                          <p:val>
                                            <p:strVal val="#ppt_x"/>
                                          </p:val>
                                        </p:tav>
                                      </p:tavLst>
                                    </p:anim>
                                    <p:anim calcmode="lin" valueType="num">
                                      <p:cBhvr>
                                        <p:cTn id="9" dur="1000" fill="hold"/>
                                        <p:tgtEl>
                                          <p:spTgt spid="1229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2292"/>
                                        </p:tgtEl>
                                        <p:attrNameLst>
                                          <p:attrName>style.visibility</p:attrName>
                                        </p:attrNameLst>
                                      </p:cBhvr>
                                      <p:to>
                                        <p:strVal val="visible"/>
                                      </p:to>
                                    </p:set>
                                    <p:animEffect transition="in" filter="wipe(down)">
                                      <p:cBhvr>
                                        <p:cTn id="14"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altLang="ja-JP" smtClean="0"/>
              <a:t>(</a:t>
            </a:r>
            <a:r>
              <a:rPr lang="ja-JP" altLang="en-US" smtClean="0"/>
              <a:t>６</a:t>
            </a:r>
            <a:r>
              <a:rPr lang="en-US" altLang="ja-JP" smtClean="0"/>
              <a:t>)</a:t>
            </a:r>
            <a:r>
              <a:rPr lang="ja-JP" altLang="en-US" smtClean="0"/>
              <a:t>光度曲線解析</a:t>
            </a:r>
          </a:p>
        </p:txBody>
      </p:sp>
      <p:sp>
        <p:nvSpPr>
          <p:cNvPr id="9219" name="Rectangle 3"/>
          <p:cNvSpPr>
            <a:spLocks noGrp="1" noChangeArrowheads="1"/>
          </p:cNvSpPr>
          <p:nvPr>
            <p:ph type="body" idx="1"/>
          </p:nvPr>
        </p:nvSpPr>
        <p:spPr/>
        <p:txBody>
          <a:bodyPr/>
          <a:lstStyle/>
          <a:p>
            <a:pPr eaLnBrk="1" hangingPunct="1">
              <a:lnSpc>
                <a:spcPct val="90000"/>
              </a:lnSpc>
              <a:defRPr/>
            </a:pPr>
            <a:r>
              <a:rPr lang="ja-JP" altLang="en-US" sz="3600" dirty="0" smtClean="0"/>
              <a:t>　</a:t>
            </a:r>
            <a:r>
              <a:rPr lang="ja-JP" altLang="en-US" dirty="0" smtClean="0"/>
              <a:t>光度曲線がしっかりしている京都大学での観測で得られた光度曲線を京都大学宇宙物理学教室の</a:t>
            </a:r>
            <a:r>
              <a:rPr lang="en-US" altLang="ja-JP" dirty="0" smtClean="0"/>
              <a:t>IDL</a:t>
            </a:r>
            <a:r>
              <a:rPr lang="ja-JP" altLang="en-US" dirty="0" smtClean="0"/>
              <a:t>を利用</a:t>
            </a:r>
            <a:r>
              <a:rPr lang="ja-JP" altLang="en-US" dirty="0" smtClean="0"/>
              <a:t>した。</a:t>
            </a:r>
            <a:endParaRPr lang="en-US" altLang="ja-JP" dirty="0" smtClean="0"/>
          </a:p>
          <a:p>
            <a:pPr eaLnBrk="1" hangingPunct="1">
              <a:lnSpc>
                <a:spcPct val="90000"/>
              </a:lnSpc>
              <a:defRPr/>
            </a:pPr>
            <a:r>
              <a:rPr lang="ja-JP" altLang="en-US" dirty="0" smtClean="0"/>
              <a:t>連星</a:t>
            </a:r>
            <a:r>
              <a:rPr lang="ja-JP" altLang="en-US" dirty="0" smtClean="0"/>
              <a:t>系の特に、降着円盤とホットスポットの明るさや大きさなどをモデル計算との比較で求めた。</a:t>
            </a:r>
          </a:p>
          <a:p>
            <a:pPr eaLnBrk="1" hangingPunct="1">
              <a:lnSpc>
                <a:spcPct val="90000"/>
              </a:lnSpc>
              <a:defRPr/>
            </a:pPr>
            <a:r>
              <a:rPr lang="ja-JP" altLang="en-US" dirty="0" smtClean="0"/>
              <a:t>モデル計算コードは京都大学から提供を受けた。</a:t>
            </a:r>
            <a:r>
              <a:rPr lang="ja-JP" altLang="en-US" dirty="0" smtClean="0">
                <a:effectLst/>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9219">
                                            <p:txEl>
                                              <p:pRg st="0" end="0"/>
                                            </p:txEl>
                                          </p:spTgt>
                                        </p:tgtEl>
                                        <p:attrNameLst>
                                          <p:attrName>style.visibility</p:attrName>
                                        </p:attrNameLst>
                                      </p:cBhvr>
                                      <p:to>
                                        <p:strVal val="visible"/>
                                      </p:to>
                                    </p:set>
                                    <p:animEffect transition="in" filter="wipe(down)">
                                      <p:cBhvr>
                                        <p:cTn id="14" dur="500"/>
                                        <p:tgtEl>
                                          <p:spTgt spid="921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9219">
                                            <p:txEl>
                                              <p:pRg st="1" end="1"/>
                                            </p:txEl>
                                          </p:spTgt>
                                        </p:tgtEl>
                                        <p:attrNameLst>
                                          <p:attrName>style.visibility</p:attrName>
                                        </p:attrNameLst>
                                      </p:cBhvr>
                                      <p:to>
                                        <p:strVal val="visible"/>
                                      </p:to>
                                    </p:set>
                                    <p:animEffect transition="in" filter="wipe(down)">
                                      <p:cBhvr>
                                        <p:cTn id="19" dur="500"/>
                                        <p:tgtEl>
                                          <p:spTgt spid="921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9219">
                                            <p:txEl>
                                              <p:pRg st="2" end="2"/>
                                            </p:txEl>
                                          </p:spTgt>
                                        </p:tgtEl>
                                        <p:attrNameLst>
                                          <p:attrName>style.visibility</p:attrName>
                                        </p:attrNameLst>
                                      </p:cBhvr>
                                      <p:to>
                                        <p:strVal val="visible"/>
                                      </p:to>
                                    </p:set>
                                    <p:animEffect transition="in" filter="wipe(down)">
                                      <p:cBhvr>
                                        <p:cTn id="24" dur="5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971550" y="1484313"/>
            <a:ext cx="7543800" cy="4105275"/>
          </a:xfrm>
        </p:spPr>
        <p:txBody>
          <a:bodyPr/>
          <a:lstStyle/>
          <a:p>
            <a:pPr eaLnBrk="1" hangingPunct="1">
              <a:lnSpc>
                <a:spcPct val="90000"/>
              </a:lnSpc>
              <a:buFont typeface="Wingdings" pitchFamily="2" charset="2"/>
              <a:buNone/>
              <a:defRPr/>
            </a:pPr>
            <a:endParaRPr lang="en-US" altLang="ja-JP" dirty="0" smtClean="0"/>
          </a:p>
          <a:p>
            <a:pPr eaLnBrk="1" hangingPunct="1">
              <a:lnSpc>
                <a:spcPct val="90000"/>
              </a:lnSpc>
              <a:defRPr/>
            </a:pPr>
            <a:r>
              <a:rPr lang="ja-JP" altLang="en-US" dirty="0" smtClean="0"/>
              <a:t>伴星の半径＝３５</a:t>
            </a:r>
          </a:p>
          <a:p>
            <a:pPr eaLnBrk="1" hangingPunct="1">
              <a:lnSpc>
                <a:spcPct val="90000"/>
              </a:lnSpc>
              <a:defRPr/>
            </a:pPr>
            <a:r>
              <a:rPr lang="ja-JP" altLang="en-US" dirty="0" smtClean="0"/>
              <a:t>降着円盤の半径＝２５</a:t>
            </a:r>
          </a:p>
          <a:p>
            <a:pPr eaLnBrk="1" hangingPunct="1">
              <a:lnSpc>
                <a:spcPct val="90000"/>
              </a:lnSpc>
              <a:defRPr/>
            </a:pPr>
            <a:r>
              <a:rPr lang="ja-JP" altLang="en-US" dirty="0" smtClean="0"/>
              <a:t>主星の明るさ＝５０　</a:t>
            </a:r>
          </a:p>
          <a:p>
            <a:pPr eaLnBrk="1" hangingPunct="1">
              <a:lnSpc>
                <a:spcPct val="90000"/>
              </a:lnSpc>
              <a:defRPr/>
            </a:pPr>
            <a:r>
              <a:rPr lang="ja-JP" altLang="en-US" dirty="0" smtClean="0"/>
              <a:t>伴星の明るさ＝２　</a:t>
            </a:r>
          </a:p>
          <a:p>
            <a:pPr eaLnBrk="1" hangingPunct="1">
              <a:lnSpc>
                <a:spcPct val="90000"/>
              </a:lnSpc>
              <a:defRPr/>
            </a:pPr>
            <a:r>
              <a:rPr lang="ja-JP" altLang="en-US" dirty="0" smtClean="0"/>
              <a:t>降着円盤の明るさ＝９０　</a:t>
            </a:r>
          </a:p>
          <a:p>
            <a:pPr eaLnBrk="1" hangingPunct="1">
              <a:lnSpc>
                <a:spcPct val="90000"/>
              </a:lnSpc>
              <a:defRPr/>
            </a:pPr>
            <a:r>
              <a:rPr lang="ja-JP" altLang="en-US" dirty="0" smtClean="0"/>
              <a:t>ホットスポットの角度＝５</a:t>
            </a:r>
            <a:r>
              <a:rPr lang="en-US" altLang="ja-JP" dirty="0" smtClean="0"/>
              <a:t>°</a:t>
            </a:r>
          </a:p>
          <a:p>
            <a:pPr eaLnBrk="1" hangingPunct="1">
              <a:lnSpc>
                <a:spcPct val="90000"/>
              </a:lnSpc>
              <a:defRPr/>
            </a:pPr>
            <a:r>
              <a:rPr lang="ja-JP" altLang="en-US" dirty="0" smtClean="0"/>
              <a:t>軌道傾斜角８１</a:t>
            </a:r>
            <a:r>
              <a:rPr lang="en-US" altLang="ja-JP" dirty="0" smtClean="0"/>
              <a:t>°</a:t>
            </a:r>
          </a:p>
        </p:txBody>
      </p:sp>
      <p:sp>
        <p:nvSpPr>
          <p:cNvPr id="23556" name="Rectangle 4"/>
          <p:cNvSpPr>
            <a:spLocks noGrp="1" noChangeArrowheads="1"/>
          </p:cNvSpPr>
          <p:nvPr>
            <p:ph type="title"/>
          </p:nvPr>
        </p:nvSpPr>
        <p:spPr/>
        <p:txBody>
          <a:bodyPr/>
          <a:lstStyle/>
          <a:p>
            <a:pPr eaLnBrk="1" hangingPunct="1">
              <a:defRPr/>
            </a:pPr>
            <a:r>
              <a:rPr lang="ja-JP" altLang="en-US" sz="4100" dirty="0" smtClean="0"/>
              <a:t>昨年の観測に一番よく合うモデル（この値を初期値にした。）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fade">
                                      <p:cBhvr>
                                        <p:cTn id="7" dur="1000"/>
                                        <p:tgtEl>
                                          <p:spTgt spid="23556"/>
                                        </p:tgtEl>
                                      </p:cBhvr>
                                    </p:animEffect>
                                    <p:anim calcmode="lin" valueType="num">
                                      <p:cBhvr>
                                        <p:cTn id="8" dur="1000" fill="hold"/>
                                        <p:tgtEl>
                                          <p:spTgt spid="23556"/>
                                        </p:tgtEl>
                                        <p:attrNameLst>
                                          <p:attrName>ppt_x</p:attrName>
                                        </p:attrNameLst>
                                      </p:cBhvr>
                                      <p:tavLst>
                                        <p:tav tm="0">
                                          <p:val>
                                            <p:strVal val="#ppt_x"/>
                                          </p:val>
                                        </p:tav>
                                        <p:tav tm="100000">
                                          <p:val>
                                            <p:strVal val="#ppt_x"/>
                                          </p:val>
                                        </p:tav>
                                      </p:tavLst>
                                    </p:anim>
                                    <p:anim calcmode="lin" valueType="num">
                                      <p:cBhvr>
                                        <p:cTn id="9" dur="1000" fill="hold"/>
                                        <p:tgtEl>
                                          <p:spTgt spid="2355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3555">
                                            <p:txEl>
                                              <p:pRg st="1" end="1"/>
                                            </p:txEl>
                                          </p:spTgt>
                                        </p:tgtEl>
                                        <p:attrNameLst>
                                          <p:attrName>style.visibility</p:attrName>
                                        </p:attrNameLst>
                                      </p:cBhvr>
                                      <p:to>
                                        <p:strVal val="visible"/>
                                      </p:to>
                                    </p:set>
                                    <p:animEffect transition="in" filter="wipe(down)">
                                      <p:cBhvr>
                                        <p:cTn id="14" dur="500"/>
                                        <p:tgtEl>
                                          <p:spTgt spid="2355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Effect transition="in" filter="wipe(down)">
                                      <p:cBhvr>
                                        <p:cTn id="19" dur="500"/>
                                        <p:tgtEl>
                                          <p:spTgt spid="2355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3555">
                                            <p:txEl>
                                              <p:pRg st="3" end="3"/>
                                            </p:txEl>
                                          </p:spTgt>
                                        </p:tgtEl>
                                        <p:attrNameLst>
                                          <p:attrName>style.visibility</p:attrName>
                                        </p:attrNameLst>
                                      </p:cBhvr>
                                      <p:to>
                                        <p:strVal val="visible"/>
                                      </p:to>
                                    </p:set>
                                    <p:animEffect transition="in" filter="wipe(down)">
                                      <p:cBhvr>
                                        <p:cTn id="24" dur="500"/>
                                        <p:tgtEl>
                                          <p:spTgt spid="23555">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3555">
                                            <p:txEl>
                                              <p:pRg st="4" end="4"/>
                                            </p:txEl>
                                          </p:spTgt>
                                        </p:tgtEl>
                                        <p:attrNameLst>
                                          <p:attrName>style.visibility</p:attrName>
                                        </p:attrNameLst>
                                      </p:cBhvr>
                                      <p:to>
                                        <p:strVal val="visible"/>
                                      </p:to>
                                    </p:set>
                                    <p:animEffect transition="in" filter="wipe(down)">
                                      <p:cBhvr>
                                        <p:cTn id="29" dur="500"/>
                                        <p:tgtEl>
                                          <p:spTgt spid="23555">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3555">
                                            <p:txEl>
                                              <p:pRg st="5" end="5"/>
                                            </p:txEl>
                                          </p:spTgt>
                                        </p:tgtEl>
                                        <p:attrNameLst>
                                          <p:attrName>style.visibility</p:attrName>
                                        </p:attrNameLst>
                                      </p:cBhvr>
                                      <p:to>
                                        <p:strVal val="visible"/>
                                      </p:to>
                                    </p:set>
                                    <p:animEffect transition="in" filter="wipe(down)">
                                      <p:cBhvr>
                                        <p:cTn id="34" dur="500"/>
                                        <p:tgtEl>
                                          <p:spTgt spid="23555">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3555">
                                            <p:txEl>
                                              <p:pRg st="6" end="6"/>
                                            </p:txEl>
                                          </p:spTgt>
                                        </p:tgtEl>
                                        <p:attrNameLst>
                                          <p:attrName>style.visibility</p:attrName>
                                        </p:attrNameLst>
                                      </p:cBhvr>
                                      <p:to>
                                        <p:strVal val="visible"/>
                                      </p:to>
                                    </p:set>
                                    <p:animEffect transition="in" filter="wipe(down)">
                                      <p:cBhvr>
                                        <p:cTn id="39" dur="500"/>
                                        <p:tgtEl>
                                          <p:spTgt spid="23555">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3555">
                                            <p:txEl>
                                              <p:pRg st="7" end="7"/>
                                            </p:txEl>
                                          </p:spTgt>
                                        </p:tgtEl>
                                        <p:attrNameLst>
                                          <p:attrName>style.visibility</p:attrName>
                                        </p:attrNameLst>
                                      </p:cBhvr>
                                      <p:to>
                                        <p:strVal val="visible"/>
                                      </p:to>
                                    </p:set>
                                    <p:animEffect transition="in" filter="wipe(down)">
                                      <p:cBhvr>
                                        <p:cTn id="44" dur="500"/>
                                        <p:tgtEl>
                                          <p:spTgt spid="2355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P spid="2355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042988" y="0"/>
            <a:ext cx="7345362" cy="1052513"/>
          </a:xfrm>
        </p:spPr>
        <p:txBody>
          <a:bodyPr/>
          <a:lstStyle/>
          <a:p>
            <a:pPr eaLnBrk="1" hangingPunct="1">
              <a:defRPr/>
            </a:pPr>
            <a:r>
              <a:rPr lang="en-US" altLang="ja-JP" smtClean="0"/>
              <a:t>(</a:t>
            </a:r>
            <a:r>
              <a:rPr lang="ja-JP" altLang="en-US" smtClean="0"/>
              <a:t>７</a:t>
            </a:r>
            <a:r>
              <a:rPr lang="en-US" altLang="ja-JP" smtClean="0"/>
              <a:t>)</a:t>
            </a:r>
            <a:r>
              <a:rPr lang="ja-JP" altLang="en-US" smtClean="0"/>
              <a:t>結果</a:t>
            </a:r>
          </a:p>
        </p:txBody>
      </p:sp>
      <p:sp>
        <p:nvSpPr>
          <p:cNvPr id="15363" name="Rectangle 3"/>
          <p:cNvSpPr>
            <a:spLocks noGrp="1" noChangeArrowheads="1"/>
          </p:cNvSpPr>
          <p:nvPr>
            <p:ph type="body" idx="1"/>
          </p:nvPr>
        </p:nvSpPr>
        <p:spPr>
          <a:xfrm>
            <a:off x="1042988" y="1052513"/>
            <a:ext cx="7543800" cy="4114800"/>
          </a:xfrm>
        </p:spPr>
        <p:txBody>
          <a:bodyPr/>
          <a:lstStyle/>
          <a:p>
            <a:pPr eaLnBrk="1" hangingPunct="1">
              <a:lnSpc>
                <a:spcPct val="80000"/>
              </a:lnSpc>
            </a:pPr>
            <a:r>
              <a:rPr lang="ja-JP" altLang="en-US" dirty="0" smtClean="0">
                <a:effectLst/>
              </a:rPr>
              <a:t> モデル１</a:t>
            </a:r>
          </a:p>
          <a:p>
            <a:pPr eaLnBrk="1" hangingPunct="1">
              <a:lnSpc>
                <a:spcPct val="80000"/>
              </a:lnSpc>
            </a:pPr>
            <a:endParaRPr lang="ja-JP" altLang="en-US" dirty="0" smtClean="0">
              <a:effectLst/>
            </a:endParaRPr>
          </a:p>
        </p:txBody>
      </p:sp>
      <p:pic>
        <p:nvPicPr>
          <p:cNvPr id="1536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168525"/>
            <a:ext cx="84963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1000"/>
                                        <p:tgtEl>
                                          <p:spTgt spid="10242"/>
                                        </p:tgtEl>
                                      </p:cBhvr>
                                    </p:animEffect>
                                    <p:anim calcmode="lin" valueType="num">
                                      <p:cBhvr>
                                        <p:cTn id="8" dur="1000" fill="hold"/>
                                        <p:tgtEl>
                                          <p:spTgt spid="10242"/>
                                        </p:tgtEl>
                                        <p:attrNameLst>
                                          <p:attrName>ppt_x</p:attrName>
                                        </p:attrNameLst>
                                      </p:cBhvr>
                                      <p:tavLst>
                                        <p:tav tm="0">
                                          <p:val>
                                            <p:strVal val="#ppt_x"/>
                                          </p:val>
                                        </p:tav>
                                        <p:tav tm="100000">
                                          <p:val>
                                            <p:strVal val="#ppt_x"/>
                                          </p:val>
                                        </p:tav>
                                      </p:tavLst>
                                    </p:anim>
                                    <p:anim calcmode="lin" valueType="num">
                                      <p:cBhvr>
                                        <p:cTn id="9"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5363">
                                            <p:txEl>
                                              <p:pRg st="0" end="0"/>
                                            </p:txEl>
                                          </p:spTgt>
                                        </p:tgtEl>
                                        <p:attrNameLst>
                                          <p:attrName>style.visibility</p:attrName>
                                        </p:attrNameLst>
                                      </p:cBhvr>
                                      <p:to>
                                        <p:strVal val="visible"/>
                                      </p:to>
                                    </p:set>
                                    <p:animEffect transition="in" filter="wipe(down)">
                                      <p:cBhvr>
                                        <p:cTn id="14" dur="500"/>
                                        <p:tgtEl>
                                          <p:spTgt spid="1536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5364"/>
                                        </p:tgtEl>
                                        <p:attrNameLst>
                                          <p:attrName>style.visibility</p:attrName>
                                        </p:attrNameLst>
                                      </p:cBhvr>
                                      <p:to>
                                        <p:strVal val="visible"/>
                                      </p:to>
                                    </p:set>
                                    <p:animEffect transition="in" filter="wipe(down)">
                                      <p:cBhvr>
                                        <p:cTn id="19"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p:spPr>
        <p:txBody>
          <a:bodyPr/>
          <a:lstStyle/>
          <a:p>
            <a:r>
              <a:rPr lang="ja-JP" altLang="en-US" dirty="0" smtClean="0">
                <a:effectLst/>
              </a:rPr>
              <a:t>モデル１</a:t>
            </a:r>
          </a:p>
        </p:txBody>
      </p:sp>
      <p:sp>
        <p:nvSpPr>
          <p:cNvPr id="16387" name="Rectangle 3"/>
          <p:cNvSpPr>
            <a:spLocks noGrp="1" noChangeArrowheads="1"/>
          </p:cNvSpPr>
          <p:nvPr>
            <p:ph type="body" idx="1"/>
          </p:nvPr>
        </p:nvSpPr>
        <p:spPr>
          <a:noFill/>
        </p:spPr>
        <p:txBody>
          <a:bodyPr/>
          <a:lstStyle/>
          <a:p>
            <a:r>
              <a:rPr lang="ja-JP" altLang="en-US" smtClean="0">
                <a:effectLst/>
              </a:rPr>
              <a:t>降着円盤の半径＝１５</a:t>
            </a:r>
          </a:p>
          <a:p>
            <a:r>
              <a:rPr lang="ja-JP" altLang="en-US" smtClean="0">
                <a:effectLst/>
              </a:rPr>
              <a:t>ホットスポットの半径＝４</a:t>
            </a:r>
          </a:p>
          <a:p>
            <a:r>
              <a:rPr lang="ja-JP" altLang="en-US" smtClean="0">
                <a:effectLst/>
              </a:rPr>
              <a:t>降着円盤の明るさ＝１５００</a:t>
            </a:r>
          </a:p>
          <a:p>
            <a:r>
              <a:rPr lang="ja-JP" altLang="en-US" smtClean="0">
                <a:effectLst/>
              </a:rPr>
              <a:t>ホットスポットの明るさ＝３００</a:t>
            </a:r>
          </a:p>
          <a:p>
            <a:r>
              <a:rPr lang="ja-JP" altLang="en-US" smtClean="0">
                <a:effectLst/>
              </a:rPr>
              <a:t>モデル</a:t>
            </a:r>
            <a:r>
              <a:rPr lang="en-US" altLang="ja-JP" smtClean="0">
                <a:effectLst/>
              </a:rPr>
              <a:t>1</a:t>
            </a:r>
            <a:r>
              <a:rPr lang="ja-JP" altLang="en-US" smtClean="0">
                <a:effectLst/>
              </a:rPr>
              <a:t>は、蝕の幅と深さ、蝕後のくぼみの形が一致して いる。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1000"/>
                                        <p:tgtEl>
                                          <p:spTgt spid="16386"/>
                                        </p:tgtEl>
                                      </p:cBhvr>
                                    </p:animEffect>
                                    <p:anim calcmode="lin" valueType="num">
                                      <p:cBhvr>
                                        <p:cTn id="8" dur="1000" fill="hold"/>
                                        <p:tgtEl>
                                          <p:spTgt spid="16386"/>
                                        </p:tgtEl>
                                        <p:attrNameLst>
                                          <p:attrName>ppt_x</p:attrName>
                                        </p:attrNameLst>
                                      </p:cBhvr>
                                      <p:tavLst>
                                        <p:tav tm="0">
                                          <p:val>
                                            <p:strVal val="#ppt_x"/>
                                          </p:val>
                                        </p:tav>
                                        <p:tav tm="100000">
                                          <p:val>
                                            <p:strVal val="#ppt_x"/>
                                          </p:val>
                                        </p:tav>
                                      </p:tavLst>
                                    </p:anim>
                                    <p:anim calcmode="lin" valueType="num">
                                      <p:cBhvr>
                                        <p:cTn id="9" dur="1000" fill="hold"/>
                                        <p:tgtEl>
                                          <p:spTgt spid="1638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6387">
                                            <p:txEl>
                                              <p:pRg st="0" end="0"/>
                                            </p:txEl>
                                          </p:spTgt>
                                        </p:tgtEl>
                                        <p:attrNameLst>
                                          <p:attrName>style.visibility</p:attrName>
                                        </p:attrNameLst>
                                      </p:cBhvr>
                                      <p:to>
                                        <p:strVal val="visible"/>
                                      </p:to>
                                    </p:set>
                                    <p:animEffect transition="in" filter="wipe(down)">
                                      <p:cBhvr>
                                        <p:cTn id="14" dur="500"/>
                                        <p:tgtEl>
                                          <p:spTgt spid="1638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6387">
                                            <p:txEl>
                                              <p:pRg st="1" end="1"/>
                                            </p:txEl>
                                          </p:spTgt>
                                        </p:tgtEl>
                                        <p:attrNameLst>
                                          <p:attrName>style.visibility</p:attrName>
                                        </p:attrNameLst>
                                      </p:cBhvr>
                                      <p:to>
                                        <p:strVal val="visible"/>
                                      </p:to>
                                    </p:set>
                                    <p:animEffect transition="in" filter="wipe(down)">
                                      <p:cBhvr>
                                        <p:cTn id="19" dur="500"/>
                                        <p:tgtEl>
                                          <p:spTgt spid="1638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6387">
                                            <p:txEl>
                                              <p:pRg st="2" end="2"/>
                                            </p:txEl>
                                          </p:spTgt>
                                        </p:tgtEl>
                                        <p:attrNameLst>
                                          <p:attrName>style.visibility</p:attrName>
                                        </p:attrNameLst>
                                      </p:cBhvr>
                                      <p:to>
                                        <p:strVal val="visible"/>
                                      </p:to>
                                    </p:set>
                                    <p:animEffect transition="in" filter="wipe(down)">
                                      <p:cBhvr>
                                        <p:cTn id="24" dur="500"/>
                                        <p:tgtEl>
                                          <p:spTgt spid="1638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6387">
                                            <p:txEl>
                                              <p:pRg st="3" end="3"/>
                                            </p:txEl>
                                          </p:spTgt>
                                        </p:tgtEl>
                                        <p:attrNameLst>
                                          <p:attrName>style.visibility</p:attrName>
                                        </p:attrNameLst>
                                      </p:cBhvr>
                                      <p:to>
                                        <p:strVal val="visible"/>
                                      </p:to>
                                    </p:set>
                                    <p:animEffect transition="in" filter="wipe(down)">
                                      <p:cBhvr>
                                        <p:cTn id="29" dur="500"/>
                                        <p:tgtEl>
                                          <p:spTgt spid="1638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6387">
                                            <p:txEl>
                                              <p:pRg st="4" end="4"/>
                                            </p:txEl>
                                          </p:spTgt>
                                        </p:tgtEl>
                                        <p:attrNameLst>
                                          <p:attrName>style.visibility</p:attrName>
                                        </p:attrNameLst>
                                      </p:cBhvr>
                                      <p:to>
                                        <p:strVal val="visible"/>
                                      </p:to>
                                    </p:set>
                                    <p:animEffect transition="in" filter="wipe(down)">
                                      <p:cBhvr>
                                        <p:cTn id="34" dur="500"/>
                                        <p:tgtEl>
                                          <p:spTgt spid="16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title" idx="4294967295"/>
          </p:nvPr>
        </p:nvSpPr>
        <p:spPr>
          <a:xfrm>
            <a:off x="971550" y="0"/>
            <a:ext cx="7543800" cy="1431925"/>
          </a:xfrm>
          <a:noFill/>
        </p:spPr>
        <p:txBody>
          <a:bodyPr/>
          <a:lstStyle/>
          <a:p>
            <a:endParaRPr lang="ja-JP" altLang="en-US" smtClean="0">
              <a:effectLst/>
            </a:endParaRPr>
          </a:p>
        </p:txBody>
      </p:sp>
      <p:sp>
        <p:nvSpPr>
          <p:cNvPr id="17411" name="Rectangle 8"/>
          <p:cNvSpPr>
            <a:spLocks noGrp="1" noChangeArrowheads="1"/>
          </p:cNvSpPr>
          <p:nvPr>
            <p:ph type="body" idx="4294967295"/>
          </p:nvPr>
        </p:nvSpPr>
        <p:spPr>
          <a:xfrm>
            <a:off x="1116013" y="981075"/>
            <a:ext cx="7543800" cy="4114800"/>
          </a:xfrm>
          <a:noFill/>
        </p:spPr>
        <p:txBody>
          <a:bodyPr/>
          <a:lstStyle/>
          <a:p>
            <a:r>
              <a:rPr lang="ja-JP" altLang="en-US" dirty="0" smtClean="0">
                <a:effectLst/>
              </a:rPr>
              <a:t>モデル２</a:t>
            </a:r>
          </a:p>
        </p:txBody>
      </p:sp>
      <p:pic>
        <p:nvPicPr>
          <p:cNvPr id="1741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060575"/>
            <a:ext cx="8567738"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wipe(down)">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412"/>
                                        </p:tgtEl>
                                        <p:attrNameLst>
                                          <p:attrName>style.visibility</p:attrName>
                                        </p:attrNameLst>
                                      </p:cBhvr>
                                      <p:to>
                                        <p:strVal val="visible"/>
                                      </p:to>
                                    </p:set>
                                    <p:animEffect transition="in" filter="wipe(down)">
                                      <p:cBhvr>
                                        <p:cTn id="12"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p:spPr>
        <p:txBody>
          <a:bodyPr/>
          <a:lstStyle/>
          <a:p>
            <a:r>
              <a:rPr lang="ja-JP" altLang="en-US" dirty="0" smtClean="0">
                <a:effectLst/>
              </a:rPr>
              <a:t>モデル２</a:t>
            </a:r>
          </a:p>
        </p:txBody>
      </p:sp>
      <p:sp>
        <p:nvSpPr>
          <p:cNvPr id="18435" name="Rectangle 3"/>
          <p:cNvSpPr>
            <a:spLocks noGrp="1" noChangeArrowheads="1"/>
          </p:cNvSpPr>
          <p:nvPr>
            <p:ph type="body" idx="1"/>
          </p:nvPr>
        </p:nvSpPr>
        <p:spPr>
          <a:noFill/>
        </p:spPr>
        <p:txBody>
          <a:bodyPr/>
          <a:lstStyle/>
          <a:p>
            <a:r>
              <a:rPr lang="ja-JP" altLang="en-US" dirty="0" smtClean="0">
                <a:effectLst/>
              </a:rPr>
              <a:t>降着円盤の半径＝１８</a:t>
            </a:r>
          </a:p>
          <a:p>
            <a:r>
              <a:rPr lang="ja-JP" altLang="en-US" dirty="0" smtClean="0">
                <a:effectLst/>
              </a:rPr>
              <a:t>ホットスポットの半径＝２</a:t>
            </a:r>
          </a:p>
          <a:p>
            <a:r>
              <a:rPr lang="ja-JP" altLang="en-US" dirty="0" smtClean="0">
                <a:effectLst/>
              </a:rPr>
              <a:t>降着円盤の明るさ＝３００</a:t>
            </a:r>
          </a:p>
          <a:p>
            <a:r>
              <a:rPr lang="ja-JP" altLang="en-US" dirty="0" smtClean="0">
                <a:effectLst/>
              </a:rPr>
              <a:t>ホットスポットの明るさ＝５０００</a:t>
            </a:r>
          </a:p>
          <a:p>
            <a:r>
              <a:rPr lang="ja-JP" altLang="en-US" dirty="0" smtClean="0">
                <a:effectLst/>
              </a:rPr>
              <a:t>モデル</a:t>
            </a:r>
            <a:r>
              <a:rPr lang="en-US" altLang="ja-JP" dirty="0" smtClean="0">
                <a:effectLst/>
              </a:rPr>
              <a:t>2</a:t>
            </a:r>
            <a:r>
              <a:rPr lang="ja-JP" altLang="en-US" dirty="0" smtClean="0">
                <a:effectLst/>
              </a:rPr>
              <a:t>は、蝕の前に見られるハンプ（明るさの盛り上がり）が一致しているものを採用した。 </a:t>
            </a:r>
          </a:p>
          <a:p>
            <a:endParaRPr lang="ja-JP" altLang="en-US" dirty="0" smtClean="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1000"/>
                                        <p:tgtEl>
                                          <p:spTgt spid="18434"/>
                                        </p:tgtEl>
                                      </p:cBhvr>
                                    </p:animEffect>
                                    <p:anim calcmode="lin" valueType="num">
                                      <p:cBhvr>
                                        <p:cTn id="8" dur="1000" fill="hold"/>
                                        <p:tgtEl>
                                          <p:spTgt spid="18434"/>
                                        </p:tgtEl>
                                        <p:attrNameLst>
                                          <p:attrName>ppt_x</p:attrName>
                                        </p:attrNameLst>
                                      </p:cBhvr>
                                      <p:tavLst>
                                        <p:tav tm="0">
                                          <p:val>
                                            <p:strVal val="#ppt_x"/>
                                          </p:val>
                                        </p:tav>
                                        <p:tav tm="100000">
                                          <p:val>
                                            <p:strVal val="#ppt_x"/>
                                          </p:val>
                                        </p:tav>
                                      </p:tavLst>
                                    </p:anim>
                                    <p:anim calcmode="lin" valueType="num">
                                      <p:cBhvr>
                                        <p:cTn id="9" dur="1000" fill="hold"/>
                                        <p:tgtEl>
                                          <p:spTgt spid="184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8435">
                                            <p:txEl>
                                              <p:pRg st="0" end="0"/>
                                            </p:txEl>
                                          </p:spTgt>
                                        </p:tgtEl>
                                        <p:attrNameLst>
                                          <p:attrName>style.visibility</p:attrName>
                                        </p:attrNameLst>
                                      </p:cBhvr>
                                      <p:to>
                                        <p:strVal val="visible"/>
                                      </p:to>
                                    </p:set>
                                    <p:animEffect transition="in" filter="wipe(down)">
                                      <p:cBhvr>
                                        <p:cTn id="14" dur="500"/>
                                        <p:tgtEl>
                                          <p:spTgt spid="1843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8435">
                                            <p:txEl>
                                              <p:pRg st="1" end="1"/>
                                            </p:txEl>
                                          </p:spTgt>
                                        </p:tgtEl>
                                        <p:attrNameLst>
                                          <p:attrName>style.visibility</p:attrName>
                                        </p:attrNameLst>
                                      </p:cBhvr>
                                      <p:to>
                                        <p:strVal val="visible"/>
                                      </p:to>
                                    </p:set>
                                    <p:animEffect transition="in" filter="wipe(down)">
                                      <p:cBhvr>
                                        <p:cTn id="19" dur="500"/>
                                        <p:tgtEl>
                                          <p:spTgt spid="1843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8435">
                                            <p:txEl>
                                              <p:pRg st="2" end="2"/>
                                            </p:txEl>
                                          </p:spTgt>
                                        </p:tgtEl>
                                        <p:attrNameLst>
                                          <p:attrName>style.visibility</p:attrName>
                                        </p:attrNameLst>
                                      </p:cBhvr>
                                      <p:to>
                                        <p:strVal val="visible"/>
                                      </p:to>
                                    </p:set>
                                    <p:animEffect transition="in" filter="wipe(down)">
                                      <p:cBhvr>
                                        <p:cTn id="24" dur="500"/>
                                        <p:tgtEl>
                                          <p:spTgt spid="1843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8435">
                                            <p:txEl>
                                              <p:pRg st="3" end="3"/>
                                            </p:txEl>
                                          </p:spTgt>
                                        </p:tgtEl>
                                        <p:attrNameLst>
                                          <p:attrName>style.visibility</p:attrName>
                                        </p:attrNameLst>
                                      </p:cBhvr>
                                      <p:to>
                                        <p:strVal val="visible"/>
                                      </p:to>
                                    </p:set>
                                    <p:animEffect transition="in" filter="wipe(down)">
                                      <p:cBhvr>
                                        <p:cTn id="29" dur="500"/>
                                        <p:tgtEl>
                                          <p:spTgt spid="18435">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8435">
                                            <p:txEl>
                                              <p:pRg st="4" end="4"/>
                                            </p:txEl>
                                          </p:spTgt>
                                        </p:tgtEl>
                                        <p:attrNameLst>
                                          <p:attrName>style.visibility</p:attrName>
                                        </p:attrNameLst>
                                      </p:cBhvr>
                                      <p:to>
                                        <p:strVal val="visible"/>
                                      </p:to>
                                    </p:set>
                                    <p:animEffect transition="in" filter="wipe(down)">
                                      <p:cBhvr>
                                        <p:cTn id="34" dur="500"/>
                                        <p:tgtEl>
                                          <p:spTgt spid="184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noFill/>
        </p:spPr>
        <p:txBody>
          <a:bodyPr/>
          <a:lstStyle/>
          <a:p>
            <a:endParaRPr lang="ja-JP" altLang="en-US" smtClean="0">
              <a:effectLst/>
            </a:endParaRPr>
          </a:p>
        </p:txBody>
      </p:sp>
      <p:sp>
        <p:nvSpPr>
          <p:cNvPr id="23555" name="Rectangle 3"/>
          <p:cNvSpPr>
            <a:spLocks noGrp="1" noChangeArrowheads="1"/>
          </p:cNvSpPr>
          <p:nvPr>
            <p:ph type="body" idx="1"/>
          </p:nvPr>
        </p:nvSpPr>
        <p:spPr>
          <a:noFill/>
        </p:spPr>
        <p:txBody>
          <a:bodyPr/>
          <a:lstStyle/>
          <a:p>
            <a:r>
              <a:rPr lang="ja-JP" altLang="en-US" dirty="0" smtClean="0">
                <a:effectLst/>
              </a:rPr>
              <a:t>なお、モデル１</a:t>
            </a:r>
            <a:r>
              <a:rPr lang="en-US" altLang="ja-JP" dirty="0" smtClean="0">
                <a:effectLst/>
              </a:rPr>
              <a:t>,</a:t>
            </a:r>
            <a:r>
              <a:rPr lang="ja-JP" altLang="en-US" dirty="0" smtClean="0">
                <a:effectLst/>
              </a:rPr>
              <a:t>２両方の特徴を一致させるモデルは探しきれなかった。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wipe(down)">
                                      <p:cBhvr>
                                        <p:cTn id="7" dur="500"/>
                                        <p:tgtEl>
                                          <p:spTgt spid="235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noFill/>
        </p:spPr>
        <p:txBody>
          <a:bodyPr/>
          <a:lstStyle/>
          <a:p>
            <a:r>
              <a:rPr lang="ja-JP" altLang="en-US" smtClean="0">
                <a:effectLst/>
              </a:rPr>
              <a:t>（８）結果と考察２</a:t>
            </a:r>
          </a:p>
        </p:txBody>
      </p:sp>
      <p:sp>
        <p:nvSpPr>
          <p:cNvPr id="26627" name="Rectangle 3"/>
          <p:cNvSpPr>
            <a:spLocks noGrp="1" noChangeArrowheads="1"/>
          </p:cNvSpPr>
          <p:nvPr>
            <p:ph type="body" idx="1"/>
          </p:nvPr>
        </p:nvSpPr>
        <p:spPr>
          <a:noFill/>
        </p:spPr>
        <p:txBody>
          <a:bodyPr/>
          <a:lstStyle/>
          <a:p>
            <a:r>
              <a:rPr lang="ja-JP" altLang="en-US" dirty="0" smtClean="0">
                <a:effectLst/>
              </a:rPr>
              <a:t>モデル計算の初期値は昨年度行ったアウトバースト前の研究から取った。その研究結果からモデルを変形させた。蝕までは</a:t>
            </a:r>
            <a:r>
              <a:rPr lang="ja-JP" altLang="en-US" dirty="0" smtClean="0">
                <a:effectLst/>
              </a:rPr>
              <a:t>モデル</a:t>
            </a:r>
            <a:r>
              <a:rPr lang="ja-JP" altLang="en-US" dirty="0">
                <a:effectLst/>
              </a:rPr>
              <a:t>２</a:t>
            </a:r>
            <a:r>
              <a:rPr lang="ja-JP" altLang="en-US" dirty="0" smtClean="0">
                <a:effectLst/>
              </a:rPr>
              <a:t>が</a:t>
            </a:r>
            <a:r>
              <a:rPr lang="ja-JP" altLang="en-US" dirty="0" smtClean="0">
                <a:effectLst/>
              </a:rPr>
              <a:t>、蝕後は</a:t>
            </a:r>
            <a:r>
              <a:rPr lang="ja-JP" altLang="en-US" dirty="0" smtClean="0">
                <a:effectLst/>
              </a:rPr>
              <a:t>モデル</a:t>
            </a:r>
            <a:r>
              <a:rPr lang="ja-JP" altLang="en-US" dirty="0">
                <a:effectLst/>
              </a:rPr>
              <a:t>１</a:t>
            </a:r>
            <a:r>
              <a:rPr lang="ja-JP" altLang="en-US" dirty="0" smtClean="0">
                <a:effectLst/>
              </a:rPr>
              <a:t>が</a:t>
            </a:r>
            <a:r>
              <a:rPr lang="ja-JP" altLang="en-US" dirty="0" smtClean="0">
                <a:effectLst/>
              </a:rPr>
              <a:t>あっているように思える。このことから、蝕前はホットスポットの外側が明るいことと、蝕後は円盤より暗くなっている可能性があると考えた。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en-US" altLang="ja-JP" smtClean="0"/>
              <a:t>(</a:t>
            </a:r>
            <a:r>
              <a:rPr lang="ja-JP" altLang="en-US" smtClean="0"/>
              <a:t>１</a:t>
            </a:r>
            <a:r>
              <a:rPr lang="en-US" altLang="ja-JP" smtClean="0"/>
              <a:t>)</a:t>
            </a:r>
            <a:r>
              <a:rPr lang="ja-JP" altLang="en-US" smtClean="0"/>
              <a:t>はじめに</a:t>
            </a:r>
          </a:p>
        </p:txBody>
      </p:sp>
      <p:sp>
        <p:nvSpPr>
          <p:cNvPr id="3075" name="Rectangle 3"/>
          <p:cNvSpPr>
            <a:spLocks noGrp="1" noChangeArrowheads="1"/>
          </p:cNvSpPr>
          <p:nvPr>
            <p:ph type="body" idx="1"/>
          </p:nvPr>
        </p:nvSpPr>
        <p:spPr/>
        <p:txBody>
          <a:bodyPr/>
          <a:lstStyle/>
          <a:p>
            <a:pPr eaLnBrk="1" hangingPunct="1">
              <a:defRPr/>
            </a:pPr>
            <a:r>
              <a:rPr lang="ja-JP" altLang="en-US" sz="2800" smtClean="0">
                <a:effectLst/>
              </a:rPr>
              <a:t> 　</a:t>
            </a:r>
            <a:r>
              <a:rPr lang="en-US" altLang="ja-JP" sz="2800" smtClean="0">
                <a:effectLst/>
              </a:rPr>
              <a:t>2011</a:t>
            </a:r>
            <a:r>
              <a:rPr lang="ja-JP" altLang="en-US" sz="2800" smtClean="0">
                <a:effectLst/>
              </a:rPr>
              <a:t>年</a:t>
            </a:r>
            <a:r>
              <a:rPr lang="en-US" altLang="ja-JP" sz="2800" smtClean="0">
                <a:effectLst/>
              </a:rPr>
              <a:t>10</a:t>
            </a:r>
            <a:r>
              <a:rPr lang="ja-JP" altLang="en-US" sz="2800" smtClean="0">
                <a:effectLst/>
              </a:rPr>
              <a:t>月</a:t>
            </a:r>
            <a:r>
              <a:rPr lang="en-US" altLang="ja-JP" sz="2800" smtClean="0">
                <a:effectLst/>
              </a:rPr>
              <a:t>15</a:t>
            </a:r>
            <a:r>
              <a:rPr lang="ja-JP" altLang="en-US" sz="2800" smtClean="0">
                <a:effectLst/>
              </a:rPr>
              <a:t>日～</a:t>
            </a:r>
            <a:r>
              <a:rPr lang="en-US" altLang="ja-JP" sz="2800" smtClean="0">
                <a:effectLst/>
              </a:rPr>
              <a:t>17</a:t>
            </a:r>
            <a:r>
              <a:rPr lang="ja-JP" altLang="en-US" sz="2800" smtClean="0">
                <a:effectLst/>
              </a:rPr>
              <a:t>日、西はりま天文台公園で、激変星</a:t>
            </a:r>
            <a:r>
              <a:rPr lang="en-US" altLang="ja-JP" sz="2800" smtClean="0">
                <a:effectLst/>
              </a:rPr>
              <a:t>HT Cas</a:t>
            </a:r>
            <a:r>
              <a:rPr lang="ja-JP" altLang="en-US" sz="2800" smtClean="0">
                <a:effectLst/>
              </a:rPr>
              <a:t>の測光観測を行い、光度曲線を作成した。</a:t>
            </a:r>
          </a:p>
          <a:p>
            <a:pPr eaLnBrk="1" hangingPunct="1">
              <a:defRPr/>
            </a:pPr>
            <a:r>
              <a:rPr lang="ja-JP" altLang="en-US" sz="2800" smtClean="0">
                <a:effectLst/>
              </a:rPr>
              <a:t>　しかし、悪天候のため十分なデータが取れなかったため、</a:t>
            </a:r>
            <a:r>
              <a:rPr lang="en-US" altLang="ja-JP" sz="2800" smtClean="0">
                <a:effectLst/>
              </a:rPr>
              <a:t>12</a:t>
            </a:r>
            <a:r>
              <a:rPr lang="ja-JP" altLang="en-US" sz="2800" smtClean="0">
                <a:effectLst/>
              </a:rPr>
              <a:t>月</a:t>
            </a:r>
            <a:r>
              <a:rPr lang="en-US" altLang="ja-JP" sz="2800" smtClean="0">
                <a:effectLst/>
              </a:rPr>
              <a:t>9</a:t>
            </a:r>
            <a:r>
              <a:rPr lang="ja-JP" altLang="en-US" sz="2800" smtClean="0">
                <a:effectLst/>
              </a:rPr>
              <a:t>日、京都大学理学部屋上天文台</a:t>
            </a:r>
            <a:r>
              <a:rPr lang="en-US" altLang="ja-JP" sz="2800" smtClean="0">
                <a:effectLst/>
              </a:rPr>
              <a:t>40㎝</a:t>
            </a:r>
            <a:r>
              <a:rPr lang="ja-JP" altLang="en-US" sz="2800" smtClean="0">
                <a:effectLst/>
              </a:rPr>
              <a:t>望遠鏡を用い、追観測を行った。</a:t>
            </a:r>
          </a:p>
          <a:p>
            <a:pPr eaLnBrk="1" hangingPunct="1">
              <a:defRPr/>
            </a:pPr>
            <a:r>
              <a:rPr lang="ja-JP" altLang="en-US" sz="2800" smtClean="0">
                <a:effectLst/>
              </a:rPr>
              <a:t>その際の光度曲線とモデル計算結果を比較することによって、</a:t>
            </a:r>
            <a:r>
              <a:rPr lang="en-US" altLang="ja-JP" sz="2800" smtClean="0">
                <a:effectLst/>
              </a:rPr>
              <a:t>HT Cas</a:t>
            </a:r>
            <a:r>
              <a:rPr lang="ja-JP" altLang="en-US" sz="2800" smtClean="0">
                <a:effectLst/>
              </a:rPr>
              <a:t>の物理量を推定したので報告する。 </a:t>
            </a:r>
          </a:p>
          <a:p>
            <a:pPr eaLnBrk="1" hangingPunct="1">
              <a:defRPr/>
            </a:pPr>
            <a:endParaRPr lang="ja-JP" alt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075">
                                            <p:txEl>
                                              <p:pRg st="0" end="0"/>
                                            </p:txEl>
                                          </p:spTgt>
                                        </p:tgtEl>
                                        <p:attrNameLst>
                                          <p:attrName>style.visibility</p:attrName>
                                        </p:attrNameLst>
                                      </p:cBhvr>
                                      <p:to>
                                        <p:strVal val="visible"/>
                                      </p:to>
                                    </p:set>
                                    <p:animEffect transition="in" filter="wipe(down)">
                                      <p:cBhvr>
                                        <p:cTn id="14" dur="500"/>
                                        <p:tgtEl>
                                          <p:spTgt spid="3075">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075">
                                            <p:txEl>
                                              <p:pRg st="1" end="1"/>
                                            </p:txEl>
                                          </p:spTgt>
                                        </p:tgtEl>
                                        <p:attrNameLst>
                                          <p:attrName>style.visibility</p:attrName>
                                        </p:attrNameLst>
                                      </p:cBhvr>
                                      <p:to>
                                        <p:strVal val="visible"/>
                                      </p:to>
                                    </p:set>
                                    <p:animEffect transition="in" filter="wipe(down)">
                                      <p:cBhvr>
                                        <p:cTn id="19" dur="500"/>
                                        <p:tgtEl>
                                          <p:spTgt spid="3075">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075">
                                            <p:txEl>
                                              <p:pRg st="2" end="2"/>
                                            </p:txEl>
                                          </p:spTgt>
                                        </p:tgtEl>
                                        <p:attrNameLst>
                                          <p:attrName>style.visibility</p:attrName>
                                        </p:attrNameLst>
                                      </p:cBhvr>
                                      <p:to>
                                        <p:strVal val="visible"/>
                                      </p:to>
                                    </p:set>
                                    <p:animEffect transition="in" filter="wipe(down)">
                                      <p:cBhvr>
                                        <p:cTn id="24" dur="500"/>
                                        <p:tgtEl>
                                          <p:spTgt spid="3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noFill/>
        </p:spPr>
        <p:txBody>
          <a:bodyPr/>
          <a:lstStyle/>
          <a:p>
            <a:r>
              <a:rPr lang="ja-JP" altLang="en-US" smtClean="0">
                <a:effectLst/>
              </a:rPr>
              <a:t>（１０）謝辞</a:t>
            </a:r>
          </a:p>
        </p:txBody>
      </p:sp>
      <p:sp>
        <p:nvSpPr>
          <p:cNvPr id="91139" name="Rectangle 3"/>
          <p:cNvSpPr>
            <a:spLocks noGrp="1" noChangeArrowheads="1"/>
          </p:cNvSpPr>
          <p:nvPr>
            <p:ph type="body" idx="1"/>
          </p:nvPr>
        </p:nvSpPr>
        <p:spPr/>
        <p:txBody>
          <a:bodyPr/>
          <a:lstStyle/>
          <a:p>
            <a:pPr>
              <a:lnSpc>
                <a:spcPct val="90000"/>
              </a:lnSpc>
              <a:defRPr/>
            </a:pPr>
            <a:r>
              <a:rPr lang="ja-JP" altLang="en-US" sz="4000" smtClean="0"/>
              <a:t>　西はりま天文台公園の時政さん、大阪教育大学の松本先生、京都大学の野上先生、国立天文台の今田さん、</a:t>
            </a:r>
            <a:r>
              <a:rPr lang="en-US" altLang="ja-JP" sz="4000" smtClean="0"/>
              <a:t>TA</a:t>
            </a:r>
            <a:r>
              <a:rPr lang="ja-JP" altLang="en-US" sz="4000" smtClean="0"/>
              <a:t>の皆さんにお世話になりました。この研究は洛東高校で実施した平成</a:t>
            </a:r>
            <a:r>
              <a:rPr lang="en-US" altLang="ja-JP" sz="4000" smtClean="0"/>
              <a:t>23</a:t>
            </a:r>
            <a:r>
              <a:rPr lang="ja-JP" altLang="en-US" sz="4000" smtClean="0"/>
              <a:t>年度</a:t>
            </a:r>
            <a:r>
              <a:rPr lang="en-US" altLang="ja-JP" sz="4000" smtClean="0"/>
              <a:t>SPP</a:t>
            </a:r>
            <a:r>
              <a:rPr lang="ja-JP" altLang="en-US" sz="4000" smtClean="0"/>
              <a:t>講座で行われました。</a:t>
            </a:r>
            <a:endParaRPr lang="ja-JP" altLang="en-US" sz="3300" smtClean="0"/>
          </a:p>
          <a:p>
            <a:pPr>
              <a:lnSpc>
                <a:spcPct val="90000"/>
              </a:lnSpc>
              <a:defRPr/>
            </a:pPr>
            <a:endParaRPr lang="ja-JP" altLang="en-US" smtClean="0">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0"/>
            <a:ext cx="4892675"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Rectangle 2"/>
          <p:cNvSpPr>
            <a:spLocks noGrp="1" noChangeArrowheads="1"/>
          </p:cNvSpPr>
          <p:nvPr>
            <p:ph type="title"/>
          </p:nvPr>
        </p:nvSpPr>
        <p:spPr/>
        <p:txBody>
          <a:bodyPr/>
          <a:lstStyle/>
          <a:p>
            <a:pPr eaLnBrk="1" hangingPunct="1">
              <a:defRPr/>
            </a:pPr>
            <a:r>
              <a:rPr lang="ja-JP" altLang="en-US" smtClean="0"/>
              <a:t>ご静聴ありがとうございました。</a:t>
            </a:r>
          </a:p>
        </p:txBody>
      </p:sp>
      <p:sp>
        <p:nvSpPr>
          <p:cNvPr id="18435" name="Rectangle 3"/>
          <p:cNvSpPr>
            <a:spLocks noGrp="1" noChangeArrowheads="1"/>
          </p:cNvSpPr>
          <p:nvPr>
            <p:ph type="body" idx="1"/>
          </p:nvPr>
        </p:nvSpPr>
        <p:spPr>
          <a:xfrm>
            <a:off x="1116013" y="2060575"/>
            <a:ext cx="7543800" cy="4114800"/>
          </a:xfrm>
        </p:spPr>
        <p:txBody>
          <a:bodyPr/>
          <a:lstStyle/>
          <a:p>
            <a:pPr eaLnBrk="1" hangingPunct="1">
              <a:defRPr/>
            </a:pPr>
            <a:endParaRPr lang="ja-JP" altLang="ja-JP"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altLang="ja-JP" dirty="0" smtClean="0"/>
              <a:t>(</a:t>
            </a:r>
            <a:r>
              <a:rPr lang="ja-JP" altLang="en-US" dirty="0" smtClean="0"/>
              <a:t>２</a:t>
            </a:r>
            <a:r>
              <a:rPr lang="en-US" altLang="ja-JP" dirty="0" smtClean="0"/>
              <a:t>)</a:t>
            </a:r>
            <a:r>
              <a:rPr lang="ja-JP" altLang="en-US" dirty="0" smtClean="0"/>
              <a:t>激変星とは</a:t>
            </a:r>
          </a:p>
        </p:txBody>
      </p:sp>
      <p:sp>
        <p:nvSpPr>
          <p:cNvPr id="4099" name="Rectangle 3"/>
          <p:cNvSpPr>
            <a:spLocks noGrp="1" noChangeArrowheads="1"/>
          </p:cNvSpPr>
          <p:nvPr>
            <p:ph type="body" idx="1"/>
          </p:nvPr>
        </p:nvSpPr>
        <p:spPr/>
        <p:txBody>
          <a:bodyPr/>
          <a:lstStyle/>
          <a:p>
            <a:pPr eaLnBrk="1" hangingPunct="1">
              <a:defRPr/>
            </a:pPr>
            <a:r>
              <a:rPr lang="ja-JP" altLang="en-US" dirty="0" smtClean="0"/>
              <a:t>白色矮星を主星、赤色星を伴星とする連星で、公転周期は数時間程度である</a:t>
            </a:r>
            <a:r>
              <a:rPr lang="ja-JP" altLang="en-US" dirty="0" smtClean="0"/>
              <a:t>。</a:t>
            </a:r>
            <a:endParaRPr lang="en-US" altLang="ja-JP" dirty="0" smtClean="0"/>
          </a:p>
          <a:p>
            <a:pPr eaLnBrk="1" hangingPunct="1">
              <a:defRPr/>
            </a:pPr>
            <a:r>
              <a:rPr lang="ja-JP" altLang="en-US" dirty="0" smtClean="0"/>
              <a:t>その</a:t>
            </a:r>
            <a:r>
              <a:rPr lang="ja-JP" altLang="en-US" dirty="0" smtClean="0"/>
              <a:t>ため、赤色星から白色矮星に向かってガスが落ち込んでいる。そのガスは白色矮星の周りで明るく輝く降着円盤を形成している</a:t>
            </a:r>
            <a:r>
              <a:rPr lang="ja-JP" altLang="en-US" dirty="0" smtClean="0"/>
              <a:t>。</a:t>
            </a:r>
            <a:endParaRPr lang="en-US" altLang="ja-JP" dirty="0" smtClean="0"/>
          </a:p>
          <a:p>
            <a:pPr eaLnBrk="1" hangingPunct="1">
              <a:defRPr/>
            </a:pPr>
            <a:r>
              <a:rPr lang="ja-JP" altLang="en-US" dirty="0" smtClean="0"/>
              <a:t>ガス</a:t>
            </a:r>
            <a:r>
              <a:rPr lang="ja-JP" altLang="en-US" dirty="0" smtClean="0"/>
              <a:t>が降着円盤に落ちていくところはホットスポットと呼ばれ、特に明るく輝く。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099">
                                            <p:txEl>
                                              <p:pRg st="0" end="0"/>
                                            </p:txEl>
                                          </p:spTgt>
                                        </p:tgtEl>
                                        <p:attrNameLst>
                                          <p:attrName>style.visibility</p:attrName>
                                        </p:attrNameLst>
                                      </p:cBhvr>
                                      <p:to>
                                        <p:strVal val="visible"/>
                                      </p:to>
                                    </p:set>
                                    <p:animEffect transition="in" filter="wipe(down)">
                                      <p:cBhvr>
                                        <p:cTn id="14" dur="500"/>
                                        <p:tgtEl>
                                          <p:spTgt spid="409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099">
                                            <p:txEl>
                                              <p:pRg st="1" end="1"/>
                                            </p:txEl>
                                          </p:spTgt>
                                        </p:tgtEl>
                                        <p:attrNameLst>
                                          <p:attrName>style.visibility</p:attrName>
                                        </p:attrNameLst>
                                      </p:cBhvr>
                                      <p:to>
                                        <p:strVal val="visible"/>
                                      </p:to>
                                    </p:set>
                                    <p:animEffect transition="in" filter="wipe(down)">
                                      <p:cBhvr>
                                        <p:cTn id="19" dur="500"/>
                                        <p:tgtEl>
                                          <p:spTgt spid="409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099">
                                            <p:txEl>
                                              <p:pRg st="2" end="2"/>
                                            </p:txEl>
                                          </p:spTgt>
                                        </p:tgtEl>
                                        <p:attrNameLst>
                                          <p:attrName>style.visibility</p:attrName>
                                        </p:attrNameLst>
                                      </p:cBhvr>
                                      <p:to>
                                        <p:strVal val="visible"/>
                                      </p:to>
                                    </p:set>
                                    <p:animEffect transition="in" filter="wipe(down)">
                                      <p:cBhvr>
                                        <p:cTn id="24" dur="5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descr="図1"/>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051050" y="549275"/>
            <a:ext cx="5592763" cy="575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7" name="AutoShape 7"/>
          <p:cNvSpPr>
            <a:spLocks noChangeArrowheads="1"/>
          </p:cNvSpPr>
          <p:nvPr/>
        </p:nvSpPr>
        <p:spPr bwMode="auto">
          <a:xfrm>
            <a:off x="4787900" y="1844675"/>
            <a:ext cx="1223963" cy="431800"/>
          </a:xfrm>
          <a:prstGeom prst="wedgeRoundRectCallout">
            <a:avLst>
              <a:gd name="adj1" fmla="val -43750"/>
              <a:gd name="adj2" fmla="val 70000"/>
              <a:gd name="adj3" fmla="val 16667"/>
            </a:avLst>
          </a:prstGeom>
          <a:solidFill>
            <a:schemeClr val="tx2"/>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ja-JP" altLang="en-US">
                <a:solidFill>
                  <a:srgbClr val="000000"/>
                </a:solidFill>
              </a:rPr>
              <a:t>赤色星</a:t>
            </a:r>
          </a:p>
        </p:txBody>
      </p:sp>
      <p:sp>
        <p:nvSpPr>
          <p:cNvPr id="6148" name="AutoShape 8"/>
          <p:cNvSpPr>
            <a:spLocks noChangeArrowheads="1"/>
          </p:cNvSpPr>
          <p:nvPr/>
        </p:nvSpPr>
        <p:spPr bwMode="auto">
          <a:xfrm>
            <a:off x="5148263" y="3573463"/>
            <a:ext cx="1800225" cy="360362"/>
          </a:xfrm>
          <a:prstGeom prst="wedgeRoundRectCallout">
            <a:avLst>
              <a:gd name="adj1" fmla="val -44708"/>
              <a:gd name="adj2" fmla="val 69824"/>
              <a:gd name="adj3" fmla="val 16667"/>
            </a:avLst>
          </a:prstGeom>
          <a:solidFill>
            <a:schemeClr val="tx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ja-JP" altLang="en-US">
                <a:solidFill>
                  <a:srgbClr val="000000"/>
                </a:solidFill>
              </a:rPr>
              <a:t>ホットスポット</a:t>
            </a:r>
          </a:p>
        </p:txBody>
      </p:sp>
      <p:sp>
        <p:nvSpPr>
          <p:cNvPr id="6149" name="AutoShape 9"/>
          <p:cNvSpPr>
            <a:spLocks noChangeArrowheads="1"/>
          </p:cNvSpPr>
          <p:nvPr/>
        </p:nvSpPr>
        <p:spPr bwMode="auto">
          <a:xfrm>
            <a:off x="5580063" y="4221163"/>
            <a:ext cx="1368425" cy="360362"/>
          </a:xfrm>
          <a:prstGeom prst="wedgeRoundRectCallout">
            <a:avLst>
              <a:gd name="adj1" fmla="val -53366"/>
              <a:gd name="adj2" fmla="val 80838"/>
              <a:gd name="adj3" fmla="val 16667"/>
            </a:avLst>
          </a:prstGeom>
          <a:solidFill>
            <a:schemeClr val="tx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ja-JP" altLang="en-US">
                <a:solidFill>
                  <a:srgbClr val="000000"/>
                </a:solidFill>
              </a:rPr>
              <a:t>白色矮星</a:t>
            </a:r>
          </a:p>
        </p:txBody>
      </p:sp>
      <p:sp>
        <p:nvSpPr>
          <p:cNvPr id="6150" name="AutoShape 10"/>
          <p:cNvSpPr>
            <a:spLocks noChangeArrowheads="1"/>
          </p:cNvSpPr>
          <p:nvPr/>
        </p:nvSpPr>
        <p:spPr bwMode="auto">
          <a:xfrm>
            <a:off x="2555875" y="4508500"/>
            <a:ext cx="1223963" cy="360363"/>
          </a:xfrm>
          <a:prstGeom prst="wedgeRoundRectCallout">
            <a:avLst>
              <a:gd name="adj1" fmla="val 84241"/>
              <a:gd name="adj2" fmla="val 41630"/>
              <a:gd name="adj3" fmla="val 16667"/>
            </a:avLst>
          </a:prstGeom>
          <a:solidFill>
            <a:schemeClr val="tx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ja-JP" altLang="en-US">
                <a:solidFill>
                  <a:srgbClr val="000000"/>
                </a:solidFill>
              </a:rPr>
              <a:t>降着円盤</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down)">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altLang="ja-JP" dirty="0" smtClean="0"/>
              <a:t>(</a:t>
            </a:r>
            <a:r>
              <a:rPr lang="ja-JP" altLang="en-US" dirty="0" smtClean="0"/>
              <a:t>３</a:t>
            </a:r>
            <a:r>
              <a:rPr lang="en-US" altLang="ja-JP" dirty="0" smtClean="0"/>
              <a:t>)</a:t>
            </a:r>
            <a:r>
              <a:rPr lang="ja-JP" altLang="en-US" dirty="0" smtClean="0"/>
              <a:t>対象の激変星</a:t>
            </a:r>
          </a:p>
        </p:txBody>
      </p:sp>
      <p:sp>
        <p:nvSpPr>
          <p:cNvPr id="5123" name="Rectangle 3"/>
          <p:cNvSpPr>
            <a:spLocks noGrp="1" noChangeArrowheads="1"/>
          </p:cNvSpPr>
          <p:nvPr>
            <p:ph type="body" idx="1"/>
          </p:nvPr>
        </p:nvSpPr>
        <p:spPr/>
        <p:txBody>
          <a:bodyPr/>
          <a:lstStyle/>
          <a:p>
            <a:pPr eaLnBrk="1" hangingPunct="1">
              <a:defRPr/>
            </a:pPr>
            <a:r>
              <a:rPr lang="en-US" altLang="ja-JP" sz="2800" dirty="0" smtClean="0"/>
              <a:t>HT </a:t>
            </a:r>
            <a:r>
              <a:rPr lang="en-US" altLang="ja-JP" sz="2800" dirty="0" err="1" smtClean="0"/>
              <a:t>Cas</a:t>
            </a:r>
            <a:r>
              <a:rPr lang="ja-JP" altLang="en-US" sz="2800" dirty="0" smtClean="0"/>
              <a:t>は、カシオペア座にある激変星の一種で蝕の周期は</a:t>
            </a:r>
            <a:r>
              <a:rPr lang="en-US" altLang="ja-JP" sz="2800" dirty="0" smtClean="0"/>
              <a:t>106</a:t>
            </a:r>
            <a:r>
              <a:rPr lang="ja-JP" altLang="en-US" sz="2800" dirty="0" smtClean="0"/>
              <a:t>分である。</a:t>
            </a:r>
            <a:r>
              <a:rPr lang="ja-JP" altLang="en-US" sz="2800" dirty="0" smtClean="0">
                <a:effectLst/>
              </a:rPr>
              <a:t> </a:t>
            </a:r>
            <a:endParaRPr lang="ja-JP" altLang="en-US" sz="2800" dirty="0" smtClean="0"/>
          </a:p>
          <a:p>
            <a:pPr eaLnBrk="1" hangingPunct="1">
              <a:defRPr/>
            </a:pPr>
            <a:r>
              <a:rPr lang="ja-JP" altLang="en-US" sz="2800" dirty="0" smtClean="0"/>
              <a:t>この星は、</a:t>
            </a:r>
            <a:r>
              <a:rPr lang="en-US" altLang="ja-JP" sz="2800" dirty="0" smtClean="0"/>
              <a:t>2010</a:t>
            </a:r>
            <a:r>
              <a:rPr lang="ja-JP" altLang="en-US" sz="2800" dirty="0" smtClean="0"/>
              <a:t>年</a:t>
            </a:r>
            <a:r>
              <a:rPr lang="en-US" altLang="ja-JP" sz="2800" dirty="0" smtClean="0"/>
              <a:t>11</a:t>
            </a:r>
            <a:r>
              <a:rPr lang="ja-JP" altLang="en-US" sz="2800" dirty="0" smtClean="0"/>
              <a:t>月</a:t>
            </a:r>
            <a:r>
              <a:rPr lang="en-US" altLang="ja-JP" sz="2800" dirty="0" smtClean="0"/>
              <a:t>2</a:t>
            </a:r>
            <a:r>
              <a:rPr lang="ja-JP" altLang="en-US" sz="2800" dirty="0" smtClean="0"/>
              <a:t>日に</a:t>
            </a:r>
            <a:r>
              <a:rPr lang="en-US" altLang="ja-JP" sz="2800" dirty="0" smtClean="0"/>
              <a:t>1</a:t>
            </a:r>
            <a:r>
              <a:rPr lang="ja-JP" altLang="en-US" sz="2800" dirty="0" smtClean="0"/>
              <a:t>年</a:t>
            </a:r>
            <a:r>
              <a:rPr lang="en-US" altLang="ja-JP" sz="2800" dirty="0" smtClean="0"/>
              <a:t>8</a:t>
            </a:r>
            <a:r>
              <a:rPr lang="ja-JP" altLang="en-US" sz="2800" dirty="0" smtClean="0"/>
              <a:t>ヶ月ぶりの増光をし、その中でもスーパーアウトバーストと呼ばれる現象が見られたとのことである。</a:t>
            </a:r>
          </a:p>
          <a:p>
            <a:pPr eaLnBrk="1" hangingPunct="1">
              <a:defRPr/>
            </a:pPr>
            <a:r>
              <a:rPr lang="ja-JP" altLang="en-US" sz="2800" dirty="0" smtClean="0"/>
              <a:t>今回のデータは、増光終了後に観測したことになり、昨年度の観測とあわせて増光の前後での観測となり大変貴重なデータといえる。</a:t>
            </a:r>
            <a:r>
              <a:rPr lang="ja-JP" altLang="en-US" sz="2800" dirty="0" smtClean="0">
                <a:effectLst/>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123">
                                            <p:txEl>
                                              <p:pRg st="0" end="0"/>
                                            </p:txEl>
                                          </p:spTgt>
                                        </p:tgtEl>
                                        <p:attrNameLst>
                                          <p:attrName>style.visibility</p:attrName>
                                        </p:attrNameLst>
                                      </p:cBhvr>
                                      <p:to>
                                        <p:strVal val="visible"/>
                                      </p:to>
                                    </p:set>
                                    <p:animEffect transition="in" filter="wipe(down)">
                                      <p:cBhvr>
                                        <p:cTn id="14" dur="500"/>
                                        <p:tgtEl>
                                          <p:spTgt spid="512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123">
                                            <p:txEl>
                                              <p:pRg st="1" end="1"/>
                                            </p:txEl>
                                          </p:spTgt>
                                        </p:tgtEl>
                                        <p:attrNameLst>
                                          <p:attrName>style.visibility</p:attrName>
                                        </p:attrNameLst>
                                      </p:cBhvr>
                                      <p:to>
                                        <p:strVal val="visible"/>
                                      </p:to>
                                    </p:set>
                                    <p:animEffect transition="in" filter="wipe(down)">
                                      <p:cBhvr>
                                        <p:cTn id="19" dur="500"/>
                                        <p:tgtEl>
                                          <p:spTgt spid="512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123">
                                            <p:txEl>
                                              <p:pRg st="2" end="2"/>
                                            </p:txEl>
                                          </p:spTgt>
                                        </p:tgtEl>
                                        <p:attrNameLst>
                                          <p:attrName>style.visibility</p:attrName>
                                        </p:attrNameLst>
                                      </p:cBhvr>
                                      <p:to>
                                        <p:strVal val="visible"/>
                                      </p:to>
                                    </p:set>
                                    <p:animEffect transition="in" filter="wipe(down)">
                                      <p:cBhvr>
                                        <p:cTn id="24" dur="500"/>
                                        <p:tgtEl>
                                          <p:spTgt spid="51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altLang="ja-JP" dirty="0" smtClean="0"/>
              <a:t>HT </a:t>
            </a:r>
            <a:r>
              <a:rPr lang="en-US" altLang="ja-JP" dirty="0" err="1" smtClean="0"/>
              <a:t>Cas</a:t>
            </a:r>
            <a:endParaRPr lang="en-US" altLang="ja-JP" dirty="0" smtClean="0"/>
          </a:p>
        </p:txBody>
      </p:sp>
      <p:sp>
        <p:nvSpPr>
          <p:cNvPr id="27651" name="Rectangle 3"/>
          <p:cNvSpPr>
            <a:spLocks noGrp="1" noChangeArrowheads="1"/>
          </p:cNvSpPr>
          <p:nvPr>
            <p:ph type="body" idx="1"/>
          </p:nvPr>
        </p:nvSpPr>
        <p:spPr/>
        <p:txBody>
          <a:bodyPr/>
          <a:lstStyle/>
          <a:p>
            <a:pPr eaLnBrk="1" hangingPunct="1">
              <a:buFont typeface="Wingdings" pitchFamily="2" charset="2"/>
              <a:buNone/>
              <a:defRPr/>
            </a:pPr>
            <a:endParaRPr lang="ja-JP" altLang="ja-JP" smtClean="0"/>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6499" y="1592597"/>
            <a:ext cx="4968205" cy="4968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Line 6"/>
          <p:cNvSpPr>
            <a:spLocks noChangeShapeType="1"/>
          </p:cNvSpPr>
          <p:nvPr/>
        </p:nvSpPr>
        <p:spPr bwMode="auto">
          <a:xfrm flipH="1" flipV="1">
            <a:off x="4787900" y="3644900"/>
            <a:ext cx="936625" cy="4318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1000"/>
                                        <p:tgtEl>
                                          <p:spTgt spid="27650"/>
                                        </p:tgtEl>
                                      </p:cBhvr>
                                    </p:animEffect>
                                    <p:anim calcmode="lin" valueType="num">
                                      <p:cBhvr>
                                        <p:cTn id="8" dur="1000" fill="hold"/>
                                        <p:tgtEl>
                                          <p:spTgt spid="27650"/>
                                        </p:tgtEl>
                                        <p:attrNameLst>
                                          <p:attrName>ppt_x</p:attrName>
                                        </p:attrNameLst>
                                      </p:cBhvr>
                                      <p:tavLst>
                                        <p:tav tm="0">
                                          <p:val>
                                            <p:strVal val="#ppt_x"/>
                                          </p:val>
                                        </p:tav>
                                        <p:tav tm="100000">
                                          <p:val>
                                            <p:strVal val="#ppt_x"/>
                                          </p:val>
                                        </p:tav>
                                      </p:tavLst>
                                    </p:anim>
                                    <p:anim calcmode="lin" valueType="num">
                                      <p:cBhvr>
                                        <p:cTn id="9" dur="1000" fill="hold"/>
                                        <p:tgtEl>
                                          <p:spTgt spid="276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8196"/>
                                        </p:tgtEl>
                                        <p:attrNameLst>
                                          <p:attrName>style.visibility</p:attrName>
                                        </p:attrNameLst>
                                      </p:cBhvr>
                                      <p:to>
                                        <p:strVal val="visible"/>
                                      </p:to>
                                    </p:set>
                                    <p:animEffect transition="in" filter="wipe(down)">
                                      <p:cBhvr>
                                        <p:cTn id="14" dur="500"/>
                                        <p:tgtEl>
                                          <p:spTgt spid="819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8197"/>
                                        </p:tgtEl>
                                        <p:attrNameLst>
                                          <p:attrName>style.visibility</p:attrName>
                                        </p:attrNameLst>
                                      </p:cBhvr>
                                      <p:to>
                                        <p:strVal val="visible"/>
                                      </p:to>
                                    </p:set>
                                    <p:animEffect transition="in" filter="circle(in)">
                                      <p:cBhvr>
                                        <p:cTn id="19" dur="10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819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altLang="ja-JP" dirty="0" smtClean="0"/>
              <a:t>(</a:t>
            </a:r>
            <a:r>
              <a:rPr lang="ja-JP" altLang="en-US" dirty="0" smtClean="0"/>
              <a:t>４</a:t>
            </a:r>
            <a:r>
              <a:rPr lang="en-US" altLang="ja-JP" dirty="0" smtClean="0"/>
              <a:t>)</a:t>
            </a:r>
            <a:r>
              <a:rPr lang="ja-JP" altLang="en-US" dirty="0" smtClean="0"/>
              <a:t>観測について</a:t>
            </a:r>
          </a:p>
        </p:txBody>
      </p:sp>
      <p:sp>
        <p:nvSpPr>
          <p:cNvPr id="6147" name="Rectangle 3"/>
          <p:cNvSpPr>
            <a:spLocks noGrp="1" noChangeArrowheads="1"/>
          </p:cNvSpPr>
          <p:nvPr>
            <p:ph type="body" idx="1"/>
          </p:nvPr>
        </p:nvSpPr>
        <p:spPr>
          <a:xfrm>
            <a:off x="900113" y="1773238"/>
            <a:ext cx="7543800" cy="4114800"/>
          </a:xfrm>
        </p:spPr>
        <p:txBody>
          <a:bodyPr/>
          <a:lstStyle/>
          <a:p>
            <a:pPr eaLnBrk="1" hangingPunct="1">
              <a:defRPr/>
            </a:pPr>
            <a:r>
              <a:rPr lang="en-US" altLang="ja-JP" dirty="0" smtClean="0"/>
              <a:t>2011</a:t>
            </a:r>
            <a:r>
              <a:rPr lang="ja-JP" altLang="en-US" dirty="0" smtClean="0"/>
              <a:t>年</a:t>
            </a:r>
            <a:r>
              <a:rPr lang="en-US" altLang="ja-JP" dirty="0" smtClean="0"/>
              <a:t>10</a:t>
            </a:r>
            <a:r>
              <a:rPr lang="ja-JP" altLang="en-US" dirty="0" smtClean="0"/>
              <a:t>月</a:t>
            </a:r>
            <a:r>
              <a:rPr lang="en-US" altLang="ja-JP" dirty="0" smtClean="0"/>
              <a:t>16</a:t>
            </a:r>
            <a:r>
              <a:rPr lang="ja-JP" altLang="en-US" dirty="0" smtClean="0"/>
              <a:t>日</a:t>
            </a:r>
            <a:r>
              <a:rPr lang="en-US" altLang="ja-JP" dirty="0" smtClean="0"/>
              <a:t>22</a:t>
            </a:r>
            <a:r>
              <a:rPr lang="ja-JP" altLang="en-US" dirty="0" smtClean="0"/>
              <a:t>時</a:t>
            </a:r>
            <a:r>
              <a:rPr lang="en-US" altLang="ja-JP" dirty="0" smtClean="0"/>
              <a:t>56</a:t>
            </a:r>
            <a:r>
              <a:rPr lang="ja-JP" altLang="en-US" dirty="0" smtClean="0"/>
              <a:t>分～</a:t>
            </a:r>
            <a:r>
              <a:rPr lang="en-US" altLang="ja-JP" dirty="0" smtClean="0"/>
              <a:t>17</a:t>
            </a:r>
            <a:r>
              <a:rPr lang="ja-JP" altLang="en-US" dirty="0" smtClean="0"/>
              <a:t>日</a:t>
            </a:r>
            <a:r>
              <a:rPr lang="en-US" altLang="ja-JP" dirty="0" smtClean="0"/>
              <a:t>0</a:t>
            </a:r>
            <a:r>
              <a:rPr lang="ja-JP" altLang="en-US" dirty="0" smtClean="0"/>
              <a:t>時</a:t>
            </a:r>
            <a:r>
              <a:rPr lang="en-US" altLang="ja-JP" dirty="0" smtClean="0"/>
              <a:t>59</a:t>
            </a:r>
            <a:r>
              <a:rPr lang="ja-JP" altLang="en-US" dirty="0" smtClean="0"/>
              <a:t>分に西はりま天文台の</a:t>
            </a:r>
            <a:r>
              <a:rPr lang="en-US" altLang="ja-JP" dirty="0" smtClean="0"/>
              <a:t>60cm</a:t>
            </a:r>
            <a:r>
              <a:rPr lang="ja-JP" altLang="en-US" dirty="0" smtClean="0"/>
              <a:t>望遠鏡で観測。</a:t>
            </a:r>
            <a:endParaRPr lang="en-US" altLang="ja-JP" dirty="0" smtClean="0"/>
          </a:p>
          <a:p>
            <a:pPr eaLnBrk="1" hangingPunct="1">
              <a:defRPr/>
            </a:pPr>
            <a:r>
              <a:rPr lang="ja-JP" altLang="en-US" dirty="0" smtClean="0"/>
              <a:t>また、</a:t>
            </a:r>
            <a:r>
              <a:rPr lang="en-US" altLang="ja-JP" dirty="0" smtClean="0"/>
              <a:t>2011</a:t>
            </a:r>
            <a:r>
              <a:rPr lang="ja-JP" altLang="en-US" dirty="0" smtClean="0"/>
              <a:t>年</a:t>
            </a:r>
            <a:r>
              <a:rPr lang="en-US" altLang="ja-JP" dirty="0" smtClean="0"/>
              <a:t>12</a:t>
            </a:r>
            <a:r>
              <a:rPr lang="ja-JP" altLang="en-US" dirty="0" smtClean="0"/>
              <a:t>月</a:t>
            </a:r>
            <a:r>
              <a:rPr lang="en-US" altLang="ja-JP" dirty="0" smtClean="0"/>
              <a:t>9</a:t>
            </a:r>
            <a:r>
              <a:rPr lang="ja-JP" altLang="en-US" dirty="0" smtClean="0"/>
              <a:t>日</a:t>
            </a:r>
            <a:r>
              <a:rPr lang="en-US" altLang="ja-JP" dirty="0" smtClean="0"/>
              <a:t>18</a:t>
            </a:r>
            <a:r>
              <a:rPr lang="ja-JP" altLang="en-US" dirty="0" smtClean="0"/>
              <a:t>時</a:t>
            </a:r>
            <a:r>
              <a:rPr lang="en-US" altLang="ja-JP" dirty="0" smtClean="0"/>
              <a:t>05</a:t>
            </a:r>
            <a:r>
              <a:rPr lang="ja-JP" altLang="en-US" dirty="0" smtClean="0"/>
              <a:t>分～</a:t>
            </a:r>
            <a:r>
              <a:rPr lang="en-US" altLang="ja-JP" dirty="0" smtClean="0"/>
              <a:t>20</a:t>
            </a:r>
            <a:r>
              <a:rPr lang="ja-JP" altLang="en-US" dirty="0" smtClean="0"/>
              <a:t>時</a:t>
            </a:r>
            <a:r>
              <a:rPr lang="en-US" altLang="ja-JP" dirty="0" smtClean="0"/>
              <a:t>10</a:t>
            </a:r>
            <a:r>
              <a:rPr lang="ja-JP" altLang="en-US" dirty="0" smtClean="0"/>
              <a:t>分に京都大学理学部屋上の望遠鏡で観測し、</a:t>
            </a:r>
            <a:r>
              <a:rPr lang="en-US" altLang="ja-JP" dirty="0" smtClean="0"/>
              <a:t>30</a:t>
            </a:r>
            <a:r>
              <a:rPr lang="ja-JP" altLang="en-US" dirty="0" smtClean="0"/>
              <a:t>秒間隔で自動観測した。</a:t>
            </a:r>
            <a:r>
              <a:rPr lang="ja-JP" altLang="en-US" dirty="0" smtClean="0">
                <a:effectLst/>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147">
                                            <p:txEl>
                                              <p:pRg st="0" end="0"/>
                                            </p:txEl>
                                          </p:spTgt>
                                        </p:tgtEl>
                                        <p:attrNameLst>
                                          <p:attrName>style.visibility</p:attrName>
                                        </p:attrNameLst>
                                      </p:cBhvr>
                                      <p:to>
                                        <p:strVal val="visible"/>
                                      </p:to>
                                    </p:set>
                                    <p:animEffect transition="in" filter="wipe(down)">
                                      <p:cBhvr>
                                        <p:cTn id="14" dur="500"/>
                                        <p:tgtEl>
                                          <p:spTgt spid="614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147">
                                            <p:txEl>
                                              <p:pRg st="1" end="1"/>
                                            </p:txEl>
                                          </p:spTgt>
                                        </p:tgtEl>
                                        <p:attrNameLst>
                                          <p:attrName>style.visibility</p:attrName>
                                        </p:attrNameLst>
                                      </p:cBhvr>
                                      <p:to>
                                        <p:strVal val="visible"/>
                                      </p:to>
                                    </p:set>
                                    <p:animEffect transition="in" filter="wipe(down)">
                                      <p:cBhvr>
                                        <p:cTn id="19" dur="500"/>
                                        <p:tgtEl>
                                          <p:spTgt spid="61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000" dirty="0"/>
              <a:t>西はりま天文台の</a:t>
            </a:r>
            <a:r>
              <a:rPr lang="en-US" altLang="ja-JP" sz="3000" dirty="0"/>
              <a:t>60cm</a:t>
            </a:r>
            <a:r>
              <a:rPr lang="ja-JP" altLang="en-US" sz="3000" dirty="0"/>
              <a:t>望遠鏡</a:t>
            </a:r>
            <a:endParaRPr kumimoji="1" lang="ja-JP" altLang="en-US" sz="3000" dirty="0"/>
          </a:p>
        </p:txBody>
      </p:sp>
      <p:sp>
        <p:nvSpPr>
          <p:cNvPr id="4" name="テキスト プレースホルダー 3"/>
          <p:cNvSpPr>
            <a:spLocks noGrp="1"/>
          </p:cNvSpPr>
          <p:nvPr>
            <p:ph type="body" sz="half" idx="2"/>
          </p:nvPr>
        </p:nvSpPr>
        <p:spPr/>
        <p:txBody>
          <a:bodyPr/>
          <a:lstStyle/>
          <a:p>
            <a:endParaRPr kumimoji="1" lang="ja-JP" altLang="en-US" dirty="0"/>
          </a:p>
        </p:txBody>
      </p:sp>
      <p:pic>
        <p:nvPicPr>
          <p:cNvPr id="46083" name="Picture 3"/>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21860" b="21860"/>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090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6083"/>
                                        </p:tgtEl>
                                        <p:attrNameLst>
                                          <p:attrName>style.visibility</p:attrName>
                                        </p:attrNameLst>
                                      </p:cBhvr>
                                      <p:to>
                                        <p:strVal val="visible"/>
                                      </p:to>
                                    </p:set>
                                    <p:animEffect transition="in" filter="wipe(down)">
                                      <p:cBhvr>
                                        <p:cTn id="7" dur="500"/>
                                        <p:tgtEl>
                                          <p:spTgt spid="4608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altLang="ja-JP" dirty="0" smtClean="0"/>
              <a:t>(</a:t>
            </a:r>
            <a:r>
              <a:rPr lang="ja-JP" altLang="en-US" dirty="0" smtClean="0"/>
              <a:t>５</a:t>
            </a:r>
            <a:r>
              <a:rPr lang="en-US" altLang="ja-JP" dirty="0" smtClean="0"/>
              <a:t>)</a:t>
            </a:r>
            <a:r>
              <a:rPr lang="ja-JP" altLang="en-US" dirty="0" smtClean="0"/>
              <a:t>解析</a:t>
            </a:r>
          </a:p>
        </p:txBody>
      </p:sp>
      <p:sp>
        <p:nvSpPr>
          <p:cNvPr id="7171" name="Rectangle 3"/>
          <p:cNvSpPr>
            <a:spLocks noGrp="1" noChangeArrowheads="1"/>
          </p:cNvSpPr>
          <p:nvPr>
            <p:ph type="body" idx="1"/>
          </p:nvPr>
        </p:nvSpPr>
        <p:spPr/>
        <p:txBody>
          <a:bodyPr/>
          <a:lstStyle/>
          <a:p>
            <a:pPr eaLnBrk="1" hangingPunct="1">
              <a:defRPr/>
            </a:pPr>
            <a:r>
              <a:rPr lang="ja-JP" altLang="en-US" dirty="0" smtClean="0"/>
              <a:t>両方の観測とも</a:t>
            </a:r>
            <a:r>
              <a:rPr lang="en-US" altLang="ja-JP" dirty="0" smtClean="0"/>
              <a:t>fits</a:t>
            </a:r>
            <a:r>
              <a:rPr lang="ja-JP" altLang="en-US" dirty="0" smtClean="0"/>
              <a:t>データの一次処理は京都大学の大島誠人さんにお願いした</a:t>
            </a:r>
            <a:r>
              <a:rPr lang="ja-JP" altLang="en-US" dirty="0" smtClean="0"/>
              <a:t>。</a:t>
            </a:r>
            <a:endParaRPr lang="en-US" altLang="ja-JP" dirty="0" smtClean="0"/>
          </a:p>
          <a:p>
            <a:pPr eaLnBrk="1" hangingPunct="1">
              <a:defRPr/>
            </a:pPr>
            <a:r>
              <a:rPr lang="ja-JP" altLang="en-US" dirty="0"/>
              <a:t>また、</a:t>
            </a:r>
            <a:r>
              <a:rPr lang="ja-JP" altLang="en-US" dirty="0" smtClean="0"/>
              <a:t>学校</a:t>
            </a:r>
            <a:r>
              <a:rPr lang="ja-JP" altLang="en-US" dirty="0" smtClean="0"/>
              <a:t>で国立天文台提供の画像処理ソフト マカリを利用して、</a:t>
            </a:r>
            <a:r>
              <a:rPr lang="en-US" altLang="ja-JP" dirty="0" smtClean="0"/>
              <a:t>HT </a:t>
            </a:r>
            <a:r>
              <a:rPr lang="en-US" altLang="ja-JP" dirty="0" err="1" smtClean="0"/>
              <a:t>Cas</a:t>
            </a:r>
            <a:r>
              <a:rPr lang="ja-JP" altLang="en-US" dirty="0" smtClean="0"/>
              <a:t>と比較星の明るさを測定した。</a:t>
            </a:r>
            <a:r>
              <a:rPr lang="ja-JP" altLang="en-US" dirty="0" smtClean="0">
                <a:effectLst/>
              </a:rPr>
              <a:t> </a:t>
            </a:r>
            <a:r>
              <a:rPr lang="ja-JP" altLang="en-US" dirty="0" smtClean="0"/>
              <a:t>（図１）（図２）</a:t>
            </a:r>
          </a:p>
          <a:p>
            <a:pPr eaLnBrk="1" hangingPunct="1">
              <a:defRPr/>
            </a:pPr>
            <a:endParaRPr lang="en-US" altLang="ja-JP"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171">
                                            <p:txEl>
                                              <p:pRg st="0" end="0"/>
                                            </p:txEl>
                                          </p:spTgt>
                                        </p:tgtEl>
                                        <p:attrNameLst>
                                          <p:attrName>style.visibility</p:attrName>
                                        </p:attrNameLst>
                                      </p:cBhvr>
                                      <p:to>
                                        <p:strVal val="visible"/>
                                      </p:to>
                                    </p:set>
                                    <p:animEffect transition="in" filter="wipe(down)">
                                      <p:cBhvr>
                                        <p:cTn id="14" dur="500"/>
                                        <p:tgtEl>
                                          <p:spTgt spid="717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171">
                                            <p:txEl>
                                              <p:pRg st="1" end="1"/>
                                            </p:txEl>
                                          </p:spTgt>
                                        </p:tgtEl>
                                        <p:attrNameLst>
                                          <p:attrName>style.visibility</p:attrName>
                                        </p:attrNameLst>
                                      </p:cBhvr>
                                      <p:to>
                                        <p:strVal val="visible"/>
                                      </p:to>
                                    </p:set>
                                    <p:animEffect transition="in" filter="wipe(down)">
                                      <p:cBhvr>
                                        <p:cTn id="19" dur="500"/>
                                        <p:tgtEl>
                                          <p:spTgt spid="71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Lst>
  </p:timing>
</p:sld>
</file>

<file path=ppt/theme/theme1.xml><?xml version="1.0" encoding="utf-8"?>
<a:theme xmlns:a="http://schemas.openxmlformats.org/drawingml/2006/main" name="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Shimmer</Template>
  <TotalTime>1156</TotalTime>
  <Words>608</Words>
  <Application>Microsoft Office PowerPoint</Application>
  <PresentationFormat>画面に合わせる (4:3)</PresentationFormat>
  <Paragraphs>81</Paragraphs>
  <Slides>21</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21</vt:i4>
      </vt:variant>
    </vt:vector>
  </HeadingPairs>
  <TitlesOfParts>
    <vt:vector size="29" baseType="lpstr">
      <vt:lpstr>Tahoma</vt:lpstr>
      <vt:lpstr>ＭＳ Ｐゴシック</vt:lpstr>
      <vt:lpstr>Arial</vt:lpstr>
      <vt:lpstr>Wingdings</vt:lpstr>
      <vt:lpstr>Calibri</vt:lpstr>
      <vt:lpstr>Times New Roman</vt:lpstr>
      <vt:lpstr>ＭＳ 明朝</vt:lpstr>
      <vt:lpstr>Shimmer</vt:lpstr>
      <vt:lpstr>HT Casの測光観測と モデルによる物理量の推定２  </vt:lpstr>
      <vt:lpstr>(１)はじめに</vt:lpstr>
      <vt:lpstr>(２)激変星とは</vt:lpstr>
      <vt:lpstr>PowerPoint プレゼンテーション</vt:lpstr>
      <vt:lpstr>(３)対象の激変星</vt:lpstr>
      <vt:lpstr>HT Cas</vt:lpstr>
      <vt:lpstr>(４)観測について</vt:lpstr>
      <vt:lpstr>西はりま天文台の60cm望遠鏡</vt:lpstr>
      <vt:lpstr>(５)解析</vt:lpstr>
      <vt:lpstr>図１　西はりま天文台公園 ６０㎝望遠鏡での観測結果</vt:lpstr>
      <vt:lpstr>図２　京都大学屋上天文台 ４０㎝望遠鏡での観測結果</vt:lpstr>
      <vt:lpstr>(６)光度曲線解析</vt:lpstr>
      <vt:lpstr>昨年の観測に一番よく合うモデル（この値を初期値にした。）</vt:lpstr>
      <vt:lpstr>(７)結果</vt:lpstr>
      <vt:lpstr>モデル１</vt:lpstr>
      <vt:lpstr>PowerPoint プレゼンテーション</vt:lpstr>
      <vt:lpstr>モデル２</vt:lpstr>
      <vt:lpstr>PowerPoint プレゼンテーション</vt:lpstr>
      <vt:lpstr>（８）結果と考察２</vt:lpstr>
      <vt:lpstr>（１０）謝辞</vt:lpstr>
      <vt:lpstr>ご静聴ありがとうございました。</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 Casの測光観測と モデルによる物理量の推定</dc:title>
  <dc:creator>西村昌能</dc:creator>
  <cp:lastModifiedBy>京都府教育庁</cp:lastModifiedBy>
  <cp:revision>46</cp:revision>
  <dcterms:created xsi:type="dcterms:W3CDTF">2011-02-08T01:25:58Z</dcterms:created>
  <dcterms:modified xsi:type="dcterms:W3CDTF">2012-02-16T10:32:50Z</dcterms:modified>
</cp:coreProperties>
</file>