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72" r:id="rId4"/>
    <p:sldId id="258" r:id="rId5"/>
    <p:sldId id="273" r:id="rId6"/>
    <p:sldId id="259" r:id="rId7"/>
    <p:sldId id="274" r:id="rId8"/>
    <p:sldId id="275" r:id="rId9"/>
    <p:sldId id="280" r:id="rId10"/>
    <p:sldId id="260" r:id="rId11"/>
    <p:sldId id="281" r:id="rId12"/>
    <p:sldId id="282" r:id="rId13"/>
    <p:sldId id="262" r:id="rId14"/>
    <p:sldId id="263" r:id="rId15"/>
    <p:sldId id="276" r:id="rId16"/>
    <p:sldId id="284" r:id="rId17"/>
    <p:sldId id="277" r:id="rId18"/>
    <p:sldId id="283" r:id="rId19"/>
    <p:sldId id="266" r:id="rId20"/>
    <p:sldId id="278" r:id="rId21"/>
    <p:sldId id="279" r:id="rId22"/>
    <p:sldId id="267" r:id="rId23"/>
    <p:sldId id="268" r:id="rId24"/>
    <p:sldId id="286" r:id="rId25"/>
    <p:sldId id="285" r:id="rId26"/>
    <p:sldId id="287" r:id="rId27"/>
    <p:sldId id="288" r:id="rId28"/>
    <p:sldId id="271" r:id="rId29"/>
  </p:sldIdLst>
  <p:sldSz cx="9144000" cy="6858000" type="screen4x3"/>
  <p:notesSz cx="6742113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67" autoAdjust="0"/>
  </p:normalViewPr>
  <p:slideViewPr>
    <p:cSldViewPr>
      <p:cViewPr>
        <p:scale>
          <a:sx n="66" d="100"/>
          <a:sy n="66" d="100"/>
        </p:scale>
        <p:origin x="-119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F363F-4810-4413-985C-3007B88B03D3}" type="datetimeFigureOut">
              <a:rPr kumimoji="1" lang="ja-JP" altLang="en-US" smtClean="0"/>
              <a:t>2012/2/18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0F6A5-D2CD-46E8-910E-5F4DFF9687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8179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A458E-C2C0-47B6-B9D8-A96056F54328}" type="datetimeFigureOut">
              <a:rPr kumimoji="1" lang="ja-JP" altLang="en-US" smtClean="0"/>
              <a:t>2012/2/18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DA6DC-FF6A-4A6F-AE6C-4FB57DD3601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3290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DA6DC-FF6A-4A6F-AE6C-4FB57DD3601B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5775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8DA6DC-FF6A-4A6F-AE6C-4FB57DD3601B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0370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89C33-A452-4096-BA66-BFAF1EC961D4}" type="datetime1">
              <a:rPr kumimoji="1" lang="ja-JP" altLang="en-US" smtClean="0"/>
              <a:t>2012/2/18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C1FD-961D-4CA8-BAD3-517890CF1A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440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88A88-F9F5-476F-B952-F94AB6733A67}" type="datetime1">
              <a:rPr kumimoji="1" lang="ja-JP" altLang="en-US" smtClean="0"/>
              <a:t>2012/2/18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C1FD-961D-4CA8-BAD3-517890CF1A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8535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27A9A-9AF1-45C3-BB29-0F4AE88A143E}" type="datetime1">
              <a:rPr kumimoji="1" lang="ja-JP" altLang="en-US" smtClean="0"/>
              <a:t>2012/2/18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C1FD-961D-4CA8-BAD3-517890CF1A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316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57F67-3F23-43D4-89EE-43EB11EEB6D4}" type="datetime1">
              <a:rPr kumimoji="1" lang="ja-JP" altLang="en-US" smtClean="0"/>
              <a:t>2012/2/18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C1FD-961D-4CA8-BAD3-517890CF1A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189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FBEA-A7B5-4046-9558-8F49064063D3}" type="datetime1">
              <a:rPr kumimoji="1" lang="ja-JP" altLang="en-US" smtClean="0"/>
              <a:t>2012/2/18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C1FD-961D-4CA8-BAD3-517890CF1A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0911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3377-0C7E-41E5-9546-CE8CEF03131E}" type="datetime1">
              <a:rPr kumimoji="1" lang="ja-JP" altLang="en-US" smtClean="0"/>
              <a:t>2012/2/18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C1FD-961D-4CA8-BAD3-517890CF1A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5263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434F-9EA0-4F2A-A474-FB4ED7DCAD40}" type="datetime1">
              <a:rPr kumimoji="1" lang="ja-JP" altLang="en-US" smtClean="0"/>
              <a:t>2012/2/18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C1FD-961D-4CA8-BAD3-517890CF1A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2291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7CC7-EB82-4DD2-953B-69CF8C8D850D}" type="datetime1">
              <a:rPr kumimoji="1" lang="ja-JP" altLang="en-US" smtClean="0"/>
              <a:t>2012/2/18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C1FD-961D-4CA8-BAD3-517890CF1A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4440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33A2-8092-4BAC-A7E2-88F7280FC995}" type="datetime1">
              <a:rPr kumimoji="1" lang="ja-JP" altLang="en-US" smtClean="0"/>
              <a:t>2012/2/18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C1FD-961D-4CA8-BAD3-517890CF1A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2559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CAED-3DEE-4759-8B6E-085FEF8DB76C}" type="datetime1">
              <a:rPr kumimoji="1" lang="ja-JP" altLang="en-US" smtClean="0"/>
              <a:t>2012/2/18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C1FD-961D-4CA8-BAD3-517890CF1A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248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F7B7-DA2A-4CFB-91DE-ECEF29D1F16F}" type="datetime1">
              <a:rPr kumimoji="1" lang="ja-JP" altLang="en-US" smtClean="0"/>
              <a:t>2012/2/18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C1FD-961D-4CA8-BAD3-517890CF1A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354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AEEDD-0DEF-4057-90AB-53223587DF8D}" type="datetime1">
              <a:rPr kumimoji="1" lang="ja-JP" altLang="en-US" smtClean="0"/>
              <a:t>2012/2/18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8C1FD-961D-4CA8-BAD3-517890CF1A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653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t_RIMG00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815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96166"/>
            <a:ext cx="1666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ut_RIMG00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-12701" y="4866545"/>
            <a:ext cx="9145587" cy="938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今村和義</a:t>
            </a:r>
            <a:r>
              <a:rPr lang="en-US" altLang="ja-JP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, </a:t>
            </a:r>
            <a:r>
              <a:rPr lang="ja-JP" alt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田邉健茲</a:t>
            </a:r>
            <a:r>
              <a:rPr lang="en-US" altLang="ja-JP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, </a:t>
            </a:r>
            <a:r>
              <a:rPr lang="ja-JP" alt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高木良輔</a:t>
            </a:r>
            <a:endParaRPr lang="en-US" altLang="ja-JP" sz="3000" dirty="0" smtClean="0">
              <a:solidFill>
                <a:schemeClr val="tx1">
                  <a:lumMod val="95000"/>
                  <a:lumOff val="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岡山理科大学</a:t>
            </a:r>
            <a:endParaRPr lang="en-US" altLang="ja-JP" sz="2500" dirty="0">
              <a:solidFill>
                <a:schemeClr val="tx1">
                  <a:lumMod val="95000"/>
                  <a:lumOff val="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-12700" y="1700808"/>
            <a:ext cx="9156700" cy="138499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ja-JP" altLang="ja-JP" sz="4200" b="1" dirty="0">
                <a:solidFill>
                  <a:schemeClr val="bg1"/>
                </a:solidFill>
                <a:latin typeface="Times New Roman" pitchFamily="18" charset="0"/>
                <a:ea typeface="メイリオ" pitchFamily="50" charset="-128"/>
                <a:cs typeface="Times New Roman" pitchFamily="18" charset="0"/>
              </a:rPr>
              <a:t>回帰新星</a:t>
            </a:r>
            <a:r>
              <a:rPr lang="en-US" altLang="ja-JP" sz="4200" b="1" dirty="0">
                <a:solidFill>
                  <a:schemeClr val="bg1"/>
                </a:solidFill>
                <a:latin typeface="Times New Roman" pitchFamily="18" charset="0"/>
                <a:ea typeface="メイリオ" pitchFamily="50" charset="-128"/>
                <a:cs typeface="Times New Roman" pitchFamily="18" charset="0"/>
              </a:rPr>
              <a:t> </a:t>
            </a:r>
            <a:r>
              <a:rPr lang="ja-JP" altLang="ja-JP" sz="4200" b="1" dirty="0">
                <a:solidFill>
                  <a:schemeClr val="bg1"/>
                </a:solidFill>
                <a:latin typeface="Times New Roman" pitchFamily="18" charset="0"/>
                <a:ea typeface="メイリオ" pitchFamily="50" charset="-128"/>
                <a:cs typeface="Times New Roman" pitchFamily="18" charset="0"/>
              </a:rPr>
              <a:t>T Pyx</a:t>
            </a:r>
            <a:r>
              <a:rPr lang="en-US" altLang="ja-JP" sz="4200" b="1" dirty="0">
                <a:solidFill>
                  <a:schemeClr val="bg1"/>
                </a:solidFill>
                <a:latin typeface="Times New Roman" pitchFamily="18" charset="0"/>
                <a:ea typeface="メイリオ" pitchFamily="50" charset="-128"/>
                <a:cs typeface="Times New Roman" pitchFamily="18" charset="0"/>
              </a:rPr>
              <a:t> </a:t>
            </a:r>
            <a:r>
              <a:rPr lang="ja-JP" altLang="ja-JP" sz="4200" b="1" dirty="0" smtClean="0">
                <a:solidFill>
                  <a:schemeClr val="bg1"/>
                </a:solidFill>
                <a:latin typeface="Times New Roman" pitchFamily="18" charset="0"/>
                <a:ea typeface="メイリオ" pitchFamily="50" charset="-128"/>
                <a:cs typeface="Times New Roman" pitchFamily="18" charset="0"/>
              </a:rPr>
              <a:t>の2011年</a:t>
            </a:r>
            <a:endParaRPr lang="en-US" altLang="ja-JP" sz="4200" b="1" dirty="0" smtClean="0">
              <a:solidFill>
                <a:schemeClr val="bg1"/>
              </a:solidFill>
              <a:latin typeface="Times New Roman" pitchFamily="18" charset="0"/>
              <a:ea typeface="メイリオ" pitchFamily="50" charset="-128"/>
              <a:cs typeface="Times New Roman" pitchFamily="18" charset="0"/>
            </a:endParaRPr>
          </a:p>
          <a:p>
            <a:pPr lvl="0" algn="ctr">
              <a:defRPr/>
            </a:pPr>
            <a:r>
              <a:rPr lang="ja-JP" altLang="ja-JP" sz="4200" b="1" dirty="0" smtClean="0">
                <a:solidFill>
                  <a:schemeClr val="bg1"/>
                </a:solidFill>
                <a:latin typeface="Times New Roman" pitchFamily="18" charset="0"/>
                <a:ea typeface="メイリオ" pitchFamily="50" charset="-128"/>
                <a:cs typeface="Times New Roman" pitchFamily="18" charset="0"/>
              </a:rPr>
              <a:t>爆発</a:t>
            </a:r>
            <a:r>
              <a:rPr lang="ja-JP" altLang="ja-JP" sz="4200" b="1" dirty="0">
                <a:solidFill>
                  <a:schemeClr val="bg1"/>
                </a:solidFill>
                <a:latin typeface="Times New Roman" pitchFamily="18" charset="0"/>
                <a:ea typeface="メイリオ" pitchFamily="50" charset="-128"/>
                <a:cs typeface="Times New Roman" pitchFamily="18" charset="0"/>
              </a:rPr>
              <a:t>時におけるスペクトルの進化</a:t>
            </a:r>
            <a:endParaRPr lang="ja-JP" altLang="en-US" sz="4200" b="1" dirty="0">
              <a:solidFill>
                <a:schemeClr val="bg1"/>
              </a:solidFill>
              <a:latin typeface="Times New Roman" pitchFamily="18" charset="0"/>
              <a:ea typeface="メイリオ" pitchFamily="50" charset="-128"/>
              <a:cs typeface="Times New Roman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47190" y="305966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Spectral Evolution of Recurrent Nova T </a:t>
            </a:r>
            <a:r>
              <a:rPr kumimoji="1" lang="en-US" altLang="ja-JP" b="1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Pyx</a:t>
            </a:r>
            <a:r>
              <a:rPr kumimoji="1" lang="en-US" altLang="ja-JP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2011 outburst</a:t>
            </a:r>
            <a:endParaRPr kumimoji="1" lang="ja-JP" altLang="en-US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2" t="23419" r="13435" b="26532"/>
          <a:stretch/>
        </p:blipFill>
        <p:spPr bwMode="auto">
          <a:xfrm>
            <a:off x="107504" y="5955329"/>
            <a:ext cx="432048" cy="436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412168" y="69850"/>
            <a:ext cx="87484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5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連星・変光星・低温度星研究会</a:t>
            </a:r>
            <a:r>
              <a:rPr lang="en-US" altLang="ja-JP" sz="15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(@</a:t>
            </a:r>
            <a:r>
              <a:rPr lang="ja-JP" altLang="en-US" sz="15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京都産業大学</a:t>
            </a:r>
            <a:r>
              <a:rPr lang="en-US" altLang="ja-JP" sz="15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)</a:t>
            </a:r>
          </a:p>
          <a:p>
            <a:pPr algn="r"/>
            <a:r>
              <a:rPr lang="en-US" altLang="ja-JP" sz="15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2012</a:t>
            </a:r>
            <a:r>
              <a:rPr lang="ja-JP" altLang="en-US" sz="15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</a:t>
            </a:r>
            <a:r>
              <a:rPr lang="en-US" altLang="ja-JP" sz="15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</a:t>
            </a:r>
            <a:r>
              <a:rPr lang="ja-JP" altLang="en-US" sz="15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月</a:t>
            </a:r>
            <a:r>
              <a:rPr lang="en-US" altLang="ja-JP" sz="15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17</a:t>
            </a:r>
            <a:r>
              <a:rPr lang="ja-JP" altLang="en-US" sz="15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日～</a:t>
            </a:r>
            <a:r>
              <a:rPr lang="en-US" altLang="ja-JP" sz="15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19</a:t>
            </a:r>
            <a:r>
              <a:rPr lang="ja-JP" altLang="en-US" sz="15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</a:t>
            </a:r>
            <a:endParaRPr kumimoji="1" lang="ja-JP" altLang="en-US" sz="15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C1FD-961D-4CA8-BAD3-517890CF1AB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29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t_RIMG0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815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-12700" y="44450"/>
            <a:ext cx="9156700" cy="83185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8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2.</a:t>
            </a:r>
            <a:r>
              <a:rPr lang="ja-JP" altLang="en-US" sz="48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　</a:t>
            </a:r>
            <a:r>
              <a:rPr lang="en-US" altLang="ja-JP" sz="48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Observations</a:t>
            </a:r>
            <a:endParaRPr lang="ja-JP" altLang="en-US" sz="4800" b="1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2" descr="cut_RIMG0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100" y="2492895"/>
            <a:ext cx="4697329" cy="4171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RIMG0076"/>
          <p:cNvPicPr>
            <a:picLocks noChangeAspect="1" noChangeArrowheads="1"/>
          </p:cNvPicPr>
          <p:nvPr/>
        </p:nvPicPr>
        <p:blipFill>
          <a:blip r:embed="rId4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4155821" cy="311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79512" y="3358733"/>
            <a:ext cx="3600399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b="1" dirty="0"/>
              <a:t>田邉自宅天</a:t>
            </a:r>
            <a:r>
              <a:rPr lang="ja-JP" altLang="en-US" b="1" dirty="0" smtClean="0"/>
              <a:t>文台 </a:t>
            </a:r>
            <a:endParaRPr lang="en-US" altLang="ja-JP" b="1" dirty="0" smtClean="0"/>
          </a:p>
          <a:p>
            <a:r>
              <a:rPr lang="en-US" altLang="ja-JP" b="1" dirty="0" smtClean="0"/>
              <a:t>(Tanabe Personal Observatory; TPO)</a:t>
            </a:r>
            <a:endParaRPr lang="ja-JP" altLang="en-US" b="1" dirty="0"/>
          </a:p>
        </p:txBody>
      </p:sp>
      <p:sp>
        <p:nvSpPr>
          <p:cNvPr id="19" name="Text Box 83"/>
          <p:cNvSpPr txBox="1">
            <a:spLocks noChangeArrowheads="1"/>
          </p:cNvSpPr>
          <p:nvPr/>
        </p:nvSpPr>
        <p:spPr bwMode="auto">
          <a:xfrm>
            <a:off x="323528" y="4293096"/>
            <a:ext cx="3734171" cy="235449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100" b="1" dirty="0" smtClean="0"/>
              <a:t>望遠鏡</a:t>
            </a:r>
            <a:r>
              <a:rPr lang="ja-JP" altLang="en-US" sz="2100" b="1" dirty="0"/>
              <a:t>：セレストロン</a:t>
            </a:r>
            <a:r>
              <a:rPr lang="en-US" altLang="ja-JP" sz="2100" b="1" dirty="0"/>
              <a:t>(C11)</a:t>
            </a:r>
          </a:p>
          <a:p>
            <a:pPr>
              <a:spcBef>
                <a:spcPct val="50000"/>
              </a:spcBef>
            </a:pPr>
            <a:r>
              <a:rPr lang="en-US" altLang="ja-JP" sz="2100" b="1" dirty="0"/>
              <a:t>  </a:t>
            </a:r>
            <a:r>
              <a:rPr lang="ja-JP" altLang="en-US" sz="2100" b="1" dirty="0"/>
              <a:t>　</a:t>
            </a:r>
            <a:r>
              <a:rPr lang="en-US" altLang="ja-JP" sz="2100" b="1" dirty="0" smtClean="0"/>
              <a:t>D=28 </a:t>
            </a:r>
            <a:r>
              <a:rPr lang="en-US" altLang="ja-JP" sz="2100" b="1" dirty="0"/>
              <a:t>c</a:t>
            </a:r>
            <a:r>
              <a:rPr lang="en-US" altLang="ja-JP" sz="2100" b="1" dirty="0" smtClean="0"/>
              <a:t>m</a:t>
            </a:r>
            <a:r>
              <a:rPr lang="en-US" altLang="ja-JP" sz="2100" b="1" dirty="0"/>
              <a:t>, F10</a:t>
            </a:r>
          </a:p>
          <a:p>
            <a:pPr>
              <a:spcBef>
                <a:spcPct val="50000"/>
              </a:spcBef>
            </a:pPr>
            <a:r>
              <a:rPr lang="ja-JP" altLang="en-US" sz="2100" b="1" dirty="0" smtClean="0"/>
              <a:t>赤道</a:t>
            </a:r>
            <a:r>
              <a:rPr lang="ja-JP" altLang="en-US" sz="2100" b="1" dirty="0"/>
              <a:t>儀：高橋 </a:t>
            </a:r>
            <a:r>
              <a:rPr lang="en-US" altLang="ja-JP" sz="2100" b="1" dirty="0" smtClean="0"/>
              <a:t>NJP</a:t>
            </a:r>
            <a:endParaRPr lang="en-US" altLang="ja-JP" sz="2100" b="1" dirty="0"/>
          </a:p>
          <a:p>
            <a:pPr>
              <a:spcBef>
                <a:spcPct val="50000"/>
              </a:spcBef>
            </a:pPr>
            <a:r>
              <a:rPr lang="ja-JP" altLang="en-US" sz="2100" b="1" dirty="0" smtClean="0"/>
              <a:t>分光器</a:t>
            </a:r>
            <a:r>
              <a:rPr lang="ja-JP" altLang="en-US" sz="2100" b="1" dirty="0"/>
              <a:t>：</a:t>
            </a:r>
            <a:r>
              <a:rPr lang="en-US" altLang="ja-JP" sz="2100" b="1" dirty="0"/>
              <a:t>SBIG </a:t>
            </a:r>
            <a:r>
              <a:rPr lang="en-US" altLang="ja-JP" sz="2100" b="1" dirty="0" smtClean="0"/>
              <a:t>DSS-7 (R~400)</a:t>
            </a:r>
            <a:endParaRPr lang="en-US" altLang="ja-JP" sz="2100" b="1" dirty="0"/>
          </a:p>
          <a:p>
            <a:pPr>
              <a:spcBef>
                <a:spcPct val="50000"/>
              </a:spcBef>
            </a:pPr>
            <a:r>
              <a:rPr lang="en-US" altLang="ja-JP" sz="2100" b="1" dirty="0" smtClean="0"/>
              <a:t>CCD</a:t>
            </a:r>
            <a:r>
              <a:rPr lang="ja-JP" altLang="en-US" sz="2100" b="1" dirty="0"/>
              <a:t>：</a:t>
            </a:r>
            <a:r>
              <a:rPr lang="en-US" altLang="ja-JP" sz="2100" b="1" dirty="0"/>
              <a:t>SBIG ST-402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4355976" y="1261209"/>
            <a:ext cx="46973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ja-JP" altLang="en-US" sz="2000" dirty="0" smtClean="0"/>
              <a:t>大学屋上では観測が行えなかった。</a:t>
            </a:r>
            <a:endParaRPr lang="en-US" altLang="ja-JP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000" dirty="0" smtClean="0"/>
              <a:t>TPO</a:t>
            </a:r>
            <a:r>
              <a:rPr lang="ja-JP" altLang="en-US" sz="2000" dirty="0" smtClean="0"/>
              <a:t>は西低空の観測に適している。</a:t>
            </a:r>
            <a:endParaRPr lang="en-US" altLang="ja-JP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sz="2000" dirty="0" smtClean="0"/>
              <a:t>観測の大部分は田邉 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教授</a:t>
            </a:r>
            <a:r>
              <a:rPr lang="en-US" altLang="ja-JP" sz="2000" dirty="0" smtClean="0"/>
              <a:t>) </a:t>
            </a:r>
            <a:r>
              <a:rPr lang="ja-JP" altLang="en-US" sz="2000" dirty="0" smtClean="0"/>
              <a:t>による。</a:t>
            </a:r>
            <a:endParaRPr lang="en-US" altLang="ja-JP" sz="2000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C1FD-961D-4CA8-BAD3-517890CF1AB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751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-12700" y="44450"/>
            <a:ext cx="91567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000" b="1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Bisei</a:t>
            </a:r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Astronomical Observatory</a:t>
            </a:r>
            <a:endParaRPr lang="ja-JP" altLang="en-US" sz="4000" b="1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Picture 3" descr="cut_RIMG0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815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ut_RIMG0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3"/>
          <p:cNvSpPr txBox="1">
            <a:spLocks noChangeArrowheads="1"/>
          </p:cNvSpPr>
          <p:nvPr/>
        </p:nvSpPr>
        <p:spPr bwMode="auto">
          <a:xfrm>
            <a:off x="5004048" y="5068340"/>
            <a:ext cx="3734171" cy="138499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100" b="1" dirty="0" smtClean="0"/>
              <a:t>望遠鏡： </a:t>
            </a:r>
            <a:r>
              <a:rPr lang="en-US" altLang="ja-JP" sz="2100" b="1" dirty="0" smtClean="0"/>
              <a:t>D=101cm</a:t>
            </a:r>
            <a:endParaRPr lang="en-US" altLang="ja-JP" sz="2100" b="1" dirty="0"/>
          </a:p>
          <a:p>
            <a:pPr>
              <a:spcBef>
                <a:spcPct val="50000"/>
              </a:spcBef>
            </a:pPr>
            <a:r>
              <a:rPr lang="ja-JP" altLang="en-US" sz="2100" b="1" dirty="0" smtClean="0"/>
              <a:t>分光器：</a:t>
            </a:r>
            <a:r>
              <a:rPr lang="en-US" altLang="ja-JP" sz="2100" b="1" dirty="0" smtClean="0"/>
              <a:t>R~1000 (300 lines/mm)</a:t>
            </a:r>
            <a:endParaRPr lang="en-US" altLang="ja-JP" sz="2100" b="1" dirty="0"/>
          </a:p>
          <a:p>
            <a:pPr>
              <a:spcBef>
                <a:spcPct val="50000"/>
              </a:spcBef>
            </a:pPr>
            <a:r>
              <a:rPr lang="en-US" altLang="ja-JP" sz="2100" b="1" dirty="0" smtClean="0"/>
              <a:t>CCD</a:t>
            </a:r>
            <a:r>
              <a:rPr lang="ja-JP" altLang="en-US" sz="2100" b="1" dirty="0" smtClean="0"/>
              <a:t>：</a:t>
            </a:r>
            <a:r>
              <a:rPr lang="en-US" altLang="ja-JP" sz="2100" b="1" dirty="0"/>
              <a:t>ANDOR DU-440BV </a:t>
            </a:r>
          </a:p>
        </p:txBody>
      </p:sp>
      <p:pic>
        <p:nvPicPr>
          <p:cNvPr id="2051" name="Picture 3" descr="C:\Users\Kazuyoshi\Desktop\IMG_03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88" y="853554"/>
            <a:ext cx="4199836" cy="559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329" y="853554"/>
            <a:ext cx="2664296" cy="399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C1FD-961D-4CA8-BAD3-517890CF1AB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630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-12700" y="44450"/>
            <a:ext cx="9156700" cy="86177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50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3.  Results</a:t>
            </a:r>
            <a:endParaRPr lang="ja-JP" altLang="en-US" sz="5000" b="1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3" descr="cut_RIMG0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815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ut_RIMG0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1115616" y="1772816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3-1.  Early Phase</a:t>
            </a:r>
          </a:p>
          <a:p>
            <a:pPr algn="ctr"/>
            <a:r>
              <a:rPr kumimoji="1" lang="ja-JP" altLang="en-US" sz="3000" dirty="0" smtClean="0">
                <a:solidFill>
                  <a:schemeClr val="bg1">
                    <a:lumMod val="75000"/>
                  </a:schemeClr>
                </a:solidFill>
              </a:rPr>
              <a:t>田邉自宅天文台で得た結果について</a:t>
            </a:r>
            <a:endParaRPr kumimoji="1" lang="ja-JP" altLang="en-US" sz="3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15616" y="1772816"/>
            <a:ext cx="6912768" cy="1323439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5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3-1.  Early Phase</a:t>
            </a:r>
          </a:p>
          <a:p>
            <a:pPr algn="ctr"/>
            <a:r>
              <a:rPr kumimoji="1" lang="ja-JP" altLang="en-US" sz="3000" dirty="0" smtClean="0">
                <a:solidFill>
                  <a:srgbClr val="7030A0"/>
                </a:solidFill>
              </a:rPr>
              <a:t>田邉自宅天文台で得た結果について</a:t>
            </a:r>
            <a:endParaRPr kumimoji="1" lang="ja-JP" altLang="en-US" sz="3000" dirty="0">
              <a:solidFill>
                <a:srgbClr val="7030A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15616" y="3977769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3-2.  Late Phase</a:t>
            </a:r>
          </a:p>
          <a:p>
            <a:pPr algn="ctr"/>
            <a:r>
              <a:rPr lang="ja-JP" altLang="en-US" sz="3000" dirty="0">
                <a:solidFill>
                  <a:schemeClr val="bg1">
                    <a:lumMod val="75000"/>
                  </a:schemeClr>
                </a:solidFill>
              </a:rPr>
              <a:t>美星</a:t>
            </a:r>
            <a:r>
              <a:rPr kumimoji="1" lang="ja-JP" altLang="en-US" sz="3000" dirty="0" smtClean="0">
                <a:solidFill>
                  <a:schemeClr val="bg1">
                    <a:lumMod val="75000"/>
                  </a:schemeClr>
                </a:solidFill>
              </a:rPr>
              <a:t>天文台で得た結果について</a:t>
            </a:r>
            <a:endParaRPr kumimoji="1" lang="ja-JP" altLang="en-US" sz="3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C1FD-961D-4CA8-BAD3-517890CF1AB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186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t_RIMG00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815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-12700" y="44450"/>
            <a:ext cx="9156700" cy="83185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8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3-1. </a:t>
            </a:r>
            <a:r>
              <a:rPr lang="en-US" altLang="ja-JP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Early Phase</a:t>
            </a:r>
            <a:endParaRPr lang="ja-JP" altLang="en-US" sz="4000" b="1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2" descr="cut_RIMG00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" t="7387" r="4047" b="1081"/>
          <a:stretch/>
        </p:blipFill>
        <p:spPr bwMode="auto">
          <a:xfrm>
            <a:off x="4372315" y="883323"/>
            <a:ext cx="4737022" cy="591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グループ化 10"/>
          <p:cNvGrpSpPr/>
          <p:nvPr/>
        </p:nvGrpSpPr>
        <p:grpSpPr>
          <a:xfrm>
            <a:off x="107504" y="1796870"/>
            <a:ext cx="6361087" cy="4872490"/>
            <a:chOff x="179512" y="1296672"/>
            <a:chExt cx="6361087" cy="4872490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179512" y="1296672"/>
              <a:ext cx="6361087" cy="4872490"/>
              <a:chOff x="17672" y="1167547"/>
              <a:chExt cx="4338304" cy="3323071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439"/>
              <a:stretch/>
            </p:blipFill>
            <p:spPr bwMode="auto">
              <a:xfrm>
                <a:off x="17672" y="1167547"/>
                <a:ext cx="4289194" cy="30775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テキスト ボックス 1"/>
              <p:cNvSpPr txBox="1"/>
              <p:nvPr/>
            </p:nvSpPr>
            <p:spPr>
              <a:xfrm>
                <a:off x="66782" y="4238731"/>
                <a:ext cx="4289194" cy="25188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(</a:t>
                </a:r>
                <a:r>
                  <a:rPr lang="ja-JP" altLang="en-US" dirty="0" smtClean="0"/>
                  <a:t>光度曲線のデータは</a:t>
                </a:r>
                <a:r>
                  <a:rPr lang="en-US" altLang="ja-JP" dirty="0" smtClean="0"/>
                  <a:t>VSOLJ</a:t>
                </a:r>
                <a:r>
                  <a:rPr lang="ja-JP" altLang="en-US" dirty="0" smtClean="0"/>
                  <a:t>より</a:t>
                </a:r>
                <a:r>
                  <a:rPr lang="en-US" altLang="ja-JP" dirty="0" smtClean="0"/>
                  <a:t>; </a:t>
                </a:r>
                <a:r>
                  <a:rPr lang="ja-JP" altLang="en-US" dirty="0" smtClean="0"/>
                  <a:t>前原氏</a:t>
                </a:r>
                <a:r>
                  <a:rPr lang="en-US" altLang="ja-JP" dirty="0" smtClean="0"/>
                  <a:t>, </a:t>
                </a:r>
                <a:r>
                  <a:rPr lang="ja-JP" altLang="en-US" dirty="0" smtClean="0"/>
                  <a:t>清田氏</a:t>
                </a:r>
                <a:r>
                  <a:rPr lang="en-US" altLang="ja-JP" dirty="0" smtClean="0"/>
                  <a:t>, </a:t>
                </a:r>
                <a:r>
                  <a:rPr lang="ja-JP" altLang="en-US" dirty="0" smtClean="0"/>
                  <a:t>伊藤氏</a:t>
                </a:r>
                <a:r>
                  <a:rPr lang="en-US" altLang="ja-JP" dirty="0" smtClean="0"/>
                  <a:t>)</a:t>
                </a:r>
                <a:endParaRPr kumimoji="1" lang="ja-JP" altLang="en-US" dirty="0"/>
              </a:p>
            </p:txBody>
          </p:sp>
        </p:grpSp>
        <p:cxnSp>
          <p:nvCxnSpPr>
            <p:cNvPr id="7" name="直線矢印コネクタ 6"/>
            <p:cNvCxnSpPr/>
            <p:nvPr/>
          </p:nvCxnSpPr>
          <p:spPr>
            <a:xfrm flipV="1">
              <a:off x="5148064" y="2852936"/>
              <a:ext cx="0" cy="48343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0" name="テキスト ボックス 9"/>
            <p:cNvSpPr txBox="1"/>
            <p:nvPr/>
          </p:nvSpPr>
          <p:spPr>
            <a:xfrm>
              <a:off x="4499992" y="3356992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maximum</a:t>
              </a:r>
              <a:endParaRPr kumimoji="1" lang="ja-JP" altLang="en-US" dirty="0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179512" y="980728"/>
            <a:ext cx="42484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300" dirty="0" smtClean="0"/>
              <a:t>極大の</a:t>
            </a:r>
            <a:r>
              <a:rPr kumimoji="1" lang="en-US" altLang="ja-JP" sz="2300" dirty="0" smtClean="0"/>
              <a:t>25</a:t>
            </a:r>
            <a:r>
              <a:rPr kumimoji="1" lang="ja-JP" altLang="en-US" sz="2300" dirty="0" smtClean="0"/>
              <a:t>日前から極大周辺に渡って計</a:t>
            </a:r>
            <a:r>
              <a:rPr kumimoji="1" lang="en-US" altLang="ja-JP" sz="2300" dirty="0" smtClean="0"/>
              <a:t>11</a:t>
            </a:r>
            <a:r>
              <a:rPr kumimoji="1" lang="ja-JP" altLang="en-US" sz="2300" dirty="0" smtClean="0"/>
              <a:t>夜の分光観測に成功。</a:t>
            </a:r>
            <a:endParaRPr kumimoji="1" lang="ja-JP" altLang="en-US" sz="23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C1FD-961D-4CA8-BAD3-517890CF1AB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143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216710" y="1771655"/>
            <a:ext cx="3563202" cy="10092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Picture 3" descr="cut_RIMG0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815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-12700" y="44450"/>
            <a:ext cx="9156700" cy="83185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4800" b="1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2" descr="cut_RIMG0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109893" y="1693257"/>
            <a:ext cx="3598011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3000" dirty="0" smtClean="0"/>
              <a:t>Hα, β, γ, δ</a:t>
            </a:r>
            <a:endParaRPr lang="en-US" altLang="ja-JP" sz="3000" dirty="0"/>
          </a:p>
          <a:p>
            <a:pPr algn="ctr"/>
            <a:r>
              <a:rPr kumimoji="1" lang="en-US" altLang="ja-JP" sz="3000" dirty="0" smtClean="0"/>
              <a:t>He I, N II, N III, O 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0" r="3376"/>
          <a:stretch/>
        </p:blipFill>
        <p:spPr bwMode="auto">
          <a:xfrm>
            <a:off x="3806555" y="967038"/>
            <a:ext cx="5337445" cy="570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0" y="11663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1" lang="en-US" altLang="ja-JP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kumimoji="1" lang="en-US" altLang="ja-JP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-21 days from maximum</a:t>
            </a:r>
            <a:endParaRPr kumimoji="1" lang="ja-JP" alt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9893" y="1268760"/>
            <a:ext cx="35980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200" dirty="0" smtClean="0"/>
              <a:t>同定した輝線</a:t>
            </a:r>
            <a:endParaRPr kumimoji="1" lang="ja-JP" altLang="en-US" sz="2200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679516" y="3352056"/>
            <a:ext cx="2600392" cy="2309192"/>
            <a:chOff x="679516" y="2996952"/>
            <a:chExt cx="2600392" cy="2309192"/>
          </a:xfrm>
        </p:grpSpPr>
        <p:sp>
          <p:nvSpPr>
            <p:cNvPr id="2" name="正方形/長方形 1"/>
            <p:cNvSpPr/>
            <p:nvPr/>
          </p:nvSpPr>
          <p:spPr>
            <a:xfrm>
              <a:off x="679516" y="4521314"/>
              <a:ext cx="2600392" cy="78483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altLang="ja-JP" sz="4500" dirty="0"/>
                <a:t>He/N </a:t>
              </a:r>
              <a:r>
                <a:rPr lang="en-US" altLang="ja-JP" sz="4500" dirty="0" smtClean="0"/>
                <a:t>type</a:t>
              </a:r>
              <a:endParaRPr lang="ja-JP" altLang="en-US" sz="4500" dirty="0"/>
            </a:p>
          </p:txBody>
        </p:sp>
        <p:sp>
          <p:nvSpPr>
            <p:cNvPr id="11" name="下矢印 10"/>
            <p:cNvSpPr/>
            <p:nvPr/>
          </p:nvSpPr>
          <p:spPr>
            <a:xfrm>
              <a:off x="1403648" y="2996952"/>
              <a:ext cx="1152128" cy="1224136"/>
            </a:xfrm>
            <a:prstGeom prst="down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467544" y="285293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主に高励起な輝線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C1FD-961D-4CA8-BAD3-517890CF1AB3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43608" y="5733256"/>
            <a:ext cx="23042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500" dirty="0" smtClean="0"/>
              <a:t>Williams (1992)</a:t>
            </a:r>
            <a:endParaRPr kumimoji="1" lang="ja-JP" altLang="en-US" sz="1500" dirty="0"/>
          </a:p>
        </p:txBody>
      </p:sp>
    </p:spTree>
    <p:extLst>
      <p:ext uri="{BB962C8B-B14F-4D97-AF65-F5344CB8AC3E}">
        <p14:creationId xmlns:p14="http://schemas.microsoft.com/office/powerpoint/2010/main" val="115143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3" r="3502"/>
          <a:stretch/>
        </p:blipFill>
        <p:spPr bwMode="auto">
          <a:xfrm>
            <a:off x="3737065" y="905119"/>
            <a:ext cx="5406935" cy="5764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216710" y="1772816"/>
            <a:ext cx="3563202" cy="10092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Picture 3" descr="cut_RIMG00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815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-12700" y="44450"/>
            <a:ext cx="91567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en-US" altLang="ja-JP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 to +2 days from maximum</a:t>
            </a:r>
            <a:endParaRPr lang="ja-JP" alt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ut_RIMG00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109893" y="1693257"/>
            <a:ext cx="3598011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3000" dirty="0" smtClean="0"/>
              <a:t>Hα, β, γ, δ</a:t>
            </a:r>
            <a:endParaRPr lang="en-US" altLang="ja-JP" sz="3000" dirty="0"/>
          </a:p>
          <a:p>
            <a:pPr algn="ctr"/>
            <a:r>
              <a:rPr kumimoji="1" lang="en-US" altLang="ja-JP" sz="3000" dirty="0" smtClean="0"/>
              <a:t>Fe II, Na I, O I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9893" y="1268760"/>
            <a:ext cx="35980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200" dirty="0" smtClean="0"/>
              <a:t>同定した輝線</a:t>
            </a:r>
            <a:endParaRPr kumimoji="1" lang="ja-JP" altLang="en-US" sz="2200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817600" y="3424064"/>
            <a:ext cx="2324226" cy="2309192"/>
            <a:chOff x="817600" y="2996952"/>
            <a:chExt cx="2324226" cy="2309192"/>
          </a:xfrm>
        </p:grpSpPr>
        <p:sp>
          <p:nvSpPr>
            <p:cNvPr id="12" name="正方形/長方形 11"/>
            <p:cNvSpPr/>
            <p:nvPr/>
          </p:nvSpPr>
          <p:spPr>
            <a:xfrm>
              <a:off x="817600" y="4521314"/>
              <a:ext cx="2324226" cy="78483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altLang="ja-JP" sz="4500" dirty="0" smtClean="0"/>
                <a:t>Fe II type</a:t>
              </a:r>
              <a:endParaRPr lang="ja-JP" altLang="en-US" sz="4500" dirty="0"/>
            </a:p>
          </p:txBody>
        </p:sp>
        <p:sp>
          <p:nvSpPr>
            <p:cNvPr id="14" name="下矢印 13"/>
            <p:cNvSpPr/>
            <p:nvPr/>
          </p:nvSpPr>
          <p:spPr>
            <a:xfrm>
              <a:off x="1403648" y="2996952"/>
              <a:ext cx="1152128" cy="1224136"/>
            </a:xfrm>
            <a:prstGeom prst="down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467544" y="285293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主に低励起な輝線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C1FD-961D-4CA8-BAD3-517890CF1AB3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71600" y="5770131"/>
            <a:ext cx="23042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500" dirty="0" smtClean="0"/>
              <a:t>Williams (1992)</a:t>
            </a:r>
            <a:endParaRPr kumimoji="1" lang="ja-JP" altLang="en-US" sz="1500" dirty="0"/>
          </a:p>
        </p:txBody>
      </p:sp>
    </p:spTree>
    <p:extLst>
      <p:ext uri="{BB962C8B-B14F-4D97-AF65-F5344CB8AC3E}">
        <p14:creationId xmlns:p14="http://schemas.microsoft.com/office/powerpoint/2010/main" val="385728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2012連星変光星WS\FeII_anim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5"/>
            <a:ext cx="5760640" cy="648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-12700" y="44450"/>
            <a:ext cx="91567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Variation of Fe II Lines</a:t>
            </a:r>
            <a:endParaRPr lang="ja-JP" alt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ut_RIMG00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815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ut_RIMG00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グループ化 1"/>
          <p:cNvGrpSpPr/>
          <p:nvPr/>
        </p:nvGrpSpPr>
        <p:grpSpPr>
          <a:xfrm>
            <a:off x="444426" y="3296016"/>
            <a:ext cx="8448054" cy="751342"/>
            <a:chOff x="444426" y="3296016"/>
            <a:chExt cx="8448054" cy="751342"/>
          </a:xfrm>
        </p:grpSpPr>
        <p:sp>
          <p:nvSpPr>
            <p:cNvPr id="9" name="正方形/長方形 8"/>
            <p:cNvSpPr/>
            <p:nvPr/>
          </p:nvSpPr>
          <p:spPr>
            <a:xfrm>
              <a:off x="533202" y="3356992"/>
              <a:ext cx="8359278" cy="69036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444426" y="3296016"/>
              <a:ext cx="8359278" cy="6617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700" dirty="0" smtClean="0"/>
                <a:t>Fe II </a:t>
              </a:r>
              <a:r>
                <a:rPr kumimoji="1" lang="ja-JP" altLang="en-US" sz="3700" dirty="0" smtClean="0"/>
                <a:t>線の変化の様子をコマ送りで紹介</a:t>
              </a:r>
              <a:endParaRPr kumimoji="1" lang="ja-JP" altLang="en-US" sz="3700" dirty="0"/>
            </a:p>
          </p:txBody>
        </p:sp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C1FD-961D-4CA8-BAD3-517890CF1AB3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91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t_RIMG0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815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6" r="4513" b="1613"/>
          <a:stretch/>
        </p:blipFill>
        <p:spPr bwMode="auto">
          <a:xfrm>
            <a:off x="35496" y="980728"/>
            <a:ext cx="4212838" cy="5748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9" r="4500" b="2345"/>
          <a:stretch/>
        </p:blipFill>
        <p:spPr bwMode="auto">
          <a:xfrm>
            <a:off x="4427984" y="3654316"/>
            <a:ext cx="4583976" cy="307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5508104" y="4037002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dirty="0" smtClean="0"/>
              <a:t>Hα</a:t>
            </a:r>
            <a:r>
              <a:rPr kumimoji="1" lang="ja-JP" altLang="en-US" sz="2000" dirty="0" smtClean="0"/>
              <a:t>の</a:t>
            </a:r>
            <a:r>
              <a:rPr kumimoji="1" lang="en-US" altLang="ja-JP" sz="2000" dirty="0" smtClean="0"/>
              <a:t>FWHM (km/s) </a:t>
            </a:r>
            <a:r>
              <a:rPr kumimoji="1" lang="ja-JP" altLang="en-US" sz="2000" dirty="0" smtClean="0"/>
              <a:t>の変化</a:t>
            </a:r>
            <a:endParaRPr kumimoji="1" lang="ja-JP" altLang="en-US" sz="2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-12700" y="44450"/>
            <a:ext cx="9156700" cy="83185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Variation of </a:t>
            </a:r>
            <a:r>
              <a:rPr lang="en-US" altLang="ja-JP" sz="48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Hα line</a:t>
            </a:r>
            <a:endParaRPr lang="ja-JP" altLang="en-US" sz="4800" b="1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9" name="Picture 2" descr="cut_RIMG0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827584" y="1628800"/>
            <a:ext cx="828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>
                <a:latin typeface="Times New Roman" pitchFamily="18" charset="0"/>
                <a:cs typeface="Times New Roman" pitchFamily="18" charset="0"/>
              </a:rPr>
              <a:t>Hα</a:t>
            </a:r>
            <a:endParaRPr kumimoji="1" lang="ja-JP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55976" y="1412776"/>
            <a:ext cx="4716016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kumimoji="1" lang="ja-JP" altLang="en-US" sz="2400" dirty="0" smtClean="0"/>
              <a:t>極大へ向かうにつれて </a:t>
            </a:r>
            <a:r>
              <a:rPr kumimoji="1" lang="en-US" altLang="ja-JP" sz="2400" dirty="0" smtClean="0"/>
              <a:t>P-</a:t>
            </a:r>
            <a:r>
              <a:rPr kumimoji="1" lang="en-US" altLang="ja-JP" sz="2400" dirty="0" err="1" smtClean="0"/>
              <a:t>Cyg</a:t>
            </a:r>
            <a:r>
              <a:rPr kumimoji="1" lang="en-US" altLang="ja-JP" sz="2400" dirty="0" smtClean="0"/>
              <a:t> profile </a:t>
            </a:r>
            <a:r>
              <a:rPr kumimoji="1" lang="ja-JP" altLang="en-US" sz="2400" dirty="0" smtClean="0"/>
              <a:t>が発達</a:t>
            </a:r>
            <a:r>
              <a:rPr lang="ja-JP" altLang="en-US" sz="2400" dirty="0"/>
              <a:t>した</a:t>
            </a:r>
            <a:r>
              <a:rPr kumimoji="1" lang="ja-JP" altLang="en-US" sz="2400" dirty="0" smtClean="0"/>
              <a:t>。</a:t>
            </a:r>
            <a:endParaRPr kumimoji="1" lang="en-US" altLang="ja-JP" sz="24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altLang="ja-JP" sz="2400" dirty="0" smtClean="0"/>
              <a:t>FWHM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(km/s) </a:t>
            </a:r>
            <a:r>
              <a:rPr lang="ja-JP" altLang="en-US" sz="2400" dirty="0" smtClean="0"/>
              <a:t>は減少傾向を示した後、少しずつ上昇傾向を示した。</a:t>
            </a:r>
            <a:endParaRPr kumimoji="1" lang="ja-JP" altLang="en-US" sz="2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C1FD-961D-4CA8-BAD3-517890CF1AB3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ut_RIMG0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815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ut_RIMG0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1115616" y="1772816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0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3-1.  Early Phase</a:t>
            </a:r>
          </a:p>
          <a:p>
            <a:pPr algn="ctr"/>
            <a:r>
              <a:rPr kumimoji="1" lang="ja-JP" altLang="en-US" sz="3000" dirty="0" smtClean="0">
                <a:solidFill>
                  <a:schemeClr val="bg1">
                    <a:lumMod val="75000"/>
                  </a:schemeClr>
                </a:solidFill>
              </a:rPr>
              <a:t>田邉自宅天文台で得た結果について</a:t>
            </a:r>
            <a:endParaRPr kumimoji="1" lang="ja-JP" altLang="en-US" sz="3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15616" y="3933056"/>
            <a:ext cx="6912768" cy="132343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5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3-2.  Late Phase</a:t>
            </a:r>
          </a:p>
          <a:p>
            <a:pPr algn="ctr"/>
            <a:r>
              <a:rPr lang="ja-JP" altLang="en-US" sz="3000" dirty="0">
                <a:solidFill>
                  <a:srgbClr val="0070C0"/>
                </a:solidFill>
              </a:rPr>
              <a:t>美星</a:t>
            </a:r>
            <a:r>
              <a:rPr kumimoji="1" lang="ja-JP" altLang="en-US" sz="3000" dirty="0" smtClean="0">
                <a:solidFill>
                  <a:srgbClr val="0070C0"/>
                </a:solidFill>
              </a:rPr>
              <a:t>天文台で得た結果について</a:t>
            </a:r>
            <a:endParaRPr kumimoji="1" lang="ja-JP" altLang="en-US" sz="3000" dirty="0">
              <a:solidFill>
                <a:srgbClr val="0070C0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C1FD-961D-4CA8-BAD3-517890CF1AB3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736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t_RIMG0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815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-12700" y="44450"/>
            <a:ext cx="91567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8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3-2. Late phase</a:t>
            </a:r>
          </a:p>
        </p:txBody>
      </p:sp>
      <p:pic>
        <p:nvPicPr>
          <p:cNvPr id="8" name="Picture 2" descr="cut_RIMG0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4" r="3228"/>
          <a:stretch/>
        </p:blipFill>
        <p:spPr bwMode="auto">
          <a:xfrm>
            <a:off x="1187624" y="1729548"/>
            <a:ext cx="6840760" cy="501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83568" y="983050"/>
            <a:ext cx="80648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3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極大から</a:t>
            </a:r>
            <a:r>
              <a:rPr lang="en-US" altLang="ja-JP" sz="23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268.5</a:t>
            </a:r>
            <a:r>
              <a:rPr lang="ja-JP" altLang="en-US" sz="23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日後 </a:t>
            </a:r>
            <a:r>
              <a:rPr lang="en-US" altLang="ja-JP" sz="23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(2012</a:t>
            </a:r>
            <a:r>
              <a:rPr lang="ja-JP" altLang="en-US" sz="23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</a:t>
            </a:r>
            <a:r>
              <a:rPr lang="en-US" altLang="ja-JP" sz="23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</a:t>
            </a:r>
            <a:r>
              <a:rPr lang="ja-JP" altLang="en-US" sz="23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月</a:t>
            </a:r>
            <a:r>
              <a:rPr lang="en-US" altLang="ja-JP" sz="23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</a:t>
            </a:r>
            <a:r>
              <a:rPr lang="ja-JP" altLang="en-US" sz="23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</a:t>
            </a:r>
            <a:r>
              <a:rPr lang="en-US" altLang="ja-JP" sz="23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) </a:t>
            </a:r>
            <a:r>
              <a:rPr lang="ja-JP" altLang="en-US" sz="23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のスペクトル</a:t>
            </a:r>
            <a:endParaRPr lang="en-US" altLang="ja-JP" sz="23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lang="ja-JP" altLang="en-US" sz="23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観測は美星天文台にて </a:t>
            </a:r>
            <a:r>
              <a:rPr lang="en-US" altLang="ja-JP" sz="23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(R~1000)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6372200" y="2089588"/>
            <a:ext cx="1386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V~13 mag</a:t>
            </a:r>
            <a:endParaRPr lang="ja-JP" altLang="en-US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rot="16200000">
            <a:off x="2210981" y="2684383"/>
            <a:ext cx="2048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[O III] 4959, 5007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4668546" y="4268560"/>
            <a:ext cx="2048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Hα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 rot="16200000">
            <a:off x="1428187" y="3548478"/>
            <a:ext cx="2048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[O III] 4363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2138973" y="4268559"/>
            <a:ext cx="2048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Hβ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 rot="16200000">
            <a:off x="3507125" y="4308341"/>
            <a:ext cx="2048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[N II] 5755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31286" y="2835241"/>
            <a:ext cx="4027831" cy="4770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500" dirty="0" smtClean="0"/>
              <a:t>星雲線期 特有のスペクトル</a:t>
            </a:r>
            <a:r>
              <a:rPr kumimoji="1" lang="en-US" altLang="ja-JP" sz="2500" dirty="0" smtClean="0"/>
              <a:t>!</a:t>
            </a:r>
            <a:endParaRPr kumimoji="1" lang="ja-JP" altLang="en-US" sz="2500" dirty="0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C1FD-961D-4CA8-BAD3-517890CF1AB3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738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t_RIMG0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815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-12700" y="44450"/>
            <a:ext cx="91567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8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1. Introduction </a:t>
            </a:r>
            <a:r>
              <a:rPr lang="en-US" altLang="ja-JP" sz="38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-Novae-</a:t>
            </a:r>
            <a:endParaRPr lang="ja-JP" altLang="en-US" sz="3800" b="1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2" descr="cut_RIMG0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539552" y="1124744"/>
            <a:ext cx="8424936" cy="134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HGｺﾞｼｯｸM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HGｺﾞｼｯｸM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HGｺﾞｼｯｸM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HGｺﾞｼｯｸM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HGｺﾞｼｯｸM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HGｺﾞｼｯｸM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HGｺﾞｼｯｸM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HGｺﾞｼｯｸM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HGｺﾞｼｯｸM" pitchFamily="49" charset="-128"/>
              </a:defRPr>
            </a:lvl9pPr>
          </a:lstStyle>
          <a:p>
            <a:pPr marL="457200" lvl="0" indent="-45720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ja-JP" altLang="en-US" sz="2800" dirty="0" smtClean="0"/>
              <a:t>白色矮星</a:t>
            </a:r>
            <a:r>
              <a:rPr lang="en-US" altLang="ja-JP" sz="2800" dirty="0" smtClean="0"/>
              <a:t>(WD)</a:t>
            </a:r>
            <a:r>
              <a:rPr lang="ja-JP" altLang="en-US" sz="2800" dirty="0" smtClean="0"/>
              <a:t>と赤色星からなる</a:t>
            </a:r>
            <a:r>
              <a:rPr lang="ja-JP" altLang="en-US" sz="2800" dirty="0" smtClean="0">
                <a:solidFill>
                  <a:srgbClr val="0000FF"/>
                </a:solidFill>
              </a:rPr>
              <a:t>激変星</a:t>
            </a:r>
            <a:endParaRPr lang="en-US" altLang="ja-JP" sz="2800" dirty="0" smtClean="0">
              <a:solidFill>
                <a:srgbClr val="0000FF"/>
              </a:solidFill>
            </a:endParaRPr>
          </a:p>
          <a:p>
            <a:pPr marL="457200" lvl="0" indent="-457200">
              <a:lnSpc>
                <a:spcPct val="12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ja-JP" sz="2800" dirty="0" smtClean="0"/>
              <a:t>WD</a:t>
            </a:r>
            <a:r>
              <a:rPr lang="ja-JP" altLang="ja-JP" sz="2800" dirty="0" smtClean="0"/>
              <a:t>表面</a:t>
            </a:r>
            <a:r>
              <a:rPr lang="ja-JP" altLang="en-US" sz="2800" dirty="0"/>
              <a:t>上</a:t>
            </a:r>
            <a:r>
              <a:rPr lang="ja-JP" altLang="ja-JP" sz="2800" dirty="0" smtClean="0"/>
              <a:t>での</a:t>
            </a:r>
            <a:r>
              <a:rPr lang="ja-JP" altLang="ja-JP" sz="2800" dirty="0">
                <a:solidFill>
                  <a:srgbClr val="FF0000"/>
                </a:solidFill>
              </a:rPr>
              <a:t>熱核暴走反応</a:t>
            </a:r>
            <a:r>
              <a:rPr lang="ja-JP" altLang="ja-JP" sz="2800" dirty="0"/>
              <a:t>によって急激に</a:t>
            </a:r>
            <a:r>
              <a:rPr lang="ja-JP" altLang="ja-JP" sz="2800" dirty="0" smtClean="0"/>
              <a:t>増光</a:t>
            </a:r>
            <a:endParaRPr lang="en-US" altLang="ja-JP" sz="2800" dirty="0" smtClean="0">
              <a:solidFill>
                <a:srgbClr val="000000"/>
              </a:solidFill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1524566" y="2732735"/>
            <a:ext cx="6454907" cy="3936625"/>
            <a:chOff x="2178352" y="2534073"/>
            <a:chExt cx="4896544" cy="2986233"/>
          </a:xfrm>
        </p:grpSpPr>
        <p:pic>
          <p:nvPicPr>
            <p:cNvPr id="23" name="Picture 13" descr="nova_ｌｃ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8352" y="2534073"/>
              <a:ext cx="4896544" cy="2986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テキスト ボックス 23"/>
            <p:cNvSpPr txBox="1"/>
            <p:nvPr/>
          </p:nvSpPr>
          <p:spPr>
            <a:xfrm>
              <a:off x="3413522" y="2804327"/>
              <a:ext cx="3462734" cy="385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ja-JP" altLang="en-US" sz="1500" dirty="0" smtClean="0"/>
                <a:t>新星の模式的な光度曲線</a:t>
              </a:r>
              <a:endParaRPr kumimoji="1" lang="en-US" altLang="ja-JP" sz="1500" dirty="0" smtClean="0"/>
            </a:p>
            <a:p>
              <a:pPr algn="r"/>
              <a:r>
                <a:rPr lang="en-US" altLang="ja-JP" sz="1200" dirty="0" smtClean="0"/>
                <a:t>(Payne-</a:t>
              </a:r>
              <a:r>
                <a:rPr lang="en-US" altLang="ja-JP" sz="1200" dirty="0" err="1" smtClean="0"/>
                <a:t>Gaposhkin</a:t>
              </a:r>
              <a:r>
                <a:rPr lang="en-US" altLang="ja-JP" sz="1200" dirty="0" smtClean="0"/>
                <a:t>, 1957)</a:t>
              </a:r>
              <a:endParaRPr kumimoji="1" lang="ja-JP" altLang="en-US" sz="1200" dirty="0"/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768483" y="2708921"/>
            <a:ext cx="7632848" cy="3789421"/>
            <a:chOff x="683568" y="2708921"/>
            <a:chExt cx="7632848" cy="3789421"/>
          </a:xfrm>
        </p:grpSpPr>
        <p:cxnSp>
          <p:nvCxnSpPr>
            <p:cNvPr id="3" name="カギ線コネクタ 2"/>
            <p:cNvCxnSpPr/>
            <p:nvPr/>
          </p:nvCxnSpPr>
          <p:spPr>
            <a:xfrm rot="5400000">
              <a:off x="2447764" y="2744925"/>
              <a:ext cx="2016224" cy="1944216"/>
            </a:xfrm>
            <a:prstGeom prst="bentConnector3">
              <a:avLst>
                <a:gd name="adj1" fmla="val 50000"/>
              </a:avLst>
            </a:prstGeom>
            <a:ln w="57150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カギ線コネクタ 8"/>
            <p:cNvCxnSpPr/>
            <p:nvPr/>
          </p:nvCxnSpPr>
          <p:spPr>
            <a:xfrm rot="16200000" flipH="1">
              <a:off x="4391980" y="2744925"/>
              <a:ext cx="2016224" cy="1944216"/>
            </a:xfrm>
            <a:prstGeom prst="bentConnector3">
              <a:avLst>
                <a:gd name="adj1" fmla="val 50000"/>
              </a:avLst>
            </a:prstGeom>
            <a:ln w="57150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テキスト ボックス 9"/>
            <p:cNvSpPr txBox="1"/>
            <p:nvPr/>
          </p:nvSpPr>
          <p:spPr>
            <a:xfrm>
              <a:off x="683568" y="5014917"/>
              <a:ext cx="3528392" cy="83099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1</a:t>
              </a:r>
              <a:r>
                <a:rPr kumimoji="1" lang="ja-JP" altLang="en-US" dirty="0" smtClean="0"/>
                <a:t>回しか爆発が見つかっていない</a:t>
              </a:r>
              <a:endParaRPr kumimoji="1" lang="en-US" altLang="ja-JP" dirty="0" smtClean="0"/>
            </a:p>
            <a:p>
              <a:pPr algn="ctr"/>
              <a:r>
                <a:rPr lang="ja-JP" altLang="en-US" sz="3000" dirty="0"/>
                <a:t>古典</a:t>
              </a:r>
              <a:r>
                <a:rPr lang="ja-JP" altLang="en-US" sz="3000" dirty="0" smtClean="0"/>
                <a:t>新星</a:t>
              </a:r>
              <a:endParaRPr kumimoji="1" lang="ja-JP" altLang="en-US" sz="1400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4788024" y="5013176"/>
              <a:ext cx="3528392" cy="83099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 smtClean="0"/>
                <a:t>２回以上爆発が見つかっている</a:t>
              </a:r>
              <a:endParaRPr kumimoji="1" lang="en-US" altLang="ja-JP" dirty="0" smtClean="0"/>
            </a:p>
            <a:p>
              <a:pPr algn="ctr"/>
              <a:r>
                <a:rPr lang="ja-JP" altLang="en-US" sz="3000" dirty="0" smtClean="0"/>
                <a:t>回帰新星</a:t>
              </a:r>
              <a:endParaRPr kumimoji="1" lang="ja-JP" altLang="en-US" sz="3000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755576" y="6021288"/>
              <a:ext cx="324036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500" i="1" dirty="0" smtClean="0"/>
                <a:t>T</a:t>
              </a:r>
              <a:r>
                <a:rPr kumimoji="1" lang="en-US" altLang="ja-JP" sz="2500" i="1" baseline="-25000" dirty="0" smtClean="0"/>
                <a:t>R</a:t>
              </a:r>
              <a:r>
                <a:rPr kumimoji="1" lang="en-US" altLang="ja-JP" sz="2500" dirty="0" smtClean="0"/>
                <a:t> ~ 10</a:t>
              </a:r>
              <a:r>
                <a:rPr kumimoji="1" lang="en-US" altLang="ja-JP" sz="2500" baseline="30000" dirty="0" smtClean="0"/>
                <a:t>4</a:t>
              </a:r>
              <a:r>
                <a:rPr kumimoji="1" lang="en-US" altLang="ja-JP" sz="2500" dirty="0" smtClean="0"/>
                <a:t> – 10</a:t>
              </a:r>
              <a:r>
                <a:rPr kumimoji="1" lang="en-US" altLang="ja-JP" sz="2500" baseline="30000" dirty="0" smtClean="0"/>
                <a:t>8 </a:t>
              </a:r>
              <a:r>
                <a:rPr kumimoji="1" lang="en-US" altLang="ja-JP" sz="2500" dirty="0" smtClean="0"/>
                <a:t>year</a:t>
              </a:r>
              <a:endParaRPr kumimoji="1" lang="ja-JP" altLang="en-US" sz="2500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4932040" y="6021288"/>
              <a:ext cx="324036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500" i="1" dirty="0" smtClean="0"/>
                <a:t>T</a:t>
              </a:r>
              <a:r>
                <a:rPr kumimoji="1" lang="en-US" altLang="ja-JP" sz="2500" i="1" baseline="-25000" dirty="0" smtClean="0"/>
                <a:t>R</a:t>
              </a:r>
              <a:r>
                <a:rPr kumimoji="1" lang="en-US" altLang="ja-JP" sz="2500" dirty="0" smtClean="0"/>
                <a:t> &lt; 10</a:t>
              </a:r>
              <a:r>
                <a:rPr kumimoji="1" lang="en-US" altLang="ja-JP" sz="2500" baseline="30000" dirty="0" smtClean="0"/>
                <a:t>2 </a:t>
              </a:r>
              <a:r>
                <a:rPr kumimoji="1" lang="en-US" altLang="ja-JP" sz="2500" dirty="0" smtClean="0"/>
                <a:t>year</a:t>
              </a:r>
              <a:endParaRPr kumimoji="1" lang="ja-JP" altLang="en-US" sz="2500" dirty="0"/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C1FD-961D-4CA8-BAD3-517890CF1AB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987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-12700" y="44450"/>
            <a:ext cx="91567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Line Identification</a:t>
            </a:r>
          </a:p>
        </p:txBody>
      </p:sp>
      <p:pic>
        <p:nvPicPr>
          <p:cNvPr id="8" name="Picture 2" descr="cut_RIMG0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0" b="2647"/>
          <a:stretch/>
        </p:blipFill>
        <p:spPr bwMode="auto">
          <a:xfrm>
            <a:off x="827584" y="1401767"/>
            <a:ext cx="7890700" cy="533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 rot="16200000">
            <a:off x="5709185" y="2424823"/>
            <a:ext cx="83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Hα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3764969" y="2784863"/>
            <a:ext cx="155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[N II] 5755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6789305" y="4329859"/>
            <a:ext cx="155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[O II] 7325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 rot="16200000">
            <a:off x="4835796" y="4369039"/>
            <a:ext cx="155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[O I] 6300 ?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4413041" y="4225023"/>
            <a:ext cx="155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[Fe VII] 6087 ?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 rot="16200000">
            <a:off x="1964769" y="2928879"/>
            <a:ext cx="342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[Fe VII] 5276, [</a:t>
            </a:r>
            <a:r>
              <a:rPr lang="en-US" altLang="ja-JP" dirty="0" err="1" smtClean="0"/>
              <a:t>Ca</a:t>
            </a:r>
            <a:r>
              <a:rPr lang="en-US" altLang="ja-JP" dirty="0" smtClean="0"/>
              <a:t> V] 5309 ?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2063488" y="3252914"/>
            <a:ext cx="277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[Fe VII] 5159, [Fe VI] 5176 ?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 rot="16200000">
            <a:off x="2459532" y="1593555"/>
            <a:ext cx="83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Hβ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 rot="16200000">
            <a:off x="1991480" y="1773574"/>
            <a:ext cx="119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He II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 rot="16200000">
            <a:off x="1847464" y="1208519"/>
            <a:ext cx="119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 III</a:t>
            </a:r>
            <a:endParaRPr kumimoji="1" lang="ja-JP" altLang="en-US" dirty="0"/>
          </a:p>
        </p:txBody>
      </p:sp>
      <p:pic>
        <p:nvPicPr>
          <p:cNvPr id="17" name="Picture 3" descr="cut_RIMG0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815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331640" y="909881"/>
            <a:ext cx="7128792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200" dirty="0" smtClean="0"/>
              <a:t>高励起な酸素や鉄などの禁制線が見られた</a:t>
            </a:r>
            <a:endParaRPr kumimoji="1" lang="ja-JP" altLang="en-US" sz="2200" dirty="0"/>
          </a:p>
        </p:txBody>
      </p:sp>
      <p:sp>
        <p:nvSpPr>
          <p:cNvPr id="18" name="テキスト ボックス 17"/>
          <p:cNvSpPr txBox="1"/>
          <p:nvPr/>
        </p:nvSpPr>
        <p:spPr>
          <a:xfrm rot="16200000">
            <a:off x="4043708" y="3971083"/>
            <a:ext cx="15513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00" dirty="0" smtClean="0">
                <a:solidFill>
                  <a:schemeClr val="bg1">
                    <a:lumMod val="50000"/>
                  </a:schemeClr>
                </a:solidFill>
              </a:rPr>
              <a:t>noise</a:t>
            </a:r>
            <a:endParaRPr kumimoji="1" lang="ja-JP" altLang="en-US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 rot="16200000">
            <a:off x="3237829" y="3899075"/>
            <a:ext cx="15513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00" dirty="0" smtClean="0">
                <a:solidFill>
                  <a:schemeClr val="bg1">
                    <a:lumMod val="50000"/>
                  </a:schemeClr>
                </a:solidFill>
              </a:rPr>
              <a:t>noise</a:t>
            </a:r>
            <a:endParaRPr kumimoji="1" lang="ja-JP" altLang="en-US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C1FD-961D-4CA8-BAD3-517890CF1AB3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44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t_RIMG0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815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-12700" y="44450"/>
            <a:ext cx="91567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Double Peaks</a:t>
            </a:r>
            <a:endParaRPr lang="en-US" altLang="ja-JP" sz="4800" b="1" dirty="0" smtClean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2" descr="cut_RIMG0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1" r="5810"/>
          <a:stretch/>
        </p:blipFill>
        <p:spPr bwMode="auto">
          <a:xfrm>
            <a:off x="5076056" y="1124744"/>
            <a:ext cx="3588657" cy="560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9"/>
          <a:stretch/>
        </p:blipFill>
        <p:spPr bwMode="auto">
          <a:xfrm>
            <a:off x="251520" y="1124744"/>
            <a:ext cx="4572000" cy="559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グループ化 1"/>
          <p:cNvGrpSpPr/>
          <p:nvPr/>
        </p:nvGrpSpPr>
        <p:grpSpPr>
          <a:xfrm>
            <a:off x="251520" y="1100064"/>
            <a:ext cx="4572000" cy="5616624"/>
            <a:chOff x="251520" y="1100064"/>
            <a:chExt cx="4572000" cy="561662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63"/>
            <a:stretch/>
          </p:blipFill>
          <p:spPr bwMode="auto">
            <a:xfrm>
              <a:off x="251520" y="1100064"/>
              <a:ext cx="4572000" cy="5616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899592" y="3610049"/>
              <a:ext cx="114611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500" dirty="0" smtClean="0">
                  <a:solidFill>
                    <a:srgbClr val="FF0000"/>
                  </a:solidFill>
                </a:rPr>
                <a:t>[N II]</a:t>
              </a:r>
              <a:endParaRPr kumimoji="1" lang="ja-JP" altLang="en-US" sz="35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1763688" y="5229200"/>
            <a:ext cx="11461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500" dirty="0" smtClean="0"/>
              <a:t>Hα</a:t>
            </a:r>
            <a:endParaRPr kumimoji="1" lang="ja-JP" altLang="en-US" sz="35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C1FD-961D-4CA8-BAD3-517890CF1AB3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44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t_RIMG0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815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-12700" y="44450"/>
            <a:ext cx="91567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 Discussion</a:t>
            </a:r>
            <a:endParaRPr lang="en-US" altLang="ja-JP" sz="4800" b="1" dirty="0" smtClean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2" descr="cut_RIMG0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グループ化 4"/>
          <p:cNvGrpSpPr/>
          <p:nvPr/>
        </p:nvGrpSpPr>
        <p:grpSpPr>
          <a:xfrm>
            <a:off x="1379265" y="1916832"/>
            <a:ext cx="6361087" cy="4872490"/>
            <a:chOff x="179512" y="1296672"/>
            <a:chExt cx="6361087" cy="4872490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179512" y="1296672"/>
              <a:ext cx="6361087" cy="4872490"/>
              <a:chOff x="17672" y="1167547"/>
              <a:chExt cx="4338304" cy="3323071"/>
            </a:xfrm>
          </p:grpSpPr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439"/>
              <a:stretch/>
            </p:blipFill>
            <p:spPr bwMode="auto">
              <a:xfrm>
                <a:off x="17672" y="1167547"/>
                <a:ext cx="4289194" cy="30775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テキスト ボックス 11"/>
              <p:cNvSpPr txBox="1"/>
              <p:nvPr/>
            </p:nvSpPr>
            <p:spPr>
              <a:xfrm>
                <a:off x="66782" y="4238731"/>
                <a:ext cx="4289194" cy="25188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dirty="0" smtClean="0"/>
                  <a:t>(</a:t>
                </a:r>
                <a:r>
                  <a:rPr lang="ja-JP" altLang="en-US" dirty="0" smtClean="0"/>
                  <a:t>光度曲線データは</a:t>
                </a:r>
                <a:r>
                  <a:rPr lang="en-US" altLang="ja-JP" dirty="0" smtClean="0"/>
                  <a:t>VSOLJ</a:t>
                </a:r>
                <a:r>
                  <a:rPr lang="ja-JP" altLang="en-US" dirty="0" smtClean="0"/>
                  <a:t>より</a:t>
                </a:r>
                <a:r>
                  <a:rPr lang="en-US" altLang="ja-JP" dirty="0" smtClean="0"/>
                  <a:t>; </a:t>
                </a:r>
                <a:r>
                  <a:rPr lang="ja-JP" altLang="en-US" dirty="0" smtClean="0"/>
                  <a:t>前原氏</a:t>
                </a:r>
                <a:r>
                  <a:rPr lang="en-US" altLang="ja-JP" dirty="0" smtClean="0"/>
                  <a:t>, </a:t>
                </a:r>
                <a:r>
                  <a:rPr lang="ja-JP" altLang="en-US" dirty="0" smtClean="0"/>
                  <a:t>清田氏</a:t>
                </a:r>
                <a:r>
                  <a:rPr lang="en-US" altLang="ja-JP" dirty="0" smtClean="0"/>
                  <a:t>, </a:t>
                </a:r>
                <a:r>
                  <a:rPr lang="ja-JP" altLang="en-US" dirty="0" smtClean="0"/>
                  <a:t>伊藤氏</a:t>
                </a:r>
                <a:r>
                  <a:rPr lang="en-US" altLang="ja-JP" dirty="0" smtClean="0"/>
                  <a:t>)</a:t>
                </a:r>
                <a:endParaRPr kumimoji="1" lang="ja-JP" altLang="en-US" dirty="0"/>
              </a:p>
            </p:txBody>
          </p:sp>
        </p:grpSp>
        <p:cxnSp>
          <p:nvCxnSpPr>
            <p:cNvPr id="9" name="直線矢印コネクタ 8"/>
            <p:cNvCxnSpPr/>
            <p:nvPr/>
          </p:nvCxnSpPr>
          <p:spPr>
            <a:xfrm flipV="1">
              <a:off x="5148064" y="2852937"/>
              <a:ext cx="0" cy="3600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0" name="テキスト ボックス 9"/>
            <p:cNvSpPr txBox="1"/>
            <p:nvPr/>
          </p:nvSpPr>
          <p:spPr>
            <a:xfrm>
              <a:off x="4499992" y="3168880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maximum</a:t>
              </a:r>
              <a:endParaRPr kumimoji="1" lang="ja-JP" altLang="en-US" dirty="0"/>
            </a:p>
          </p:txBody>
        </p:sp>
      </p:grpSp>
      <p:cxnSp>
        <p:nvCxnSpPr>
          <p:cNvPr id="15" name="直線矢印コネクタ 14"/>
          <p:cNvCxnSpPr/>
          <p:nvPr/>
        </p:nvCxnSpPr>
        <p:spPr>
          <a:xfrm>
            <a:off x="2411760" y="4725144"/>
            <a:ext cx="648072" cy="0"/>
          </a:xfrm>
          <a:prstGeom prst="straightConnector1">
            <a:avLst/>
          </a:prstGeom>
          <a:ln>
            <a:gradFill flip="none" rotWithShape="1">
              <a:gsLst>
                <a:gs pos="0">
                  <a:srgbClr val="0070C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2213738" y="4222249"/>
            <a:ext cx="9901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500" b="1" dirty="0" smtClean="0"/>
              <a:t>He/N</a:t>
            </a:r>
            <a:endParaRPr kumimoji="1" lang="ja-JP" altLang="en-US" sz="2500" b="1" dirty="0"/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3491880" y="4509120"/>
            <a:ext cx="3960440" cy="0"/>
          </a:xfrm>
          <a:prstGeom prst="straightConnector1">
            <a:avLst/>
          </a:prstGeom>
          <a:ln w="381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/>
                </a:gs>
              </a:gsLst>
              <a:lin ang="0" scaled="1"/>
              <a:tileRect/>
            </a:gradFill>
            <a:headEnd type="arrow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3437874" y="4005064"/>
            <a:ext cx="9901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500" b="1" dirty="0" smtClean="0"/>
              <a:t>Fe II</a:t>
            </a:r>
            <a:endParaRPr kumimoji="1" lang="ja-JP" altLang="en-US" sz="2500" b="1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79512" y="1146810"/>
            <a:ext cx="8784976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3000" b="1" dirty="0">
                <a:solidFill>
                  <a:schemeClr val="tx1"/>
                </a:solidFill>
              </a:rPr>
              <a:t>p</a:t>
            </a:r>
            <a:r>
              <a:rPr lang="en-US" altLang="ja-JP" sz="3000" b="1" dirty="0" smtClean="0">
                <a:solidFill>
                  <a:schemeClr val="tx1"/>
                </a:solidFill>
              </a:rPr>
              <a:t>re-max stage </a:t>
            </a:r>
            <a:r>
              <a:rPr lang="ja-JP" altLang="en-US" sz="3000" b="1" dirty="0">
                <a:solidFill>
                  <a:schemeClr val="tx1"/>
                </a:solidFill>
              </a:rPr>
              <a:t>で</a:t>
            </a:r>
            <a:r>
              <a:rPr kumimoji="1" lang="ja-JP" altLang="en-US" sz="3000" b="1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3000" b="1" dirty="0" smtClean="0">
                <a:solidFill>
                  <a:srgbClr val="0070C0"/>
                </a:solidFill>
              </a:rPr>
              <a:t>He/N type</a:t>
            </a:r>
            <a:r>
              <a:rPr kumimoji="1" lang="en-US" altLang="ja-JP" sz="3000" b="1" dirty="0" smtClean="0">
                <a:solidFill>
                  <a:schemeClr val="tx1"/>
                </a:solidFill>
              </a:rPr>
              <a:t> </a:t>
            </a:r>
            <a:r>
              <a:rPr kumimoji="1" lang="ja-JP" altLang="en-US" sz="3000" b="1" dirty="0" smtClean="0">
                <a:solidFill>
                  <a:schemeClr val="tx1"/>
                </a:solidFill>
              </a:rPr>
              <a:t>から </a:t>
            </a:r>
            <a:r>
              <a:rPr kumimoji="1" lang="en-US" altLang="ja-JP" sz="3000" b="1" dirty="0" smtClean="0">
                <a:solidFill>
                  <a:srgbClr val="C00000"/>
                </a:solidFill>
              </a:rPr>
              <a:t>Fe II type </a:t>
            </a:r>
            <a:r>
              <a:rPr kumimoji="1" lang="ja-JP" altLang="en-US" sz="3000" b="1" dirty="0" err="1" smtClean="0">
                <a:solidFill>
                  <a:schemeClr val="tx1"/>
                </a:solidFill>
              </a:rPr>
              <a:t>へと</a:t>
            </a:r>
            <a:r>
              <a:rPr lang="ja-JP" altLang="en-US" sz="3000" b="1" dirty="0" smtClean="0">
                <a:solidFill>
                  <a:schemeClr val="tx1"/>
                </a:solidFill>
              </a:rPr>
              <a:t>変化</a:t>
            </a:r>
            <a:endParaRPr kumimoji="1" lang="en-US" altLang="ja-JP" sz="3000" b="1" dirty="0" smtClean="0">
              <a:solidFill>
                <a:schemeClr val="tx1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C1FD-961D-4CA8-BAD3-517890CF1AB3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63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t_RIMG0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815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ut_RIMG0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611560" y="332656"/>
            <a:ext cx="7992888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ja-JP" altLang="en-US" sz="3000" dirty="0" smtClean="0"/>
              <a:t>一般に新星の極大前の光度変化は</a:t>
            </a:r>
            <a:r>
              <a:rPr lang="en-US" altLang="ja-JP" sz="3000" dirty="0" smtClean="0"/>
              <a:t>1</a:t>
            </a:r>
            <a:r>
              <a:rPr lang="ja-JP" altLang="en-US" sz="3000" dirty="0" smtClean="0"/>
              <a:t>日～数日と大変速いため、その増光初期の分光観測の例は少なく、断片的。</a:t>
            </a:r>
            <a:endParaRPr lang="en-US" altLang="ja-JP" sz="3000" dirty="0" smtClean="0"/>
          </a:p>
        </p:txBody>
      </p:sp>
      <p:sp>
        <p:nvSpPr>
          <p:cNvPr id="5" name="正方形/長方形 4"/>
          <p:cNvSpPr/>
          <p:nvPr/>
        </p:nvSpPr>
        <p:spPr>
          <a:xfrm>
            <a:off x="611560" y="1916832"/>
            <a:ext cx="7992888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ja-JP" sz="3000" i="1" dirty="0" smtClean="0"/>
              <a:t> very slow nova</a:t>
            </a:r>
            <a:r>
              <a:rPr lang="en-US" altLang="ja-JP" sz="3000" dirty="0" smtClean="0"/>
              <a:t> </a:t>
            </a:r>
            <a:r>
              <a:rPr lang="ja-JP" altLang="en-US" sz="3000" dirty="0" smtClean="0"/>
              <a:t>の </a:t>
            </a:r>
            <a:r>
              <a:rPr lang="en-US" altLang="ja-JP" sz="3000" dirty="0" smtClean="0"/>
              <a:t>V5558 </a:t>
            </a:r>
            <a:r>
              <a:rPr lang="en-US" altLang="ja-JP" sz="3000" dirty="0" err="1"/>
              <a:t>Sgr</a:t>
            </a:r>
            <a:r>
              <a:rPr lang="en-US" altLang="ja-JP" sz="3000" dirty="0"/>
              <a:t> </a:t>
            </a:r>
            <a:r>
              <a:rPr lang="ja-JP" altLang="en-US" sz="3000" dirty="0" smtClean="0"/>
              <a:t>で 、</a:t>
            </a:r>
            <a:r>
              <a:rPr lang="ja-JP" altLang="en-US" sz="3000" b="1" dirty="0">
                <a:solidFill>
                  <a:srgbClr val="0070C0"/>
                </a:solidFill>
              </a:rPr>
              <a:t>極大前</a:t>
            </a:r>
            <a:r>
              <a:rPr lang="ja-JP" altLang="en-US" sz="3000" b="1" dirty="0" smtClean="0">
                <a:solidFill>
                  <a:srgbClr val="0070C0"/>
                </a:solidFill>
              </a:rPr>
              <a:t>に </a:t>
            </a:r>
            <a:r>
              <a:rPr lang="en-US" altLang="ja-JP" sz="3000" b="1" dirty="0" smtClean="0">
                <a:solidFill>
                  <a:srgbClr val="0070C0"/>
                </a:solidFill>
              </a:rPr>
              <a:t>He/N type </a:t>
            </a:r>
            <a:r>
              <a:rPr lang="ja-JP" altLang="en-US" sz="3000" b="1" dirty="0" smtClean="0">
                <a:solidFill>
                  <a:srgbClr val="0070C0"/>
                </a:solidFill>
              </a:rPr>
              <a:t>から </a:t>
            </a:r>
            <a:r>
              <a:rPr lang="en-US" altLang="ja-JP" sz="3000" b="1" dirty="0" smtClean="0">
                <a:solidFill>
                  <a:srgbClr val="0070C0"/>
                </a:solidFill>
              </a:rPr>
              <a:t>Fe II type </a:t>
            </a:r>
            <a:r>
              <a:rPr lang="ja-JP" altLang="en-US" sz="3000" b="1" dirty="0" smtClean="0">
                <a:solidFill>
                  <a:srgbClr val="0070C0"/>
                </a:solidFill>
              </a:rPr>
              <a:t>へ変化</a:t>
            </a:r>
            <a:r>
              <a:rPr lang="ja-JP" altLang="en-US" sz="3000" dirty="0" smtClean="0"/>
              <a:t>することが初めて観測されている</a:t>
            </a:r>
            <a:r>
              <a:rPr lang="en-US" altLang="ja-JP" sz="3000" dirty="0" smtClean="0"/>
              <a:t>(Tanaka </a:t>
            </a:r>
            <a:r>
              <a:rPr lang="en-US" altLang="ja-JP" sz="3000" dirty="0"/>
              <a:t>et al. 2011</a:t>
            </a:r>
            <a:r>
              <a:rPr lang="en-US" altLang="ja-JP" sz="3000" dirty="0" smtClean="0"/>
              <a:t>)</a:t>
            </a:r>
            <a:r>
              <a:rPr lang="ja-JP" altLang="en-US" sz="3000" dirty="0" err="1" smtClean="0"/>
              <a:t>。</a:t>
            </a:r>
            <a:endParaRPr lang="en-US" altLang="ja-JP" sz="3000" dirty="0"/>
          </a:p>
        </p:txBody>
      </p:sp>
      <p:sp>
        <p:nvSpPr>
          <p:cNvPr id="7" name="ストライプ矢印 6"/>
          <p:cNvSpPr/>
          <p:nvPr/>
        </p:nvSpPr>
        <p:spPr>
          <a:xfrm rot="5400000">
            <a:off x="3959932" y="3645024"/>
            <a:ext cx="1224136" cy="1224136"/>
          </a:xfrm>
          <a:prstGeom prst="strip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9512" y="5059575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/>
              <a:t>今回 </a:t>
            </a:r>
            <a:r>
              <a:rPr lang="en-US" altLang="ja-JP" sz="4000" dirty="0" smtClean="0"/>
              <a:t>T </a:t>
            </a:r>
            <a:r>
              <a:rPr lang="en-US" altLang="ja-JP" sz="4000" dirty="0" err="1" smtClean="0"/>
              <a:t>Pyx</a:t>
            </a:r>
            <a:r>
              <a:rPr lang="en-US" altLang="ja-JP" sz="4000" dirty="0" smtClean="0"/>
              <a:t> </a:t>
            </a:r>
            <a:r>
              <a:rPr lang="ja-JP" altLang="en-US" sz="4000" dirty="0" smtClean="0"/>
              <a:t>でも</a:t>
            </a:r>
            <a:r>
              <a:rPr lang="en-US" altLang="ja-JP" sz="4000" dirty="0" smtClean="0"/>
              <a:t>He/N type </a:t>
            </a:r>
            <a:r>
              <a:rPr lang="ja-JP" altLang="en-US" sz="4000" dirty="0" smtClean="0"/>
              <a:t>から </a:t>
            </a:r>
            <a:r>
              <a:rPr lang="en-US" altLang="ja-JP" sz="4000" dirty="0" smtClean="0"/>
              <a:t>Fe II type </a:t>
            </a:r>
            <a:r>
              <a:rPr lang="ja-JP" altLang="en-US" sz="4000" dirty="0" err="1" smtClean="0"/>
              <a:t>への</a:t>
            </a:r>
            <a:r>
              <a:rPr lang="ja-JP" altLang="en-US" sz="4000" dirty="0" smtClean="0"/>
              <a:t>進化を捉えた</a:t>
            </a:r>
            <a:r>
              <a:rPr lang="en-US" altLang="ja-JP" sz="4000" dirty="0" smtClean="0"/>
              <a:t>(2</a:t>
            </a:r>
            <a:r>
              <a:rPr lang="ja-JP" altLang="en-US" sz="4000" dirty="0" smtClean="0"/>
              <a:t>例目</a:t>
            </a:r>
            <a:r>
              <a:rPr lang="en-US" altLang="ja-JP" sz="4000" dirty="0" smtClean="0"/>
              <a:t>)</a:t>
            </a:r>
            <a:r>
              <a:rPr lang="ja-JP" altLang="en-US" sz="4000" dirty="0" err="1" smtClean="0"/>
              <a:t>。</a:t>
            </a:r>
            <a:endParaRPr kumimoji="1" lang="en-US" altLang="ja-JP" sz="4000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C1FD-961D-4CA8-BAD3-517890CF1AB3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120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t_RIMG0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815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ut_RIMG0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611560" y="233264"/>
            <a:ext cx="7992888" cy="86177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ja-JP" altLang="en-US" sz="2500" dirty="0" smtClean="0"/>
              <a:t>極大前は</a:t>
            </a:r>
            <a:r>
              <a:rPr lang="ja-JP" altLang="en-US" sz="2500" b="1" dirty="0" smtClean="0">
                <a:solidFill>
                  <a:srgbClr val="C00000"/>
                </a:solidFill>
              </a:rPr>
              <a:t>光学的に厚い </a:t>
            </a:r>
            <a:r>
              <a:rPr lang="en-US" altLang="ja-JP" sz="2500" b="1" dirty="0" smtClean="0">
                <a:solidFill>
                  <a:srgbClr val="C00000"/>
                </a:solidFill>
              </a:rPr>
              <a:t>(optically thick)</a:t>
            </a:r>
            <a:r>
              <a:rPr lang="en-US" altLang="ja-JP" sz="2500" dirty="0" smtClean="0">
                <a:solidFill>
                  <a:srgbClr val="C00000"/>
                </a:solidFill>
              </a:rPr>
              <a:t> </a:t>
            </a:r>
            <a:r>
              <a:rPr lang="ja-JP" altLang="en-US" sz="2500" dirty="0" smtClean="0"/>
              <a:t>エンベロープが膨張している </a:t>
            </a:r>
            <a:r>
              <a:rPr lang="en-US" altLang="ja-JP" sz="2500" dirty="0" smtClean="0"/>
              <a:t>(Warner, 1995 &amp; 2008)</a:t>
            </a:r>
            <a:r>
              <a:rPr lang="ja-JP" altLang="en-US" sz="2500" dirty="0" err="1" smtClean="0"/>
              <a:t>。</a:t>
            </a:r>
            <a:endParaRPr lang="en-US" altLang="ja-JP" sz="25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1560" y="1241376"/>
            <a:ext cx="7992888" cy="12464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ja-JP" altLang="en-US" sz="2500" dirty="0" smtClean="0"/>
              <a:t>極大後は膨張によってガス</a:t>
            </a:r>
            <a:r>
              <a:rPr lang="ja-JP" altLang="en-US" sz="2500" dirty="0"/>
              <a:t>が</a:t>
            </a:r>
            <a:r>
              <a:rPr lang="ja-JP" altLang="en-US" sz="2500" dirty="0" smtClean="0"/>
              <a:t>薄くなり、光球半径が</a:t>
            </a:r>
            <a:r>
              <a:rPr lang="ja-JP" altLang="en-US" sz="2500" dirty="0" smtClean="0"/>
              <a:t>縮む</a:t>
            </a:r>
            <a:r>
              <a:rPr lang="en-US" altLang="ja-JP" sz="2500" dirty="0"/>
              <a:t>(</a:t>
            </a:r>
            <a:r>
              <a:rPr lang="en-US" altLang="ja-JP" sz="2500" dirty="0" err="1"/>
              <a:t>Hachisu</a:t>
            </a:r>
            <a:r>
              <a:rPr lang="en-US" altLang="ja-JP" sz="2500" dirty="0"/>
              <a:t> &amp; Kato, 2006)</a:t>
            </a:r>
            <a:r>
              <a:rPr lang="ja-JP" altLang="en-US" sz="2500" dirty="0" err="1" smtClean="0"/>
              <a:t>。</a:t>
            </a:r>
            <a:r>
              <a:rPr lang="ja-JP" altLang="en-US" sz="2500" dirty="0" smtClean="0"/>
              <a:t>故に</a:t>
            </a:r>
            <a:r>
              <a:rPr lang="ja-JP" altLang="en-US" sz="2500" b="1" dirty="0" smtClean="0">
                <a:solidFill>
                  <a:srgbClr val="0070C0"/>
                </a:solidFill>
              </a:rPr>
              <a:t>光学的</a:t>
            </a:r>
            <a:r>
              <a:rPr lang="ja-JP" altLang="en-US" sz="2500" b="1" dirty="0" smtClean="0">
                <a:solidFill>
                  <a:srgbClr val="0070C0"/>
                </a:solidFill>
              </a:rPr>
              <a:t>に薄い </a:t>
            </a:r>
            <a:r>
              <a:rPr lang="en-US" altLang="ja-JP" sz="2500" b="1" dirty="0" smtClean="0">
                <a:solidFill>
                  <a:srgbClr val="0070C0"/>
                </a:solidFill>
              </a:rPr>
              <a:t>(optically thin)</a:t>
            </a:r>
            <a:r>
              <a:rPr lang="en-US" altLang="ja-JP" sz="2500" dirty="0" smtClean="0">
                <a:solidFill>
                  <a:srgbClr val="0070C0"/>
                </a:solidFill>
              </a:rPr>
              <a:t> </a:t>
            </a:r>
            <a:r>
              <a:rPr lang="ja-JP" altLang="en-US" sz="2500" dirty="0" smtClean="0"/>
              <a:t>領域がより</a:t>
            </a:r>
            <a:r>
              <a:rPr lang="ja-JP" altLang="en-US" sz="2500" dirty="0" smtClean="0"/>
              <a:t>拡がる。</a:t>
            </a:r>
            <a:endParaRPr lang="en-US" altLang="ja-JP" sz="2500" dirty="0" smtClean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23528" y="5805264"/>
            <a:ext cx="8568952" cy="861774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500" dirty="0" smtClean="0"/>
              <a:t>T </a:t>
            </a:r>
            <a:r>
              <a:rPr kumimoji="1" lang="en-US" altLang="ja-JP" sz="2500" dirty="0" err="1" smtClean="0"/>
              <a:t>Pyx</a:t>
            </a:r>
            <a:r>
              <a:rPr kumimoji="1" lang="en-US" altLang="ja-JP" sz="2500" dirty="0" smtClean="0"/>
              <a:t> </a:t>
            </a:r>
            <a:r>
              <a:rPr lang="ja-JP" altLang="en-US" sz="2500" dirty="0" smtClean="0"/>
              <a:t>や </a:t>
            </a:r>
            <a:r>
              <a:rPr lang="en-US" altLang="ja-JP" sz="2500" dirty="0" smtClean="0"/>
              <a:t>V5558 </a:t>
            </a:r>
            <a:r>
              <a:rPr lang="en-US" altLang="ja-JP" sz="2500" dirty="0" err="1" smtClean="0"/>
              <a:t>Sgr</a:t>
            </a:r>
            <a:r>
              <a:rPr lang="en-US" altLang="ja-JP" sz="2500" dirty="0" smtClean="0"/>
              <a:t> </a:t>
            </a:r>
            <a:r>
              <a:rPr lang="ja-JP" altLang="en-US" sz="2500" dirty="0"/>
              <a:t>の</a:t>
            </a:r>
            <a:r>
              <a:rPr lang="ja-JP" altLang="en-US" sz="2500" dirty="0" smtClean="0"/>
              <a:t>極大前の進化はどう解釈すべきか？</a:t>
            </a:r>
            <a:endParaRPr lang="en-US" altLang="ja-JP" sz="2500" dirty="0" smtClean="0"/>
          </a:p>
          <a:p>
            <a:pPr algn="ctr"/>
            <a:r>
              <a:rPr kumimoji="1" lang="en-US" altLang="ja-JP" sz="2500" b="1" dirty="0" smtClean="0">
                <a:solidFill>
                  <a:srgbClr val="00B050"/>
                </a:solidFill>
              </a:rPr>
              <a:t>He/N type (</a:t>
            </a:r>
            <a:r>
              <a:rPr lang="ja-JP" altLang="en-US" sz="2500" b="1" dirty="0">
                <a:solidFill>
                  <a:srgbClr val="00B050"/>
                </a:solidFill>
              </a:rPr>
              <a:t>高励起輝線</a:t>
            </a:r>
            <a:r>
              <a:rPr kumimoji="1" lang="en-US" altLang="ja-JP" sz="2500" b="1" dirty="0" smtClean="0">
                <a:solidFill>
                  <a:srgbClr val="00B050"/>
                </a:solidFill>
              </a:rPr>
              <a:t>) </a:t>
            </a:r>
            <a:r>
              <a:rPr kumimoji="1" lang="ja-JP" altLang="en-US" sz="2500" b="1" dirty="0" smtClean="0">
                <a:solidFill>
                  <a:srgbClr val="00B050"/>
                </a:solidFill>
              </a:rPr>
              <a:t>→ </a:t>
            </a:r>
            <a:r>
              <a:rPr kumimoji="1" lang="en-US" altLang="ja-JP" sz="2500" b="1" dirty="0" smtClean="0">
                <a:solidFill>
                  <a:srgbClr val="00B050"/>
                </a:solidFill>
              </a:rPr>
              <a:t>Fe II type (</a:t>
            </a:r>
            <a:r>
              <a:rPr lang="ja-JP" altLang="en-US" sz="2500" b="1" dirty="0">
                <a:solidFill>
                  <a:srgbClr val="00B050"/>
                </a:solidFill>
              </a:rPr>
              <a:t>低</a:t>
            </a:r>
            <a:r>
              <a:rPr lang="ja-JP" altLang="en-US" sz="2500" b="1" dirty="0" smtClean="0">
                <a:solidFill>
                  <a:srgbClr val="00B050"/>
                </a:solidFill>
              </a:rPr>
              <a:t>励起</a:t>
            </a:r>
            <a:r>
              <a:rPr lang="ja-JP" altLang="en-US" sz="2500" b="1" dirty="0">
                <a:solidFill>
                  <a:srgbClr val="00B050"/>
                </a:solidFill>
              </a:rPr>
              <a:t>輝線</a:t>
            </a:r>
            <a:r>
              <a:rPr kumimoji="1" lang="en-US" altLang="ja-JP" sz="2500" b="1" dirty="0" smtClean="0">
                <a:solidFill>
                  <a:srgbClr val="00B050"/>
                </a:solidFill>
              </a:rPr>
              <a:t>)</a:t>
            </a:r>
            <a:r>
              <a:rPr kumimoji="1" lang="en-US" altLang="ja-JP" sz="2500" dirty="0" smtClean="0"/>
              <a:t> 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2555776" y="2564904"/>
            <a:ext cx="4176464" cy="3090761"/>
            <a:chOff x="2555776" y="2564904"/>
            <a:chExt cx="4176464" cy="3090761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2555776" y="2564904"/>
              <a:ext cx="4176464" cy="3082062"/>
              <a:chOff x="2411760" y="3155250"/>
              <a:chExt cx="4176464" cy="3082062"/>
            </a:xfrm>
          </p:grpSpPr>
          <p:sp>
            <p:nvSpPr>
              <p:cNvPr id="12" name="フリーフォーム 11"/>
              <p:cNvSpPr/>
              <p:nvPr/>
            </p:nvSpPr>
            <p:spPr>
              <a:xfrm>
                <a:off x="2555777" y="3573016"/>
                <a:ext cx="3672408" cy="2483781"/>
              </a:xfrm>
              <a:custGeom>
                <a:avLst/>
                <a:gdLst>
                  <a:gd name="connsiteX0" fmla="*/ 0 w 4122057"/>
                  <a:gd name="connsiteY0" fmla="*/ 1769240 h 1856326"/>
                  <a:gd name="connsiteX1" fmla="*/ 769257 w 4122057"/>
                  <a:gd name="connsiteY1" fmla="*/ 13012 h 1856326"/>
                  <a:gd name="connsiteX2" fmla="*/ 1582057 w 4122057"/>
                  <a:gd name="connsiteY2" fmla="*/ 1014498 h 1856326"/>
                  <a:gd name="connsiteX3" fmla="*/ 4122057 w 4122057"/>
                  <a:gd name="connsiteY3" fmla="*/ 1856326 h 1856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22057" h="1856326">
                    <a:moveTo>
                      <a:pt x="0" y="1769240"/>
                    </a:moveTo>
                    <a:cubicBezTo>
                      <a:pt x="252790" y="954021"/>
                      <a:pt x="505581" y="138802"/>
                      <a:pt x="769257" y="13012"/>
                    </a:cubicBezTo>
                    <a:cubicBezTo>
                      <a:pt x="1032933" y="-112778"/>
                      <a:pt x="1023257" y="707279"/>
                      <a:pt x="1582057" y="1014498"/>
                    </a:cubicBezTo>
                    <a:cubicBezTo>
                      <a:pt x="2140857" y="1321717"/>
                      <a:pt x="3131457" y="1589021"/>
                      <a:pt x="4122057" y="1856326"/>
                    </a:cubicBezTo>
                  </a:path>
                </a:pathLst>
              </a:cu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4" name="直線矢印コネクタ 13"/>
              <p:cNvCxnSpPr/>
              <p:nvPr/>
            </p:nvCxnSpPr>
            <p:spPr>
              <a:xfrm>
                <a:off x="2411760" y="6237312"/>
                <a:ext cx="417646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直線矢印コネクタ 15"/>
              <p:cNvCxnSpPr/>
              <p:nvPr/>
            </p:nvCxnSpPr>
            <p:spPr>
              <a:xfrm flipH="1" flipV="1">
                <a:off x="2411760" y="3155250"/>
                <a:ext cx="8384" cy="308206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左右矢印 17"/>
              <p:cNvSpPr/>
              <p:nvPr/>
            </p:nvSpPr>
            <p:spPr>
              <a:xfrm>
                <a:off x="2483769" y="4192225"/>
                <a:ext cx="3816423" cy="504056"/>
              </a:xfrm>
              <a:prstGeom prst="leftRightArrow">
                <a:avLst/>
              </a:prstGeom>
              <a:gradFill flip="none" rotWithShape="1">
                <a:gsLst>
                  <a:gs pos="0">
                    <a:schemeClr val="accent1">
                      <a:lumMod val="50000"/>
                    </a:schemeClr>
                  </a:gs>
                  <a:gs pos="2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2411760" y="4696281"/>
                <a:ext cx="16201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b="1" dirty="0" smtClean="0"/>
                  <a:t>光学的に厚い</a:t>
                </a:r>
                <a:endParaRPr kumimoji="1" lang="ja-JP" altLang="en-US" b="1" dirty="0"/>
              </a:p>
            </p:txBody>
          </p:sp>
          <p:sp>
            <p:nvSpPr>
              <p:cNvPr id="21" name="テキスト ボックス 20"/>
              <p:cNvSpPr txBox="1"/>
              <p:nvPr/>
            </p:nvSpPr>
            <p:spPr>
              <a:xfrm>
                <a:off x="4896036" y="4715852"/>
                <a:ext cx="16201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ja-JP" altLang="en-US" b="1" dirty="0" smtClean="0"/>
                  <a:t>光学的に薄い</a:t>
                </a:r>
                <a:endParaRPr kumimoji="1" lang="ja-JP" altLang="en-US" b="1" dirty="0"/>
              </a:p>
            </p:txBody>
          </p:sp>
        </p:grpSp>
        <p:sp>
          <p:nvSpPr>
            <p:cNvPr id="22" name="テキスト ボックス 21"/>
            <p:cNvSpPr txBox="1"/>
            <p:nvPr/>
          </p:nvSpPr>
          <p:spPr>
            <a:xfrm>
              <a:off x="2564160" y="5286333"/>
              <a:ext cx="18902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Light curve</a:t>
              </a:r>
              <a:endParaRPr kumimoji="1" lang="ja-JP" altLang="en-US" dirty="0"/>
            </a:p>
          </p:txBody>
        </p:sp>
      </p:grpSp>
      <p:sp>
        <p:nvSpPr>
          <p:cNvPr id="24" name="スライド番号プレースホルダー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C1FD-961D-4CA8-BAD3-517890CF1AB3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034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t_RIMG00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815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-12700" y="44450"/>
            <a:ext cx="91567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8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Evolution of Pre-max Stage</a:t>
            </a:r>
          </a:p>
        </p:txBody>
      </p:sp>
      <p:sp>
        <p:nvSpPr>
          <p:cNvPr id="3" name="爆発 2 2"/>
          <p:cNvSpPr/>
          <p:nvPr/>
        </p:nvSpPr>
        <p:spPr>
          <a:xfrm>
            <a:off x="107504" y="3027906"/>
            <a:ext cx="1008112" cy="922965"/>
          </a:xfrm>
          <a:prstGeom prst="irregularSeal2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8" name="Picture 2" descr="cut_RIMG00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テキスト ボックス 48"/>
          <p:cNvSpPr txBox="1"/>
          <p:nvPr/>
        </p:nvSpPr>
        <p:spPr>
          <a:xfrm>
            <a:off x="-36512" y="3950871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o</a:t>
            </a:r>
            <a:r>
              <a:rPr kumimoji="1" lang="en-US" altLang="ja-JP" sz="2000" dirty="0" smtClean="0"/>
              <a:t>utburst!</a:t>
            </a:r>
            <a:endParaRPr kumimoji="1" lang="ja-JP" altLang="en-US" sz="2000" dirty="0"/>
          </a:p>
        </p:txBody>
      </p:sp>
      <p:sp>
        <p:nvSpPr>
          <p:cNvPr id="52" name="ストライプ矢印 51"/>
          <p:cNvSpPr/>
          <p:nvPr/>
        </p:nvSpPr>
        <p:spPr>
          <a:xfrm>
            <a:off x="1313638" y="3140968"/>
            <a:ext cx="648072" cy="648072"/>
          </a:xfrm>
          <a:prstGeom prst="strip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ストライプ矢印 53"/>
          <p:cNvSpPr/>
          <p:nvPr/>
        </p:nvSpPr>
        <p:spPr>
          <a:xfrm>
            <a:off x="5056790" y="3140968"/>
            <a:ext cx="648072" cy="648072"/>
          </a:xfrm>
          <a:prstGeom prst="strip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スライド番号プレースホルダー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C1FD-961D-4CA8-BAD3-517890CF1AB3}" type="slidenum">
              <a:rPr kumimoji="1" lang="ja-JP" altLang="en-US" smtClean="0"/>
              <a:t>25</a:t>
            </a:fld>
            <a:endParaRPr kumimoji="1" lang="ja-JP" altLang="en-US"/>
          </a:p>
        </p:txBody>
      </p:sp>
      <p:grpSp>
        <p:nvGrpSpPr>
          <p:cNvPr id="94" name="グループ化 93"/>
          <p:cNvGrpSpPr/>
          <p:nvPr/>
        </p:nvGrpSpPr>
        <p:grpSpPr>
          <a:xfrm>
            <a:off x="1691680" y="1124744"/>
            <a:ext cx="3689146" cy="5027786"/>
            <a:chOff x="1691680" y="1124744"/>
            <a:chExt cx="3689146" cy="5027786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1691680" y="5229200"/>
              <a:ext cx="368914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ja-JP" altLang="en-US" dirty="0" smtClean="0"/>
                <a:t>爆発で</a:t>
              </a:r>
              <a:r>
                <a:rPr lang="ja-JP" altLang="en-US" b="1" dirty="0" smtClean="0">
                  <a:solidFill>
                    <a:srgbClr val="FF0000"/>
                  </a:solidFill>
                </a:rPr>
                <a:t>先に</a:t>
              </a:r>
              <a:r>
                <a:rPr lang="ja-JP" altLang="en-US" dirty="0" smtClean="0"/>
                <a:t>一気にガスが広がる</a:t>
              </a:r>
              <a:endParaRPr lang="en-US" altLang="ja-JP" dirty="0" smtClean="0"/>
            </a:p>
            <a:p>
              <a:pPr marL="285750" indent="-285750">
                <a:buFont typeface="Arial" pitchFamily="34" charset="0"/>
                <a:buChar char="•"/>
              </a:pPr>
              <a:r>
                <a:rPr kumimoji="1" lang="ja-JP" altLang="en-US" dirty="0" smtClean="0"/>
                <a:t>光球が占める割合はエンベロープに比べて小さい</a:t>
              </a:r>
              <a:endParaRPr kumimoji="1" lang="en-US" altLang="ja-JP" dirty="0" smtClean="0"/>
            </a:p>
          </p:txBody>
        </p:sp>
        <p:grpSp>
          <p:nvGrpSpPr>
            <p:cNvPr id="51" name="グループ化 50"/>
            <p:cNvGrpSpPr/>
            <p:nvPr/>
          </p:nvGrpSpPr>
          <p:grpSpPr>
            <a:xfrm>
              <a:off x="2123728" y="1124744"/>
              <a:ext cx="2924179" cy="3736534"/>
              <a:chOff x="2134576" y="1124744"/>
              <a:chExt cx="2924179" cy="3736534"/>
            </a:xfrm>
          </p:grpSpPr>
          <p:sp>
            <p:nvSpPr>
              <p:cNvPr id="12" name="フリーフォーム 11"/>
              <p:cNvSpPr/>
              <p:nvPr/>
            </p:nvSpPr>
            <p:spPr>
              <a:xfrm rot="1146773">
                <a:off x="2134576" y="2103531"/>
                <a:ext cx="2924179" cy="2757747"/>
              </a:xfrm>
              <a:custGeom>
                <a:avLst/>
                <a:gdLst>
                  <a:gd name="connsiteX0" fmla="*/ 1856441 w 2322783"/>
                  <a:gd name="connsiteY0" fmla="*/ 130629 h 2278743"/>
                  <a:gd name="connsiteX1" fmla="*/ 1929013 w 2322783"/>
                  <a:gd name="connsiteY1" fmla="*/ 203200 h 2278743"/>
                  <a:gd name="connsiteX2" fmla="*/ 1943527 w 2322783"/>
                  <a:gd name="connsiteY2" fmla="*/ 246743 h 2278743"/>
                  <a:gd name="connsiteX3" fmla="*/ 2001584 w 2322783"/>
                  <a:gd name="connsiteY3" fmla="*/ 290286 h 2278743"/>
                  <a:gd name="connsiteX4" fmla="*/ 2103184 w 2322783"/>
                  <a:gd name="connsiteY4" fmla="*/ 420915 h 2278743"/>
                  <a:gd name="connsiteX5" fmla="*/ 2146727 w 2322783"/>
                  <a:gd name="connsiteY5" fmla="*/ 493486 h 2278743"/>
                  <a:gd name="connsiteX6" fmla="*/ 2175756 w 2322783"/>
                  <a:gd name="connsiteY6" fmla="*/ 537029 h 2278743"/>
                  <a:gd name="connsiteX7" fmla="*/ 2262841 w 2322783"/>
                  <a:gd name="connsiteY7" fmla="*/ 682172 h 2278743"/>
                  <a:gd name="connsiteX8" fmla="*/ 2306384 w 2322783"/>
                  <a:gd name="connsiteY8" fmla="*/ 769258 h 2278743"/>
                  <a:gd name="connsiteX9" fmla="*/ 2306384 w 2322783"/>
                  <a:gd name="connsiteY9" fmla="*/ 1407886 h 2278743"/>
                  <a:gd name="connsiteX10" fmla="*/ 2277356 w 2322783"/>
                  <a:gd name="connsiteY10" fmla="*/ 1451429 h 2278743"/>
                  <a:gd name="connsiteX11" fmla="*/ 2262841 w 2322783"/>
                  <a:gd name="connsiteY11" fmla="*/ 1494972 h 2278743"/>
                  <a:gd name="connsiteX12" fmla="*/ 2248327 w 2322783"/>
                  <a:gd name="connsiteY12" fmla="*/ 1567543 h 2278743"/>
                  <a:gd name="connsiteX13" fmla="*/ 2146727 w 2322783"/>
                  <a:gd name="connsiteY13" fmla="*/ 1698172 h 2278743"/>
                  <a:gd name="connsiteX14" fmla="*/ 2103184 w 2322783"/>
                  <a:gd name="connsiteY14" fmla="*/ 1756229 h 2278743"/>
                  <a:gd name="connsiteX15" fmla="*/ 2030613 w 2322783"/>
                  <a:gd name="connsiteY15" fmla="*/ 1886858 h 2278743"/>
                  <a:gd name="connsiteX16" fmla="*/ 1987070 w 2322783"/>
                  <a:gd name="connsiteY16" fmla="*/ 1915886 h 2278743"/>
                  <a:gd name="connsiteX17" fmla="*/ 1914498 w 2322783"/>
                  <a:gd name="connsiteY17" fmla="*/ 2002972 h 2278743"/>
                  <a:gd name="connsiteX18" fmla="*/ 1856441 w 2322783"/>
                  <a:gd name="connsiteY18" fmla="*/ 2090058 h 2278743"/>
                  <a:gd name="connsiteX19" fmla="*/ 1827413 w 2322783"/>
                  <a:gd name="connsiteY19" fmla="*/ 2133600 h 2278743"/>
                  <a:gd name="connsiteX20" fmla="*/ 1798384 w 2322783"/>
                  <a:gd name="connsiteY20" fmla="*/ 2177143 h 2278743"/>
                  <a:gd name="connsiteX21" fmla="*/ 1740327 w 2322783"/>
                  <a:gd name="connsiteY21" fmla="*/ 2249715 h 2278743"/>
                  <a:gd name="connsiteX22" fmla="*/ 1653241 w 2322783"/>
                  <a:gd name="connsiteY22" fmla="*/ 2278743 h 2278743"/>
                  <a:gd name="connsiteX23" fmla="*/ 1029127 w 2322783"/>
                  <a:gd name="connsiteY23" fmla="*/ 2264229 h 2278743"/>
                  <a:gd name="connsiteX24" fmla="*/ 869470 w 2322783"/>
                  <a:gd name="connsiteY24" fmla="*/ 2249715 h 2278743"/>
                  <a:gd name="connsiteX25" fmla="*/ 811413 w 2322783"/>
                  <a:gd name="connsiteY25" fmla="*/ 2220686 h 2278743"/>
                  <a:gd name="connsiteX26" fmla="*/ 709813 w 2322783"/>
                  <a:gd name="connsiteY26" fmla="*/ 2206172 h 2278743"/>
                  <a:gd name="connsiteX27" fmla="*/ 564670 w 2322783"/>
                  <a:gd name="connsiteY27" fmla="*/ 2162629 h 2278743"/>
                  <a:gd name="connsiteX28" fmla="*/ 506613 w 2322783"/>
                  <a:gd name="connsiteY28" fmla="*/ 2148115 h 2278743"/>
                  <a:gd name="connsiteX29" fmla="*/ 463070 w 2322783"/>
                  <a:gd name="connsiteY29" fmla="*/ 2119086 h 2278743"/>
                  <a:gd name="connsiteX30" fmla="*/ 419527 w 2322783"/>
                  <a:gd name="connsiteY30" fmla="*/ 2104572 h 2278743"/>
                  <a:gd name="connsiteX31" fmla="*/ 332441 w 2322783"/>
                  <a:gd name="connsiteY31" fmla="*/ 2046515 h 2278743"/>
                  <a:gd name="connsiteX32" fmla="*/ 216327 w 2322783"/>
                  <a:gd name="connsiteY32" fmla="*/ 1973943 h 2278743"/>
                  <a:gd name="connsiteX33" fmla="*/ 201813 w 2322783"/>
                  <a:gd name="connsiteY33" fmla="*/ 1930400 h 2278743"/>
                  <a:gd name="connsiteX34" fmla="*/ 143756 w 2322783"/>
                  <a:gd name="connsiteY34" fmla="*/ 1843315 h 2278743"/>
                  <a:gd name="connsiteX35" fmla="*/ 85698 w 2322783"/>
                  <a:gd name="connsiteY35" fmla="*/ 1712686 h 2278743"/>
                  <a:gd name="connsiteX36" fmla="*/ 42156 w 2322783"/>
                  <a:gd name="connsiteY36" fmla="*/ 1654629 h 2278743"/>
                  <a:gd name="connsiteX37" fmla="*/ 13127 w 2322783"/>
                  <a:gd name="connsiteY37" fmla="*/ 1045029 h 2278743"/>
                  <a:gd name="connsiteX38" fmla="*/ 27641 w 2322783"/>
                  <a:gd name="connsiteY38" fmla="*/ 638629 h 2278743"/>
                  <a:gd name="connsiteX39" fmla="*/ 71184 w 2322783"/>
                  <a:gd name="connsiteY39" fmla="*/ 493486 h 2278743"/>
                  <a:gd name="connsiteX40" fmla="*/ 100213 w 2322783"/>
                  <a:gd name="connsiteY40" fmla="*/ 406400 h 2278743"/>
                  <a:gd name="connsiteX41" fmla="*/ 114727 w 2322783"/>
                  <a:gd name="connsiteY41" fmla="*/ 362858 h 2278743"/>
                  <a:gd name="connsiteX42" fmla="*/ 143756 w 2322783"/>
                  <a:gd name="connsiteY42" fmla="*/ 304800 h 2278743"/>
                  <a:gd name="connsiteX43" fmla="*/ 172784 w 2322783"/>
                  <a:gd name="connsiteY43" fmla="*/ 217715 h 2278743"/>
                  <a:gd name="connsiteX44" fmla="*/ 201813 w 2322783"/>
                  <a:gd name="connsiteY44" fmla="*/ 174172 h 2278743"/>
                  <a:gd name="connsiteX45" fmla="*/ 288898 w 2322783"/>
                  <a:gd name="connsiteY45" fmla="*/ 116115 h 2278743"/>
                  <a:gd name="connsiteX46" fmla="*/ 332441 w 2322783"/>
                  <a:gd name="connsiteY46" fmla="*/ 87086 h 2278743"/>
                  <a:gd name="connsiteX47" fmla="*/ 419527 w 2322783"/>
                  <a:gd name="connsiteY47" fmla="*/ 58058 h 2278743"/>
                  <a:gd name="connsiteX48" fmla="*/ 463070 w 2322783"/>
                  <a:gd name="connsiteY48" fmla="*/ 43543 h 2278743"/>
                  <a:gd name="connsiteX49" fmla="*/ 521127 w 2322783"/>
                  <a:gd name="connsiteY49" fmla="*/ 29029 h 2278743"/>
                  <a:gd name="connsiteX50" fmla="*/ 608213 w 2322783"/>
                  <a:gd name="connsiteY50" fmla="*/ 0 h 2278743"/>
                  <a:gd name="connsiteX51" fmla="*/ 1624213 w 2322783"/>
                  <a:gd name="connsiteY51" fmla="*/ 14515 h 2278743"/>
                  <a:gd name="connsiteX52" fmla="*/ 1667756 w 2322783"/>
                  <a:gd name="connsiteY52" fmla="*/ 29029 h 2278743"/>
                  <a:gd name="connsiteX53" fmla="*/ 1754841 w 2322783"/>
                  <a:gd name="connsiteY53" fmla="*/ 43543 h 2278743"/>
                  <a:gd name="connsiteX54" fmla="*/ 1841927 w 2322783"/>
                  <a:gd name="connsiteY54" fmla="*/ 87086 h 2278743"/>
                  <a:gd name="connsiteX55" fmla="*/ 1856441 w 2322783"/>
                  <a:gd name="connsiteY55" fmla="*/ 130629 h 2278743"/>
                  <a:gd name="connsiteX0" fmla="*/ 1976645 w 2442987"/>
                  <a:gd name="connsiteY0" fmla="*/ 130629 h 2278743"/>
                  <a:gd name="connsiteX1" fmla="*/ 2049217 w 2442987"/>
                  <a:gd name="connsiteY1" fmla="*/ 203200 h 2278743"/>
                  <a:gd name="connsiteX2" fmla="*/ 2063731 w 2442987"/>
                  <a:gd name="connsiteY2" fmla="*/ 246743 h 2278743"/>
                  <a:gd name="connsiteX3" fmla="*/ 2121788 w 2442987"/>
                  <a:gd name="connsiteY3" fmla="*/ 290286 h 2278743"/>
                  <a:gd name="connsiteX4" fmla="*/ 2223388 w 2442987"/>
                  <a:gd name="connsiteY4" fmla="*/ 420915 h 2278743"/>
                  <a:gd name="connsiteX5" fmla="*/ 2266931 w 2442987"/>
                  <a:gd name="connsiteY5" fmla="*/ 493486 h 2278743"/>
                  <a:gd name="connsiteX6" fmla="*/ 2295960 w 2442987"/>
                  <a:gd name="connsiteY6" fmla="*/ 537029 h 2278743"/>
                  <a:gd name="connsiteX7" fmla="*/ 2383045 w 2442987"/>
                  <a:gd name="connsiteY7" fmla="*/ 682172 h 2278743"/>
                  <a:gd name="connsiteX8" fmla="*/ 2426588 w 2442987"/>
                  <a:gd name="connsiteY8" fmla="*/ 769258 h 2278743"/>
                  <a:gd name="connsiteX9" fmla="*/ 2426588 w 2442987"/>
                  <a:gd name="connsiteY9" fmla="*/ 1407886 h 2278743"/>
                  <a:gd name="connsiteX10" fmla="*/ 2397560 w 2442987"/>
                  <a:gd name="connsiteY10" fmla="*/ 1451429 h 2278743"/>
                  <a:gd name="connsiteX11" fmla="*/ 2383045 w 2442987"/>
                  <a:gd name="connsiteY11" fmla="*/ 1494972 h 2278743"/>
                  <a:gd name="connsiteX12" fmla="*/ 2368531 w 2442987"/>
                  <a:gd name="connsiteY12" fmla="*/ 1567543 h 2278743"/>
                  <a:gd name="connsiteX13" fmla="*/ 2266931 w 2442987"/>
                  <a:gd name="connsiteY13" fmla="*/ 1698172 h 2278743"/>
                  <a:gd name="connsiteX14" fmla="*/ 2223388 w 2442987"/>
                  <a:gd name="connsiteY14" fmla="*/ 1756229 h 2278743"/>
                  <a:gd name="connsiteX15" fmla="*/ 2150817 w 2442987"/>
                  <a:gd name="connsiteY15" fmla="*/ 1886858 h 2278743"/>
                  <a:gd name="connsiteX16" fmla="*/ 2107274 w 2442987"/>
                  <a:gd name="connsiteY16" fmla="*/ 1915886 h 2278743"/>
                  <a:gd name="connsiteX17" fmla="*/ 2034702 w 2442987"/>
                  <a:gd name="connsiteY17" fmla="*/ 2002972 h 2278743"/>
                  <a:gd name="connsiteX18" fmla="*/ 1976645 w 2442987"/>
                  <a:gd name="connsiteY18" fmla="*/ 2090058 h 2278743"/>
                  <a:gd name="connsiteX19" fmla="*/ 1947617 w 2442987"/>
                  <a:gd name="connsiteY19" fmla="*/ 2133600 h 2278743"/>
                  <a:gd name="connsiteX20" fmla="*/ 1918588 w 2442987"/>
                  <a:gd name="connsiteY20" fmla="*/ 2177143 h 2278743"/>
                  <a:gd name="connsiteX21" fmla="*/ 1860531 w 2442987"/>
                  <a:gd name="connsiteY21" fmla="*/ 2249715 h 2278743"/>
                  <a:gd name="connsiteX22" fmla="*/ 1773445 w 2442987"/>
                  <a:gd name="connsiteY22" fmla="*/ 2278743 h 2278743"/>
                  <a:gd name="connsiteX23" fmla="*/ 1149331 w 2442987"/>
                  <a:gd name="connsiteY23" fmla="*/ 2264229 h 2278743"/>
                  <a:gd name="connsiteX24" fmla="*/ 989674 w 2442987"/>
                  <a:gd name="connsiteY24" fmla="*/ 2249715 h 2278743"/>
                  <a:gd name="connsiteX25" fmla="*/ 931617 w 2442987"/>
                  <a:gd name="connsiteY25" fmla="*/ 2220686 h 2278743"/>
                  <a:gd name="connsiteX26" fmla="*/ 830017 w 2442987"/>
                  <a:gd name="connsiteY26" fmla="*/ 2206172 h 2278743"/>
                  <a:gd name="connsiteX27" fmla="*/ 684874 w 2442987"/>
                  <a:gd name="connsiteY27" fmla="*/ 2162629 h 2278743"/>
                  <a:gd name="connsiteX28" fmla="*/ 626817 w 2442987"/>
                  <a:gd name="connsiteY28" fmla="*/ 2148115 h 2278743"/>
                  <a:gd name="connsiteX29" fmla="*/ 583274 w 2442987"/>
                  <a:gd name="connsiteY29" fmla="*/ 2119086 h 2278743"/>
                  <a:gd name="connsiteX30" fmla="*/ 539731 w 2442987"/>
                  <a:gd name="connsiteY30" fmla="*/ 2104572 h 2278743"/>
                  <a:gd name="connsiteX31" fmla="*/ 452645 w 2442987"/>
                  <a:gd name="connsiteY31" fmla="*/ 2046515 h 2278743"/>
                  <a:gd name="connsiteX32" fmla="*/ 336531 w 2442987"/>
                  <a:gd name="connsiteY32" fmla="*/ 1973943 h 2278743"/>
                  <a:gd name="connsiteX33" fmla="*/ 322017 w 2442987"/>
                  <a:gd name="connsiteY33" fmla="*/ 1930400 h 2278743"/>
                  <a:gd name="connsiteX34" fmla="*/ 263960 w 2442987"/>
                  <a:gd name="connsiteY34" fmla="*/ 1843315 h 2278743"/>
                  <a:gd name="connsiteX35" fmla="*/ 205902 w 2442987"/>
                  <a:gd name="connsiteY35" fmla="*/ 1712686 h 2278743"/>
                  <a:gd name="connsiteX36" fmla="*/ 162360 w 2442987"/>
                  <a:gd name="connsiteY36" fmla="*/ 1654629 h 2278743"/>
                  <a:gd name="connsiteX37" fmla="*/ 150 w 2442987"/>
                  <a:gd name="connsiteY37" fmla="*/ 1136198 h 2278743"/>
                  <a:gd name="connsiteX38" fmla="*/ 133331 w 2442987"/>
                  <a:gd name="connsiteY38" fmla="*/ 1045029 h 2278743"/>
                  <a:gd name="connsiteX39" fmla="*/ 147845 w 2442987"/>
                  <a:gd name="connsiteY39" fmla="*/ 638629 h 2278743"/>
                  <a:gd name="connsiteX40" fmla="*/ 191388 w 2442987"/>
                  <a:gd name="connsiteY40" fmla="*/ 493486 h 2278743"/>
                  <a:gd name="connsiteX41" fmla="*/ 220417 w 2442987"/>
                  <a:gd name="connsiteY41" fmla="*/ 406400 h 2278743"/>
                  <a:gd name="connsiteX42" fmla="*/ 234931 w 2442987"/>
                  <a:gd name="connsiteY42" fmla="*/ 362858 h 2278743"/>
                  <a:gd name="connsiteX43" fmla="*/ 263960 w 2442987"/>
                  <a:gd name="connsiteY43" fmla="*/ 304800 h 2278743"/>
                  <a:gd name="connsiteX44" fmla="*/ 292988 w 2442987"/>
                  <a:gd name="connsiteY44" fmla="*/ 217715 h 2278743"/>
                  <a:gd name="connsiteX45" fmla="*/ 322017 w 2442987"/>
                  <a:gd name="connsiteY45" fmla="*/ 174172 h 2278743"/>
                  <a:gd name="connsiteX46" fmla="*/ 409102 w 2442987"/>
                  <a:gd name="connsiteY46" fmla="*/ 116115 h 2278743"/>
                  <a:gd name="connsiteX47" fmla="*/ 452645 w 2442987"/>
                  <a:gd name="connsiteY47" fmla="*/ 87086 h 2278743"/>
                  <a:gd name="connsiteX48" fmla="*/ 539731 w 2442987"/>
                  <a:gd name="connsiteY48" fmla="*/ 58058 h 2278743"/>
                  <a:gd name="connsiteX49" fmla="*/ 583274 w 2442987"/>
                  <a:gd name="connsiteY49" fmla="*/ 43543 h 2278743"/>
                  <a:gd name="connsiteX50" fmla="*/ 641331 w 2442987"/>
                  <a:gd name="connsiteY50" fmla="*/ 29029 h 2278743"/>
                  <a:gd name="connsiteX51" fmla="*/ 728417 w 2442987"/>
                  <a:gd name="connsiteY51" fmla="*/ 0 h 2278743"/>
                  <a:gd name="connsiteX52" fmla="*/ 1744417 w 2442987"/>
                  <a:gd name="connsiteY52" fmla="*/ 14515 h 2278743"/>
                  <a:gd name="connsiteX53" fmla="*/ 1787960 w 2442987"/>
                  <a:gd name="connsiteY53" fmla="*/ 29029 h 2278743"/>
                  <a:gd name="connsiteX54" fmla="*/ 1875045 w 2442987"/>
                  <a:gd name="connsiteY54" fmla="*/ 43543 h 2278743"/>
                  <a:gd name="connsiteX55" fmla="*/ 1962131 w 2442987"/>
                  <a:gd name="connsiteY55" fmla="*/ 87086 h 2278743"/>
                  <a:gd name="connsiteX56" fmla="*/ 1976645 w 2442987"/>
                  <a:gd name="connsiteY56" fmla="*/ 130629 h 2278743"/>
                  <a:gd name="connsiteX0" fmla="*/ 1977019 w 2443361"/>
                  <a:gd name="connsiteY0" fmla="*/ 130629 h 2278743"/>
                  <a:gd name="connsiteX1" fmla="*/ 2049591 w 2443361"/>
                  <a:gd name="connsiteY1" fmla="*/ 203200 h 2278743"/>
                  <a:gd name="connsiteX2" fmla="*/ 2064105 w 2443361"/>
                  <a:gd name="connsiteY2" fmla="*/ 246743 h 2278743"/>
                  <a:gd name="connsiteX3" fmla="*/ 2122162 w 2443361"/>
                  <a:gd name="connsiteY3" fmla="*/ 290286 h 2278743"/>
                  <a:gd name="connsiteX4" fmla="*/ 2223762 w 2443361"/>
                  <a:gd name="connsiteY4" fmla="*/ 420915 h 2278743"/>
                  <a:gd name="connsiteX5" fmla="*/ 2267305 w 2443361"/>
                  <a:gd name="connsiteY5" fmla="*/ 493486 h 2278743"/>
                  <a:gd name="connsiteX6" fmla="*/ 2296334 w 2443361"/>
                  <a:gd name="connsiteY6" fmla="*/ 537029 h 2278743"/>
                  <a:gd name="connsiteX7" fmla="*/ 2383419 w 2443361"/>
                  <a:gd name="connsiteY7" fmla="*/ 682172 h 2278743"/>
                  <a:gd name="connsiteX8" fmla="*/ 2426962 w 2443361"/>
                  <a:gd name="connsiteY8" fmla="*/ 769258 h 2278743"/>
                  <a:gd name="connsiteX9" fmla="*/ 2426962 w 2443361"/>
                  <a:gd name="connsiteY9" fmla="*/ 1407886 h 2278743"/>
                  <a:gd name="connsiteX10" fmla="*/ 2397934 w 2443361"/>
                  <a:gd name="connsiteY10" fmla="*/ 1451429 h 2278743"/>
                  <a:gd name="connsiteX11" fmla="*/ 2383419 w 2443361"/>
                  <a:gd name="connsiteY11" fmla="*/ 1494972 h 2278743"/>
                  <a:gd name="connsiteX12" fmla="*/ 2368905 w 2443361"/>
                  <a:gd name="connsiteY12" fmla="*/ 1567543 h 2278743"/>
                  <a:gd name="connsiteX13" fmla="*/ 2267305 w 2443361"/>
                  <a:gd name="connsiteY13" fmla="*/ 1698172 h 2278743"/>
                  <a:gd name="connsiteX14" fmla="*/ 2223762 w 2443361"/>
                  <a:gd name="connsiteY14" fmla="*/ 1756229 h 2278743"/>
                  <a:gd name="connsiteX15" fmla="*/ 2151191 w 2443361"/>
                  <a:gd name="connsiteY15" fmla="*/ 1886858 h 2278743"/>
                  <a:gd name="connsiteX16" fmla="*/ 2107648 w 2443361"/>
                  <a:gd name="connsiteY16" fmla="*/ 1915886 h 2278743"/>
                  <a:gd name="connsiteX17" fmla="*/ 2035076 w 2443361"/>
                  <a:gd name="connsiteY17" fmla="*/ 2002972 h 2278743"/>
                  <a:gd name="connsiteX18" fmla="*/ 1977019 w 2443361"/>
                  <a:gd name="connsiteY18" fmla="*/ 2090058 h 2278743"/>
                  <a:gd name="connsiteX19" fmla="*/ 1947991 w 2443361"/>
                  <a:gd name="connsiteY19" fmla="*/ 2133600 h 2278743"/>
                  <a:gd name="connsiteX20" fmla="*/ 1918962 w 2443361"/>
                  <a:gd name="connsiteY20" fmla="*/ 2177143 h 2278743"/>
                  <a:gd name="connsiteX21" fmla="*/ 1860905 w 2443361"/>
                  <a:gd name="connsiteY21" fmla="*/ 2249715 h 2278743"/>
                  <a:gd name="connsiteX22" fmla="*/ 1773819 w 2443361"/>
                  <a:gd name="connsiteY22" fmla="*/ 2278743 h 2278743"/>
                  <a:gd name="connsiteX23" fmla="*/ 1149705 w 2443361"/>
                  <a:gd name="connsiteY23" fmla="*/ 2264229 h 2278743"/>
                  <a:gd name="connsiteX24" fmla="*/ 990048 w 2443361"/>
                  <a:gd name="connsiteY24" fmla="*/ 2249715 h 2278743"/>
                  <a:gd name="connsiteX25" fmla="*/ 931991 w 2443361"/>
                  <a:gd name="connsiteY25" fmla="*/ 2220686 h 2278743"/>
                  <a:gd name="connsiteX26" fmla="*/ 830391 w 2443361"/>
                  <a:gd name="connsiteY26" fmla="*/ 2206172 h 2278743"/>
                  <a:gd name="connsiteX27" fmla="*/ 685248 w 2443361"/>
                  <a:gd name="connsiteY27" fmla="*/ 2162629 h 2278743"/>
                  <a:gd name="connsiteX28" fmla="*/ 627191 w 2443361"/>
                  <a:gd name="connsiteY28" fmla="*/ 2148115 h 2278743"/>
                  <a:gd name="connsiteX29" fmla="*/ 583648 w 2443361"/>
                  <a:gd name="connsiteY29" fmla="*/ 2119086 h 2278743"/>
                  <a:gd name="connsiteX30" fmla="*/ 540105 w 2443361"/>
                  <a:gd name="connsiteY30" fmla="*/ 2104572 h 2278743"/>
                  <a:gd name="connsiteX31" fmla="*/ 453019 w 2443361"/>
                  <a:gd name="connsiteY31" fmla="*/ 2046515 h 2278743"/>
                  <a:gd name="connsiteX32" fmla="*/ 336905 w 2443361"/>
                  <a:gd name="connsiteY32" fmla="*/ 1973943 h 2278743"/>
                  <a:gd name="connsiteX33" fmla="*/ 322391 w 2443361"/>
                  <a:gd name="connsiteY33" fmla="*/ 1930400 h 2278743"/>
                  <a:gd name="connsiteX34" fmla="*/ 264334 w 2443361"/>
                  <a:gd name="connsiteY34" fmla="*/ 1843315 h 2278743"/>
                  <a:gd name="connsiteX35" fmla="*/ 206276 w 2443361"/>
                  <a:gd name="connsiteY35" fmla="*/ 1712686 h 2278743"/>
                  <a:gd name="connsiteX36" fmla="*/ 162734 w 2443361"/>
                  <a:gd name="connsiteY36" fmla="*/ 1654629 h 2278743"/>
                  <a:gd name="connsiteX37" fmla="*/ 524 w 2443361"/>
                  <a:gd name="connsiteY37" fmla="*/ 1136198 h 2278743"/>
                  <a:gd name="connsiteX38" fmla="*/ 49901 w 2443361"/>
                  <a:gd name="connsiteY38" fmla="*/ 928882 h 2278743"/>
                  <a:gd name="connsiteX39" fmla="*/ 148219 w 2443361"/>
                  <a:gd name="connsiteY39" fmla="*/ 638629 h 2278743"/>
                  <a:gd name="connsiteX40" fmla="*/ 191762 w 2443361"/>
                  <a:gd name="connsiteY40" fmla="*/ 493486 h 2278743"/>
                  <a:gd name="connsiteX41" fmla="*/ 220791 w 2443361"/>
                  <a:gd name="connsiteY41" fmla="*/ 406400 h 2278743"/>
                  <a:gd name="connsiteX42" fmla="*/ 235305 w 2443361"/>
                  <a:gd name="connsiteY42" fmla="*/ 362858 h 2278743"/>
                  <a:gd name="connsiteX43" fmla="*/ 264334 w 2443361"/>
                  <a:gd name="connsiteY43" fmla="*/ 304800 h 2278743"/>
                  <a:gd name="connsiteX44" fmla="*/ 293362 w 2443361"/>
                  <a:gd name="connsiteY44" fmla="*/ 217715 h 2278743"/>
                  <a:gd name="connsiteX45" fmla="*/ 322391 w 2443361"/>
                  <a:gd name="connsiteY45" fmla="*/ 174172 h 2278743"/>
                  <a:gd name="connsiteX46" fmla="*/ 409476 w 2443361"/>
                  <a:gd name="connsiteY46" fmla="*/ 116115 h 2278743"/>
                  <a:gd name="connsiteX47" fmla="*/ 453019 w 2443361"/>
                  <a:gd name="connsiteY47" fmla="*/ 87086 h 2278743"/>
                  <a:gd name="connsiteX48" fmla="*/ 540105 w 2443361"/>
                  <a:gd name="connsiteY48" fmla="*/ 58058 h 2278743"/>
                  <a:gd name="connsiteX49" fmla="*/ 583648 w 2443361"/>
                  <a:gd name="connsiteY49" fmla="*/ 43543 h 2278743"/>
                  <a:gd name="connsiteX50" fmla="*/ 641705 w 2443361"/>
                  <a:gd name="connsiteY50" fmla="*/ 29029 h 2278743"/>
                  <a:gd name="connsiteX51" fmla="*/ 728791 w 2443361"/>
                  <a:gd name="connsiteY51" fmla="*/ 0 h 2278743"/>
                  <a:gd name="connsiteX52" fmla="*/ 1744791 w 2443361"/>
                  <a:gd name="connsiteY52" fmla="*/ 14515 h 2278743"/>
                  <a:gd name="connsiteX53" fmla="*/ 1788334 w 2443361"/>
                  <a:gd name="connsiteY53" fmla="*/ 29029 h 2278743"/>
                  <a:gd name="connsiteX54" fmla="*/ 1875419 w 2443361"/>
                  <a:gd name="connsiteY54" fmla="*/ 43543 h 2278743"/>
                  <a:gd name="connsiteX55" fmla="*/ 1962505 w 2443361"/>
                  <a:gd name="connsiteY55" fmla="*/ 87086 h 2278743"/>
                  <a:gd name="connsiteX56" fmla="*/ 1977019 w 2443361"/>
                  <a:gd name="connsiteY56" fmla="*/ 130629 h 2278743"/>
                  <a:gd name="connsiteX0" fmla="*/ 1976844 w 2443186"/>
                  <a:gd name="connsiteY0" fmla="*/ 130629 h 2278743"/>
                  <a:gd name="connsiteX1" fmla="*/ 2049416 w 2443186"/>
                  <a:gd name="connsiteY1" fmla="*/ 203200 h 2278743"/>
                  <a:gd name="connsiteX2" fmla="*/ 2063930 w 2443186"/>
                  <a:gd name="connsiteY2" fmla="*/ 246743 h 2278743"/>
                  <a:gd name="connsiteX3" fmla="*/ 2121987 w 2443186"/>
                  <a:gd name="connsiteY3" fmla="*/ 290286 h 2278743"/>
                  <a:gd name="connsiteX4" fmla="*/ 2223587 w 2443186"/>
                  <a:gd name="connsiteY4" fmla="*/ 420915 h 2278743"/>
                  <a:gd name="connsiteX5" fmla="*/ 2267130 w 2443186"/>
                  <a:gd name="connsiteY5" fmla="*/ 493486 h 2278743"/>
                  <a:gd name="connsiteX6" fmla="*/ 2296159 w 2443186"/>
                  <a:gd name="connsiteY6" fmla="*/ 537029 h 2278743"/>
                  <a:gd name="connsiteX7" fmla="*/ 2383244 w 2443186"/>
                  <a:gd name="connsiteY7" fmla="*/ 682172 h 2278743"/>
                  <a:gd name="connsiteX8" fmla="*/ 2426787 w 2443186"/>
                  <a:gd name="connsiteY8" fmla="*/ 769258 h 2278743"/>
                  <a:gd name="connsiteX9" fmla="*/ 2426787 w 2443186"/>
                  <a:gd name="connsiteY9" fmla="*/ 1407886 h 2278743"/>
                  <a:gd name="connsiteX10" fmla="*/ 2397759 w 2443186"/>
                  <a:gd name="connsiteY10" fmla="*/ 1451429 h 2278743"/>
                  <a:gd name="connsiteX11" fmla="*/ 2383244 w 2443186"/>
                  <a:gd name="connsiteY11" fmla="*/ 1494972 h 2278743"/>
                  <a:gd name="connsiteX12" fmla="*/ 2368730 w 2443186"/>
                  <a:gd name="connsiteY12" fmla="*/ 1567543 h 2278743"/>
                  <a:gd name="connsiteX13" fmla="*/ 2267130 w 2443186"/>
                  <a:gd name="connsiteY13" fmla="*/ 1698172 h 2278743"/>
                  <a:gd name="connsiteX14" fmla="*/ 2223587 w 2443186"/>
                  <a:gd name="connsiteY14" fmla="*/ 1756229 h 2278743"/>
                  <a:gd name="connsiteX15" fmla="*/ 2151016 w 2443186"/>
                  <a:gd name="connsiteY15" fmla="*/ 1886858 h 2278743"/>
                  <a:gd name="connsiteX16" fmla="*/ 2107473 w 2443186"/>
                  <a:gd name="connsiteY16" fmla="*/ 1915886 h 2278743"/>
                  <a:gd name="connsiteX17" fmla="*/ 2034901 w 2443186"/>
                  <a:gd name="connsiteY17" fmla="*/ 2002972 h 2278743"/>
                  <a:gd name="connsiteX18" fmla="*/ 1976844 w 2443186"/>
                  <a:gd name="connsiteY18" fmla="*/ 2090058 h 2278743"/>
                  <a:gd name="connsiteX19" fmla="*/ 1947816 w 2443186"/>
                  <a:gd name="connsiteY19" fmla="*/ 2133600 h 2278743"/>
                  <a:gd name="connsiteX20" fmla="*/ 1918787 w 2443186"/>
                  <a:gd name="connsiteY20" fmla="*/ 2177143 h 2278743"/>
                  <a:gd name="connsiteX21" fmla="*/ 1860730 w 2443186"/>
                  <a:gd name="connsiteY21" fmla="*/ 2249715 h 2278743"/>
                  <a:gd name="connsiteX22" fmla="*/ 1773644 w 2443186"/>
                  <a:gd name="connsiteY22" fmla="*/ 2278743 h 2278743"/>
                  <a:gd name="connsiteX23" fmla="*/ 1149530 w 2443186"/>
                  <a:gd name="connsiteY23" fmla="*/ 2264229 h 2278743"/>
                  <a:gd name="connsiteX24" fmla="*/ 989873 w 2443186"/>
                  <a:gd name="connsiteY24" fmla="*/ 2249715 h 2278743"/>
                  <a:gd name="connsiteX25" fmla="*/ 931816 w 2443186"/>
                  <a:gd name="connsiteY25" fmla="*/ 2220686 h 2278743"/>
                  <a:gd name="connsiteX26" fmla="*/ 830216 w 2443186"/>
                  <a:gd name="connsiteY26" fmla="*/ 2206172 h 2278743"/>
                  <a:gd name="connsiteX27" fmla="*/ 685073 w 2443186"/>
                  <a:gd name="connsiteY27" fmla="*/ 2162629 h 2278743"/>
                  <a:gd name="connsiteX28" fmla="*/ 627016 w 2443186"/>
                  <a:gd name="connsiteY28" fmla="*/ 2148115 h 2278743"/>
                  <a:gd name="connsiteX29" fmla="*/ 583473 w 2443186"/>
                  <a:gd name="connsiteY29" fmla="*/ 2119086 h 2278743"/>
                  <a:gd name="connsiteX30" fmla="*/ 539930 w 2443186"/>
                  <a:gd name="connsiteY30" fmla="*/ 2104572 h 2278743"/>
                  <a:gd name="connsiteX31" fmla="*/ 452844 w 2443186"/>
                  <a:gd name="connsiteY31" fmla="*/ 2046515 h 2278743"/>
                  <a:gd name="connsiteX32" fmla="*/ 336730 w 2443186"/>
                  <a:gd name="connsiteY32" fmla="*/ 1973943 h 2278743"/>
                  <a:gd name="connsiteX33" fmla="*/ 322216 w 2443186"/>
                  <a:gd name="connsiteY33" fmla="*/ 1930400 h 2278743"/>
                  <a:gd name="connsiteX34" fmla="*/ 264159 w 2443186"/>
                  <a:gd name="connsiteY34" fmla="*/ 1843315 h 2278743"/>
                  <a:gd name="connsiteX35" fmla="*/ 206101 w 2443186"/>
                  <a:gd name="connsiteY35" fmla="*/ 1712686 h 2278743"/>
                  <a:gd name="connsiteX36" fmla="*/ 162559 w 2443186"/>
                  <a:gd name="connsiteY36" fmla="*/ 1654629 h 2278743"/>
                  <a:gd name="connsiteX37" fmla="*/ 349 w 2443186"/>
                  <a:gd name="connsiteY37" fmla="*/ 1136198 h 2278743"/>
                  <a:gd name="connsiteX38" fmla="*/ 49726 w 2443186"/>
                  <a:gd name="connsiteY38" fmla="*/ 928882 h 2278743"/>
                  <a:gd name="connsiteX39" fmla="*/ 43319 w 2443186"/>
                  <a:gd name="connsiteY39" fmla="*/ 587807 h 2278743"/>
                  <a:gd name="connsiteX40" fmla="*/ 191587 w 2443186"/>
                  <a:gd name="connsiteY40" fmla="*/ 493486 h 2278743"/>
                  <a:gd name="connsiteX41" fmla="*/ 220616 w 2443186"/>
                  <a:gd name="connsiteY41" fmla="*/ 406400 h 2278743"/>
                  <a:gd name="connsiteX42" fmla="*/ 235130 w 2443186"/>
                  <a:gd name="connsiteY42" fmla="*/ 362858 h 2278743"/>
                  <a:gd name="connsiteX43" fmla="*/ 264159 w 2443186"/>
                  <a:gd name="connsiteY43" fmla="*/ 304800 h 2278743"/>
                  <a:gd name="connsiteX44" fmla="*/ 293187 w 2443186"/>
                  <a:gd name="connsiteY44" fmla="*/ 217715 h 2278743"/>
                  <a:gd name="connsiteX45" fmla="*/ 322216 w 2443186"/>
                  <a:gd name="connsiteY45" fmla="*/ 174172 h 2278743"/>
                  <a:gd name="connsiteX46" fmla="*/ 409301 w 2443186"/>
                  <a:gd name="connsiteY46" fmla="*/ 116115 h 2278743"/>
                  <a:gd name="connsiteX47" fmla="*/ 452844 w 2443186"/>
                  <a:gd name="connsiteY47" fmla="*/ 87086 h 2278743"/>
                  <a:gd name="connsiteX48" fmla="*/ 539930 w 2443186"/>
                  <a:gd name="connsiteY48" fmla="*/ 58058 h 2278743"/>
                  <a:gd name="connsiteX49" fmla="*/ 583473 w 2443186"/>
                  <a:gd name="connsiteY49" fmla="*/ 43543 h 2278743"/>
                  <a:gd name="connsiteX50" fmla="*/ 641530 w 2443186"/>
                  <a:gd name="connsiteY50" fmla="*/ 29029 h 2278743"/>
                  <a:gd name="connsiteX51" fmla="*/ 728616 w 2443186"/>
                  <a:gd name="connsiteY51" fmla="*/ 0 h 2278743"/>
                  <a:gd name="connsiteX52" fmla="*/ 1744616 w 2443186"/>
                  <a:gd name="connsiteY52" fmla="*/ 14515 h 2278743"/>
                  <a:gd name="connsiteX53" fmla="*/ 1788159 w 2443186"/>
                  <a:gd name="connsiteY53" fmla="*/ 29029 h 2278743"/>
                  <a:gd name="connsiteX54" fmla="*/ 1875244 w 2443186"/>
                  <a:gd name="connsiteY54" fmla="*/ 43543 h 2278743"/>
                  <a:gd name="connsiteX55" fmla="*/ 1962330 w 2443186"/>
                  <a:gd name="connsiteY55" fmla="*/ 87086 h 2278743"/>
                  <a:gd name="connsiteX56" fmla="*/ 1976844 w 2443186"/>
                  <a:gd name="connsiteY56" fmla="*/ 130629 h 2278743"/>
                  <a:gd name="connsiteX0" fmla="*/ 1991548 w 2457890"/>
                  <a:gd name="connsiteY0" fmla="*/ 130629 h 2278743"/>
                  <a:gd name="connsiteX1" fmla="*/ 2064120 w 2457890"/>
                  <a:gd name="connsiteY1" fmla="*/ 203200 h 2278743"/>
                  <a:gd name="connsiteX2" fmla="*/ 2078634 w 2457890"/>
                  <a:gd name="connsiteY2" fmla="*/ 246743 h 2278743"/>
                  <a:gd name="connsiteX3" fmla="*/ 2136691 w 2457890"/>
                  <a:gd name="connsiteY3" fmla="*/ 290286 h 2278743"/>
                  <a:gd name="connsiteX4" fmla="*/ 2238291 w 2457890"/>
                  <a:gd name="connsiteY4" fmla="*/ 420915 h 2278743"/>
                  <a:gd name="connsiteX5" fmla="*/ 2281834 w 2457890"/>
                  <a:gd name="connsiteY5" fmla="*/ 493486 h 2278743"/>
                  <a:gd name="connsiteX6" fmla="*/ 2310863 w 2457890"/>
                  <a:gd name="connsiteY6" fmla="*/ 537029 h 2278743"/>
                  <a:gd name="connsiteX7" fmla="*/ 2397948 w 2457890"/>
                  <a:gd name="connsiteY7" fmla="*/ 682172 h 2278743"/>
                  <a:gd name="connsiteX8" fmla="*/ 2441491 w 2457890"/>
                  <a:gd name="connsiteY8" fmla="*/ 769258 h 2278743"/>
                  <a:gd name="connsiteX9" fmla="*/ 2441491 w 2457890"/>
                  <a:gd name="connsiteY9" fmla="*/ 1407886 h 2278743"/>
                  <a:gd name="connsiteX10" fmla="*/ 2412463 w 2457890"/>
                  <a:gd name="connsiteY10" fmla="*/ 1451429 h 2278743"/>
                  <a:gd name="connsiteX11" fmla="*/ 2397948 w 2457890"/>
                  <a:gd name="connsiteY11" fmla="*/ 1494972 h 2278743"/>
                  <a:gd name="connsiteX12" fmla="*/ 2383434 w 2457890"/>
                  <a:gd name="connsiteY12" fmla="*/ 1567543 h 2278743"/>
                  <a:gd name="connsiteX13" fmla="*/ 2281834 w 2457890"/>
                  <a:gd name="connsiteY13" fmla="*/ 1698172 h 2278743"/>
                  <a:gd name="connsiteX14" fmla="*/ 2238291 w 2457890"/>
                  <a:gd name="connsiteY14" fmla="*/ 1756229 h 2278743"/>
                  <a:gd name="connsiteX15" fmla="*/ 2165720 w 2457890"/>
                  <a:gd name="connsiteY15" fmla="*/ 1886858 h 2278743"/>
                  <a:gd name="connsiteX16" fmla="*/ 2122177 w 2457890"/>
                  <a:gd name="connsiteY16" fmla="*/ 1915886 h 2278743"/>
                  <a:gd name="connsiteX17" fmla="*/ 2049605 w 2457890"/>
                  <a:gd name="connsiteY17" fmla="*/ 2002972 h 2278743"/>
                  <a:gd name="connsiteX18" fmla="*/ 1991548 w 2457890"/>
                  <a:gd name="connsiteY18" fmla="*/ 2090058 h 2278743"/>
                  <a:gd name="connsiteX19" fmla="*/ 1962520 w 2457890"/>
                  <a:gd name="connsiteY19" fmla="*/ 2133600 h 2278743"/>
                  <a:gd name="connsiteX20" fmla="*/ 1933491 w 2457890"/>
                  <a:gd name="connsiteY20" fmla="*/ 2177143 h 2278743"/>
                  <a:gd name="connsiteX21" fmla="*/ 1875434 w 2457890"/>
                  <a:gd name="connsiteY21" fmla="*/ 2249715 h 2278743"/>
                  <a:gd name="connsiteX22" fmla="*/ 1788348 w 2457890"/>
                  <a:gd name="connsiteY22" fmla="*/ 2278743 h 2278743"/>
                  <a:gd name="connsiteX23" fmla="*/ 1164234 w 2457890"/>
                  <a:gd name="connsiteY23" fmla="*/ 2264229 h 2278743"/>
                  <a:gd name="connsiteX24" fmla="*/ 1004577 w 2457890"/>
                  <a:gd name="connsiteY24" fmla="*/ 2249715 h 2278743"/>
                  <a:gd name="connsiteX25" fmla="*/ 946520 w 2457890"/>
                  <a:gd name="connsiteY25" fmla="*/ 2220686 h 2278743"/>
                  <a:gd name="connsiteX26" fmla="*/ 844920 w 2457890"/>
                  <a:gd name="connsiteY26" fmla="*/ 2206172 h 2278743"/>
                  <a:gd name="connsiteX27" fmla="*/ 699777 w 2457890"/>
                  <a:gd name="connsiteY27" fmla="*/ 2162629 h 2278743"/>
                  <a:gd name="connsiteX28" fmla="*/ 641720 w 2457890"/>
                  <a:gd name="connsiteY28" fmla="*/ 2148115 h 2278743"/>
                  <a:gd name="connsiteX29" fmla="*/ 598177 w 2457890"/>
                  <a:gd name="connsiteY29" fmla="*/ 2119086 h 2278743"/>
                  <a:gd name="connsiteX30" fmla="*/ 554634 w 2457890"/>
                  <a:gd name="connsiteY30" fmla="*/ 2104572 h 2278743"/>
                  <a:gd name="connsiteX31" fmla="*/ 467548 w 2457890"/>
                  <a:gd name="connsiteY31" fmla="*/ 2046515 h 2278743"/>
                  <a:gd name="connsiteX32" fmla="*/ 351434 w 2457890"/>
                  <a:gd name="connsiteY32" fmla="*/ 1973943 h 2278743"/>
                  <a:gd name="connsiteX33" fmla="*/ 336920 w 2457890"/>
                  <a:gd name="connsiteY33" fmla="*/ 1930400 h 2278743"/>
                  <a:gd name="connsiteX34" fmla="*/ 278863 w 2457890"/>
                  <a:gd name="connsiteY34" fmla="*/ 1843315 h 2278743"/>
                  <a:gd name="connsiteX35" fmla="*/ 220805 w 2457890"/>
                  <a:gd name="connsiteY35" fmla="*/ 1712686 h 2278743"/>
                  <a:gd name="connsiteX36" fmla="*/ 177263 w 2457890"/>
                  <a:gd name="connsiteY36" fmla="*/ 1654629 h 2278743"/>
                  <a:gd name="connsiteX37" fmla="*/ 10176 w 2457890"/>
                  <a:gd name="connsiteY37" fmla="*/ 1457300 h 2278743"/>
                  <a:gd name="connsiteX38" fmla="*/ 15053 w 2457890"/>
                  <a:gd name="connsiteY38" fmla="*/ 1136198 h 2278743"/>
                  <a:gd name="connsiteX39" fmla="*/ 64430 w 2457890"/>
                  <a:gd name="connsiteY39" fmla="*/ 928882 h 2278743"/>
                  <a:gd name="connsiteX40" fmla="*/ 58023 w 2457890"/>
                  <a:gd name="connsiteY40" fmla="*/ 587807 h 2278743"/>
                  <a:gd name="connsiteX41" fmla="*/ 206291 w 2457890"/>
                  <a:gd name="connsiteY41" fmla="*/ 493486 h 2278743"/>
                  <a:gd name="connsiteX42" fmla="*/ 235320 w 2457890"/>
                  <a:gd name="connsiteY42" fmla="*/ 406400 h 2278743"/>
                  <a:gd name="connsiteX43" fmla="*/ 249834 w 2457890"/>
                  <a:gd name="connsiteY43" fmla="*/ 362858 h 2278743"/>
                  <a:gd name="connsiteX44" fmla="*/ 278863 w 2457890"/>
                  <a:gd name="connsiteY44" fmla="*/ 304800 h 2278743"/>
                  <a:gd name="connsiteX45" fmla="*/ 307891 w 2457890"/>
                  <a:gd name="connsiteY45" fmla="*/ 217715 h 2278743"/>
                  <a:gd name="connsiteX46" fmla="*/ 336920 w 2457890"/>
                  <a:gd name="connsiteY46" fmla="*/ 174172 h 2278743"/>
                  <a:gd name="connsiteX47" fmla="*/ 424005 w 2457890"/>
                  <a:gd name="connsiteY47" fmla="*/ 116115 h 2278743"/>
                  <a:gd name="connsiteX48" fmla="*/ 467548 w 2457890"/>
                  <a:gd name="connsiteY48" fmla="*/ 87086 h 2278743"/>
                  <a:gd name="connsiteX49" fmla="*/ 554634 w 2457890"/>
                  <a:gd name="connsiteY49" fmla="*/ 58058 h 2278743"/>
                  <a:gd name="connsiteX50" fmla="*/ 598177 w 2457890"/>
                  <a:gd name="connsiteY50" fmla="*/ 43543 h 2278743"/>
                  <a:gd name="connsiteX51" fmla="*/ 656234 w 2457890"/>
                  <a:gd name="connsiteY51" fmla="*/ 29029 h 2278743"/>
                  <a:gd name="connsiteX52" fmla="*/ 743320 w 2457890"/>
                  <a:gd name="connsiteY52" fmla="*/ 0 h 2278743"/>
                  <a:gd name="connsiteX53" fmla="*/ 1759320 w 2457890"/>
                  <a:gd name="connsiteY53" fmla="*/ 14515 h 2278743"/>
                  <a:gd name="connsiteX54" fmla="*/ 1802863 w 2457890"/>
                  <a:gd name="connsiteY54" fmla="*/ 29029 h 2278743"/>
                  <a:gd name="connsiteX55" fmla="*/ 1889948 w 2457890"/>
                  <a:gd name="connsiteY55" fmla="*/ 43543 h 2278743"/>
                  <a:gd name="connsiteX56" fmla="*/ 1977034 w 2457890"/>
                  <a:gd name="connsiteY56" fmla="*/ 87086 h 2278743"/>
                  <a:gd name="connsiteX57" fmla="*/ 1991548 w 2457890"/>
                  <a:gd name="connsiteY57" fmla="*/ 130629 h 2278743"/>
                  <a:gd name="connsiteX0" fmla="*/ 1991548 w 2457890"/>
                  <a:gd name="connsiteY0" fmla="*/ 130629 h 2403159"/>
                  <a:gd name="connsiteX1" fmla="*/ 2064120 w 2457890"/>
                  <a:gd name="connsiteY1" fmla="*/ 203200 h 2403159"/>
                  <a:gd name="connsiteX2" fmla="*/ 2078634 w 2457890"/>
                  <a:gd name="connsiteY2" fmla="*/ 246743 h 2403159"/>
                  <a:gd name="connsiteX3" fmla="*/ 2136691 w 2457890"/>
                  <a:gd name="connsiteY3" fmla="*/ 290286 h 2403159"/>
                  <a:gd name="connsiteX4" fmla="*/ 2238291 w 2457890"/>
                  <a:gd name="connsiteY4" fmla="*/ 420915 h 2403159"/>
                  <a:gd name="connsiteX5" fmla="*/ 2281834 w 2457890"/>
                  <a:gd name="connsiteY5" fmla="*/ 493486 h 2403159"/>
                  <a:gd name="connsiteX6" fmla="*/ 2310863 w 2457890"/>
                  <a:gd name="connsiteY6" fmla="*/ 537029 h 2403159"/>
                  <a:gd name="connsiteX7" fmla="*/ 2397948 w 2457890"/>
                  <a:gd name="connsiteY7" fmla="*/ 682172 h 2403159"/>
                  <a:gd name="connsiteX8" fmla="*/ 2441491 w 2457890"/>
                  <a:gd name="connsiteY8" fmla="*/ 769258 h 2403159"/>
                  <a:gd name="connsiteX9" fmla="*/ 2441491 w 2457890"/>
                  <a:gd name="connsiteY9" fmla="*/ 1407886 h 2403159"/>
                  <a:gd name="connsiteX10" fmla="*/ 2412463 w 2457890"/>
                  <a:gd name="connsiteY10" fmla="*/ 1451429 h 2403159"/>
                  <a:gd name="connsiteX11" fmla="*/ 2397948 w 2457890"/>
                  <a:gd name="connsiteY11" fmla="*/ 1494972 h 2403159"/>
                  <a:gd name="connsiteX12" fmla="*/ 2383434 w 2457890"/>
                  <a:gd name="connsiteY12" fmla="*/ 1567543 h 2403159"/>
                  <a:gd name="connsiteX13" fmla="*/ 2281834 w 2457890"/>
                  <a:gd name="connsiteY13" fmla="*/ 1698172 h 2403159"/>
                  <a:gd name="connsiteX14" fmla="*/ 2238291 w 2457890"/>
                  <a:gd name="connsiteY14" fmla="*/ 1756229 h 2403159"/>
                  <a:gd name="connsiteX15" fmla="*/ 2165720 w 2457890"/>
                  <a:gd name="connsiteY15" fmla="*/ 1886858 h 2403159"/>
                  <a:gd name="connsiteX16" fmla="*/ 2122177 w 2457890"/>
                  <a:gd name="connsiteY16" fmla="*/ 1915886 h 2403159"/>
                  <a:gd name="connsiteX17" fmla="*/ 2049605 w 2457890"/>
                  <a:gd name="connsiteY17" fmla="*/ 2002972 h 2403159"/>
                  <a:gd name="connsiteX18" fmla="*/ 1991548 w 2457890"/>
                  <a:gd name="connsiteY18" fmla="*/ 2090058 h 2403159"/>
                  <a:gd name="connsiteX19" fmla="*/ 1962520 w 2457890"/>
                  <a:gd name="connsiteY19" fmla="*/ 2133600 h 2403159"/>
                  <a:gd name="connsiteX20" fmla="*/ 1933491 w 2457890"/>
                  <a:gd name="connsiteY20" fmla="*/ 2177143 h 2403159"/>
                  <a:gd name="connsiteX21" fmla="*/ 1875434 w 2457890"/>
                  <a:gd name="connsiteY21" fmla="*/ 2249715 h 2403159"/>
                  <a:gd name="connsiteX22" fmla="*/ 1788348 w 2457890"/>
                  <a:gd name="connsiteY22" fmla="*/ 2278743 h 2403159"/>
                  <a:gd name="connsiteX23" fmla="*/ 1470412 w 2457890"/>
                  <a:gd name="connsiteY23" fmla="*/ 2403159 h 2403159"/>
                  <a:gd name="connsiteX24" fmla="*/ 1164234 w 2457890"/>
                  <a:gd name="connsiteY24" fmla="*/ 2264229 h 2403159"/>
                  <a:gd name="connsiteX25" fmla="*/ 1004577 w 2457890"/>
                  <a:gd name="connsiteY25" fmla="*/ 2249715 h 2403159"/>
                  <a:gd name="connsiteX26" fmla="*/ 946520 w 2457890"/>
                  <a:gd name="connsiteY26" fmla="*/ 2220686 h 2403159"/>
                  <a:gd name="connsiteX27" fmla="*/ 844920 w 2457890"/>
                  <a:gd name="connsiteY27" fmla="*/ 2206172 h 2403159"/>
                  <a:gd name="connsiteX28" fmla="*/ 699777 w 2457890"/>
                  <a:gd name="connsiteY28" fmla="*/ 2162629 h 2403159"/>
                  <a:gd name="connsiteX29" fmla="*/ 641720 w 2457890"/>
                  <a:gd name="connsiteY29" fmla="*/ 2148115 h 2403159"/>
                  <a:gd name="connsiteX30" fmla="*/ 598177 w 2457890"/>
                  <a:gd name="connsiteY30" fmla="*/ 2119086 h 2403159"/>
                  <a:gd name="connsiteX31" fmla="*/ 554634 w 2457890"/>
                  <a:gd name="connsiteY31" fmla="*/ 2104572 h 2403159"/>
                  <a:gd name="connsiteX32" fmla="*/ 467548 w 2457890"/>
                  <a:gd name="connsiteY32" fmla="*/ 2046515 h 2403159"/>
                  <a:gd name="connsiteX33" fmla="*/ 351434 w 2457890"/>
                  <a:gd name="connsiteY33" fmla="*/ 1973943 h 2403159"/>
                  <a:gd name="connsiteX34" fmla="*/ 336920 w 2457890"/>
                  <a:gd name="connsiteY34" fmla="*/ 1930400 h 2403159"/>
                  <a:gd name="connsiteX35" fmla="*/ 278863 w 2457890"/>
                  <a:gd name="connsiteY35" fmla="*/ 1843315 h 2403159"/>
                  <a:gd name="connsiteX36" fmla="*/ 220805 w 2457890"/>
                  <a:gd name="connsiteY36" fmla="*/ 1712686 h 2403159"/>
                  <a:gd name="connsiteX37" fmla="*/ 177263 w 2457890"/>
                  <a:gd name="connsiteY37" fmla="*/ 1654629 h 2403159"/>
                  <a:gd name="connsiteX38" fmla="*/ 10176 w 2457890"/>
                  <a:gd name="connsiteY38" fmla="*/ 1457300 h 2403159"/>
                  <a:gd name="connsiteX39" fmla="*/ 15053 w 2457890"/>
                  <a:gd name="connsiteY39" fmla="*/ 1136198 h 2403159"/>
                  <a:gd name="connsiteX40" fmla="*/ 64430 w 2457890"/>
                  <a:gd name="connsiteY40" fmla="*/ 928882 h 2403159"/>
                  <a:gd name="connsiteX41" fmla="*/ 58023 w 2457890"/>
                  <a:gd name="connsiteY41" fmla="*/ 587807 h 2403159"/>
                  <a:gd name="connsiteX42" fmla="*/ 206291 w 2457890"/>
                  <a:gd name="connsiteY42" fmla="*/ 493486 h 2403159"/>
                  <a:gd name="connsiteX43" fmla="*/ 235320 w 2457890"/>
                  <a:gd name="connsiteY43" fmla="*/ 406400 h 2403159"/>
                  <a:gd name="connsiteX44" fmla="*/ 249834 w 2457890"/>
                  <a:gd name="connsiteY44" fmla="*/ 362858 h 2403159"/>
                  <a:gd name="connsiteX45" fmla="*/ 278863 w 2457890"/>
                  <a:gd name="connsiteY45" fmla="*/ 304800 h 2403159"/>
                  <a:gd name="connsiteX46" fmla="*/ 307891 w 2457890"/>
                  <a:gd name="connsiteY46" fmla="*/ 217715 h 2403159"/>
                  <a:gd name="connsiteX47" fmla="*/ 336920 w 2457890"/>
                  <a:gd name="connsiteY47" fmla="*/ 174172 h 2403159"/>
                  <a:gd name="connsiteX48" fmla="*/ 424005 w 2457890"/>
                  <a:gd name="connsiteY48" fmla="*/ 116115 h 2403159"/>
                  <a:gd name="connsiteX49" fmla="*/ 467548 w 2457890"/>
                  <a:gd name="connsiteY49" fmla="*/ 87086 h 2403159"/>
                  <a:gd name="connsiteX50" fmla="*/ 554634 w 2457890"/>
                  <a:gd name="connsiteY50" fmla="*/ 58058 h 2403159"/>
                  <a:gd name="connsiteX51" fmla="*/ 598177 w 2457890"/>
                  <a:gd name="connsiteY51" fmla="*/ 43543 h 2403159"/>
                  <a:gd name="connsiteX52" fmla="*/ 656234 w 2457890"/>
                  <a:gd name="connsiteY52" fmla="*/ 29029 h 2403159"/>
                  <a:gd name="connsiteX53" fmla="*/ 743320 w 2457890"/>
                  <a:gd name="connsiteY53" fmla="*/ 0 h 2403159"/>
                  <a:gd name="connsiteX54" fmla="*/ 1759320 w 2457890"/>
                  <a:gd name="connsiteY54" fmla="*/ 14515 h 2403159"/>
                  <a:gd name="connsiteX55" fmla="*/ 1802863 w 2457890"/>
                  <a:gd name="connsiteY55" fmla="*/ 29029 h 2403159"/>
                  <a:gd name="connsiteX56" fmla="*/ 1889948 w 2457890"/>
                  <a:gd name="connsiteY56" fmla="*/ 43543 h 2403159"/>
                  <a:gd name="connsiteX57" fmla="*/ 1977034 w 2457890"/>
                  <a:gd name="connsiteY57" fmla="*/ 87086 h 2403159"/>
                  <a:gd name="connsiteX58" fmla="*/ 1991548 w 2457890"/>
                  <a:gd name="connsiteY58" fmla="*/ 130629 h 2403159"/>
                  <a:gd name="connsiteX0" fmla="*/ 1991548 w 2618274"/>
                  <a:gd name="connsiteY0" fmla="*/ 130629 h 2403159"/>
                  <a:gd name="connsiteX1" fmla="*/ 2064120 w 2618274"/>
                  <a:gd name="connsiteY1" fmla="*/ 203200 h 2403159"/>
                  <a:gd name="connsiteX2" fmla="*/ 2078634 w 2618274"/>
                  <a:gd name="connsiteY2" fmla="*/ 246743 h 2403159"/>
                  <a:gd name="connsiteX3" fmla="*/ 2136691 w 2618274"/>
                  <a:gd name="connsiteY3" fmla="*/ 290286 h 2403159"/>
                  <a:gd name="connsiteX4" fmla="*/ 2238291 w 2618274"/>
                  <a:gd name="connsiteY4" fmla="*/ 420915 h 2403159"/>
                  <a:gd name="connsiteX5" fmla="*/ 2281834 w 2618274"/>
                  <a:gd name="connsiteY5" fmla="*/ 493486 h 2403159"/>
                  <a:gd name="connsiteX6" fmla="*/ 2310863 w 2618274"/>
                  <a:gd name="connsiteY6" fmla="*/ 537029 h 2403159"/>
                  <a:gd name="connsiteX7" fmla="*/ 2397948 w 2618274"/>
                  <a:gd name="connsiteY7" fmla="*/ 682172 h 2403159"/>
                  <a:gd name="connsiteX8" fmla="*/ 2441491 w 2618274"/>
                  <a:gd name="connsiteY8" fmla="*/ 769258 h 2403159"/>
                  <a:gd name="connsiteX9" fmla="*/ 2618274 w 2618274"/>
                  <a:gd name="connsiteY9" fmla="*/ 1148779 h 2403159"/>
                  <a:gd name="connsiteX10" fmla="*/ 2441491 w 2618274"/>
                  <a:gd name="connsiteY10" fmla="*/ 1407886 h 2403159"/>
                  <a:gd name="connsiteX11" fmla="*/ 2412463 w 2618274"/>
                  <a:gd name="connsiteY11" fmla="*/ 1451429 h 2403159"/>
                  <a:gd name="connsiteX12" fmla="*/ 2397948 w 2618274"/>
                  <a:gd name="connsiteY12" fmla="*/ 1494972 h 2403159"/>
                  <a:gd name="connsiteX13" fmla="*/ 2383434 w 2618274"/>
                  <a:gd name="connsiteY13" fmla="*/ 1567543 h 2403159"/>
                  <a:gd name="connsiteX14" fmla="*/ 2281834 w 2618274"/>
                  <a:gd name="connsiteY14" fmla="*/ 1698172 h 2403159"/>
                  <a:gd name="connsiteX15" fmla="*/ 2238291 w 2618274"/>
                  <a:gd name="connsiteY15" fmla="*/ 1756229 h 2403159"/>
                  <a:gd name="connsiteX16" fmla="*/ 2165720 w 2618274"/>
                  <a:gd name="connsiteY16" fmla="*/ 1886858 h 2403159"/>
                  <a:gd name="connsiteX17" fmla="*/ 2122177 w 2618274"/>
                  <a:gd name="connsiteY17" fmla="*/ 1915886 h 2403159"/>
                  <a:gd name="connsiteX18" fmla="*/ 2049605 w 2618274"/>
                  <a:gd name="connsiteY18" fmla="*/ 2002972 h 2403159"/>
                  <a:gd name="connsiteX19" fmla="*/ 1991548 w 2618274"/>
                  <a:gd name="connsiteY19" fmla="*/ 2090058 h 2403159"/>
                  <a:gd name="connsiteX20" fmla="*/ 1962520 w 2618274"/>
                  <a:gd name="connsiteY20" fmla="*/ 2133600 h 2403159"/>
                  <a:gd name="connsiteX21" fmla="*/ 1933491 w 2618274"/>
                  <a:gd name="connsiteY21" fmla="*/ 2177143 h 2403159"/>
                  <a:gd name="connsiteX22" fmla="*/ 1875434 w 2618274"/>
                  <a:gd name="connsiteY22" fmla="*/ 2249715 h 2403159"/>
                  <a:gd name="connsiteX23" fmla="*/ 1788348 w 2618274"/>
                  <a:gd name="connsiteY23" fmla="*/ 2278743 h 2403159"/>
                  <a:gd name="connsiteX24" fmla="*/ 1470412 w 2618274"/>
                  <a:gd name="connsiteY24" fmla="*/ 2403159 h 2403159"/>
                  <a:gd name="connsiteX25" fmla="*/ 1164234 w 2618274"/>
                  <a:gd name="connsiteY25" fmla="*/ 2264229 h 2403159"/>
                  <a:gd name="connsiteX26" fmla="*/ 1004577 w 2618274"/>
                  <a:gd name="connsiteY26" fmla="*/ 2249715 h 2403159"/>
                  <a:gd name="connsiteX27" fmla="*/ 946520 w 2618274"/>
                  <a:gd name="connsiteY27" fmla="*/ 2220686 h 2403159"/>
                  <a:gd name="connsiteX28" fmla="*/ 844920 w 2618274"/>
                  <a:gd name="connsiteY28" fmla="*/ 2206172 h 2403159"/>
                  <a:gd name="connsiteX29" fmla="*/ 699777 w 2618274"/>
                  <a:gd name="connsiteY29" fmla="*/ 2162629 h 2403159"/>
                  <a:gd name="connsiteX30" fmla="*/ 641720 w 2618274"/>
                  <a:gd name="connsiteY30" fmla="*/ 2148115 h 2403159"/>
                  <a:gd name="connsiteX31" fmla="*/ 598177 w 2618274"/>
                  <a:gd name="connsiteY31" fmla="*/ 2119086 h 2403159"/>
                  <a:gd name="connsiteX32" fmla="*/ 554634 w 2618274"/>
                  <a:gd name="connsiteY32" fmla="*/ 2104572 h 2403159"/>
                  <a:gd name="connsiteX33" fmla="*/ 467548 w 2618274"/>
                  <a:gd name="connsiteY33" fmla="*/ 2046515 h 2403159"/>
                  <a:gd name="connsiteX34" fmla="*/ 351434 w 2618274"/>
                  <a:gd name="connsiteY34" fmla="*/ 1973943 h 2403159"/>
                  <a:gd name="connsiteX35" fmla="*/ 336920 w 2618274"/>
                  <a:gd name="connsiteY35" fmla="*/ 1930400 h 2403159"/>
                  <a:gd name="connsiteX36" fmla="*/ 278863 w 2618274"/>
                  <a:gd name="connsiteY36" fmla="*/ 1843315 h 2403159"/>
                  <a:gd name="connsiteX37" fmla="*/ 220805 w 2618274"/>
                  <a:gd name="connsiteY37" fmla="*/ 1712686 h 2403159"/>
                  <a:gd name="connsiteX38" fmla="*/ 177263 w 2618274"/>
                  <a:gd name="connsiteY38" fmla="*/ 1654629 h 2403159"/>
                  <a:gd name="connsiteX39" fmla="*/ 10176 w 2618274"/>
                  <a:gd name="connsiteY39" fmla="*/ 1457300 h 2403159"/>
                  <a:gd name="connsiteX40" fmla="*/ 15053 w 2618274"/>
                  <a:gd name="connsiteY40" fmla="*/ 1136198 h 2403159"/>
                  <a:gd name="connsiteX41" fmla="*/ 64430 w 2618274"/>
                  <a:gd name="connsiteY41" fmla="*/ 928882 h 2403159"/>
                  <a:gd name="connsiteX42" fmla="*/ 58023 w 2618274"/>
                  <a:gd name="connsiteY42" fmla="*/ 587807 h 2403159"/>
                  <a:gd name="connsiteX43" fmla="*/ 206291 w 2618274"/>
                  <a:gd name="connsiteY43" fmla="*/ 493486 h 2403159"/>
                  <a:gd name="connsiteX44" fmla="*/ 235320 w 2618274"/>
                  <a:gd name="connsiteY44" fmla="*/ 406400 h 2403159"/>
                  <a:gd name="connsiteX45" fmla="*/ 249834 w 2618274"/>
                  <a:gd name="connsiteY45" fmla="*/ 362858 h 2403159"/>
                  <a:gd name="connsiteX46" fmla="*/ 278863 w 2618274"/>
                  <a:gd name="connsiteY46" fmla="*/ 304800 h 2403159"/>
                  <a:gd name="connsiteX47" fmla="*/ 307891 w 2618274"/>
                  <a:gd name="connsiteY47" fmla="*/ 217715 h 2403159"/>
                  <a:gd name="connsiteX48" fmla="*/ 336920 w 2618274"/>
                  <a:gd name="connsiteY48" fmla="*/ 174172 h 2403159"/>
                  <a:gd name="connsiteX49" fmla="*/ 424005 w 2618274"/>
                  <a:gd name="connsiteY49" fmla="*/ 116115 h 2403159"/>
                  <a:gd name="connsiteX50" fmla="*/ 467548 w 2618274"/>
                  <a:gd name="connsiteY50" fmla="*/ 87086 h 2403159"/>
                  <a:gd name="connsiteX51" fmla="*/ 554634 w 2618274"/>
                  <a:gd name="connsiteY51" fmla="*/ 58058 h 2403159"/>
                  <a:gd name="connsiteX52" fmla="*/ 598177 w 2618274"/>
                  <a:gd name="connsiteY52" fmla="*/ 43543 h 2403159"/>
                  <a:gd name="connsiteX53" fmla="*/ 656234 w 2618274"/>
                  <a:gd name="connsiteY53" fmla="*/ 29029 h 2403159"/>
                  <a:gd name="connsiteX54" fmla="*/ 743320 w 2618274"/>
                  <a:gd name="connsiteY54" fmla="*/ 0 h 2403159"/>
                  <a:gd name="connsiteX55" fmla="*/ 1759320 w 2618274"/>
                  <a:gd name="connsiteY55" fmla="*/ 14515 h 2403159"/>
                  <a:gd name="connsiteX56" fmla="*/ 1802863 w 2618274"/>
                  <a:gd name="connsiteY56" fmla="*/ 29029 h 2403159"/>
                  <a:gd name="connsiteX57" fmla="*/ 1889948 w 2618274"/>
                  <a:gd name="connsiteY57" fmla="*/ 43543 h 2403159"/>
                  <a:gd name="connsiteX58" fmla="*/ 1977034 w 2618274"/>
                  <a:gd name="connsiteY58" fmla="*/ 87086 h 2403159"/>
                  <a:gd name="connsiteX59" fmla="*/ 1991548 w 2618274"/>
                  <a:gd name="connsiteY59" fmla="*/ 130629 h 2403159"/>
                  <a:gd name="connsiteX0" fmla="*/ 1991548 w 2618274"/>
                  <a:gd name="connsiteY0" fmla="*/ 252404 h 2524934"/>
                  <a:gd name="connsiteX1" fmla="*/ 2064120 w 2618274"/>
                  <a:gd name="connsiteY1" fmla="*/ 324975 h 2524934"/>
                  <a:gd name="connsiteX2" fmla="*/ 2078634 w 2618274"/>
                  <a:gd name="connsiteY2" fmla="*/ 368518 h 2524934"/>
                  <a:gd name="connsiteX3" fmla="*/ 2136691 w 2618274"/>
                  <a:gd name="connsiteY3" fmla="*/ 412061 h 2524934"/>
                  <a:gd name="connsiteX4" fmla="*/ 2238291 w 2618274"/>
                  <a:gd name="connsiteY4" fmla="*/ 542690 h 2524934"/>
                  <a:gd name="connsiteX5" fmla="*/ 2281834 w 2618274"/>
                  <a:gd name="connsiteY5" fmla="*/ 615261 h 2524934"/>
                  <a:gd name="connsiteX6" fmla="*/ 2310863 w 2618274"/>
                  <a:gd name="connsiteY6" fmla="*/ 658804 h 2524934"/>
                  <a:gd name="connsiteX7" fmla="*/ 2397948 w 2618274"/>
                  <a:gd name="connsiteY7" fmla="*/ 803947 h 2524934"/>
                  <a:gd name="connsiteX8" fmla="*/ 2441491 w 2618274"/>
                  <a:gd name="connsiteY8" fmla="*/ 891033 h 2524934"/>
                  <a:gd name="connsiteX9" fmla="*/ 2618274 w 2618274"/>
                  <a:gd name="connsiteY9" fmla="*/ 1270554 h 2524934"/>
                  <a:gd name="connsiteX10" fmla="*/ 2441491 w 2618274"/>
                  <a:gd name="connsiteY10" fmla="*/ 1529661 h 2524934"/>
                  <a:gd name="connsiteX11" fmla="*/ 2412463 w 2618274"/>
                  <a:gd name="connsiteY11" fmla="*/ 1573204 h 2524934"/>
                  <a:gd name="connsiteX12" fmla="*/ 2397948 w 2618274"/>
                  <a:gd name="connsiteY12" fmla="*/ 1616747 h 2524934"/>
                  <a:gd name="connsiteX13" fmla="*/ 2383434 w 2618274"/>
                  <a:gd name="connsiteY13" fmla="*/ 1689318 h 2524934"/>
                  <a:gd name="connsiteX14" fmla="*/ 2281834 w 2618274"/>
                  <a:gd name="connsiteY14" fmla="*/ 1819947 h 2524934"/>
                  <a:gd name="connsiteX15" fmla="*/ 2238291 w 2618274"/>
                  <a:gd name="connsiteY15" fmla="*/ 1878004 h 2524934"/>
                  <a:gd name="connsiteX16" fmla="*/ 2165720 w 2618274"/>
                  <a:gd name="connsiteY16" fmla="*/ 2008633 h 2524934"/>
                  <a:gd name="connsiteX17" fmla="*/ 2122177 w 2618274"/>
                  <a:gd name="connsiteY17" fmla="*/ 2037661 h 2524934"/>
                  <a:gd name="connsiteX18" fmla="*/ 2049605 w 2618274"/>
                  <a:gd name="connsiteY18" fmla="*/ 2124747 h 2524934"/>
                  <a:gd name="connsiteX19" fmla="*/ 1991548 w 2618274"/>
                  <a:gd name="connsiteY19" fmla="*/ 2211833 h 2524934"/>
                  <a:gd name="connsiteX20" fmla="*/ 1962520 w 2618274"/>
                  <a:gd name="connsiteY20" fmla="*/ 2255375 h 2524934"/>
                  <a:gd name="connsiteX21" fmla="*/ 1933491 w 2618274"/>
                  <a:gd name="connsiteY21" fmla="*/ 2298918 h 2524934"/>
                  <a:gd name="connsiteX22" fmla="*/ 1875434 w 2618274"/>
                  <a:gd name="connsiteY22" fmla="*/ 2371490 h 2524934"/>
                  <a:gd name="connsiteX23" fmla="*/ 1788348 w 2618274"/>
                  <a:gd name="connsiteY23" fmla="*/ 2400518 h 2524934"/>
                  <a:gd name="connsiteX24" fmla="*/ 1470412 w 2618274"/>
                  <a:gd name="connsiteY24" fmla="*/ 2524934 h 2524934"/>
                  <a:gd name="connsiteX25" fmla="*/ 1164234 w 2618274"/>
                  <a:gd name="connsiteY25" fmla="*/ 2386004 h 2524934"/>
                  <a:gd name="connsiteX26" fmla="*/ 1004577 w 2618274"/>
                  <a:gd name="connsiteY26" fmla="*/ 2371490 h 2524934"/>
                  <a:gd name="connsiteX27" fmla="*/ 946520 w 2618274"/>
                  <a:gd name="connsiteY27" fmla="*/ 2342461 h 2524934"/>
                  <a:gd name="connsiteX28" fmla="*/ 844920 w 2618274"/>
                  <a:gd name="connsiteY28" fmla="*/ 2327947 h 2524934"/>
                  <a:gd name="connsiteX29" fmla="*/ 699777 w 2618274"/>
                  <a:gd name="connsiteY29" fmla="*/ 2284404 h 2524934"/>
                  <a:gd name="connsiteX30" fmla="*/ 641720 w 2618274"/>
                  <a:gd name="connsiteY30" fmla="*/ 2269890 h 2524934"/>
                  <a:gd name="connsiteX31" fmla="*/ 598177 w 2618274"/>
                  <a:gd name="connsiteY31" fmla="*/ 2240861 h 2524934"/>
                  <a:gd name="connsiteX32" fmla="*/ 554634 w 2618274"/>
                  <a:gd name="connsiteY32" fmla="*/ 2226347 h 2524934"/>
                  <a:gd name="connsiteX33" fmla="*/ 467548 w 2618274"/>
                  <a:gd name="connsiteY33" fmla="*/ 2168290 h 2524934"/>
                  <a:gd name="connsiteX34" fmla="*/ 351434 w 2618274"/>
                  <a:gd name="connsiteY34" fmla="*/ 2095718 h 2524934"/>
                  <a:gd name="connsiteX35" fmla="*/ 336920 w 2618274"/>
                  <a:gd name="connsiteY35" fmla="*/ 2052175 h 2524934"/>
                  <a:gd name="connsiteX36" fmla="*/ 278863 w 2618274"/>
                  <a:gd name="connsiteY36" fmla="*/ 1965090 h 2524934"/>
                  <a:gd name="connsiteX37" fmla="*/ 220805 w 2618274"/>
                  <a:gd name="connsiteY37" fmla="*/ 1834461 h 2524934"/>
                  <a:gd name="connsiteX38" fmla="*/ 177263 w 2618274"/>
                  <a:gd name="connsiteY38" fmla="*/ 1776404 h 2524934"/>
                  <a:gd name="connsiteX39" fmla="*/ 10176 w 2618274"/>
                  <a:gd name="connsiteY39" fmla="*/ 1579075 h 2524934"/>
                  <a:gd name="connsiteX40" fmla="*/ 15053 w 2618274"/>
                  <a:gd name="connsiteY40" fmla="*/ 1257973 h 2524934"/>
                  <a:gd name="connsiteX41" fmla="*/ 64430 w 2618274"/>
                  <a:gd name="connsiteY41" fmla="*/ 1050657 h 2524934"/>
                  <a:gd name="connsiteX42" fmla="*/ 58023 w 2618274"/>
                  <a:gd name="connsiteY42" fmla="*/ 709582 h 2524934"/>
                  <a:gd name="connsiteX43" fmla="*/ 206291 w 2618274"/>
                  <a:gd name="connsiteY43" fmla="*/ 615261 h 2524934"/>
                  <a:gd name="connsiteX44" fmla="*/ 235320 w 2618274"/>
                  <a:gd name="connsiteY44" fmla="*/ 528175 h 2524934"/>
                  <a:gd name="connsiteX45" fmla="*/ 249834 w 2618274"/>
                  <a:gd name="connsiteY45" fmla="*/ 484633 h 2524934"/>
                  <a:gd name="connsiteX46" fmla="*/ 278863 w 2618274"/>
                  <a:gd name="connsiteY46" fmla="*/ 426575 h 2524934"/>
                  <a:gd name="connsiteX47" fmla="*/ 307891 w 2618274"/>
                  <a:gd name="connsiteY47" fmla="*/ 339490 h 2524934"/>
                  <a:gd name="connsiteX48" fmla="*/ 336920 w 2618274"/>
                  <a:gd name="connsiteY48" fmla="*/ 295947 h 2524934"/>
                  <a:gd name="connsiteX49" fmla="*/ 424005 w 2618274"/>
                  <a:gd name="connsiteY49" fmla="*/ 237890 h 2524934"/>
                  <a:gd name="connsiteX50" fmla="*/ 467548 w 2618274"/>
                  <a:gd name="connsiteY50" fmla="*/ 208861 h 2524934"/>
                  <a:gd name="connsiteX51" fmla="*/ 554634 w 2618274"/>
                  <a:gd name="connsiteY51" fmla="*/ 179833 h 2524934"/>
                  <a:gd name="connsiteX52" fmla="*/ 598177 w 2618274"/>
                  <a:gd name="connsiteY52" fmla="*/ 165318 h 2524934"/>
                  <a:gd name="connsiteX53" fmla="*/ 656234 w 2618274"/>
                  <a:gd name="connsiteY53" fmla="*/ 150804 h 2524934"/>
                  <a:gd name="connsiteX54" fmla="*/ 743320 w 2618274"/>
                  <a:gd name="connsiteY54" fmla="*/ 121775 h 2524934"/>
                  <a:gd name="connsiteX55" fmla="*/ 1466565 w 2618274"/>
                  <a:gd name="connsiteY55" fmla="*/ 0 h 2524934"/>
                  <a:gd name="connsiteX56" fmla="*/ 1759320 w 2618274"/>
                  <a:gd name="connsiteY56" fmla="*/ 136290 h 2524934"/>
                  <a:gd name="connsiteX57" fmla="*/ 1802863 w 2618274"/>
                  <a:gd name="connsiteY57" fmla="*/ 150804 h 2524934"/>
                  <a:gd name="connsiteX58" fmla="*/ 1889948 w 2618274"/>
                  <a:gd name="connsiteY58" fmla="*/ 165318 h 2524934"/>
                  <a:gd name="connsiteX59" fmla="*/ 1977034 w 2618274"/>
                  <a:gd name="connsiteY59" fmla="*/ 208861 h 2524934"/>
                  <a:gd name="connsiteX60" fmla="*/ 1991548 w 2618274"/>
                  <a:gd name="connsiteY60" fmla="*/ 252404 h 2524934"/>
                  <a:gd name="connsiteX0" fmla="*/ 1991548 w 2618274"/>
                  <a:gd name="connsiteY0" fmla="*/ 264689 h 2537219"/>
                  <a:gd name="connsiteX1" fmla="*/ 2064120 w 2618274"/>
                  <a:gd name="connsiteY1" fmla="*/ 337260 h 2537219"/>
                  <a:gd name="connsiteX2" fmla="*/ 2078634 w 2618274"/>
                  <a:gd name="connsiteY2" fmla="*/ 380803 h 2537219"/>
                  <a:gd name="connsiteX3" fmla="*/ 2136691 w 2618274"/>
                  <a:gd name="connsiteY3" fmla="*/ 424346 h 2537219"/>
                  <a:gd name="connsiteX4" fmla="*/ 2238291 w 2618274"/>
                  <a:gd name="connsiteY4" fmla="*/ 554975 h 2537219"/>
                  <a:gd name="connsiteX5" fmla="*/ 2281834 w 2618274"/>
                  <a:gd name="connsiteY5" fmla="*/ 627546 h 2537219"/>
                  <a:gd name="connsiteX6" fmla="*/ 2310863 w 2618274"/>
                  <a:gd name="connsiteY6" fmla="*/ 671089 h 2537219"/>
                  <a:gd name="connsiteX7" fmla="*/ 2397948 w 2618274"/>
                  <a:gd name="connsiteY7" fmla="*/ 816232 h 2537219"/>
                  <a:gd name="connsiteX8" fmla="*/ 2441491 w 2618274"/>
                  <a:gd name="connsiteY8" fmla="*/ 903318 h 2537219"/>
                  <a:gd name="connsiteX9" fmla="*/ 2618274 w 2618274"/>
                  <a:gd name="connsiteY9" fmla="*/ 1282839 h 2537219"/>
                  <a:gd name="connsiteX10" fmla="*/ 2441491 w 2618274"/>
                  <a:gd name="connsiteY10" fmla="*/ 1541946 h 2537219"/>
                  <a:gd name="connsiteX11" fmla="*/ 2412463 w 2618274"/>
                  <a:gd name="connsiteY11" fmla="*/ 1585489 h 2537219"/>
                  <a:gd name="connsiteX12" fmla="*/ 2397948 w 2618274"/>
                  <a:gd name="connsiteY12" fmla="*/ 1629032 h 2537219"/>
                  <a:gd name="connsiteX13" fmla="*/ 2383434 w 2618274"/>
                  <a:gd name="connsiteY13" fmla="*/ 1701603 h 2537219"/>
                  <a:gd name="connsiteX14" fmla="*/ 2281834 w 2618274"/>
                  <a:gd name="connsiteY14" fmla="*/ 1832232 h 2537219"/>
                  <a:gd name="connsiteX15" fmla="*/ 2238291 w 2618274"/>
                  <a:gd name="connsiteY15" fmla="*/ 1890289 h 2537219"/>
                  <a:gd name="connsiteX16" fmla="*/ 2165720 w 2618274"/>
                  <a:gd name="connsiteY16" fmla="*/ 2020918 h 2537219"/>
                  <a:gd name="connsiteX17" fmla="*/ 2122177 w 2618274"/>
                  <a:gd name="connsiteY17" fmla="*/ 2049946 h 2537219"/>
                  <a:gd name="connsiteX18" fmla="*/ 2049605 w 2618274"/>
                  <a:gd name="connsiteY18" fmla="*/ 2137032 h 2537219"/>
                  <a:gd name="connsiteX19" fmla="*/ 1991548 w 2618274"/>
                  <a:gd name="connsiteY19" fmla="*/ 2224118 h 2537219"/>
                  <a:gd name="connsiteX20" fmla="*/ 1962520 w 2618274"/>
                  <a:gd name="connsiteY20" fmla="*/ 2267660 h 2537219"/>
                  <a:gd name="connsiteX21" fmla="*/ 1933491 w 2618274"/>
                  <a:gd name="connsiteY21" fmla="*/ 2311203 h 2537219"/>
                  <a:gd name="connsiteX22" fmla="*/ 1875434 w 2618274"/>
                  <a:gd name="connsiteY22" fmla="*/ 2383775 h 2537219"/>
                  <a:gd name="connsiteX23" fmla="*/ 1788348 w 2618274"/>
                  <a:gd name="connsiteY23" fmla="*/ 2412803 h 2537219"/>
                  <a:gd name="connsiteX24" fmla="*/ 1470412 w 2618274"/>
                  <a:gd name="connsiteY24" fmla="*/ 2537219 h 2537219"/>
                  <a:gd name="connsiteX25" fmla="*/ 1164234 w 2618274"/>
                  <a:gd name="connsiteY25" fmla="*/ 2398289 h 2537219"/>
                  <a:gd name="connsiteX26" fmla="*/ 1004577 w 2618274"/>
                  <a:gd name="connsiteY26" fmla="*/ 2383775 h 2537219"/>
                  <a:gd name="connsiteX27" fmla="*/ 946520 w 2618274"/>
                  <a:gd name="connsiteY27" fmla="*/ 2354746 h 2537219"/>
                  <a:gd name="connsiteX28" fmla="*/ 844920 w 2618274"/>
                  <a:gd name="connsiteY28" fmla="*/ 2340232 h 2537219"/>
                  <a:gd name="connsiteX29" fmla="*/ 699777 w 2618274"/>
                  <a:gd name="connsiteY29" fmla="*/ 2296689 h 2537219"/>
                  <a:gd name="connsiteX30" fmla="*/ 641720 w 2618274"/>
                  <a:gd name="connsiteY30" fmla="*/ 2282175 h 2537219"/>
                  <a:gd name="connsiteX31" fmla="*/ 598177 w 2618274"/>
                  <a:gd name="connsiteY31" fmla="*/ 2253146 h 2537219"/>
                  <a:gd name="connsiteX32" fmla="*/ 554634 w 2618274"/>
                  <a:gd name="connsiteY32" fmla="*/ 2238632 h 2537219"/>
                  <a:gd name="connsiteX33" fmla="*/ 467548 w 2618274"/>
                  <a:gd name="connsiteY33" fmla="*/ 2180575 h 2537219"/>
                  <a:gd name="connsiteX34" fmla="*/ 351434 w 2618274"/>
                  <a:gd name="connsiteY34" fmla="*/ 2108003 h 2537219"/>
                  <a:gd name="connsiteX35" fmla="*/ 336920 w 2618274"/>
                  <a:gd name="connsiteY35" fmla="*/ 2064460 h 2537219"/>
                  <a:gd name="connsiteX36" fmla="*/ 278863 w 2618274"/>
                  <a:gd name="connsiteY36" fmla="*/ 1977375 h 2537219"/>
                  <a:gd name="connsiteX37" fmla="*/ 220805 w 2618274"/>
                  <a:gd name="connsiteY37" fmla="*/ 1846746 h 2537219"/>
                  <a:gd name="connsiteX38" fmla="*/ 177263 w 2618274"/>
                  <a:gd name="connsiteY38" fmla="*/ 1788689 h 2537219"/>
                  <a:gd name="connsiteX39" fmla="*/ 10176 w 2618274"/>
                  <a:gd name="connsiteY39" fmla="*/ 1591360 h 2537219"/>
                  <a:gd name="connsiteX40" fmla="*/ 15053 w 2618274"/>
                  <a:gd name="connsiteY40" fmla="*/ 1270258 h 2537219"/>
                  <a:gd name="connsiteX41" fmla="*/ 64430 w 2618274"/>
                  <a:gd name="connsiteY41" fmla="*/ 1062942 h 2537219"/>
                  <a:gd name="connsiteX42" fmla="*/ 58023 w 2618274"/>
                  <a:gd name="connsiteY42" fmla="*/ 721867 h 2537219"/>
                  <a:gd name="connsiteX43" fmla="*/ 206291 w 2618274"/>
                  <a:gd name="connsiteY43" fmla="*/ 627546 h 2537219"/>
                  <a:gd name="connsiteX44" fmla="*/ 235320 w 2618274"/>
                  <a:gd name="connsiteY44" fmla="*/ 540460 h 2537219"/>
                  <a:gd name="connsiteX45" fmla="*/ 249834 w 2618274"/>
                  <a:gd name="connsiteY45" fmla="*/ 496918 h 2537219"/>
                  <a:gd name="connsiteX46" fmla="*/ 278863 w 2618274"/>
                  <a:gd name="connsiteY46" fmla="*/ 438860 h 2537219"/>
                  <a:gd name="connsiteX47" fmla="*/ 307891 w 2618274"/>
                  <a:gd name="connsiteY47" fmla="*/ 351775 h 2537219"/>
                  <a:gd name="connsiteX48" fmla="*/ 336920 w 2618274"/>
                  <a:gd name="connsiteY48" fmla="*/ 308232 h 2537219"/>
                  <a:gd name="connsiteX49" fmla="*/ 424005 w 2618274"/>
                  <a:gd name="connsiteY49" fmla="*/ 250175 h 2537219"/>
                  <a:gd name="connsiteX50" fmla="*/ 467548 w 2618274"/>
                  <a:gd name="connsiteY50" fmla="*/ 221146 h 2537219"/>
                  <a:gd name="connsiteX51" fmla="*/ 554634 w 2618274"/>
                  <a:gd name="connsiteY51" fmla="*/ 192118 h 2537219"/>
                  <a:gd name="connsiteX52" fmla="*/ 598177 w 2618274"/>
                  <a:gd name="connsiteY52" fmla="*/ 177603 h 2537219"/>
                  <a:gd name="connsiteX53" fmla="*/ 656234 w 2618274"/>
                  <a:gd name="connsiteY53" fmla="*/ 163089 h 2537219"/>
                  <a:gd name="connsiteX54" fmla="*/ 743320 w 2618274"/>
                  <a:gd name="connsiteY54" fmla="*/ 134060 h 2537219"/>
                  <a:gd name="connsiteX55" fmla="*/ 1002365 w 2618274"/>
                  <a:gd name="connsiteY55" fmla="*/ 13439 h 2537219"/>
                  <a:gd name="connsiteX56" fmla="*/ 1466565 w 2618274"/>
                  <a:gd name="connsiteY56" fmla="*/ 12285 h 2537219"/>
                  <a:gd name="connsiteX57" fmla="*/ 1759320 w 2618274"/>
                  <a:gd name="connsiteY57" fmla="*/ 148575 h 2537219"/>
                  <a:gd name="connsiteX58" fmla="*/ 1802863 w 2618274"/>
                  <a:gd name="connsiteY58" fmla="*/ 163089 h 2537219"/>
                  <a:gd name="connsiteX59" fmla="*/ 1889948 w 2618274"/>
                  <a:gd name="connsiteY59" fmla="*/ 177603 h 2537219"/>
                  <a:gd name="connsiteX60" fmla="*/ 1977034 w 2618274"/>
                  <a:gd name="connsiteY60" fmla="*/ 221146 h 2537219"/>
                  <a:gd name="connsiteX61" fmla="*/ 1991548 w 2618274"/>
                  <a:gd name="connsiteY61" fmla="*/ 264689 h 2537219"/>
                  <a:gd name="connsiteX0" fmla="*/ 1991548 w 2622256"/>
                  <a:gd name="connsiteY0" fmla="*/ 264689 h 2537219"/>
                  <a:gd name="connsiteX1" fmla="*/ 2064120 w 2622256"/>
                  <a:gd name="connsiteY1" fmla="*/ 337260 h 2537219"/>
                  <a:gd name="connsiteX2" fmla="*/ 2078634 w 2622256"/>
                  <a:gd name="connsiteY2" fmla="*/ 380803 h 2537219"/>
                  <a:gd name="connsiteX3" fmla="*/ 2136691 w 2622256"/>
                  <a:gd name="connsiteY3" fmla="*/ 424346 h 2537219"/>
                  <a:gd name="connsiteX4" fmla="*/ 2238291 w 2622256"/>
                  <a:gd name="connsiteY4" fmla="*/ 554975 h 2537219"/>
                  <a:gd name="connsiteX5" fmla="*/ 2281834 w 2622256"/>
                  <a:gd name="connsiteY5" fmla="*/ 627546 h 2537219"/>
                  <a:gd name="connsiteX6" fmla="*/ 2310863 w 2622256"/>
                  <a:gd name="connsiteY6" fmla="*/ 671089 h 2537219"/>
                  <a:gd name="connsiteX7" fmla="*/ 2397948 w 2622256"/>
                  <a:gd name="connsiteY7" fmla="*/ 816232 h 2537219"/>
                  <a:gd name="connsiteX8" fmla="*/ 2441491 w 2622256"/>
                  <a:gd name="connsiteY8" fmla="*/ 903318 h 2537219"/>
                  <a:gd name="connsiteX9" fmla="*/ 2572329 w 2622256"/>
                  <a:gd name="connsiteY9" fmla="*/ 1066459 h 2537219"/>
                  <a:gd name="connsiteX10" fmla="*/ 2618274 w 2622256"/>
                  <a:gd name="connsiteY10" fmla="*/ 1282839 h 2537219"/>
                  <a:gd name="connsiteX11" fmla="*/ 2441491 w 2622256"/>
                  <a:gd name="connsiteY11" fmla="*/ 1541946 h 2537219"/>
                  <a:gd name="connsiteX12" fmla="*/ 2412463 w 2622256"/>
                  <a:gd name="connsiteY12" fmla="*/ 1585489 h 2537219"/>
                  <a:gd name="connsiteX13" fmla="*/ 2397948 w 2622256"/>
                  <a:gd name="connsiteY13" fmla="*/ 1629032 h 2537219"/>
                  <a:gd name="connsiteX14" fmla="*/ 2383434 w 2622256"/>
                  <a:gd name="connsiteY14" fmla="*/ 1701603 h 2537219"/>
                  <a:gd name="connsiteX15" fmla="*/ 2281834 w 2622256"/>
                  <a:gd name="connsiteY15" fmla="*/ 1832232 h 2537219"/>
                  <a:gd name="connsiteX16" fmla="*/ 2238291 w 2622256"/>
                  <a:gd name="connsiteY16" fmla="*/ 1890289 h 2537219"/>
                  <a:gd name="connsiteX17" fmla="*/ 2165720 w 2622256"/>
                  <a:gd name="connsiteY17" fmla="*/ 2020918 h 2537219"/>
                  <a:gd name="connsiteX18" fmla="*/ 2122177 w 2622256"/>
                  <a:gd name="connsiteY18" fmla="*/ 2049946 h 2537219"/>
                  <a:gd name="connsiteX19" fmla="*/ 2049605 w 2622256"/>
                  <a:gd name="connsiteY19" fmla="*/ 2137032 h 2537219"/>
                  <a:gd name="connsiteX20" fmla="*/ 1991548 w 2622256"/>
                  <a:gd name="connsiteY20" fmla="*/ 2224118 h 2537219"/>
                  <a:gd name="connsiteX21" fmla="*/ 1962520 w 2622256"/>
                  <a:gd name="connsiteY21" fmla="*/ 2267660 h 2537219"/>
                  <a:gd name="connsiteX22" fmla="*/ 1933491 w 2622256"/>
                  <a:gd name="connsiteY22" fmla="*/ 2311203 h 2537219"/>
                  <a:gd name="connsiteX23" fmla="*/ 1875434 w 2622256"/>
                  <a:gd name="connsiteY23" fmla="*/ 2383775 h 2537219"/>
                  <a:gd name="connsiteX24" fmla="*/ 1788348 w 2622256"/>
                  <a:gd name="connsiteY24" fmla="*/ 2412803 h 2537219"/>
                  <a:gd name="connsiteX25" fmla="*/ 1470412 w 2622256"/>
                  <a:gd name="connsiteY25" fmla="*/ 2537219 h 2537219"/>
                  <a:gd name="connsiteX26" fmla="*/ 1164234 w 2622256"/>
                  <a:gd name="connsiteY26" fmla="*/ 2398289 h 2537219"/>
                  <a:gd name="connsiteX27" fmla="*/ 1004577 w 2622256"/>
                  <a:gd name="connsiteY27" fmla="*/ 2383775 h 2537219"/>
                  <a:gd name="connsiteX28" fmla="*/ 946520 w 2622256"/>
                  <a:gd name="connsiteY28" fmla="*/ 2354746 h 2537219"/>
                  <a:gd name="connsiteX29" fmla="*/ 844920 w 2622256"/>
                  <a:gd name="connsiteY29" fmla="*/ 2340232 h 2537219"/>
                  <a:gd name="connsiteX30" fmla="*/ 699777 w 2622256"/>
                  <a:gd name="connsiteY30" fmla="*/ 2296689 h 2537219"/>
                  <a:gd name="connsiteX31" fmla="*/ 641720 w 2622256"/>
                  <a:gd name="connsiteY31" fmla="*/ 2282175 h 2537219"/>
                  <a:gd name="connsiteX32" fmla="*/ 598177 w 2622256"/>
                  <a:gd name="connsiteY32" fmla="*/ 2253146 h 2537219"/>
                  <a:gd name="connsiteX33" fmla="*/ 554634 w 2622256"/>
                  <a:gd name="connsiteY33" fmla="*/ 2238632 h 2537219"/>
                  <a:gd name="connsiteX34" fmla="*/ 467548 w 2622256"/>
                  <a:gd name="connsiteY34" fmla="*/ 2180575 h 2537219"/>
                  <a:gd name="connsiteX35" fmla="*/ 351434 w 2622256"/>
                  <a:gd name="connsiteY35" fmla="*/ 2108003 h 2537219"/>
                  <a:gd name="connsiteX36" fmla="*/ 336920 w 2622256"/>
                  <a:gd name="connsiteY36" fmla="*/ 2064460 h 2537219"/>
                  <a:gd name="connsiteX37" fmla="*/ 278863 w 2622256"/>
                  <a:gd name="connsiteY37" fmla="*/ 1977375 h 2537219"/>
                  <a:gd name="connsiteX38" fmla="*/ 220805 w 2622256"/>
                  <a:gd name="connsiteY38" fmla="*/ 1846746 h 2537219"/>
                  <a:gd name="connsiteX39" fmla="*/ 177263 w 2622256"/>
                  <a:gd name="connsiteY39" fmla="*/ 1788689 h 2537219"/>
                  <a:gd name="connsiteX40" fmla="*/ 10176 w 2622256"/>
                  <a:gd name="connsiteY40" fmla="*/ 1591360 h 2537219"/>
                  <a:gd name="connsiteX41" fmla="*/ 15053 w 2622256"/>
                  <a:gd name="connsiteY41" fmla="*/ 1270258 h 2537219"/>
                  <a:gd name="connsiteX42" fmla="*/ 64430 w 2622256"/>
                  <a:gd name="connsiteY42" fmla="*/ 1062942 h 2537219"/>
                  <a:gd name="connsiteX43" fmla="*/ 58023 w 2622256"/>
                  <a:gd name="connsiteY43" fmla="*/ 721867 h 2537219"/>
                  <a:gd name="connsiteX44" fmla="*/ 206291 w 2622256"/>
                  <a:gd name="connsiteY44" fmla="*/ 627546 h 2537219"/>
                  <a:gd name="connsiteX45" fmla="*/ 235320 w 2622256"/>
                  <a:gd name="connsiteY45" fmla="*/ 540460 h 2537219"/>
                  <a:gd name="connsiteX46" fmla="*/ 249834 w 2622256"/>
                  <a:gd name="connsiteY46" fmla="*/ 496918 h 2537219"/>
                  <a:gd name="connsiteX47" fmla="*/ 278863 w 2622256"/>
                  <a:gd name="connsiteY47" fmla="*/ 438860 h 2537219"/>
                  <a:gd name="connsiteX48" fmla="*/ 307891 w 2622256"/>
                  <a:gd name="connsiteY48" fmla="*/ 351775 h 2537219"/>
                  <a:gd name="connsiteX49" fmla="*/ 336920 w 2622256"/>
                  <a:gd name="connsiteY49" fmla="*/ 308232 h 2537219"/>
                  <a:gd name="connsiteX50" fmla="*/ 424005 w 2622256"/>
                  <a:gd name="connsiteY50" fmla="*/ 250175 h 2537219"/>
                  <a:gd name="connsiteX51" fmla="*/ 467548 w 2622256"/>
                  <a:gd name="connsiteY51" fmla="*/ 221146 h 2537219"/>
                  <a:gd name="connsiteX52" fmla="*/ 554634 w 2622256"/>
                  <a:gd name="connsiteY52" fmla="*/ 192118 h 2537219"/>
                  <a:gd name="connsiteX53" fmla="*/ 598177 w 2622256"/>
                  <a:gd name="connsiteY53" fmla="*/ 177603 h 2537219"/>
                  <a:gd name="connsiteX54" fmla="*/ 656234 w 2622256"/>
                  <a:gd name="connsiteY54" fmla="*/ 163089 h 2537219"/>
                  <a:gd name="connsiteX55" fmla="*/ 743320 w 2622256"/>
                  <a:gd name="connsiteY55" fmla="*/ 134060 h 2537219"/>
                  <a:gd name="connsiteX56" fmla="*/ 1002365 w 2622256"/>
                  <a:gd name="connsiteY56" fmla="*/ 13439 h 2537219"/>
                  <a:gd name="connsiteX57" fmla="*/ 1466565 w 2622256"/>
                  <a:gd name="connsiteY57" fmla="*/ 12285 h 2537219"/>
                  <a:gd name="connsiteX58" fmla="*/ 1759320 w 2622256"/>
                  <a:gd name="connsiteY58" fmla="*/ 148575 h 2537219"/>
                  <a:gd name="connsiteX59" fmla="*/ 1802863 w 2622256"/>
                  <a:gd name="connsiteY59" fmla="*/ 163089 h 2537219"/>
                  <a:gd name="connsiteX60" fmla="*/ 1889948 w 2622256"/>
                  <a:gd name="connsiteY60" fmla="*/ 177603 h 2537219"/>
                  <a:gd name="connsiteX61" fmla="*/ 1977034 w 2622256"/>
                  <a:gd name="connsiteY61" fmla="*/ 221146 h 2537219"/>
                  <a:gd name="connsiteX62" fmla="*/ 1991548 w 2622256"/>
                  <a:gd name="connsiteY62" fmla="*/ 264689 h 2537219"/>
                  <a:gd name="connsiteX0" fmla="*/ 1991548 w 2638566"/>
                  <a:gd name="connsiteY0" fmla="*/ 264689 h 2537219"/>
                  <a:gd name="connsiteX1" fmla="*/ 2064120 w 2638566"/>
                  <a:gd name="connsiteY1" fmla="*/ 337260 h 2537219"/>
                  <a:gd name="connsiteX2" fmla="*/ 2078634 w 2638566"/>
                  <a:gd name="connsiteY2" fmla="*/ 380803 h 2537219"/>
                  <a:gd name="connsiteX3" fmla="*/ 2136691 w 2638566"/>
                  <a:gd name="connsiteY3" fmla="*/ 424346 h 2537219"/>
                  <a:gd name="connsiteX4" fmla="*/ 2238291 w 2638566"/>
                  <a:gd name="connsiteY4" fmla="*/ 554975 h 2537219"/>
                  <a:gd name="connsiteX5" fmla="*/ 2281834 w 2638566"/>
                  <a:gd name="connsiteY5" fmla="*/ 627546 h 2537219"/>
                  <a:gd name="connsiteX6" fmla="*/ 2310863 w 2638566"/>
                  <a:gd name="connsiteY6" fmla="*/ 671089 h 2537219"/>
                  <a:gd name="connsiteX7" fmla="*/ 2397948 w 2638566"/>
                  <a:gd name="connsiteY7" fmla="*/ 816232 h 2537219"/>
                  <a:gd name="connsiteX8" fmla="*/ 2441491 w 2638566"/>
                  <a:gd name="connsiteY8" fmla="*/ 903318 h 2537219"/>
                  <a:gd name="connsiteX9" fmla="*/ 2572329 w 2638566"/>
                  <a:gd name="connsiteY9" fmla="*/ 1066459 h 2537219"/>
                  <a:gd name="connsiteX10" fmla="*/ 2618274 w 2638566"/>
                  <a:gd name="connsiteY10" fmla="*/ 1282839 h 2537219"/>
                  <a:gd name="connsiteX11" fmla="*/ 2628798 w 2638566"/>
                  <a:gd name="connsiteY11" fmla="*/ 1438898 h 2537219"/>
                  <a:gd name="connsiteX12" fmla="*/ 2441491 w 2638566"/>
                  <a:gd name="connsiteY12" fmla="*/ 1541946 h 2537219"/>
                  <a:gd name="connsiteX13" fmla="*/ 2412463 w 2638566"/>
                  <a:gd name="connsiteY13" fmla="*/ 1585489 h 2537219"/>
                  <a:gd name="connsiteX14" fmla="*/ 2397948 w 2638566"/>
                  <a:gd name="connsiteY14" fmla="*/ 1629032 h 2537219"/>
                  <a:gd name="connsiteX15" fmla="*/ 2383434 w 2638566"/>
                  <a:gd name="connsiteY15" fmla="*/ 1701603 h 2537219"/>
                  <a:gd name="connsiteX16" fmla="*/ 2281834 w 2638566"/>
                  <a:gd name="connsiteY16" fmla="*/ 1832232 h 2537219"/>
                  <a:gd name="connsiteX17" fmla="*/ 2238291 w 2638566"/>
                  <a:gd name="connsiteY17" fmla="*/ 1890289 h 2537219"/>
                  <a:gd name="connsiteX18" fmla="*/ 2165720 w 2638566"/>
                  <a:gd name="connsiteY18" fmla="*/ 2020918 h 2537219"/>
                  <a:gd name="connsiteX19" fmla="*/ 2122177 w 2638566"/>
                  <a:gd name="connsiteY19" fmla="*/ 2049946 h 2537219"/>
                  <a:gd name="connsiteX20" fmla="*/ 2049605 w 2638566"/>
                  <a:gd name="connsiteY20" fmla="*/ 2137032 h 2537219"/>
                  <a:gd name="connsiteX21" fmla="*/ 1991548 w 2638566"/>
                  <a:gd name="connsiteY21" fmla="*/ 2224118 h 2537219"/>
                  <a:gd name="connsiteX22" fmla="*/ 1962520 w 2638566"/>
                  <a:gd name="connsiteY22" fmla="*/ 2267660 h 2537219"/>
                  <a:gd name="connsiteX23" fmla="*/ 1933491 w 2638566"/>
                  <a:gd name="connsiteY23" fmla="*/ 2311203 h 2537219"/>
                  <a:gd name="connsiteX24" fmla="*/ 1875434 w 2638566"/>
                  <a:gd name="connsiteY24" fmla="*/ 2383775 h 2537219"/>
                  <a:gd name="connsiteX25" fmla="*/ 1788348 w 2638566"/>
                  <a:gd name="connsiteY25" fmla="*/ 2412803 h 2537219"/>
                  <a:gd name="connsiteX26" fmla="*/ 1470412 w 2638566"/>
                  <a:gd name="connsiteY26" fmla="*/ 2537219 h 2537219"/>
                  <a:gd name="connsiteX27" fmla="*/ 1164234 w 2638566"/>
                  <a:gd name="connsiteY27" fmla="*/ 2398289 h 2537219"/>
                  <a:gd name="connsiteX28" fmla="*/ 1004577 w 2638566"/>
                  <a:gd name="connsiteY28" fmla="*/ 2383775 h 2537219"/>
                  <a:gd name="connsiteX29" fmla="*/ 946520 w 2638566"/>
                  <a:gd name="connsiteY29" fmla="*/ 2354746 h 2537219"/>
                  <a:gd name="connsiteX30" fmla="*/ 844920 w 2638566"/>
                  <a:gd name="connsiteY30" fmla="*/ 2340232 h 2537219"/>
                  <a:gd name="connsiteX31" fmla="*/ 699777 w 2638566"/>
                  <a:gd name="connsiteY31" fmla="*/ 2296689 h 2537219"/>
                  <a:gd name="connsiteX32" fmla="*/ 641720 w 2638566"/>
                  <a:gd name="connsiteY32" fmla="*/ 2282175 h 2537219"/>
                  <a:gd name="connsiteX33" fmla="*/ 598177 w 2638566"/>
                  <a:gd name="connsiteY33" fmla="*/ 2253146 h 2537219"/>
                  <a:gd name="connsiteX34" fmla="*/ 554634 w 2638566"/>
                  <a:gd name="connsiteY34" fmla="*/ 2238632 h 2537219"/>
                  <a:gd name="connsiteX35" fmla="*/ 467548 w 2638566"/>
                  <a:gd name="connsiteY35" fmla="*/ 2180575 h 2537219"/>
                  <a:gd name="connsiteX36" fmla="*/ 351434 w 2638566"/>
                  <a:gd name="connsiteY36" fmla="*/ 2108003 h 2537219"/>
                  <a:gd name="connsiteX37" fmla="*/ 336920 w 2638566"/>
                  <a:gd name="connsiteY37" fmla="*/ 2064460 h 2537219"/>
                  <a:gd name="connsiteX38" fmla="*/ 278863 w 2638566"/>
                  <a:gd name="connsiteY38" fmla="*/ 1977375 h 2537219"/>
                  <a:gd name="connsiteX39" fmla="*/ 220805 w 2638566"/>
                  <a:gd name="connsiteY39" fmla="*/ 1846746 h 2537219"/>
                  <a:gd name="connsiteX40" fmla="*/ 177263 w 2638566"/>
                  <a:gd name="connsiteY40" fmla="*/ 1788689 h 2537219"/>
                  <a:gd name="connsiteX41" fmla="*/ 10176 w 2638566"/>
                  <a:gd name="connsiteY41" fmla="*/ 1591360 h 2537219"/>
                  <a:gd name="connsiteX42" fmla="*/ 15053 w 2638566"/>
                  <a:gd name="connsiteY42" fmla="*/ 1270258 h 2537219"/>
                  <a:gd name="connsiteX43" fmla="*/ 64430 w 2638566"/>
                  <a:gd name="connsiteY43" fmla="*/ 1062942 h 2537219"/>
                  <a:gd name="connsiteX44" fmla="*/ 58023 w 2638566"/>
                  <a:gd name="connsiteY44" fmla="*/ 721867 h 2537219"/>
                  <a:gd name="connsiteX45" fmla="*/ 206291 w 2638566"/>
                  <a:gd name="connsiteY45" fmla="*/ 627546 h 2537219"/>
                  <a:gd name="connsiteX46" fmla="*/ 235320 w 2638566"/>
                  <a:gd name="connsiteY46" fmla="*/ 540460 h 2537219"/>
                  <a:gd name="connsiteX47" fmla="*/ 249834 w 2638566"/>
                  <a:gd name="connsiteY47" fmla="*/ 496918 h 2537219"/>
                  <a:gd name="connsiteX48" fmla="*/ 278863 w 2638566"/>
                  <a:gd name="connsiteY48" fmla="*/ 438860 h 2537219"/>
                  <a:gd name="connsiteX49" fmla="*/ 307891 w 2638566"/>
                  <a:gd name="connsiteY49" fmla="*/ 351775 h 2537219"/>
                  <a:gd name="connsiteX50" fmla="*/ 336920 w 2638566"/>
                  <a:gd name="connsiteY50" fmla="*/ 308232 h 2537219"/>
                  <a:gd name="connsiteX51" fmla="*/ 424005 w 2638566"/>
                  <a:gd name="connsiteY51" fmla="*/ 250175 h 2537219"/>
                  <a:gd name="connsiteX52" fmla="*/ 467548 w 2638566"/>
                  <a:gd name="connsiteY52" fmla="*/ 221146 h 2537219"/>
                  <a:gd name="connsiteX53" fmla="*/ 554634 w 2638566"/>
                  <a:gd name="connsiteY53" fmla="*/ 192118 h 2537219"/>
                  <a:gd name="connsiteX54" fmla="*/ 598177 w 2638566"/>
                  <a:gd name="connsiteY54" fmla="*/ 177603 h 2537219"/>
                  <a:gd name="connsiteX55" fmla="*/ 656234 w 2638566"/>
                  <a:gd name="connsiteY55" fmla="*/ 163089 h 2537219"/>
                  <a:gd name="connsiteX56" fmla="*/ 743320 w 2638566"/>
                  <a:gd name="connsiteY56" fmla="*/ 134060 h 2537219"/>
                  <a:gd name="connsiteX57" fmla="*/ 1002365 w 2638566"/>
                  <a:gd name="connsiteY57" fmla="*/ 13439 h 2537219"/>
                  <a:gd name="connsiteX58" fmla="*/ 1466565 w 2638566"/>
                  <a:gd name="connsiteY58" fmla="*/ 12285 h 2537219"/>
                  <a:gd name="connsiteX59" fmla="*/ 1759320 w 2638566"/>
                  <a:gd name="connsiteY59" fmla="*/ 148575 h 2537219"/>
                  <a:gd name="connsiteX60" fmla="*/ 1802863 w 2638566"/>
                  <a:gd name="connsiteY60" fmla="*/ 163089 h 2537219"/>
                  <a:gd name="connsiteX61" fmla="*/ 1889948 w 2638566"/>
                  <a:gd name="connsiteY61" fmla="*/ 177603 h 2537219"/>
                  <a:gd name="connsiteX62" fmla="*/ 1977034 w 2638566"/>
                  <a:gd name="connsiteY62" fmla="*/ 221146 h 2537219"/>
                  <a:gd name="connsiteX63" fmla="*/ 1991548 w 2638566"/>
                  <a:gd name="connsiteY63" fmla="*/ 264689 h 2537219"/>
                  <a:gd name="connsiteX0" fmla="*/ 1991548 w 2619602"/>
                  <a:gd name="connsiteY0" fmla="*/ 264689 h 2537219"/>
                  <a:gd name="connsiteX1" fmla="*/ 2064120 w 2619602"/>
                  <a:gd name="connsiteY1" fmla="*/ 337260 h 2537219"/>
                  <a:gd name="connsiteX2" fmla="*/ 2078634 w 2619602"/>
                  <a:gd name="connsiteY2" fmla="*/ 380803 h 2537219"/>
                  <a:gd name="connsiteX3" fmla="*/ 2136691 w 2619602"/>
                  <a:gd name="connsiteY3" fmla="*/ 424346 h 2537219"/>
                  <a:gd name="connsiteX4" fmla="*/ 2238291 w 2619602"/>
                  <a:gd name="connsiteY4" fmla="*/ 554975 h 2537219"/>
                  <a:gd name="connsiteX5" fmla="*/ 2281834 w 2619602"/>
                  <a:gd name="connsiteY5" fmla="*/ 627546 h 2537219"/>
                  <a:gd name="connsiteX6" fmla="*/ 2310863 w 2619602"/>
                  <a:gd name="connsiteY6" fmla="*/ 671089 h 2537219"/>
                  <a:gd name="connsiteX7" fmla="*/ 2397948 w 2619602"/>
                  <a:gd name="connsiteY7" fmla="*/ 816232 h 2537219"/>
                  <a:gd name="connsiteX8" fmla="*/ 2441491 w 2619602"/>
                  <a:gd name="connsiteY8" fmla="*/ 903318 h 2537219"/>
                  <a:gd name="connsiteX9" fmla="*/ 2572329 w 2619602"/>
                  <a:gd name="connsiteY9" fmla="*/ 1066459 h 2537219"/>
                  <a:gd name="connsiteX10" fmla="*/ 2618274 w 2619602"/>
                  <a:gd name="connsiteY10" fmla="*/ 1282839 h 2537219"/>
                  <a:gd name="connsiteX11" fmla="*/ 2533570 w 2619602"/>
                  <a:gd name="connsiteY11" fmla="*/ 1457379 h 2537219"/>
                  <a:gd name="connsiteX12" fmla="*/ 2441491 w 2619602"/>
                  <a:gd name="connsiteY12" fmla="*/ 1541946 h 2537219"/>
                  <a:gd name="connsiteX13" fmla="*/ 2412463 w 2619602"/>
                  <a:gd name="connsiteY13" fmla="*/ 1585489 h 2537219"/>
                  <a:gd name="connsiteX14" fmla="*/ 2397948 w 2619602"/>
                  <a:gd name="connsiteY14" fmla="*/ 1629032 h 2537219"/>
                  <a:gd name="connsiteX15" fmla="*/ 2383434 w 2619602"/>
                  <a:gd name="connsiteY15" fmla="*/ 1701603 h 2537219"/>
                  <a:gd name="connsiteX16" fmla="*/ 2281834 w 2619602"/>
                  <a:gd name="connsiteY16" fmla="*/ 1832232 h 2537219"/>
                  <a:gd name="connsiteX17" fmla="*/ 2238291 w 2619602"/>
                  <a:gd name="connsiteY17" fmla="*/ 1890289 h 2537219"/>
                  <a:gd name="connsiteX18" fmla="*/ 2165720 w 2619602"/>
                  <a:gd name="connsiteY18" fmla="*/ 2020918 h 2537219"/>
                  <a:gd name="connsiteX19" fmla="*/ 2122177 w 2619602"/>
                  <a:gd name="connsiteY19" fmla="*/ 2049946 h 2537219"/>
                  <a:gd name="connsiteX20" fmla="*/ 2049605 w 2619602"/>
                  <a:gd name="connsiteY20" fmla="*/ 2137032 h 2537219"/>
                  <a:gd name="connsiteX21" fmla="*/ 1991548 w 2619602"/>
                  <a:gd name="connsiteY21" fmla="*/ 2224118 h 2537219"/>
                  <a:gd name="connsiteX22" fmla="*/ 1962520 w 2619602"/>
                  <a:gd name="connsiteY22" fmla="*/ 2267660 h 2537219"/>
                  <a:gd name="connsiteX23" fmla="*/ 1933491 w 2619602"/>
                  <a:gd name="connsiteY23" fmla="*/ 2311203 h 2537219"/>
                  <a:gd name="connsiteX24" fmla="*/ 1875434 w 2619602"/>
                  <a:gd name="connsiteY24" fmla="*/ 2383775 h 2537219"/>
                  <a:gd name="connsiteX25" fmla="*/ 1788348 w 2619602"/>
                  <a:gd name="connsiteY25" fmla="*/ 2412803 h 2537219"/>
                  <a:gd name="connsiteX26" fmla="*/ 1470412 w 2619602"/>
                  <a:gd name="connsiteY26" fmla="*/ 2537219 h 2537219"/>
                  <a:gd name="connsiteX27" fmla="*/ 1164234 w 2619602"/>
                  <a:gd name="connsiteY27" fmla="*/ 2398289 h 2537219"/>
                  <a:gd name="connsiteX28" fmla="*/ 1004577 w 2619602"/>
                  <a:gd name="connsiteY28" fmla="*/ 2383775 h 2537219"/>
                  <a:gd name="connsiteX29" fmla="*/ 946520 w 2619602"/>
                  <a:gd name="connsiteY29" fmla="*/ 2354746 h 2537219"/>
                  <a:gd name="connsiteX30" fmla="*/ 844920 w 2619602"/>
                  <a:gd name="connsiteY30" fmla="*/ 2340232 h 2537219"/>
                  <a:gd name="connsiteX31" fmla="*/ 699777 w 2619602"/>
                  <a:gd name="connsiteY31" fmla="*/ 2296689 h 2537219"/>
                  <a:gd name="connsiteX32" fmla="*/ 641720 w 2619602"/>
                  <a:gd name="connsiteY32" fmla="*/ 2282175 h 2537219"/>
                  <a:gd name="connsiteX33" fmla="*/ 598177 w 2619602"/>
                  <a:gd name="connsiteY33" fmla="*/ 2253146 h 2537219"/>
                  <a:gd name="connsiteX34" fmla="*/ 554634 w 2619602"/>
                  <a:gd name="connsiteY34" fmla="*/ 2238632 h 2537219"/>
                  <a:gd name="connsiteX35" fmla="*/ 467548 w 2619602"/>
                  <a:gd name="connsiteY35" fmla="*/ 2180575 h 2537219"/>
                  <a:gd name="connsiteX36" fmla="*/ 351434 w 2619602"/>
                  <a:gd name="connsiteY36" fmla="*/ 2108003 h 2537219"/>
                  <a:gd name="connsiteX37" fmla="*/ 336920 w 2619602"/>
                  <a:gd name="connsiteY37" fmla="*/ 2064460 h 2537219"/>
                  <a:gd name="connsiteX38" fmla="*/ 278863 w 2619602"/>
                  <a:gd name="connsiteY38" fmla="*/ 1977375 h 2537219"/>
                  <a:gd name="connsiteX39" fmla="*/ 220805 w 2619602"/>
                  <a:gd name="connsiteY39" fmla="*/ 1846746 h 2537219"/>
                  <a:gd name="connsiteX40" fmla="*/ 177263 w 2619602"/>
                  <a:gd name="connsiteY40" fmla="*/ 1788689 h 2537219"/>
                  <a:gd name="connsiteX41" fmla="*/ 10176 w 2619602"/>
                  <a:gd name="connsiteY41" fmla="*/ 1591360 h 2537219"/>
                  <a:gd name="connsiteX42" fmla="*/ 15053 w 2619602"/>
                  <a:gd name="connsiteY42" fmla="*/ 1270258 h 2537219"/>
                  <a:gd name="connsiteX43" fmla="*/ 64430 w 2619602"/>
                  <a:gd name="connsiteY43" fmla="*/ 1062942 h 2537219"/>
                  <a:gd name="connsiteX44" fmla="*/ 58023 w 2619602"/>
                  <a:gd name="connsiteY44" fmla="*/ 721867 h 2537219"/>
                  <a:gd name="connsiteX45" fmla="*/ 206291 w 2619602"/>
                  <a:gd name="connsiteY45" fmla="*/ 627546 h 2537219"/>
                  <a:gd name="connsiteX46" fmla="*/ 235320 w 2619602"/>
                  <a:gd name="connsiteY46" fmla="*/ 540460 h 2537219"/>
                  <a:gd name="connsiteX47" fmla="*/ 249834 w 2619602"/>
                  <a:gd name="connsiteY47" fmla="*/ 496918 h 2537219"/>
                  <a:gd name="connsiteX48" fmla="*/ 278863 w 2619602"/>
                  <a:gd name="connsiteY48" fmla="*/ 438860 h 2537219"/>
                  <a:gd name="connsiteX49" fmla="*/ 307891 w 2619602"/>
                  <a:gd name="connsiteY49" fmla="*/ 351775 h 2537219"/>
                  <a:gd name="connsiteX50" fmla="*/ 336920 w 2619602"/>
                  <a:gd name="connsiteY50" fmla="*/ 308232 h 2537219"/>
                  <a:gd name="connsiteX51" fmla="*/ 424005 w 2619602"/>
                  <a:gd name="connsiteY51" fmla="*/ 250175 h 2537219"/>
                  <a:gd name="connsiteX52" fmla="*/ 467548 w 2619602"/>
                  <a:gd name="connsiteY52" fmla="*/ 221146 h 2537219"/>
                  <a:gd name="connsiteX53" fmla="*/ 554634 w 2619602"/>
                  <a:gd name="connsiteY53" fmla="*/ 192118 h 2537219"/>
                  <a:gd name="connsiteX54" fmla="*/ 598177 w 2619602"/>
                  <a:gd name="connsiteY54" fmla="*/ 177603 h 2537219"/>
                  <a:gd name="connsiteX55" fmla="*/ 656234 w 2619602"/>
                  <a:gd name="connsiteY55" fmla="*/ 163089 h 2537219"/>
                  <a:gd name="connsiteX56" fmla="*/ 743320 w 2619602"/>
                  <a:gd name="connsiteY56" fmla="*/ 134060 h 2537219"/>
                  <a:gd name="connsiteX57" fmla="*/ 1002365 w 2619602"/>
                  <a:gd name="connsiteY57" fmla="*/ 13439 h 2537219"/>
                  <a:gd name="connsiteX58" fmla="*/ 1466565 w 2619602"/>
                  <a:gd name="connsiteY58" fmla="*/ 12285 h 2537219"/>
                  <a:gd name="connsiteX59" fmla="*/ 1759320 w 2619602"/>
                  <a:gd name="connsiteY59" fmla="*/ 148575 h 2537219"/>
                  <a:gd name="connsiteX60" fmla="*/ 1802863 w 2619602"/>
                  <a:gd name="connsiteY60" fmla="*/ 163089 h 2537219"/>
                  <a:gd name="connsiteX61" fmla="*/ 1889948 w 2619602"/>
                  <a:gd name="connsiteY61" fmla="*/ 177603 h 2537219"/>
                  <a:gd name="connsiteX62" fmla="*/ 1977034 w 2619602"/>
                  <a:gd name="connsiteY62" fmla="*/ 221146 h 2537219"/>
                  <a:gd name="connsiteX63" fmla="*/ 1991548 w 2619602"/>
                  <a:gd name="connsiteY63" fmla="*/ 264689 h 2537219"/>
                  <a:gd name="connsiteX0" fmla="*/ 1991548 w 2619602"/>
                  <a:gd name="connsiteY0" fmla="*/ 323633 h 2596163"/>
                  <a:gd name="connsiteX1" fmla="*/ 2064120 w 2619602"/>
                  <a:gd name="connsiteY1" fmla="*/ 396204 h 2596163"/>
                  <a:gd name="connsiteX2" fmla="*/ 2078634 w 2619602"/>
                  <a:gd name="connsiteY2" fmla="*/ 439747 h 2596163"/>
                  <a:gd name="connsiteX3" fmla="*/ 2136691 w 2619602"/>
                  <a:gd name="connsiteY3" fmla="*/ 483290 h 2596163"/>
                  <a:gd name="connsiteX4" fmla="*/ 2238291 w 2619602"/>
                  <a:gd name="connsiteY4" fmla="*/ 613919 h 2596163"/>
                  <a:gd name="connsiteX5" fmla="*/ 2281834 w 2619602"/>
                  <a:gd name="connsiteY5" fmla="*/ 686490 h 2596163"/>
                  <a:gd name="connsiteX6" fmla="*/ 2310863 w 2619602"/>
                  <a:gd name="connsiteY6" fmla="*/ 730033 h 2596163"/>
                  <a:gd name="connsiteX7" fmla="*/ 2397948 w 2619602"/>
                  <a:gd name="connsiteY7" fmla="*/ 875176 h 2596163"/>
                  <a:gd name="connsiteX8" fmla="*/ 2441491 w 2619602"/>
                  <a:gd name="connsiteY8" fmla="*/ 962262 h 2596163"/>
                  <a:gd name="connsiteX9" fmla="*/ 2572329 w 2619602"/>
                  <a:gd name="connsiteY9" fmla="*/ 1125403 h 2596163"/>
                  <a:gd name="connsiteX10" fmla="*/ 2618274 w 2619602"/>
                  <a:gd name="connsiteY10" fmla="*/ 1341783 h 2596163"/>
                  <a:gd name="connsiteX11" fmla="*/ 2533570 w 2619602"/>
                  <a:gd name="connsiteY11" fmla="*/ 1516323 h 2596163"/>
                  <a:gd name="connsiteX12" fmla="*/ 2441491 w 2619602"/>
                  <a:gd name="connsiteY12" fmla="*/ 1600890 h 2596163"/>
                  <a:gd name="connsiteX13" fmla="*/ 2412463 w 2619602"/>
                  <a:gd name="connsiteY13" fmla="*/ 1644433 h 2596163"/>
                  <a:gd name="connsiteX14" fmla="*/ 2397948 w 2619602"/>
                  <a:gd name="connsiteY14" fmla="*/ 1687976 h 2596163"/>
                  <a:gd name="connsiteX15" fmla="*/ 2383434 w 2619602"/>
                  <a:gd name="connsiteY15" fmla="*/ 1760547 h 2596163"/>
                  <a:gd name="connsiteX16" fmla="*/ 2281834 w 2619602"/>
                  <a:gd name="connsiteY16" fmla="*/ 1891176 h 2596163"/>
                  <a:gd name="connsiteX17" fmla="*/ 2238291 w 2619602"/>
                  <a:gd name="connsiteY17" fmla="*/ 1949233 h 2596163"/>
                  <a:gd name="connsiteX18" fmla="*/ 2165720 w 2619602"/>
                  <a:gd name="connsiteY18" fmla="*/ 2079862 h 2596163"/>
                  <a:gd name="connsiteX19" fmla="*/ 2122177 w 2619602"/>
                  <a:gd name="connsiteY19" fmla="*/ 2108890 h 2596163"/>
                  <a:gd name="connsiteX20" fmla="*/ 2049605 w 2619602"/>
                  <a:gd name="connsiteY20" fmla="*/ 2195976 h 2596163"/>
                  <a:gd name="connsiteX21" fmla="*/ 1991548 w 2619602"/>
                  <a:gd name="connsiteY21" fmla="*/ 2283062 h 2596163"/>
                  <a:gd name="connsiteX22" fmla="*/ 1962520 w 2619602"/>
                  <a:gd name="connsiteY22" fmla="*/ 2326604 h 2596163"/>
                  <a:gd name="connsiteX23" fmla="*/ 1933491 w 2619602"/>
                  <a:gd name="connsiteY23" fmla="*/ 2370147 h 2596163"/>
                  <a:gd name="connsiteX24" fmla="*/ 1875434 w 2619602"/>
                  <a:gd name="connsiteY24" fmla="*/ 2442719 h 2596163"/>
                  <a:gd name="connsiteX25" fmla="*/ 1788348 w 2619602"/>
                  <a:gd name="connsiteY25" fmla="*/ 2471747 h 2596163"/>
                  <a:gd name="connsiteX26" fmla="*/ 1470412 w 2619602"/>
                  <a:gd name="connsiteY26" fmla="*/ 2596163 h 2596163"/>
                  <a:gd name="connsiteX27" fmla="*/ 1164234 w 2619602"/>
                  <a:gd name="connsiteY27" fmla="*/ 2457233 h 2596163"/>
                  <a:gd name="connsiteX28" fmla="*/ 1004577 w 2619602"/>
                  <a:gd name="connsiteY28" fmla="*/ 2442719 h 2596163"/>
                  <a:gd name="connsiteX29" fmla="*/ 946520 w 2619602"/>
                  <a:gd name="connsiteY29" fmla="*/ 2413690 h 2596163"/>
                  <a:gd name="connsiteX30" fmla="*/ 844920 w 2619602"/>
                  <a:gd name="connsiteY30" fmla="*/ 2399176 h 2596163"/>
                  <a:gd name="connsiteX31" fmla="*/ 699777 w 2619602"/>
                  <a:gd name="connsiteY31" fmla="*/ 2355633 h 2596163"/>
                  <a:gd name="connsiteX32" fmla="*/ 641720 w 2619602"/>
                  <a:gd name="connsiteY32" fmla="*/ 2341119 h 2596163"/>
                  <a:gd name="connsiteX33" fmla="*/ 598177 w 2619602"/>
                  <a:gd name="connsiteY33" fmla="*/ 2312090 h 2596163"/>
                  <a:gd name="connsiteX34" fmla="*/ 554634 w 2619602"/>
                  <a:gd name="connsiteY34" fmla="*/ 2297576 h 2596163"/>
                  <a:gd name="connsiteX35" fmla="*/ 467548 w 2619602"/>
                  <a:gd name="connsiteY35" fmla="*/ 2239519 h 2596163"/>
                  <a:gd name="connsiteX36" fmla="*/ 351434 w 2619602"/>
                  <a:gd name="connsiteY36" fmla="*/ 2166947 h 2596163"/>
                  <a:gd name="connsiteX37" fmla="*/ 336920 w 2619602"/>
                  <a:gd name="connsiteY37" fmla="*/ 2123404 h 2596163"/>
                  <a:gd name="connsiteX38" fmla="*/ 278863 w 2619602"/>
                  <a:gd name="connsiteY38" fmla="*/ 2036319 h 2596163"/>
                  <a:gd name="connsiteX39" fmla="*/ 220805 w 2619602"/>
                  <a:gd name="connsiteY39" fmla="*/ 1905690 h 2596163"/>
                  <a:gd name="connsiteX40" fmla="*/ 177263 w 2619602"/>
                  <a:gd name="connsiteY40" fmla="*/ 1847633 h 2596163"/>
                  <a:gd name="connsiteX41" fmla="*/ 10176 w 2619602"/>
                  <a:gd name="connsiteY41" fmla="*/ 1650304 h 2596163"/>
                  <a:gd name="connsiteX42" fmla="*/ 15053 w 2619602"/>
                  <a:gd name="connsiteY42" fmla="*/ 1329202 h 2596163"/>
                  <a:gd name="connsiteX43" fmla="*/ 64430 w 2619602"/>
                  <a:gd name="connsiteY43" fmla="*/ 1121886 h 2596163"/>
                  <a:gd name="connsiteX44" fmla="*/ 58023 w 2619602"/>
                  <a:gd name="connsiteY44" fmla="*/ 780811 h 2596163"/>
                  <a:gd name="connsiteX45" fmla="*/ 206291 w 2619602"/>
                  <a:gd name="connsiteY45" fmla="*/ 686490 h 2596163"/>
                  <a:gd name="connsiteX46" fmla="*/ 235320 w 2619602"/>
                  <a:gd name="connsiteY46" fmla="*/ 599404 h 2596163"/>
                  <a:gd name="connsiteX47" fmla="*/ 249834 w 2619602"/>
                  <a:gd name="connsiteY47" fmla="*/ 555862 h 2596163"/>
                  <a:gd name="connsiteX48" fmla="*/ 278863 w 2619602"/>
                  <a:gd name="connsiteY48" fmla="*/ 497804 h 2596163"/>
                  <a:gd name="connsiteX49" fmla="*/ 307891 w 2619602"/>
                  <a:gd name="connsiteY49" fmla="*/ 410719 h 2596163"/>
                  <a:gd name="connsiteX50" fmla="*/ 336920 w 2619602"/>
                  <a:gd name="connsiteY50" fmla="*/ 367176 h 2596163"/>
                  <a:gd name="connsiteX51" fmla="*/ 424005 w 2619602"/>
                  <a:gd name="connsiteY51" fmla="*/ 309119 h 2596163"/>
                  <a:gd name="connsiteX52" fmla="*/ 467548 w 2619602"/>
                  <a:gd name="connsiteY52" fmla="*/ 280090 h 2596163"/>
                  <a:gd name="connsiteX53" fmla="*/ 554634 w 2619602"/>
                  <a:gd name="connsiteY53" fmla="*/ 251062 h 2596163"/>
                  <a:gd name="connsiteX54" fmla="*/ 598177 w 2619602"/>
                  <a:gd name="connsiteY54" fmla="*/ 236547 h 2596163"/>
                  <a:gd name="connsiteX55" fmla="*/ 656234 w 2619602"/>
                  <a:gd name="connsiteY55" fmla="*/ 222033 h 2596163"/>
                  <a:gd name="connsiteX56" fmla="*/ 743320 w 2619602"/>
                  <a:gd name="connsiteY56" fmla="*/ 193004 h 2596163"/>
                  <a:gd name="connsiteX57" fmla="*/ 1002365 w 2619602"/>
                  <a:gd name="connsiteY57" fmla="*/ 72383 h 2596163"/>
                  <a:gd name="connsiteX58" fmla="*/ 1253139 w 2619602"/>
                  <a:gd name="connsiteY58" fmla="*/ 0 h 2596163"/>
                  <a:gd name="connsiteX59" fmla="*/ 1466565 w 2619602"/>
                  <a:gd name="connsiteY59" fmla="*/ 71229 h 2596163"/>
                  <a:gd name="connsiteX60" fmla="*/ 1759320 w 2619602"/>
                  <a:gd name="connsiteY60" fmla="*/ 207519 h 2596163"/>
                  <a:gd name="connsiteX61" fmla="*/ 1802863 w 2619602"/>
                  <a:gd name="connsiteY61" fmla="*/ 222033 h 2596163"/>
                  <a:gd name="connsiteX62" fmla="*/ 1889948 w 2619602"/>
                  <a:gd name="connsiteY62" fmla="*/ 236547 h 2596163"/>
                  <a:gd name="connsiteX63" fmla="*/ 1977034 w 2619602"/>
                  <a:gd name="connsiteY63" fmla="*/ 280090 h 2596163"/>
                  <a:gd name="connsiteX64" fmla="*/ 1991548 w 2619602"/>
                  <a:gd name="connsiteY64" fmla="*/ 323633 h 2596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2619602" h="2596163">
                    <a:moveTo>
                      <a:pt x="1991548" y="323633"/>
                    </a:moveTo>
                    <a:cubicBezTo>
                      <a:pt x="2006062" y="342985"/>
                      <a:pt x="2043594" y="368836"/>
                      <a:pt x="2064120" y="396204"/>
                    </a:cubicBezTo>
                    <a:cubicBezTo>
                      <a:pt x="2073300" y="408444"/>
                      <a:pt x="2068840" y="427994"/>
                      <a:pt x="2078634" y="439747"/>
                    </a:cubicBezTo>
                    <a:cubicBezTo>
                      <a:pt x="2094120" y="458331"/>
                      <a:pt x="2120345" y="465458"/>
                      <a:pt x="2136691" y="483290"/>
                    </a:cubicBezTo>
                    <a:cubicBezTo>
                      <a:pt x="2173966" y="523954"/>
                      <a:pt x="2209910" y="566617"/>
                      <a:pt x="2238291" y="613919"/>
                    </a:cubicBezTo>
                    <a:cubicBezTo>
                      <a:pt x="2252805" y="638109"/>
                      <a:pt x="2266882" y="662568"/>
                      <a:pt x="2281834" y="686490"/>
                    </a:cubicBezTo>
                    <a:cubicBezTo>
                      <a:pt x="2291079" y="701283"/>
                      <a:pt x="2301721" y="715177"/>
                      <a:pt x="2310863" y="730033"/>
                    </a:cubicBezTo>
                    <a:cubicBezTo>
                      <a:pt x="2340433" y="778085"/>
                      <a:pt x="2380105" y="821650"/>
                      <a:pt x="2397948" y="875176"/>
                    </a:cubicBezTo>
                    <a:cubicBezTo>
                      <a:pt x="2417979" y="935268"/>
                      <a:pt x="2403976" y="905989"/>
                      <a:pt x="2441491" y="962262"/>
                    </a:cubicBezTo>
                    <a:cubicBezTo>
                      <a:pt x="2464073" y="1006212"/>
                      <a:pt x="2542865" y="1062150"/>
                      <a:pt x="2572329" y="1125403"/>
                    </a:cubicBezTo>
                    <a:cubicBezTo>
                      <a:pt x="2601793" y="1188656"/>
                      <a:pt x="2625568" y="1286020"/>
                      <a:pt x="2618274" y="1341783"/>
                    </a:cubicBezTo>
                    <a:cubicBezTo>
                      <a:pt x="2610980" y="1397546"/>
                      <a:pt x="2563034" y="1473139"/>
                      <a:pt x="2533570" y="1516323"/>
                    </a:cubicBezTo>
                    <a:cubicBezTo>
                      <a:pt x="2504106" y="1559507"/>
                      <a:pt x="2461675" y="1579538"/>
                      <a:pt x="2441491" y="1600890"/>
                    </a:cubicBezTo>
                    <a:cubicBezTo>
                      <a:pt x="2421307" y="1622242"/>
                      <a:pt x="2420264" y="1628831"/>
                      <a:pt x="2412463" y="1644433"/>
                    </a:cubicBezTo>
                    <a:cubicBezTo>
                      <a:pt x="2405621" y="1658117"/>
                      <a:pt x="2401659" y="1673133"/>
                      <a:pt x="2397948" y="1687976"/>
                    </a:cubicBezTo>
                    <a:cubicBezTo>
                      <a:pt x="2391965" y="1711909"/>
                      <a:pt x="2393642" y="1738089"/>
                      <a:pt x="2383434" y="1760547"/>
                    </a:cubicBezTo>
                    <a:cubicBezTo>
                      <a:pt x="2342333" y="1850969"/>
                      <a:pt x="2333371" y="1831049"/>
                      <a:pt x="2281834" y="1891176"/>
                    </a:cubicBezTo>
                    <a:cubicBezTo>
                      <a:pt x="2266091" y="1909543"/>
                      <a:pt x="2252805" y="1929881"/>
                      <a:pt x="2238291" y="1949233"/>
                    </a:cubicBezTo>
                    <a:cubicBezTo>
                      <a:pt x="2223166" y="1994608"/>
                      <a:pt x="2208498" y="2051344"/>
                      <a:pt x="2165720" y="2079862"/>
                    </a:cubicBezTo>
                    <a:lnTo>
                      <a:pt x="2122177" y="2108890"/>
                    </a:lnTo>
                    <a:cubicBezTo>
                      <a:pt x="2018438" y="2264496"/>
                      <a:pt x="2179995" y="2028331"/>
                      <a:pt x="2049605" y="2195976"/>
                    </a:cubicBezTo>
                    <a:cubicBezTo>
                      <a:pt x="2028186" y="2223515"/>
                      <a:pt x="2010900" y="2254033"/>
                      <a:pt x="1991548" y="2283062"/>
                    </a:cubicBezTo>
                    <a:lnTo>
                      <a:pt x="1962520" y="2326604"/>
                    </a:lnTo>
                    <a:lnTo>
                      <a:pt x="1933491" y="2370147"/>
                    </a:lnTo>
                    <a:cubicBezTo>
                      <a:pt x="1917753" y="2417363"/>
                      <a:pt x="1926813" y="2419884"/>
                      <a:pt x="1875434" y="2442719"/>
                    </a:cubicBezTo>
                    <a:cubicBezTo>
                      <a:pt x="1847472" y="2455146"/>
                      <a:pt x="1855852" y="2446173"/>
                      <a:pt x="1788348" y="2471747"/>
                    </a:cubicBezTo>
                    <a:cubicBezTo>
                      <a:pt x="1720844" y="2497321"/>
                      <a:pt x="1595684" y="2596401"/>
                      <a:pt x="1470412" y="2596163"/>
                    </a:cubicBezTo>
                    <a:cubicBezTo>
                      <a:pt x="1368353" y="2549853"/>
                      <a:pt x="1241873" y="2482807"/>
                      <a:pt x="1164234" y="2457233"/>
                    </a:cubicBezTo>
                    <a:cubicBezTo>
                      <a:pt x="1086595" y="2431659"/>
                      <a:pt x="1056978" y="2453199"/>
                      <a:pt x="1004577" y="2442719"/>
                    </a:cubicBezTo>
                    <a:cubicBezTo>
                      <a:pt x="983361" y="2438476"/>
                      <a:pt x="967394" y="2419383"/>
                      <a:pt x="946520" y="2413690"/>
                    </a:cubicBezTo>
                    <a:cubicBezTo>
                      <a:pt x="913515" y="2404689"/>
                      <a:pt x="878579" y="2405296"/>
                      <a:pt x="844920" y="2399176"/>
                    </a:cubicBezTo>
                    <a:cubicBezTo>
                      <a:pt x="760443" y="2383817"/>
                      <a:pt x="800778" y="2380883"/>
                      <a:pt x="699777" y="2355633"/>
                    </a:cubicBezTo>
                    <a:lnTo>
                      <a:pt x="641720" y="2341119"/>
                    </a:lnTo>
                    <a:cubicBezTo>
                      <a:pt x="627206" y="2331443"/>
                      <a:pt x="613779" y="2319891"/>
                      <a:pt x="598177" y="2312090"/>
                    </a:cubicBezTo>
                    <a:cubicBezTo>
                      <a:pt x="584493" y="2305248"/>
                      <a:pt x="568008" y="2305006"/>
                      <a:pt x="554634" y="2297576"/>
                    </a:cubicBezTo>
                    <a:cubicBezTo>
                      <a:pt x="524136" y="2280633"/>
                      <a:pt x="498753" y="2255122"/>
                      <a:pt x="467548" y="2239519"/>
                    </a:cubicBezTo>
                    <a:cubicBezTo>
                      <a:pt x="387854" y="2199672"/>
                      <a:pt x="426800" y="2223472"/>
                      <a:pt x="351434" y="2166947"/>
                    </a:cubicBezTo>
                    <a:cubicBezTo>
                      <a:pt x="346596" y="2152433"/>
                      <a:pt x="344350" y="2136778"/>
                      <a:pt x="336920" y="2123404"/>
                    </a:cubicBezTo>
                    <a:cubicBezTo>
                      <a:pt x="319977" y="2092907"/>
                      <a:pt x="291820" y="2068711"/>
                      <a:pt x="278863" y="2036319"/>
                    </a:cubicBezTo>
                    <a:cubicBezTo>
                      <a:pt x="263569" y="1998083"/>
                      <a:pt x="243407" y="1941853"/>
                      <a:pt x="220805" y="1905690"/>
                    </a:cubicBezTo>
                    <a:cubicBezTo>
                      <a:pt x="207984" y="1885177"/>
                      <a:pt x="191777" y="1866985"/>
                      <a:pt x="177263" y="1847633"/>
                    </a:cubicBezTo>
                    <a:cubicBezTo>
                      <a:pt x="155120" y="1800577"/>
                      <a:pt x="37211" y="1736709"/>
                      <a:pt x="10176" y="1650304"/>
                    </a:cubicBezTo>
                    <a:cubicBezTo>
                      <a:pt x="-16859" y="1563899"/>
                      <a:pt x="18973" y="1412780"/>
                      <a:pt x="15053" y="1329202"/>
                    </a:cubicBezTo>
                    <a:cubicBezTo>
                      <a:pt x="11133" y="1245624"/>
                      <a:pt x="57268" y="1213285"/>
                      <a:pt x="64430" y="1121886"/>
                    </a:cubicBezTo>
                    <a:cubicBezTo>
                      <a:pt x="71592" y="1030488"/>
                      <a:pt x="34379" y="853377"/>
                      <a:pt x="58023" y="780811"/>
                    </a:cubicBezTo>
                    <a:cubicBezTo>
                      <a:pt x="81667" y="708245"/>
                      <a:pt x="176741" y="716725"/>
                      <a:pt x="206291" y="686490"/>
                    </a:cubicBezTo>
                    <a:cubicBezTo>
                      <a:pt x="235841" y="656255"/>
                      <a:pt x="225644" y="628433"/>
                      <a:pt x="235320" y="599404"/>
                    </a:cubicBezTo>
                    <a:cubicBezTo>
                      <a:pt x="240158" y="584890"/>
                      <a:pt x="242992" y="569546"/>
                      <a:pt x="249834" y="555862"/>
                    </a:cubicBezTo>
                    <a:cubicBezTo>
                      <a:pt x="259510" y="536509"/>
                      <a:pt x="270827" y="517893"/>
                      <a:pt x="278863" y="497804"/>
                    </a:cubicBezTo>
                    <a:cubicBezTo>
                      <a:pt x="290227" y="469394"/>
                      <a:pt x="290918" y="436178"/>
                      <a:pt x="307891" y="410719"/>
                    </a:cubicBezTo>
                    <a:cubicBezTo>
                      <a:pt x="317567" y="396205"/>
                      <a:pt x="323792" y="378663"/>
                      <a:pt x="336920" y="367176"/>
                    </a:cubicBezTo>
                    <a:cubicBezTo>
                      <a:pt x="363176" y="344202"/>
                      <a:pt x="394977" y="328471"/>
                      <a:pt x="424005" y="309119"/>
                    </a:cubicBezTo>
                    <a:cubicBezTo>
                      <a:pt x="438519" y="299443"/>
                      <a:pt x="450999" y="285606"/>
                      <a:pt x="467548" y="280090"/>
                    </a:cubicBezTo>
                    <a:lnTo>
                      <a:pt x="554634" y="251062"/>
                    </a:lnTo>
                    <a:cubicBezTo>
                      <a:pt x="569148" y="246224"/>
                      <a:pt x="583334" y="240258"/>
                      <a:pt x="598177" y="236547"/>
                    </a:cubicBezTo>
                    <a:cubicBezTo>
                      <a:pt x="617529" y="231709"/>
                      <a:pt x="637127" y="227765"/>
                      <a:pt x="656234" y="222033"/>
                    </a:cubicBezTo>
                    <a:cubicBezTo>
                      <a:pt x="685542" y="213240"/>
                      <a:pt x="685632" y="217946"/>
                      <a:pt x="743320" y="193004"/>
                    </a:cubicBezTo>
                    <a:cubicBezTo>
                      <a:pt x="801008" y="168062"/>
                      <a:pt x="927449" y="98647"/>
                      <a:pt x="1002365" y="72383"/>
                    </a:cubicBezTo>
                    <a:cubicBezTo>
                      <a:pt x="1077282" y="46119"/>
                      <a:pt x="1175772" y="192"/>
                      <a:pt x="1253139" y="0"/>
                    </a:cubicBezTo>
                    <a:cubicBezTo>
                      <a:pt x="1330506" y="-192"/>
                      <a:pt x="1372148" y="42546"/>
                      <a:pt x="1466565" y="71229"/>
                    </a:cubicBezTo>
                    <a:lnTo>
                      <a:pt x="1759320" y="207519"/>
                    </a:lnTo>
                    <a:cubicBezTo>
                      <a:pt x="1815370" y="232653"/>
                      <a:pt x="1787928" y="218714"/>
                      <a:pt x="1802863" y="222033"/>
                    </a:cubicBezTo>
                    <a:cubicBezTo>
                      <a:pt x="1831591" y="228417"/>
                      <a:pt x="1860920" y="231709"/>
                      <a:pt x="1889948" y="236547"/>
                    </a:cubicBezTo>
                    <a:cubicBezTo>
                      <a:pt x="1918631" y="246108"/>
                      <a:pt x="1956573" y="254513"/>
                      <a:pt x="1977034" y="280090"/>
                    </a:cubicBezTo>
                    <a:cubicBezTo>
                      <a:pt x="2015541" y="328223"/>
                      <a:pt x="1977034" y="304281"/>
                      <a:pt x="1991548" y="32363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ローチャート : 結合子 12"/>
              <p:cNvSpPr/>
              <p:nvPr/>
            </p:nvSpPr>
            <p:spPr>
              <a:xfrm>
                <a:off x="3184961" y="2978065"/>
                <a:ext cx="882983" cy="882983"/>
              </a:xfrm>
              <a:prstGeom prst="flowChartConnector">
                <a:avLst/>
              </a:prstGeom>
              <a:solidFill>
                <a:srgbClr val="FFC000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2566624" y="1124744"/>
                <a:ext cx="20098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400" b="1" dirty="0" smtClean="0">
                    <a:solidFill>
                      <a:srgbClr val="0070C0"/>
                    </a:solidFill>
                  </a:rPr>
                  <a:t>増光初期</a:t>
                </a:r>
                <a:endParaRPr kumimoji="1" lang="en-US" altLang="ja-JP" sz="2400" b="1" dirty="0" smtClean="0">
                  <a:solidFill>
                    <a:srgbClr val="0070C0"/>
                  </a:solidFill>
                </a:endParaRPr>
              </a:p>
              <a:p>
                <a:pPr algn="ctr"/>
                <a:r>
                  <a:rPr kumimoji="1" lang="en-US" altLang="ja-JP" sz="2400" b="1" dirty="0" smtClean="0">
                    <a:solidFill>
                      <a:srgbClr val="0070C0"/>
                    </a:solidFill>
                  </a:rPr>
                  <a:t>He/N type</a:t>
                </a:r>
                <a:endParaRPr kumimoji="1" lang="ja-JP" altLang="en-US" sz="24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3059832" y="3244914"/>
                <a:ext cx="10801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000" dirty="0" smtClean="0"/>
                  <a:t>光球</a:t>
                </a:r>
                <a:endParaRPr kumimoji="1" lang="ja-JP" altLang="en-US" sz="2000" dirty="0"/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2501770" y="3976767"/>
                <a:ext cx="21962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dirty="0" smtClean="0"/>
                  <a:t>光学的に薄い領域</a:t>
                </a:r>
                <a:endParaRPr kumimoji="1" lang="ja-JP" altLang="en-US" dirty="0"/>
              </a:p>
            </p:txBody>
          </p:sp>
        </p:grpSp>
        <p:cxnSp>
          <p:nvCxnSpPr>
            <p:cNvPr id="24" name="直線矢印コネクタ 23"/>
            <p:cNvCxnSpPr/>
            <p:nvPr/>
          </p:nvCxnSpPr>
          <p:spPr>
            <a:xfrm flipV="1">
              <a:off x="4129104" y="2276872"/>
              <a:ext cx="442896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/>
            <p:cNvCxnSpPr/>
            <p:nvPr/>
          </p:nvCxnSpPr>
          <p:spPr>
            <a:xfrm flipH="1" flipV="1">
              <a:off x="2490922" y="2132856"/>
              <a:ext cx="424894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/>
            <p:cNvCxnSpPr>
              <a:endCxn id="18" idx="2"/>
            </p:cNvCxnSpPr>
            <p:nvPr/>
          </p:nvCxnSpPr>
          <p:spPr>
            <a:xfrm flipH="1" flipV="1">
              <a:off x="3560713" y="1955741"/>
              <a:ext cx="25104" cy="4291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 flipH="1" flipV="1">
              <a:off x="1961712" y="3027908"/>
              <a:ext cx="594064" cy="21700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矢印コネクタ 32"/>
            <p:cNvCxnSpPr/>
            <p:nvPr/>
          </p:nvCxnSpPr>
          <p:spPr>
            <a:xfrm flipH="1">
              <a:off x="2195736" y="4156141"/>
              <a:ext cx="453183" cy="28097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矢印コネクタ 34"/>
            <p:cNvCxnSpPr/>
            <p:nvPr/>
          </p:nvCxnSpPr>
          <p:spPr>
            <a:xfrm flipH="1">
              <a:off x="3560713" y="4518027"/>
              <a:ext cx="12552" cy="49514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矢印コネクタ 36"/>
            <p:cNvCxnSpPr/>
            <p:nvPr/>
          </p:nvCxnSpPr>
          <p:spPr>
            <a:xfrm>
              <a:off x="4572000" y="3976767"/>
              <a:ext cx="484790" cy="3693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/>
            <p:cNvCxnSpPr/>
            <p:nvPr/>
          </p:nvCxnSpPr>
          <p:spPr>
            <a:xfrm flipV="1">
              <a:off x="4565650" y="2940585"/>
              <a:ext cx="491140" cy="15965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グループ化 92"/>
          <p:cNvGrpSpPr/>
          <p:nvPr/>
        </p:nvGrpSpPr>
        <p:grpSpPr>
          <a:xfrm>
            <a:off x="5596850" y="1124744"/>
            <a:ext cx="3583662" cy="5085293"/>
            <a:chOff x="5596850" y="1124744"/>
            <a:chExt cx="3583662" cy="5085293"/>
          </a:xfrm>
        </p:grpSpPr>
        <p:sp>
          <p:nvSpPr>
            <p:cNvPr id="20" name="テキスト ボックス 19"/>
            <p:cNvSpPr txBox="1"/>
            <p:nvPr/>
          </p:nvSpPr>
          <p:spPr>
            <a:xfrm>
              <a:off x="5596850" y="5286707"/>
              <a:ext cx="35471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kumimoji="1" lang="ja-JP" altLang="en-US" b="1" dirty="0" smtClean="0">
                  <a:solidFill>
                    <a:srgbClr val="FF0000"/>
                  </a:solidFill>
                </a:rPr>
                <a:t>ガスの膨張速度が減速</a:t>
              </a:r>
              <a:endParaRPr lang="en-US" altLang="ja-JP" b="1" dirty="0">
                <a:solidFill>
                  <a:srgbClr val="FF0000"/>
                </a:solidFill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ja-JP" altLang="en-US" dirty="0" smtClean="0"/>
                <a:t>光球</a:t>
              </a:r>
              <a:r>
                <a:rPr lang="ja-JP" altLang="en-US" dirty="0"/>
                <a:t>が</a:t>
              </a:r>
              <a:r>
                <a:rPr lang="ja-JP" altLang="en-US" dirty="0" smtClean="0"/>
                <a:t>成長がしてくる </a:t>
              </a:r>
              <a:r>
                <a:rPr lang="en-US" altLang="ja-JP" dirty="0" smtClean="0"/>
                <a:t>(</a:t>
              </a:r>
              <a:r>
                <a:rPr lang="ja-JP" altLang="en-US" dirty="0" smtClean="0"/>
                <a:t>光学的に厚い領域が増える</a:t>
              </a:r>
              <a:r>
                <a:rPr lang="en-US" altLang="ja-JP" dirty="0" smtClean="0"/>
                <a:t>)</a:t>
              </a:r>
              <a:endParaRPr kumimoji="1" lang="en-US" altLang="ja-JP" dirty="0" smtClean="0"/>
            </a:p>
          </p:txBody>
        </p:sp>
        <p:grpSp>
          <p:nvGrpSpPr>
            <p:cNvPr id="50" name="グループ化 49"/>
            <p:cNvGrpSpPr/>
            <p:nvPr/>
          </p:nvGrpSpPr>
          <p:grpSpPr>
            <a:xfrm>
              <a:off x="5854294" y="1124744"/>
              <a:ext cx="3326218" cy="3958233"/>
              <a:chOff x="5492085" y="1124744"/>
              <a:chExt cx="3326218" cy="3958233"/>
            </a:xfrm>
          </p:grpSpPr>
          <p:sp>
            <p:nvSpPr>
              <p:cNvPr id="14" name="フリーフォーム 13"/>
              <p:cNvSpPr/>
              <p:nvPr/>
            </p:nvSpPr>
            <p:spPr>
              <a:xfrm rot="19448994">
                <a:off x="5492085" y="1786518"/>
                <a:ext cx="3326218" cy="3296459"/>
              </a:xfrm>
              <a:custGeom>
                <a:avLst/>
                <a:gdLst>
                  <a:gd name="connsiteX0" fmla="*/ 1856441 w 2322783"/>
                  <a:gd name="connsiteY0" fmla="*/ 130629 h 2278743"/>
                  <a:gd name="connsiteX1" fmla="*/ 1929013 w 2322783"/>
                  <a:gd name="connsiteY1" fmla="*/ 203200 h 2278743"/>
                  <a:gd name="connsiteX2" fmla="*/ 1943527 w 2322783"/>
                  <a:gd name="connsiteY2" fmla="*/ 246743 h 2278743"/>
                  <a:gd name="connsiteX3" fmla="*/ 2001584 w 2322783"/>
                  <a:gd name="connsiteY3" fmla="*/ 290286 h 2278743"/>
                  <a:gd name="connsiteX4" fmla="*/ 2103184 w 2322783"/>
                  <a:gd name="connsiteY4" fmla="*/ 420915 h 2278743"/>
                  <a:gd name="connsiteX5" fmla="*/ 2146727 w 2322783"/>
                  <a:gd name="connsiteY5" fmla="*/ 493486 h 2278743"/>
                  <a:gd name="connsiteX6" fmla="*/ 2175756 w 2322783"/>
                  <a:gd name="connsiteY6" fmla="*/ 537029 h 2278743"/>
                  <a:gd name="connsiteX7" fmla="*/ 2262841 w 2322783"/>
                  <a:gd name="connsiteY7" fmla="*/ 682172 h 2278743"/>
                  <a:gd name="connsiteX8" fmla="*/ 2306384 w 2322783"/>
                  <a:gd name="connsiteY8" fmla="*/ 769258 h 2278743"/>
                  <a:gd name="connsiteX9" fmla="*/ 2306384 w 2322783"/>
                  <a:gd name="connsiteY9" fmla="*/ 1407886 h 2278743"/>
                  <a:gd name="connsiteX10" fmla="*/ 2277356 w 2322783"/>
                  <a:gd name="connsiteY10" fmla="*/ 1451429 h 2278743"/>
                  <a:gd name="connsiteX11" fmla="*/ 2262841 w 2322783"/>
                  <a:gd name="connsiteY11" fmla="*/ 1494972 h 2278743"/>
                  <a:gd name="connsiteX12" fmla="*/ 2248327 w 2322783"/>
                  <a:gd name="connsiteY12" fmla="*/ 1567543 h 2278743"/>
                  <a:gd name="connsiteX13" fmla="*/ 2146727 w 2322783"/>
                  <a:gd name="connsiteY13" fmla="*/ 1698172 h 2278743"/>
                  <a:gd name="connsiteX14" fmla="*/ 2103184 w 2322783"/>
                  <a:gd name="connsiteY14" fmla="*/ 1756229 h 2278743"/>
                  <a:gd name="connsiteX15" fmla="*/ 2030613 w 2322783"/>
                  <a:gd name="connsiteY15" fmla="*/ 1886858 h 2278743"/>
                  <a:gd name="connsiteX16" fmla="*/ 1987070 w 2322783"/>
                  <a:gd name="connsiteY16" fmla="*/ 1915886 h 2278743"/>
                  <a:gd name="connsiteX17" fmla="*/ 1914498 w 2322783"/>
                  <a:gd name="connsiteY17" fmla="*/ 2002972 h 2278743"/>
                  <a:gd name="connsiteX18" fmla="*/ 1856441 w 2322783"/>
                  <a:gd name="connsiteY18" fmla="*/ 2090058 h 2278743"/>
                  <a:gd name="connsiteX19" fmla="*/ 1827413 w 2322783"/>
                  <a:gd name="connsiteY19" fmla="*/ 2133600 h 2278743"/>
                  <a:gd name="connsiteX20" fmla="*/ 1798384 w 2322783"/>
                  <a:gd name="connsiteY20" fmla="*/ 2177143 h 2278743"/>
                  <a:gd name="connsiteX21" fmla="*/ 1740327 w 2322783"/>
                  <a:gd name="connsiteY21" fmla="*/ 2249715 h 2278743"/>
                  <a:gd name="connsiteX22" fmla="*/ 1653241 w 2322783"/>
                  <a:gd name="connsiteY22" fmla="*/ 2278743 h 2278743"/>
                  <a:gd name="connsiteX23" fmla="*/ 1029127 w 2322783"/>
                  <a:gd name="connsiteY23" fmla="*/ 2264229 h 2278743"/>
                  <a:gd name="connsiteX24" fmla="*/ 869470 w 2322783"/>
                  <a:gd name="connsiteY24" fmla="*/ 2249715 h 2278743"/>
                  <a:gd name="connsiteX25" fmla="*/ 811413 w 2322783"/>
                  <a:gd name="connsiteY25" fmla="*/ 2220686 h 2278743"/>
                  <a:gd name="connsiteX26" fmla="*/ 709813 w 2322783"/>
                  <a:gd name="connsiteY26" fmla="*/ 2206172 h 2278743"/>
                  <a:gd name="connsiteX27" fmla="*/ 564670 w 2322783"/>
                  <a:gd name="connsiteY27" fmla="*/ 2162629 h 2278743"/>
                  <a:gd name="connsiteX28" fmla="*/ 506613 w 2322783"/>
                  <a:gd name="connsiteY28" fmla="*/ 2148115 h 2278743"/>
                  <a:gd name="connsiteX29" fmla="*/ 463070 w 2322783"/>
                  <a:gd name="connsiteY29" fmla="*/ 2119086 h 2278743"/>
                  <a:gd name="connsiteX30" fmla="*/ 419527 w 2322783"/>
                  <a:gd name="connsiteY30" fmla="*/ 2104572 h 2278743"/>
                  <a:gd name="connsiteX31" fmla="*/ 332441 w 2322783"/>
                  <a:gd name="connsiteY31" fmla="*/ 2046515 h 2278743"/>
                  <a:gd name="connsiteX32" fmla="*/ 216327 w 2322783"/>
                  <a:gd name="connsiteY32" fmla="*/ 1973943 h 2278743"/>
                  <a:gd name="connsiteX33" fmla="*/ 201813 w 2322783"/>
                  <a:gd name="connsiteY33" fmla="*/ 1930400 h 2278743"/>
                  <a:gd name="connsiteX34" fmla="*/ 143756 w 2322783"/>
                  <a:gd name="connsiteY34" fmla="*/ 1843315 h 2278743"/>
                  <a:gd name="connsiteX35" fmla="*/ 85698 w 2322783"/>
                  <a:gd name="connsiteY35" fmla="*/ 1712686 h 2278743"/>
                  <a:gd name="connsiteX36" fmla="*/ 42156 w 2322783"/>
                  <a:gd name="connsiteY36" fmla="*/ 1654629 h 2278743"/>
                  <a:gd name="connsiteX37" fmla="*/ 13127 w 2322783"/>
                  <a:gd name="connsiteY37" fmla="*/ 1045029 h 2278743"/>
                  <a:gd name="connsiteX38" fmla="*/ 27641 w 2322783"/>
                  <a:gd name="connsiteY38" fmla="*/ 638629 h 2278743"/>
                  <a:gd name="connsiteX39" fmla="*/ 71184 w 2322783"/>
                  <a:gd name="connsiteY39" fmla="*/ 493486 h 2278743"/>
                  <a:gd name="connsiteX40" fmla="*/ 100213 w 2322783"/>
                  <a:gd name="connsiteY40" fmla="*/ 406400 h 2278743"/>
                  <a:gd name="connsiteX41" fmla="*/ 114727 w 2322783"/>
                  <a:gd name="connsiteY41" fmla="*/ 362858 h 2278743"/>
                  <a:gd name="connsiteX42" fmla="*/ 143756 w 2322783"/>
                  <a:gd name="connsiteY42" fmla="*/ 304800 h 2278743"/>
                  <a:gd name="connsiteX43" fmla="*/ 172784 w 2322783"/>
                  <a:gd name="connsiteY43" fmla="*/ 217715 h 2278743"/>
                  <a:gd name="connsiteX44" fmla="*/ 201813 w 2322783"/>
                  <a:gd name="connsiteY44" fmla="*/ 174172 h 2278743"/>
                  <a:gd name="connsiteX45" fmla="*/ 288898 w 2322783"/>
                  <a:gd name="connsiteY45" fmla="*/ 116115 h 2278743"/>
                  <a:gd name="connsiteX46" fmla="*/ 332441 w 2322783"/>
                  <a:gd name="connsiteY46" fmla="*/ 87086 h 2278743"/>
                  <a:gd name="connsiteX47" fmla="*/ 419527 w 2322783"/>
                  <a:gd name="connsiteY47" fmla="*/ 58058 h 2278743"/>
                  <a:gd name="connsiteX48" fmla="*/ 463070 w 2322783"/>
                  <a:gd name="connsiteY48" fmla="*/ 43543 h 2278743"/>
                  <a:gd name="connsiteX49" fmla="*/ 521127 w 2322783"/>
                  <a:gd name="connsiteY49" fmla="*/ 29029 h 2278743"/>
                  <a:gd name="connsiteX50" fmla="*/ 608213 w 2322783"/>
                  <a:gd name="connsiteY50" fmla="*/ 0 h 2278743"/>
                  <a:gd name="connsiteX51" fmla="*/ 1624213 w 2322783"/>
                  <a:gd name="connsiteY51" fmla="*/ 14515 h 2278743"/>
                  <a:gd name="connsiteX52" fmla="*/ 1667756 w 2322783"/>
                  <a:gd name="connsiteY52" fmla="*/ 29029 h 2278743"/>
                  <a:gd name="connsiteX53" fmla="*/ 1754841 w 2322783"/>
                  <a:gd name="connsiteY53" fmla="*/ 43543 h 2278743"/>
                  <a:gd name="connsiteX54" fmla="*/ 1841927 w 2322783"/>
                  <a:gd name="connsiteY54" fmla="*/ 87086 h 2278743"/>
                  <a:gd name="connsiteX55" fmla="*/ 1856441 w 2322783"/>
                  <a:gd name="connsiteY55" fmla="*/ 130629 h 2278743"/>
                  <a:gd name="connsiteX0" fmla="*/ 1976645 w 2442987"/>
                  <a:gd name="connsiteY0" fmla="*/ 130629 h 2278743"/>
                  <a:gd name="connsiteX1" fmla="*/ 2049217 w 2442987"/>
                  <a:gd name="connsiteY1" fmla="*/ 203200 h 2278743"/>
                  <a:gd name="connsiteX2" fmla="*/ 2063731 w 2442987"/>
                  <a:gd name="connsiteY2" fmla="*/ 246743 h 2278743"/>
                  <a:gd name="connsiteX3" fmla="*/ 2121788 w 2442987"/>
                  <a:gd name="connsiteY3" fmla="*/ 290286 h 2278743"/>
                  <a:gd name="connsiteX4" fmla="*/ 2223388 w 2442987"/>
                  <a:gd name="connsiteY4" fmla="*/ 420915 h 2278743"/>
                  <a:gd name="connsiteX5" fmla="*/ 2266931 w 2442987"/>
                  <a:gd name="connsiteY5" fmla="*/ 493486 h 2278743"/>
                  <a:gd name="connsiteX6" fmla="*/ 2295960 w 2442987"/>
                  <a:gd name="connsiteY6" fmla="*/ 537029 h 2278743"/>
                  <a:gd name="connsiteX7" fmla="*/ 2383045 w 2442987"/>
                  <a:gd name="connsiteY7" fmla="*/ 682172 h 2278743"/>
                  <a:gd name="connsiteX8" fmla="*/ 2426588 w 2442987"/>
                  <a:gd name="connsiteY8" fmla="*/ 769258 h 2278743"/>
                  <a:gd name="connsiteX9" fmla="*/ 2426588 w 2442987"/>
                  <a:gd name="connsiteY9" fmla="*/ 1407886 h 2278743"/>
                  <a:gd name="connsiteX10" fmla="*/ 2397560 w 2442987"/>
                  <a:gd name="connsiteY10" fmla="*/ 1451429 h 2278743"/>
                  <a:gd name="connsiteX11" fmla="*/ 2383045 w 2442987"/>
                  <a:gd name="connsiteY11" fmla="*/ 1494972 h 2278743"/>
                  <a:gd name="connsiteX12" fmla="*/ 2368531 w 2442987"/>
                  <a:gd name="connsiteY12" fmla="*/ 1567543 h 2278743"/>
                  <a:gd name="connsiteX13" fmla="*/ 2266931 w 2442987"/>
                  <a:gd name="connsiteY13" fmla="*/ 1698172 h 2278743"/>
                  <a:gd name="connsiteX14" fmla="*/ 2223388 w 2442987"/>
                  <a:gd name="connsiteY14" fmla="*/ 1756229 h 2278743"/>
                  <a:gd name="connsiteX15" fmla="*/ 2150817 w 2442987"/>
                  <a:gd name="connsiteY15" fmla="*/ 1886858 h 2278743"/>
                  <a:gd name="connsiteX16" fmla="*/ 2107274 w 2442987"/>
                  <a:gd name="connsiteY16" fmla="*/ 1915886 h 2278743"/>
                  <a:gd name="connsiteX17" fmla="*/ 2034702 w 2442987"/>
                  <a:gd name="connsiteY17" fmla="*/ 2002972 h 2278743"/>
                  <a:gd name="connsiteX18" fmla="*/ 1976645 w 2442987"/>
                  <a:gd name="connsiteY18" fmla="*/ 2090058 h 2278743"/>
                  <a:gd name="connsiteX19" fmla="*/ 1947617 w 2442987"/>
                  <a:gd name="connsiteY19" fmla="*/ 2133600 h 2278743"/>
                  <a:gd name="connsiteX20" fmla="*/ 1918588 w 2442987"/>
                  <a:gd name="connsiteY20" fmla="*/ 2177143 h 2278743"/>
                  <a:gd name="connsiteX21" fmla="*/ 1860531 w 2442987"/>
                  <a:gd name="connsiteY21" fmla="*/ 2249715 h 2278743"/>
                  <a:gd name="connsiteX22" fmla="*/ 1773445 w 2442987"/>
                  <a:gd name="connsiteY22" fmla="*/ 2278743 h 2278743"/>
                  <a:gd name="connsiteX23" fmla="*/ 1149331 w 2442987"/>
                  <a:gd name="connsiteY23" fmla="*/ 2264229 h 2278743"/>
                  <a:gd name="connsiteX24" fmla="*/ 989674 w 2442987"/>
                  <a:gd name="connsiteY24" fmla="*/ 2249715 h 2278743"/>
                  <a:gd name="connsiteX25" fmla="*/ 931617 w 2442987"/>
                  <a:gd name="connsiteY25" fmla="*/ 2220686 h 2278743"/>
                  <a:gd name="connsiteX26" fmla="*/ 830017 w 2442987"/>
                  <a:gd name="connsiteY26" fmla="*/ 2206172 h 2278743"/>
                  <a:gd name="connsiteX27" fmla="*/ 684874 w 2442987"/>
                  <a:gd name="connsiteY27" fmla="*/ 2162629 h 2278743"/>
                  <a:gd name="connsiteX28" fmla="*/ 626817 w 2442987"/>
                  <a:gd name="connsiteY28" fmla="*/ 2148115 h 2278743"/>
                  <a:gd name="connsiteX29" fmla="*/ 583274 w 2442987"/>
                  <a:gd name="connsiteY29" fmla="*/ 2119086 h 2278743"/>
                  <a:gd name="connsiteX30" fmla="*/ 539731 w 2442987"/>
                  <a:gd name="connsiteY30" fmla="*/ 2104572 h 2278743"/>
                  <a:gd name="connsiteX31" fmla="*/ 452645 w 2442987"/>
                  <a:gd name="connsiteY31" fmla="*/ 2046515 h 2278743"/>
                  <a:gd name="connsiteX32" fmla="*/ 336531 w 2442987"/>
                  <a:gd name="connsiteY32" fmla="*/ 1973943 h 2278743"/>
                  <a:gd name="connsiteX33" fmla="*/ 322017 w 2442987"/>
                  <a:gd name="connsiteY33" fmla="*/ 1930400 h 2278743"/>
                  <a:gd name="connsiteX34" fmla="*/ 263960 w 2442987"/>
                  <a:gd name="connsiteY34" fmla="*/ 1843315 h 2278743"/>
                  <a:gd name="connsiteX35" fmla="*/ 205902 w 2442987"/>
                  <a:gd name="connsiteY35" fmla="*/ 1712686 h 2278743"/>
                  <a:gd name="connsiteX36" fmla="*/ 162360 w 2442987"/>
                  <a:gd name="connsiteY36" fmla="*/ 1654629 h 2278743"/>
                  <a:gd name="connsiteX37" fmla="*/ 150 w 2442987"/>
                  <a:gd name="connsiteY37" fmla="*/ 1136198 h 2278743"/>
                  <a:gd name="connsiteX38" fmla="*/ 133331 w 2442987"/>
                  <a:gd name="connsiteY38" fmla="*/ 1045029 h 2278743"/>
                  <a:gd name="connsiteX39" fmla="*/ 147845 w 2442987"/>
                  <a:gd name="connsiteY39" fmla="*/ 638629 h 2278743"/>
                  <a:gd name="connsiteX40" fmla="*/ 191388 w 2442987"/>
                  <a:gd name="connsiteY40" fmla="*/ 493486 h 2278743"/>
                  <a:gd name="connsiteX41" fmla="*/ 220417 w 2442987"/>
                  <a:gd name="connsiteY41" fmla="*/ 406400 h 2278743"/>
                  <a:gd name="connsiteX42" fmla="*/ 234931 w 2442987"/>
                  <a:gd name="connsiteY42" fmla="*/ 362858 h 2278743"/>
                  <a:gd name="connsiteX43" fmla="*/ 263960 w 2442987"/>
                  <a:gd name="connsiteY43" fmla="*/ 304800 h 2278743"/>
                  <a:gd name="connsiteX44" fmla="*/ 292988 w 2442987"/>
                  <a:gd name="connsiteY44" fmla="*/ 217715 h 2278743"/>
                  <a:gd name="connsiteX45" fmla="*/ 322017 w 2442987"/>
                  <a:gd name="connsiteY45" fmla="*/ 174172 h 2278743"/>
                  <a:gd name="connsiteX46" fmla="*/ 409102 w 2442987"/>
                  <a:gd name="connsiteY46" fmla="*/ 116115 h 2278743"/>
                  <a:gd name="connsiteX47" fmla="*/ 452645 w 2442987"/>
                  <a:gd name="connsiteY47" fmla="*/ 87086 h 2278743"/>
                  <a:gd name="connsiteX48" fmla="*/ 539731 w 2442987"/>
                  <a:gd name="connsiteY48" fmla="*/ 58058 h 2278743"/>
                  <a:gd name="connsiteX49" fmla="*/ 583274 w 2442987"/>
                  <a:gd name="connsiteY49" fmla="*/ 43543 h 2278743"/>
                  <a:gd name="connsiteX50" fmla="*/ 641331 w 2442987"/>
                  <a:gd name="connsiteY50" fmla="*/ 29029 h 2278743"/>
                  <a:gd name="connsiteX51" fmla="*/ 728417 w 2442987"/>
                  <a:gd name="connsiteY51" fmla="*/ 0 h 2278743"/>
                  <a:gd name="connsiteX52" fmla="*/ 1744417 w 2442987"/>
                  <a:gd name="connsiteY52" fmla="*/ 14515 h 2278743"/>
                  <a:gd name="connsiteX53" fmla="*/ 1787960 w 2442987"/>
                  <a:gd name="connsiteY53" fmla="*/ 29029 h 2278743"/>
                  <a:gd name="connsiteX54" fmla="*/ 1875045 w 2442987"/>
                  <a:gd name="connsiteY54" fmla="*/ 43543 h 2278743"/>
                  <a:gd name="connsiteX55" fmla="*/ 1962131 w 2442987"/>
                  <a:gd name="connsiteY55" fmla="*/ 87086 h 2278743"/>
                  <a:gd name="connsiteX56" fmla="*/ 1976645 w 2442987"/>
                  <a:gd name="connsiteY56" fmla="*/ 130629 h 2278743"/>
                  <a:gd name="connsiteX0" fmla="*/ 1977019 w 2443361"/>
                  <a:gd name="connsiteY0" fmla="*/ 130629 h 2278743"/>
                  <a:gd name="connsiteX1" fmla="*/ 2049591 w 2443361"/>
                  <a:gd name="connsiteY1" fmla="*/ 203200 h 2278743"/>
                  <a:gd name="connsiteX2" fmla="*/ 2064105 w 2443361"/>
                  <a:gd name="connsiteY2" fmla="*/ 246743 h 2278743"/>
                  <a:gd name="connsiteX3" fmla="*/ 2122162 w 2443361"/>
                  <a:gd name="connsiteY3" fmla="*/ 290286 h 2278743"/>
                  <a:gd name="connsiteX4" fmla="*/ 2223762 w 2443361"/>
                  <a:gd name="connsiteY4" fmla="*/ 420915 h 2278743"/>
                  <a:gd name="connsiteX5" fmla="*/ 2267305 w 2443361"/>
                  <a:gd name="connsiteY5" fmla="*/ 493486 h 2278743"/>
                  <a:gd name="connsiteX6" fmla="*/ 2296334 w 2443361"/>
                  <a:gd name="connsiteY6" fmla="*/ 537029 h 2278743"/>
                  <a:gd name="connsiteX7" fmla="*/ 2383419 w 2443361"/>
                  <a:gd name="connsiteY7" fmla="*/ 682172 h 2278743"/>
                  <a:gd name="connsiteX8" fmla="*/ 2426962 w 2443361"/>
                  <a:gd name="connsiteY8" fmla="*/ 769258 h 2278743"/>
                  <a:gd name="connsiteX9" fmla="*/ 2426962 w 2443361"/>
                  <a:gd name="connsiteY9" fmla="*/ 1407886 h 2278743"/>
                  <a:gd name="connsiteX10" fmla="*/ 2397934 w 2443361"/>
                  <a:gd name="connsiteY10" fmla="*/ 1451429 h 2278743"/>
                  <a:gd name="connsiteX11" fmla="*/ 2383419 w 2443361"/>
                  <a:gd name="connsiteY11" fmla="*/ 1494972 h 2278743"/>
                  <a:gd name="connsiteX12" fmla="*/ 2368905 w 2443361"/>
                  <a:gd name="connsiteY12" fmla="*/ 1567543 h 2278743"/>
                  <a:gd name="connsiteX13" fmla="*/ 2267305 w 2443361"/>
                  <a:gd name="connsiteY13" fmla="*/ 1698172 h 2278743"/>
                  <a:gd name="connsiteX14" fmla="*/ 2223762 w 2443361"/>
                  <a:gd name="connsiteY14" fmla="*/ 1756229 h 2278743"/>
                  <a:gd name="connsiteX15" fmla="*/ 2151191 w 2443361"/>
                  <a:gd name="connsiteY15" fmla="*/ 1886858 h 2278743"/>
                  <a:gd name="connsiteX16" fmla="*/ 2107648 w 2443361"/>
                  <a:gd name="connsiteY16" fmla="*/ 1915886 h 2278743"/>
                  <a:gd name="connsiteX17" fmla="*/ 2035076 w 2443361"/>
                  <a:gd name="connsiteY17" fmla="*/ 2002972 h 2278743"/>
                  <a:gd name="connsiteX18" fmla="*/ 1977019 w 2443361"/>
                  <a:gd name="connsiteY18" fmla="*/ 2090058 h 2278743"/>
                  <a:gd name="connsiteX19" fmla="*/ 1947991 w 2443361"/>
                  <a:gd name="connsiteY19" fmla="*/ 2133600 h 2278743"/>
                  <a:gd name="connsiteX20" fmla="*/ 1918962 w 2443361"/>
                  <a:gd name="connsiteY20" fmla="*/ 2177143 h 2278743"/>
                  <a:gd name="connsiteX21" fmla="*/ 1860905 w 2443361"/>
                  <a:gd name="connsiteY21" fmla="*/ 2249715 h 2278743"/>
                  <a:gd name="connsiteX22" fmla="*/ 1773819 w 2443361"/>
                  <a:gd name="connsiteY22" fmla="*/ 2278743 h 2278743"/>
                  <a:gd name="connsiteX23" fmla="*/ 1149705 w 2443361"/>
                  <a:gd name="connsiteY23" fmla="*/ 2264229 h 2278743"/>
                  <a:gd name="connsiteX24" fmla="*/ 990048 w 2443361"/>
                  <a:gd name="connsiteY24" fmla="*/ 2249715 h 2278743"/>
                  <a:gd name="connsiteX25" fmla="*/ 931991 w 2443361"/>
                  <a:gd name="connsiteY25" fmla="*/ 2220686 h 2278743"/>
                  <a:gd name="connsiteX26" fmla="*/ 830391 w 2443361"/>
                  <a:gd name="connsiteY26" fmla="*/ 2206172 h 2278743"/>
                  <a:gd name="connsiteX27" fmla="*/ 685248 w 2443361"/>
                  <a:gd name="connsiteY27" fmla="*/ 2162629 h 2278743"/>
                  <a:gd name="connsiteX28" fmla="*/ 627191 w 2443361"/>
                  <a:gd name="connsiteY28" fmla="*/ 2148115 h 2278743"/>
                  <a:gd name="connsiteX29" fmla="*/ 583648 w 2443361"/>
                  <a:gd name="connsiteY29" fmla="*/ 2119086 h 2278743"/>
                  <a:gd name="connsiteX30" fmla="*/ 540105 w 2443361"/>
                  <a:gd name="connsiteY30" fmla="*/ 2104572 h 2278743"/>
                  <a:gd name="connsiteX31" fmla="*/ 453019 w 2443361"/>
                  <a:gd name="connsiteY31" fmla="*/ 2046515 h 2278743"/>
                  <a:gd name="connsiteX32" fmla="*/ 336905 w 2443361"/>
                  <a:gd name="connsiteY32" fmla="*/ 1973943 h 2278743"/>
                  <a:gd name="connsiteX33" fmla="*/ 322391 w 2443361"/>
                  <a:gd name="connsiteY33" fmla="*/ 1930400 h 2278743"/>
                  <a:gd name="connsiteX34" fmla="*/ 264334 w 2443361"/>
                  <a:gd name="connsiteY34" fmla="*/ 1843315 h 2278743"/>
                  <a:gd name="connsiteX35" fmla="*/ 206276 w 2443361"/>
                  <a:gd name="connsiteY35" fmla="*/ 1712686 h 2278743"/>
                  <a:gd name="connsiteX36" fmla="*/ 162734 w 2443361"/>
                  <a:gd name="connsiteY36" fmla="*/ 1654629 h 2278743"/>
                  <a:gd name="connsiteX37" fmla="*/ 524 w 2443361"/>
                  <a:gd name="connsiteY37" fmla="*/ 1136198 h 2278743"/>
                  <a:gd name="connsiteX38" fmla="*/ 49901 w 2443361"/>
                  <a:gd name="connsiteY38" fmla="*/ 928882 h 2278743"/>
                  <a:gd name="connsiteX39" fmla="*/ 148219 w 2443361"/>
                  <a:gd name="connsiteY39" fmla="*/ 638629 h 2278743"/>
                  <a:gd name="connsiteX40" fmla="*/ 191762 w 2443361"/>
                  <a:gd name="connsiteY40" fmla="*/ 493486 h 2278743"/>
                  <a:gd name="connsiteX41" fmla="*/ 220791 w 2443361"/>
                  <a:gd name="connsiteY41" fmla="*/ 406400 h 2278743"/>
                  <a:gd name="connsiteX42" fmla="*/ 235305 w 2443361"/>
                  <a:gd name="connsiteY42" fmla="*/ 362858 h 2278743"/>
                  <a:gd name="connsiteX43" fmla="*/ 264334 w 2443361"/>
                  <a:gd name="connsiteY43" fmla="*/ 304800 h 2278743"/>
                  <a:gd name="connsiteX44" fmla="*/ 293362 w 2443361"/>
                  <a:gd name="connsiteY44" fmla="*/ 217715 h 2278743"/>
                  <a:gd name="connsiteX45" fmla="*/ 322391 w 2443361"/>
                  <a:gd name="connsiteY45" fmla="*/ 174172 h 2278743"/>
                  <a:gd name="connsiteX46" fmla="*/ 409476 w 2443361"/>
                  <a:gd name="connsiteY46" fmla="*/ 116115 h 2278743"/>
                  <a:gd name="connsiteX47" fmla="*/ 453019 w 2443361"/>
                  <a:gd name="connsiteY47" fmla="*/ 87086 h 2278743"/>
                  <a:gd name="connsiteX48" fmla="*/ 540105 w 2443361"/>
                  <a:gd name="connsiteY48" fmla="*/ 58058 h 2278743"/>
                  <a:gd name="connsiteX49" fmla="*/ 583648 w 2443361"/>
                  <a:gd name="connsiteY49" fmla="*/ 43543 h 2278743"/>
                  <a:gd name="connsiteX50" fmla="*/ 641705 w 2443361"/>
                  <a:gd name="connsiteY50" fmla="*/ 29029 h 2278743"/>
                  <a:gd name="connsiteX51" fmla="*/ 728791 w 2443361"/>
                  <a:gd name="connsiteY51" fmla="*/ 0 h 2278743"/>
                  <a:gd name="connsiteX52" fmla="*/ 1744791 w 2443361"/>
                  <a:gd name="connsiteY52" fmla="*/ 14515 h 2278743"/>
                  <a:gd name="connsiteX53" fmla="*/ 1788334 w 2443361"/>
                  <a:gd name="connsiteY53" fmla="*/ 29029 h 2278743"/>
                  <a:gd name="connsiteX54" fmla="*/ 1875419 w 2443361"/>
                  <a:gd name="connsiteY54" fmla="*/ 43543 h 2278743"/>
                  <a:gd name="connsiteX55" fmla="*/ 1962505 w 2443361"/>
                  <a:gd name="connsiteY55" fmla="*/ 87086 h 2278743"/>
                  <a:gd name="connsiteX56" fmla="*/ 1977019 w 2443361"/>
                  <a:gd name="connsiteY56" fmla="*/ 130629 h 2278743"/>
                  <a:gd name="connsiteX0" fmla="*/ 1976844 w 2443186"/>
                  <a:gd name="connsiteY0" fmla="*/ 130629 h 2278743"/>
                  <a:gd name="connsiteX1" fmla="*/ 2049416 w 2443186"/>
                  <a:gd name="connsiteY1" fmla="*/ 203200 h 2278743"/>
                  <a:gd name="connsiteX2" fmla="*/ 2063930 w 2443186"/>
                  <a:gd name="connsiteY2" fmla="*/ 246743 h 2278743"/>
                  <a:gd name="connsiteX3" fmla="*/ 2121987 w 2443186"/>
                  <a:gd name="connsiteY3" fmla="*/ 290286 h 2278743"/>
                  <a:gd name="connsiteX4" fmla="*/ 2223587 w 2443186"/>
                  <a:gd name="connsiteY4" fmla="*/ 420915 h 2278743"/>
                  <a:gd name="connsiteX5" fmla="*/ 2267130 w 2443186"/>
                  <a:gd name="connsiteY5" fmla="*/ 493486 h 2278743"/>
                  <a:gd name="connsiteX6" fmla="*/ 2296159 w 2443186"/>
                  <a:gd name="connsiteY6" fmla="*/ 537029 h 2278743"/>
                  <a:gd name="connsiteX7" fmla="*/ 2383244 w 2443186"/>
                  <a:gd name="connsiteY7" fmla="*/ 682172 h 2278743"/>
                  <a:gd name="connsiteX8" fmla="*/ 2426787 w 2443186"/>
                  <a:gd name="connsiteY8" fmla="*/ 769258 h 2278743"/>
                  <a:gd name="connsiteX9" fmla="*/ 2426787 w 2443186"/>
                  <a:gd name="connsiteY9" fmla="*/ 1407886 h 2278743"/>
                  <a:gd name="connsiteX10" fmla="*/ 2397759 w 2443186"/>
                  <a:gd name="connsiteY10" fmla="*/ 1451429 h 2278743"/>
                  <a:gd name="connsiteX11" fmla="*/ 2383244 w 2443186"/>
                  <a:gd name="connsiteY11" fmla="*/ 1494972 h 2278743"/>
                  <a:gd name="connsiteX12" fmla="*/ 2368730 w 2443186"/>
                  <a:gd name="connsiteY12" fmla="*/ 1567543 h 2278743"/>
                  <a:gd name="connsiteX13" fmla="*/ 2267130 w 2443186"/>
                  <a:gd name="connsiteY13" fmla="*/ 1698172 h 2278743"/>
                  <a:gd name="connsiteX14" fmla="*/ 2223587 w 2443186"/>
                  <a:gd name="connsiteY14" fmla="*/ 1756229 h 2278743"/>
                  <a:gd name="connsiteX15" fmla="*/ 2151016 w 2443186"/>
                  <a:gd name="connsiteY15" fmla="*/ 1886858 h 2278743"/>
                  <a:gd name="connsiteX16" fmla="*/ 2107473 w 2443186"/>
                  <a:gd name="connsiteY16" fmla="*/ 1915886 h 2278743"/>
                  <a:gd name="connsiteX17" fmla="*/ 2034901 w 2443186"/>
                  <a:gd name="connsiteY17" fmla="*/ 2002972 h 2278743"/>
                  <a:gd name="connsiteX18" fmla="*/ 1976844 w 2443186"/>
                  <a:gd name="connsiteY18" fmla="*/ 2090058 h 2278743"/>
                  <a:gd name="connsiteX19" fmla="*/ 1947816 w 2443186"/>
                  <a:gd name="connsiteY19" fmla="*/ 2133600 h 2278743"/>
                  <a:gd name="connsiteX20" fmla="*/ 1918787 w 2443186"/>
                  <a:gd name="connsiteY20" fmla="*/ 2177143 h 2278743"/>
                  <a:gd name="connsiteX21" fmla="*/ 1860730 w 2443186"/>
                  <a:gd name="connsiteY21" fmla="*/ 2249715 h 2278743"/>
                  <a:gd name="connsiteX22" fmla="*/ 1773644 w 2443186"/>
                  <a:gd name="connsiteY22" fmla="*/ 2278743 h 2278743"/>
                  <a:gd name="connsiteX23" fmla="*/ 1149530 w 2443186"/>
                  <a:gd name="connsiteY23" fmla="*/ 2264229 h 2278743"/>
                  <a:gd name="connsiteX24" fmla="*/ 989873 w 2443186"/>
                  <a:gd name="connsiteY24" fmla="*/ 2249715 h 2278743"/>
                  <a:gd name="connsiteX25" fmla="*/ 931816 w 2443186"/>
                  <a:gd name="connsiteY25" fmla="*/ 2220686 h 2278743"/>
                  <a:gd name="connsiteX26" fmla="*/ 830216 w 2443186"/>
                  <a:gd name="connsiteY26" fmla="*/ 2206172 h 2278743"/>
                  <a:gd name="connsiteX27" fmla="*/ 685073 w 2443186"/>
                  <a:gd name="connsiteY27" fmla="*/ 2162629 h 2278743"/>
                  <a:gd name="connsiteX28" fmla="*/ 627016 w 2443186"/>
                  <a:gd name="connsiteY28" fmla="*/ 2148115 h 2278743"/>
                  <a:gd name="connsiteX29" fmla="*/ 583473 w 2443186"/>
                  <a:gd name="connsiteY29" fmla="*/ 2119086 h 2278743"/>
                  <a:gd name="connsiteX30" fmla="*/ 539930 w 2443186"/>
                  <a:gd name="connsiteY30" fmla="*/ 2104572 h 2278743"/>
                  <a:gd name="connsiteX31" fmla="*/ 452844 w 2443186"/>
                  <a:gd name="connsiteY31" fmla="*/ 2046515 h 2278743"/>
                  <a:gd name="connsiteX32" fmla="*/ 336730 w 2443186"/>
                  <a:gd name="connsiteY32" fmla="*/ 1973943 h 2278743"/>
                  <a:gd name="connsiteX33" fmla="*/ 322216 w 2443186"/>
                  <a:gd name="connsiteY33" fmla="*/ 1930400 h 2278743"/>
                  <a:gd name="connsiteX34" fmla="*/ 264159 w 2443186"/>
                  <a:gd name="connsiteY34" fmla="*/ 1843315 h 2278743"/>
                  <a:gd name="connsiteX35" fmla="*/ 206101 w 2443186"/>
                  <a:gd name="connsiteY35" fmla="*/ 1712686 h 2278743"/>
                  <a:gd name="connsiteX36" fmla="*/ 162559 w 2443186"/>
                  <a:gd name="connsiteY36" fmla="*/ 1654629 h 2278743"/>
                  <a:gd name="connsiteX37" fmla="*/ 349 w 2443186"/>
                  <a:gd name="connsiteY37" fmla="*/ 1136198 h 2278743"/>
                  <a:gd name="connsiteX38" fmla="*/ 49726 w 2443186"/>
                  <a:gd name="connsiteY38" fmla="*/ 928882 h 2278743"/>
                  <a:gd name="connsiteX39" fmla="*/ 43319 w 2443186"/>
                  <a:gd name="connsiteY39" fmla="*/ 587807 h 2278743"/>
                  <a:gd name="connsiteX40" fmla="*/ 191587 w 2443186"/>
                  <a:gd name="connsiteY40" fmla="*/ 493486 h 2278743"/>
                  <a:gd name="connsiteX41" fmla="*/ 220616 w 2443186"/>
                  <a:gd name="connsiteY41" fmla="*/ 406400 h 2278743"/>
                  <a:gd name="connsiteX42" fmla="*/ 235130 w 2443186"/>
                  <a:gd name="connsiteY42" fmla="*/ 362858 h 2278743"/>
                  <a:gd name="connsiteX43" fmla="*/ 264159 w 2443186"/>
                  <a:gd name="connsiteY43" fmla="*/ 304800 h 2278743"/>
                  <a:gd name="connsiteX44" fmla="*/ 293187 w 2443186"/>
                  <a:gd name="connsiteY44" fmla="*/ 217715 h 2278743"/>
                  <a:gd name="connsiteX45" fmla="*/ 322216 w 2443186"/>
                  <a:gd name="connsiteY45" fmla="*/ 174172 h 2278743"/>
                  <a:gd name="connsiteX46" fmla="*/ 409301 w 2443186"/>
                  <a:gd name="connsiteY46" fmla="*/ 116115 h 2278743"/>
                  <a:gd name="connsiteX47" fmla="*/ 452844 w 2443186"/>
                  <a:gd name="connsiteY47" fmla="*/ 87086 h 2278743"/>
                  <a:gd name="connsiteX48" fmla="*/ 539930 w 2443186"/>
                  <a:gd name="connsiteY48" fmla="*/ 58058 h 2278743"/>
                  <a:gd name="connsiteX49" fmla="*/ 583473 w 2443186"/>
                  <a:gd name="connsiteY49" fmla="*/ 43543 h 2278743"/>
                  <a:gd name="connsiteX50" fmla="*/ 641530 w 2443186"/>
                  <a:gd name="connsiteY50" fmla="*/ 29029 h 2278743"/>
                  <a:gd name="connsiteX51" fmla="*/ 728616 w 2443186"/>
                  <a:gd name="connsiteY51" fmla="*/ 0 h 2278743"/>
                  <a:gd name="connsiteX52" fmla="*/ 1744616 w 2443186"/>
                  <a:gd name="connsiteY52" fmla="*/ 14515 h 2278743"/>
                  <a:gd name="connsiteX53" fmla="*/ 1788159 w 2443186"/>
                  <a:gd name="connsiteY53" fmla="*/ 29029 h 2278743"/>
                  <a:gd name="connsiteX54" fmla="*/ 1875244 w 2443186"/>
                  <a:gd name="connsiteY54" fmla="*/ 43543 h 2278743"/>
                  <a:gd name="connsiteX55" fmla="*/ 1962330 w 2443186"/>
                  <a:gd name="connsiteY55" fmla="*/ 87086 h 2278743"/>
                  <a:gd name="connsiteX56" fmla="*/ 1976844 w 2443186"/>
                  <a:gd name="connsiteY56" fmla="*/ 130629 h 2278743"/>
                  <a:gd name="connsiteX0" fmla="*/ 1991548 w 2457890"/>
                  <a:gd name="connsiteY0" fmla="*/ 130629 h 2278743"/>
                  <a:gd name="connsiteX1" fmla="*/ 2064120 w 2457890"/>
                  <a:gd name="connsiteY1" fmla="*/ 203200 h 2278743"/>
                  <a:gd name="connsiteX2" fmla="*/ 2078634 w 2457890"/>
                  <a:gd name="connsiteY2" fmla="*/ 246743 h 2278743"/>
                  <a:gd name="connsiteX3" fmla="*/ 2136691 w 2457890"/>
                  <a:gd name="connsiteY3" fmla="*/ 290286 h 2278743"/>
                  <a:gd name="connsiteX4" fmla="*/ 2238291 w 2457890"/>
                  <a:gd name="connsiteY4" fmla="*/ 420915 h 2278743"/>
                  <a:gd name="connsiteX5" fmla="*/ 2281834 w 2457890"/>
                  <a:gd name="connsiteY5" fmla="*/ 493486 h 2278743"/>
                  <a:gd name="connsiteX6" fmla="*/ 2310863 w 2457890"/>
                  <a:gd name="connsiteY6" fmla="*/ 537029 h 2278743"/>
                  <a:gd name="connsiteX7" fmla="*/ 2397948 w 2457890"/>
                  <a:gd name="connsiteY7" fmla="*/ 682172 h 2278743"/>
                  <a:gd name="connsiteX8" fmla="*/ 2441491 w 2457890"/>
                  <a:gd name="connsiteY8" fmla="*/ 769258 h 2278743"/>
                  <a:gd name="connsiteX9" fmla="*/ 2441491 w 2457890"/>
                  <a:gd name="connsiteY9" fmla="*/ 1407886 h 2278743"/>
                  <a:gd name="connsiteX10" fmla="*/ 2412463 w 2457890"/>
                  <a:gd name="connsiteY10" fmla="*/ 1451429 h 2278743"/>
                  <a:gd name="connsiteX11" fmla="*/ 2397948 w 2457890"/>
                  <a:gd name="connsiteY11" fmla="*/ 1494972 h 2278743"/>
                  <a:gd name="connsiteX12" fmla="*/ 2383434 w 2457890"/>
                  <a:gd name="connsiteY12" fmla="*/ 1567543 h 2278743"/>
                  <a:gd name="connsiteX13" fmla="*/ 2281834 w 2457890"/>
                  <a:gd name="connsiteY13" fmla="*/ 1698172 h 2278743"/>
                  <a:gd name="connsiteX14" fmla="*/ 2238291 w 2457890"/>
                  <a:gd name="connsiteY14" fmla="*/ 1756229 h 2278743"/>
                  <a:gd name="connsiteX15" fmla="*/ 2165720 w 2457890"/>
                  <a:gd name="connsiteY15" fmla="*/ 1886858 h 2278743"/>
                  <a:gd name="connsiteX16" fmla="*/ 2122177 w 2457890"/>
                  <a:gd name="connsiteY16" fmla="*/ 1915886 h 2278743"/>
                  <a:gd name="connsiteX17" fmla="*/ 2049605 w 2457890"/>
                  <a:gd name="connsiteY17" fmla="*/ 2002972 h 2278743"/>
                  <a:gd name="connsiteX18" fmla="*/ 1991548 w 2457890"/>
                  <a:gd name="connsiteY18" fmla="*/ 2090058 h 2278743"/>
                  <a:gd name="connsiteX19" fmla="*/ 1962520 w 2457890"/>
                  <a:gd name="connsiteY19" fmla="*/ 2133600 h 2278743"/>
                  <a:gd name="connsiteX20" fmla="*/ 1933491 w 2457890"/>
                  <a:gd name="connsiteY20" fmla="*/ 2177143 h 2278743"/>
                  <a:gd name="connsiteX21" fmla="*/ 1875434 w 2457890"/>
                  <a:gd name="connsiteY21" fmla="*/ 2249715 h 2278743"/>
                  <a:gd name="connsiteX22" fmla="*/ 1788348 w 2457890"/>
                  <a:gd name="connsiteY22" fmla="*/ 2278743 h 2278743"/>
                  <a:gd name="connsiteX23" fmla="*/ 1164234 w 2457890"/>
                  <a:gd name="connsiteY23" fmla="*/ 2264229 h 2278743"/>
                  <a:gd name="connsiteX24" fmla="*/ 1004577 w 2457890"/>
                  <a:gd name="connsiteY24" fmla="*/ 2249715 h 2278743"/>
                  <a:gd name="connsiteX25" fmla="*/ 946520 w 2457890"/>
                  <a:gd name="connsiteY25" fmla="*/ 2220686 h 2278743"/>
                  <a:gd name="connsiteX26" fmla="*/ 844920 w 2457890"/>
                  <a:gd name="connsiteY26" fmla="*/ 2206172 h 2278743"/>
                  <a:gd name="connsiteX27" fmla="*/ 699777 w 2457890"/>
                  <a:gd name="connsiteY27" fmla="*/ 2162629 h 2278743"/>
                  <a:gd name="connsiteX28" fmla="*/ 641720 w 2457890"/>
                  <a:gd name="connsiteY28" fmla="*/ 2148115 h 2278743"/>
                  <a:gd name="connsiteX29" fmla="*/ 598177 w 2457890"/>
                  <a:gd name="connsiteY29" fmla="*/ 2119086 h 2278743"/>
                  <a:gd name="connsiteX30" fmla="*/ 554634 w 2457890"/>
                  <a:gd name="connsiteY30" fmla="*/ 2104572 h 2278743"/>
                  <a:gd name="connsiteX31" fmla="*/ 467548 w 2457890"/>
                  <a:gd name="connsiteY31" fmla="*/ 2046515 h 2278743"/>
                  <a:gd name="connsiteX32" fmla="*/ 351434 w 2457890"/>
                  <a:gd name="connsiteY32" fmla="*/ 1973943 h 2278743"/>
                  <a:gd name="connsiteX33" fmla="*/ 336920 w 2457890"/>
                  <a:gd name="connsiteY33" fmla="*/ 1930400 h 2278743"/>
                  <a:gd name="connsiteX34" fmla="*/ 278863 w 2457890"/>
                  <a:gd name="connsiteY34" fmla="*/ 1843315 h 2278743"/>
                  <a:gd name="connsiteX35" fmla="*/ 220805 w 2457890"/>
                  <a:gd name="connsiteY35" fmla="*/ 1712686 h 2278743"/>
                  <a:gd name="connsiteX36" fmla="*/ 177263 w 2457890"/>
                  <a:gd name="connsiteY36" fmla="*/ 1654629 h 2278743"/>
                  <a:gd name="connsiteX37" fmla="*/ 10176 w 2457890"/>
                  <a:gd name="connsiteY37" fmla="*/ 1457300 h 2278743"/>
                  <a:gd name="connsiteX38" fmla="*/ 15053 w 2457890"/>
                  <a:gd name="connsiteY38" fmla="*/ 1136198 h 2278743"/>
                  <a:gd name="connsiteX39" fmla="*/ 64430 w 2457890"/>
                  <a:gd name="connsiteY39" fmla="*/ 928882 h 2278743"/>
                  <a:gd name="connsiteX40" fmla="*/ 58023 w 2457890"/>
                  <a:gd name="connsiteY40" fmla="*/ 587807 h 2278743"/>
                  <a:gd name="connsiteX41" fmla="*/ 206291 w 2457890"/>
                  <a:gd name="connsiteY41" fmla="*/ 493486 h 2278743"/>
                  <a:gd name="connsiteX42" fmla="*/ 235320 w 2457890"/>
                  <a:gd name="connsiteY42" fmla="*/ 406400 h 2278743"/>
                  <a:gd name="connsiteX43" fmla="*/ 249834 w 2457890"/>
                  <a:gd name="connsiteY43" fmla="*/ 362858 h 2278743"/>
                  <a:gd name="connsiteX44" fmla="*/ 278863 w 2457890"/>
                  <a:gd name="connsiteY44" fmla="*/ 304800 h 2278743"/>
                  <a:gd name="connsiteX45" fmla="*/ 307891 w 2457890"/>
                  <a:gd name="connsiteY45" fmla="*/ 217715 h 2278743"/>
                  <a:gd name="connsiteX46" fmla="*/ 336920 w 2457890"/>
                  <a:gd name="connsiteY46" fmla="*/ 174172 h 2278743"/>
                  <a:gd name="connsiteX47" fmla="*/ 424005 w 2457890"/>
                  <a:gd name="connsiteY47" fmla="*/ 116115 h 2278743"/>
                  <a:gd name="connsiteX48" fmla="*/ 467548 w 2457890"/>
                  <a:gd name="connsiteY48" fmla="*/ 87086 h 2278743"/>
                  <a:gd name="connsiteX49" fmla="*/ 554634 w 2457890"/>
                  <a:gd name="connsiteY49" fmla="*/ 58058 h 2278743"/>
                  <a:gd name="connsiteX50" fmla="*/ 598177 w 2457890"/>
                  <a:gd name="connsiteY50" fmla="*/ 43543 h 2278743"/>
                  <a:gd name="connsiteX51" fmla="*/ 656234 w 2457890"/>
                  <a:gd name="connsiteY51" fmla="*/ 29029 h 2278743"/>
                  <a:gd name="connsiteX52" fmla="*/ 743320 w 2457890"/>
                  <a:gd name="connsiteY52" fmla="*/ 0 h 2278743"/>
                  <a:gd name="connsiteX53" fmla="*/ 1759320 w 2457890"/>
                  <a:gd name="connsiteY53" fmla="*/ 14515 h 2278743"/>
                  <a:gd name="connsiteX54" fmla="*/ 1802863 w 2457890"/>
                  <a:gd name="connsiteY54" fmla="*/ 29029 h 2278743"/>
                  <a:gd name="connsiteX55" fmla="*/ 1889948 w 2457890"/>
                  <a:gd name="connsiteY55" fmla="*/ 43543 h 2278743"/>
                  <a:gd name="connsiteX56" fmla="*/ 1977034 w 2457890"/>
                  <a:gd name="connsiteY56" fmla="*/ 87086 h 2278743"/>
                  <a:gd name="connsiteX57" fmla="*/ 1991548 w 2457890"/>
                  <a:gd name="connsiteY57" fmla="*/ 130629 h 2278743"/>
                  <a:gd name="connsiteX0" fmla="*/ 1991548 w 2457890"/>
                  <a:gd name="connsiteY0" fmla="*/ 130629 h 2403159"/>
                  <a:gd name="connsiteX1" fmla="*/ 2064120 w 2457890"/>
                  <a:gd name="connsiteY1" fmla="*/ 203200 h 2403159"/>
                  <a:gd name="connsiteX2" fmla="*/ 2078634 w 2457890"/>
                  <a:gd name="connsiteY2" fmla="*/ 246743 h 2403159"/>
                  <a:gd name="connsiteX3" fmla="*/ 2136691 w 2457890"/>
                  <a:gd name="connsiteY3" fmla="*/ 290286 h 2403159"/>
                  <a:gd name="connsiteX4" fmla="*/ 2238291 w 2457890"/>
                  <a:gd name="connsiteY4" fmla="*/ 420915 h 2403159"/>
                  <a:gd name="connsiteX5" fmla="*/ 2281834 w 2457890"/>
                  <a:gd name="connsiteY5" fmla="*/ 493486 h 2403159"/>
                  <a:gd name="connsiteX6" fmla="*/ 2310863 w 2457890"/>
                  <a:gd name="connsiteY6" fmla="*/ 537029 h 2403159"/>
                  <a:gd name="connsiteX7" fmla="*/ 2397948 w 2457890"/>
                  <a:gd name="connsiteY7" fmla="*/ 682172 h 2403159"/>
                  <a:gd name="connsiteX8" fmla="*/ 2441491 w 2457890"/>
                  <a:gd name="connsiteY8" fmla="*/ 769258 h 2403159"/>
                  <a:gd name="connsiteX9" fmla="*/ 2441491 w 2457890"/>
                  <a:gd name="connsiteY9" fmla="*/ 1407886 h 2403159"/>
                  <a:gd name="connsiteX10" fmla="*/ 2412463 w 2457890"/>
                  <a:gd name="connsiteY10" fmla="*/ 1451429 h 2403159"/>
                  <a:gd name="connsiteX11" fmla="*/ 2397948 w 2457890"/>
                  <a:gd name="connsiteY11" fmla="*/ 1494972 h 2403159"/>
                  <a:gd name="connsiteX12" fmla="*/ 2383434 w 2457890"/>
                  <a:gd name="connsiteY12" fmla="*/ 1567543 h 2403159"/>
                  <a:gd name="connsiteX13" fmla="*/ 2281834 w 2457890"/>
                  <a:gd name="connsiteY13" fmla="*/ 1698172 h 2403159"/>
                  <a:gd name="connsiteX14" fmla="*/ 2238291 w 2457890"/>
                  <a:gd name="connsiteY14" fmla="*/ 1756229 h 2403159"/>
                  <a:gd name="connsiteX15" fmla="*/ 2165720 w 2457890"/>
                  <a:gd name="connsiteY15" fmla="*/ 1886858 h 2403159"/>
                  <a:gd name="connsiteX16" fmla="*/ 2122177 w 2457890"/>
                  <a:gd name="connsiteY16" fmla="*/ 1915886 h 2403159"/>
                  <a:gd name="connsiteX17" fmla="*/ 2049605 w 2457890"/>
                  <a:gd name="connsiteY17" fmla="*/ 2002972 h 2403159"/>
                  <a:gd name="connsiteX18" fmla="*/ 1991548 w 2457890"/>
                  <a:gd name="connsiteY18" fmla="*/ 2090058 h 2403159"/>
                  <a:gd name="connsiteX19" fmla="*/ 1962520 w 2457890"/>
                  <a:gd name="connsiteY19" fmla="*/ 2133600 h 2403159"/>
                  <a:gd name="connsiteX20" fmla="*/ 1933491 w 2457890"/>
                  <a:gd name="connsiteY20" fmla="*/ 2177143 h 2403159"/>
                  <a:gd name="connsiteX21" fmla="*/ 1875434 w 2457890"/>
                  <a:gd name="connsiteY21" fmla="*/ 2249715 h 2403159"/>
                  <a:gd name="connsiteX22" fmla="*/ 1788348 w 2457890"/>
                  <a:gd name="connsiteY22" fmla="*/ 2278743 h 2403159"/>
                  <a:gd name="connsiteX23" fmla="*/ 1470412 w 2457890"/>
                  <a:gd name="connsiteY23" fmla="*/ 2403159 h 2403159"/>
                  <a:gd name="connsiteX24" fmla="*/ 1164234 w 2457890"/>
                  <a:gd name="connsiteY24" fmla="*/ 2264229 h 2403159"/>
                  <a:gd name="connsiteX25" fmla="*/ 1004577 w 2457890"/>
                  <a:gd name="connsiteY25" fmla="*/ 2249715 h 2403159"/>
                  <a:gd name="connsiteX26" fmla="*/ 946520 w 2457890"/>
                  <a:gd name="connsiteY26" fmla="*/ 2220686 h 2403159"/>
                  <a:gd name="connsiteX27" fmla="*/ 844920 w 2457890"/>
                  <a:gd name="connsiteY27" fmla="*/ 2206172 h 2403159"/>
                  <a:gd name="connsiteX28" fmla="*/ 699777 w 2457890"/>
                  <a:gd name="connsiteY28" fmla="*/ 2162629 h 2403159"/>
                  <a:gd name="connsiteX29" fmla="*/ 641720 w 2457890"/>
                  <a:gd name="connsiteY29" fmla="*/ 2148115 h 2403159"/>
                  <a:gd name="connsiteX30" fmla="*/ 598177 w 2457890"/>
                  <a:gd name="connsiteY30" fmla="*/ 2119086 h 2403159"/>
                  <a:gd name="connsiteX31" fmla="*/ 554634 w 2457890"/>
                  <a:gd name="connsiteY31" fmla="*/ 2104572 h 2403159"/>
                  <a:gd name="connsiteX32" fmla="*/ 467548 w 2457890"/>
                  <a:gd name="connsiteY32" fmla="*/ 2046515 h 2403159"/>
                  <a:gd name="connsiteX33" fmla="*/ 351434 w 2457890"/>
                  <a:gd name="connsiteY33" fmla="*/ 1973943 h 2403159"/>
                  <a:gd name="connsiteX34" fmla="*/ 336920 w 2457890"/>
                  <a:gd name="connsiteY34" fmla="*/ 1930400 h 2403159"/>
                  <a:gd name="connsiteX35" fmla="*/ 278863 w 2457890"/>
                  <a:gd name="connsiteY35" fmla="*/ 1843315 h 2403159"/>
                  <a:gd name="connsiteX36" fmla="*/ 220805 w 2457890"/>
                  <a:gd name="connsiteY36" fmla="*/ 1712686 h 2403159"/>
                  <a:gd name="connsiteX37" fmla="*/ 177263 w 2457890"/>
                  <a:gd name="connsiteY37" fmla="*/ 1654629 h 2403159"/>
                  <a:gd name="connsiteX38" fmla="*/ 10176 w 2457890"/>
                  <a:gd name="connsiteY38" fmla="*/ 1457300 h 2403159"/>
                  <a:gd name="connsiteX39" fmla="*/ 15053 w 2457890"/>
                  <a:gd name="connsiteY39" fmla="*/ 1136198 h 2403159"/>
                  <a:gd name="connsiteX40" fmla="*/ 64430 w 2457890"/>
                  <a:gd name="connsiteY40" fmla="*/ 928882 h 2403159"/>
                  <a:gd name="connsiteX41" fmla="*/ 58023 w 2457890"/>
                  <a:gd name="connsiteY41" fmla="*/ 587807 h 2403159"/>
                  <a:gd name="connsiteX42" fmla="*/ 206291 w 2457890"/>
                  <a:gd name="connsiteY42" fmla="*/ 493486 h 2403159"/>
                  <a:gd name="connsiteX43" fmla="*/ 235320 w 2457890"/>
                  <a:gd name="connsiteY43" fmla="*/ 406400 h 2403159"/>
                  <a:gd name="connsiteX44" fmla="*/ 249834 w 2457890"/>
                  <a:gd name="connsiteY44" fmla="*/ 362858 h 2403159"/>
                  <a:gd name="connsiteX45" fmla="*/ 278863 w 2457890"/>
                  <a:gd name="connsiteY45" fmla="*/ 304800 h 2403159"/>
                  <a:gd name="connsiteX46" fmla="*/ 307891 w 2457890"/>
                  <a:gd name="connsiteY46" fmla="*/ 217715 h 2403159"/>
                  <a:gd name="connsiteX47" fmla="*/ 336920 w 2457890"/>
                  <a:gd name="connsiteY47" fmla="*/ 174172 h 2403159"/>
                  <a:gd name="connsiteX48" fmla="*/ 424005 w 2457890"/>
                  <a:gd name="connsiteY48" fmla="*/ 116115 h 2403159"/>
                  <a:gd name="connsiteX49" fmla="*/ 467548 w 2457890"/>
                  <a:gd name="connsiteY49" fmla="*/ 87086 h 2403159"/>
                  <a:gd name="connsiteX50" fmla="*/ 554634 w 2457890"/>
                  <a:gd name="connsiteY50" fmla="*/ 58058 h 2403159"/>
                  <a:gd name="connsiteX51" fmla="*/ 598177 w 2457890"/>
                  <a:gd name="connsiteY51" fmla="*/ 43543 h 2403159"/>
                  <a:gd name="connsiteX52" fmla="*/ 656234 w 2457890"/>
                  <a:gd name="connsiteY52" fmla="*/ 29029 h 2403159"/>
                  <a:gd name="connsiteX53" fmla="*/ 743320 w 2457890"/>
                  <a:gd name="connsiteY53" fmla="*/ 0 h 2403159"/>
                  <a:gd name="connsiteX54" fmla="*/ 1759320 w 2457890"/>
                  <a:gd name="connsiteY54" fmla="*/ 14515 h 2403159"/>
                  <a:gd name="connsiteX55" fmla="*/ 1802863 w 2457890"/>
                  <a:gd name="connsiteY55" fmla="*/ 29029 h 2403159"/>
                  <a:gd name="connsiteX56" fmla="*/ 1889948 w 2457890"/>
                  <a:gd name="connsiteY56" fmla="*/ 43543 h 2403159"/>
                  <a:gd name="connsiteX57" fmla="*/ 1977034 w 2457890"/>
                  <a:gd name="connsiteY57" fmla="*/ 87086 h 2403159"/>
                  <a:gd name="connsiteX58" fmla="*/ 1991548 w 2457890"/>
                  <a:gd name="connsiteY58" fmla="*/ 130629 h 2403159"/>
                  <a:gd name="connsiteX0" fmla="*/ 1991548 w 2618274"/>
                  <a:gd name="connsiteY0" fmla="*/ 130629 h 2403159"/>
                  <a:gd name="connsiteX1" fmla="*/ 2064120 w 2618274"/>
                  <a:gd name="connsiteY1" fmla="*/ 203200 h 2403159"/>
                  <a:gd name="connsiteX2" fmla="*/ 2078634 w 2618274"/>
                  <a:gd name="connsiteY2" fmla="*/ 246743 h 2403159"/>
                  <a:gd name="connsiteX3" fmla="*/ 2136691 w 2618274"/>
                  <a:gd name="connsiteY3" fmla="*/ 290286 h 2403159"/>
                  <a:gd name="connsiteX4" fmla="*/ 2238291 w 2618274"/>
                  <a:gd name="connsiteY4" fmla="*/ 420915 h 2403159"/>
                  <a:gd name="connsiteX5" fmla="*/ 2281834 w 2618274"/>
                  <a:gd name="connsiteY5" fmla="*/ 493486 h 2403159"/>
                  <a:gd name="connsiteX6" fmla="*/ 2310863 w 2618274"/>
                  <a:gd name="connsiteY6" fmla="*/ 537029 h 2403159"/>
                  <a:gd name="connsiteX7" fmla="*/ 2397948 w 2618274"/>
                  <a:gd name="connsiteY7" fmla="*/ 682172 h 2403159"/>
                  <a:gd name="connsiteX8" fmla="*/ 2441491 w 2618274"/>
                  <a:gd name="connsiteY8" fmla="*/ 769258 h 2403159"/>
                  <a:gd name="connsiteX9" fmla="*/ 2618274 w 2618274"/>
                  <a:gd name="connsiteY9" fmla="*/ 1148779 h 2403159"/>
                  <a:gd name="connsiteX10" fmla="*/ 2441491 w 2618274"/>
                  <a:gd name="connsiteY10" fmla="*/ 1407886 h 2403159"/>
                  <a:gd name="connsiteX11" fmla="*/ 2412463 w 2618274"/>
                  <a:gd name="connsiteY11" fmla="*/ 1451429 h 2403159"/>
                  <a:gd name="connsiteX12" fmla="*/ 2397948 w 2618274"/>
                  <a:gd name="connsiteY12" fmla="*/ 1494972 h 2403159"/>
                  <a:gd name="connsiteX13" fmla="*/ 2383434 w 2618274"/>
                  <a:gd name="connsiteY13" fmla="*/ 1567543 h 2403159"/>
                  <a:gd name="connsiteX14" fmla="*/ 2281834 w 2618274"/>
                  <a:gd name="connsiteY14" fmla="*/ 1698172 h 2403159"/>
                  <a:gd name="connsiteX15" fmla="*/ 2238291 w 2618274"/>
                  <a:gd name="connsiteY15" fmla="*/ 1756229 h 2403159"/>
                  <a:gd name="connsiteX16" fmla="*/ 2165720 w 2618274"/>
                  <a:gd name="connsiteY16" fmla="*/ 1886858 h 2403159"/>
                  <a:gd name="connsiteX17" fmla="*/ 2122177 w 2618274"/>
                  <a:gd name="connsiteY17" fmla="*/ 1915886 h 2403159"/>
                  <a:gd name="connsiteX18" fmla="*/ 2049605 w 2618274"/>
                  <a:gd name="connsiteY18" fmla="*/ 2002972 h 2403159"/>
                  <a:gd name="connsiteX19" fmla="*/ 1991548 w 2618274"/>
                  <a:gd name="connsiteY19" fmla="*/ 2090058 h 2403159"/>
                  <a:gd name="connsiteX20" fmla="*/ 1962520 w 2618274"/>
                  <a:gd name="connsiteY20" fmla="*/ 2133600 h 2403159"/>
                  <a:gd name="connsiteX21" fmla="*/ 1933491 w 2618274"/>
                  <a:gd name="connsiteY21" fmla="*/ 2177143 h 2403159"/>
                  <a:gd name="connsiteX22" fmla="*/ 1875434 w 2618274"/>
                  <a:gd name="connsiteY22" fmla="*/ 2249715 h 2403159"/>
                  <a:gd name="connsiteX23" fmla="*/ 1788348 w 2618274"/>
                  <a:gd name="connsiteY23" fmla="*/ 2278743 h 2403159"/>
                  <a:gd name="connsiteX24" fmla="*/ 1470412 w 2618274"/>
                  <a:gd name="connsiteY24" fmla="*/ 2403159 h 2403159"/>
                  <a:gd name="connsiteX25" fmla="*/ 1164234 w 2618274"/>
                  <a:gd name="connsiteY25" fmla="*/ 2264229 h 2403159"/>
                  <a:gd name="connsiteX26" fmla="*/ 1004577 w 2618274"/>
                  <a:gd name="connsiteY26" fmla="*/ 2249715 h 2403159"/>
                  <a:gd name="connsiteX27" fmla="*/ 946520 w 2618274"/>
                  <a:gd name="connsiteY27" fmla="*/ 2220686 h 2403159"/>
                  <a:gd name="connsiteX28" fmla="*/ 844920 w 2618274"/>
                  <a:gd name="connsiteY28" fmla="*/ 2206172 h 2403159"/>
                  <a:gd name="connsiteX29" fmla="*/ 699777 w 2618274"/>
                  <a:gd name="connsiteY29" fmla="*/ 2162629 h 2403159"/>
                  <a:gd name="connsiteX30" fmla="*/ 641720 w 2618274"/>
                  <a:gd name="connsiteY30" fmla="*/ 2148115 h 2403159"/>
                  <a:gd name="connsiteX31" fmla="*/ 598177 w 2618274"/>
                  <a:gd name="connsiteY31" fmla="*/ 2119086 h 2403159"/>
                  <a:gd name="connsiteX32" fmla="*/ 554634 w 2618274"/>
                  <a:gd name="connsiteY32" fmla="*/ 2104572 h 2403159"/>
                  <a:gd name="connsiteX33" fmla="*/ 467548 w 2618274"/>
                  <a:gd name="connsiteY33" fmla="*/ 2046515 h 2403159"/>
                  <a:gd name="connsiteX34" fmla="*/ 351434 w 2618274"/>
                  <a:gd name="connsiteY34" fmla="*/ 1973943 h 2403159"/>
                  <a:gd name="connsiteX35" fmla="*/ 336920 w 2618274"/>
                  <a:gd name="connsiteY35" fmla="*/ 1930400 h 2403159"/>
                  <a:gd name="connsiteX36" fmla="*/ 278863 w 2618274"/>
                  <a:gd name="connsiteY36" fmla="*/ 1843315 h 2403159"/>
                  <a:gd name="connsiteX37" fmla="*/ 220805 w 2618274"/>
                  <a:gd name="connsiteY37" fmla="*/ 1712686 h 2403159"/>
                  <a:gd name="connsiteX38" fmla="*/ 177263 w 2618274"/>
                  <a:gd name="connsiteY38" fmla="*/ 1654629 h 2403159"/>
                  <a:gd name="connsiteX39" fmla="*/ 10176 w 2618274"/>
                  <a:gd name="connsiteY39" fmla="*/ 1457300 h 2403159"/>
                  <a:gd name="connsiteX40" fmla="*/ 15053 w 2618274"/>
                  <a:gd name="connsiteY40" fmla="*/ 1136198 h 2403159"/>
                  <a:gd name="connsiteX41" fmla="*/ 64430 w 2618274"/>
                  <a:gd name="connsiteY41" fmla="*/ 928882 h 2403159"/>
                  <a:gd name="connsiteX42" fmla="*/ 58023 w 2618274"/>
                  <a:gd name="connsiteY42" fmla="*/ 587807 h 2403159"/>
                  <a:gd name="connsiteX43" fmla="*/ 206291 w 2618274"/>
                  <a:gd name="connsiteY43" fmla="*/ 493486 h 2403159"/>
                  <a:gd name="connsiteX44" fmla="*/ 235320 w 2618274"/>
                  <a:gd name="connsiteY44" fmla="*/ 406400 h 2403159"/>
                  <a:gd name="connsiteX45" fmla="*/ 249834 w 2618274"/>
                  <a:gd name="connsiteY45" fmla="*/ 362858 h 2403159"/>
                  <a:gd name="connsiteX46" fmla="*/ 278863 w 2618274"/>
                  <a:gd name="connsiteY46" fmla="*/ 304800 h 2403159"/>
                  <a:gd name="connsiteX47" fmla="*/ 307891 w 2618274"/>
                  <a:gd name="connsiteY47" fmla="*/ 217715 h 2403159"/>
                  <a:gd name="connsiteX48" fmla="*/ 336920 w 2618274"/>
                  <a:gd name="connsiteY48" fmla="*/ 174172 h 2403159"/>
                  <a:gd name="connsiteX49" fmla="*/ 424005 w 2618274"/>
                  <a:gd name="connsiteY49" fmla="*/ 116115 h 2403159"/>
                  <a:gd name="connsiteX50" fmla="*/ 467548 w 2618274"/>
                  <a:gd name="connsiteY50" fmla="*/ 87086 h 2403159"/>
                  <a:gd name="connsiteX51" fmla="*/ 554634 w 2618274"/>
                  <a:gd name="connsiteY51" fmla="*/ 58058 h 2403159"/>
                  <a:gd name="connsiteX52" fmla="*/ 598177 w 2618274"/>
                  <a:gd name="connsiteY52" fmla="*/ 43543 h 2403159"/>
                  <a:gd name="connsiteX53" fmla="*/ 656234 w 2618274"/>
                  <a:gd name="connsiteY53" fmla="*/ 29029 h 2403159"/>
                  <a:gd name="connsiteX54" fmla="*/ 743320 w 2618274"/>
                  <a:gd name="connsiteY54" fmla="*/ 0 h 2403159"/>
                  <a:gd name="connsiteX55" fmla="*/ 1759320 w 2618274"/>
                  <a:gd name="connsiteY55" fmla="*/ 14515 h 2403159"/>
                  <a:gd name="connsiteX56" fmla="*/ 1802863 w 2618274"/>
                  <a:gd name="connsiteY56" fmla="*/ 29029 h 2403159"/>
                  <a:gd name="connsiteX57" fmla="*/ 1889948 w 2618274"/>
                  <a:gd name="connsiteY57" fmla="*/ 43543 h 2403159"/>
                  <a:gd name="connsiteX58" fmla="*/ 1977034 w 2618274"/>
                  <a:gd name="connsiteY58" fmla="*/ 87086 h 2403159"/>
                  <a:gd name="connsiteX59" fmla="*/ 1991548 w 2618274"/>
                  <a:gd name="connsiteY59" fmla="*/ 130629 h 2403159"/>
                  <a:gd name="connsiteX0" fmla="*/ 1991548 w 2618274"/>
                  <a:gd name="connsiteY0" fmla="*/ 252404 h 2524934"/>
                  <a:gd name="connsiteX1" fmla="*/ 2064120 w 2618274"/>
                  <a:gd name="connsiteY1" fmla="*/ 324975 h 2524934"/>
                  <a:gd name="connsiteX2" fmla="*/ 2078634 w 2618274"/>
                  <a:gd name="connsiteY2" fmla="*/ 368518 h 2524934"/>
                  <a:gd name="connsiteX3" fmla="*/ 2136691 w 2618274"/>
                  <a:gd name="connsiteY3" fmla="*/ 412061 h 2524934"/>
                  <a:gd name="connsiteX4" fmla="*/ 2238291 w 2618274"/>
                  <a:gd name="connsiteY4" fmla="*/ 542690 h 2524934"/>
                  <a:gd name="connsiteX5" fmla="*/ 2281834 w 2618274"/>
                  <a:gd name="connsiteY5" fmla="*/ 615261 h 2524934"/>
                  <a:gd name="connsiteX6" fmla="*/ 2310863 w 2618274"/>
                  <a:gd name="connsiteY6" fmla="*/ 658804 h 2524934"/>
                  <a:gd name="connsiteX7" fmla="*/ 2397948 w 2618274"/>
                  <a:gd name="connsiteY7" fmla="*/ 803947 h 2524934"/>
                  <a:gd name="connsiteX8" fmla="*/ 2441491 w 2618274"/>
                  <a:gd name="connsiteY8" fmla="*/ 891033 h 2524934"/>
                  <a:gd name="connsiteX9" fmla="*/ 2618274 w 2618274"/>
                  <a:gd name="connsiteY9" fmla="*/ 1270554 h 2524934"/>
                  <a:gd name="connsiteX10" fmla="*/ 2441491 w 2618274"/>
                  <a:gd name="connsiteY10" fmla="*/ 1529661 h 2524934"/>
                  <a:gd name="connsiteX11" fmla="*/ 2412463 w 2618274"/>
                  <a:gd name="connsiteY11" fmla="*/ 1573204 h 2524934"/>
                  <a:gd name="connsiteX12" fmla="*/ 2397948 w 2618274"/>
                  <a:gd name="connsiteY12" fmla="*/ 1616747 h 2524934"/>
                  <a:gd name="connsiteX13" fmla="*/ 2383434 w 2618274"/>
                  <a:gd name="connsiteY13" fmla="*/ 1689318 h 2524934"/>
                  <a:gd name="connsiteX14" fmla="*/ 2281834 w 2618274"/>
                  <a:gd name="connsiteY14" fmla="*/ 1819947 h 2524934"/>
                  <a:gd name="connsiteX15" fmla="*/ 2238291 w 2618274"/>
                  <a:gd name="connsiteY15" fmla="*/ 1878004 h 2524934"/>
                  <a:gd name="connsiteX16" fmla="*/ 2165720 w 2618274"/>
                  <a:gd name="connsiteY16" fmla="*/ 2008633 h 2524934"/>
                  <a:gd name="connsiteX17" fmla="*/ 2122177 w 2618274"/>
                  <a:gd name="connsiteY17" fmla="*/ 2037661 h 2524934"/>
                  <a:gd name="connsiteX18" fmla="*/ 2049605 w 2618274"/>
                  <a:gd name="connsiteY18" fmla="*/ 2124747 h 2524934"/>
                  <a:gd name="connsiteX19" fmla="*/ 1991548 w 2618274"/>
                  <a:gd name="connsiteY19" fmla="*/ 2211833 h 2524934"/>
                  <a:gd name="connsiteX20" fmla="*/ 1962520 w 2618274"/>
                  <a:gd name="connsiteY20" fmla="*/ 2255375 h 2524934"/>
                  <a:gd name="connsiteX21" fmla="*/ 1933491 w 2618274"/>
                  <a:gd name="connsiteY21" fmla="*/ 2298918 h 2524934"/>
                  <a:gd name="connsiteX22" fmla="*/ 1875434 w 2618274"/>
                  <a:gd name="connsiteY22" fmla="*/ 2371490 h 2524934"/>
                  <a:gd name="connsiteX23" fmla="*/ 1788348 w 2618274"/>
                  <a:gd name="connsiteY23" fmla="*/ 2400518 h 2524934"/>
                  <a:gd name="connsiteX24" fmla="*/ 1470412 w 2618274"/>
                  <a:gd name="connsiteY24" fmla="*/ 2524934 h 2524934"/>
                  <a:gd name="connsiteX25" fmla="*/ 1164234 w 2618274"/>
                  <a:gd name="connsiteY25" fmla="*/ 2386004 h 2524934"/>
                  <a:gd name="connsiteX26" fmla="*/ 1004577 w 2618274"/>
                  <a:gd name="connsiteY26" fmla="*/ 2371490 h 2524934"/>
                  <a:gd name="connsiteX27" fmla="*/ 946520 w 2618274"/>
                  <a:gd name="connsiteY27" fmla="*/ 2342461 h 2524934"/>
                  <a:gd name="connsiteX28" fmla="*/ 844920 w 2618274"/>
                  <a:gd name="connsiteY28" fmla="*/ 2327947 h 2524934"/>
                  <a:gd name="connsiteX29" fmla="*/ 699777 w 2618274"/>
                  <a:gd name="connsiteY29" fmla="*/ 2284404 h 2524934"/>
                  <a:gd name="connsiteX30" fmla="*/ 641720 w 2618274"/>
                  <a:gd name="connsiteY30" fmla="*/ 2269890 h 2524934"/>
                  <a:gd name="connsiteX31" fmla="*/ 598177 w 2618274"/>
                  <a:gd name="connsiteY31" fmla="*/ 2240861 h 2524934"/>
                  <a:gd name="connsiteX32" fmla="*/ 554634 w 2618274"/>
                  <a:gd name="connsiteY32" fmla="*/ 2226347 h 2524934"/>
                  <a:gd name="connsiteX33" fmla="*/ 467548 w 2618274"/>
                  <a:gd name="connsiteY33" fmla="*/ 2168290 h 2524934"/>
                  <a:gd name="connsiteX34" fmla="*/ 351434 w 2618274"/>
                  <a:gd name="connsiteY34" fmla="*/ 2095718 h 2524934"/>
                  <a:gd name="connsiteX35" fmla="*/ 336920 w 2618274"/>
                  <a:gd name="connsiteY35" fmla="*/ 2052175 h 2524934"/>
                  <a:gd name="connsiteX36" fmla="*/ 278863 w 2618274"/>
                  <a:gd name="connsiteY36" fmla="*/ 1965090 h 2524934"/>
                  <a:gd name="connsiteX37" fmla="*/ 220805 w 2618274"/>
                  <a:gd name="connsiteY37" fmla="*/ 1834461 h 2524934"/>
                  <a:gd name="connsiteX38" fmla="*/ 177263 w 2618274"/>
                  <a:gd name="connsiteY38" fmla="*/ 1776404 h 2524934"/>
                  <a:gd name="connsiteX39" fmla="*/ 10176 w 2618274"/>
                  <a:gd name="connsiteY39" fmla="*/ 1579075 h 2524934"/>
                  <a:gd name="connsiteX40" fmla="*/ 15053 w 2618274"/>
                  <a:gd name="connsiteY40" fmla="*/ 1257973 h 2524934"/>
                  <a:gd name="connsiteX41" fmla="*/ 64430 w 2618274"/>
                  <a:gd name="connsiteY41" fmla="*/ 1050657 h 2524934"/>
                  <a:gd name="connsiteX42" fmla="*/ 58023 w 2618274"/>
                  <a:gd name="connsiteY42" fmla="*/ 709582 h 2524934"/>
                  <a:gd name="connsiteX43" fmla="*/ 206291 w 2618274"/>
                  <a:gd name="connsiteY43" fmla="*/ 615261 h 2524934"/>
                  <a:gd name="connsiteX44" fmla="*/ 235320 w 2618274"/>
                  <a:gd name="connsiteY44" fmla="*/ 528175 h 2524934"/>
                  <a:gd name="connsiteX45" fmla="*/ 249834 w 2618274"/>
                  <a:gd name="connsiteY45" fmla="*/ 484633 h 2524934"/>
                  <a:gd name="connsiteX46" fmla="*/ 278863 w 2618274"/>
                  <a:gd name="connsiteY46" fmla="*/ 426575 h 2524934"/>
                  <a:gd name="connsiteX47" fmla="*/ 307891 w 2618274"/>
                  <a:gd name="connsiteY47" fmla="*/ 339490 h 2524934"/>
                  <a:gd name="connsiteX48" fmla="*/ 336920 w 2618274"/>
                  <a:gd name="connsiteY48" fmla="*/ 295947 h 2524934"/>
                  <a:gd name="connsiteX49" fmla="*/ 424005 w 2618274"/>
                  <a:gd name="connsiteY49" fmla="*/ 237890 h 2524934"/>
                  <a:gd name="connsiteX50" fmla="*/ 467548 w 2618274"/>
                  <a:gd name="connsiteY50" fmla="*/ 208861 h 2524934"/>
                  <a:gd name="connsiteX51" fmla="*/ 554634 w 2618274"/>
                  <a:gd name="connsiteY51" fmla="*/ 179833 h 2524934"/>
                  <a:gd name="connsiteX52" fmla="*/ 598177 w 2618274"/>
                  <a:gd name="connsiteY52" fmla="*/ 165318 h 2524934"/>
                  <a:gd name="connsiteX53" fmla="*/ 656234 w 2618274"/>
                  <a:gd name="connsiteY53" fmla="*/ 150804 h 2524934"/>
                  <a:gd name="connsiteX54" fmla="*/ 743320 w 2618274"/>
                  <a:gd name="connsiteY54" fmla="*/ 121775 h 2524934"/>
                  <a:gd name="connsiteX55" fmla="*/ 1466565 w 2618274"/>
                  <a:gd name="connsiteY55" fmla="*/ 0 h 2524934"/>
                  <a:gd name="connsiteX56" fmla="*/ 1759320 w 2618274"/>
                  <a:gd name="connsiteY56" fmla="*/ 136290 h 2524934"/>
                  <a:gd name="connsiteX57" fmla="*/ 1802863 w 2618274"/>
                  <a:gd name="connsiteY57" fmla="*/ 150804 h 2524934"/>
                  <a:gd name="connsiteX58" fmla="*/ 1889948 w 2618274"/>
                  <a:gd name="connsiteY58" fmla="*/ 165318 h 2524934"/>
                  <a:gd name="connsiteX59" fmla="*/ 1977034 w 2618274"/>
                  <a:gd name="connsiteY59" fmla="*/ 208861 h 2524934"/>
                  <a:gd name="connsiteX60" fmla="*/ 1991548 w 2618274"/>
                  <a:gd name="connsiteY60" fmla="*/ 252404 h 2524934"/>
                  <a:gd name="connsiteX0" fmla="*/ 1991548 w 2618274"/>
                  <a:gd name="connsiteY0" fmla="*/ 264689 h 2537219"/>
                  <a:gd name="connsiteX1" fmla="*/ 2064120 w 2618274"/>
                  <a:gd name="connsiteY1" fmla="*/ 337260 h 2537219"/>
                  <a:gd name="connsiteX2" fmla="*/ 2078634 w 2618274"/>
                  <a:gd name="connsiteY2" fmla="*/ 380803 h 2537219"/>
                  <a:gd name="connsiteX3" fmla="*/ 2136691 w 2618274"/>
                  <a:gd name="connsiteY3" fmla="*/ 424346 h 2537219"/>
                  <a:gd name="connsiteX4" fmla="*/ 2238291 w 2618274"/>
                  <a:gd name="connsiteY4" fmla="*/ 554975 h 2537219"/>
                  <a:gd name="connsiteX5" fmla="*/ 2281834 w 2618274"/>
                  <a:gd name="connsiteY5" fmla="*/ 627546 h 2537219"/>
                  <a:gd name="connsiteX6" fmla="*/ 2310863 w 2618274"/>
                  <a:gd name="connsiteY6" fmla="*/ 671089 h 2537219"/>
                  <a:gd name="connsiteX7" fmla="*/ 2397948 w 2618274"/>
                  <a:gd name="connsiteY7" fmla="*/ 816232 h 2537219"/>
                  <a:gd name="connsiteX8" fmla="*/ 2441491 w 2618274"/>
                  <a:gd name="connsiteY8" fmla="*/ 903318 h 2537219"/>
                  <a:gd name="connsiteX9" fmla="*/ 2618274 w 2618274"/>
                  <a:gd name="connsiteY9" fmla="*/ 1282839 h 2537219"/>
                  <a:gd name="connsiteX10" fmla="*/ 2441491 w 2618274"/>
                  <a:gd name="connsiteY10" fmla="*/ 1541946 h 2537219"/>
                  <a:gd name="connsiteX11" fmla="*/ 2412463 w 2618274"/>
                  <a:gd name="connsiteY11" fmla="*/ 1585489 h 2537219"/>
                  <a:gd name="connsiteX12" fmla="*/ 2397948 w 2618274"/>
                  <a:gd name="connsiteY12" fmla="*/ 1629032 h 2537219"/>
                  <a:gd name="connsiteX13" fmla="*/ 2383434 w 2618274"/>
                  <a:gd name="connsiteY13" fmla="*/ 1701603 h 2537219"/>
                  <a:gd name="connsiteX14" fmla="*/ 2281834 w 2618274"/>
                  <a:gd name="connsiteY14" fmla="*/ 1832232 h 2537219"/>
                  <a:gd name="connsiteX15" fmla="*/ 2238291 w 2618274"/>
                  <a:gd name="connsiteY15" fmla="*/ 1890289 h 2537219"/>
                  <a:gd name="connsiteX16" fmla="*/ 2165720 w 2618274"/>
                  <a:gd name="connsiteY16" fmla="*/ 2020918 h 2537219"/>
                  <a:gd name="connsiteX17" fmla="*/ 2122177 w 2618274"/>
                  <a:gd name="connsiteY17" fmla="*/ 2049946 h 2537219"/>
                  <a:gd name="connsiteX18" fmla="*/ 2049605 w 2618274"/>
                  <a:gd name="connsiteY18" fmla="*/ 2137032 h 2537219"/>
                  <a:gd name="connsiteX19" fmla="*/ 1991548 w 2618274"/>
                  <a:gd name="connsiteY19" fmla="*/ 2224118 h 2537219"/>
                  <a:gd name="connsiteX20" fmla="*/ 1962520 w 2618274"/>
                  <a:gd name="connsiteY20" fmla="*/ 2267660 h 2537219"/>
                  <a:gd name="connsiteX21" fmla="*/ 1933491 w 2618274"/>
                  <a:gd name="connsiteY21" fmla="*/ 2311203 h 2537219"/>
                  <a:gd name="connsiteX22" fmla="*/ 1875434 w 2618274"/>
                  <a:gd name="connsiteY22" fmla="*/ 2383775 h 2537219"/>
                  <a:gd name="connsiteX23" fmla="*/ 1788348 w 2618274"/>
                  <a:gd name="connsiteY23" fmla="*/ 2412803 h 2537219"/>
                  <a:gd name="connsiteX24" fmla="*/ 1470412 w 2618274"/>
                  <a:gd name="connsiteY24" fmla="*/ 2537219 h 2537219"/>
                  <a:gd name="connsiteX25" fmla="*/ 1164234 w 2618274"/>
                  <a:gd name="connsiteY25" fmla="*/ 2398289 h 2537219"/>
                  <a:gd name="connsiteX26" fmla="*/ 1004577 w 2618274"/>
                  <a:gd name="connsiteY26" fmla="*/ 2383775 h 2537219"/>
                  <a:gd name="connsiteX27" fmla="*/ 946520 w 2618274"/>
                  <a:gd name="connsiteY27" fmla="*/ 2354746 h 2537219"/>
                  <a:gd name="connsiteX28" fmla="*/ 844920 w 2618274"/>
                  <a:gd name="connsiteY28" fmla="*/ 2340232 h 2537219"/>
                  <a:gd name="connsiteX29" fmla="*/ 699777 w 2618274"/>
                  <a:gd name="connsiteY29" fmla="*/ 2296689 h 2537219"/>
                  <a:gd name="connsiteX30" fmla="*/ 641720 w 2618274"/>
                  <a:gd name="connsiteY30" fmla="*/ 2282175 h 2537219"/>
                  <a:gd name="connsiteX31" fmla="*/ 598177 w 2618274"/>
                  <a:gd name="connsiteY31" fmla="*/ 2253146 h 2537219"/>
                  <a:gd name="connsiteX32" fmla="*/ 554634 w 2618274"/>
                  <a:gd name="connsiteY32" fmla="*/ 2238632 h 2537219"/>
                  <a:gd name="connsiteX33" fmla="*/ 467548 w 2618274"/>
                  <a:gd name="connsiteY33" fmla="*/ 2180575 h 2537219"/>
                  <a:gd name="connsiteX34" fmla="*/ 351434 w 2618274"/>
                  <a:gd name="connsiteY34" fmla="*/ 2108003 h 2537219"/>
                  <a:gd name="connsiteX35" fmla="*/ 336920 w 2618274"/>
                  <a:gd name="connsiteY35" fmla="*/ 2064460 h 2537219"/>
                  <a:gd name="connsiteX36" fmla="*/ 278863 w 2618274"/>
                  <a:gd name="connsiteY36" fmla="*/ 1977375 h 2537219"/>
                  <a:gd name="connsiteX37" fmla="*/ 220805 w 2618274"/>
                  <a:gd name="connsiteY37" fmla="*/ 1846746 h 2537219"/>
                  <a:gd name="connsiteX38" fmla="*/ 177263 w 2618274"/>
                  <a:gd name="connsiteY38" fmla="*/ 1788689 h 2537219"/>
                  <a:gd name="connsiteX39" fmla="*/ 10176 w 2618274"/>
                  <a:gd name="connsiteY39" fmla="*/ 1591360 h 2537219"/>
                  <a:gd name="connsiteX40" fmla="*/ 15053 w 2618274"/>
                  <a:gd name="connsiteY40" fmla="*/ 1270258 h 2537219"/>
                  <a:gd name="connsiteX41" fmla="*/ 64430 w 2618274"/>
                  <a:gd name="connsiteY41" fmla="*/ 1062942 h 2537219"/>
                  <a:gd name="connsiteX42" fmla="*/ 58023 w 2618274"/>
                  <a:gd name="connsiteY42" fmla="*/ 721867 h 2537219"/>
                  <a:gd name="connsiteX43" fmla="*/ 206291 w 2618274"/>
                  <a:gd name="connsiteY43" fmla="*/ 627546 h 2537219"/>
                  <a:gd name="connsiteX44" fmla="*/ 235320 w 2618274"/>
                  <a:gd name="connsiteY44" fmla="*/ 540460 h 2537219"/>
                  <a:gd name="connsiteX45" fmla="*/ 249834 w 2618274"/>
                  <a:gd name="connsiteY45" fmla="*/ 496918 h 2537219"/>
                  <a:gd name="connsiteX46" fmla="*/ 278863 w 2618274"/>
                  <a:gd name="connsiteY46" fmla="*/ 438860 h 2537219"/>
                  <a:gd name="connsiteX47" fmla="*/ 307891 w 2618274"/>
                  <a:gd name="connsiteY47" fmla="*/ 351775 h 2537219"/>
                  <a:gd name="connsiteX48" fmla="*/ 336920 w 2618274"/>
                  <a:gd name="connsiteY48" fmla="*/ 308232 h 2537219"/>
                  <a:gd name="connsiteX49" fmla="*/ 424005 w 2618274"/>
                  <a:gd name="connsiteY49" fmla="*/ 250175 h 2537219"/>
                  <a:gd name="connsiteX50" fmla="*/ 467548 w 2618274"/>
                  <a:gd name="connsiteY50" fmla="*/ 221146 h 2537219"/>
                  <a:gd name="connsiteX51" fmla="*/ 554634 w 2618274"/>
                  <a:gd name="connsiteY51" fmla="*/ 192118 h 2537219"/>
                  <a:gd name="connsiteX52" fmla="*/ 598177 w 2618274"/>
                  <a:gd name="connsiteY52" fmla="*/ 177603 h 2537219"/>
                  <a:gd name="connsiteX53" fmla="*/ 656234 w 2618274"/>
                  <a:gd name="connsiteY53" fmla="*/ 163089 h 2537219"/>
                  <a:gd name="connsiteX54" fmla="*/ 743320 w 2618274"/>
                  <a:gd name="connsiteY54" fmla="*/ 134060 h 2537219"/>
                  <a:gd name="connsiteX55" fmla="*/ 1002365 w 2618274"/>
                  <a:gd name="connsiteY55" fmla="*/ 13439 h 2537219"/>
                  <a:gd name="connsiteX56" fmla="*/ 1466565 w 2618274"/>
                  <a:gd name="connsiteY56" fmla="*/ 12285 h 2537219"/>
                  <a:gd name="connsiteX57" fmla="*/ 1759320 w 2618274"/>
                  <a:gd name="connsiteY57" fmla="*/ 148575 h 2537219"/>
                  <a:gd name="connsiteX58" fmla="*/ 1802863 w 2618274"/>
                  <a:gd name="connsiteY58" fmla="*/ 163089 h 2537219"/>
                  <a:gd name="connsiteX59" fmla="*/ 1889948 w 2618274"/>
                  <a:gd name="connsiteY59" fmla="*/ 177603 h 2537219"/>
                  <a:gd name="connsiteX60" fmla="*/ 1977034 w 2618274"/>
                  <a:gd name="connsiteY60" fmla="*/ 221146 h 2537219"/>
                  <a:gd name="connsiteX61" fmla="*/ 1991548 w 2618274"/>
                  <a:gd name="connsiteY61" fmla="*/ 264689 h 2537219"/>
                  <a:gd name="connsiteX0" fmla="*/ 1991548 w 2622256"/>
                  <a:gd name="connsiteY0" fmla="*/ 264689 h 2537219"/>
                  <a:gd name="connsiteX1" fmla="*/ 2064120 w 2622256"/>
                  <a:gd name="connsiteY1" fmla="*/ 337260 h 2537219"/>
                  <a:gd name="connsiteX2" fmla="*/ 2078634 w 2622256"/>
                  <a:gd name="connsiteY2" fmla="*/ 380803 h 2537219"/>
                  <a:gd name="connsiteX3" fmla="*/ 2136691 w 2622256"/>
                  <a:gd name="connsiteY3" fmla="*/ 424346 h 2537219"/>
                  <a:gd name="connsiteX4" fmla="*/ 2238291 w 2622256"/>
                  <a:gd name="connsiteY4" fmla="*/ 554975 h 2537219"/>
                  <a:gd name="connsiteX5" fmla="*/ 2281834 w 2622256"/>
                  <a:gd name="connsiteY5" fmla="*/ 627546 h 2537219"/>
                  <a:gd name="connsiteX6" fmla="*/ 2310863 w 2622256"/>
                  <a:gd name="connsiteY6" fmla="*/ 671089 h 2537219"/>
                  <a:gd name="connsiteX7" fmla="*/ 2397948 w 2622256"/>
                  <a:gd name="connsiteY7" fmla="*/ 816232 h 2537219"/>
                  <a:gd name="connsiteX8" fmla="*/ 2441491 w 2622256"/>
                  <a:gd name="connsiteY8" fmla="*/ 903318 h 2537219"/>
                  <a:gd name="connsiteX9" fmla="*/ 2572329 w 2622256"/>
                  <a:gd name="connsiteY9" fmla="*/ 1066459 h 2537219"/>
                  <a:gd name="connsiteX10" fmla="*/ 2618274 w 2622256"/>
                  <a:gd name="connsiteY10" fmla="*/ 1282839 h 2537219"/>
                  <a:gd name="connsiteX11" fmla="*/ 2441491 w 2622256"/>
                  <a:gd name="connsiteY11" fmla="*/ 1541946 h 2537219"/>
                  <a:gd name="connsiteX12" fmla="*/ 2412463 w 2622256"/>
                  <a:gd name="connsiteY12" fmla="*/ 1585489 h 2537219"/>
                  <a:gd name="connsiteX13" fmla="*/ 2397948 w 2622256"/>
                  <a:gd name="connsiteY13" fmla="*/ 1629032 h 2537219"/>
                  <a:gd name="connsiteX14" fmla="*/ 2383434 w 2622256"/>
                  <a:gd name="connsiteY14" fmla="*/ 1701603 h 2537219"/>
                  <a:gd name="connsiteX15" fmla="*/ 2281834 w 2622256"/>
                  <a:gd name="connsiteY15" fmla="*/ 1832232 h 2537219"/>
                  <a:gd name="connsiteX16" fmla="*/ 2238291 w 2622256"/>
                  <a:gd name="connsiteY16" fmla="*/ 1890289 h 2537219"/>
                  <a:gd name="connsiteX17" fmla="*/ 2165720 w 2622256"/>
                  <a:gd name="connsiteY17" fmla="*/ 2020918 h 2537219"/>
                  <a:gd name="connsiteX18" fmla="*/ 2122177 w 2622256"/>
                  <a:gd name="connsiteY18" fmla="*/ 2049946 h 2537219"/>
                  <a:gd name="connsiteX19" fmla="*/ 2049605 w 2622256"/>
                  <a:gd name="connsiteY19" fmla="*/ 2137032 h 2537219"/>
                  <a:gd name="connsiteX20" fmla="*/ 1991548 w 2622256"/>
                  <a:gd name="connsiteY20" fmla="*/ 2224118 h 2537219"/>
                  <a:gd name="connsiteX21" fmla="*/ 1962520 w 2622256"/>
                  <a:gd name="connsiteY21" fmla="*/ 2267660 h 2537219"/>
                  <a:gd name="connsiteX22" fmla="*/ 1933491 w 2622256"/>
                  <a:gd name="connsiteY22" fmla="*/ 2311203 h 2537219"/>
                  <a:gd name="connsiteX23" fmla="*/ 1875434 w 2622256"/>
                  <a:gd name="connsiteY23" fmla="*/ 2383775 h 2537219"/>
                  <a:gd name="connsiteX24" fmla="*/ 1788348 w 2622256"/>
                  <a:gd name="connsiteY24" fmla="*/ 2412803 h 2537219"/>
                  <a:gd name="connsiteX25" fmla="*/ 1470412 w 2622256"/>
                  <a:gd name="connsiteY25" fmla="*/ 2537219 h 2537219"/>
                  <a:gd name="connsiteX26" fmla="*/ 1164234 w 2622256"/>
                  <a:gd name="connsiteY26" fmla="*/ 2398289 h 2537219"/>
                  <a:gd name="connsiteX27" fmla="*/ 1004577 w 2622256"/>
                  <a:gd name="connsiteY27" fmla="*/ 2383775 h 2537219"/>
                  <a:gd name="connsiteX28" fmla="*/ 946520 w 2622256"/>
                  <a:gd name="connsiteY28" fmla="*/ 2354746 h 2537219"/>
                  <a:gd name="connsiteX29" fmla="*/ 844920 w 2622256"/>
                  <a:gd name="connsiteY29" fmla="*/ 2340232 h 2537219"/>
                  <a:gd name="connsiteX30" fmla="*/ 699777 w 2622256"/>
                  <a:gd name="connsiteY30" fmla="*/ 2296689 h 2537219"/>
                  <a:gd name="connsiteX31" fmla="*/ 641720 w 2622256"/>
                  <a:gd name="connsiteY31" fmla="*/ 2282175 h 2537219"/>
                  <a:gd name="connsiteX32" fmla="*/ 598177 w 2622256"/>
                  <a:gd name="connsiteY32" fmla="*/ 2253146 h 2537219"/>
                  <a:gd name="connsiteX33" fmla="*/ 554634 w 2622256"/>
                  <a:gd name="connsiteY33" fmla="*/ 2238632 h 2537219"/>
                  <a:gd name="connsiteX34" fmla="*/ 467548 w 2622256"/>
                  <a:gd name="connsiteY34" fmla="*/ 2180575 h 2537219"/>
                  <a:gd name="connsiteX35" fmla="*/ 351434 w 2622256"/>
                  <a:gd name="connsiteY35" fmla="*/ 2108003 h 2537219"/>
                  <a:gd name="connsiteX36" fmla="*/ 336920 w 2622256"/>
                  <a:gd name="connsiteY36" fmla="*/ 2064460 h 2537219"/>
                  <a:gd name="connsiteX37" fmla="*/ 278863 w 2622256"/>
                  <a:gd name="connsiteY37" fmla="*/ 1977375 h 2537219"/>
                  <a:gd name="connsiteX38" fmla="*/ 220805 w 2622256"/>
                  <a:gd name="connsiteY38" fmla="*/ 1846746 h 2537219"/>
                  <a:gd name="connsiteX39" fmla="*/ 177263 w 2622256"/>
                  <a:gd name="connsiteY39" fmla="*/ 1788689 h 2537219"/>
                  <a:gd name="connsiteX40" fmla="*/ 10176 w 2622256"/>
                  <a:gd name="connsiteY40" fmla="*/ 1591360 h 2537219"/>
                  <a:gd name="connsiteX41" fmla="*/ 15053 w 2622256"/>
                  <a:gd name="connsiteY41" fmla="*/ 1270258 h 2537219"/>
                  <a:gd name="connsiteX42" fmla="*/ 64430 w 2622256"/>
                  <a:gd name="connsiteY42" fmla="*/ 1062942 h 2537219"/>
                  <a:gd name="connsiteX43" fmla="*/ 58023 w 2622256"/>
                  <a:gd name="connsiteY43" fmla="*/ 721867 h 2537219"/>
                  <a:gd name="connsiteX44" fmla="*/ 206291 w 2622256"/>
                  <a:gd name="connsiteY44" fmla="*/ 627546 h 2537219"/>
                  <a:gd name="connsiteX45" fmla="*/ 235320 w 2622256"/>
                  <a:gd name="connsiteY45" fmla="*/ 540460 h 2537219"/>
                  <a:gd name="connsiteX46" fmla="*/ 249834 w 2622256"/>
                  <a:gd name="connsiteY46" fmla="*/ 496918 h 2537219"/>
                  <a:gd name="connsiteX47" fmla="*/ 278863 w 2622256"/>
                  <a:gd name="connsiteY47" fmla="*/ 438860 h 2537219"/>
                  <a:gd name="connsiteX48" fmla="*/ 307891 w 2622256"/>
                  <a:gd name="connsiteY48" fmla="*/ 351775 h 2537219"/>
                  <a:gd name="connsiteX49" fmla="*/ 336920 w 2622256"/>
                  <a:gd name="connsiteY49" fmla="*/ 308232 h 2537219"/>
                  <a:gd name="connsiteX50" fmla="*/ 424005 w 2622256"/>
                  <a:gd name="connsiteY50" fmla="*/ 250175 h 2537219"/>
                  <a:gd name="connsiteX51" fmla="*/ 467548 w 2622256"/>
                  <a:gd name="connsiteY51" fmla="*/ 221146 h 2537219"/>
                  <a:gd name="connsiteX52" fmla="*/ 554634 w 2622256"/>
                  <a:gd name="connsiteY52" fmla="*/ 192118 h 2537219"/>
                  <a:gd name="connsiteX53" fmla="*/ 598177 w 2622256"/>
                  <a:gd name="connsiteY53" fmla="*/ 177603 h 2537219"/>
                  <a:gd name="connsiteX54" fmla="*/ 656234 w 2622256"/>
                  <a:gd name="connsiteY54" fmla="*/ 163089 h 2537219"/>
                  <a:gd name="connsiteX55" fmla="*/ 743320 w 2622256"/>
                  <a:gd name="connsiteY55" fmla="*/ 134060 h 2537219"/>
                  <a:gd name="connsiteX56" fmla="*/ 1002365 w 2622256"/>
                  <a:gd name="connsiteY56" fmla="*/ 13439 h 2537219"/>
                  <a:gd name="connsiteX57" fmla="*/ 1466565 w 2622256"/>
                  <a:gd name="connsiteY57" fmla="*/ 12285 h 2537219"/>
                  <a:gd name="connsiteX58" fmla="*/ 1759320 w 2622256"/>
                  <a:gd name="connsiteY58" fmla="*/ 148575 h 2537219"/>
                  <a:gd name="connsiteX59" fmla="*/ 1802863 w 2622256"/>
                  <a:gd name="connsiteY59" fmla="*/ 163089 h 2537219"/>
                  <a:gd name="connsiteX60" fmla="*/ 1889948 w 2622256"/>
                  <a:gd name="connsiteY60" fmla="*/ 177603 h 2537219"/>
                  <a:gd name="connsiteX61" fmla="*/ 1977034 w 2622256"/>
                  <a:gd name="connsiteY61" fmla="*/ 221146 h 2537219"/>
                  <a:gd name="connsiteX62" fmla="*/ 1991548 w 2622256"/>
                  <a:gd name="connsiteY62" fmla="*/ 264689 h 2537219"/>
                  <a:gd name="connsiteX0" fmla="*/ 1991548 w 2638566"/>
                  <a:gd name="connsiteY0" fmla="*/ 264689 h 2537219"/>
                  <a:gd name="connsiteX1" fmla="*/ 2064120 w 2638566"/>
                  <a:gd name="connsiteY1" fmla="*/ 337260 h 2537219"/>
                  <a:gd name="connsiteX2" fmla="*/ 2078634 w 2638566"/>
                  <a:gd name="connsiteY2" fmla="*/ 380803 h 2537219"/>
                  <a:gd name="connsiteX3" fmla="*/ 2136691 w 2638566"/>
                  <a:gd name="connsiteY3" fmla="*/ 424346 h 2537219"/>
                  <a:gd name="connsiteX4" fmla="*/ 2238291 w 2638566"/>
                  <a:gd name="connsiteY4" fmla="*/ 554975 h 2537219"/>
                  <a:gd name="connsiteX5" fmla="*/ 2281834 w 2638566"/>
                  <a:gd name="connsiteY5" fmla="*/ 627546 h 2537219"/>
                  <a:gd name="connsiteX6" fmla="*/ 2310863 w 2638566"/>
                  <a:gd name="connsiteY6" fmla="*/ 671089 h 2537219"/>
                  <a:gd name="connsiteX7" fmla="*/ 2397948 w 2638566"/>
                  <a:gd name="connsiteY7" fmla="*/ 816232 h 2537219"/>
                  <a:gd name="connsiteX8" fmla="*/ 2441491 w 2638566"/>
                  <a:gd name="connsiteY8" fmla="*/ 903318 h 2537219"/>
                  <a:gd name="connsiteX9" fmla="*/ 2572329 w 2638566"/>
                  <a:gd name="connsiteY9" fmla="*/ 1066459 h 2537219"/>
                  <a:gd name="connsiteX10" fmla="*/ 2618274 w 2638566"/>
                  <a:gd name="connsiteY10" fmla="*/ 1282839 h 2537219"/>
                  <a:gd name="connsiteX11" fmla="*/ 2628798 w 2638566"/>
                  <a:gd name="connsiteY11" fmla="*/ 1438898 h 2537219"/>
                  <a:gd name="connsiteX12" fmla="*/ 2441491 w 2638566"/>
                  <a:gd name="connsiteY12" fmla="*/ 1541946 h 2537219"/>
                  <a:gd name="connsiteX13" fmla="*/ 2412463 w 2638566"/>
                  <a:gd name="connsiteY13" fmla="*/ 1585489 h 2537219"/>
                  <a:gd name="connsiteX14" fmla="*/ 2397948 w 2638566"/>
                  <a:gd name="connsiteY14" fmla="*/ 1629032 h 2537219"/>
                  <a:gd name="connsiteX15" fmla="*/ 2383434 w 2638566"/>
                  <a:gd name="connsiteY15" fmla="*/ 1701603 h 2537219"/>
                  <a:gd name="connsiteX16" fmla="*/ 2281834 w 2638566"/>
                  <a:gd name="connsiteY16" fmla="*/ 1832232 h 2537219"/>
                  <a:gd name="connsiteX17" fmla="*/ 2238291 w 2638566"/>
                  <a:gd name="connsiteY17" fmla="*/ 1890289 h 2537219"/>
                  <a:gd name="connsiteX18" fmla="*/ 2165720 w 2638566"/>
                  <a:gd name="connsiteY18" fmla="*/ 2020918 h 2537219"/>
                  <a:gd name="connsiteX19" fmla="*/ 2122177 w 2638566"/>
                  <a:gd name="connsiteY19" fmla="*/ 2049946 h 2537219"/>
                  <a:gd name="connsiteX20" fmla="*/ 2049605 w 2638566"/>
                  <a:gd name="connsiteY20" fmla="*/ 2137032 h 2537219"/>
                  <a:gd name="connsiteX21" fmla="*/ 1991548 w 2638566"/>
                  <a:gd name="connsiteY21" fmla="*/ 2224118 h 2537219"/>
                  <a:gd name="connsiteX22" fmla="*/ 1962520 w 2638566"/>
                  <a:gd name="connsiteY22" fmla="*/ 2267660 h 2537219"/>
                  <a:gd name="connsiteX23" fmla="*/ 1933491 w 2638566"/>
                  <a:gd name="connsiteY23" fmla="*/ 2311203 h 2537219"/>
                  <a:gd name="connsiteX24" fmla="*/ 1875434 w 2638566"/>
                  <a:gd name="connsiteY24" fmla="*/ 2383775 h 2537219"/>
                  <a:gd name="connsiteX25" fmla="*/ 1788348 w 2638566"/>
                  <a:gd name="connsiteY25" fmla="*/ 2412803 h 2537219"/>
                  <a:gd name="connsiteX26" fmla="*/ 1470412 w 2638566"/>
                  <a:gd name="connsiteY26" fmla="*/ 2537219 h 2537219"/>
                  <a:gd name="connsiteX27" fmla="*/ 1164234 w 2638566"/>
                  <a:gd name="connsiteY27" fmla="*/ 2398289 h 2537219"/>
                  <a:gd name="connsiteX28" fmla="*/ 1004577 w 2638566"/>
                  <a:gd name="connsiteY28" fmla="*/ 2383775 h 2537219"/>
                  <a:gd name="connsiteX29" fmla="*/ 946520 w 2638566"/>
                  <a:gd name="connsiteY29" fmla="*/ 2354746 h 2537219"/>
                  <a:gd name="connsiteX30" fmla="*/ 844920 w 2638566"/>
                  <a:gd name="connsiteY30" fmla="*/ 2340232 h 2537219"/>
                  <a:gd name="connsiteX31" fmla="*/ 699777 w 2638566"/>
                  <a:gd name="connsiteY31" fmla="*/ 2296689 h 2537219"/>
                  <a:gd name="connsiteX32" fmla="*/ 641720 w 2638566"/>
                  <a:gd name="connsiteY32" fmla="*/ 2282175 h 2537219"/>
                  <a:gd name="connsiteX33" fmla="*/ 598177 w 2638566"/>
                  <a:gd name="connsiteY33" fmla="*/ 2253146 h 2537219"/>
                  <a:gd name="connsiteX34" fmla="*/ 554634 w 2638566"/>
                  <a:gd name="connsiteY34" fmla="*/ 2238632 h 2537219"/>
                  <a:gd name="connsiteX35" fmla="*/ 467548 w 2638566"/>
                  <a:gd name="connsiteY35" fmla="*/ 2180575 h 2537219"/>
                  <a:gd name="connsiteX36" fmla="*/ 351434 w 2638566"/>
                  <a:gd name="connsiteY36" fmla="*/ 2108003 h 2537219"/>
                  <a:gd name="connsiteX37" fmla="*/ 336920 w 2638566"/>
                  <a:gd name="connsiteY37" fmla="*/ 2064460 h 2537219"/>
                  <a:gd name="connsiteX38" fmla="*/ 278863 w 2638566"/>
                  <a:gd name="connsiteY38" fmla="*/ 1977375 h 2537219"/>
                  <a:gd name="connsiteX39" fmla="*/ 220805 w 2638566"/>
                  <a:gd name="connsiteY39" fmla="*/ 1846746 h 2537219"/>
                  <a:gd name="connsiteX40" fmla="*/ 177263 w 2638566"/>
                  <a:gd name="connsiteY40" fmla="*/ 1788689 h 2537219"/>
                  <a:gd name="connsiteX41" fmla="*/ 10176 w 2638566"/>
                  <a:gd name="connsiteY41" fmla="*/ 1591360 h 2537219"/>
                  <a:gd name="connsiteX42" fmla="*/ 15053 w 2638566"/>
                  <a:gd name="connsiteY42" fmla="*/ 1270258 h 2537219"/>
                  <a:gd name="connsiteX43" fmla="*/ 64430 w 2638566"/>
                  <a:gd name="connsiteY43" fmla="*/ 1062942 h 2537219"/>
                  <a:gd name="connsiteX44" fmla="*/ 58023 w 2638566"/>
                  <a:gd name="connsiteY44" fmla="*/ 721867 h 2537219"/>
                  <a:gd name="connsiteX45" fmla="*/ 206291 w 2638566"/>
                  <a:gd name="connsiteY45" fmla="*/ 627546 h 2537219"/>
                  <a:gd name="connsiteX46" fmla="*/ 235320 w 2638566"/>
                  <a:gd name="connsiteY46" fmla="*/ 540460 h 2537219"/>
                  <a:gd name="connsiteX47" fmla="*/ 249834 w 2638566"/>
                  <a:gd name="connsiteY47" fmla="*/ 496918 h 2537219"/>
                  <a:gd name="connsiteX48" fmla="*/ 278863 w 2638566"/>
                  <a:gd name="connsiteY48" fmla="*/ 438860 h 2537219"/>
                  <a:gd name="connsiteX49" fmla="*/ 307891 w 2638566"/>
                  <a:gd name="connsiteY49" fmla="*/ 351775 h 2537219"/>
                  <a:gd name="connsiteX50" fmla="*/ 336920 w 2638566"/>
                  <a:gd name="connsiteY50" fmla="*/ 308232 h 2537219"/>
                  <a:gd name="connsiteX51" fmla="*/ 424005 w 2638566"/>
                  <a:gd name="connsiteY51" fmla="*/ 250175 h 2537219"/>
                  <a:gd name="connsiteX52" fmla="*/ 467548 w 2638566"/>
                  <a:gd name="connsiteY52" fmla="*/ 221146 h 2537219"/>
                  <a:gd name="connsiteX53" fmla="*/ 554634 w 2638566"/>
                  <a:gd name="connsiteY53" fmla="*/ 192118 h 2537219"/>
                  <a:gd name="connsiteX54" fmla="*/ 598177 w 2638566"/>
                  <a:gd name="connsiteY54" fmla="*/ 177603 h 2537219"/>
                  <a:gd name="connsiteX55" fmla="*/ 656234 w 2638566"/>
                  <a:gd name="connsiteY55" fmla="*/ 163089 h 2537219"/>
                  <a:gd name="connsiteX56" fmla="*/ 743320 w 2638566"/>
                  <a:gd name="connsiteY56" fmla="*/ 134060 h 2537219"/>
                  <a:gd name="connsiteX57" fmla="*/ 1002365 w 2638566"/>
                  <a:gd name="connsiteY57" fmla="*/ 13439 h 2537219"/>
                  <a:gd name="connsiteX58" fmla="*/ 1466565 w 2638566"/>
                  <a:gd name="connsiteY58" fmla="*/ 12285 h 2537219"/>
                  <a:gd name="connsiteX59" fmla="*/ 1759320 w 2638566"/>
                  <a:gd name="connsiteY59" fmla="*/ 148575 h 2537219"/>
                  <a:gd name="connsiteX60" fmla="*/ 1802863 w 2638566"/>
                  <a:gd name="connsiteY60" fmla="*/ 163089 h 2537219"/>
                  <a:gd name="connsiteX61" fmla="*/ 1889948 w 2638566"/>
                  <a:gd name="connsiteY61" fmla="*/ 177603 h 2537219"/>
                  <a:gd name="connsiteX62" fmla="*/ 1977034 w 2638566"/>
                  <a:gd name="connsiteY62" fmla="*/ 221146 h 2537219"/>
                  <a:gd name="connsiteX63" fmla="*/ 1991548 w 2638566"/>
                  <a:gd name="connsiteY63" fmla="*/ 264689 h 2537219"/>
                  <a:gd name="connsiteX0" fmla="*/ 1991548 w 2619602"/>
                  <a:gd name="connsiteY0" fmla="*/ 264689 h 2537219"/>
                  <a:gd name="connsiteX1" fmla="*/ 2064120 w 2619602"/>
                  <a:gd name="connsiteY1" fmla="*/ 337260 h 2537219"/>
                  <a:gd name="connsiteX2" fmla="*/ 2078634 w 2619602"/>
                  <a:gd name="connsiteY2" fmla="*/ 380803 h 2537219"/>
                  <a:gd name="connsiteX3" fmla="*/ 2136691 w 2619602"/>
                  <a:gd name="connsiteY3" fmla="*/ 424346 h 2537219"/>
                  <a:gd name="connsiteX4" fmla="*/ 2238291 w 2619602"/>
                  <a:gd name="connsiteY4" fmla="*/ 554975 h 2537219"/>
                  <a:gd name="connsiteX5" fmla="*/ 2281834 w 2619602"/>
                  <a:gd name="connsiteY5" fmla="*/ 627546 h 2537219"/>
                  <a:gd name="connsiteX6" fmla="*/ 2310863 w 2619602"/>
                  <a:gd name="connsiteY6" fmla="*/ 671089 h 2537219"/>
                  <a:gd name="connsiteX7" fmla="*/ 2397948 w 2619602"/>
                  <a:gd name="connsiteY7" fmla="*/ 816232 h 2537219"/>
                  <a:gd name="connsiteX8" fmla="*/ 2441491 w 2619602"/>
                  <a:gd name="connsiteY8" fmla="*/ 903318 h 2537219"/>
                  <a:gd name="connsiteX9" fmla="*/ 2572329 w 2619602"/>
                  <a:gd name="connsiteY9" fmla="*/ 1066459 h 2537219"/>
                  <a:gd name="connsiteX10" fmla="*/ 2618274 w 2619602"/>
                  <a:gd name="connsiteY10" fmla="*/ 1282839 h 2537219"/>
                  <a:gd name="connsiteX11" fmla="*/ 2533570 w 2619602"/>
                  <a:gd name="connsiteY11" fmla="*/ 1457379 h 2537219"/>
                  <a:gd name="connsiteX12" fmla="*/ 2441491 w 2619602"/>
                  <a:gd name="connsiteY12" fmla="*/ 1541946 h 2537219"/>
                  <a:gd name="connsiteX13" fmla="*/ 2412463 w 2619602"/>
                  <a:gd name="connsiteY13" fmla="*/ 1585489 h 2537219"/>
                  <a:gd name="connsiteX14" fmla="*/ 2397948 w 2619602"/>
                  <a:gd name="connsiteY14" fmla="*/ 1629032 h 2537219"/>
                  <a:gd name="connsiteX15" fmla="*/ 2383434 w 2619602"/>
                  <a:gd name="connsiteY15" fmla="*/ 1701603 h 2537219"/>
                  <a:gd name="connsiteX16" fmla="*/ 2281834 w 2619602"/>
                  <a:gd name="connsiteY16" fmla="*/ 1832232 h 2537219"/>
                  <a:gd name="connsiteX17" fmla="*/ 2238291 w 2619602"/>
                  <a:gd name="connsiteY17" fmla="*/ 1890289 h 2537219"/>
                  <a:gd name="connsiteX18" fmla="*/ 2165720 w 2619602"/>
                  <a:gd name="connsiteY18" fmla="*/ 2020918 h 2537219"/>
                  <a:gd name="connsiteX19" fmla="*/ 2122177 w 2619602"/>
                  <a:gd name="connsiteY19" fmla="*/ 2049946 h 2537219"/>
                  <a:gd name="connsiteX20" fmla="*/ 2049605 w 2619602"/>
                  <a:gd name="connsiteY20" fmla="*/ 2137032 h 2537219"/>
                  <a:gd name="connsiteX21" fmla="*/ 1991548 w 2619602"/>
                  <a:gd name="connsiteY21" fmla="*/ 2224118 h 2537219"/>
                  <a:gd name="connsiteX22" fmla="*/ 1962520 w 2619602"/>
                  <a:gd name="connsiteY22" fmla="*/ 2267660 h 2537219"/>
                  <a:gd name="connsiteX23" fmla="*/ 1933491 w 2619602"/>
                  <a:gd name="connsiteY23" fmla="*/ 2311203 h 2537219"/>
                  <a:gd name="connsiteX24" fmla="*/ 1875434 w 2619602"/>
                  <a:gd name="connsiteY24" fmla="*/ 2383775 h 2537219"/>
                  <a:gd name="connsiteX25" fmla="*/ 1788348 w 2619602"/>
                  <a:gd name="connsiteY25" fmla="*/ 2412803 h 2537219"/>
                  <a:gd name="connsiteX26" fmla="*/ 1470412 w 2619602"/>
                  <a:gd name="connsiteY26" fmla="*/ 2537219 h 2537219"/>
                  <a:gd name="connsiteX27" fmla="*/ 1164234 w 2619602"/>
                  <a:gd name="connsiteY27" fmla="*/ 2398289 h 2537219"/>
                  <a:gd name="connsiteX28" fmla="*/ 1004577 w 2619602"/>
                  <a:gd name="connsiteY28" fmla="*/ 2383775 h 2537219"/>
                  <a:gd name="connsiteX29" fmla="*/ 946520 w 2619602"/>
                  <a:gd name="connsiteY29" fmla="*/ 2354746 h 2537219"/>
                  <a:gd name="connsiteX30" fmla="*/ 844920 w 2619602"/>
                  <a:gd name="connsiteY30" fmla="*/ 2340232 h 2537219"/>
                  <a:gd name="connsiteX31" fmla="*/ 699777 w 2619602"/>
                  <a:gd name="connsiteY31" fmla="*/ 2296689 h 2537219"/>
                  <a:gd name="connsiteX32" fmla="*/ 641720 w 2619602"/>
                  <a:gd name="connsiteY32" fmla="*/ 2282175 h 2537219"/>
                  <a:gd name="connsiteX33" fmla="*/ 598177 w 2619602"/>
                  <a:gd name="connsiteY33" fmla="*/ 2253146 h 2537219"/>
                  <a:gd name="connsiteX34" fmla="*/ 554634 w 2619602"/>
                  <a:gd name="connsiteY34" fmla="*/ 2238632 h 2537219"/>
                  <a:gd name="connsiteX35" fmla="*/ 467548 w 2619602"/>
                  <a:gd name="connsiteY35" fmla="*/ 2180575 h 2537219"/>
                  <a:gd name="connsiteX36" fmla="*/ 351434 w 2619602"/>
                  <a:gd name="connsiteY36" fmla="*/ 2108003 h 2537219"/>
                  <a:gd name="connsiteX37" fmla="*/ 336920 w 2619602"/>
                  <a:gd name="connsiteY37" fmla="*/ 2064460 h 2537219"/>
                  <a:gd name="connsiteX38" fmla="*/ 278863 w 2619602"/>
                  <a:gd name="connsiteY38" fmla="*/ 1977375 h 2537219"/>
                  <a:gd name="connsiteX39" fmla="*/ 220805 w 2619602"/>
                  <a:gd name="connsiteY39" fmla="*/ 1846746 h 2537219"/>
                  <a:gd name="connsiteX40" fmla="*/ 177263 w 2619602"/>
                  <a:gd name="connsiteY40" fmla="*/ 1788689 h 2537219"/>
                  <a:gd name="connsiteX41" fmla="*/ 10176 w 2619602"/>
                  <a:gd name="connsiteY41" fmla="*/ 1591360 h 2537219"/>
                  <a:gd name="connsiteX42" fmla="*/ 15053 w 2619602"/>
                  <a:gd name="connsiteY42" fmla="*/ 1270258 h 2537219"/>
                  <a:gd name="connsiteX43" fmla="*/ 64430 w 2619602"/>
                  <a:gd name="connsiteY43" fmla="*/ 1062942 h 2537219"/>
                  <a:gd name="connsiteX44" fmla="*/ 58023 w 2619602"/>
                  <a:gd name="connsiteY44" fmla="*/ 721867 h 2537219"/>
                  <a:gd name="connsiteX45" fmla="*/ 206291 w 2619602"/>
                  <a:gd name="connsiteY45" fmla="*/ 627546 h 2537219"/>
                  <a:gd name="connsiteX46" fmla="*/ 235320 w 2619602"/>
                  <a:gd name="connsiteY46" fmla="*/ 540460 h 2537219"/>
                  <a:gd name="connsiteX47" fmla="*/ 249834 w 2619602"/>
                  <a:gd name="connsiteY47" fmla="*/ 496918 h 2537219"/>
                  <a:gd name="connsiteX48" fmla="*/ 278863 w 2619602"/>
                  <a:gd name="connsiteY48" fmla="*/ 438860 h 2537219"/>
                  <a:gd name="connsiteX49" fmla="*/ 307891 w 2619602"/>
                  <a:gd name="connsiteY49" fmla="*/ 351775 h 2537219"/>
                  <a:gd name="connsiteX50" fmla="*/ 336920 w 2619602"/>
                  <a:gd name="connsiteY50" fmla="*/ 308232 h 2537219"/>
                  <a:gd name="connsiteX51" fmla="*/ 424005 w 2619602"/>
                  <a:gd name="connsiteY51" fmla="*/ 250175 h 2537219"/>
                  <a:gd name="connsiteX52" fmla="*/ 467548 w 2619602"/>
                  <a:gd name="connsiteY52" fmla="*/ 221146 h 2537219"/>
                  <a:gd name="connsiteX53" fmla="*/ 554634 w 2619602"/>
                  <a:gd name="connsiteY53" fmla="*/ 192118 h 2537219"/>
                  <a:gd name="connsiteX54" fmla="*/ 598177 w 2619602"/>
                  <a:gd name="connsiteY54" fmla="*/ 177603 h 2537219"/>
                  <a:gd name="connsiteX55" fmla="*/ 656234 w 2619602"/>
                  <a:gd name="connsiteY55" fmla="*/ 163089 h 2537219"/>
                  <a:gd name="connsiteX56" fmla="*/ 743320 w 2619602"/>
                  <a:gd name="connsiteY56" fmla="*/ 134060 h 2537219"/>
                  <a:gd name="connsiteX57" fmla="*/ 1002365 w 2619602"/>
                  <a:gd name="connsiteY57" fmla="*/ 13439 h 2537219"/>
                  <a:gd name="connsiteX58" fmla="*/ 1466565 w 2619602"/>
                  <a:gd name="connsiteY58" fmla="*/ 12285 h 2537219"/>
                  <a:gd name="connsiteX59" fmla="*/ 1759320 w 2619602"/>
                  <a:gd name="connsiteY59" fmla="*/ 148575 h 2537219"/>
                  <a:gd name="connsiteX60" fmla="*/ 1802863 w 2619602"/>
                  <a:gd name="connsiteY60" fmla="*/ 163089 h 2537219"/>
                  <a:gd name="connsiteX61" fmla="*/ 1889948 w 2619602"/>
                  <a:gd name="connsiteY61" fmla="*/ 177603 h 2537219"/>
                  <a:gd name="connsiteX62" fmla="*/ 1977034 w 2619602"/>
                  <a:gd name="connsiteY62" fmla="*/ 221146 h 2537219"/>
                  <a:gd name="connsiteX63" fmla="*/ 1991548 w 2619602"/>
                  <a:gd name="connsiteY63" fmla="*/ 264689 h 2537219"/>
                  <a:gd name="connsiteX0" fmla="*/ 1991548 w 2619602"/>
                  <a:gd name="connsiteY0" fmla="*/ 323633 h 2596163"/>
                  <a:gd name="connsiteX1" fmla="*/ 2064120 w 2619602"/>
                  <a:gd name="connsiteY1" fmla="*/ 396204 h 2596163"/>
                  <a:gd name="connsiteX2" fmla="*/ 2078634 w 2619602"/>
                  <a:gd name="connsiteY2" fmla="*/ 439747 h 2596163"/>
                  <a:gd name="connsiteX3" fmla="*/ 2136691 w 2619602"/>
                  <a:gd name="connsiteY3" fmla="*/ 483290 h 2596163"/>
                  <a:gd name="connsiteX4" fmla="*/ 2238291 w 2619602"/>
                  <a:gd name="connsiteY4" fmla="*/ 613919 h 2596163"/>
                  <a:gd name="connsiteX5" fmla="*/ 2281834 w 2619602"/>
                  <a:gd name="connsiteY5" fmla="*/ 686490 h 2596163"/>
                  <a:gd name="connsiteX6" fmla="*/ 2310863 w 2619602"/>
                  <a:gd name="connsiteY6" fmla="*/ 730033 h 2596163"/>
                  <a:gd name="connsiteX7" fmla="*/ 2397948 w 2619602"/>
                  <a:gd name="connsiteY7" fmla="*/ 875176 h 2596163"/>
                  <a:gd name="connsiteX8" fmla="*/ 2441491 w 2619602"/>
                  <a:gd name="connsiteY8" fmla="*/ 962262 h 2596163"/>
                  <a:gd name="connsiteX9" fmla="*/ 2572329 w 2619602"/>
                  <a:gd name="connsiteY9" fmla="*/ 1125403 h 2596163"/>
                  <a:gd name="connsiteX10" fmla="*/ 2618274 w 2619602"/>
                  <a:gd name="connsiteY10" fmla="*/ 1341783 h 2596163"/>
                  <a:gd name="connsiteX11" fmla="*/ 2533570 w 2619602"/>
                  <a:gd name="connsiteY11" fmla="*/ 1516323 h 2596163"/>
                  <a:gd name="connsiteX12" fmla="*/ 2441491 w 2619602"/>
                  <a:gd name="connsiteY12" fmla="*/ 1600890 h 2596163"/>
                  <a:gd name="connsiteX13" fmla="*/ 2412463 w 2619602"/>
                  <a:gd name="connsiteY13" fmla="*/ 1644433 h 2596163"/>
                  <a:gd name="connsiteX14" fmla="*/ 2397948 w 2619602"/>
                  <a:gd name="connsiteY14" fmla="*/ 1687976 h 2596163"/>
                  <a:gd name="connsiteX15" fmla="*/ 2383434 w 2619602"/>
                  <a:gd name="connsiteY15" fmla="*/ 1760547 h 2596163"/>
                  <a:gd name="connsiteX16" fmla="*/ 2281834 w 2619602"/>
                  <a:gd name="connsiteY16" fmla="*/ 1891176 h 2596163"/>
                  <a:gd name="connsiteX17" fmla="*/ 2238291 w 2619602"/>
                  <a:gd name="connsiteY17" fmla="*/ 1949233 h 2596163"/>
                  <a:gd name="connsiteX18" fmla="*/ 2165720 w 2619602"/>
                  <a:gd name="connsiteY18" fmla="*/ 2079862 h 2596163"/>
                  <a:gd name="connsiteX19" fmla="*/ 2122177 w 2619602"/>
                  <a:gd name="connsiteY19" fmla="*/ 2108890 h 2596163"/>
                  <a:gd name="connsiteX20" fmla="*/ 2049605 w 2619602"/>
                  <a:gd name="connsiteY20" fmla="*/ 2195976 h 2596163"/>
                  <a:gd name="connsiteX21" fmla="*/ 1991548 w 2619602"/>
                  <a:gd name="connsiteY21" fmla="*/ 2283062 h 2596163"/>
                  <a:gd name="connsiteX22" fmla="*/ 1962520 w 2619602"/>
                  <a:gd name="connsiteY22" fmla="*/ 2326604 h 2596163"/>
                  <a:gd name="connsiteX23" fmla="*/ 1933491 w 2619602"/>
                  <a:gd name="connsiteY23" fmla="*/ 2370147 h 2596163"/>
                  <a:gd name="connsiteX24" fmla="*/ 1875434 w 2619602"/>
                  <a:gd name="connsiteY24" fmla="*/ 2442719 h 2596163"/>
                  <a:gd name="connsiteX25" fmla="*/ 1788348 w 2619602"/>
                  <a:gd name="connsiteY25" fmla="*/ 2471747 h 2596163"/>
                  <a:gd name="connsiteX26" fmla="*/ 1470412 w 2619602"/>
                  <a:gd name="connsiteY26" fmla="*/ 2596163 h 2596163"/>
                  <a:gd name="connsiteX27" fmla="*/ 1164234 w 2619602"/>
                  <a:gd name="connsiteY27" fmla="*/ 2457233 h 2596163"/>
                  <a:gd name="connsiteX28" fmla="*/ 1004577 w 2619602"/>
                  <a:gd name="connsiteY28" fmla="*/ 2442719 h 2596163"/>
                  <a:gd name="connsiteX29" fmla="*/ 946520 w 2619602"/>
                  <a:gd name="connsiteY29" fmla="*/ 2413690 h 2596163"/>
                  <a:gd name="connsiteX30" fmla="*/ 844920 w 2619602"/>
                  <a:gd name="connsiteY30" fmla="*/ 2399176 h 2596163"/>
                  <a:gd name="connsiteX31" fmla="*/ 699777 w 2619602"/>
                  <a:gd name="connsiteY31" fmla="*/ 2355633 h 2596163"/>
                  <a:gd name="connsiteX32" fmla="*/ 641720 w 2619602"/>
                  <a:gd name="connsiteY32" fmla="*/ 2341119 h 2596163"/>
                  <a:gd name="connsiteX33" fmla="*/ 598177 w 2619602"/>
                  <a:gd name="connsiteY33" fmla="*/ 2312090 h 2596163"/>
                  <a:gd name="connsiteX34" fmla="*/ 554634 w 2619602"/>
                  <a:gd name="connsiteY34" fmla="*/ 2297576 h 2596163"/>
                  <a:gd name="connsiteX35" fmla="*/ 467548 w 2619602"/>
                  <a:gd name="connsiteY35" fmla="*/ 2239519 h 2596163"/>
                  <a:gd name="connsiteX36" fmla="*/ 351434 w 2619602"/>
                  <a:gd name="connsiteY36" fmla="*/ 2166947 h 2596163"/>
                  <a:gd name="connsiteX37" fmla="*/ 336920 w 2619602"/>
                  <a:gd name="connsiteY37" fmla="*/ 2123404 h 2596163"/>
                  <a:gd name="connsiteX38" fmla="*/ 278863 w 2619602"/>
                  <a:gd name="connsiteY38" fmla="*/ 2036319 h 2596163"/>
                  <a:gd name="connsiteX39" fmla="*/ 220805 w 2619602"/>
                  <a:gd name="connsiteY39" fmla="*/ 1905690 h 2596163"/>
                  <a:gd name="connsiteX40" fmla="*/ 177263 w 2619602"/>
                  <a:gd name="connsiteY40" fmla="*/ 1847633 h 2596163"/>
                  <a:gd name="connsiteX41" fmla="*/ 10176 w 2619602"/>
                  <a:gd name="connsiteY41" fmla="*/ 1650304 h 2596163"/>
                  <a:gd name="connsiteX42" fmla="*/ 15053 w 2619602"/>
                  <a:gd name="connsiteY42" fmla="*/ 1329202 h 2596163"/>
                  <a:gd name="connsiteX43" fmla="*/ 64430 w 2619602"/>
                  <a:gd name="connsiteY43" fmla="*/ 1121886 h 2596163"/>
                  <a:gd name="connsiteX44" fmla="*/ 58023 w 2619602"/>
                  <a:gd name="connsiteY44" fmla="*/ 780811 h 2596163"/>
                  <a:gd name="connsiteX45" fmla="*/ 206291 w 2619602"/>
                  <a:gd name="connsiteY45" fmla="*/ 686490 h 2596163"/>
                  <a:gd name="connsiteX46" fmla="*/ 235320 w 2619602"/>
                  <a:gd name="connsiteY46" fmla="*/ 599404 h 2596163"/>
                  <a:gd name="connsiteX47" fmla="*/ 249834 w 2619602"/>
                  <a:gd name="connsiteY47" fmla="*/ 555862 h 2596163"/>
                  <a:gd name="connsiteX48" fmla="*/ 278863 w 2619602"/>
                  <a:gd name="connsiteY48" fmla="*/ 497804 h 2596163"/>
                  <a:gd name="connsiteX49" fmla="*/ 307891 w 2619602"/>
                  <a:gd name="connsiteY49" fmla="*/ 410719 h 2596163"/>
                  <a:gd name="connsiteX50" fmla="*/ 336920 w 2619602"/>
                  <a:gd name="connsiteY50" fmla="*/ 367176 h 2596163"/>
                  <a:gd name="connsiteX51" fmla="*/ 424005 w 2619602"/>
                  <a:gd name="connsiteY51" fmla="*/ 309119 h 2596163"/>
                  <a:gd name="connsiteX52" fmla="*/ 467548 w 2619602"/>
                  <a:gd name="connsiteY52" fmla="*/ 280090 h 2596163"/>
                  <a:gd name="connsiteX53" fmla="*/ 554634 w 2619602"/>
                  <a:gd name="connsiteY53" fmla="*/ 251062 h 2596163"/>
                  <a:gd name="connsiteX54" fmla="*/ 598177 w 2619602"/>
                  <a:gd name="connsiteY54" fmla="*/ 236547 h 2596163"/>
                  <a:gd name="connsiteX55" fmla="*/ 656234 w 2619602"/>
                  <a:gd name="connsiteY55" fmla="*/ 222033 h 2596163"/>
                  <a:gd name="connsiteX56" fmla="*/ 743320 w 2619602"/>
                  <a:gd name="connsiteY56" fmla="*/ 193004 h 2596163"/>
                  <a:gd name="connsiteX57" fmla="*/ 1002365 w 2619602"/>
                  <a:gd name="connsiteY57" fmla="*/ 72383 h 2596163"/>
                  <a:gd name="connsiteX58" fmla="*/ 1253139 w 2619602"/>
                  <a:gd name="connsiteY58" fmla="*/ 0 h 2596163"/>
                  <a:gd name="connsiteX59" fmla="*/ 1466565 w 2619602"/>
                  <a:gd name="connsiteY59" fmla="*/ 71229 h 2596163"/>
                  <a:gd name="connsiteX60" fmla="*/ 1759320 w 2619602"/>
                  <a:gd name="connsiteY60" fmla="*/ 207519 h 2596163"/>
                  <a:gd name="connsiteX61" fmla="*/ 1802863 w 2619602"/>
                  <a:gd name="connsiteY61" fmla="*/ 222033 h 2596163"/>
                  <a:gd name="connsiteX62" fmla="*/ 1889948 w 2619602"/>
                  <a:gd name="connsiteY62" fmla="*/ 236547 h 2596163"/>
                  <a:gd name="connsiteX63" fmla="*/ 1977034 w 2619602"/>
                  <a:gd name="connsiteY63" fmla="*/ 280090 h 2596163"/>
                  <a:gd name="connsiteX64" fmla="*/ 1991548 w 2619602"/>
                  <a:gd name="connsiteY64" fmla="*/ 323633 h 2596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2619602" h="2596163">
                    <a:moveTo>
                      <a:pt x="1991548" y="323633"/>
                    </a:moveTo>
                    <a:cubicBezTo>
                      <a:pt x="2006062" y="342985"/>
                      <a:pt x="2043594" y="368836"/>
                      <a:pt x="2064120" y="396204"/>
                    </a:cubicBezTo>
                    <a:cubicBezTo>
                      <a:pt x="2073300" y="408444"/>
                      <a:pt x="2068840" y="427994"/>
                      <a:pt x="2078634" y="439747"/>
                    </a:cubicBezTo>
                    <a:cubicBezTo>
                      <a:pt x="2094120" y="458331"/>
                      <a:pt x="2120345" y="465458"/>
                      <a:pt x="2136691" y="483290"/>
                    </a:cubicBezTo>
                    <a:cubicBezTo>
                      <a:pt x="2173966" y="523954"/>
                      <a:pt x="2209910" y="566617"/>
                      <a:pt x="2238291" y="613919"/>
                    </a:cubicBezTo>
                    <a:cubicBezTo>
                      <a:pt x="2252805" y="638109"/>
                      <a:pt x="2266882" y="662568"/>
                      <a:pt x="2281834" y="686490"/>
                    </a:cubicBezTo>
                    <a:cubicBezTo>
                      <a:pt x="2291079" y="701283"/>
                      <a:pt x="2301721" y="715177"/>
                      <a:pt x="2310863" y="730033"/>
                    </a:cubicBezTo>
                    <a:cubicBezTo>
                      <a:pt x="2340433" y="778085"/>
                      <a:pt x="2380105" y="821650"/>
                      <a:pt x="2397948" y="875176"/>
                    </a:cubicBezTo>
                    <a:cubicBezTo>
                      <a:pt x="2417979" y="935268"/>
                      <a:pt x="2403976" y="905989"/>
                      <a:pt x="2441491" y="962262"/>
                    </a:cubicBezTo>
                    <a:cubicBezTo>
                      <a:pt x="2464073" y="1006212"/>
                      <a:pt x="2542865" y="1062150"/>
                      <a:pt x="2572329" y="1125403"/>
                    </a:cubicBezTo>
                    <a:cubicBezTo>
                      <a:pt x="2601793" y="1188656"/>
                      <a:pt x="2625568" y="1286020"/>
                      <a:pt x="2618274" y="1341783"/>
                    </a:cubicBezTo>
                    <a:cubicBezTo>
                      <a:pt x="2610980" y="1397546"/>
                      <a:pt x="2563034" y="1473139"/>
                      <a:pt x="2533570" y="1516323"/>
                    </a:cubicBezTo>
                    <a:cubicBezTo>
                      <a:pt x="2504106" y="1559507"/>
                      <a:pt x="2461675" y="1579538"/>
                      <a:pt x="2441491" y="1600890"/>
                    </a:cubicBezTo>
                    <a:cubicBezTo>
                      <a:pt x="2421307" y="1622242"/>
                      <a:pt x="2420264" y="1628831"/>
                      <a:pt x="2412463" y="1644433"/>
                    </a:cubicBezTo>
                    <a:cubicBezTo>
                      <a:pt x="2405621" y="1658117"/>
                      <a:pt x="2401659" y="1673133"/>
                      <a:pt x="2397948" y="1687976"/>
                    </a:cubicBezTo>
                    <a:cubicBezTo>
                      <a:pt x="2391965" y="1711909"/>
                      <a:pt x="2393642" y="1738089"/>
                      <a:pt x="2383434" y="1760547"/>
                    </a:cubicBezTo>
                    <a:cubicBezTo>
                      <a:pt x="2342333" y="1850969"/>
                      <a:pt x="2333371" y="1831049"/>
                      <a:pt x="2281834" y="1891176"/>
                    </a:cubicBezTo>
                    <a:cubicBezTo>
                      <a:pt x="2266091" y="1909543"/>
                      <a:pt x="2252805" y="1929881"/>
                      <a:pt x="2238291" y="1949233"/>
                    </a:cubicBezTo>
                    <a:cubicBezTo>
                      <a:pt x="2223166" y="1994608"/>
                      <a:pt x="2208498" y="2051344"/>
                      <a:pt x="2165720" y="2079862"/>
                    </a:cubicBezTo>
                    <a:lnTo>
                      <a:pt x="2122177" y="2108890"/>
                    </a:lnTo>
                    <a:cubicBezTo>
                      <a:pt x="2018438" y="2264496"/>
                      <a:pt x="2179995" y="2028331"/>
                      <a:pt x="2049605" y="2195976"/>
                    </a:cubicBezTo>
                    <a:cubicBezTo>
                      <a:pt x="2028186" y="2223515"/>
                      <a:pt x="2010900" y="2254033"/>
                      <a:pt x="1991548" y="2283062"/>
                    </a:cubicBezTo>
                    <a:lnTo>
                      <a:pt x="1962520" y="2326604"/>
                    </a:lnTo>
                    <a:lnTo>
                      <a:pt x="1933491" y="2370147"/>
                    </a:lnTo>
                    <a:cubicBezTo>
                      <a:pt x="1917753" y="2417363"/>
                      <a:pt x="1926813" y="2419884"/>
                      <a:pt x="1875434" y="2442719"/>
                    </a:cubicBezTo>
                    <a:cubicBezTo>
                      <a:pt x="1847472" y="2455146"/>
                      <a:pt x="1855852" y="2446173"/>
                      <a:pt x="1788348" y="2471747"/>
                    </a:cubicBezTo>
                    <a:cubicBezTo>
                      <a:pt x="1720844" y="2497321"/>
                      <a:pt x="1595684" y="2596401"/>
                      <a:pt x="1470412" y="2596163"/>
                    </a:cubicBezTo>
                    <a:cubicBezTo>
                      <a:pt x="1368353" y="2549853"/>
                      <a:pt x="1241873" y="2482807"/>
                      <a:pt x="1164234" y="2457233"/>
                    </a:cubicBezTo>
                    <a:cubicBezTo>
                      <a:pt x="1086595" y="2431659"/>
                      <a:pt x="1056978" y="2453199"/>
                      <a:pt x="1004577" y="2442719"/>
                    </a:cubicBezTo>
                    <a:cubicBezTo>
                      <a:pt x="983361" y="2438476"/>
                      <a:pt x="967394" y="2419383"/>
                      <a:pt x="946520" y="2413690"/>
                    </a:cubicBezTo>
                    <a:cubicBezTo>
                      <a:pt x="913515" y="2404689"/>
                      <a:pt x="878579" y="2405296"/>
                      <a:pt x="844920" y="2399176"/>
                    </a:cubicBezTo>
                    <a:cubicBezTo>
                      <a:pt x="760443" y="2383817"/>
                      <a:pt x="800778" y="2380883"/>
                      <a:pt x="699777" y="2355633"/>
                    </a:cubicBezTo>
                    <a:lnTo>
                      <a:pt x="641720" y="2341119"/>
                    </a:lnTo>
                    <a:cubicBezTo>
                      <a:pt x="627206" y="2331443"/>
                      <a:pt x="613779" y="2319891"/>
                      <a:pt x="598177" y="2312090"/>
                    </a:cubicBezTo>
                    <a:cubicBezTo>
                      <a:pt x="584493" y="2305248"/>
                      <a:pt x="568008" y="2305006"/>
                      <a:pt x="554634" y="2297576"/>
                    </a:cubicBezTo>
                    <a:cubicBezTo>
                      <a:pt x="524136" y="2280633"/>
                      <a:pt x="498753" y="2255122"/>
                      <a:pt x="467548" y="2239519"/>
                    </a:cubicBezTo>
                    <a:cubicBezTo>
                      <a:pt x="387854" y="2199672"/>
                      <a:pt x="426800" y="2223472"/>
                      <a:pt x="351434" y="2166947"/>
                    </a:cubicBezTo>
                    <a:cubicBezTo>
                      <a:pt x="346596" y="2152433"/>
                      <a:pt x="344350" y="2136778"/>
                      <a:pt x="336920" y="2123404"/>
                    </a:cubicBezTo>
                    <a:cubicBezTo>
                      <a:pt x="319977" y="2092907"/>
                      <a:pt x="291820" y="2068711"/>
                      <a:pt x="278863" y="2036319"/>
                    </a:cubicBezTo>
                    <a:cubicBezTo>
                      <a:pt x="263569" y="1998083"/>
                      <a:pt x="243407" y="1941853"/>
                      <a:pt x="220805" y="1905690"/>
                    </a:cubicBezTo>
                    <a:cubicBezTo>
                      <a:pt x="207984" y="1885177"/>
                      <a:pt x="191777" y="1866985"/>
                      <a:pt x="177263" y="1847633"/>
                    </a:cubicBezTo>
                    <a:cubicBezTo>
                      <a:pt x="155120" y="1800577"/>
                      <a:pt x="37211" y="1736709"/>
                      <a:pt x="10176" y="1650304"/>
                    </a:cubicBezTo>
                    <a:cubicBezTo>
                      <a:pt x="-16859" y="1563899"/>
                      <a:pt x="18973" y="1412780"/>
                      <a:pt x="15053" y="1329202"/>
                    </a:cubicBezTo>
                    <a:cubicBezTo>
                      <a:pt x="11133" y="1245624"/>
                      <a:pt x="57268" y="1213285"/>
                      <a:pt x="64430" y="1121886"/>
                    </a:cubicBezTo>
                    <a:cubicBezTo>
                      <a:pt x="71592" y="1030488"/>
                      <a:pt x="34379" y="853377"/>
                      <a:pt x="58023" y="780811"/>
                    </a:cubicBezTo>
                    <a:cubicBezTo>
                      <a:pt x="81667" y="708245"/>
                      <a:pt x="176741" y="716725"/>
                      <a:pt x="206291" y="686490"/>
                    </a:cubicBezTo>
                    <a:cubicBezTo>
                      <a:pt x="235841" y="656255"/>
                      <a:pt x="225644" y="628433"/>
                      <a:pt x="235320" y="599404"/>
                    </a:cubicBezTo>
                    <a:cubicBezTo>
                      <a:pt x="240158" y="584890"/>
                      <a:pt x="242992" y="569546"/>
                      <a:pt x="249834" y="555862"/>
                    </a:cubicBezTo>
                    <a:cubicBezTo>
                      <a:pt x="259510" y="536509"/>
                      <a:pt x="270827" y="517893"/>
                      <a:pt x="278863" y="497804"/>
                    </a:cubicBezTo>
                    <a:cubicBezTo>
                      <a:pt x="290227" y="469394"/>
                      <a:pt x="290918" y="436178"/>
                      <a:pt x="307891" y="410719"/>
                    </a:cubicBezTo>
                    <a:cubicBezTo>
                      <a:pt x="317567" y="396205"/>
                      <a:pt x="323792" y="378663"/>
                      <a:pt x="336920" y="367176"/>
                    </a:cubicBezTo>
                    <a:cubicBezTo>
                      <a:pt x="363176" y="344202"/>
                      <a:pt x="394977" y="328471"/>
                      <a:pt x="424005" y="309119"/>
                    </a:cubicBezTo>
                    <a:cubicBezTo>
                      <a:pt x="438519" y="299443"/>
                      <a:pt x="450999" y="285606"/>
                      <a:pt x="467548" y="280090"/>
                    </a:cubicBezTo>
                    <a:lnTo>
                      <a:pt x="554634" y="251062"/>
                    </a:lnTo>
                    <a:cubicBezTo>
                      <a:pt x="569148" y="246224"/>
                      <a:pt x="583334" y="240258"/>
                      <a:pt x="598177" y="236547"/>
                    </a:cubicBezTo>
                    <a:cubicBezTo>
                      <a:pt x="617529" y="231709"/>
                      <a:pt x="637127" y="227765"/>
                      <a:pt x="656234" y="222033"/>
                    </a:cubicBezTo>
                    <a:cubicBezTo>
                      <a:pt x="685542" y="213240"/>
                      <a:pt x="685632" y="217946"/>
                      <a:pt x="743320" y="193004"/>
                    </a:cubicBezTo>
                    <a:cubicBezTo>
                      <a:pt x="801008" y="168062"/>
                      <a:pt x="927449" y="98647"/>
                      <a:pt x="1002365" y="72383"/>
                    </a:cubicBezTo>
                    <a:cubicBezTo>
                      <a:pt x="1077282" y="46119"/>
                      <a:pt x="1175772" y="192"/>
                      <a:pt x="1253139" y="0"/>
                    </a:cubicBezTo>
                    <a:cubicBezTo>
                      <a:pt x="1330506" y="-192"/>
                      <a:pt x="1372148" y="42546"/>
                      <a:pt x="1466565" y="71229"/>
                    </a:cubicBezTo>
                    <a:lnTo>
                      <a:pt x="1759320" y="207519"/>
                    </a:lnTo>
                    <a:cubicBezTo>
                      <a:pt x="1815370" y="232653"/>
                      <a:pt x="1787928" y="218714"/>
                      <a:pt x="1802863" y="222033"/>
                    </a:cubicBezTo>
                    <a:cubicBezTo>
                      <a:pt x="1831591" y="228417"/>
                      <a:pt x="1860920" y="231709"/>
                      <a:pt x="1889948" y="236547"/>
                    </a:cubicBezTo>
                    <a:cubicBezTo>
                      <a:pt x="1918631" y="246108"/>
                      <a:pt x="1956573" y="254513"/>
                      <a:pt x="1977034" y="280090"/>
                    </a:cubicBezTo>
                    <a:cubicBezTo>
                      <a:pt x="2015541" y="328223"/>
                      <a:pt x="1977034" y="304281"/>
                      <a:pt x="1991548" y="32363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ローチャート : 結合子 14"/>
              <p:cNvSpPr/>
              <p:nvPr/>
            </p:nvSpPr>
            <p:spPr>
              <a:xfrm>
                <a:off x="5921964" y="2276872"/>
                <a:ext cx="2297763" cy="2297763"/>
              </a:xfrm>
              <a:prstGeom prst="flowChartConnector">
                <a:avLst/>
              </a:prstGeom>
              <a:solidFill>
                <a:srgbClr val="FFC000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6098892" y="1124744"/>
                <a:ext cx="20098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400" b="1" dirty="0" smtClean="0">
                    <a:solidFill>
                      <a:srgbClr val="0070C0"/>
                    </a:solidFill>
                  </a:rPr>
                  <a:t>極大直前</a:t>
                </a:r>
                <a:endParaRPr kumimoji="1" lang="en-US" altLang="ja-JP" sz="2400" b="1" dirty="0" smtClean="0">
                  <a:solidFill>
                    <a:srgbClr val="0070C0"/>
                  </a:solidFill>
                </a:endParaRPr>
              </a:p>
              <a:p>
                <a:pPr algn="ctr"/>
                <a:r>
                  <a:rPr lang="en-US" altLang="ja-JP" sz="2400" b="1" dirty="0" smtClean="0">
                    <a:solidFill>
                      <a:srgbClr val="0070C0"/>
                    </a:solidFill>
                  </a:rPr>
                  <a:t>Fe II type</a:t>
                </a:r>
                <a:endParaRPr kumimoji="1" lang="ja-JP" altLang="en-US" sz="24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6570036" y="3244914"/>
                <a:ext cx="10801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000" dirty="0" smtClean="0"/>
                  <a:t>光球</a:t>
                </a:r>
                <a:endParaRPr kumimoji="1" lang="ja-JP" altLang="en-US" sz="2000" dirty="0"/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6029976" y="4571836"/>
                <a:ext cx="21962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dirty="0" smtClean="0"/>
                  <a:t>光学的に薄い領域</a:t>
                </a:r>
                <a:endParaRPr kumimoji="1" lang="ja-JP" altLang="en-US" dirty="0"/>
              </a:p>
            </p:txBody>
          </p:sp>
        </p:grpSp>
        <p:cxnSp>
          <p:nvCxnSpPr>
            <p:cNvPr id="67" name="直線矢印コネクタ 66"/>
            <p:cNvCxnSpPr>
              <a:endCxn id="15" idx="4"/>
            </p:cNvCxnSpPr>
            <p:nvPr/>
          </p:nvCxnSpPr>
          <p:spPr>
            <a:xfrm>
              <a:off x="7433054" y="4150926"/>
              <a:ext cx="1" cy="42370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矢印コネクタ 70"/>
            <p:cNvCxnSpPr>
              <a:endCxn id="15" idx="3"/>
            </p:cNvCxnSpPr>
            <p:nvPr/>
          </p:nvCxnSpPr>
          <p:spPr>
            <a:xfrm flipH="1">
              <a:off x="6620673" y="3950871"/>
              <a:ext cx="311572" cy="2872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矢印コネクタ 72"/>
            <p:cNvCxnSpPr>
              <a:endCxn id="15" idx="5"/>
            </p:cNvCxnSpPr>
            <p:nvPr/>
          </p:nvCxnSpPr>
          <p:spPr>
            <a:xfrm>
              <a:off x="8012365" y="3950871"/>
              <a:ext cx="233071" cy="2872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矢印コネクタ 74"/>
            <p:cNvCxnSpPr>
              <a:endCxn id="15" idx="6"/>
            </p:cNvCxnSpPr>
            <p:nvPr/>
          </p:nvCxnSpPr>
          <p:spPr>
            <a:xfrm>
              <a:off x="8245436" y="3419556"/>
              <a:ext cx="336500" cy="61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矢印コネクタ 81"/>
            <p:cNvCxnSpPr/>
            <p:nvPr/>
          </p:nvCxnSpPr>
          <p:spPr>
            <a:xfrm flipH="1" flipV="1">
              <a:off x="7433055" y="2276872"/>
              <a:ext cx="32983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矢印コネクタ 83"/>
            <p:cNvCxnSpPr>
              <a:endCxn id="15" idx="1"/>
            </p:cNvCxnSpPr>
            <p:nvPr/>
          </p:nvCxnSpPr>
          <p:spPr>
            <a:xfrm flipH="1" flipV="1">
              <a:off x="6620673" y="2613372"/>
              <a:ext cx="311572" cy="3272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矢印コネクタ 88"/>
            <p:cNvCxnSpPr>
              <a:endCxn id="15" idx="7"/>
            </p:cNvCxnSpPr>
            <p:nvPr/>
          </p:nvCxnSpPr>
          <p:spPr>
            <a:xfrm flipV="1">
              <a:off x="8012365" y="2613372"/>
              <a:ext cx="233071" cy="3272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矢印コネクタ 90"/>
            <p:cNvCxnSpPr>
              <a:endCxn id="15" idx="2"/>
            </p:cNvCxnSpPr>
            <p:nvPr/>
          </p:nvCxnSpPr>
          <p:spPr>
            <a:xfrm flipH="1" flipV="1">
              <a:off x="6284173" y="3425754"/>
              <a:ext cx="336500" cy="192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267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9" grpId="0"/>
      <p:bldP spid="52" grpId="0" animBg="1"/>
      <p:bldP spid="5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1121298" y="908720"/>
            <a:ext cx="6907086" cy="4632824"/>
            <a:chOff x="33266" y="164328"/>
            <a:chExt cx="6907086" cy="4632824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49" r="4500" b="2345"/>
            <a:stretch/>
          </p:blipFill>
          <p:spPr bwMode="auto">
            <a:xfrm>
              <a:off x="33266" y="164328"/>
              <a:ext cx="6907086" cy="4632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2267744" y="836712"/>
              <a:ext cx="34563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0" b="1" dirty="0" smtClean="0">
                  <a:solidFill>
                    <a:srgbClr val="C00000"/>
                  </a:solidFill>
                </a:rPr>
                <a:t>Hα</a:t>
              </a:r>
              <a:r>
                <a:rPr kumimoji="1" lang="ja-JP" altLang="en-US" sz="4000" b="1" dirty="0" smtClean="0">
                  <a:solidFill>
                    <a:srgbClr val="C00000"/>
                  </a:solidFill>
                </a:rPr>
                <a:t>輝線の減速</a:t>
              </a:r>
              <a:endParaRPr kumimoji="1" lang="ja-JP" altLang="en-US" sz="40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7" name="直線矢印コネクタ 6"/>
            <p:cNvCxnSpPr/>
            <p:nvPr/>
          </p:nvCxnSpPr>
          <p:spPr>
            <a:xfrm>
              <a:off x="1884445" y="764778"/>
              <a:ext cx="1108535" cy="2264528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直線矢印コネクタ 7"/>
            <p:cNvCxnSpPr/>
            <p:nvPr/>
          </p:nvCxnSpPr>
          <p:spPr>
            <a:xfrm>
              <a:off x="1335719" y="3212977"/>
              <a:ext cx="720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>
            <a:xfrm>
              <a:off x="1205626" y="3367606"/>
              <a:ext cx="99011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500" b="1" dirty="0" smtClean="0"/>
                <a:t>He/N</a:t>
              </a:r>
              <a:endParaRPr kumimoji="1" lang="ja-JP" altLang="en-US" sz="2500" b="1" dirty="0"/>
            </a:p>
          </p:txBody>
        </p:sp>
        <p:cxnSp>
          <p:nvCxnSpPr>
            <p:cNvPr id="10" name="直線矢印コネクタ 9"/>
            <p:cNvCxnSpPr/>
            <p:nvPr/>
          </p:nvCxnSpPr>
          <p:spPr>
            <a:xfrm>
              <a:off x="2447764" y="3476696"/>
              <a:ext cx="3960440" cy="0"/>
            </a:xfrm>
            <a:prstGeom prst="straightConnector1">
              <a:avLst/>
            </a:prstGeom>
            <a:ln>
              <a:headEnd type="arrow"/>
              <a:tailEnd type="non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1" name="テキスト ボックス 10"/>
            <p:cNvSpPr txBox="1"/>
            <p:nvPr/>
          </p:nvSpPr>
          <p:spPr>
            <a:xfrm>
              <a:off x="3797914" y="3116656"/>
              <a:ext cx="261029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500" b="1" dirty="0" smtClean="0"/>
                <a:t>Fe II</a:t>
              </a:r>
              <a:endParaRPr kumimoji="1" lang="ja-JP" altLang="en-US" sz="2500" b="1" dirty="0"/>
            </a:p>
          </p:txBody>
        </p:sp>
      </p:grpSp>
      <p:sp>
        <p:nvSpPr>
          <p:cNvPr id="13" name="正方形/長方形 12"/>
          <p:cNvSpPr/>
          <p:nvPr/>
        </p:nvSpPr>
        <p:spPr>
          <a:xfrm>
            <a:off x="3923928" y="4293096"/>
            <a:ext cx="3422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/>
              <a:t>(</a:t>
            </a:r>
            <a:r>
              <a:rPr lang="en-US" altLang="ja-JP" b="1" dirty="0" smtClean="0"/>
              <a:t>P-</a:t>
            </a:r>
            <a:r>
              <a:rPr lang="en-US" altLang="ja-JP" b="1" dirty="0" err="1" smtClean="0"/>
              <a:t>Cygni</a:t>
            </a:r>
            <a:r>
              <a:rPr lang="en-US" altLang="ja-JP" b="1" dirty="0" smtClean="0"/>
              <a:t> </a:t>
            </a:r>
            <a:r>
              <a:rPr lang="en-US" altLang="ja-JP" b="1" dirty="0"/>
              <a:t>profile </a:t>
            </a:r>
            <a:r>
              <a:rPr lang="ja-JP" altLang="en-US" b="1" dirty="0"/>
              <a:t>も</a:t>
            </a:r>
            <a:r>
              <a:rPr lang="ja-JP" altLang="en-US" b="1" dirty="0" smtClean="0"/>
              <a:t>徐々</a:t>
            </a:r>
            <a:r>
              <a:rPr lang="ja-JP" altLang="en-US" b="1" dirty="0"/>
              <a:t>に強くなる</a:t>
            </a:r>
            <a:r>
              <a:rPr lang="en-US" altLang="ja-JP" b="1" dirty="0"/>
              <a:t>)</a:t>
            </a:r>
            <a:endParaRPr lang="ja-JP" altLang="en-US" b="1" dirty="0"/>
          </a:p>
        </p:txBody>
      </p:sp>
      <p:pic>
        <p:nvPicPr>
          <p:cNvPr id="14" name="Picture 3" descr="cut_RIMG00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815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ut_RIMG00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正方形/長方形 15"/>
          <p:cNvSpPr/>
          <p:nvPr/>
        </p:nvSpPr>
        <p:spPr>
          <a:xfrm>
            <a:off x="67207" y="260648"/>
            <a:ext cx="8897281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3000" dirty="0" smtClean="0"/>
              <a:t>増光途中で膨張ガスが減速する様子を捉えている</a:t>
            </a:r>
            <a:endParaRPr lang="ja-JP" altLang="en-US" sz="3000" dirty="0"/>
          </a:p>
        </p:txBody>
      </p:sp>
      <p:sp>
        <p:nvSpPr>
          <p:cNvPr id="17" name="正方形/長方形 16"/>
          <p:cNvSpPr/>
          <p:nvPr/>
        </p:nvSpPr>
        <p:spPr>
          <a:xfrm>
            <a:off x="1063223" y="5661248"/>
            <a:ext cx="7754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000" dirty="0" smtClean="0"/>
              <a:t>膨張速度の減速と</a:t>
            </a:r>
            <a:r>
              <a:rPr lang="en-US" altLang="ja-JP" sz="3000" dirty="0" smtClean="0"/>
              <a:t>He/N type </a:t>
            </a:r>
            <a:r>
              <a:rPr lang="ja-JP" altLang="en-US" sz="3000" dirty="0" smtClean="0"/>
              <a:t>から </a:t>
            </a:r>
            <a:r>
              <a:rPr lang="en-US" altLang="ja-JP" sz="3000" dirty="0" smtClean="0"/>
              <a:t>Fe II type </a:t>
            </a:r>
            <a:r>
              <a:rPr lang="ja-JP" altLang="en-US" sz="3000" dirty="0" err="1" smtClean="0"/>
              <a:t>への</a:t>
            </a:r>
            <a:r>
              <a:rPr lang="ja-JP" altLang="en-US" sz="3000" dirty="0" smtClean="0"/>
              <a:t>進化の時期が合うと考えられる。</a:t>
            </a:r>
            <a:endParaRPr lang="ja-JP" altLang="en-US" sz="3000" dirty="0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C1FD-961D-4CA8-BAD3-517890CF1AB3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38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-12700" y="44450"/>
            <a:ext cx="9156700" cy="83026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8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5. </a:t>
            </a:r>
            <a:r>
              <a:rPr lang="en-US" altLang="ja-JP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endParaRPr lang="ja-JP" altLang="en-US" sz="4800" b="1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3" descr="cut_RIMG0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815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ut_RIMG0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C1FD-961D-4CA8-BAD3-517890CF1AB3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1520" y="1124744"/>
            <a:ext cx="86409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ja-JP" sz="2600" dirty="0" smtClean="0"/>
              <a:t>T </a:t>
            </a:r>
            <a:r>
              <a:rPr lang="en-US" altLang="ja-JP" sz="2600" dirty="0" err="1" smtClean="0"/>
              <a:t>Pyx</a:t>
            </a:r>
            <a:r>
              <a:rPr lang="en-US" altLang="ja-JP" sz="2600" dirty="0" smtClean="0"/>
              <a:t> (2011 outburst) </a:t>
            </a:r>
            <a:r>
              <a:rPr lang="ja-JP" altLang="en-US" sz="2600" dirty="0" smtClean="0"/>
              <a:t>の極大</a:t>
            </a:r>
            <a:r>
              <a:rPr lang="en-US" altLang="ja-JP" sz="2600" dirty="0" smtClean="0"/>
              <a:t>25</a:t>
            </a:r>
            <a:r>
              <a:rPr lang="ja-JP" altLang="en-US" sz="2600" dirty="0" smtClean="0"/>
              <a:t>日前から極大周辺に渡って継続的に分光観測することができた。</a:t>
            </a:r>
            <a:endParaRPr kumimoji="1" lang="ja-JP" altLang="en-US" sz="2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1520" y="2204864"/>
            <a:ext cx="86409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ja-JP" altLang="en-US" sz="2600" dirty="0" smtClean="0"/>
              <a:t>極大前のスペクトルは</a:t>
            </a:r>
            <a:r>
              <a:rPr kumimoji="1" lang="en-US" altLang="ja-JP" sz="2600" dirty="0" smtClean="0"/>
              <a:t>He/N type </a:t>
            </a:r>
            <a:r>
              <a:rPr kumimoji="1" lang="ja-JP" altLang="en-US" sz="2600" dirty="0" smtClean="0"/>
              <a:t>から </a:t>
            </a:r>
            <a:r>
              <a:rPr kumimoji="1" lang="en-US" altLang="ja-JP" sz="2600" dirty="0" smtClean="0"/>
              <a:t>Fe II type </a:t>
            </a:r>
            <a:r>
              <a:rPr kumimoji="1" lang="ja-JP" altLang="en-US" sz="2600" dirty="0" err="1" smtClean="0"/>
              <a:t>へと</a:t>
            </a:r>
            <a:r>
              <a:rPr kumimoji="1" lang="ja-JP" altLang="en-US" sz="2600" dirty="0" smtClean="0"/>
              <a:t>進化した。</a:t>
            </a:r>
            <a:r>
              <a:rPr kumimoji="1" lang="en-US" altLang="ja-JP" sz="2600" dirty="0" smtClean="0"/>
              <a:t>V5558 </a:t>
            </a:r>
            <a:r>
              <a:rPr kumimoji="1" lang="en-US" altLang="ja-JP" sz="2600" dirty="0" err="1" smtClean="0"/>
              <a:t>Sgr</a:t>
            </a:r>
            <a:r>
              <a:rPr kumimoji="1" lang="en-US" altLang="ja-JP" sz="2600" dirty="0" smtClean="0"/>
              <a:t> </a:t>
            </a:r>
            <a:r>
              <a:rPr kumimoji="1" lang="ja-JP" altLang="en-US" sz="2600" dirty="0" smtClean="0"/>
              <a:t>に次いで二例目。</a:t>
            </a:r>
            <a:endParaRPr kumimoji="1" lang="en-US" altLang="ja-JP" sz="26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3224589"/>
            <a:ext cx="86409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ja-JP" altLang="en-US" sz="2600" dirty="0" smtClean="0"/>
              <a:t>極大へ向かうにつれ、輝線幅の減速</a:t>
            </a:r>
            <a:r>
              <a:rPr lang="ja-JP" altLang="en-US" sz="2600" dirty="0" smtClean="0"/>
              <a:t>、</a:t>
            </a:r>
            <a:r>
              <a:rPr lang="en-US" altLang="ja-JP" sz="2600" dirty="0" smtClean="0"/>
              <a:t>P-</a:t>
            </a:r>
            <a:r>
              <a:rPr lang="en-US" altLang="ja-JP" sz="2600" dirty="0" err="1" smtClean="0"/>
              <a:t>Cygni</a:t>
            </a:r>
            <a:r>
              <a:rPr lang="en-US" altLang="ja-JP" sz="2600" dirty="0" smtClean="0"/>
              <a:t> profile </a:t>
            </a:r>
            <a:r>
              <a:rPr lang="ja-JP" altLang="en-US" sz="2600" dirty="0" smtClean="0"/>
              <a:t>の成長が見られた。</a:t>
            </a:r>
            <a:endParaRPr kumimoji="1" lang="en-US" altLang="ja-JP" sz="26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1520" y="4192632"/>
            <a:ext cx="86409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ja-JP" sz="2600" dirty="0"/>
              <a:t>n</a:t>
            </a:r>
            <a:r>
              <a:rPr kumimoji="1" lang="en-US" altLang="ja-JP" sz="2600" dirty="0" smtClean="0"/>
              <a:t>ebular phase </a:t>
            </a:r>
            <a:r>
              <a:rPr kumimoji="1" lang="ja-JP" altLang="en-US" sz="2600" dirty="0" smtClean="0"/>
              <a:t>のスペクトルにおいて、</a:t>
            </a:r>
            <a:r>
              <a:rPr kumimoji="1" lang="en-US" altLang="ja-JP" sz="2600" dirty="0" smtClean="0"/>
              <a:t>[O III], [N II], </a:t>
            </a:r>
            <a:r>
              <a:rPr kumimoji="1" lang="ja-JP" altLang="en-US" sz="2600" dirty="0" smtClean="0"/>
              <a:t>バルマー線はダブルピークを示していた。</a:t>
            </a:r>
            <a:endParaRPr kumimoji="1" lang="en-US" altLang="ja-JP" sz="26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5272752"/>
            <a:ext cx="86409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ja-JP" altLang="en-US" sz="2600" dirty="0" smtClean="0"/>
              <a:t>爆発初期では光学的に薄い領域が支配的で、極大に向うにつれ光学的に厚い領域が支配的になると考えられる。</a:t>
            </a:r>
            <a:endParaRPr kumimoji="1" lang="en-US" altLang="ja-JP" sz="2600" dirty="0" smtClean="0"/>
          </a:p>
        </p:txBody>
      </p:sp>
    </p:spTree>
    <p:extLst>
      <p:ext uri="{BB962C8B-B14F-4D97-AF65-F5344CB8AC3E}">
        <p14:creationId xmlns:p14="http://schemas.microsoft.com/office/powerpoint/2010/main" val="95937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t_RIMG0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815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ut_RIMG0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-12700" y="44450"/>
            <a:ext cx="91567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0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References</a:t>
            </a:r>
            <a:endParaRPr lang="ja-JP" altLang="en-US" sz="4000" b="1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C1FD-961D-4CA8-BAD3-517890CF1AB3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893033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Campbell, L., 1945,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Harv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. Obs.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Repr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. 277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Catchpole, R. M., 1969, MNRAS, 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142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, 119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Hachisu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, I. &amp; Kato, M., 2006,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ApJS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167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, 59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Leavitt, H. S., 1920, H. A., 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, 121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Leavitt, H. S. &amp; Pickering, E. C., 1913, </a:t>
            </a:r>
            <a:r>
              <a:rPr lang="en-US" altLang="ja-JP" sz="2400" i="1" dirty="0" smtClean="0">
                <a:latin typeface="Times New Roman" pitchFamily="18" charset="0"/>
                <a:cs typeface="Times New Roman" pitchFamily="18" charset="0"/>
              </a:rPr>
              <a:t>Harvard College Obs. Circ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179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, 1-4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Payne-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Gaposchkin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, C., 1957, </a:t>
            </a:r>
            <a:r>
              <a:rPr lang="en-US" altLang="ja-JP" sz="2400" i="1" dirty="0" smtClean="0">
                <a:latin typeface="Times New Roman" pitchFamily="18" charset="0"/>
                <a:cs typeface="Times New Roman" pitchFamily="18" charset="0"/>
              </a:rPr>
              <a:t>The Galactic Novae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 (North-Holland P.C.)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Schaefer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 E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., 2010,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ApJS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187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, 275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Schaefer, B. E.,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Pagnotta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, A. &amp;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Shara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, M. M., 2010, </a:t>
            </a:r>
            <a:r>
              <a:rPr lang="en-US" altLang="ja-JP" sz="2400" dirty="0" err="1" smtClean="0">
                <a:latin typeface="Times New Roman" pitchFamily="18" charset="0"/>
                <a:cs typeface="Times New Roman" pitchFamily="18" charset="0"/>
              </a:rPr>
              <a:t>ApJ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708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, 381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Tanaka, J. et al., 2011, PASJ, 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63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, 911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Warner, B., 1995, </a:t>
            </a:r>
            <a:r>
              <a:rPr lang="en-US" altLang="ja-JP" sz="2400" i="1" dirty="0" smtClean="0">
                <a:latin typeface="Times New Roman" pitchFamily="18" charset="0"/>
                <a:cs typeface="Times New Roman" pitchFamily="18" charset="0"/>
              </a:rPr>
              <a:t>Cataclysmic Variable Stars 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(Cambridge)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Warner, B., ed. Bode, M. F. &amp; Evans, A., 2008, </a:t>
            </a:r>
            <a:r>
              <a:rPr lang="en-US" altLang="ja-JP" sz="2400" i="1" dirty="0" smtClean="0">
                <a:latin typeface="Times New Roman" pitchFamily="18" charset="0"/>
                <a:cs typeface="Times New Roman" pitchFamily="18" charset="0"/>
              </a:rPr>
              <a:t>Classical Novae 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(Cambridge)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Williams, R. E. , 1992, AJ, 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104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, 725</a:t>
            </a:r>
          </a:p>
        </p:txBody>
      </p:sp>
    </p:spTree>
    <p:extLst>
      <p:ext uri="{BB962C8B-B14F-4D97-AF65-F5344CB8AC3E}">
        <p14:creationId xmlns:p14="http://schemas.microsoft.com/office/powerpoint/2010/main" val="72560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t_RIMG0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815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-12700" y="44450"/>
            <a:ext cx="9156700" cy="67710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8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Galactic Recurrent Novae</a:t>
            </a:r>
            <a:endParaRPr lang="ja-JP" altLang="en-US" sz="3800" b="1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2" descr="cut_RIMG0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0" y="692696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500" dirty="0" smtClean="0"/>
              <a:t>現在確認されている銀河系の回帰新星 </a:t>
            </a:r>
            <a:r>
              <a:rPr kumimoji="1" lang="en-US" altLang="ja-JP" sz="2500" dirty="0" smtClean="0"/>
              <a:t>(</a:t>
            </a:r>
            <a:r>
              <a:rPr lang="en-US" altLang="ja-JP" sz="2500" dirty="0" smtClean="0"/>
              <a:t>Schaefer, 2010</a:t>
            </a:r>
            <a:r>
              <a:rPr kumimoji="1" lang="en-US" altLang="ja-JP" sz="2500" dirty="0" smtClean="0"/>
              <a:t>)</a:t>
            </a:r>
            <a:endParaRPr kumimoji="1" lang="ja-JP" altLang="en-US" sz="2500" dirty="0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723021"/>
              </p:ext>
            </p:extLst>
          </p:nvPr>
        </p:nvGraphicFramePr>
        <p:xfrm>
          <a:off x="467546" y="1124744"/>
          <a:ext cx="8208910" cy="56083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41782"/>
                <a:gridCol w="2606690"/>
                <a:gridCol w="1224136"/>
                <a:gridCol w="1094520"/>
                <a:gridCol w="1641782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Star</a:t>
                      </a:r>
                      <a:endParaRPr kumimoji="1" lang="ja-JP" altLang="en-US" sz="220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200" dirty="0" smtClean="0"/>
                        <a:t>Outburst</a:t>
                      </a:r>
                      <a:endParaRPr kumimoji="1" lang="ja-JP" altLang="en-US" sz="2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i="1" dirty="0" err="1" smtClean="0"/>
                        <a:t>P</a:t>
                      </a:r>
                      <a:r>
                        <a:rPr kumimoji="1" lang="en-US" altLang="ja-JP" sz="2200" baseline="-25000" dirty="0" err="1" smtClean="0"/>
                        <a:t>orb</a:t>
                      </a:r>
                      <a:endParaRPr kumimoji="1" lang="ja-JP" altLang="en-US" sz="2200" baseline="-25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i="1" dirty="0" smtClean="0"/>
                        <a:t>t</a:t>
                      </a:r>
                      <a:r>
                        <a:rPr kumimoji="1" lang="en-US" altLang="ja-JP" sz="2200" baseline="-25000" dirty="0" smtClean="0"/>
                        <a:t>3</a:t>
                      </a:r>
                      <a:endParaRPr kumimoji="1" lang="ja-JP" altLang="en-US" sz="2200" baseline="-25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smtClean="0"/>
                        <a:t>Sp.(2)</a:t>
                      </a:r>
                      <a:endParaRPr kumimoji="1" lang="ja-JP" altLang="en-US" sz="22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0864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CI </a:t>
                      </a:r>
                      <a:r>
                        <a:rPr kumimoji="1" lang="en-US" altLang="ja-JP" sz="2000" dirty="0" err="1" smtClean="0"/>
                        <a:t>Aql</a:t>
                      </a:r>
                      <a:endParaRPr kumimoji="1" lang="ja-JP" altLang="en-US" sz="200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1917, 2000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0.6183 d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36 d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?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T </a:t>
                      </a:r>
                      <a:r>
                        <a:rPr kumimoji="1" lang="en-US" altLang="ja-JP" sz="2000" dirty="0" err="1" smtClean="0"/>
                        <a:t>CrB</a:t>
                      </a:r>
                      <a:endParaRPr kumimoji="1" lang="ja-JP" altLang="en-US" sz="200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1866, 1946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227.57 d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6 d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M3III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V394 </a:t>
                      </a:r>
                      <a:r>
                        <a:rPr kumimoji="1" lang="en-US" altLang="ja-JP" sz="2000" dirty="0" err="1" smtClean="0"/>
                        <a:t>CrA</a:t>
                      </a:r>
                      <a:endParaRPr kumimoji="1" lang="ja-JP" altLang="en-US" sz="200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1949, 1987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0.76 d</a:t>
                      </a:r>
                      <a:endParaRPr kumimoji="1" lang="en-US" altLang="ja-JP" sz="20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6 d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K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IM Nor</a:t>
                      </a:r>
                      <a:endParaRPr kumimoji="1" lang="ja-JP" altLang="en-US" sz="200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1920, 2002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0.1025 d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80 d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?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RS </a:t>
                      </a:r>
                      <a:r>
                        <a:rPr kumimoji="1" lang="en-US" altLang="ja-JP" sz="2000" dirty="0" err="1" smtClean="0"/>
                        <a:t>Oph</a:t>
                      </a:r>
                      <a:endParaRPr kumimoji="1" lang="ja-JP" altLang="en-US" sz="2000" dirty="0" smtClean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1898,</a:t>
                      </a:r>
                      <a:r>
                        <a:rPr kumimoji="1" lang="en-US" altLang="ja-JP" sz="2000" baseline="0" dirty="0" smtClean="0"/>
                        <a:t> 1933, 1958, 1967, 1985, 2006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455.72 d</a:t>
                      </a:r>
                      <a:endParaRPr lang="en-US" altLang="ja-JP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14 d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M0-2III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V2487 </a:t>
                      </a:r>
                      <a:r>
                        <a:rPr kumimoji="1" lang="en-US" altLang="ja-JP" sz="2000" dirty="0" err="1" smtClean="0"/>
                        <a:t>Oph</a:t>
                      </a:r>
                      <a:endParaRPr kumimoji="1" lang="ja-JP" altLang="en-US" sz="2000" dirty="0" smtClean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1900, 1998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~1 d</a:t>
                      </a:r>
                      <a:endParaRPr lang="en-US" altLang="ja-JP" sz="2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8</a:t>
                      </a:r>
                      <a:r>
                        <a:rPr kumimoji="1" lang="en-US" altLang="ja-JP" sz="2000" baseline="0" dirty="0" smtClean="0"/>
                        <a:t> d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?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solidFill>
                            <a:srgbClr val="00B0F0"/>
                          </a:solidFill>
                        </a:rPr>
                        <a:t>T </a:t>
                      </a:r>
                      <a:r>
                        <a:rPr kumimoji="1" lang="en-US" altLang="ja-JP" sz="2000" b="1" dirty="0" err="1" smtClean="0">
                          <a:solidFill>
                            <a:srgbClr val="00B0F0"/>
                          </a:solidFill>
                        </a:rPr>
                        <a:t>Pyx</a:t>
                      </a:r>
                      <a:endParaRPr kumimoji="1" lang="ja-JP" altLang="en-US" sz="20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1890,</a:t>
                      </a:r>
                      <a:r>
                        <a:rPr kumimoji="1" lang="en-US" altLang="ja-JP" sz="2000" baseline="0" dirty="0" smtClean="0"/>
                        <a:t> 1902, 1920, 1944, 1966, 2011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0.0762 d</a:t>
                      </a:r>
                      <a:endParaRPr kumimoji="1" lang="ja-JP" altLang="en-US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62 d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?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V3890 </a:t>
                      </a:r>
                      <a:r>
                        <a:rPr kumimoji="1" lang="en-US" altLang="ja-JP" sz="2000" dirty="0" err="1" smtClean="0"/>
                        <a:t>Sgr</a:t>
                      </a:r>
                      <a:endParaRPr kumimoji="1" lang="ja-JP" altLang="en-US" sz="200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1962, 1990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519.7 d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17 d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M5III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U </a:t>
                      </a:r>
                      <a:r>
                        <a:rPr kumimoji="1" lang="en-US" altLang="ja-JP" sz="2000" dirty="0" err="1" smtClean="0"/>
                        <a:t>Sco</a:t>
                      </a:r>
                      <a:endParaRPr kumimoji="1" lang="ja-JP" altLang="en-US" sz="200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1863, 1906, 1917, 1936, 1945, 1969, 1979,</a:t>
                      </a:r>
                      <a:r>
                        <a:rPr kumimoji="1" lang="en-US" altLang="ja-JP" sz="2000" baseline="0" dirty="0" smtClean="0"/>
                        <a:t> 1987, 1999, 2010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1.2304 d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3 d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F8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V745 </a:t>
                      </a:r>
                      <a:r>
                        <a:rPr kumimoji="1" lang="en-US" altLang="ja-JP" sz="2000" dirty="0" err="1" smtClean="0"/>
                        <a:t>Sco</a:t>
                      </a:r>
                      <a:endParaRPr kumimoji="1" lang="ja-JP" altLang="en-US" sz="200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1937, 1989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510</a:t>
                      </a:r>
                      <a:r>
                        <a:rPr kumimoji="1" lang="en-US" altLang="ja-JP" sz="20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d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15 d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M4III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C1FD-961D-4CA8-BAD3-517890CF1AB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659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t_RIMG0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815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-12700" y="44450"/>
            <a:ext cx="91567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Classification of Recurrent Novae</a:t>
            </a:r>
            <a:endParaRPr lang="ja-JP" alt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ut_RIMG0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323528" y="4509120"/>
            <a:ext cx="26642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500" i="1" dirty="0" err="1" smtClean="0"/>
              <a:t>P</a:t>
            </a:r>
            <a:r>
              <a:rPr kumimoji="1" lang="en-US" altLang="ja-JP" sz="2500" baseline="-25000" dirty="0" err="1" smtClean="0"/>
              <a:t>orb</a:t>
            </a:r>
            <a:r>
              <a:rPr kumimoji="1" lang="en-US" altLang="ja-JP" sz="2500" dirty="0" smtClean="0"/>
              <a:t> </a:t>
            </a:r>
            <a:r>
              <a:rPr kumimoji="1" lang="ja-JP" altLang="en-US" sz="2500" dirty="0" smtClean="0"/>
              <a:t>が</a:t>
            </a:r>
            <a:r>
              <a:rPr kumimoji="1" lang="en-US" altLang="ja-JP" sz="2500" dirty="0" smtClean="0"/>
              <a:t>1</a:t>
            </a:r>
            <a:r>
              <a:rPr kumimoji="1" lang="ja-JP" altLang="en-US" sz="2500" dirty="0" smtClean="0"/>
              <a:t>日以下</a:t>
            </a:r>
            <a:endParaRPr kumimoji="1" lang="en-US" altLang="ja-JP" sz="2500" dirty="0" smtClean="0"/>
          </a:p>
          <a:p>
            <a:pPr algn="ctr"/>
            <a:r>
              <a:rPr lang="en-US" altLang="ja-JP" sz="2500" i="1" dirty="0"/>
              <a:t>t</a:t>
            </a:r>
            <a:r>
              <a:rPr lang="en-US" altLang="ja-JP" sz="2500" baseline="-25000" dirty="0" smtClean="0"/>
              <a:t>3</a:t>
            </a:r>
            <a:r>
              <a:rPr lang="en-US" altLang="ja-JP" sz="2500" dirty="0" smtClean="0"/>
              <a:t> </a:t>
            </a:r>
            <a:r>
              <a:rPr lang="ja-JP" altLang="en-US" sz="2500" dirty="0" smtClean="0"/>
              <a:t>が長い</a:t>
            </a:r>
            <a:endParaRPr kumimoji="1" lang="ja-JP" altLang="en-US" sz="25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987824" y="4532410"/>
            <a:ext cx="31683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500" i="1" dirty="0" err="1" smtClean="0"/>
              <a:t>P</a:t>
            </a:r>
            <a:r>
              <a:rPr kumimoji="1" lang="en-US" altLang="ja-JP" sz="2500" baseline="-25000" dirty="0" err="1" smtClean="0"/>
              <a:t>orb</a:t>
            </a:r>
            <a:r>
              <a:rPr kumimoji="1" lang="en-US" altLang="ja-JP" sz="2500" dirty="0" smtClean="0"/>
              <a:t> </a:t>
            </a:r>
            <a:r>
              <a:rPr kumimoji="1" lang="ja-JP" altLang="en-US" sz="2500" dirty="0" smtClean="0"/>
              <a:t>が</a:t>
            </a:r>
            <a:r>
              <a:rPr kumimoji="1" lang="en-US" altLang="ja-JP" sz="2500" dirty="0" smtClean="0"/>
              <a:t>1</a:t>
            </a:r>
            <a:r>
              <a:rPr kumimoji="1" lang="ja-JP" altLang="en-US" sz="2500" dirty="0" smtClean="0"/>
              <a:t>日程度</a:t>
            </a:r>
            <a:endParaRPr kumimoji="1" lang="en-US" altLang="ja-JP" sz="2500" dirty="0" smtClean="0"/>
          </a:p>
          <a:p>
            <a:pPr algn="ctr"/>
            <a:r>
              <a:rPr lang="en-US" altLang="ja-JP" sz="2500" i="1" dirty="0" smtClean="0"/>
              <a:t>t</a:t>
            </a:r>
            <a:r>
              <a:rPr lang="en-US" altLang="ja-JP" sz="2500" baseline="-25000" dirty="0" smtClean="0"/>
              <a:t>3</a:t>
            </a:r>
            <a:r>
              <a:rPr lang="en-US" altLang="ja-JP" sz="2500" dirty="0" smtClean="0"/>
              <a:t> </a:t>
            </a:r>
            <a:r>
              <a:rPr lang="ja-JP" altLang="en-US" sz="2500" dirty="0" smtClean="0"/>
              <a:t>が短い</a:t>
            </a:r>
            <a:endParaRPr lang="en-US" altLang="ja-JP" sz="2500" dirty="0" smtClean="0"/>
          </a:p>
          <a:p>
            <a:pPr algn="ctr"/>
            <a:r>
              <a:rPr kumimoji="1" lang="ja-JP" altLang="en-US" sz="2500" dirty="0" smtClean="0"/>
              <a:t>輝線幅が広い</a:t>
            </a:r>
            <a:endParaRPr kumimoji="1" lang="en-US" altLang="ja-JP" sz="2500" dirty="0" smtClean="0"/>
          </a:p>
          <a:p>
            <a:pPr algn="ctr"/>
            <a:r>
              <a:rPr kumimoji="1" lang="ja-JP" altLang="en-US" sz="2500" dirty="0" smtClean="0"/>
              <a:t> </a:t>
            </a:r>
            <a:r>
              <a:rPr kumimoji="1" lang="en-US" altLang="ja-JP" sz="2500" dirty="0" smtClean="0"/>
              <a:t>(FWHM &gt; 5000 km/s)</a:t>
            </a:r>
            <a:endParaRPr kumimoji="1" lang="ja-JP" altLang="en-US" sz="25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156176" y="4532410"/>
            <a:ext cx="26642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500" i="1" dirty="0" err="1" smtClean="0"/>
              <a:t>P</a:t>
            </a:r>
            <a:r>
              <a:rPr kumimoji="1" lang="en-US" altLang="ja-JP" sz="2500" baseline="-25000" dirty="0" err="1" smtClean="0"/>
              <a:t>orb</a:t>
            </a:r>
            <a:r>
              <a:rPr kumimoji="1" lang="en-US" altLang="ja-JP" sz="2500" dirty="0" smtClean="0"/>
              <a:t> </a:t>
            </a:r>
            <a:r>
              <a:rPr kumimoji="1" lang="ja-JP" altLang="en-US" sz="2500" dirty="0" smtClean="0"/>
              <a:t>が</a:t>
            </a:r>
            <a:r>
              <a:rPr lang="ja-JP" altLang="en-US" sz="2500" dirty="0" smtClean="0"/>
              <a:t>数</a:t>
            </a:r>
            <a:r>
              <a:rPr lang="en-US" altLang="ja-JP" sz="2500" dirty="0" smtClean="0"/>
              <a:t>100</a:t>
            </a:r>
            <a:r>
              <a:rPr lang="ja-JP" altLang="en-US" sz="2500" dirty="0" smtClean="0"/>
              <a:t>日</a:t>
            </a:r>
            <a:endParaRPr lang="en-US" altLang="ja-JP" sz="2500" dirty="0" smtClean="0"/>
          </a:p>
          <a:p>
            <a:pPr algn="ctr"/>
            <a:r>
              <a:rPr kumimoji="1" lang="ja-JP" altLang="en-US" sz="2500" dirty="0" smtClean="0"/>
              <a:t>伴星が赤色巨星</a:t>
            </a:r>
            <a:endParaRPr kumimoji="1" lang="en-US" altLang="ja-JP" sz="2500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601908" y="1077997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smtClean="0"/>
              <a:t>Warner (1995) </a:t>
            </a:r>
            <a:r>
              <a:rPr kumimoji="1" lang="ja-JP" altLang="en-US" dirty="0" smtClean="0"/>
              <a:t>より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79712" y="908720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 smtClean="0"/>
              <a:t>三つのサブクラス</a:t>
            </a:r>
            <a:endParaRPr kumimoji="1" lang="ja-JP" altLang="en-US" sz="4000" dirty="0"/>
          </a:p>
        </p:txBody>
      </p:sp>
      <p:cxnSp>
        <p:nvCxnSpPr>
          <p:cNvPr id="9" name="直線コネクタ 8"/>
          <p:cNvCxnSpPr>
            <a:stCxn id="3" idx="2"/>
          </p:cNvCxnSpPr>
          <p:nvPr/>
        </p:nvCxnSpPr>
        <p:spPr>
          <a:xfrm flipH="1">
            <a:off x="1655676" y="1616606"/>
            <a:ext cx="2880320" cy="7514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>
            <a:stCxn id="3" idx="2"/>
          </p:cNvCxnSpPr>
          <p:nvPr/>
        </p:nvCxnSpPr>
        <p:spPr>
          <a:xfrm>
            <a:off x="4535996" y="1616606"/>
            <a:ext cx="0" cy="75143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3" idx="2"/>
          </p:cNvCxnSpPr>
          <p:nvPr/>
        </p:nvCxnSpPr>
        <p:spPr>
          <a:xfrm>
            <a:off x="4535996" y="1616606"/>
            <a:ext cx="2952328" cy="75143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6" name="対角する 2 つの角を丸めた四角形 25"/>
          <p:cNvSpPr/>
          <p:nvPr/>
        </p:nvSpPr>
        <p:spPr>
          <a:xfrm>
            <a:off x="323528" y="2368038"/>
            <a:ext cx="2664296" cy="1950026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43939" y="2539930"/>
            <a:ext cx="24530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" b="1" dirty="0" smtClean="0"/>
              <a:t>T </a:t>
            </a:r>
            <a:r>
              <a:rPr kumimoji="1" lang="en-US" altLang="ja-JP" sz="3000" b="1" dirty="0" err="1" smtClean="0"/>
              <a:t>Pyx</a:t>
            </a:r>
            <a:r>
              <a:rPr kumimoji="1" lang="en-US" altLang="ja-JP" sz="3000" b="1" dirty="0" smtClean="0"/>
              <a:t> subclass</a:t>
            </a:r>
            <a:endParaRPr kumimoji="1" lang="ja-JP" altLang="en-US" sz="3000" b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23154" y="3210068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200" dirty="0" smtClean="0"/>
              <a:t>T </a:t>
            </a:r>
            <a:r>
              <a:rPr lang="en-US" altLang="ja-JP" sz="2200" dirty="0" err="1" smtClean="0"/>
              <a:t>Pyx</a:t>
            </a:r>
            <a:endParaRPr kumimoji="1" lang="en-US" altLang="ja-JP" sz="2200" dirty="0" smtClean="0"/>
          </a:p>
        </p:txBody>
      </p:sp>
      <p:sp>
        <p:nvSpPr>
          <p:cNvPr id="29" name="対角する 2 つの角を丸めた四角形 28"/>
          <p:cNvSpPr/>
          <p:nvPr/>
        </p:nvSpPr>
        <p:spPr>
          <a:xfrm>
            <a:off x="3203848" y="2368038"/>
            <a:ext cx="2664296" cy="1950026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403474" y="3210068"/>
            <a:ext cx="2232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200" dirty="0" smtClean="0"/>
              <a:t>U </a:t>
            </a:r>
            <a:r>
              <a:rPr lang="en-US" altLang="ja-JP" sz="2200" dirty="0" err="1" smtClean="0"/>
              <a:t>Sco</a:t>
            </a:r>
            <a:r>
              <a:rPr lang="en-US" altLang="ja-JP" sz="2200" dirty="0" smtClean="0"/>
              <a:t>, </a:t>
            </a:r>
          </a:p>
          <a:p>
            <a:pPr algn="ctr"/>
            <a:r>
              <a:rPr kumimoji="1" lang="en-US" altLang="ja-JP" sz="2200" dirty="0" smtClean="0"/>
              <a:t>V394 </a:t>
            </a:r>
            <a:r>
              <a:rPr kumimoji="1" lang="en-US" altLang="ja-JP" sz="2200" dirty="0" err="1" smtClean="0"/>
              <a:t>CrA</a:t>
            </a:r>
            <a:endParaRPr kumimoji="1" lang="en-US" altLang="ja-JP" sz="2200" dirty="0" smtClean="0"/>
          </a:p>
          <a:p>
            <a:pPr algn="ctr"/>
            <a:endParaRPr kumimoji="1" lang="ja-JP" altLang="en-US" sz="22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339111" y="2517864"/>
            <a:ext cx="24530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" b="1" dirty="0" smtClean="0"/>
              <a:t>U </a:t>
            </a:r>
            <a:r>
              <a:rPr kumimoji="1" lang="en-US" altLang="ja-JP" sz="3000" b="1" dirty="0" err="1" smtClean="0"/>
              <a:t>Sco</a:t>
            </a:r>
            <a:r>
              <a:rPr kumimoji="1" lang="en-US" altLang="ja-JP" sz="3000" b="1" dirty="0" smtClean="0"/>
              <a:t> subclass</a:t>
            </a:r>
            <a:endParaRPr kumimoji="1" lang="ja-JP" altLang="en-US" sz="3000" b="1" dirty="0"/>
          </a:p>
        </p:txBody>
      </p:sp>
      <p:sp>
        <p:nvSpPr>
          <p:cNvPr id="32" name="対角する 2 つの角を丸めた四角形 31"/>
          <p:cNvSpPr/>
          <p:nvPr/>
        </p:nvSpPr>
        <p:spPr>
          <a:xfrm>
            <a:off x="6156176" y="2368038"/>
            <a:ext cx="2664296" cy="1950026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355802" y="3215878"/>
            <a:ext cx="2232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200" dirty="0" smtClean="0"/>
              <a:t>T </a:t>
            </a:r>
            <a:r>
              <a:rPr lang="en-US" altLang="ja-JP" sz="2200" dirty="0" err="1" smtClean="0"/>
              <a:t>CrB</a:t>
            </a:r>
            <a:r>
              <a:rPr lang="en-US" altLang="ja-JP" sz="2200" dirty="0" smtClean="0"/>
              <a:t>, </a:t>
            </a:r>
            <a:r>
              <a:rPr kumimoji="1" lang="en-US" altLang="ja-JP" sz="2200" dirty="0" smtClean="0"/>
              <a:t>RS </a:t>
            </a:r>
            <a:r>
              <a:rPr kumimoji="1" lang="en-US" altLang="ja-JP" sz="2200" dirty="0" err="1" smtClean="0"/>
              <a:t>Oph</a:t>
            </a:r>
            <a:r>
              <a:rPr kumimoji="1" lang="en-US" altLang="ja-JP" sz="2200" dirty="0" smtClean="0"/>
              <a:t>, </a:t>
            </a:r>
          </a:p>
          <a:p>
            <a:pPr algn="ctr"/>
            <a:r>
              <a:rPr lang="en-US" altLang="ja-JP" sz="2200" dirty="0" smtClean="0"/>
              <a:t>V3890 </a:t>
            </a:r>
            <a:r>
              <a:rPr lang="en-US" altLang="ja-JP" sz="2200" dirty="0" err="1" smtClean="0"/>
              <a:t>Sgr</a:t>
            </a:r>
            <a:r>
              <a:rPr lang="en-US" altLang="ja-JP" sz="2200" dirty="0" smtClean="0"/>
              <a:t>, </a:t>
            </a:r>
            <a:endParaRPr kumimoji="1" lang="en-US" altLang="ja-JP" sz="2200" dirty="0" smtClean="0"/>
          </a:p>
          <a:p>
            <a:pPr algn="ctr"/>
            <a:r>
              <a:rPr kumimoji="1" lang="en-US" altLang="ja-JP" sz="2200" dirty="0" smtClean="0"/>
              <a:t>V745 </a:t>
            </a:r>
            <a:r>
              <a:rPr kumimoji="1" lang="en-US" altLang="ja-JP" sz="2200" dirty="0" err="1" smtClean="0"/>
              <a:t>Sco</a:t>
            </a:r>
            <a:endParaRPr kumimoji="1" lang="ja-JP" altLang="en-US" sz="22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300192" y="2517864"/>
            <a:ext cx="24530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000" b="1" dirty="0" smtClean="0"/>
              <a:t>T </a:t>
            </a:r>
            <a:r>
              <a:rPr kumimoji="1" lang="en-US" altLang="ja-JP" sz="3000" b="1" dirty="0" err="1" smtClean="0"/>
              <a:t>CrB</a:t>
            </a:r>
            <a:r>
              <a:rPr kumimoji="1" lang="en-US" altLang="ja-JP" sz="3000" b="1" dirty="0" smtClean="0"/>
              <a:t> subclass</a:t>
            </a:r>
            <a:endParaRPr kumimoji="1" lang="ja-JP" altLang="en-US" sz="3000" b="1" dirty="0"/>
          </a:p>
        </p:txBody>
      </p:sp>
      <p:sp>
        <p:nvSpPr>
          <p:cNvPr id="35" name="正方形/長方形 34"/>
          <p:cNvSpPr/>
          <p:nvPr/>
        </p:nvSpPr>
        <p:spPr>
          <a:xfrm>
            <a:off x="1256020" y="6187370"/>
            <a:ext cx="69883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000" dirty="0">
                <a:solidFill>
                  <a:schemeClr val="bg1">
                    <a:lumMod val="50000"/>
                  </a:schemeClr>
                </a:solidFill>
              </a:rPr>
              <a:t>IM Nor, CI </a:t>
            </a:r>
            <a:r>
              <a:rPr lang="en-US" altLang="ja-JP" sz="3000" dirty="0" err="1" smtClean="0">
                <a:solidFill>
                  <a:schemeClr val="bg1">
                    <a:lumMod val="50000"/>
                  </a:schemeClr>
                </a:solidFill>
              </a:rPr>
              <a:t>Aql</a:t>
            </a:r>
            <a:r>
              <a:rPr lang="en-US" altLang="ja-JP" sz="3000" dirty="0" smtClean="0">
                <a:solidFill>
                  <a:schemeClr val="bg1">
                    <a:lumMod val="50000"/>
                  </a:schemeClr>
                </a:solidFill>
              </a:rPr>
              <a:t>, V2487 </a:t>
            </a:r>
            <a:r>
              <a:rPr lang="en-US" altLang="ja-JP" sz="3000" dirty="0" err="1" smtClean="0">
                <a:solidFill>
                  <a:schemeClr val="bg1">
                    <a:lumMod val="50000"/>
                  </a:schemeClr>
                </a:solidFill>
              </a:rPr>
              <a:t>Oph</a:t>
            </a:r>
            <a:r>
              <a:rPr lang="en-US" altLang="ja-JP" sz="3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ja-JP" altLang="en-US" sz="3000" dirty="0" smtClean="0">
                <a:solidFill>
                  <a:schemeClr val="bg1">
                    <a:lumMod val="50000"/>
                  </a:schemeClr>
                </a:solidFill>
              </a:rPr>
              <a:t>のサブクラスは</a:t>
            </a:r>
            <a:r>
              <a:rPr lang="en-US" altLang="ja-JP" sz="3000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ja-JP" altLang="en-US" sz="30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C1FD-961D-4CA8-BAD3-517890CF1AB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620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6" grpId="0" animBg="1"/>
      <p:bldP spid="27" grpId="0"/>
      <p:bldP spid="28" grpId="0"/>
      <p:bldP spid="29" grpId="0" animBg="1"/>
      <p:bldP spid="30" grpId="0"/>
      <p:bldP spid="31" grpId="0"/>
      <p:bldP spid="32" grpId="0" animBg="1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t_RIMG0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815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-12700" y="44450"/>
            <a:ext cx="91567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 </a:t>
            </a:r>
            <a:r>
              <a:rPr lang="en-US" altLang="ja-JP" sz="4000" b="1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Pyx</a:t>
            </a:r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1890</a:t>
            </a:r>
            <a:r>
              <a:rPr lang="ja-JP" alt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1944 Outburst</a:t>
            </a:r>
            <a:endParaRPr lang="ja-JP" altLang="en-US" sz="4000" b="1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2" descr="cut_RIMG0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016341"/>
              </p:ext>
            </p:extLst>
          </p:nvPr>
        </p:nvGraphicFramePr>
        <p:xfrm>
          <a:off x="683568" y="836712"/>
          <a:ext cx="8169732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6675"/>
                <a:gridCol w="5374323"/>
                <a:gridCol w="1558734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Outburst</a:t>
                      </a:r>
                      <a:endParaRPr kumimoji="1" lang="ja-JP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err="1" smtClean="0"/>
                        <a:t>Coment</a:t>
                      </a:r>
                      <a:endParaRPr kumimoji="1" lang="ja-JP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smtClean="0"/>
                        <a:t>Reference</a:t>
                      </a:r>
                      <a:endParaRPr kumimoji="1" lang="ja-JP" alt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500" dirty="0" smtClean="0"/>
                        <a:t>1890</a:t>
                      </a:r>
                      <a:endParaRPr kumimoji="1" lang="ja-JP" alt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smtClean="0"/>
                        <a:t>Leavitt </a:t>
                      </a:r>
                      <a:r>
                        <a:rPr kumimoji="1" lang="ja-JP" altLang="en-US" sz="2200" dirty="0" smtClean="0"/>
                        <a:t>の追跡調査で発見される</a:t>
                      </a:r>
                      <a:r>
                        <a:rPr lang="ja-JP" altLang="en-US" sz="2200" dirty="0" smtClean="0"/>
                        <a:t> </a:t>
                      </a:r>
                      <a:r>
                        <a:rPr lang="en-US" altLang="ja-JP" sz="2200" dirty="0" smtClean="0"/>
                        <a:t>(7.9:</a:t>
                      </a:r>
                      <a:r>
                        <a:rPr lang="ja-JP" altLang="en-US" sz="2200" dirty="0" smtClean="0"/>
                        <a:t>等</a:t>
                      </a:r>
                      <a:r>
                        <a:rPr lang="en-US" altLang="ja-JP" sz="2200" dirty="0" smtClean="0"/>
                        <a:t>).</a:t>
                      </a:r>
                      <a:endParaRPr kumimoji="1" lang="ja-JP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 smtClean="0"/>
                        <a:t>Leavitt</a:t>
                      </a:r>
                      <a:r>
                        <a:rPr lang="ja-JP" altLang="en-US" sz="1200" baseline="0" dirty="0" smtClean="0"/>
                        <a:t> </a:t>
                      </a:r>
                      <a:r>
                        <a:rPr lang="en-US" altLang="ja-JP" sz="1200" baseline="0" dirty="0" smtClean="0"/>
                        <a:t>(</a:t>
                      </a:r>
                      <a:r>
                        <a:rPr lang="en-US" altLang="ja-JP" sz="1200" dirty="0" smtClean="0"/>
                        <a:t>1920)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500" dirty="0" smtClean="0"/>
                        <a:t>1902</a:t>
                      </a:r>
                      <a:endParaRPr kumimoji="1" lang="ja-JP" alt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smtClean="0"/>
                        <a:t>H. Leavitt </a:t>
                      </a:r>
                      <a:r>
                        <a:rPr kumimoji="1" lang="ja-JP" altLang="en-US" sz="2200" dirty="0" smtClean="0"/>
                        <a:t>によって</a:t>
                      </a:r>
                      <a:r>
                        <a:rPr kumimoji="1" lang="en-US" altLang="ja-JP" sz="2200" dirty="0" smtClean="0"/>
                        <a:t>Harvard</a:t>
                      </a:r>
                      <a:r>
                        <a:rPr lang="ja-JP" altLang="en-US" sz="2200" dirty="0" smtClean="0"/>
                        <a:t>の写真乾板から初めて</a:t>
                      </a:r>
                      <a:r>
                        <a:rPr lang="en-US" altLang="ja-JP" sz="2200" dirty="0" smtClean="0"/>
                        <a:t>outburst</a:t>
                      </a:r>
                      <a:r>
                        <a:rPr lang="ja-JP" altLang="en-US" sz="2200" dirty="0" smtClean="0"/>
                        <a:t>が発見</a:t>
                      </a:r>
                      <a:r>
                        <a:rPr kumimoji="1" lang="en-US" altLang="ja-JP" sz="2200" dirty="0" smtClean="0"/>
                        <a:t>(7.3</a:t>
                      </a:r>
                      <a:r>
                        <a:rPr kumimoji="1" lang="ja-JP" altLang="en-US" sz="2200" dirty="0" smtClean="0"/>
                        <a:t>等</a:t>
                      </a:r>
                      <a:r>
                        <a:rPr kumimoji="1" lang="en-US" altLang="ja-JP" sz="2200" dirty="0" smtClean="0"/>
                        <a:t>) .</a:t>
                      </a:r>
                      <a:endParaRPr kumimoji="1" lang="ja-JP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Leavitt &amp; Pickering</a:t>
                      </a:r>
                      <a:r>
                        <a:rPr kumimoji="1" lang="ja-JP" altLang="en-US" sz="1200" dirty="0" smtClean="0"/>
                        <a:t>　</a:t>
                      </a:r>
                      <a:r>
                        <a:rPr kumimoji="1" lang="en-US" altLang="ja-JP" sz="1200" dirty="0" smtClean="0"/>
                        <a:t>(1913)</a:t>
                      </a:r>
                      <a:endParaRPr kumimoji="1" lang="ja-JP" alt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500" dirty="0" smtClean="0"/>
                        <a:t>1920</a:t>
                      </a:r>
                      <a:endParaRPr kumimoji="1" lang="ja-JP" alt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200" dirty="0" smtClean="0"/>
                        <a:t>Leavitt </a:t>
                      </a:r>
                      <a:r>
                        <a:rPr lang="ja-JP" altLang="en-US" sz="2200" dirty="0" smtClean="0"/>
                        <a:t>によって発見 </a:t>
                      </a:r>
                      <a:r>
                        <a:rPr lang="en-US" altLang="ja-JP" sz="2200" dirty="0" smtClean="0"/>
                        <a:t>(6.6</a:t>
                      </a:r>
                      <a:r>
                        <a:rPr lang="ja-JP" altLang="en-US" sz="2200" dirty="0" smtClean="0"/>
                        <a:t>等</a:t>
                      </a:r>
                      <a:r>
                        <a:rPr lang="en-US" altLang="ja-JP" sz="2200" dirty="0" smtClean="0"/>
                        <a:t>).</a:t>
                      </a:r>
                      <a:endParaRPr kumimoji="1" lang="ja-JP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dirty="0" smtClean="0"/>
                        <a:t>Leavitt</a:t>
                      </a:r>
                      <a:r>
                        <a:rPr lang="ja-JP" altLang="en-US" sz="1200" baseline="0" dirty="0" smtClean="0"/>
                        <a:t> </a:t>
                      </a:r>
                      <a:r>
                        <a:rPr lang="en-US" altLang="ja-JP" sz="1200" baseline="0" dirty="0" smtClean="0"/>
                        <a:t>(</a:t>
                      </a:r>
                      <a:r>
                        <a:rPr lang="en-US" altLang="ja-JP" sz="1200" dirty="0" smtClean="0"/>
                        <a:t>1920)</a:t>
                      </a:r>
                      <a:endParaRPr kumimoji="1" lang="ja-JP" altLang="en-US" sz="1200" dirty="0" smtClean="0"/>
                    </a:p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500" dirty="0" smtClean="0"/>
                        <a:t>1944</a:t>
                      </a:r>
                      <a:endParaRPr kumimoji="1" lang="ja-JP" alt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smtClean="0"/>
                        <a:t>7.1</a:t>
                      </a:r>
                      <a:r>
                        <a:rPr kumimoji="1" lang="ja-JP" altLang="en-US" sz="2200" dirty="0" smtClean="0"/>
                        <a:t>等にまで明るくなっているのを発見</a:t>
                      </a:r>
                      <a:r>
                        <a:rPr kumimoji="1" lang="en-US" altLang="ja-JP" sz="2200" dirty="0" smtClean="0"/>
                        <a:t>.</a:t>
                      </a:r>
                      <a:endParaRPr kumimoji="1" lang="ja-JP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 smtClean="0"/>
                        <a:t>Campbell</a:t>
                      </a:r>
                      <a:r>
                        <a:rPr lang="en-US" altLang="ja-JP" sz="1200" baseline="0" dirty="0" smtClean="0"/>
                        <a:t> (</a:t>
                      </a:r>
                      <a:r>
                        <a:rPr lang="en-US" altLang="ja-JP" sz="1200" dirty="0" smtClean="0"/>
                        <a:t>1945)</a:t>
                      </a:r>
                      <a:endParaRPr kumimoji="1" lang="ja-JP" altLang="en-US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 descr="E:\研究会など\2012連星変光星WS\IMG_09991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61345"/>
            <a:ext cx="479055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491049" y="6402814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(Payne-</a:t>
            </a:r>
            <a:r>
              <a:rPr kumimoji="1" lang="en-US" altLang="ja-JP" sz="1600" dirty="0" err="1" smtClean="0"/>
              <a:t>Gaposhkin</a:t>
            </a:r>
            <a:r>
              <a:rPr kumimoji="1" lang="en-US" altLang="ja-JP" sz="1600" dirty="0" smtClean="0"/>
              <a:t>, 1957)</a:t>
            </a:r>
            <a:endParaRPr kumimoji="1" lang="ja-JP" altLang="en-US" sz="1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25460" y="4021385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 smtClean="0"/>
              <a:t>●</a:t>
            </a:r>
            <a:r>
              <a:rPr lang="en-US" altLang="ja-JP" sz="1400" dirty="0" smtClean="0"/>
              <a:t>1902 outburst</a:t>
            </a:r>
          </a:p>
          <a:p>
            <a:pPr algn="r"/>
            <a:r>
              <a:rPr kumimoji="1" lang="ja-JP" altLang="en-US" sz="1400" b="1" dirty="0" smtClean="0"/>
              <a:t>○</a:t>
            </a:r>
            <a:r>
              <a:rPr kumimoji="1" lang="en-US" altLang="ja-JP" sz="1400" dirty="0" smtClean="0"/>
              <a:t>1920 outburst</a:t>
            </a:r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81644" y="3933056"/>
            <a:ext cx="39268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/>
              <a:t>1902</a:t>
            </a:r>
            <a:r>
              <a:rPr lang="ja-JP" altLang="en-US" sz="2200" dirty="0" smtClean="0"/>
              <a:t>年と</a:t>
            </a:r>
            <a:r>
              <a:rPr lang="en-US" altLang="ja-JP" sz="2200" dirty="0" smtClean="0"/>
              <a:t>1920</a:t>
            </a:r>
            <a:r>
              <a:rPr lang="ja-JP" altLang="en-US" sz="2200" dirty="0" smtClean="0"/>
              <a:t>年の</a:t>
            </a:r>
            <a:r>
              <a:rPr kumimoji="1" lang="ja-JP" altLang="en-US" sz="2200" dirty="0" smtClean="0"/>
              <a:t>爆発で光度変化の様子は確認されている。</a:t>
            </a:r>
            <a:endParaRPr kumimoji="1" lang="en-US" altLang="ja-JP" sz="2200" dirty="0" smtClean="0"/>
          </a:p>
          <a:p>
            <a:endParaRPr kumimoji="1" lang="en-US" altLang="ja-JP" sz="2200" dirty="0" smtClean="0"/>
          </a:p>
          <a:p>
            <a:r>
              <a:rPr lang="ja-JP" altLang="en-US" sz="2200" dirty="0" smtClean="0"/>
              <a:t>しかしこれら</a:t>
            </a:r>
            <a:r>
              <a:rPr lang="en-US" altLang="ja-JP" sz="2200" dirty="0" smtClean="0"/>
              <a:t>4</a:t>
            </a:r>
            <a:r>
              <a:rPr lang="ja-JP" altLang="en-US" sz="2200" dirty="0" smtClean="0"/>
              <a:t>回の爆発において分光観測がなされ</a:t>
            </a:r>
            <a:r>
              <a:rPr lang="ja-JP" altLang="en-US" sz="2200" dirty="0"/>
              <a:t>たの</a:t>
            </a:r>
            <a:r>
              <a:rPr lang="ja-JP" altLang="en-US" sz="2200" dirty="0" smtClean="0"/>
              <a:t>は</a:t>
            </a:r>
            <a:r>
              <a:rPr lang="en-US" altLang="ja-JP" sz="2200" dirty="0" smtClean="0"/>
              <a:t>1920</a:t>
            </a:r>
            <a:r>
              <a:rPr lang="ja-JP" altLang="en-US" sz="2200" dirty="0" smtClean="0"/>
              <a:t>年</a:t>
            </a:r>
            <a:r>
              <a:rPr lang="en-US" altLang="ja-JP" sz="2200" dirty="0" smtClean="0"/>
              <a:t>(+24 d)</a:t>
            </a:r>
            <a:r>
              <a:rPr lang="ja-JP" altLang="en-US" sz="2200" dirty="0" smtClean="0"/>
              <a:t>と</a:t>
            </a:r>
            <a:r>
              <a:rPr lang="en-US" altLang="ja-JP" sz="2200" dirty="0" smtClean="0"/>
              <a:t>1944</a:t>
            </a:r>
            <a:r>
              <a:rPr lang="ja-JP" altLang="en-US" sz="2200" dirty="0" smtClean="0"/>
              <a:t>年</a:t>
            </a:r>
            <a:r>
              <a:rPr lang="en-US" altLang="ja-JP" sz="2200" dirty="0" smtClean="0"/>
              <a:t>(+130 d)</a:t>
            </a:r>
            <a:r>
              <a:rPr lang="ja-JP" altLang="en-US" sz="2200" dirty="0" smtClean="0"/>
              <a:t>の二回のみ。</a:t>
            </a:r>
            <a:endParaRPr lang="en-US" altLang="ja-JP" sz="22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9552" y="5986155"/>
            <a:ext cx="21072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00" dirty="0" smtClean="0"/>
              <a:t>Range: 6.5p – 15.3p</a:t>
            </a:r>
            <a:endParaRPr kumimoji="1" lang="ja-JP" altLang="en-US" sz="1500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C1FD-961D-4CA8-BAD3-517890CF1AB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045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t_RIMG0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815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-12700" y="44450"/>
            <a:ext cx="9156700" cy="78483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5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Outburst in 1966</a:t>
            </a:r>
            <a:endParaRPr lang="ja-JP" altLang="en-US" sz="4500" b="1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2" descr="cut_RIMG0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467543" y="980728"/>
            <a:ext cx="8293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700" dirty="0" smtClean="0"/>
              <a:t>1967</a:t>
            </a:r>
            <a:r>
              <a:rPr kumimoji="1" lang="ja-JP" altLang="en-US" sz="2700" dirty="0" smtClean="0"/>
              <a:t>年の爆発で</a:t>
            </a:r>
            <a:r>
              <a:rPr lang="ja-JP" altLang="en-US" sz="2700" dirty="0"/>
              <a:t>多くの</a:t>
            </a:r>
            <a:r>
              <a:rPr kumimoji="1" lang="ja-JP" altLang="en-US" sz="2700" dirty="0" smtClean="0"/>
              <a:t>観測（主に眼視）が行われ、光度変化がより明瞭になる。</a:t>
            </a:r>
            <a:endParaRPr kumimoji="1" lang="en-US" altLang="ja-JP" sz="27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4" t="26499" r="33524" b="21461"/>
          <a:stretch/>
        </p:blipFill>
        <p:spPr bwMode="auto">
          <a:xfrm>
            <a:off x="1259632" y="1869135"/>
            <a:ext cx="6912768" cy="473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2386485" y="4019729"/>
            <a:ext cx="1800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500" i="1" dirty="0" smtClean="0"/>
              <a:t>t</a:t>
            </a:r>
            <a:r>
              <a:rPr kumimoji="1" lang="en-US" altLang="ja-JP" sz="2500" baseline="-25000" dirty="0" smtClean="0"/>
              <a:t>3</a:t>
            </a:r>
            <a:r>
              <a:rPr kumimoji="1" lang="en-US" altLang="ja-JP" sz="2500" dirty="0" smtClean="0"/>
              <a:t>=62 d</a:t>
            </a:r>
            <a:endParaRPr kumimoji="1" lang="ja-JP" altLang="en-US" sz="25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427984" y="20608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 smtClean="0"/>
              <a:t>Schaefer (2010)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C1FD-961D-4CA8-BAD3-517890CF1AB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751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t_RIMG0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815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-12700" y="44450"/>
            <a:ext cx="91567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Spectra in 1966 </a:t>
            </a:r>
            <a:endParaRPr lang="ja-JP" alt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ut_RIMG0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3" t="11597" r="32555" b="12341"/>
          <a:stretch/>
        </p:blipFill>
        <p:spPr bwMode="auto">
          <a:xfrm>
            <a:off x="-12700" y="2267580"/>
            <a:ext cx="5352041" cy="440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9" t="13019" r="45413" b="10637"/>
          <a:stretch/>
        </p:blipFill>
        <p:spPr bwMode="auto">
          <a:xfrm>
            <a:off x="5558968" y="983805"/>
            <a:ext cx="3549536" cy="568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5868144" y="111545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Hβ</a:t>
            </a:r>
            <a:r>
              <a:rPr kumimoji="1" lang="ja-JP" altLang="en-US" dirty="0" smtClean="0"/>
              <a:t>の時間変化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467544" y="5873769"/>
            <a:ext cx="157126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500" dirty="0">
                <a:latin typeface="Times New Roman" pitchFamily="18" charset="0"/>
                <a:cs typeface="Times New Roman" pitchFamily="18" charset="0"/>
              </a:rPr>
              <a:t>(Catchpole, 1969)</a:t>
            </a:r>
            <a:endParaRPr lang="ja-JP" altLang="en-US" sz="1500" dirty="0"/>
          </a:p>
        </p:txBody>
      </p:sp>
      <p:sp>
        <p:nvSpPr>
          <p:cNvPr id="11" name="正方形/長方形 10"/>
          <p:cNvSpPr/>
          <p:nvPr/>
        </p:nvSpPr>
        <p:spPr>
          <a:xfrm>
            <a:off x="5796136" y="6021288"/>
            <a:ext cx="157126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500" dirty="0">
                <a:latin typeface="Times New Roman" pitchFamily="18" charset="0"/>
                <a:cs typeface="Times New Roman" pitchFamily="18" charset="0"/>
              </a:rPr>
              <a:t>(Catchpole, 1969)</a:t>
            </a:r>
            <a:endParaRPr lang="ja-JP" altLang="en-US" sz="15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89480" y="347461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smtClean="0"/>
              <a:t>-23 d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95936" y="45718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smtClean="0"/>
              <a:t>-20 d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95936" y="579597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 smtClean="0"/>
              <a:t>+49 </a:t>
            </a:r>
            <a:r>
              <a:rPr kumimoji="1" lang="en-US" altLang="ja-JP" dirty="0" smtClean="0"/>
              <a:t>d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380312" y="220486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smtClean="0"/>
              <a:t>-23 d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380312" y="292494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smtClean="0"/>
              <a:t>-20 d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380312" y="35730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smtClean="0"/>
              <a:t>+30 d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380312" y="414908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smtClean="0"/>
              <a:t>+49 d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380312" y="47878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smtClean="0"/>
              <a:t>+56 d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380312" y="52199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smtClean="0"/>
              <a:t>+106 d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380312" y="565195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smtClean="0"/>
              <a:t>+155 d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79512" y="1052736"/>
            <a:ext cx="5544616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07504" y="980728"/>
            <a:ext cx="5544616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ja-JP" altLang="en-US" sz="2000" dirty="0" smtClean="0"/>
              <a:t>極大の</a:t>
            </a:r>
            <a:r>
              <a:rPr lang="en-US" altLang="ja-JP" sz="2000" dirty="0" smtClean="0"/>
              <a:t>23</a:t>
            </a:r>
            <a:r>
              <a:rPr kumimoji="1" lang="ja-JP" altLang="en-US" sz="2000" dirty="0" smtClean="0"/>
              <a:t>日前から分光観測（写真）が行われた</a:t>
            </a:r>
            <a:endParaRPr kumimoji="1" lang="en-US" altLang="ja-JP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000" dirty="0" smtClean="0"/>
              <a:t>He I, N II, Fe II </a:t>
            </a:r>
            <a:r>
              <a:rPr lang="ja-JP" altLang="en-US" sz="2000" dirty="0" smtClean="0"/>
              <a:t>などの輝線や</a:t>
            </a:r>
            <a:r>
              <a:rPr lang="en-US" altLang="ja-JP" sz="2000" dirty="0" smtClean="0"/>
              <a:t>P-</a:t>
            </a:r>
            <a:r>
              <a:rPr lang="en-US" altLang="ja-JP" sz="2000" dirty="0" err="1" smtClean="0"/>
              <a:t>Cyg</a:t>
            </a:r>
            <a:r>
              <a:rPr lang="en-US" altLang="ja-JP" sz="2000" dirty="0" smtClean="0"/>
              <a:t> profile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000" dirty="0" smtClean="0"/>
              <a:t>Hβ</a:t>
            </a:r>
            <a:r>
              <a:rPr lang="ja-JP" altLang="en-US" sz="2000" dirty="0" smtClean="0"/>
              <a:t>輪郭の変化</a:t>
            </a:r>
            <a:endParaRPr lang="en-US" altLang="ja-JP" sz="2000" dirty="0" smtClean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C1FD-961D-4CA8-BAD3-517890CF1AB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26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t_RIMG0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815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グループ化 15"/>
          <p:cNvGrpSpPr/>
          <p:nvPr/>
        </p:nvGrpSpPr>
        <p:grpSpPr>
          <a:xfrm>
            <a:off x="188258" y="889550"/>
            <a:ext cx="8839492" cy="2251418"/>
            <a:chOff x="188258" y="332656"/>
            <a:chExt cx="8839492" cy="2251418"/>
          </a:xfrm>
        </p:grpSpPr>
        <p:sp>
          <p:nvSpPr>
            <p:cNvPr id="2" name="テキスト ボックス 1"/>
            <p:cNvSpPr txBox="1"/>
            <p:nvPr/>
          </p:nvSpPr>
          <p:spPr>
            <a:xfrm>
              <a:off x="251520" y="491193"/>
              <a:ext cx="8776230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kumimoji="1" lang="en-US" altLang="ja-JP" sz="26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T </a:t>
              </a:r>
              <a:r>
                <a:rPr kumimoji="1" lang="en-US" altLang="ja-JP" sz="2600" dirty="0" err="1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Pyx</a:t>
              </a:r>
              <a:r>
                <a:rPr kumimoji="1" lang="ja-JP" altLang="en-US" sz="26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は</a:t>
              </a:r>
              <a:r>
                <a:rPr kumimoji="1" lang="en-US" altLang="ja-JP" sz="26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1966</a:t>
              </a:r>
              <a:r>
                <a:rPr kumimoji="1" lang="ja-JP" altLang="en-US" sz="26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年まで約</a:t>
              </a:r>
              <a:r>
                <a:rPr kumimoji="1" lang="en-US" altLang="ja-JP" sz="26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20</a:t>
              </a:r>
              <a:r>
                <a:rPr kumimoji="1" lang="ja-JP" altLang="en-US" sz="26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年ごとに爆発が見られてきた。</a:t>
              </a:r>
              <a:endParaRPr kumimoji="1" lang="en-US" altLang="ja-JP" sz="2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ja-JP" altLang="en-US" sz="26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以後</a:t>
              </a:r>
              <a:r>
                <a:rPr lang="en-US" altLang="ja-JP" sz="26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40</a:t>
              </a:r>
              <a:r>
                <a:rPr lang="ja-JP" altLang="en-US" sz="26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年以上に渡って</a:t>
              </a:r>
              <a:r>
                <a:rPr lang="ja-JP" altLang="en-US" sz="26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爆発が見られなかった </a:t>
              </a:r>
              <a:r>
                <a:rPr lang="en-US" altLang="ja-JP" sz="26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(</a:t>
              </a:r>
              <a:r>
                <a:rPr lang="ja-JP" altLang="en-US" sz="26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見逃しの可能性もあるか</a:t>
              </a:r>
              <a:r>
                <a:rPr lang="en-US" altLang="ja-JP" sz="26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?!)</a:t>
              </a:r>
              <a:r>
                <a:rPr lang="ja-JP" altLang="en-US" sz="2600" dirty="0" err="1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。</a:t>
              </a:r>
              <a:endParaRPr lang="en-US" altLang="ja-JP" sz="2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ja-JP" altLang="en-US" sz="26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質量降着率が下がって休眠期に入り数千～数百万年は爆発しない、とも</a:t>
              </a:r>
              <a:r>
                <a:rPr lang="ja-JP" altLang="en-US" sz="26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言われた </a:t>
              </a:r>
              <a:r>
                <a:rPr lang="en-US" altLang="ja-JP" sz="26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(Schaefer et al., 2010)</a:t>
              </a:r>
              <a:r>
                <a:rPr lang="ja-JP" altLang="en-US" sz="2600" dirty="0" err="1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。</a:t>
              </a:r>
              <a:endParaRPr lang="en-US" altLang="ja-JP" sz="2600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8" name="対角する 2 つの角を丸めた四角形 7"/>
            <p:cNvSpPr/>
            <p:nvPr/>
          </p:nvSpPr>
          <p:spPr>
            <a:xfrm>
              <a:off x="188258" y="332656"/>
              <a:ext cx="8776230" cy="2251418"/>
            </a:xfrm>
            <a:prstGeom prst="round2Diag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C1FD-961D-4CA8-BAD3-517890CF1AB3}" type="slidenum">
              <a:rPr kumimoji="1" lang="ja-JP" altLang="en-US" smtClean="0"/>
              <a:t>8</a:t>
            </a:fld>
            <a:endParaRPr kumimoji="1" lang="ja-JP" altLang="en-US"/>
          </a:p>
        </p:txBody>
      </p:sp>
      <p:grpSp>
        <p:nvGrpSpPr>
          <p:cNvPr id="15" name="グループ化 14"/>
          <p:cNvGrpSpPr/>
          <p:nvPr/>
        </p:nvGrpSpPr>
        <p:grpSpPr>
          <a:xfrm>
            <a:off x="188258" y="3451066"/>
            <a:ext cx="8848238" cy="1706126"/>
            <a:chOff x="188258" y="2996952"/>
            <a:chExt cx="8848238" cy="1706126"/>
          </a:xfrm>
        </p:grpSpPr>
        <p:sp>
          <p:nvSpPr>
            <p:cNvPr id="7" name="正方形/長方形 6"/>
            <p:cNvSpPr/>
            <p:nvPr/>
          </p:nvSpPr>
          <p:spPr>
            <a:xfrm>
              <a:off x="251520" y="3155490"/>
              <a:ext cx="8784976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altLang="ja-JP" sz="26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1966</a:t>
              </a:r>
              <a:r>
                <a:rPr lang="ja-JP" altLang="en-US" sz="26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年の分光観測は写真観測で長波長側の詳細不明。</a:t>
              </a:r>
              <a:endParaRPr lang="en-US" altLang="ja-JP" sz="2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ja-JP" altLang="en-US" sz="26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極大前</a:t>
              </a:r>
              <a:r>
                <a:rPr lang="en-US" altLang="ja-JP" sz="26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(</a:t>
              </a:r>
              <a:r>
                <a:rPr lang="en-US" altLang="ja-JP" sz="26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1966</a:t>
              </a:r>
              <a:r>
                <a:rPr lang="ja-JP" altLang="en-US" sz="26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年</a:t>
              </a:r>
              <a:r>
                <a:rPr lang="en-US" altLang="ja-JP" sz="26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)</a:t>
              </a:r>
              <a:r>
                <a:rPr lang="ja-JP" altLang="en-US" sz="2600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のスペクトルは二晩しかない</a:t>
              </a:r>
              <a:r>
                <a:rPr lang="ja-JP" altLang="en-US" sz="26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。</a:t>
              </a:r>
              <a:endParaRPr lang="en-US" altLang="ja-JP" sz="2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ja-JP" altLang="en-US" sz="26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極大前後の観測例も無い。</a:t>
              </a:r>
              <a:endParaRPr lang="en-US" altLang="ja-JP" sz="2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1" name="対角する 2 つの角を丸めた四角形 10"/>
            <p:cNvSpPr/>
            <p:nvPr/>
          </p:nvSpPr>
          <p:spPr>
            <a:xfrm>
              <a:off x="188258" y="2996952"/>
              <a:ext cx="8776230" cy="1526690"/>
            </a:xfrm>
            <a:prstGeom prst="round2Diag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7020272" y="4149080"/>
              <a:ext cx="1656184" cy="553998"/>
            </a:xfrm>
            <a:prstGeom prst="rect">
              <a:avLst/>
            </a:prstGeom>
            <a:ln w="38100"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0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問題点</a:t>
              </a:r>
              <a:endParaRPr kumimoji="1" lang="ja-JP" altLang="en-US" sz="3000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827584" y="5273913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 smtClean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 </a:t>
            </a:r>
            <a:r>
              <a:rPr kumimoji="1" lang="en-US" altLang="ja-JP" sz="4000" b="1" dirty="0" err="1" smtClean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Pyx</a:t>
            </a:r>
            <a:r>
              <a:rPr kumimoji="1" lang="en-US" altLang="ja-JP" sz="4000" b="1" dirty="0" smtClean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kumimoji="1" lang="ja-JP" altLang="en-US" sz="4000" b="1" dirty="0" smtClean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は</a:t>
            </a:r>
            <a:r>
              <a:rPr kumimoji="1" lang="en-US" altLang="ja-JP" sz="4000" b="1" dirty="0" smtClean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40</a:t>
            </a:r>
            <a:r>
              <a:rPr kumimoji="1" lang="ja-JP" altLang="en-US" sz="4000" b="1" dirty="0" smtClean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年以上に渡って次の爆発が期待され続けてきた</a:t>
            </a:r>
            <a:r>
              <a:rPr lang="ja-JP" altLang="en-US" sz="4000" b="1" dirty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。</a:t>
            </a:r>
            <a:endParaRPr kumimoji="1" lang="ja-JP" altLang="en-US" sz="4000" b="1" dirty="0">
              <a:solidFill>
                <a:srgbClr val="0070C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-12700" y="44450"/>
            <a:ext cx="91567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Motivation</a:t>
            </a:r>
            <a:endParaRPr lang="ja-JP" altLang="en-US" sz="4000" b="1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2" name="Picture 2" descr="cut_RIMG0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92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539552" y="1268760"/>
            <a:ext cx="8208912" cy="16833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Picture 3" descr="cut_RIMG0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815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-12700" y="44450"/>
            <a:ext cx="91567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2011 Outburst!</a:t>
            </a:r>
            <a:endParaRPr lang="ja-JP" altLang="en-US" sz="4000" b="1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2" descr="cut_RIMG0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461194" y="1124744"/>
            <a:ext cx="8208912" cy="1708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3500" dirty="0" smtClean="0"/>
              <a:t>2011</a:t>
            </a:r>
            <a:r>
              <a:rPr kumimoji="1" lang="ja-JP" altLang="en-US" sz="3500" dirty="0" smtClean="0"/>
              <a:t>年</a:t>
            </a:r>
            <a:r>
              <a:rPr kumimoji="1" lang="en-US" altLang="ja-JP" sz="3500" dirty="0" smtClean="0"/>
              <a:t>4</a:t>
            </a:r>
            <a:r>
              <a:rPr kumimoji="1" lang="ja-JP" altLang="en-US" sz="3500" dirty="0" smtClean="0"/>
              <a:t>月</a:t>
            </a:r>
            <a:r>
              <a:rPr kumimoji="1" lang="en-US" altLang="ja-JP" sz="3500" dirty="0" smtClean="0"/>
              <a:t>14</a:t>
            </a:r>
            <a:r>
              <a:rPr kumimoji="1" lang="ja-JP" altLang="en-US" sz="3500" dirty="0" smtClean="0"/>
              <a:t>日にアメリカの </a:t>
            </a:r>
            <a:r>
              <a:rPr kumimoji="1" lang="en-US" altLang="ja-JP" sz="3500" dirty="0" smtClean="0"/>
              <a:t>M. </a:t>
            </a:r>
            <a:r>
              <a:rPr kumimoji="1" lang="en-US" altLang="ja-JP" sz="3500" dirty="0" err="1" smtClean="0"/>
              <a:t>Linnolt</a:t>
            </a:r>
            <a:r>
              <a:rPr kumimoji="1" lang="en-US" altLang="ja-JP" sz="3500" dirty="0" smtClean="0"/>
              <a:t> </a:t>
            </a:r>
            <a:r>
              <a:rPr kumimoji="1" lang="ja-JP" altLang="en-US" sz="3500" dirty="0" smtClean="0"/>
              <a:t>氏によって</a:t>
            </a:r>
            <a:r>
              <a:rPr kumimoji="1" lang="en-US" altLang="ja-JP" sz="3500" dirty="0" smtClean="0"/>
              <a:t>13</a:t>
            </a:r>
            <a:r>
              <a:rPr kumimoji="1" lang="ja-JP" altLang="en-US" sz="3500" dirty="0" smtClean="0"/>
              <a:t>等にまで増光していることが発見される</a:t>
            </a:r>
            <a:r>
              <a:rPr lang="ja-JP" altLang="en-US" sz="3500" dirty="0" smtClean="0"/>
              <a:t>！およそ</a:t>
            </a:r>
            <a:r>
              <a:rPr lang="en-US" altLang="ja-JP" sz="3500" dirty="0" smtClean="0">
                <a:solidFill>
                  <a:srgbClr val="C00000"/>
                </a:solidFill>
              </a:rPr>
              <a:t>45</a:t>
            </a:r>
            <a:r>
              <a:rPr lang="ja-JP" altLang="en-US" sz="3500" dirty="0" smtClean="0">
                <a:solidFill>
                  <a:srgbClr val="C00000"/>
                </a:solidFill>
              </a:rPr>
              <a:t>年ぶりの爆発</a:t>
            </a:r>
            <a:r>
              <a:rPr lang="ja-JP" altLang="en-US" sz="3500" dirty="0"/>
              <a:t>。</a:t>
            </a:r>
            <a:endParaRPr kumimoji="1" lang="ja-JP" altLang="en-US" sz="35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1194" y="3212976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kumimoji="1" lang="ja-JP" altLang="en-US" sz="3200" dirty="0" smtClean="0"/>
              <a:t>発見のアラート </a:t>
            </a:r>
            <a:r>
              <a:rPr lang="en-US" altLang="ja-JP" sz="3200" dirty="0" smtClean="0"/>
              <a:t>(</a:t>
            </a:r>
            <a:r>
              <a:rPr lang="en-US" altLang="ja-JP" sz="3200" dirty="0" err="1"/>
              <a:t>vsnet</a:t>
            </a:r>
            <a:r>
              <a:rPr lang="en-US" altLang="ja-JP" sz="3200" dirty="0"/>
              <a:t>-alert </a:t>
            </a:r>
            <a:r>
              <a:rPr lang="en-US" altLang="ja-JP" sz="3200" dirty="0" smtClean="0"/>
              <a:t>13154</a:t>
            </a:r>
            <a:r>
              <a:rPr lang="ja-JP" altLang="en-US" sz="3200" dirty="0" smtClean="0"/>
              <a:t>など</a:t>
            </a:r>
            <a:r>
              <a:rPr lang="en-US" altLang="ja-JP" sz="3200" dirty="0" smtClean="0"/>
              <a:t>) </a:t>
            </a:r>
            <a:r>
              <a:rPr kumimoji="1" lang="ja-JP" altLang="en-US" sz="3200" dirty="0" smtClean="0"/>
              <a:t>を受け、田邉自宅天文台において</a:t>
            </a:r>
            <a:r>
              <a:rPr kumimoji="1" lang="en-US" altLang="ja-JP" sz="3200" dirty="0" smtClean="0"/>
              <a:t>4</a:t>
            </a:r>
            <a:r>
              <a:rPr kumimoji="1" lang="ja-JP" altLang="en-US" sz="3200" dirty="0" smtClean="0"/>
              <a:t>月</a:t>
            </a:r>
            <a:r>
              <a:rPr kumimoji="1" lang="en-US" altLang="ja-JP" sz="3200" dirty="0" smtClean="0"/>
              <a:t>16</a:t>
            </a:r>
            <a:r>
              <a:rPr kumimoji="1" lang="ja-JP" altLang="en-US" sz="3200" dirty="0" smtClean="0"/>
              <a:t>日から</a:t>
            </a:r>
            <a:r>
              <a:rPr kumimoji="1" lang="en-US" altLang="ja-JP" sz="3200" dirty="0" smtClean="0"/>
              <a:t>5</a:t>
            </a:r>
            <a:r>
              <a:rPr kumimoji="1" lang="ja-JP" altLang="en-US" sz="3200" dirty="0" smtClean="0"/>
              <a:t>月</a:t>
            </a:r>
            <a:r>
              <a:rPr kumimoji="1" lang="en-US" altLang="ja-JP" sz="3200" dirty="0" smtClean="0"/>
              <a:t>14</a:t>
            </a:r>
            <a:r>
              <a:rPr kumimoji="1" lang="ja-JP" altLang="en-US" sz="3200" dirty="0" smtClean="0"/>
              <a:t>日まで分光観測を行った。</a:t>
            </a:r>
            <a:endParaRPr kumimoji="1" lang="en-US" altLang="ja-JP" sz="32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7544" y="5088086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kumimoji="1" lang="ja-JP" altLang="en-US" sz="3200" dirty="0" smtClean="0"/>
              <a:t>その後、</a:t>
            </a:r>
            <a:r>
              <a:rPr kumimoji="1" lang="en-US" altLang="ja-JP" sz="3200" dirty="0" smtClean="0"/>
              <a:t>2012</a:t>
            </a:r>
            <a:r>
              <a:rPr kumimoji="1" lang="ja-JP" altLang="en-US" sz="3200" dirty="0" smtClean="0"/>
              <a:t>年</a:t>
            </a:r>
            <a:r>
              <a:rPr kumimoji="1" lang="en-US" altLang="ja-JP" sz="3200" dirty="0" smtClean="0"/>
              <a:t>2</a:t>
            </a:r>
            <a:r>
              <a:rPr kumimoji="1" lang="ja-JP" altLang="en-US" sz="3200" dirty="0" smtClean="0"/>
              <a:t>月</a:t>
            </a:r>
            <a:r>
              <a:rPr kumimoji="1" lang="en-US" altLang="ja-JP" sz="3200" dirty="0" smtClean="0"/>
              <a:t>4</a:t>
            </a:r>
            <a:r>
              <a:rPr kumimoji="1" lang="ja-JP" altLang="en-US" sz="3200" dirty="0" smtClean="0"/>
              <a:t>日に美星天文台（公募観測）でも分光観測を行った。</a:t>
            </a:r>
            <a:endParaRPr kumimoji="1" lang="ja-JP" altLang="en-US" sz="32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8C1FD-961D-4CA8-BAD3-517890CF1AB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311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3194</TotalTime>
  <Words>1831</Words>
  <Application>Microsoft Office PowerPoint</Application>
  <PresentationFormat>画面に合わせる (4:3)</PresentationFormat>
  <Paragraphs>316</Paragraphs>
  <Slides>28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29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Imamura</dc:creator>
  <cp:lastModifiedBy>FJ-USER</cp:lastModifiedBy>
  <cp:revision>197</cp:revision>
  <cp:lastPrinted>2012-02-13T08:25:56Z</cp:lastPrinted>
  <dcterms:created xsi:type="dcterms:W3CDTF">2012-02-07T08:21:31Z</dcterms:created>
  <dcterms:modified xsi:type="dcterms:W3CDTF">2012-02-18T04:46:53Z</dcterms:modified>
</cp:coreProperties>
</file>