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96" r:id="rId3"/>
    <p:sldId id="298" r:id="rId4"/>
    <p:sldId id="295" r:id="rId5"/>
    <p:sldId id="294" r:id="rId6"/>
    <p:sldId id="267" r:id="rId7"/>
    <p:sldId id="297" r:id="rId8"/>
    <p:sldId id="266" r:id="rId9"/>
    <p:sldId id="276" r:id="rId10"/>
    <p:sldId id="282" r:id="rId11"/>
    <p:sldId id="278" r:id="rId12"/>
    <p:sldId id="281" r:id="rId13"/>
    <p:sldId id="260" r:id="rId14"/>
    <p:sldId id="263" r:id="rId15"/>
    <p:sldId id="289" r:id="rId16"/>
    <p:sldId id="273" r:id="rId17"/>
    <p:sldId id="286" r:id="rId18"/>
    <p:sldId id="303" r:id="rId19"/>
    <p:sldId id="306" r:id="rId20"/>
    <p:sldId id="305" r:id="rId21"/>
    <p:sldId id="302" r:id="rId22"/>
    <p:sldId id="301" r:id="rId23"/>
    <p:sldId id="283" r:id="rId24"/>
    <p:sldId id="307" r:id="rId25"/>
    <p:sldId id="285" r:id="rId26"/>
    <p:sldId id="291" r:id="rId27"/>
    <p:sldId id="299" r:id="rId28"/>
    <p:sldId id="300" r:id="rId29"/>
    <p:sldId id="304" r:id="rId3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35" autoAdjust="0"/>
    <p:restoredTop sz="96043" autoAdjust="0"/>
  </p:normalViewPr>
  <p:slideViewPr>
    <p:cSldViewPr>
      <p:cViewPr>
        <p:scale>
          <a:sx n="75" d="100"/>
          <a:sy n="75" d="100"/>
        </p:scale>
        <p:origin x="-936" y="-72"/>
      </p:cViewPr>
      <p:guideLst>
        <p:guide orient="horz" pos="2160"/>
        <p:guide pos="288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83D1BA-6DA7-4BB3-A7EF-4D4BBBDDAE0E}" type="datetimeFigureOut">
              <a:rPr kumimoji="1" lang="ja-JP" altLang="en-US" smtClean="0"/>
              <a:t>2012/2/17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677BEA-B000-4117-9600-D5CAA9891FBA}" type="slidenum">
              <a:rPr kumimoji="1" lang="ja-JP" altLang="en-US" smtClean="0"/>
              <a:t>‹#›</a:t>
            </a:fld>
            <a:endParaRPr kumimoji="1" lang="ja-JP" altLang="en-US"/>
          </a:p>
        </p:txBody>
      </p:sp>
    </p:spTree>
    <p:extLst>
      <p:ext uri="{BB962C8B-B14F-4D97-AF65-F5344CB8AC3E}">
        <p14:creationId xmlns:p14="http://schemas.microsoft.com/office/powerpoint/2010/main" val="3270285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677BEA-B000-4117-9600-D5CAA9891FBA}" type="slidenum">
              <a:rPr kumimoji="1" lang="ja-JP" altLang="en-US" smtClean="0"/>
              <a:t>1</a:t>
            </a:fld>
            <a:endParaRPr kumimoji="1" lang="ja-JP" altLang="en-US"/>
          </a:p>
        </p:txBody>
      </p:sp>
    </p:spTree>
    <p:extLst>
      <p:ext uri="{BB962C8B-B14F-4D97-AF65-F5344CB8AC3E}">
        <p14:creationId xmlns:p14="http://schemas.microsoft.com/office/powerpoint/2010/main" val="3749494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677BEA-B000-4117-9600-D5CAA9891FBA}" type="slidenum">
              <a:rPr kumimoji="1" lang="ja-JP" altLang="en-US" smtClean="0"/>
              <a:t>11</a:t>
            </a:fld>
            <a:endParaRPr kumimoji="1" lang="ja-JP" altLang="en-US"/>
          </a:p>
        </p:txBody>
      </p:sp>
    </p:spTree>
    <p:extLst>
      <p:ext uri="{BB962C8B-B14F-4D97-AF65-F5344CB8AC3E}">
        <p14:creationId xmlns:p14="http://schemas.microsoft.com/office/powerpoint/2010/main" val="1536829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677BEA-B000-4117-9600-D5CAA9891FBA}" type="slidenum">
              <a:rPr kumimoji="1" lang="ja-JP" altLang="en-US" smtClean="0"/>
              <a:t>12</a:t>
            </a:fld>
            <a:endParaRPr kumimoji="1" lang="ja-JP" altLang="en-US"/>
          </a:p>
        </p:txBody>
      </p:sp>
    </p:spTree>
    <p:extLst>
      <p:ext uri="{BB962C8B-B14F-4D97-AF65-F5344CB8AC3E}">
        <p14:creationId xmlns:p14="http://schemas.microsoft.com/office/powerpoint/2010/main" val="975256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677BEA-B000-4117-9600-D5CAA9891FBA}" type="slidenum">
              <a:rPr kumimoji="1" lang="ja-JP" altLang="en-US" smtClean="0"/>
              <a:t>13</a:t>
            </a:fld>
            <a:endParaRPr kumimoji="1" lang="ja-JP" altLang="en-US"/>
          </a:p>
        </p:txBody>
      </p:sp>
    </p:spTree>
    <p:extLst>
      <p:ext uri="{BB962C8B-B14F-4D97-AF65-F5344CB8AC3E}">
        <p14:creationId xmlns:p14="http://schemas.microsoft.com/office/powerpoint/2010/main" val="1075517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94EDCA0-7D36-4594-8F76-F741F57B15F4}" type="datetimeFigureOut">
              <a:rPr kumimoji="1" lang="ja-JP" altLang="en-US" smtClean="0"/>
              <a:t>2012/2/17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3EC4165-7662-440F-954C-B6B9C71E81E3}" type="slidenum">
              <a:rPr kumimoji="1" lang="ja-JP" altLang="en-US" smtClean="0"/>
              <a:t>‹#›</a:t>
            </a:fld>
            <a:endParaRPr kumimoji="1" lang="ja-JP" altLang="en-US"/>
          </a:p>
        </p:txBody>
      </p:sp>
    </p:spTree>
    <p:extLst>
      <p:ext uri="{BB962C8B-B14F-4D97-AF65-F5344CB8AC3E}">
        <p14:creationId xmlns:p14="http://schemas.microsoft.com/office/powerpoint/2010/main" val="289103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94EDCA0-7D36-4594-8F76-F741F57B15F4}" type="datetimeFigureOut">
              <a:rPr kumimoji="1" lang="ja-JP" altLang="en-US" smtClean="0"/>
              <a:t>2012/2/17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3EC4165-7662-440F-954C-B6B9C71E81E3}" type="slidenum">
              <a:rPr kumimoji="1" lang="ja-JP" altLang="en-US" smtClean="0"/>
              <a:t>‹#›</a:t>
            </a:fld>
            <a:endParaRPr kumimoji="1" lang="ja-JP" altLang="en-US"/>
          </a:p>
        </p:txBody>
      </p:sp>
    </p:spTree>
    <p:extLst>
      <p:ext uri="{BB962C8B-B14F-4D97-AF65-F5344CB8AC3E}">
        <p14:creationId xmlns:p14="http://schemas.microsoft.com/office/powerpoint/2010/main" val="789721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94EDCA0-7D36-4594-8F76-F741F57B15F4}" type="datetimeFigureOut">
              <a:rPr kumimoji="1" lang="ja-JP" altLang="en-US" smtClean="0"/>
              <a:t>2012/2/17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3EC4165-7662-440F-954C-B6B9C71E81E3}" type="slidenum">
              <a:rPr kumimoji="1" lang="ja-JP" altLang="en-US" smtClean="0"/>
              <a:t>‹#›</a:t>
            </a:fld>
            <a:endParaRPr kumimoji="1" lang="ja-JP" altLang="en-US"/>
          </a:p>
        </p:txBody>
      </p:sp>
    </p:spTree>
    <p:extLst>
      <p:ext uri="{BB962C8B-B14F-4D97-AF65-F5344CB8AC3E}">
        <p14:creationId xmlns:p14="http://schemas.microsoft.com/office/powerpoint/2010/main" val="4187703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94EDCA0-7D36-4594-8F76-F741F57B15F4}" type="datetimeFigureOut">
              <a:rPr kumimoji="1" lang="ja-JP" altLang="en-US" smtClean="0"/>
              <a:t>2012/2/17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3EC4165-7662-440F-954C-B6B9C71E81E3}" type="slidenum">
              <a:rPr kumimoji="1" lang="ja-JP" altLang="en-US" smtClean="0"/>
              <a:t>‹#›</a:t>
            </a:fld>
            <a:endParaRPr kumimoji="1" lang="ja-JP" altLang="en-US"/>
          </a:p>
        </p:txBody>
      </p:sp>
    </p:spTree>
    <p:extLst>
      <p:ext uri="{BB962C8B-B14F-4D97-AF65-F5344CB8AC3E}">
        <p14:creationId xmlns:p14="http://schemas.microsoft.com/office/powerpoint/2010/main" val="3565488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94EDCA0-7D36-4594-8F76-F741F57B15F4}" type="datetimeFigureOut">
              <a:rPr kumimoji="1" lang="ja-JP" altLang="en-US" smtClean="0"/>
              <a:t>2012/2/17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3EC4165-7662-440F-954C-B6B9C71E81E3}" type="slidenum">
              <a:rPr kumimoji="1" lang="ja-JP" altLang="en-US" smtClean="0"/>
              <a:t>‹#›</a:t>
            </a:fld>
            <a:endParaRPr kumimoji="1" lang="ja-JP" altLang="en-US"/>
          </a:p>
        </p:txBody>
      </p:sp>
    </p:spTree>
    <p:extLst>
      <p:ext uri="{BB962C8B-B14F-4D97-AF65-F5344CB8AC3E}">
        <p14:creationId xmlns:p14="http://schemas.microsoft.com/office/powerpoint/2010/main" val="258883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94EDCA0-7D36-4594-8F76-F741F57B15F4}" type="datetimeFigureOut">
              <a:rPr kumimoji="1" lang="ja-JP" altLang="en-US" smtClean="0"/>
              <a:t>2012/2/17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3EC4165-7662-440F-954C-B6B9C71E81E3}" type="slidenum">
              <a:rPr kumimoji="1" lang="ja-JP" altLang="en-US" smtClean="0"/>
              <a:t>‹#›</a:t>
            </a:fld>
            <a:endParaRPr kumimoji="1" lang="ja-JP" altLang="en-US"/>
          </a:p>
        </p:txBody>
      </p:sp>
    </p:spTree>
    <p:extLst>
      <p:ext uri="{BB962C8B-B14F-4D97-AF65-F5344CB8AC3E}">
        <p14:creationId xmlns:p14="http://schemas.microsoft.com/office/powerpoint/2010/main" val="8774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94EDCA0-7D36-4594-8F76-F741F57B15F4}" type="datetimeFigureOut">
              <a:rPr kumimoji="1" lang="ja-JP" altLang="en-US" smtClean="0"/>
              <a:t>2012/2/17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3EC4165-7662-440F-954C-B6B9C71E81E3}" type="slidenum">
              <a:rPr kumimoji="1" lang="ja-JP" altLang="en-US" smtClean="0"/>
              <a:t>‹#›</a:t>
            </a:fld>
            <a:endParaRPr kumimoji="1" lang="ja-JP" altLang="en-US"/>
          </a:p>
        </p:txBody>
      </p:sp>
    </p:spTree>
    <p:extLst>
      <p:ext uri="{BB962C8B-B14F-4D97-AF65-F5344CB8AC3E}">
        <p14:creationId xmlns:p14="http://schemas.microsoft.com/office/powerpoint/2010/main" val="77998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94EDCA0-7D36-4594-8F76-F741F57B15F4}" type="datetimeFigureOut">
              <a:rPr kumimoji="1" lang="ja-JP" altLang="en-US" smtClean="0"/>
              <a:t>2012/2/17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3EC4165-7662-440F-954C-B6B9C71E81E3}" type="slidenum">
              <a:rPr kumimoji="1" lang="ja-JP" altLang="en-US" smtClean="0"/>
              <a:t>‹#›</a:t>
            </a:fld>
            <a:endParaRPr kumimoji="1" lang="ja-JP" altLang="en-US"/>
          </a:p>
        </p:txBody>
      </p:sp>
    </p:spTree>
    <p:extLst>
      <p:ext uri="{BB962C8B-B14F-4D97-AF65-F5344CB8AC3E}">
        <p14:creationId xmlns:p14="http://schemas.microsoft.com/office/powerpoint/2010/main" val="3725639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94EDCA0-7D36-4594-8F76-F741F57B15F4}" type="datetimeFigureOut">
              <a:rPr kumimoji="1" lang="ja-JP" altLang="en-US" smtClean="0"/>
              <a:t>2012/2/17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3EC4165-7662-440F-954C-B6B9C71E81E3}" type="slidenum">
              <a:rPr kumimoji="1" lang="ja-JP" altLang="en-US" smtClean="0"/>
              <a:t>‹#›</a:t>
            </a:fld>
            <a:endParaRPr kumimoji="1" lang="ja-JP" altLang="en-US"/>
          </a:p>
        </p:txBody>
      </p:sp>
    </p:spTree>
    <p:extLst>
      <p:ext uri="{BB962C8B-B14F-4D97-AF65-F5344CB8AC3E}">
        <p14:creationId xmlns:p14="http://schemas.microsoft.com/office/powerpoint/2010/main" val="2232639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94EDCA0-7D36-4594-8F76-F741F57B15F4}" type="datetimeFigureOut">
              <a:rPr kumimoji="1" lang="ja-JP" altLang="en-US" smtClean="0"/>
              <a:t>2012/2/17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3EC4165-7662-440F-954C-B6B9C71E81E3}" type="slidenum">
              <a:rPr kumimoji="1" lang="ja-JP" altLang="en-US" smtClean="0"/>
              <a:t>‹#›</a:t>
            </a:fld>
            <a:endParaRPr kumimoji="1" lang="ja-JP" altLang="en-US"/>
          </a:p>
        </p:txBody>
      </p:sp>
    </p:spTree>
    <p:extLst>
      <p:ext uri="{BB962C8B-B14F-4D97-AF65-F5344CB8AC3E}">
        <p14:creationId xmlns:p14="http://schemas.microsoft.com/office/powerpoint/2010/main" val="1651396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94EDCA0-7D36-4594-8F76-F741F57B15F4}" type="datetimeFigureOut">
              <a:rPr kumimoji="1" lang="ja-JP" altLang="en-US" smtClean="0"/>
              <a:t>2012/2/17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3EC4165-7662-440F-954C-B6B9C71E81E3}" type="slidenum">
              <a:rPr kumimoji="1" lang="ja-JP" altLang="en-US" smtClean="0"/>
              <a:t>‹#›</a:t>
            </a:fld>
            <a:endParaRPr kumimoji="1" lang="ja-JP" altLang="en-US"/>
          </a:p>
        </p:txBody>
      </p:sp>
    </p:spTree>
    <p:extLst>
      <p:ext uri="{BB962C8B-B14F-4D97-AF65-F5344CB8AC3E}">
        <p14:creationId xmlns:p14="http://schemas.microsoft.com/office/powerpoint/2010/main" val="3011030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EDCA0-7D36-4594-8F76-F741F57B15F4}" type="datetimeFigureOut">
              <a:rPr kumimoji="1" lang="ja-JP" altLang="en-US" smtClean="0"/>
              <a:t>2012/2/17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C4165-7662-440F-954C-B6B9C71E81E3}" type="slidenum">
              <a:rPr kumimoji="1" lang="ja-JP" altLang="en-US" smtClean="0"/>
              <a:t>‹#›</a:t>
            </a:fld>
            <a:endParaRPr kumimoji="1" lang="ja-JP" altLang="en-US"/>
          </a:p>
        </p:txBody>
      </p:sp>
    </p:spTree>
    <p:extLst>
      <p:ext uri="{BB962C8B-B14F-4D97-AF65-F5344CB8AC3E}">
        <p14:creationId xmlns:p14="http://schemas.microsoft.com/office/powerpoint/2010/main" val="4176951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home.hiroshima-u.ac.jp/myamanaka/data/daophot_manual.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80244" y="1687451"/>
            <a:ext cx="8484244" cy="1446550"/>
          </a:xfrm>
          <a:prstGeom prst="rect">
            <a:avLst/>
          </a:prstGeom>
          <a:noFill/>
        </p:spPr>
        <p:txBody>
          <a:bodyPr wrap="square" rtlCol="0">
            <a:spAutoFit/>
          </a:bodyPr>
          <a:lstStyle/>
          <a:p>
            <a:pPr algn="ctr"/>
            <a:r>
              <a:rPr kumimoji="1" lang="ja-JP" altLang="en-US" sz="4400" dirty="0" smtClean="0"/>
              <a:t>大学間連携における超新星</a:t>
            </a:r>
            <a:r>
              <a:rPr lang="ja-JP" altLang="en-US" sz="4400" dirty="0" smtClean="0"/>
              <a:t>爆発の光赤外線キャンペーン観測</a:t>
            </a:r>
            <a:endParaRPr kumimoji="1" lang="en-US" altLang="ja-JP" sz="4400" dirty="0" smtClean="0"/>
          </a:p>
        </p:txBody>
      </p:sp>
      <p:sp>
        <p:nvSpPr>
          <p:cNvPr id="5" name="テキスト ボックス 4"/>
          <p:cNvSpPr txBox="1"/>
          <p:nvPr/>
        </p:nvSpPr>
        <p:spPr>
          <a:xfrm>
            <a:off x="2087724" y="3479520"/>
            <a:ext cx="5137968" cy="1569660"/>
          </a:xfrm>
          <a:prstGeom prst="rect">
            <a:avLst/>
          </a:prstGeom>
          <a:noFill/>
        </p:spPr>
        <p:txBody>
          <a:bodyPr wrap="square" rtlCol="0">
            <a:spAutoFit/>
          </a:bodyPr>
          <a:lstStyle/>
          <a:p>
            <a:pPr algn="ctr"/>
            <a:r>
              <a:rPr lang="ja-JP" altLang="en-US" sz="2800" dirty="0" smtClean="0"/>
              <a:t>山中</a:t>
            </a:r>
            <a:r>
              <a:rPr lang="ja-JP" altLang="en-US" sz="2800" dirty="0"/>
              <a:t>雅之</a:t>
            </a:r>
            <a:r>
              <a:rPr kumimoji="1" lang="en-US" altLang="ja-JP" sz="2800" dirty="0" smtClean="0"/>
              <a:t> </a:t>
            </a:r>
          </a:p>
          <a:p>
            <a:pPr algn="ctr"/>
            <a:r>
              <a:rPr lang="ja-JP" altLang="en-US" sz="2400" dirty="0" smtClean="0"/>
              <a:t>広島大学 宇宙科学センター</a:t>
            </a:r>
            <a:endParaRPr lang="en-US" altLang="ja-JP" sz="2400" dirty="0" smtClean="0"/>
          </a:p>
          <a:p>
            <a:pPr algn="ctr"/>
            <a:r>
              <a:rPr kumimoji="1" lang="ja-JP" altLang="en-US" sz="2400" dirty="0" smtClean="0"/>
              <a:t>日本学術振興会特別研究員</a:t>
            </a:r>
            <a:r>
              <a:rPr kumimoji="1" lang="en-US" altLang="ja-JP" sz="2400" dirty="0" smtClean="0"/>
              <a:t>(PD)</a:t>
            </a:r>
            <a:endParaRPr kumimoji="1" lang="en-US" altLang="ja-JP" sz="2800" dirty="0" smtClean="0"/>
          </a:p>
          <a:p>
            <a:pPr algn="ctr"/>
            <a:r>
              <a:rPr lang="en-US" altLang="ja-JP" sz="2000" dirty="0" err="1"/>
              <a:t>m</a:t>
            </a:r>
            <a:r>
              <a:rPr lang="en-US" altLang="ja-JP" sz="2000" dirty="0" err="1" smtClean="0"/>
              <a:t>yamanaka</a:t>
            </a:r>
            <a:r>
              <a:rPr lang="ja-JP" altLang="en-US" sz="2000" dirty="0" smtClean="0"/>
              <a:t>あっと</a:t>
            </a:r>
            <a:r>
              <a:rPr lang="en-US" altLang="ja-JP" sz="2000" dirty="0" smtClean="0"/>
              <a:t>hiroshima-u.ac.jp</a:t>
            </a:r>
            <a:endParaRPr kumimoji="1" lang="ja-JP" altLang="en-US" sz="2000" dirty="0"/>
          </a:p>
        </p:txBody>
      </p:sp>
      <p:sp>
        <p:nvSpPr>
          <p:cNvPr id="3" name="テキスト ボックス 2"/>
          <p:cNvSpPr txBox="1"/>
          <p:nvPr/>
        </p:nvSpPr>
        <p:spPr>
          <a:xfrm>
            <a:off x="1475656" y="6201308"/>
            <a:ext cx="6228692" cy="369332"/>
          </a:xfrm>
          <a:prstGeom prst="rect">
            <a:avLst/>
          </a:prstGeom>
          <a:noFill/>
        </p:spPr>
        <p:txBody>
          <a:bodyPr wrap="square" rtlCol="0">
            <a:spAutoFit/>
          </a:bodyPr>
          <a:lstStyle/>
          <a:p>
            <a:r>
              <a:rPr kumimoji="1" lang="en-US" altLang="ja-JP" dirty="0" smtClean="0"/>
              <a:t>2012. </a:t>
            </a:r>
            <a:r>
              <a:rPr lang="en-US" altLang="ja-JP" dirty="0" smtClean="0"/>
              <a:t>2</a:t>
            </a:r>
            <a:r>
              <a:rPr kumimoji="1" lang="en-US" altLang="ja-JP" dirty="0" smtClean="0"/>
              <a:t>.17-2.19 </a:t>
            </a:r>
            <a:r>
              <a:rPr lang="ja-JP" altLang="en-US" dirty="0"/>
              <a:t>連星</a:t>
            </a:r>
            <a:r>
              <a:rPr lang="ja-JP" altLang="en-US" dirty="0" smtClean="0"/>
              <a:t>系・変光星・低温度星</a:t>
            </a:r>
            <a:r>
              <a:rPr lang="en-US" altLang="ja-JP" dirty="0" smtClean="0"/>
              <a:t>WS in </a:t>
            </a:r>
            <a:r>
              <a:rPr lang="ja-JP" altLang="en-US" dirty="0" smtClean="0"/>
              <a:t>京都産業大学</a:t>
            </a:r>
            <a:endParaRPr kumimoji="1" lang="ja-JP" altLang="en-US" dirty="0"/>
          </a:p>
        </p:txBody>
      </p:sp>
    </p:spTree>
    <p:extLst>
      <p:ext uri="{BB962C8B-B14F-4D97-AF65-F5344CB8AC3E}">
        <p14:creationId xmlns:p14="http://schemas.microsoft.com/office/powerpoint/2010/main" val="2301764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007604" y="224644"/>
            <a:ext cx="7430678" cy="769439"/>
          </a:xfrm>
          <a:prstGeom prst="rect">
            <a:avLst/>
          </a:prstGeom>
          <a:noFill/>
          <a:ln w="38100">
            <a:noFill/>
            <a:miter lim="800000"/>
            <a:headEnd/>
            <a:tailEnd/>
          </a:ln>
        </p:spPr>
        <p:txBody>
          <a:bodyPr wrap="square" lIns="91439" tIns="45719" rIns="91439" bIns="45719">
            <a:spAutoFit/>
          </a:bodyPr>
          <a:lstStyle/>
          <a:p>
            <a:pPr algn="ctr">
              <a:spcBef>
                <a:spcPct val="50000"/>
              </a:spcBef>
              <a:defRPr/>
            </a:pPr>
            <a:r>
              <a:rPr lang="en-US" altLang="ja-JP" sz="4400" dirty="0" err="1" smtClean="0">
                <a:latin typeface="+mj-ea"/>
                <a:ea typeface="+mj-ea"/>
              </a:rPr>
              <a:t>Ia</a:t>
            </a:r>
            <a:r>
              <a:rPr lang="ja-JP" altLang="en-US" sz="4400" dirty="0">
                <a:latin typeface="+mj-ea"/>
                <a:ea typeface="+mj-ea"/>
              </a:rPr>
              <a:t>型</a:t>
            </a:r>
            <a:r>
              <a:rPr lang="ja-JP" altLang="en-US" sz="4400" dirty="0" smtClean="0">
                <a:latin typeface="+mj-ea"/>
                <a:ea typeface="+mj-ea"/>
              </a:rPr>
              <a:t>超新星の未解決問題</a:t>
            </a:r>
            <a:endParaRPr lang="ja-JP" altLang="en-US" sz="4400" dirty="0">
              <a:latin typeface="+mj-ea"/>
              <a:ea typeface="+mj-ea"/>
            </a:endParaRPr>
          </a:p>
        </p:txBody>
      </p:sp>
      <p:pic>
        <p:nvPicPr>
          <p:cNvPr id="6147" name="Picture 3" descr="Waseda"/>
          <p:cNvPicPr>
            <a:picLocks noChangeAspect="1" noChangeArrowheads="1"/>
          </p:cNvPicPr>
          <p:nvPr/>
        </p:nvPicPr>
        <p:blipFill>
          <a:blip r:embed="rId2" cstate="print"/>
          <a:srcRect/>
          <a:stretch>
            <a:fillRect/>
          </a:stretch>
        </p:blipFill>
        <p:spPr bwMode="auto">
          <a:xfrm>
            <a:off x="396875" y="1214438"/>
            <a:ext cx="4103688" cy="3078162"/>
          </a:xfrm>
          <a:prstGeom prst="rect">
            <a:avLst/>
          </a:prstGeom>
          <a:noFill/>
          <a:ln w="9525">
            <a:noFill/>
            <a:miter lim="800000"/>
            <a:headEnd/>
            <a:tailEnd/>
          </a:ln>
        </p:spPr>
      </p:pic>
      <p:sp>
        <p:nvSpPr>
          <p:cNvPr id="3076" name="Text Box 5"/>
          <p:cNvSpPr txBox="1">
            <a:spLocks noChangeArrowheads="1"/>
          </p:cNvSpPr>
          <p:nvPr/>
        </p:nvSpPr>
        <p:spPr bwMode="auto">
          <a:xfrm>
            <a:off x="357188" y="1638300"/>
            <a:ext cx="2522537" cy="523875"/>
          </a:xfrm>
          <a:prstGeom prst="rect">
            <a:avLst/>
          </a:prstGeom>
          <a:noFill/>
          <a:ln w="38100">
            <a:noFill/>
            <a:miter lim="800000"/>
            <a:headEnd/>
            <a:tailEnd/>
          </a:ln>
        </p:spPr>
        <p:txBody>
          <a:bodyPr lIns="91439" tIns="45719" rIns="91439" bIns="45719">
            <a:spAutoFit/>
          </a:bodyPr>
          <a:lstStyle/>
          <a:p>
            <a:pPr>
              <a:spcBef>
                <a:spcPct val="50000"/>
              </a:spcBef>
              <a:defRPr/>
            </a:pPr>
            <a:r>
              <a:rPr lang="ja-JP" altLang="en-US" sz="2800">
                <a:solidFill>
                  <a:schemeClr val="bg1"/>
                </a:solidFill>
                <a:latin typeface="+mj-ea"/>
                <a:ea typeface="+mj-ea"/>
              </a:rPr>
              <a:t>主系列</a:t>
            </a:r>
            <a:r>
              <a:rPr lang="en-US" altLang="ja-JP" sz="2800">
                <a:solidFill>
                  <a:schemeClr val="bg1"/>
                </a:solidFill>
                <a:latin typeface="+mj-ea"/>
                <a:ea typeface="+mj-ea"/>
              </a:rPr>
              <a:t>or</a:t>
            </a:r>
            <a:r>
              <a:rPr lang="ja-JP" altLang="en-US" sz="2800">
                <a:solidFill>
                  <a:schemeClr val="bg1"/>
                </a:solidFill>
                <a:latin typeface="+mj-ea"/>
                <a:ea typeface="+mj-ea"/>
              </a:rPr>
              <a:t>巨星</a:t>
            </a:r>
          </a:p>
        </p:txBody>
      </p:sp>
      <p:sp>
        <p:nvSpPr>
          <p:cNvPr id="3077" name="Text Box 6"/>
          <p:cNvSpPr txBox="1">
            <a:spLocks noChangeArrowheads="1"/>
          </p:cNvSpPr>
          <p:nvPr/>
        </p:nvSpPr>
        <p:spPr bwMode="auto">
          <a:xfrm>
            <a:off x="2928938" y="1644650"/>
            <a:ext cx="1657350" cy="522288"/>
          </a:xfrm>
          <a:prstGeom prst="rect">
            <a:avLst/>
          </a:prstGeom>
          <a:noFill/>
          <a:ln w="38100">
            <a:noFill/>
            <a:miter lim="800000"/>
            <a:headEnd/>
            <a:tailEnd/>
          </a:ln>
        </p:spPr>
        <p:txBody>
          <a:bodyPr lIns="91439" tIns="45719" rIns="91439" bIns="45719">
            <a:spAutoFit/>
          </a:bodyPr>
          <a:lstStyle/>
          <a:p>
            <a:pPr>
              <a:spcBef>
                <a:spcPct val="50000"/>
              </a:spcBef>
              <a:defRPr/>
            </a:pPr>
            <a:r>
              <a:rPr lang="ja-JP" altLang="en-US" sz="2800">
                <a:solidFill>
                  <a:schemeClr val="bg1"/>
                </a:solidFill>
                <a:latin typeface="+mj-ea"/>
                <a:ea typeface="+mj-ea"/>
              </a:rPr>
              <a:t>白色矮星</a:t>
            </a:r>
          </a:p>
        </p:txBody>
      </p:sp>
      <p:sp>
        <p:nvSpPr>
          <p:cNvPr id="3078" name="Text Box 7"/>
          <p:cNvSpPr txBox="1">
            <a:spLocks noChangeArrowheads="1"/>
          </p:cNvSpPr>
          <p:nvPr/>
        </p:nvSpPr>
        <p:spPr bwMode="auto">
          <a:xfrm>
            <a:off x="285751" y="4264025"/>
            <a:ext cx="4214812" cy="1384993"/>
          </a:xfrm>
          <a:prstGeom prst="rect">
            <a:avLst/>
          </a:prstGeom>
          <a:noFill/>
          <a:ln w="38100">
            <a:noFill/>
            <a:miter lim="800000"/>
            <a:headEnd/>
            <a:tailEnd/>
          </a:ln>
        </p:spPr>
        <p:txBody>
          <a:bodyPr lIns="91439" tIns="45719" rIns="91439" bIns="45719">
            <a:spAutoFit/>
          </a:bodyPr>
          <a:lstStyle/>
          <a:p>
            <a:pPr>
              <a:spcBef>
                <a:spcPct val="50000"/>
              </a:spcBef>
              <a:defRPr/>
            </a:pPr>
            <a:r>
              <a:rPr lang="ja-JP" altLang="en-US" sz="2800" dirty="0">
                <a:latin typeface="+mj-ea"/>
                <a:ea typeface="+mj-ea"/>
              </a:rPr>
              <a:t>白色矮星のチャンドラセカール限界</a:t>
            </a:r>
            <a:r>
              <a:rPr lang="ja-JP" altLang="en-US" sz="2800" dirty="0" smtClean="0">
                <a:latin typeface="+mj-ea"/>
                <a:ea typeface="+mj-ea"/>
              </a:rPr>
              <a:t>質量</a:t>
            </a:r>
            <a:r>
              <a:rPr lang="en-US" altLang="ja-JP" sz="2800" dirty="0" smtClean="0">
                <a:latin typeface="+mj-ea"/>
                <a:ea typeface="+mj-ea"/>
              </a:rPr>
              <a:t>(</a:t>
            </a:r>
            <a:r>
              <a:rPr lang="ja-JP" altLang="en-US" sz="2800" dirty="0" smtClean="0">
                <a:latin typeface="+mj-ea"/>
                <a:ea typeface="+mj-ea"/>
              </a:rPr>
              <a:t>回転なし</a:t>
            </a:r>
            <a:r>
              <a:rPr lang="en-US" altLang="ja-JP" sz="2800" dirty="0" smtClean="0">
                <a:latin typeface="+mj-ea"/>
                <a:ea typeface="+mj-ea"/>
              </a:rPr>
              <a:t>)</a:t>
            </a:r>
            <a:r>
              <a:rPr lang="ja-JP" altLang="en-US" sz="2800" dirty="0" smtClean="0">
                <a:solidFill>
                  <a:srgbClr val="FF0000"/>
                </a:solidFill>
                <a:latin typeface="+mj-ea"/>
                <a:ea typeface="+mj-ea"/>
              </a:rPr>
              <a:t>約</a:t>
            </a:r>
            <a:r>
              <a:rPr lang="en-US" altLang="ja-JP" sz="2800" dirty="0">
                <a:solidFill>
                  <a:srgbClr val="FF0000"/>
                </a:solidFill>
                <a:latin typeface="+mj-ea"/>
                <a:ea typeface="+mj-ea"/>
              </a:rPr>
              <a:t>1.4M</a:t>
            </a:r>
            <a:r>
              <a:rPr lang="en-US" altLang="ja-JP" sz="2800" baseline="-25000" dirty="0">
                <a:solidFill>
                  <a:srgbClr val="FF0000"/>
                </a:solidFill>
                <a:latin typeface="+mj-ea"/>
                <a:ea typeface="+mj-ea"/>
              </a:rPr>
              <a:t>◎</a:t>
            </a:r>
            <a:endParaRPr lang="en-US" altLang="ja-JP" sz="2800" dirty="0">
              <a:solidFill>
                <a:srgbClr val="FF0000"/>
              </a:solidFill>
              <a:latin typeface="+mj-ea"/>
              <a:ea typeface="+mj-ea"/>
            </a:endParaRPr>
          </a:p>
        </p:txBody>
      </p:sp>
      <p:sp>
        <p:nvSpPr>
          <p:cNvPr id="3079" name="Text Box 11"/>
          <p:cNvSpPr txBox="1">
            <a:spLocks noChangeArrowheads="1"/>
          </p:cNvSpPr>
          <p:nvPr/>
        </p:nvSpPr>
        <p:spPr bwMode="auto">
          <a:xfrm>
            <a:off x="4572000" y="4849813"/>
            <a:ext cx="4429125" cy="830262"/>
          </a:xfrm>
          <a:prstGeom prst="rect">
            <a:avLst/>
          </a:prstGeom>
          <a:noFill/>
          <a:ln w="38100">
            <a:noFill/>
            <a:miter lim="800000"/>
            <a:headEnd/>
            <a:tailEnd/>
          </a:ln>
        </p:spPr>
        <p:txBody>
          <a:bodyPr lIns="91439" tIns="45719" rIns="91439" bIns="45719">
            <a:spAutoFit/>
          </a:bodyPr>
          <a:lstStyle/>
          <a:p>
            <a:pPr>
              <a:spcBef>
                <a:spcPct val="50000"/>
              </a:spcBef>
              <a:defRPr/>
            </a:pPr>
            <a:r>
              <a:rPr lang="ja-JP" altLang="en-US" sz="2400" dirty="0">
                <a:solidFill>
                  <a:srgbClr val="0070C0"/>
                </a:solidFill>
                <a:latin typeface="+mj-ea"/>
                <a:ea typeface="+mj-ea"/>
              </a:rPr>
              <a:t>光度曲線から距離の推定が可能</a:t>
            </a:r>
            <a:r>
              <a:rPr lang="ja-JP" altLang="en-US" sz="2400" dirty="0">
                <a:latin typeface="+mj-ea"/>
                <a:ea typeface="+mj-ea"/>
              </a:rPr>
              <a:t>　⇒宇宙論的な距離の決定</a:t>
            </a:r>
            <a:endParaRPr lang="en-US" altLang="ja-JP" sz="2400" dirty="0">
              <a:latin typeface="+mj-ea"/>
              <a:ea typeface="+mj-ea"/>
            </a:endParaRPr>
          </a:p>
        </p:txBody>
      </p:sp>
      <p:pic>
        <p:nvPicPr>
          <p:cNvPr id="6152" name="Picture 2"/>
          <p:cNvPicPr>
            <a:picLocks noChangeAspect="1" noChangeArrowheads="1"/>
          </p:cNvPicPr>
          <p:nvPr/>
        </p:nvPicPr>
        <p:blipFill>
          <a:blip r:embed="rId3" cstate="print"/>
          <a:srcRect/>
          <a:stretch>
            <a:fillRect/>
          </a:stretch>
        </p:blipFill>
        <p:spPr bwMode="auto">
          <a:xfrm>
            <a:off x="5414963" y="1214438"/>
            <a:ext cx="3532187" cy="3214687"/>
          </a:xfrm>
          <a:prstGeom prst="rect">
            <a:avLst/>
          </a:prstGeom>
          <a:noFill/>
          <a:ln w="19050">
            <a:noFill/>
            <a:miter lim="800000"/>
            <a:headEnd/>
            <a:tailEnd/>
          </a:ln>
        </p:spPr>
      </p:pic>
      <p:sp>
        <p:nvSpPr>
          <p:cNvPr id="3081" name="Text Box 15"/>
          <p:cNvSpPr txBox="1">
            <a:spLocks noChangeArrowheads="1"/>
          </p:cNvSpPr>
          <p:nvPr/>
        </p:nvSpPr>
        <p:spPr bwMode="auto">
          <a:xfrm rot="16200000">
            <a:off x="4447381" y="2382044"/>
            <a:ext cx="1220788" cy="457200"/>
          </a:xfrm>
          <a:prstGeom prst="rect">
            <a:avLst/>
          </a:prstGeom>
          <a:noFill/>
          <a:ln w="38100">
            <a:noFill/>
            <a:miter lim="800000"/>
            <a:headEnd/>
            <a:tailEnd/>
          </a:ln>
        </p:spPr>
        <p:txBody>
          <a:bodyPr lIns="91439" tIns="45719" rIns="91439" bIns="45719">
            <a:spAutoFit/>
          </a:bodyPr>
          <a:lstStyle/>
          <a:p>
            <a:pPr>
              <a:spcBef>
                <a:spcPct val="50000"/>
              </a:spcBef>
              <a:defRPr/>
            </a:pPr>
            <a:r>
              <a:rPr lang="ja-JP" altLang="en-US" sz="2400">
                <a:latin typeface="+mj-ea"/>
                <a:ea typeface="+mj-ea"/>
              </a:rPr>
              <a:t>明るい</a:t>
            </a:r>
          </a:p>
        </p:txBody>
      </p:sp>
      <p:cxnSp>
        <p:nvCxnSpPr>
          <p:cNvPr id="18" name="直線矢印コネクタ 17"/>
          <p:cNvCxnSpPr/>
          <p:nvPr/>
        </p:nvCxnSpPr>
        <p:spPr>
          <a:xfrm rot="5400000" flipH="1" flipV="1">
            <a:off x="4276726" y="2786062"/>
            <a:ext cx="2152650" cy="9525"/>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sp>
        <p:nvSpPr>
          <p:cNvPr id="3083" name="Text Box 16"/>
          <p:cNvSpPr txBox="1">
            <a:spLocks noChangeArrowheads="1"/>
          </p:cNvSpPr>
          <p:nvPr/>
        </p:nvSpPr>
        <p:spPr bwMode="auto">
          <a:xfrm>
            <a:off x="6419850" y="4429125"/>
            <a:ext cx="1866900" cy="457200"/>
          </a:xfrm>
          <a:prstGeom prst="rect">
            <a:avLst/>
          </a:prstGeom>
          <a:noFill/>
          <a:ln w="38100">
            <a:noFill/>
            <a:miter lim="800000"/>
            <a:headEnd/>
            <a:tailEnd/>
          </a:ln>
        </p:spPr>
        <p:txBody>
          <a:bodyPr lIns="91439" tIns="45719" rIns="91439" bIns="45719">
            <a:spAutoFit/>
          </a:bodyPr>
          <a:lstStyle/>
          <a:p>
            <a:pPr>
              <a:spcBef>
                <a:spcPct val="50000"/>
              </a:spcBef>
              <a:defRPr/>
            </a:pPr>
            <a:r>
              <a:rPr lang="ja-JP" altLang="en-US" sz="2400">
                <a:latin typeface="+mj-ea"/>
                <a:ea typeface="+mj-ea"/>
              </a:rPr>
              <a:t>ゆっくり減光</a:t>
            </a:r>
          </a:p>
        </p:txBody>
      </p:sp>
      <p:sp>
        <p:nvSpPr>
          <p:cNvPr id="21" name="Line 17"/>
          <p:cNvSpPr>
            <a:spLocks noChangeShapeType="1"/>
          </p:cNvSpPr>
          <p:nvPr/>
        </p:nvSpPr>
        <p:spPr bwMode="auto">
          <a:xfrm flipH="1" flipV="1">
            <a:off x="6143625" y="4429125"/>
            <a:ext cx="2286000" cy="0"/>
          </a:xfrm>
          <a:prstGeom prst="line">
            <a:avLst/>
          </a:prstGeom>
          <a:ln w="38100">
            <a:headEnd/>
            <a:tailEnd type="triangle" w="med" len="med"/>
          </a:ln>
        </p:spPr>
        <p:style>
          <a:lnRef idx="2">
            <a:schemeClr val="dk1"/>
          </a:lnRef>
          <a:fillRef idx="0">
            <a:schemeClr val="dk1"/>
          </a:fillRef>
          <a:effectRef idx="1">
            <a:schemeClr val="dk1"/>
          </a:effectRef>
          <a:fontRef idx="minor">
            <a:schemeClr val="tx1"/>
          </a:fontRef>
        </p:style>
        <p:txBody>
          <a:bodyPr lIns="82296" tIns="41148" rIns="82296" bIns="41148"/>
          <a:lstStyle/>
          <a:p>
            <a:pPr>
              <a:defRPr/>
            </a:pPr>
            <a:endParaRPr lang="ja-JP" altLang="en-US">
              <a:latin typeface="+mj-ea"/>
              <a:ea typeface="+mj-ea"/>
            </a:endParaRPr>
          </a:p>
        </p:txBody>
      </p:sp>
      <p:sp>
        <p:nvSpPr>
          <p:cNvPr id="3085" name="テキスト ボックス 21"/>
          <p:cNvSpPr txBox="1">
            <a:spLocks noChangeArrowheads="1"/>
          </p:cNvSpPr>
          <p:nvPr/>
        </p:nvSpPr>
        <p:spPr bwMode="auto">
          <a:xfrm>
            <a:off x="6286512" y="3571876"/>
            <a:ext cx="2714625" cy="338554"/>
          </a:xfrm>
          <a:prstGeom prst="rect">
            <a:avLst/>
          </a:prstGeom>
          <a:noFill/>
          <a:ln w="9525">
            <a:noFill/>
            <a:miter lim="800000"/>
            <a:headEnd/>
            <a:tailEnd/>
          </a:ln>
        </p:spPr>
        <p:txBody>
          <a:bodyPr>
            <a:spAutoFit/>
          </a:bodyPr>
          <a:lstStyle/>
          <a:p>
            <a:pPr>
              <a:defRPr/>
            </a:pPr>
            <a:r>
              <a:rPr lang="en-US" altLang="ja-JP" sz="1600" dirty="0" err="1">
                <a:latin typeface="+mj-ea"/>
                <a:ea typeface="+mj-ea"/>
              </a:rPr>
              <a:t>Altavilla</a:t>
            </a:r>
            <a:r>
              <a:rPr lang="en-US" altLang="ja-JP" sz="1600" dirty="0">
                <a:latin typeface="+mj-ea"/>
                <a:ea typeface="+mj-ea"/>
              </a:rPr>
              <a:t> et al. 2004</a:t>
            </a:r>
            <a:endParaRPr lang="ja-JP" altLang="en-US" sz="1600" dirty="0">
              <a:latin typeface="+mj-ea"/>
              <a:ea typeface="+mj-ea"/>
            </a:endParaRPr>
          </a:p>
        </p:txBody>
      </p:sp>
      <p:sp>
        <p:nvSpPr>
          <p:cNvPr id="23" name="テキスト ボックス 22"/>
          <p:cNvSpPr txBox="1"/>
          <p:nvPr/>
        </p:nvSpPr>
        <p:spPr>
          <a:xfrm>
            <a:off x="785813" y="5715000"/>
            <a:ext cx="7786715"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ja-JP" altLang="en-US" sz="2800" dirty="0">
                <a:latin typeface="+mj-ea"/>
                <a:ea typeface="+mj-ea"/>
              </a:rPr>
              <a:t>爆発メカニズム、親星は</a:t>
            </a:r>
            <a:r>
              <a:rPr lang="ja-JP" altLang="en-US" sz="2800" dirty="0">
                <a:solidFill>
                  <a:srgbClr val="FF0000"/>
                </a:solidFill>
                <a:latin typeface="+mj-ea"/>
                <a:ea typeface="+mj-ea"/>
              </a:rPr>
              <a:t>未解決</a:t>
            </a:r>
            <a:r>
              <a:rPr lang="en-US" altLang="ja-JP" sz="2800" dirty="0">
                <a:solidFill>
                  <a:srgbClr val="FF0000"/>
                </a:solidFill>
                <a:latin typeface="+mj-ea"/>
                <a:ea typeface="+mj-ea"/>
              </a:rPr>
              <a:t> </a:t>
            </a:r>
            <a:r>
              <a:rPr lang="en-US" altLang="ja-JP" sz="2800" dirty="0">
                <a:solidFill>
                  <a:schemeClr val="tx1"/>
                </a:solidFill>
                <a:latin typeface="+mj-ea"/>
                <a:ea typeface="+mj-ea"/>
              </a:rPr>
              <a:t>: </a:t>
            </a:r>
            <a:r>
              <a:rPr lang="en-US" altLang="ja-JP" sz="2800" dirty="0" smtClean="0">
                <a:solidFill>
                  <a:schemeClr val="tx1"/>
                </a:solidFill>
                <a:latin typeface="+mj-ea"/>
                <a:ea typeface="+mj-ea"/>
              </a:rPr>
              <a:t>30</a:t>
            </a:r>
            <a:r>
              <a:rPr lang="ja-JP" altLang="en-US" sz="2800" dirty="0" smtClean="0">
                <a:solidFill>
                  <a:schemeClr val="tx1"/>
                </a:solidFill>
                <a:latin typeface="+mj-ea"/>
                <a:ea typeface="+mj-ea"/>
              </a:rPr>
              <a:t>年来の問題</a:t>
            </a:r>
            <a:endParaRPr lang="en-US" altLang="ja-JP" sz="2800" dirty="0">
              <a:solidFill>
                <a:schemeClr val="tx1"/>
              </a:solidFill>
              <a:latin typeface="+mj-ea"/>
              <a:ea typeface="+mj-ea"/>
            </a:endParaRPr>
          </a:p>
        </p:txBody>
      </p:sp>
      <p:sp>
        <p:nvSpPr>
          <p:cNvPr id="3087" name="テキスト ボックス 14"/>
          <p:cNvSpPr txBox="1">
            <a:spLocks noChangeArrowheads="1"/>
          </p:cNvSpPr>
          <p:nvPr/>
        </p:nvSpPr>
        <p:spPr bwMode="auto">
          <a:xfrm>
            <a:off x="1367644" y="6279406"/>
            <a:ext cx="6276180" cy="461665"/>
          </a:xfrm>
          <a:prstGeom prst="rect">
            <a:avLst/>
          </a:prstGeom>
          <a:noFill/>
          <a:ln w="9525">
            <a:noFill/>
            <a:miter lim="800000"/>
            <a:headEnd/>
            <a:tailEnd/>
          </a:ln>
        </p:spPr>
        <p:txBody>
          <a:bodyPr wrap="square">
            <a:spAutoFit/>
          </a:bodyPr>
          <a:lstStyle/>
          <a:p>
            <a:pPr>
              <a:defRPr/>
            </a:pPr>
            <a:r>
              <a:rPr lang="ja-JP" altLang="en-US" sz="2400" dirty="0" smtClean="0">
                <a:latin typeface="+mj-ea"/>
                <a:ea typeface="+mj-ea"/>
              </a:rPr>
              <a:t>⇒早期からの測光分光がプローブとなる。</a:t>
            </a:r>
            <a:endParaRPr lang="ja-JP" altLang="en-US" sz="2400" dirty="0">
              <a:latin typeface="+mj-ea"/>
              <a:ea typeface="+mj-ea"/>
            </a:endParaRPr>
          </a:p>
        </p:txBody>
      </p:sp>
      <p:sp>
        <p:nvSpPr>
          <p:cNvPr id="2" name="テキスト ボックス 1"/>
          <p:cNvSpPr txBox="1"/>
          <p:nvPr/>
        </p:nvSpPr>
        <p:spPr>
          <a:xfrm>
            <a:off x="1979799" y="2060848"/>
            <a:ext cx="1116037" cy="2215991"/>
          </a:xfrm>
          <a:prstGeom prst="rect">
            <a:avLst/>
          </a:prstGeom>
          <a:noFill/>
        </p:spPr>
        <p:txBody>
          <a:bodyPr wrap="square" rtlCol="0">
            <a:spAutoFit/>
          </a:bodyPr>
          <a:lstStyle/>
          <a:p>
            <a:r>
              <a:rPr kumimoji="1" lang="en-US" altLang="ja-JP" sz="13800" b="1" dirty="0" smtClean="0">
                <a:solidFill>
                  <a:schemeClr val="bg1">
                    <a:lumMod val="75000"/>
                  </a:schemeClr>
                </a:solidFill>
              </a:rPr>
              <a:t>?</a:t>
            </a:r>
            <a:endParaRPr kumimoji="1" lang="ja-JP" altLang="en-US" sz="13800" b="1" dirty="0">
              <a:solidFill>
                <a:schemeClr val="bg1">
                  <a:lumMod val="75000"/>
                </a:schemeClr>
              </a:solidFill>
            </a:endParaRPr>
          </a:p>
        </p:txBody>
      </p:sp>
    </p:spTree>
    <p:extLst>
      <p:ext uri="{BB962C8B-B14F-4D97-AF65-F5344CB8AC3E}">
        <p14:creationId xmlns:p14="http://schemas.microsoft.com/office/powerpoint/2010/main" val="3877051452"/>
      </p:ext>
    </p:extLst>
  </p:cSld>
  <p:clrMapOvr>
    <a:masterClrMapping/>
  </p:clrMapOvr>
  <p:transition advTm="75264"/>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152636"/>
            <a:ext cx="8461448" cy="646331"/>
          </a:xfrm>
          <a:prstGeom prst="rect">
            <a:avLst/>
          </a:prstGeom>
          <a:noFill/>
        </p:spPr>
        <p:txBody>
          <a:bodyPr wrap="square" rtlCol="0">
            <a:spAutoFit/>
          </a:bodyPr>
          <a:lstStyle/>
          <a:p>
            <a:r>
              <a:rPr lang="en-US" altLang="ja-JP" sz="3600" dirty="0" smtClean="0"/>
              <a:t>Nature 2</a:t>
            </a:r>
            <a:r>
              <a:rPr lang="ja-JP" altLang="en-US" sz="3600" dirty="0" smtClean="0"/>
              <a:t>件 </a:t>
            </a:r>
            <a:r>
              <a:rPr lang="en-US" altLang="ja-JP" sz="3600" dirty="0" smtClean="0"/>
              <a:t>: </a:t>
            </a:r>
            <a:r>
              <a:rPr lang="ja-JP" altLang="en-US" sz="3600" dirty="0" smtClean="0"/>
              <a:t>親星の正体に極めて強い制限</a:t>
            </a:r>
            <a:endParaRPr lang="en-US" altLang="ja-JP" sz="3600" dirty="0" smtClean="0"/>
          </a:p>
        </p:txBody>
      </p:sp>
      <p:pic>
        <p:nvPicPr>
          <p:cNvPr id="2050" name="Picture 2" descr="Progenitor system constraints in a Hertzsprung-Russell diagr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796" y="1016732"/>
            <a:ext cx="3566905" cy="460002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798349" y="4067780"/>
            <a:ext cx="1764196" cy="369332"/>
          </a:xfrm>
          <a:prstGeom prst="rect">
            <a:avLst/>
          </a:prstGeom>
          <a:noFill/>
          <a:ln w="19050">
            <a:solidFill>
              <a:srgbClr val="FF0000"/>
            </a:solidFill>
          </a:ln>
        </p:spPr>
        <p:txBody>
          <a:bodyPr wrap="square" rtlCol="0">
            <a:spAutoFit/>
          </a:bodyPr>
          <a:lstStyle/>
          <a:p>
            <a:r>
              <a:rPr kumimoji="1" lang="ja-JP" altLang="en-US" dirty="0" smtClean="0"/>
              <a:t>親星伴星</a:t>
            </a:r>
            <a:r>
              <a:rPr kumimoji="1" lang="en-US" altLang="ja-JP" dirty="0" smtClean="0"/>
              <a:t>HR</a:t>
            </a:r>
            <a:r>
              <a:rPr kumimoji="1" lang="ja-JP" altLang="en-US" dirty="0" smtClean="0"/>
              <a:t>図</a:t>
            </a:r>
            <a:endParaRPr kumimoji="1" lang="ja-JP" alt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972" y="980728"/>
            <a:ext cx="4751840" cy="3259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215516" y="5589240"/>
            <a:ext cx="4608512" cy="923330"/>
          </a:xfrm>
          <a:prstGeom prst="rect">
            <a:avLst/>
          </a:prstGeom>
          <a:noFill/>
        </p:spPr>
        <p:txBody>
          <a:bodyPr wrap="square" rtlCol="0">
            <a:spAutoFit/>
          </a:bodyPr>
          <a:lstStyle/>
          <a:p>
            <a:r>
              <a:rPr lang="en-US" altLang="ja-JP" dirty="0" smtClean="0"/>
              <a:t>Li et al. : </a:t>
            </a:r>
            <a:r>
              <a:rPr lang="ja-JP" altLang="en-US" dirty="0"/>
              <a:t> </a:t>
            </a:r>
            <a:r>
              <a:rPr lang="en-US" altLang="ja-JP" dirty="0" smtClean="0"/>
              <a:t>HST</a:t>
            </a:r>
            <a:r>
              <a:rPr lang="ja-JP" altLang="en-US" dirty="0" smtClean="0"/>
              <a:t>でいくつかの</a:t>
            </a:r>
            <a:r>
              <a:rPr lang="en-US" altLang="ja-JP" dirty="0" err="1" smtClean="0"/>
              <a:t>Ia</a:t>
            </a:r>
            <a:r>
              <a:rPr lang="ja-JP" altLang="en-US" dirty="0"/>
              <a:t>親星</a:t>
            </a:r>
            <a:r>
              <a:rPr lang="ja-JP" altLang="en-US" dirty="0" smtClean="0"/>
              <a:t>モデルに制限</a:t>
            </a:r>
            <a:endParaRPr lang="en-US" altLang="ja-JP" dirty="0" smtClean="0"/>
          </a:p>
          <a:p>
            <a:r>
              <a:rPr kumimoji="1" lang="en-US" altLang="ja-JP" dirty="0" smtClean="0"/>
              <a:t>V445 Pup</a:t>
            </a:r>
            <a:r>
              <a:rPr kumimoji="1" lang="ja-JP" altLang="en-US" dirty="0" err="1" smtClean="0"/>
              <a:t>、</a:t>
            </a:r>
            <a:r>
              <a:rPr kumimoji="1" lang="en-US" altLang="ja-JP" dirty="0" smtClean="0"/>
              <a:t>RS </a:t>
            </a:r>
            <a:r>
              <a:rPr kumimoji="1" lang="en-US" altLang="ja-JP" dirty="0" err="1" smtClean="0"/>
              <a:t>Oph</a:t>
            </a:r>
            <a:r>
              <a:rPr kumimoji="1" lang="ja-JP" altLang="en-US" dirty="0" err="1" smtClean="0"/>
              <a:t>、</a:t>
            </a:r>
            <a:r>
              <a:rPr kumimoji="1" lang="en-US" altLang="ja-JP" dirty="0" smtClean="0"/>
              <a:t>T </a:t>
            </a:r>
            <a:r>
              <a:rPr kumimoji="1" lang="en-US" altLang="ja-JP" dirty="0" err="1" smtClean="0"/>
              <a:t>CrB</a:t>
            </a:r>
            <a:r>
              <a:rPr kumimoji="1" lang="ja-JP" altLang="en-US" dirty="0" smtClean="0"/>
              <a:t>は爆発直前天体</a:t>
            </a:r>
            <a:endParaRPr kumimoji="1" lang="en-US" altLang="ja-JP" dirty="0" smtClean="0"/>
          </a:p>
          <a:p>
            <a:r>
              <a:rPr kumimoji="1" lang="ja-JP" altLang="en-US" dirty="0" smtClean="0"/>
              <a:t>としては棄却された。</a:t>
            </a:r>
            <a:endParaRPr kumimoji="1" lang="ja-JP" altLang="en-US" dirty="0"/>
          </a:p>
        </p:txBody>
      </p:sp>
      <p:sp>
        <p:nvSpPr>
          <p:cNvPr id="8" name="テキスト ボックス 7"/>
          <p:cNvSpPr txBox="1"/>
          <p:nvPr/>
        </p:nvSpPr>
        <p:spPr>
          <a:xfrm>
            <a:off x="4363672" y="4077072"/>
            <a:ext cx="4671448" cy="923330"/>
          </a:xfrm>
          <a:prstGeom prst="rect">
            <a:avLst/>
          </a:prstGeom>
          <a:noFill/>
        </p:spPr>
        <p:txBody>
          <a:bodyPr wrap="square" rtlCol="0">
            <a:spAutoFit/>
          </a:bodyPr>
          <a:lstStyle/>
          <a:p>
            <a:r>
              <a:rPr lang="en-US" altLang="ja-JP" dirty="0" smtClean="0"/>
              <a:t>Nugent et al. : </a:t>
            </a:r>
          </a:p>
          <a:p>
            <a:r>
              <a:rPr lang="en-US" altLang="ja-JP" dirty="0" smtClean="0"/>
              <a:t>Keck, </a:t>
            </a:r>
            <a:r>
              <a:rPr lang="ja-JP" altLang="en-US" dirty="0"/>
              <a:t> </a:t>
            </a:r>
            <a:r>
              <a:rPr lang="en-US" altLang="ja-JP" dirty="0" smtClean="0"/>
              <a:t>Liverpool Telescope</a:t>
            </a:r>
            <a:r>
              <a:rPr lang="ja-JP" altLang="en-US" dirty="0" smtClean="0"/>
              <a:t>で</a:t>
            </a:r>
            <a:r>
              <a:rPr lang="en-US" altLang="ja-JP" dirty="0" smtClean="0">
                <a:solidFill>
                  <a:srgbClr val="FF0000"/>
                </a:solidFill>
              </a:rPr>
              <a:t>HV </a:t>
            </a:r>
            <a:r>
              <a:rPr lang="en-US" altLang="ja-JP" dirty="0" err="1" smtClean="0">
                <a:solidFill>
                  <a:srgbClr val="FF0000"/>
                </a:solidFill>
              </a:rPr>
              <a:t>CaII</a:t>
            </a:r>
            <a:r>
              <a:rPr lang="en-US" altLang="ja-JP" dirty="0" smtClean="0">
                <a:solidFill>
                  <a:srgbClr val="FF0000"/>
                </a:solidFill>
              </a:rPr>
              <a:t>, C II, OI</a:t>
            </a:r>
          </a:p>
          <a:p>
            <a:r>
              <a:rPr lang="ja-JP" altLang="en-US" dirty="0" smtClean="0"/>
              <a:t>⇒ </a:t>
            </a:r>
            <a:r>
              <a:rPr lang="en-US" altLang="ja-JP" dirty="0" smtClean="0"/>
              <a:t>CO-WD model</a:t>
            </a:r>
            <a:r>
              <a:rPr lang="ja-JP" altLang="en-US" dirty="0" smtClean="0"/>
              <a:t>に一致 </a:t>
            </a:r>
            <a:endParaRPr lang="en-US" altLang="ja-JP" dirty="0" smtClean="0"/>
          </a:p>
        </p:txBody>
      </p:sp>
      <p:sp>
        <p:nvSpPr>
          <p:cNvPr id="3" name="テキスト ボックス 2"/>
          <p:cNvSpPr txBox="1"/>
          <p:nvPr/>
        </p:nvSpPr>
        <p:spPr>
          <a:xfrm>
            <a:off x="4788024" y="5121188"/>
            <a:ext cx="3816424" cy="1200329"/>
          </a:xfrm>
          <a:prstGeom prst="rect">
            <a:avLst/>
          </a:prstGeom>
          <a:noFill/>
          <a:ln w="28575">
            <a:solidFill>
              <a:schemeClr val="tx1"/>
            </a:solidFill>
          </a:ln>
        </p:spPr>
        <p:txBody>
          <a:bodyPr wrap="square" rtlCol="0">
            <a:spAutoFit/>
          </a:bodyPr>
          <a:lstStyle/>
          <a:p>
            <a:r>
              <a:rPr kumimoji="1" lang="en-US" altLang="ja-JP" dirty="0" smtClean="0"/>
              <a:t>U </a:t>
            </a:r>
            <a:r>
              <a:rPr kumimoji="1" lang="en-US" altLang="ja-JP" dirty="0" err="1" smtClean="0"/>
              <a:t>Sco</a:t>
            </a:r>
            <a:r>
              <a:rPr kumimoji="1" lang="en-US" altLang="ja-JP" dirty="0" smtClean="0"/>
              <a:t> </a:t>
            </a:r>
            <a:r>
              <a:rPr kumimoji="1" lang="ja-JP" altLang="en-US" dirty="0" smtClean="0"/>
              <a:t>の伴星の正体、</a:t>
            </a:r>
            <a:r>
              <a:rPr lang="ja-JP" altLang="en-US" dirty="0" smtClean="0"/>
              <a:t>未同定のハズ</a:t>
            </a:r>
            <a:endParaRPr lang="en-US" altLang="ja-JP" dirty="0" smtClean="0"/>
          </a:p>
          <a:p>
            <a:endParaRPr kumimoji="1" lang="en-US" altLang="ja-JP" dirty="0" smtClean="0"/>
          </a:p>
          <a:p>
            <a:r>
              <a:rPr kumimoji="1" lang="en-US" altLang="ja-JP" dirty="0" smtClean="0"/>
              <a:t>FOCAS 10</a:t>
            </a:r>
            <a:r>
              <a:rPr kumimoji="1" lang="ja-JP" altLang="en-US" dirty="0" smtClean="0"/>
              <a:t>月より復活！</a:t>
            </a:r>
            <a:endParaRPr kumimoji="1" lang="en-US" altLang="ja-JP" dirty="0" smtClean="0"/>
          </a:p>
          <a:p>
            <a:r>
              <a:rPr kumimoji="1" lang="ja-JP" altLang="en-US" dirty="0" smtClean="0"/>
              <a:t>すばるにプロポーザル投げる？</a:t>
            </a:r>
            <a:endParaRPr kumimoji="1" lang="en-US" altLang="ja-JP" dirty="0" smtClean="0"/>
          </a:p>
        </p:txBody>
      </p:sp>
    </p:spTree>
    <p:extLst>
      <p:ext uri="{BB962C8B-B14F-4D97-AF65-F5344CB8AC3E}">
        <p14:creationId xmlns:p14="http://schemas.microsoft.com/office/powerpoint/2010/main" val="523238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28948" y="92822"/>
            <a:ext cx="8028892" cy="707886"/>
          </a:xfrm>
          <a:prstGeom prst="rect">
            <a:avLst/>
          </a:prstGeom>
          <a:noFill/>
        </p:spPr>
        <p:txBody>
          <a:bodyPr wrap="square" rtlCol="0">
            <a:spAutoFit/>
          </a:bodyPr>
          <a:lstStyle/>
          <a:p>
            <a:pPr algn="ctr"/>
            <a:r>
              <a:rPr lang="ja-JP" altLang="en-US" sz="4000" dirty="0" smtClean="0"/>
              <a:t>海外からの</a:t>
            </a:r>
            <a:r>
              <a:rPr lang="en-US" altLang="ja-JP" sz="4000" dirty="0" smtClean="0"/>
              <a:t>contribution</a:t>
            </a:r>
            <a:endParaRPr kumimoji="1" lang="ja-JP" altLang="en-US" sz="4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892" y="942628"/>
            <a:ext cx="5364596" cy="2781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星 5 1"/>
          <p:cNvSpPr/>
          <p:nvPr/>
        </p:nvSpPr>
        <p:spPr>
          <a:xfrm>
            <a:off x="4097536" y="2067545"/>
            <a:ext cx="180000" cy="180000"/>
          </a:xfrm>
          <a:prstGeom prst="star5">
            <a:avLst>
              <a:gd name="adj" fmla="val 31064"/>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星 5 4"/>
          <p:cNvSpPr/>
          <p:nvPr/>
        </p:nvSpPr>
        <p:spPr>
          <a:xfrm>
            <a:off x="2199928" y="2319573"/>
            <a:ext cx="180020" cy="180000"/>
          </a:xfrm>
          <a:prstGeom prst="star5">
            <a:avLst>
              <a:gd name="adj" fmla="val 31064"/>
              <a:gd name="hf" fmla="val 105146"/>
              <a:gd name="vf" fmla="val 11055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星 5 5"/>
          <p:cNvSpPr/>
          <p:nvPr/>
        </p:nvSpPr>
        <p:spPr>
          <a:xfrm>
            <a:off x="1007624" y="6056441"/>
            <a:ext cx="180000" cy="180000"/>
          </a:xfrm>
          <a:prstGeom prst="star5">
            <a:avLst>
              <a:gd name="adj" fmla="val 31064"/>
              <a:gd name="hf" fmla="val 105146"/>
              <a:gd name="vf" fmla="val 11055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187624" y="5877272"/>
            <a:ext cx="2088232" cy="707886"/>
          </a:xfrm>
          <a:prstGeom prst="rect">
            <a:avLst/>
          </a:prstGeom>
          <a:noFill/>
        </p:spPr>
        <p:txBody>
          <a:bodyPr wrap="square" rtlCol="0">
            <a:spAutoFit/>
          </a:bodyPr>
          <a:lstStyle/>
          <a:p>
            <a:r>
              <a:rPr lang="ja-JP" altLang="en-US" sz="2000" dirty="0" smtClean="0"/>
              <a:t>コッタミア観測所 </a:t>
            </a:r>
            <a:endParaRPr lang="en-US" altLang="ja-JP" sz="2000" dirty="0" smtClean="0"/>
          </a:p>
          <a:p>
            <a:r>
              <a:rPr lang="en-US" altLang="ja-JP" sz="2000" dirty="0" smtClean="0"/>
              <a:t>1.88m BVRI</a:t>
            </a:r>
            <a:r>
              <a:rPr lang="ja-JP" altLang="en-US" sz="2000" dirty="0"/>
              <a:t> </a:t>
            </a:r>
            <a:r>
              <a:rPr lang="en-US" altLang="ja-JP" sz="2000" dirty="0" smtClean="0"/>
              <a:t>5</a:t>
            </a:r>
            <a:r>
              <a:rPr lang="ja-JP" altLang="en-US" sz="2000" dirty="0" smtClean="0"/>
              <a:t>夜</a:t>
            </a:r>
            <a:endParaRPr lang="en-US" altLang="ja-JP" sz="2000" dirty="0" smtClean="0"/>
          </a:p>
        </p:txBody>
      </p:sp>
      <p:sp>
        <p:nvSpPr>
          <p:cNvPr id="10" name="テキスト ボックス 9"/>
          <p:cNvSpPr txBox="1"/>
          <p:nvPr/>
        </p:nvSpPr>
        <p:spPr>
          <a:xfrm>
            <a:off x="6048164" y="5841268"/>
            <a:ext cx="3060340" cy="923330"/>
          </a:xfrm>
          <a:prstGeom prst="rect">
            <a:avLst/>
          </a:prstGeom>
          <a:noFill/>
        </p:spPr>
        <p:txBody>
          <a:bodyPr wrap="square" rtlCol="0">
            <a:spAutoFit/>
          </a:bodyPr>
          <a:lstStyle/>
          <a:p>
            <a:r>
              <a:rPr lang="ja-JP" altLang="en-US" dirty="0" smtClean="0"/>
              <a:t>インド天体物理観測所</a:t>
            </a:r>
            <a:endParaRPr lang="en-US" altLang="ja-JP" dirty="0" smtClean="0"/>
          </a:p>
          <a:p>
            <a:r>
              <a:rPr lang="en-US" altLang="ja-JP" dirty="0" smtClean="0"/>
              <a:t>2.0m HCT  UBVRI  15</a:t>
            </a:r>
            <a:r>
              <a:rPr kumimoji="1" lang="en-US" altLang="ja-JP" dirty="0" smtClean="0"/>
              <a:t> </a:t>
            </a:r>
            <a:r>
              <a:rPr lang="ja-JP" altLang="en-US" dirty="0"/>
              <a:t>夜</a:t>
            </a:r>
            <a:r>
              <a:rPr kumimoji="1" lang="en-US" altLang="ja-JP" dirty="0" smtClean="0"/>
              <a:t> &amp;</a:t>
            </a:r>
            <a:r>
              <a:rPr lang="ja-JP" altLang="en-US" dirty="0" smtClean="0"/>
              <a:t> </a:t>
            </a:r>
            <a:endParaRPr lang="en-US" altLang="ja-JP" dirty="0" smtClean="0"/>
          </a:p>
          <a:p>
            <a:r>
              <a:rPr lang="ja-JP" altLang="en-US" dirty="0" smtClean="0"/>
              <a:t>分光 </a:t>
            </a:r>
            <a:r>
              <a:rPr lang="en-US" altLang="ja-JP" dirty="0" smtClean="0"/>
              <a:t>7</a:t>
            </a:r>
            <a:r>
              <a:rPr lang="ja-JP" altLang="en-US" dirty="0" smtClean="0"/>
              <a:t>夜</a:t>
            </a:r>
            <a:endParaRPr kumimoji="1" lang="en-US" altLang="ja-JP" dirty="0" smtClean="0"/>
          </a:p>
        </p:txBody>
      </p:sp>
      <p:sp>
        <p:nvSpPr>
          <p:cNvPr id="12" name="星 5 11"/>
          <p:cNvSpPr/>
          <p:nvPr/>
        </p:nvSpPr>
        <p:spPr>
          <a:xfrm>
            <a:off x="5796156" y="5949280"/>
            <a:ext cx="180000" cy="180000"/>
          </a:xfrm>
          <a:prstGeom prst="star5">
            <a:avLst>
              <a:gd name="adj" fmla="val 31064"/>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4" name="Picture 6" descr="The 2-m Himalayan Chandra Telesc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0192" y="4056702"/>
            <a:ext cx="2340280" cy="174856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aquaphoenix.com/epublisher/pilot/32/Figure_14.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532" y="4100608"/>
            <a:ext cx="2561296" cy="1704656"/>
          </a:xfrm>
          <a:prstGeom prst="rect">
            <a:avLst/>
          </a:prstGeom>
          <a:noFill/>
          <a:extLst>
            <a:ext uri="{909E8E84-426E-40DD-AFC4-6F175D3DCCD1}">
              <a14:hiddenFill xmlns:a14="http://schemas.microsoft.com/office/drawing/2010/main">
                <a:solidFill>
                  <a:srgbClr val="FFFFFF"/>
                </a:solidFill>
              </a14:hiddenFill>
            </a:ext>
          </a:extLst>
        </p:spPr>
      </p:pic>
      <p:sp>
        <p:nvSpPr>
          <p:cNvPr id="8" name="雲 7"/>
          <p:cNvSpPr/>
          <p:nvPr/>
        </p:nvSpPr>
        <p:spPr>
          <a:xfrm>
            <a:off x="3275856" y="4056702"/>
            <a:ext cx="2638896" cy="1747711"/>
          </a:xfrm>
          <a:prstGeom prst="cloud">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491880" y="4401108"/>
            <a:ext cx="2376264" cy="954107"/>
          </a:xfrm>
          <a:prstGeom prst="rect">
            <a:avLst/>
          </a:prstGeom>
          <a:noFill/>
        </p:spPr>
        <p:txBody>
          <a:bodyPr wrap="square" rtlCol="0">
            <a:spAutoFit/>
          </a:bodyPr>
          <a:lstStyle/>
          <a:p>
            <a:r>
              <a:rPr kumimoji="1" lang="en-US" altLang="ja-JP" sz="2800" dirty="0" smtClean="0">
                <a:solidFill>
                  <a:schemeClr val="tx2">
                    <a:lumMod val="50000"/>
                  </a:schemeClr>
                </a:solidFill>
              </a:rPr>
              <a:t>Thanks for  collaborations!</a:t>
            </a:r>
          </a:p>
        </p:txBody>
      </p:sp>
    </p:spTree>
    <p:extLst>
      <p:ext uri="{BB962C8B-B14F-4D97-AF65-F5344CB8AC3E}">
        <p14:creationId xmlns:p14="http://schemas.microsoft.com/office/powerpoint/2010/main" val="3776952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home.hiroshima-u.ac.jp/myamanaka/data/PTF11kly_l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08" y="1023960"/>
            <a:ext cx="6408712" cy="499009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467544" y="8620"/>
            <a:ext cx="8028892" cy="707886"/>
          </a:xfrm>
          <a:prstGeom prst="rect">
            <a:avLst/>
          </a:prstGeom>
          <a:noFill/>
        </p:spPr>
        <p:txBody>
          <a:bodyPr wrap="square" rtlCol="0">
            <a:spAutoFit/>
          </a:bodyPr>
          <a:lstStyle/>
          <a:p>
            <a:pPr algn="ctr"/>
            <a:r>
              <a:rPr lang="en-US" altLang="ja-JP" sz="4000" dirty="0" smtClean="0"/>
              <a:t>Light Curves of SN 2011fe</a:t>
            </a:r>
            <a:endParaRPr kumimoji="1" lang="ja-JP" altLang="en-US" sz="4000" dirty="0"/>
          </a:p>
        </p:txBody>
      </p:sp>
      <p:sp>
        <p:nvSpPr>
          <p:cNvPr id="3" name="角丸四角形 2"/>
          <p:cNvSpPr/>
          <p:nvPr/>
        </p:nvSpPr>
        <p:spPr>
          <a:xfrm>
            <a:off x="1090216" y="1484784"/>
            <a:ext cx="277428" cy="4068452"/>
          </a:xfrm>
          <a:prstGeom prst="roundRect">
            <a:avLst/>
          </a:prstGeom>
          <a:noFill/>
          <a:ln w="190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7" name="テキスト ボックス 6"/>
          <p:cNvSpPr txBox="1"/>
          <p:nvPr/>
        </p:nvSpPr>
        <p:spPr>
          <a:xfrm>
            <a:off x="6624228" y="1232756"/>
            <a:ext cx="2303748" cy="1631216"/>
          </a:xfrm>
          <a:prstGeom prst="rect">
            <a:avLst/>
          </a:prstGeom>
          <a:noFill/>
        </p:spPr>
        <p:txBody>
          <a:bodyPr wrap="square" rtlCol="0">
            <a:spAutoFit/>
          </a:bodyPr>
          <a:lstStyle/>
          <a:p>
            <a:r>
              <a:rPr kumimoji="1" lang="ja-JP" altLang="en-US" sz="2000" dirty="0" smtClean="0"/>
              <a:t>初期の立ち上がりについて、</a:t>
            </a:r>
            <a:r>
              <a:rPr kumimoji="1" lang="en-US" altLang="ja-JP" sz="2000" dirty="0" smtClean="0"/>
              <a:t>UBVRIJHKs</a:t>
            </a:r>
            <a:r>
              <a:rPr kumimoji="1" lang="ja-JP" altLang="en-US" sz="2000" dirty="0" smtClean="0"/>
              <a:t>バンドで</a:t>
            </a:r>
            <a:endParaRPr kumimoji="1" lang="en-US" altLang="ja-JP" sz="2000" dirty="0" smtClean="0"/>
          </a:p>
          <a:p>
            <a:r>
              <a:rPr lang="ja-JP" altLang="en-US" sz="2000" dirty="0"/>
              <a:t>非常</a:t>
            </a:r>
            <a:r>
              <a:rPr lang="ja-JP" altLang="en-US" sz="2000" dirty="0" smtClean="0"/>
              <a:t>に密な観測ができた。</a:t>
            </a:r>
            <a:endParaRPr kumimoji="1" lang="ja-JP" altLang="en-US" sz="2000" dirty="0"/>
          </a:p>
        </p:txBody>
      </p:sp>
      <p:sp>
        <p:nvSpPr>
          <p:cNvPr id="5" name="テキスト ボックス 4"/>
          <p:cNvSpPr txBox="1"/>
          <p:nvPr/>
        </p:nvSpPr>
        <p:spPr>
          <a:xfrm>
            <a:off x="2627784" y="1484784"/>
            <a:ext cx="1728192" cy="461665"/>
          </a:xfrm>
          <a:prstGeom prst="rect">
            <a:avLst/>
          </a:prstGeom>
          <a:noFill/>
          <a:ln w="28575">
            <a:solidFill>
              <a:schemeClr val="tx1"/>
            </a:solidFill>
          </a:ln>
        </p:spPr>
        <p:txBody>
          <a:bodyPr wrap="square" rtlCol="0">
            <a:spAutoFit/>
          </a:bodyPr>
          <a:lstStyle/>
          <a:p>
            <a:r>
              <a:rPr lang="ja-JP" altLang="en-US" sz="2400" dirty="0">
                <a:solidFill>
                  <a:srgbClr val="FF0000"/>
                </a:solidFill>
              </a:rPr>
              <a:t>未知</a:t>
            </a:r>
            <a:r>
              <a:rPr lang="ja-JP" altLang="en-US" sz="2400" dirty="0" smtClean="0">
                <a:solidFill>
                  <a:srgbClr val="FF0000"/>
                </a:solidFill>
              </a:rPr>
              <a:t>の領域</a:t>
            </a:r>
            <a:endParaRPr kumimoji="1" lang="ja-JP" altLang="en-US" sz="2400" dirty="0">
              <a:solidFill>
                <a:srgbClr val="FF0000"/>
              </a:solidFill>
            </a:endParaRPr>
          </a:p>
        </p:txBody>
      </p:sp>
      <p:cxnSp>
        <p:nvCxnSpPr>
          <p:cNvPr id="8" name="直線矢印コネクタ 7"/>
          <p:cNvCxnSpPr/>
          <p:nvPr/>
        </p:nvCxnSpPr>
        <p:spPr>
          <a:xfrm>
            <a:off x="1367644" y="1715616"/>
            <a:ext cx="126014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6552220" y="3068960"/>
            <a:ext cx="2412268" cy="1015663"/>
          </a:xfrm>
          <a:prstGeom prst="rect">
            <a:avLst/>
          </a:prstGeom>
          <a:noFill/>
        </p:spPr>
        <p:txBody>
          <a:bodyPr wrap="square" rtlCol="0">
            <a:spAutoFit/>
          </a:bodyPr>
          <a:lstStyle/>
          <a:p>
            <a:r>
              <a:rPr kumimoji="1" lang="ja-JP" altLang="en-US" sz="2000" dirty="0" smtClean="0"/>
              <a:t>⊿</a:t>
            </a:r>
            <a:r>
              <a:rPr kumimoji="1" lang="en-US" altLang="ja-JP" sz="2000" dirty="0" smtClean="0"/>
              <a:t>m15(B) ~ 1.2+/-0.1</a:t>
            </a:r>
          </a:p>
          <a:p>
            <a:r>
              <a:rPr lang="en-US" altLang="ja-JP" sz="2000" dirty="0" smtClean="0"/>
              <a:t>~ SN 2003du</a:t>
            </a:r>
            <a:r>
              <a:rPr lang="ja-JP" altLang="en-US" sz="2000" dirty="0" smtClean="0"/>
              <a:t>と類似</a:t>
            </a:r>
            <a:endParaRPr lang="en-US" altLang="ja-JP" sz="2000" dirty="0" smtClean="0"/>
          </a:p>
          <a:p>
            <a:r>
              <a:rPr lang="en-US" altLang="ja-JP" sz="2000" dirty="0" smtClean="0"/>
              <a:t>(</a:t>
            </a:r>
            <a:r>
              <a:rPr lang="ja-JP" altLang="en-US" sz="2000" dirty="0" smtClean="0"/>
              <a:t>とても典型的</a:t>
            </a:r>
            <a:r>
              <a:rPr lang="en-US" altLang="ja-JP" sz="2000" dirty="0" smtClean="0"/>
              <a:t>)</a:t>
            </a:r>
            <a:endParaRPr kumimoji="1" lang="ja-JP" altLang="en-US" sz="2000" dirty="0"/>
          </a:p>
        </p:txBody>
      </p:sp>
      <p:sp>
        <p:nvSpPr>
          <p:cNvPr id="10" name="テキスト ボックス 9"/>
          <p:cNvSpPr txBox="1"/>
          <p:nvPr/>
        </p:nvSpPr>
        <p:spPr>
          <a:xfrm rot="18629328">
            <a:off x="1607086" y="3026280"/>
            <a:ext cx="3177681" cy="769441"/>
          </a:xfrm>
          <a:prstGeom prst="rect">
            <a:avLst/>
          </a:prstGeom>
          <a:noFill/>
        </p:spPr>
        <p:txBody>
          <a:bodyPr wrap="square" rtlCol="0">
            <a:spAutoFit/>
          </a:bodyPr>
          <a:lstStyle/>
          <a:p>
            <a:r>
              <a:rPr kumimoji="1" lang="en-US" altLang="ja-JP" sz="4400" dirty="0" smtClean="0">
                <a:solidFill>
                  <a:schemeClr val="bg1">
                    <a:lumMod val="75000"/>
                  </a:schemeClr>
                </a:solidFill>
              </a:rPr>
              <a:t>Preliminary </a:t>
            </a:r>
            <a:endParaRPr kumimoji="1" lang="ja-JP" altLang="en-US" sz="4400" dirty="0">
              <a:solidFill>
                <a:schemeClr val="bg1">
                  <a:lumMod val="75000"/>
                </a:schemeClr>
              </a:solidFill>
            </a:endParaRPr>
          </a:p>
        </p:txBody>
      </p:sp>
      <p:sp>
        <p:nvSpPr>
          <p:cNvPr id="2" name="テキスト ボックス 1"/>
          <p:cNvSpPr txBox="1"/>
          <p:nvPr/>
        </p:nvSpPr>
        <p:spPr>
          <a:xfrm>
            <a:off x="6660232" y="4437112"/>
            <a:ext cx="2375756" cy="1200329"/>
          </a:xfrm>
          <a:prstGeom prst="rect">
            <a:avLst/>
          </a:prstGeom>
          <a:noFill/>
        </p:spPr>
        <p:txBody>
          <a:bodyPr wrap="square" rtlCol="0">
            <a:spAutoFit/>
          </a:bodyPr>
          <a:lstStyle/>
          <a:p>
            <a:r>
              <a:rPr kumimoji="1" lang="en-US" altLang="ja-JP" dirty="0" smtClean="0"/>
              <a:t>2/17</a:t>
            </a:r>
            <a:r>
              <a:rPr kumimoji="1" lang="ja-JP" altLang="en-US" dirty="0" smtClean="0"/>
              <a:t>現在：</a:t>
            </a:r>
            <a:r>
              <a:rPr kumimoji="1" lang="en-US" altLang="ja-JP" dirty="0" smtClean="0"/>
              <a:t>14</a:t>
            </a:r>
            <a:r>
              <a:rPr kumimoji="1" lang="ja-JP" altLang="en-US" dirty="0" smtClean="0"/>
              <a:t>等台</a:t>
            </a:r>
            <a:endParaRPr kumimoji="1" lang="en-US" altLang="ja-JP" dirty="0" smtClean="0"/>
          </a:p>
          <a:p>
            <a:r>
              <a:rPr kumimoji="1" lang="en-US" altLang="ja-JP" dirty="0" smtClean="0"/>
              <a:t>3</a:t>
            </a:r>
            <a:r>
              <a:rPr kumimoji="1" lang="ja-JP" altLang="en-US" dirty="0" smtClean="0"/>
              <a:t>か月で</a:t>
            </a:r>
            <a:r>
              <a:rPr kumimoji="1" lang="en-US" altLang="ja-JP" dirty="0" smtClean="0"/>
              <a:t>1</a:t>
            </a:r>
            <a:r>
              <a:rPr kumimoji="1" lang="ja-JP" altLang="en-US" dirty="0" smtClean="0"/>
              <a:t>等減光</a:t>
            </a:r>
            <a:endParaRPr kumimoji="1" lang="en-US" altLang="ja-JP" dirty="0" smtClean="0"/>
          </a:p>
          <a:p>
            <a:r>
              <a:rPr kumimoji="1" lang="en-US" altLang="ja-JP" b="1" dirty="0" smtClean="0">
                <a:solidFill>
                  <a:srgbClr val="0000CC"/>
                </a:solidFill>
              </a:rPr>
              <a:t>1-2m</a:t>
            </a:r>
            <a:r>
              <a:rPr kumimoji="1" lang="ja-JP" altLang="en-US" b="1" dirty="0" smtClean="0">
                <a:solidFill>
                  <a:srgbClr val="0000CC"/>
                </a:solidFill>
              </a:rPr>
              <a:t>クラスで</a:t>
            </a:r>
            <a:r>
              <a:rPr kumimoji="1" lang="en-US" altLang="ja-JP" b="1" dirty="0" smtClean="0">
                <a:solidFill>
                  <a:srgbClr val="0000CC"/>
                </a:solidFill>
              </a:rPr>
              <a:t>400</a:t>
            </a:r>
            <a:r>
              <a:rPr kumimoji="1" lang="ja-JP" altLang="en-US" b="1" dirty="0" smtClean="0">
                <a:solidFill>
                  <a:srgbClr val="0000CC"/>
                </a:solidFill>
              </a:rPr>
              <a:t>日</a:t>
            </a:r>
            <a:r>
              <a:rPr kumimoji="1" lang="ja-JP" altLang="en-US" dirty="0" smtClean="0"/>
              <a:t>まで測光を追える！</a:t>
            </a:r>
            <a:endParaRPr kumimoji="1" lang="ja-JP" altLang="en-US" dirty="0"/>
          </a:p>
        </p:txBody>
      </p:sp>
    </p:spTree>
    <p:extLst>
      <p:ext uri="{BB962C8B-B14F-4D97-AF65-F5344CB8AC3E}">
        <p14:creationId xmlns:p14="http://schemas.microsoft.com/office/powerpoint/2010/main" val="1763763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ome.hiroshima-u.ac.jp/myamanaka/data/PTF11kly_lc_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03311"/>
            <a:ext cx="4210547" cy="39298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TF11kly_lc_V.png (600×5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908720"/>
            <a:ext cx="4246860" cy="396373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467544" y="8620"/>
            <a:ext cx="8028892" cy="707886"/>
          </a:xfrm>
          <a:prstGeom prst="rect">
            <a:avLst/>
          </a:prstGeom>
          <a:noFill/>
        </p:spPr>
        <p:txBody>
          <a:bodyPr wrap="square" rtlCol="0">
            <a:spAutoFit/>
          </a:bodyPr>
          <a:lstStyle/>
          <a:p>
            <a:pPr algn="ctr"/>
            <a:r>
              <a:rPr lang="en-US" altLang="ja-JP" sz="4000" dirty="0" smtClean="0"/>
              <a:t>Early-phase Light Curves</a:t>
            </a:r>
            <a:endParaRPr kumimoji="1" lang="ja-JP" altLang="en-US" sz="4000" dirty="0"/>
          </a:p>
        </p:txBody>
      </p:sp>
      <p:sp>
        <p:nvSpPr>
          <p:cNvPr id="5" name="テキスト ボックス 4"/>
          <p:cNvSpPr txBox="1"/>
          <p:nvPr/>
        </p:nvSpPr>
        <p:spPr>
          <a:xfrm>
            <a:off x="392956" y="5039888"/>
            <a:ext cx="8423324" cy="369332"/>
          </a:xfrm>
          <a:prstGeom prst="rect">
            <a:avLst/>
          </a:prstGeom>
          <a:noFill/>
        </p:spPr>
        <p:txBody>
          <a:bodyPr wrap="square" rtlCol="0">
            <a:spAutoFit/>
          </a:bodyPr>
          <a:lstStyle/>
          <a:p>
            <a:pPr algn="ctr"/>
            <a:r>
              <a:rPr kumimoji="1" lang="en-US" altLang="ja-JP" dirty="0" err="1" smtClean="0"/>
              <a:t>Ia</a:t>
            </a:r>
            <a:r>
              <a:rPr kumimoji="1" lang="ja-JP" altLang="en-US" dirty="0" smtClean="0"/>
              <a:t>型超新星</a:t>
            </a:r>
            <a:r>
              <a:rPr kumimoji="1" lang="ja-JP" altLang="en-US" b="1" dirty="0" smtClean="0">
                <a:solidFill>
                  <a:srgbClr val="FF0000"/>
                </a:solidFill>
              </a:rPr>
              <a:t>観測史上初めて</a:t>
            </a:r>
            <a:r>
              <a:rPr kumimoji="1" lang="ja-JP" altLang="en-US" dirty="0" smtClean="0"/>
              <a:t>、極大</a:t>
            </a:r>
            <a:r>
              <a:rPr kumimoji="1" lang="en-US" altLang="ja-JP" dirty="0" smtClean="0"/>
              <a:t>-17 - -14</a:t>
            </a:r>
            <a:r>
              <a:rPr kumimoji="1" lang="ja-JP" altLang="en-US" dirty="0" smtClean="0"/>
              <a:t>日の間の</a:t>
            </a:r>
            <a:r>
              <a:rPr kumimoji="1" lang="en-US" altLang="ja-JP" b="1" dirty="0" smtClean="0">
                <a:solidFill>
                  <a:srgbClr val="FF0000"/>
                </a:solidFill>
              </a:rPr>
              <a:t>UBVRIJHKs</a:t>
            </a:r>
            <a:r>
              <a:rPr kumimoji="1" lang="ja-JP" altLang="en-US" dirty="0" smtClean="0"/>
              <a:t>で</a:t>
            </a:r>
            <a:r>
              <a:rPr lang="en-US" altLang="ja-JP" dirty="0" smtClean="0"/>
              <a:t>rising part</a:t>
            </a:r>
            <a:r>
              <a:rPr lang="ja-JP" altLang="en-US" dirty="0" smtClean="0"/>
              <a:t>を捉えた！</a:t>
            </a:r>
            <a:endParaRPr lang="en-US" altLang="ja-JP" dirty="0" smtClean="0"/>
          </a:p>
        </p:txBody>
      </p:sp>
      <p:sp>
        <p:nvSpPr>
          <p:cNvPr id="7" name="テキスト ボックス 6"/>
          <p:cNvSpPr txBox="1"/>
          <p:nvPr/>
        </p:nvSpPr>
        <p:spPr>
          <a:xfrm>
            <a:off x="1007604" y="5445224"/>
            <a:ext cx="7415212" cy="369332"/>
          </a:xfrm>
          <a:prstGeom prst="rect">
            <a:avLst/>
          </a:prstGeom>
          <a:noFill/>
        </p:spPr>
        <p:txBody>
          <a:bodyPr wrap="square" rtlCol="0">
            <a:spAutoFit/>
          </a:bodyPr>
          <a:lstStyle/>
          <a:p>
            <a:r>
              <a:rPr lang="ja-JP" altLang="en-US" dirty="0" smtClean="0"/>
              <a:t>再外層の物理構造が直接見えている </a:t>
            </a:r>
            <a:r>
              <a:rPr lang="en-US" altLang="ja-JP" dirty="0" smtClean="0"/>
              <a:t>: </a:t>
            </a:r>
            <a:r>
              <a:rPr lang="ja-JP" altLang="en-US" dirty="0" smtClean="0"/>
              <a:t>親星・爆発メカニズムへの強い制限</a:t>
            </a:r>
            <a:endParaRPr lang="en-US" altLang="ja-JP" dirty="0" smtClean="0"/>
          </a:p>
        </p:txBody>
      </p:sp>
      <p:sp>
        <p:nvSpPr>
          <p:cNvPr id="6" name="テキスト ボックス 5"/>
          <p:cNvSpPr txBox="1"/>
          <p:nvPr/>
        </p:nvSpPr>
        <p:spPr>
          <a:xfrm>
            <a:off x="1081224" y="6021288"/>
            <a:ext cx="7127180" cy="461665"/>
          </a:xfrm>
          <a:prstGeom prst="rect">
            <a:avLst/>
          </a:prstGeom>
          <a:noFill/>
          <a:ln w="28575">
            <a:solidFill>
              <a:schemeClr val="tx1"/>
            </a:solidFill>
          </a:ln>
        </p:spPr>
        <p:txBody>
          <a:bodyPr wrap="square" rtlCol="0">
            <a:spAutoFit/>
          </a:bodyPr>
          <a:lstStyle/>
          <a:p>
            <a:r>
              <a:rPr kumimoji="1" lang="ja-JP" altLang="en-US" sz="2400" b="1" dirty="0" smtClean="0">
                <a:solidFill>
                  <a:srgbClr val="0000CC"/>
                </a:solidFill>
              </a:rPr>
              <a:t>未知の領域を史上初めて可視近赤外線観測できた！</a:t>
            </a:r>
            <a:endParaRPr kumimoji="1" lang="ja-JP" altLang="en-US" sz="2400" b="1" dirty="0">
              <a:solidFill>
                <a:srgbClr val="0000CC"/>
              </a:solidFill>
            </a:endParaRPr>
          </a:p>
        </p:txBody>
      </p:sp>
      <p:sp>
        <p:nvSpPr>
          <p:cNvPr id="2" name="角丸四角形 1"/>
          <p:cNvSpPr/>
          <p:nvPr/>
        </p:nvSpPr>
        <p:spPr>
          <a:xfrm>
            <a:off x="1439652" y="2600908"/>
            <a:ext cx="576064" cy="1800200"/>
          </a:xfrm>
          <a:prstGeom prst="roundRect">
            <a:avLst/>
          </a:prstGeom>
          <a:solidFill>
            <a:srgbClr val="FF0000">
              <a:alpha val="63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9" name="角丸四角形 8"/>
          <p:cNvSpPr/>
          <p:nvPr/>
        </p:nvSpPr>
        <p:spPr>
          <a:xfrm>
            <a:off x="5855444" y="2571316"/>
            <a:ext cx="576064" cy="1800200"/>
          </a:xfrm>
          <a:prstGeom prst="roundRect">
            <a:avLst/>
          </a:prstGeom>
          <a:solidFill>
            <a:srgbClr val="FF0000">
              <a:alpha val="63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096571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03548" y="164830"/>
            <a:ext cx="8028892" cy="707886"/>
          </a:xfrm>
          <a:prstGeom prst="rect">
            <a:avLst/>
          </a:prstGeom>
          <a:noFill/>
        </p:spPr>
        <p:txBody>
          <a:bodyPr wrap="square" rtlCol="0">
            <a:spAutoFit/>
          </a:bodyPr>
          <a:lstStyle/>
          <a:p>
            <a:pPr algn="ctr"/>
            <a:r>
              <a:rPr lang="ja-JP" altLang="en-US" sz="4000" dirty="0" smtClean="0"/>
              <a:t>スペクトル ：　炭素を検出</a:t>
            </a:r>
            <a:endParaRPr kumimoji="1" lang="ja-JP" altLang="en-US" sz="4000" dirty="0"/>
          </a:p>
        </p:txBody>
      </p:sp>
      <p:grpSp>
        <p:nvGrpSpPr>
          <p:cNvPr id="10" name="グループ化 9"/>
          <p:cNvGrpSpPr/>
          <p:nvPr/>
        </p:nvGrpSpPr>
        <p:grpSpPr>
          <a:xfrm>
            <a:off x="1187624" y="906740"/>
            <a:ext cx="6696744" cy="4676561"/>
            <a:chOff x="1187624" y="1200711"/>
            <a:chExt cx="6696744" cy="4676561"/>
          </a:xfrm>
        </p:grpSpPr>
        <p:pic>
          <p:nvPicPr>
            <p:cNvPr id="3076" name="Picture 4" descr="http://home.hiroshima-u.ac.jp/myamanaka/data/PTF11kly_sp_earl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00711"/>
              <a:ext cx="6696744" cy="4676561"/>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5"/>
            <p:cNvSpPr/>
            <p:nvPr/>
          </p:nvSpPr>
          <p:spPr>
            <a:xfrm>
              <a:off x="4417380" y="2708920"/>
              <a:ext cx="432048" cy="1584176"/>
            </a:xfrm>
            <a:prstGeom prst="roundRect">
              <a:avLst/>
            </a:prstGeom>
            <a:solidFill>
              <a:srgbClr val="FF0000">
                <a:alpha val="59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 name="角丸四角形 8"/>
            <p:cNvSpPr/>
            <p:nvPr/>
          </p:nvSpPr>
          <p:spPr>
            <a:xfrm>
              <a:off x="5796136" y="3032956"/>
              <a:ext cx="432048" cy="2052228"/>
            </a:xfrm>
            <a:prstGeom prst="roundRect">
              <a:avLst/>
            </a:prstGeom>
            <a:solidFill>
              <a:srgbClr val="FF0000">
                <a:alpha val="59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769768" y="1376772"/>
              <a:ext cx="2610544" cy="923330"/>
            </a:xfrm>
            <a:prstGeom prst="rect">
              <a:avLst/>
            </a:prstGeom>
            <a:solidFill>
              <a:schemeClr val="bg1"/>
            </a:solidFill>
            <a:ln w="28575">
              <a:solidFill>
                <a:schemeClr val="tx1"/>
              </a:solidFill>
            </a:ln>
          </p:spPr>
          <p:txBody>
            <a:bodyPr wrap="square" rtlCol="0">
              <a:spAutoFit/>
            </a:bodyPr>
            <a:lstStyle/>
            <a:p>
              <a:r>
                <a:rPr lang="ja-JP" altLang="en-US" dirty="0">
                  <a:solidFill>
                    <a:srgbClr val="00B0F0"/>
                  </a:solidFill>
                </a:rPr>
                <a:t>━</a:t>
              </a:r>
              <a:r>
                <a:rPr kumimoji="1" lang="en-US" altLang="ja-JP" dirty="0" smtClean="0"/>
                <a:t>8/29 (-13d) LOSA</a:t>
              </a:r>
            </a:p>
            <a:p>
              <a:r>
                <a:rPr lang="ja-JP" altLang="en-US" dirty="0" smtClean="0">
                  <a:solidFill>
                    <a:srgbClr val="0000CC"/>
                  </a:solidFill>
                </a:rPr>
                <a:t>━</a:t>
              </a:r>
              <a:r>
                <a:rPr lang="en-US" altLang="ja-JP" dirty="0" smtClean="0"/>
                <a:t>8/29 (-13d) </a:t>
              </a:r>
              <a:r>
                <a:rPr lang="en-US" altLang="ja-JP" dirty="0" err="1" smtClean="0"/>
                <a:t>HOWPol</a:t>
              </a:r>
              <a:endParaRPr lang="en-US" altLang="ja-JP" dirty="0" smtClean="0"/>
            </a:p>
            <a:p>
              <a:r>
                <a:rPr kumimoji="1" lang="ja-JP" altLang="en-US" dirty="0" smtClean="0">
                  <a:solidFill>
                    <a:srgbClr val="00B050"/>
                  </a:solidFill>
                </a:rPr>
                <a:t>━</a:t>
              </a:r>
              <a:r>
                <a:rPr kumimoji="1" lang="en-US" altLang="ja-JP" dirty="0" smtClean="0"/>
                <a:t>8/30 (-12d) LOSA</a:t>
              </a:r>
              <a:endParaRPr kumimoji="1" lang="ja-JP" altLang="en-US" dirty="0"/>
            </a:p>
          </p:txBody>
        </p:sp>
      </p:grpSp>
      <p:sp>
        <p:nvSpPr>
          <p:cNvPr id="12" name="テキスト ボックス 11"/>
          <p:cNvSpPr txBox="1"/>
          <p:nvPr/>
        </p:nvSpPr>
        <p:spPr>
          <a:xfrm>
            <a:off x="287524" y="5746030"/>
            <a:ext cx="5724636" cy="830997"/>
          </a:xfrm>
          <a:prstGeom prst="rect">
            <a:avLst/>
          </a:prstGeom>
          <a:noFill/>
          <a:ln w="19050">
            <a:solidFill>
              <a:schemeClr val="tx1"/>
            </a:solidFill>
          </a:ln>
        </p:spPr>
        <p:txBody>
          <a:bodyPr wrap="square" rtlCol="0">
            <a:spAutoFit/>
          </a:bodyPr>
          <a:lstStyle/>
          <a:p>
            <a:r>
              <a:rPr kumimoji="1" lang="en-US" altLang="ja-JP" sz="2400" b="1" dirty="0" smtClean="0">
                <a:solidFill>
                  <a:srgbClr val="FF0000"/>
                </a:solidFill>
              </a:rPr>
              <a:t>CII 6580 </a:t>
            </a:r>
            <a:r>
              <a:rPr kumimoji="1" lang="ja-JP" altLang="en-US" sz="2400" b="1" dirty="0" smtClean="0">
                <a:solidFill>
                  <a:srgbClr val="FF0000"/>
                </a:solidFill>
              </a:rPr>
              <a:t>極大</a:t>
            </a:r>
            <a:r>
              <a:rPr kumimoji="1" lang="en-US" altLang="ja-JP" sz="2400" b="1" dirty="0" smtClean="0">
                <a:solidFill>
                  <a:srgbClr val="FF0000"/>
                </a:solidFill>
              </a:rPr>
              <a:t>12</a:t>
            </a:r>
            <a:r>
              <a:rPr kumimoji="1" lang="ja-JP" altLang="en-US" sz="2400" b="1" dirty="0" smtClean="0">
                <a:solidFill>
                  <a:srgbClr val="FF0000"/>
                </a:solidFill>
              </a:rPr>
              <a:t>日前</a:t>
            </a:r>
            <a:r>
              <a:rPr kumimoji="1" lang="ja-JP" altLang="en-US" sz="2400" dirty="0" smtClean="0"/>
              <a:t>までは確認できた。</a:t>
            </a:r>
            <a:endParaRPr kumimoji="1" lang="en-US" altLang="ja-JP" sz="2400" dirty="0" smtClean="0"/>
          </a:p>
          <a:p>
            <a:r>
              <a:rPr lang="ja-JP" altLang="en-US" sz="2400" dirty="0" smtClean="0"/>
              <a:t>⇒ 親星組成をダイレクトに検出した証拠！</a:t>
            </a:r>
            <a:endParaRPr kumimoji="1" lang="ja-JP" altLang="en-US" sz="2400" dirty="0"/>
          </a:p>
        </p:txBody>
      </p:sp>
      <p:sp>
        <p:nvSpPr>
          <p:cNvPr id="11" name="テキスト ボックス 10"/>
          <p:cNvSpPr txBox="1"/>
          <p:nvPr/>
        </p:nvSpPr>
        <p:spPr>
          <a:xfrm>
            <a:off x="4211960" y="2087560"/>
            <a:ext cx="946708" cy="369332"/>
          </a:xfrm>
          <a:prstGeom prst="rect">
            <a:avLst/>
          </a:prstGeom>
          <a:noFill/>
        </p:spPr>
        <p:txBody>
          <a:bodyPr wrap="square" rtlCol="0">
            <a:spAutoFit/>
          </a:bodyPr>
          <a:lstStyle/>
          <a:p>
            <a:r>
              <a:rPr kumimoji="1" lang="en-US" altLang="ja-JP" dirty="0" smtClean="0"/>
              <a:t>CII 6580</a:t>
            </a:r>
            <a:endParaRPr kumimoji="1" lang="ja-JP" altLang="en-US" dirty="0"/>
          </a:p>
        </p:txBody>
      </p:sp>
      <p:sp>
        <p:nvSpPr>
          <p:cNvPr id="15" name="テキスト ボックス 14"/>
          <p:cNvSpPr txBox="1"/>
          <p:nvPr/>
        </p:nvSpPr>
        <p:spPr>
          <a:xfrm>
            <a:off x="5508104" y="2411596"/>
            <a:ext cx="946708" cy="369332"/>
          </a:xfrm>
          <a:prstGeom prst="rect">
            <a:avLst/>
          </a:prstGeom>
          <a:noFill/>
        </p:spPr>
        <p:txBody>
          <a:bodyPr wrap="square" rtlCol="0">
            <a:spAutoFit/>
          </a:bodyPr>
          <a:lstStyle/>
          <a:p>
            <a:r>
              <a:rPr lang="en-US" altLang="ja-JP" dirty="0" smtClean="0"/>
              <a:t>OI 7774</a:t>
            </a:r>
            <a:endParaRPr kumimoji="1" lang="ja-JP" altLang="en-US" dirty="0"/>
          </a:p>
        </p:txBody>
      </p:sp>
      <p:sp>
        <p:nvSpPr>
          <p:cNvPr id="2" name="正方形/長方形 1"/>
          <p:cNvSpPr/>
          <p:nvPr/>
        </p:nvSpPr>
        <p:spPr>
          <a:xfrm>
            <a:off x="5482704" y="2935548"/>
            <a:ext cx="28803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484800" y="4352404"/>
            <a:ext cx="28803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右矢印 2"/>
          <p:cNvSpPr/>
          <p:nvPr/>
        </p:nvSpPr>
        <p:spPr>
          <a:xfrm>
            <a:off x="6192180" y="5913276"/>
            <a:ext cx="468052" cy="504056"/>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5" name="テキスト ボックス 4"/>
          <p:cNvSpPr txBox="1"/>
          <p:nvPr/>
        </p:nvSpPr>
        <p:spPr>
          <a:xfrm>
            <a:off x="6732240" y="5805264"/>
            <a:ext cx="2232248" cy="707886"/>
          </a:xfrm>
          <a:prstGeom prst="rect">
            <a:avLst/>
          </a:prstGeom>
          <a:noFill/>
          <a:ln>
            <a:solidFill>
              <a:schemeClr val="tx1"/>
            </a:solidFill>
          </a:ln>
        </p:spPr>
        <p:txBody>
          <a:bodyPr wrap="square" rtlCol="0">
            <a:spAutoFit/>
          </a:bodyPr>
          <a:lstStyle/>
          <a:p>
            <a:r>
              <a:rPr lang="ja-JP" altLang="en-US" sz="2000" b="1" dirty="0" smtClean="0">
                <a:solidFill>
                  <a:srgbClr val="FF0000"/>
                </a:solidFill>
              </a:rPr>
              <a:t>炭素酸素</a:t>
            </a:r>
            <a:r>
              <a:rPr lang="ja-JP" altLang="en-US" sz="2000" dirty="0" smtClean="0"/>
              <a:t>白色矮星</a:t>
            </a:r>
            <a:r>
              <a:rPr kumimoji="1" lang="en-US" altLang="ja-JP" sz="2000" dirty="0" smtClean="0"/>
              <a:t> </a:t>
            </a:r>
            <a:r>
              <a:rPr lang="ja-JP" altLang="en-US" sz="2000" dirty="0" smtClean="0"/>
              <a:t>の名残か</a:t>
            </a:r>
            <a:endParaRPr kumimoji="1" lang="ja-JP" altLang="en-US" sz="2000" dirty="0"/>
          </a:p>
        </p:txBody>
      </p:sp>
    </p:spTree>
    <p:extLst>
      <p:ext uri="{BB962C8B-B14F-4D97-AF65-F5344CB8AC3E}">
        <p14:creationId xmlns:p14="http://schemas.microsoft.com/office/powerpoint/2010/main" val="396063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ne_vel_SiII6355.png (649×4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1076" y="925488"/>
            <a:ext cx="6201264" cy="433802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26852" y="200834"/>
            <a:ext cx="8028892" cy="707886"/>
          </a:xfrm>
          <a:prstGeom prst="rect">
            <a:avLst/>
          </a:prstGeom>
          <a:noFill/>
        </p:spPr>
        <p:txBody>
          <a:bodyPr wrap="square" rtlCol="0">
            <a:spAutoFit/>
          </a:bodyPr>
          <a:lstStyle/>
          <a:p>
            <a:pPr algn="ctr"/>
            <a:r>
              <a:rPr kumimoji="1" lang="en-US" altLang="ja-JP" sz="4000" dirty="0" smtClean="0"/>
              <a:t>Line velocity evolution</a:t>
            </a:r>
            <a:endParaRPr kumimoji="1" lang="ja-JP" altLang="en-US" sz="4000" dirty="0"/>
          </a:p>
        </p:txBody>
      </p:sp>
      <p:sp>
        <p:nvSpPr>
          <p:cNvPr id="7" name="テキスト ボックス 6"/>
          <p:cNvSpPr txBox="1"/>
          <p:nvPr/>
        </p:nvSpPr>
        <p:spPr>
          <a:xfrm>
            <a:off x="3573313" y="1544350"/>
            <a:ext cx="1476163" cy="523220"/>
          </a:xfrm>
          <a:prstGeom prst="rect">
            <a:avLst/>
          </a:prstGeom>
          <a:noFill/>
          <a:ln w="28575">
            <a:solidFill>
              <a:srgbClr val="FF0000"/>
            </a:solidFill>
          </a:ln>
        </p:spPr>
        <p:txBody>
          <a:bodyPr wrap="square" rtlCol="0">
            <a:spAutoFit/>
          </a:bodyPr>
          <a:lstStyle/>
          <a:p>
            <a:r>
              <a:rPr kumimoji="1" lang="en-US" altLang="ja-JP" sz="2800" dirty="0" err="1" smtClean="0"/>
              <a:t>SiII</a:t>
            </a:r>
            <a:r>
              <a:rPr kumimoji="1" lang="en-US" altLang="ja-JP" sz="2800" dirty="0" smtClean="0"/>
              <a:t> 6355</a:t>
            </a:r>
            <a:endParaRPr kumimoji="1" lang="ja-JP" altLang="en-US" sz="2800" dirty="0"/>
          </a:p>
        </p:txBody>
      </p:sp>
      <p:sp>
        <p:nvSpPr>
          <p:cNvPr id="2" name="テキスト ボックス 1"/>
          <p:cNvSpPr txBox="1"/>
          <p:nvPr/>
        </p:nvSpPr>
        <p:spPr>
          <a:xfrm>
            <a:off x="395536" y="5301208"/>
            <a:ext cx="4219068" cy="1200329"/>
          </a:xfrm>
          <a:prstGeom prst="rect">
            <a:avLst/>
          </a:prstGeom>
          <a:noFill/>
        </p:spPr>
        <p:txBody>
          <a:bodyPr wrap="square" rtlCol="0">
            <a:spAutoFit/>
          </a:bodyPr>
          <a:lstStyle/>
          <a:p>
            <a:r>
              <a:rPr kumimoji="1" lang="en-US" altLang="ja-JP" dirty="0" smtClean="0"/>
              <a:t>(</a:t>
            </a:r>
            <a:r>
              <a:rPr kumimoji="1" lang="en-US" altLang="ja-JP" dirty="0" err="1" smtClean="0"/>
              <a:t>Ca</a:t>
            </a:r>
            <a:r>
              <a:rPr kumimoji="1" lang="en-US" altLang="ja-JP" dirty="0" smtClean="0"/>
              <a:t> II)</a:t>
            </a:r>
            <a:r>
              <a:rPr kumimoji="1" lang="ja-JP" altLang="en-US" dirty="0" smtClean="0"/>
              <a:t>を除いて、</a:t>
            </a:r>
            <a:endParaRPr kumimoji="1" lang="en-US" altLang="ja-JP" dirty="0" smtClean="0"/>
          </a:p>
          <a:p>
            <a:r>
              <a:rPr lang="en-US" altLang="ja-JP" dirty="0" err="1" smtClean="0"/>
              <a:t>SiII</a:t>
            </a:r>
            <a:r>
              <a:rPr lang="en-US" altLang="ja-JP" dirty="0" smtClean="0"/>
              <a:t> 6355 -14,000 km/s </a:t>
            </a:r>
          </a:p>
          <a:p>
            <a:r>
              <a:rPr lang="en-US" altLang="ja-JP" dirty="0" smtClean="0"/>
              <a:t>SII 5640 -12,000 km/s</a:t>
            </a:r>
          </a:p>
          <a:p>
            <a:r>
              <a:rPr lang="en-US" altLang="ja-JP" dirty="0" err="1" smtClean="0"/>
              <a:t>SiII</a:t>
            </a:r>
            <a:r>
              <a:rPr lang="en-US" altLang="ja-JP" dirty="0" smtClean="0"/>
              <a:t> 4560 -12,000 km/s</a:t>
            </a:r>
          </a:p>
        </p:txBody>
      </p:sp>
      <p:sp>
        <p:nvSpPr>
          <p:cNvPr id="10" name="右中かっこ 9"/>
          <p:cNvSpPr/>
          <p:nvPr/>
        </p:nvSpPr>
        <p:spPr>
          <a:xfrm>
            <a:off x="2657188" y="5591570"/>
            <a:ext cx="272713" cy="8624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p:cNvSpPr txBox="1"/>
          <p:nvPr/>
        </p:nvSpPr>
        <p:spPr>
          <a:xfrm>
            <a:off x="2929901" y="5829995"/>
            <a:ext cx="1584176" cy="461665"/>
          </a:xfrm>
          <a:prstGeom prst="rect">
            <a:avLst/>
          </a:prstGeom>
          <a:noFill/>
        </p:spPr>
        <p:txBody>
          <a:bodyPr wrap="square" rtlCol="0">
            <a:spAutoFit/>
          </a:bodyPr>
          <a:lstStyle/>
          <a:p>
            <a:r>
              <a:rPr kumimoji="1" lang="en-US" altLang="ja-JP" sz="2400" dirty="0" smtClean="0"/>
              <a:t>@-16 days</a:t>
            </a:r>
            <a:endParaRPr kumimoji="1" lang="ja-JP" altLang="en-US" sz="2400" dirty="0"/>
          </a:p>
        </p:txBody>
      </p:sp>
      <p:sp>
        <p:nvSpPr>
          <p:cNvPr id="12" name="テキスト ボックス 11"/>
          <p:cNvSpPr txBox="1"/>
          <p:nvPr/>
        </p:nvSpPr>
        <p:spPr>
          <a:xfrm>
            <a:off x="4722116" y="5445224"/>
            <a:ext cx="3954340" cy="1200329"/>
          </a:xfrm>
          <a:prstGeom prst="rect">
            <a:avLst/>
          </a:prstGeom>
          <a:noFill/>
        </p:spPr>
        <p:txBody>
          <a:bodyPr wrap="square" rtlCol="0">
            <a:spAutoFit/>
          </a:bodyPr>
          <a:lstStyle/>
          <a:p>
            <a:r>
              <a:rPr lang="ja-JP" altLang="en-US" dirty="0" smtClean="0"/>
              <a:t>早期ほど多様性に富む。</a:t>
            </a:r>
            <a:endParaRPr lang="en-US" altLang="ja-JP" dirty="0" smtClean="0"/>
          </a:p>
          <a:p>
            <a:r>
              <a:rPr lang="en-US" altLang="ja-JP" dirty="0" smtClean="0"/>
              <a:t>SN 2011fe</a:t>
            </a:r>
            <a:r>
              <a:rPr lang="ja-JP" altLang="en-US" dirty="0" smtClean="0"/>
              <a:t>の最外層構造</a:t>
            </a:r>
            <a:endParaRPr lang="en-US" altLang="ja-JP" dirty="0"/>
          </a:p>
          <a:p>
            <a:r>
              <a:rPr kumimoji="1" lang="en-US" altLang="ja-JP" dirty="0" smtClean="0"/>
              <a:t>Standard model (</a:t>
            </a:r>
            <a:r>
              <a:rPr kumimoji="1" lang="en-US" altLang="ja-JP" dirty="0" err="1" smtClean="0"/>
              <a:t>Nomoto</a:t>
            </a:r>
            <a:r>
              <a:rPr kumimoji="1" lang="en-US" altLang="ja-JP" dirty="0" smtClean="0"/>
              <a:t> et al. 1984)</a:t>
            </a:r>
            <a:r>
              <a:rPr kumimoji="1" lang="ja-JP" altLang="en-US" dirty="0" smtClean="0"/>
              <a:t>で</a:t>
            </a:r>
            <a:endParaRPr kumimoji="1" lang="en-US" altLang="ja-JP" dirty="0" smtClean="0"/>
          </a:p>
          <a:p>
            <a:r>
              <a:rPr kumimoji="1" lang="ja-JP" altLang="en-US" dirty="0" smtClean="0"/>
              <a:t>説明できる</a:t>
            </a:r>
            <a:r>
              <a:rPr lang="ja-JP" altLang="en-US" dirty="0"/>
              <a:t>膨張速度</a:t>
            </a:r>
            <a:endParaRPr kumimoji="1" lang="ja-JP" altLang="en-US" dirty="0"/>
          </a:p>
        </p:txBody>
      </p:sp>
      <p:sp>
        <p:nvSpPr>
          <p:cNvPr id="13" name="角丸四角形 12"/>
          <p:cNvSpPr/>
          <p:nvPr/>
        </p:nvSpPr>
        <p:spPr>
          <a:xfrm>
            <a:off x="2336883" y="1088740"/>
            <a:ext cx="593017" cy="252028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09885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11560" y="92822"/>
            <a:ext cx="8028892" cy="707886"/>
          </a:xfrm>
          <a:prstGeom prst="rect">
            <a:avLst/>
          </a:prstGeom>
          <a:noFill/>
        </p:spPr>
        <p:txBody>
          <a:bodyPr wrap="square" rtlCol="0">
            <a:spAutoFit/>
          </a:bodyPr>
          <a:lstStyle/>
          <a:p>
            <a:pPr algn="ctr"/>
            <a:r>
              <a:rPr lang="ja-JP" altLang="en-US" sz="4000" dirty="0"/>
              <a:t>親</a:t>
            </a:r>
            <a:r>
              <a:rPr lang="ja-JP" altLang="en-US" sz="4000" dirty="0" smtClean="0"/>
              <a:t>星の大気構造 </a:t>
            </a:r>
            <a:r>
              <a:rPr lang="en-US" altLang="ja-JP" sz="4000" dirty="0" smtClean="0"/>
              <a:t>: </a:t>
            </a:r>
            <a:r>
              <a:rPr lang="ja-JP" altLang="en-US" sz="4000" dirty="0" smtClean="0"/>
              <a:t>炭素か</a:t>
            </a:r>
            <a:r>
              <a:rPr lang="ja-JP" altLang="en-US" sz="4000" dirty="0"/>
              <a:t>ら</a:t>
            </a:r>
            <a:r>
              <a:rPr lang="ja-JP" altLang="en-US" sz="4000" dirty="0" smtClean="0"/>
              <a:t>の制限</a:t>
            </a:r>
            <a:endParaRPr kumimoji="1" lang="ja-JP" altLang="en-US" sz="4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16" y="1192485"/>
            <a:ext cx="5962650"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角丸四角形 5"/>
          <p:cNvSpPr/>
          <p:nvPr/>
        </p:nvSpPr>
        <p:spPr>
          <a:xfrm>
            <a:off x="3887924" y="1135348"/>
            <a:ext cx="2268252" cy="5044827"/>
          </a:xfrm>
          <a:prstGeom prst="roundRect">
            <a:avLst/>
          </a:prstGeom>
          <a:solidFill>
            <a:schemeClr val="accent6">
              <a:lumMod val="40000"/>
              <a:lumOff val="60000"/>
              <a:alpha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228184" y="1515556"/>
            <a:ext cx="2843808" cy="4462760"/>
          </a:xfrm>
          <a:prstGeom prst="rect">
            <a:avLst/>
          </a:prstGeom>
          <a:noFill/>
        </p:spPr>
        <p:txBody>
          <a:bodyPr wrap="square" rtlCol="0">
            <a:spAutoFit/>
          </a:bodyPr>
          <a:lstStyle/>
          <a:p>
            <a:r>
              <a:rPr lang="ja-JP" altLang="en-US" sz="2000" dirty="0" smtClean="0"/>
              <a:t>観測 ⇒ 親星</a:t>
            </a:r>
            <a:r>
              <a:rPr lang="en-US" altLang="ja-JP" sz="2000" dirty="0" smtClean="0"/>
              <a:t>:</a:t>
            </a:r>
            <a:r>
              <a:rPr lang="ja-JP" altLang="en-US" sz="2000" dirty="0" smtClean="0"/>
              <a:t>白色矮星</a:t>
            </a:r>
            <a:endParaRPr lang="en-US" altLang="ja-JP" sz="2000" dirty="0"/>
          </a:p>
          <a:p>
            <a:r>
              <a:rPr kumimoji="1" lang="en-US" altLang="ja-JP" sz="2000" dirty="0" smtClean="0"/>
              <a:t>C,O</a:t>
            </a:r>
            <a:r>
              <a:rPr kumimoji="1" lang="ja-JP" altLang="en-US" sz="2000" dirty="0" smtClean="0"/>
              <a:t>で構成</a:t>
            </a:r>
            <a:endParaRPr kumimoji="1" lang="en-US" altLang="ja-JP" sz="2000" dirty="0" smtClean="0"/>
          </a:p>
          <a:p>
            <a:endParaRPr kumimoji="1" lang="en-US" altLang="ja-JP" sz="2000" dirty="0" smtClean="0"/>
          </a:p>
          <a:p>
            <a:r>
              <a:rPr lang="ja-JP" altLang="en-US" sz="2000" dirty="0" smtClean="0"/>
              <a:t>とても典型的とされる</a:t>
            </a:r>
            <a:endParaRPr lang="en-US" altLang="ja-JP" sz="2000" dirty="0" smtClean="0"/>
          </a:p>
          <a:p>
            <a:r>
              <a:rPr lang="en-US" altLang="ja-JP" sz="2000" dirty="0" smtClean="0"/>
              <a:t>SN 2003du</a:t>
            </a:r>
            <a:r>
              <a:rPr lang="ja-JP" altLang="en-US" sz="2000" dirty="0" smtClean="0"/>
              <a:t>より</a:t>
            </a:r>
            <a:endParaRPr lang="en-US" altLang="ja-JP" sz="2000" dirty="0" smtClean="0"/>
          </a:p>
          <a:p>
            <a:r>
              <a:rPr lang="ja-JP" altLang="en-US" sz="2000" dirty="0" smtClean="0">
                <a:solidFill>
                  <a:srgbClr val="0000CC"/>
                </a:solidFill>
              </a:rPr>
              <a:t>標準モデルに近い</a:t>
            </a:r>
            <a:endParaRPr lang="en-US" altLang="ja-JP" sz="2000" dirty="0">
              <a:solidFill>
                <a:srgbClr val="0000CC"/>
              </a:solidFill>
            </a:endParaRPr>
          </a:p>
          <a:p>
            <a:endParaRPr kumimoji="1" lang="en-US" altLang="ja-JP" sz="2000" dirty="0" smtClean="0"/>
          </a:p>
          <a:p>
            <a:r>
              <a:rPr lang="en-US" altLang="ja-JP" sz="1600" dirty="0" smtClean="0"/>
              <a:t>* </a:t>
            </a:r>
            <a:r>
              <a:rPr lang="ja-JP" altLang="en-US" sz="1600" dirty="0" smtClean="0"/>
              <a:t>膨張するほど内側が透ける。</a:t>
            </a:r>
            <a:endParaRPr lang="en-US" altLang="ja-JP" sz="1600" dirty="0" smtClean="0"/>
          </a:p>
          <a:p>
            <a:r>
              <a:rPr lang="ja-JP" altLang="en-US" sz="1600" dirty="0" smtClean="0"/>
              <a:t>⇒より早期に観測すれば外層物質が見える。</a:t>
            </a:r>
            <a:endParaRPr lang="en-US" altLang="ja-JP" sz="1600" dirty="0" smtClean="0"/>
          </a:p>
          <a:p>
            <a:r>
              <a:rPr lang="en-US" altLang="ja-JP" sz="1600" dirty="0" smtClean="0"/>
              <a:t>PTF11kly</a:t>
            </a:r>
            <a:r>
              <a:rPr lang="ja-JP" altLang="en-US" sz="1600" dirty="0" smtClean="0"/>
              <a:t>ならでは</a:t>
            </a:r>
            <a:r>
              <a:rPr lang="ja-JP" altLang="en-US" sz="1600" dirty="0" err="1" smtClean="0"/>
              <a:t>の</a:t>
            </a:r>
            <a:r>
              <a:rPr lang="ja-JP" altLang="en-US" sz="1600" dirty="0" smtClean="0"/>
              <a:t>成果</a:t>
            </a:r>
            <a:endParaRPr lang="en-US" altLang="ja-JP" sz="1600" dirty="0" smtClean="0"/>
          </a:p>
          <a:p>
            <a:endParaRPr lang="en-US" altLang="ja-JP" sz="1600" dirty="0"/>
          </a:p>
          <a:p>
            <a:r>
              <a:rPr lang="ja-JP" altLang="en-US" sz="1600" dirty="0" smtClean="0"/>
              <a:t>⇒より後期観測で新たに内部構造が明らかに</a:t>
            </a:r>
            <a:r>
              <a:rPr lang="ja-JP" altLang="en-US" sz="1600" dirty="0"/>
              <a:t>なる</a:t>
            </a:r>
            <a:r>
              <a:rPr lang="ja-JP" altLang="en-US" sz="1600" dirty="0" smtClean="0"/>
              <a:t>かもしれない！</a:t>
            </a:r>
            <a:endParaRPr lang="en-US" altLang="ja-JP" sz="1600" dirty="0" smtClean="0"/>
          </a:p>
          <a:p>
            <a:r>
              <a:rPr lang="ja-JP" altLang="en-US" sz="1600" dirty="0" smtClean="0"/>
              <a:t>⇒</a:t>
            </a:r>
            <a:r>
              <a:rPr lang="en-US" altLang="ja-JP" sz="1600" dirty="0" smtClean="0"/>
              <a:t>Subaru/FOCAS</a:t>
            </a:r>
            <a:r>
              <a:rPr lang="ja-JP" altLang="en-US" sz="1600" dirty="0"/>
              <a:t>で</a:t>
            </a:r>
            <a:endParaRPr lang="en-US" altLang="ja-JP" sz="1600" dirty="0" smtClean="0"/>
          </a:p>
        </p:txBody>
      </p:sp>
      <p:sp>
        <p:nvSpPr>
          <p:cNvPr id="9" name="テキスト ボックス 8"/>
          <p:cNvSpPr txBox="1"/>
          <p:nvPr/>
        </p:nvSpPr>
        <p:spPr>
          <a:xfrm>
            <a:off x="4788024" y="6093296"/>
            <a:ext cx="2664296" cy="461665"/>
          </a:xfrm>
          <a:prstGeom prst="rect">
            <a:avLst/>
          </a:prstGeom>
          <a:noFill/>
        </p:spPr>
        <p:txBody>
          <a:bodyPr wrap="square" rtlCol="0">
            <a:spAutoFit/>
          </a:bodyPr>
          <a:lstStyle/>
          <a:p>
            <a:r>
              <a:rPr kumimoji="1" lang="en-US" altLang="ja-JP" sz="2400" dirty="0" smtClean="0"/>
              <a:t>Tanaka et al. 2011</a:t>
            </a:r>
            <a:endParaRPr kumimoji="1" lang="ja-JP" altLang="en-US" sz="2400" dirty="0"/>
          </a:p>
        </p:txBody>
      </p:sp>
    </p:spTree>
    <p:extLst>
      <p:ext uri="{BB962C8B-B14F-4D97-AF65-F5344CB8AC3E}">
        <p14:creationId xmlns:p14="http://schemas.microsoft.com/office/powerpoint/2010/main" val="2671785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27684" y="2996952"/>
            <a:ext cx="5688632" cy="769441"/>
          </a:xfrm>
          <a:prstGeom prst="rect">
            <a:avLst/>
          </a:prstGeom>
          <a:noFill/>
        </p:spPr>
        <p:txBody>
          <a:bodyPr wrap="square" rtlCol="0">
            <a:spAutoFit/>
          </a:bodyPr>
          <a:lstStyle/>
          <a:p>
            <a:r>
              <a:rPr kumimoji="1" lang="en-US" altLang="ja-JP" sz="4400" dirty="0" smtClean="0"/>
              <a:t>SN 2012Z in NGC1309</a:t>
            </a:r>
            <a:endParaRPr kumimoji="1" lang="ja-JP" altLang="en-US" sz="4400" dirty="0"/>
          </a:p>
        </p:txBody>
      </p:sp>
    </p:spTree>
    <p:extLst>
      <p:ext uri="{BB962C8B-B14F-4D97-AF65-F5344CB8AC3E}">
        <p14:creationId xmlns:p14="http://schemas.microsoft.com/office/powerpoint/2010/main" val="1248665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archive.stsci.edu/cgi-bin/dss_search?v=poss2ukstu_red&amp;r=+03%3A22%3A05.35&amp;d=-15%3A23%3A15.6+&amp;e=J2000&amp;h=15&amp;w=15&amp;f=gif&amp;c=none&amp;fov=NONE&amp;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9861" y="1628800"/>
            <a:ext cx="4216595" cy="422606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492283" y="116632"/>
            <a:ext cx="7813488" cy="1200329"/>
          </a:xfrm>
          <a:prstGeom prst="rect">
            <a:avLst/>
          </a:prstGeom>
          <a:noFill/>
        </p:spPr>
        <p:txBody>
          <a:bodyPr wrap="square" rtlCol="0">
            <a:spAutoFit/>
          </a:bodyPr>
          <a:lstStyle/>
          <a:p>
            <a:pPr algn="ctr"/>
            <a:r>
              <a:rPr lang="en-US" altLang="ja-JP" sz="3600" b="1" dirty="0" smtClean="0"/>
              <a:t>SN 2012Z in NGC 1309</a:t>
            </a:r>
            <a:r>
              <a:rPr lang="ja-JP" altLang="en-US" sz="3600" dirty="0" smtClean="0"/>
              <a:t> </a:t>
            </a:r>
            <a:endParaRPr lang="en-US" altLang="ja-JP" sz="3600" dirty="0" smtClean="0"/>
          </a:p>
          <a:p>
            <a:pPr algn="ctr"/>
            <a:r>
              <a:rPr lang="en-US" altLang="ja-JP" sz="3600" dirty="0" smtClean="0"/>
              <a:t>(Peculiar Type </a:t>
            </a:r>
            <a:r>
              <a:rPr lang="en-US" altLang="ja-JP" sz="3600" dirty="0" err="1" smtClean="0"/>
              <a:t>Ia</a:t>
            </a:r>
            <a:r>
              <a:rPr lang="en-US" altLang="ja-JP" sz="3600" dirty="0" smtClean="0"/>
              <a:t> SN ; 02cx-like event)</a:t>
            </a:r>
            <a:endParaRPr lang="en-US" altLang="ja-JP" sz="3600" b="1" dirty="0"/>
          </a:p>
        </p:txBody>
      </p:sp>
      <p:sp>
        <p:nvSpPr>
          <p:cNvPr id="6" name="テキスト ボックス 5"/>
          <p:cNvSpPr txBox="1"/>
          <p:nvPr/>
        </p:nvSpPr>
        <p:spPr>
          <a:xfrm>
            <a:off x="4932040" y="5926868"/>
            <a:ext cx="3456384" cy="461665"/>
          </a:xfrm>
          <a:prstGeom prst="rect">
            <a:avLst/>
          </a:prstGeom>
          <a:noFill/>
        </p:spPr>
        <p:txBody>
          <a:bodyPr wrap="square" rtlCol="0">
            <a:spAutoFit/>
          </a:bodyPr>
          <a:lstStyle/>
          <a:p>
            <a:r>
              <a:rPr lang="en-US" altLang="ja-JP" sz="2400" dirty="0" smtClean="0"/>
              <a:t>FOV 15’ x 15’ (Red in DSS)</a:t>
            </a:r>
            <a:endParaRPr kumimoji="1" lang="ja-JP" altLang="en-US" sz="2400" dirty="0"/>
          </a:p>
        </p:txBody>
      </p:sp>
      <p:sp>
        <p:nvSpPr>
          <p:cNvPr id="7" name="テキスト ボックス 6"/>
          <p:cNvSpPr txBox="1"/>
          <p:nvPr/>
        </p:nvSpPr>
        <p:spPr>
          <a:xfrm>
            <a:off x="5288882" y="2571333"/>
            <a:ext cx="432048" cy="369332"/>
          </a:xfrm>
          <a:prstGeom prst="rect">
            <a:avLst/>
          </a:prstGeom>
          <a:noFill/>
        </p:spPr>
        <p:txBody>
          <a:bodyPr wrap="square" rtlCol="0">
            <a:spAutoFit/>
          </a:bodyPr>
          <a:lstStyle/>
          <a:p>
            <a:r>
              <a:rPr kumimoji="1" lang="en-US" altLang="ja-JP" dirty="0" smtClean="0">
                <a:solidFill>
                  <a:srgbClr val="FFFF00"/>
                </a:solidFill>
              </a:rPr>
              <a:t>c3</a:t>
            </a:r>
            <a:endParaRPr kumimoji="1" lang="ja-JP" altLang="en-US" dirty="0">
              <a:solidFill>
                <a:srgbClr val="FFFF00"/>
              </a:solidFill>
            </a:endParaRPr>
          </a:p>
        </p:txBody>
      </p:sp>
      <p:sp>
        <p:nvSpPr>
          <p:cNvPr id="10" name="テキスト ボックス 9"/>
          <p:cNvSpPr txBox="1"/>
          <p:nvPr/>
        </p:nvSpPr>
        <p:spPr>
          <a:xfrm>
            <a:off x="6630636" y="2634881"/>
            <a:ext cx="432048" cy="369332"/>
          </a:xfrm>
          <a:prstGeom prst="rect">
            <a:avLst/>
          </a:prstGeom>
          <a:noFill/>
        </p:spPr>
        <p:txBody>
          <a:bodyPr wrap="square" rtlCol="0">
            <a:spAutoFit/>
          </a:bodyPr>
          <a:lstStyle/>
          <a:p>
            <a:r>
              <a:rPr kumimoji="1" lang="en-US" altLang="ja-JP" dirty="0" smtClean="0">
                <a:solidFill>
                  <a:srgbClr val="FFFF00"/>
                </a:solidFill>
              </a:rPr>
              <a:t>c1</a:t>
            </a:r>
            <a:endParaRPr kumimoji="1" lang="ja-JP" altLang="en-US" dirty="0">
              <a:solidFill>
                <a:srgbClr val="FFFF00"/>
              </a:solidFill>
            </a:endParaRPr>
          </a:p>
        </p:txBody>
      </p:sp>
      <p:sp>
        <p:nvSpPr>
          <p:cNvPr id="11" name="テキスト ボックス 10"/>
          <p:cNvSpPr txBox="1"/>
          <p:nvPr/>
        </p:nvSpPr>
        <p:spPr>
          <a:xfrm>
            <a:off x="5200065" y="3510814"/>
            <a:ext cx="432048" cy="369332"/>
          </a:xfrm>
          <a:prstGeom prst="rect">
            <a:avLst/>
          </a:prstGeom>
          <a:noFill/>
        </p:spPr>
        <p:txBody>
          <a:bodyPr wrap="square" rtlCol="0">
            <a:spAutoFit/>
          </a:bodyPr>
          <a:lstStyle/>
          <a:p>
            <a:r>
              <a:rPr kumimoji="1" lang="en-US" altLang="ja-JP" dirty="0" smtClean="0">
                <a:solidFill>
                  <a:srgbClr val="FFFF00"/>
                </a:solidFill>
              </a:rPr>
              <a:t>c4</a:t>
            </a:r>
            <a:endParaRPr kumimoji="1" lang="ja-JP" altLang="en-US" dirty="0">
              <a:solidFill>
                <a:srgbClr val="FFFF00"/>
              </a:solidFill>
            </a:endParaRPr>
          </a:p>
        </p:txBody>
      </p:sp>
      <p:sp>
        <p:nvSpPr>
          <p:cNvPr id="12" name="テキスト ボックス 11"/>
          <p:cNvSpPr txBox="1"/>
          <p:nvPr/>
        </p:nvSpPr>
        <p:spPr>
          <a:xfrm>
            <a:off x="5756479" y="2561432"/>
            <a:ext cx="432048" cy="369332"/>
          </a:xfrm>
          <a:prstGeom prst="rect">
            <a:avLst/>
          </a:prstGeom>
          <a:noFill/>
        </p:spPr>
        <p:txBody>
          <a:bodyPr wrap="square" rtlCol="0">
            <a:spAutoFit/>
          </a:bodyPr>
          <a:lstStyle/>
          <a:p>
            <a:r>
              <a:rPr kumimoji="1" lang="en-US" altLang="ja-JP" dirty="0" smtClean="0">
                <a:solidFill>
                  <a:srgbClr val="FFFF00"/>
                </a:solidFill>
              </a:rPr>
              <a:t>c2</a:t>
            </a:r>
            <a:endParaRPr kumimoji="1" lang="ja-JP" altLang="en-US" dirty="0">
              <a:solidFill>
                <a:srgbClr val="FFFF00"/>
              </a:solidFill>
            </a:endParaRPr>
          </a:p>
        </p:txBody>
      </p:sp>
      <p:sp>
        <p:nvSpPr>
          <p:cNvPr id="8" name="円/楕円 7"/>
          <p:cNvSpPr/>
          <p:nvPr/>
        </p:nvSpPr>
        <p:spPr>
          <a:xfrm>
            <a:off x="6499282" y="3639546"/>
            <a:ext cx="101681" cy="1192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sp>
        <p:nvSpPr>
          <p:cNvPr id="9" name="テキスト ボックス 8"/>
          <p:cNvSpPr txBox="1"/>
          <p:nvPr/>
        </p:nvSpPr>
        <p:spPr>
          <a:xfrm>
            <a:off x="6617897" y="3478596"/>
            <a:ext cx="474383" cy="369332"/>
          </a:xfrm>
          <a:prstGeom prst="rect">
            <a:avLst/>
          </a:prstGeom>
          <a:noFill/>
        </p:spPr>
        <p:txBody>
          <a:bodyPr wrap="square" rtlCol="0">
            <a:spAutoFit/>
          </a:bodyPr>
          <a:lstStyle/>
          <a:p>
            <a:r>
              <a:rPr kumimoji="1" lang="en-US" altLang="ja-JP" dirty="0" smtClean="0">
                <a:solidFill>
                  <a:srgbClr val="FFFF00"/>
                </a:solidFill>
              </a:rPr>
              <a:t>SN</a:t>
            </a:r>
            <a:endParaRPr kumimoji="1" lang="ja-JP" altLang="en-US" dirty="0">
              <a:solidFill>
                <a:srgbClr val="FFFF00"/>
              </a:solidFill>
            </a:endParaRPr>
          </a:p>
        </p:txBody>
      </p:sp>
      <p:sp>
        <p:nvSpPr>
          <p:cNvPr id="13" name="正方形/長方形 12"/>
          <p:cNvSpPr/>
          <p:nvPr/>
        </p:nvSpPr>
        <p:spPr>
          <a:xfrm>
            <a:off x="5690260" y="2438831"/>
            <a:ext cx="1404000" cy="1404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918946" y="1996101"/>
            <a:ext cx="1181801" cy="461665"/>
          </a:xfrm>
          <a:prstGeom prst="rect">
            <a:avLst/>
          </a:prstGeom>
          <a:noFill/>
        </p:spPr>
        <p:txBody>
          <a:bodyPr wrap="square" rtlCol="0">
            <a:spAutoFit/>
          </a:bodyPr>
          <a:lstStyle/>
          <a:p>
            <a:r>
              <a:rPr kumimoji="1" lang="en-US" altLang="ja-JP" sz="2400" dirty="0" smtClean="0">
                <a:solidFill>
                  <a:schemeClr val="bg1"/>
                </a:solidFill>
              </a:rPr>
              <a:t>5’ x 5’</a:t>
            </a:r>
            <a:endParaRPr kumimoji="1" lang="ja-JP" altLang="en-US" sz="2400" dirty="0">
              <a:solidFill>
                <a:schemeClr val="bg1"/>
              </a:solidFill>
            </a:endParaRPr>
          </a:p>
        </p:txBody>
      </p:sp>
      <p:sp>
        <p:nvSpPr>
          <p:cNvPr id="15" name="テキスト ボックス 14"/>
          <p:cNvSpPr txBox="1"/>
          <p:nvPr/>
        </p:nvSpPr>
        <p:spPr>
          <a:xfrm>
            <a:off x="7164288" y="4990764"/>
            <a:ext cx="864096" cy="369332"/>
          </a:xfrm>
          <a:prstGeom prst="rect">
            <a:avLst/>
          </a:prstGeom>
          <a:noFill/>
        </p:spPr>
        <p:txBody>
          <a:bodyPr wrap="square" rtlCol="0">
            <a:spAutoFit/>
          </a:bodyPr>
          <a:lstStyle/>
          <a:p>
            <a:r>
              <a:rPr kumimoji="1" lang="en-US" altLang="ja-JP" dirty="0" smtClean="0">
                <a:solidFill>
                  <a:schemeClr val="bg1"/>
                </a:solidFill>
              </a:rPr>
              <a:t>5</a:t>
            </a:r>
            <a:r>
              <a:rPr kumimoji="1" lang="ja-JP" altLang="en-US" dirty="0" smtClean="0">
                <a:solidFill>
                  <a:schemeClr val="bg1"/>
                </a:solidFill>
              </a:rPr>
              <a:t>等星</a:t>
            </a:r>
            <a:endParaRPr kumimoji="1" lang="ja-JP" altLang="en-US" dirty="0">
              <a:solidFill>
                <a:schemeClr val="bg1"/>
              </a:solidFill>
            </a:endParaRPr>
          </a:p>
        </p:txBody>
      </p:sp>
      <p:sp>
        <p:nvSpPr>
          <p:cNvPr id="19" name="テキスト ボックス 18"/>
          <p:cNvSpPr txBox="1"/>
          <p:nvPr/>
        </p:nvSpPr>
        <p:spPr>
          <a:xfrm>
            <a:off x="395536" y="1340768"/>
            <a:ext cx="2952328" cy="923330"/>
          </a:xfrm>
          <a:prstGeom prst="rect">
            <a:avLst/>
          </a:prstGeom>
          <a:noFill/>
        </p:spPr>
        <p:txBody>
          <a:bodyPr wrap="square" rtlCol="0">
            <a:spAutoFit/>
          </a:bodyPr>
          <a:lstStyle/>
          <a:p>
            <a:r>
              <a:rPr lang="en-US" altLang="ja-JP" b="1" dirty="0" smtClean="0">
                <a:solidFill>
                  <a:srgbClr val="0000CC"/>
                </a:solidFill>
              </a:rPr>
              <a:t>Coordinates (ATEL 3900)</a:t>
            </a:r>
          </a:p>
          <a:p>
            <a:r>
              <a:rPr lang="en-US" altLang="ja-JP" dirty="0" smtClean="0"/>
              <a:t>R.A.   03:22:05.35</a:t>
            </a:r>
            <a:r>
              <a:rPr lang="en-US" altLang="ja-JP" dirty="0"/>
              <a:t>, </a:t>
            </a:r>
            <a:endParaRPr lang="en-US" altLang="ja-JP" dirty="0" smtClean="0"/>
          </a:p>
          <a:p>
            <a:r>
              <a:rPr lang="en-US" altLang="ja-JP" dirty="0" smtClean="0"/>
              <a:t>Decl.  </a:t>
            </a:r>
            <a:r>
              <a:rPr lang="en-US" altLang="ja-JP" dirty="0"/>
              <a:t>-15:23:15.6</a:t>
            </a:r>
            <a:endParaRPr kumimoji="1" lang="ja-JP" altLang="en-US" dirty="0"/>
          </a:p>
        </p:txBody>
      </p:sp>
      <p:sp>
        <p:nvSpPr>
          <p:cNvPr id="20" name="テキスト ボックス 19"/>
          <p:cNvSpPr txBox="1"/>
          <p:nvPr/>
        </p:nvSpPr>
        <p:spPr>
          <a:xfrm>
            <a:off x="323528" y="2312876"/>
            <a:ext cx="4046542" cy="3785652"/>
          </a:xfrm>
          <a:prstGeom prst="rect">
            <a:avLst/>
          </a:prstGeom>
          <a:noFill/>
        </p:spPr>
        <p:txBody>
          <a:bodyPr wrap="square" rtlCol="0">
            <a:spAutoFit/>
          </a:bodyPr>
          <a:lstStyle/>
          <a:p>
            <a:r>
              <a:rPr lang="en-US" altLang="ja-JP" sz="2000" dirty="0" smtClean="0"/>
              <a:t>LOSS(</a:t>
            </a:r>
            <a:r>
              <a:rPr lang="ja-JP" altLang="en-US" sz="2000" dirty="0" smtClean="0"/>
              <a:t>バークレーの観測チーム</a:t>
            </a:r>
            <a:r>
              <a:rPr lang="en-US" altLang="ja-JP" sz="2000" dirty="0" smtClean="0"/>
              <a:t>)</a:t>
            </a:r>
            <a:r>
              <a:rPr lang="ja-JP" altLang="en-US" sz="2000" dirty="0" smtClean="0"/>
              <a:t>によって</a:t>
            </a:r>
            <a:r>
              <a:rPr lang="en-US" altLang="ja-JP" sz="2000" dirty="0" smtClean="0"/>
              <a:t>V~18.0</a:t>
            </a:r>
            <a:r>
              <a:rPr lang="ja-JP" altLang="en-US" sz="2000" dirty="0" smtClean="0"/>
              <a:t>等で近傍銀河</a:t>
            </a:r>
            <a:r>
              <a:rPr lang="en-US" altLang="ja-JP" sz="2000" dirty="0" smtClean="0"/>
              <a:t>NGC 1309 (20Mpc)</a:t>
            </a:r>
            <a:r>
              <a:rPr lang="ja-JP" altLang="en-US" sz="2000" dirty="0" smtClean="0"/>
              <a:t> にて</a:t>
            </a:r>
            <a:r>
              <a:rPr lang="en-US" altLang="ja-JP" sz="2000" dirty="0" smtClean="0"/>
              <a:t>1/29</a:t>
            </a:r>
            <a:r>
              <a:rPr lang="ja-JP" altLang="en-US" sz="2000" dirty="0" smtClean="0"/>
              <a:t>に</a:t>
            </a:r>
            <a:endParaRPr lang="en-US" altLang="ja-JP" sz="2000" dirty="0" smtClean="0"/>
          </a:p>
          <a:p>
            <a:r>
              <a:rPr lang="ja-JP" altLang="en-US" sz="2000" dirty="0" smtClean="0"/>
              <a:t>発見 </a:t>
            </a:r>
            <a:r>
              <a:rPr lang="en-US" altLang="ja-JP" sz="2000" dirty="0" smtClean="0"/>
              <a:t>(ATEL 3900)</a:t>
            </a:r>
          </a:p>
          <a:p>
            <a:endParaRPr lang="en-US" altLang="ja-JP" sz="2000" dirty="0" smtClean="0"/>
          </a:p>
          <a:p>
            <a:r>
              <a:rPr lang="en-US" altLang="ja-JP" sz="2000" dirty="0" smtClean="0">
                <a:solidFill>
                  <a:srgbClr val="FF0000"/>
                </a:solidFill>
              </a:rPr>
              <a:t>02cx-like</a:t>
            </a:r>
            <a:r>
              <a:rPr lang="en-US" altLang="ja-JP" sz="2000" dirty="0" smtClean="0"/>
              <a:t> 05hk</a:t>
            </a:r>
            <a:r>
              <a:rPr lang="ja-JP" altLang="en-US" sz="2000" dirty="0" smtClean="0"/>
              <a:t>の</a:t>
            </a:r>
            <a:r>
              <a:rPr lang="ja-JP" altLang="en-US" sz="2000" dirty="0" smtClean="0">
                <a:solidFill>
                  <a:srgbClr val="FF0000"/>
                </a:solidFill>
              </a:rPr>
              <a:t>極大</a:t>
            </a:r>
            <a:r>
              <a:rPr lang="en-US" altLang="ja-JP" sz="2000" dirty="0" smtClean="0">
                <a:solidFill>
                  <a:srgbClr val="FF0000"/>
                </a:solidFill>
              </a:rPr>
              <a:t>1</a:t>
            </a:r>
            <a:r>
              <a:rPr lang="ja-JP" altLang="en-US" sz="2000" dirty="0" smtClean="0">
                <a:solidFill>
                  <a:srgbClr val="FF0000"/>
                </a:solidFill>
              </a:rPr>
              <a:t>週間前</a:t>
            </a:r>
            <a:r>
              <a:rPr lang="ja-JP" altLang="en-US" sz="2000" dirty="0" smtClean="0"/>
              <a:t>のプロファイルによく似ている </a:t>
            </a:r>
            <a:r>
              <a:rPr lang="en-US" altLang="ja-JP" sz="2000" dirty="0" smtClean="0"/>
              <a:t>(ATEL 3901)</a:t>
            </a:r>
          </a:p>
          <a:p>
            <a:endParaRPr lang="en-US" altLang="ja-JP" sz="2000" b="1" dirty="0" smtClean="0"/>
          </a:p>
          <a:p>
            <a:r>
              <a:rPr lang="en-US" altLang="ja-JP" sz="2000" dirty="0" smtClean="0"/>
              <a:t>2/2 Swift/UVOT</a:t>
            </a:r>
            <a:r>
              <a:rPr lang="ja-JP" altLang="en-US" sz="2000" dirty="0" smtClean="0"/>
              <a:t>による</a:t>
            </a:r>
            <a:r>
              <a:rPr lang="en-US" altLang="ja-JP" sz="2000" dirty="0" err="1" smtClean="0"/>
              <a:t>ToO</a:t>
            </a:r>
            <a:r>
              <a:rPr lang="ja-JP" altLang="en-US" sz="2000" dirty="0" smtClean="0"/>
              <a:t>観測 </a:t>
            </a:r>
            <a:r>
              <a:rPr lang="en-US" altLang="ja-JP" sz="2000" dirty="0" smtClean="0"/>
              <a:t>V~15.5</a:t>
            </a:r>
            <a:r>
              <a:rPr lang="ja-JP" altLang="en-US" sz="2000" dirty="0" smtClean="0"/>
              <a:t>等</a:t>
            </a:r>
            <a:endParaRPr lang="en-US" altLang="ja-JP" sz="2000" dirty="0" smtClean="0"/>
          </a:p>
          <a:p>
            <a:r>
              <a:rPr lang="ja-JP" altLang="en-US" sz="2000" dirty="0" smtClean="0"/>
              <a:t>わずか</a:t>
            </a:r>
            <a:r>
              <a:rPr lang="en-US" altLang="ja-JP" sz="2000" dirty="0" smtClean="0"/>
              <a:t>3</a:t>
            </a:r>
            <a:r>
              <a:rPr lang="ja-JP" altLang="en-US" sz="2000" dirty="0" smtClean="0"/>
              <a:t>日で</a:t>
            </a:r>
            <a:r>
              <a:rPr lang="en-US" altLang="ja-JP" sz="2000" dirty="0" smtClean="0"/>
              <a:t>2.5</a:t>
            </a:r>
            <a:r>
              <a:rPr lang="ja-JP" altLang="en-US" sz="2000" dirty="0" smtClean="0"/>
              <a:t>等の増光</a:t>
            </a:r>
            <a:endParaRPr lang="en-US" altLang="ja-JP" sz="2000" dirty="0" smtClean="0"/>
          </a:p>
          <a:p>
            <a:r>
              <a:rPr lang="ja-JP" altLang="en-US" sz="2000" dirty="0" smtClean="0"/>
              <a:t>⇒</a:t>
            </a:r>
            <a:r>
              <a:rPr lang="ja-JP" altLang="en-US" sz="2000" b="1" dirty="0" smtClean="0">
                <a:solidFill>
                  <a:srgbClr val="FF0000"/>
                </a:solidFill>
              </a:rPr>
              <a:t>爆発直後</a:t>
            </a:r>
            <a:r>
              <a:rPr lang="ja-JP" altLang="en-US" sz="2000" dirty="0" smtClean="0"/>
              <a:t>！</a:t>
            </a:r>
            <a:r>
              <a:rPr lang="ja-JP" altLang="en-US" sz="2000" dirty="0"/>
              <a:t>　</a:t>
            </a:r>
            <a:r>
              <a:rPr lang="en-US" altLang="ja-JP" sz="2000" dirty="0" smtClean="0"/>
              <a:t>(ATEL 3909)</a:t>
            </a:r>
          </a:p>
        </p:txBody>
      </p:sp>
      <p:sp>
        <p:nvSpPr>
          <p:cNvPr id="21" name="テキスト ボックス 20"/>
          <p:cNvSpPr txBox="1"/>
          <p:nvPr/>
        </p:nvSpPr>
        <p:spPr>
          <a:xfrm>
            <a:off x="453450" y="6309320"/>
            <a:ext cx="3686502" cy="369332"/>
          </a:xfrm>
          <a:prstGeom prst="rect">
            <a:avLst/>
          </a:prstGeom>
          <a:noFill/>
        </p:spPr>
        <p:txBody>
          <a:bodyPr wrap="square" rtlCol="0">
            <a:spAutoFit/>
          </a:bodyPr>
          <a:lstStyle/>
          <a:p>
            <a:endParaRPr kumimoji="1" lang="ja-JP" altLang="en-US" dirty="0"/>
          </a:p>
        </p:txBody>
      </p:sp>
      <p:sp>
        <p:nvSpPr>
          <p:cNvPr id="24" name="テキスト ボックス 23"/>
          <p:cNvSpPr txBox="1"/>
          <p:nvPr/>
        </p:nvSpPr>
        <p:spPr>
          <a:xfrm>
            <a:off x="6372200" y="3253280"/>
            <a:ext cx="432048" cy="369332"/>
          </a:xfrm>
          <a:prstGeom prst="rect">
            <a:avLst/>
          </a:prstGeom>
          <a:noFill/>
        </p:spPr>
        <p:txBody>
          <a:bodyPr wrap="square" rtlCol="0">
            <a:spAutoFit/>
          </a:bodyPr>
          <a:lstStyle/>
          <a:p>
            <a:r>
              <a:rPr kumimoji="1" lang="en-US" altLang="ja-JP" dirty="0" smtClean="0">
                <a:solidFill>
                  <a:srgbClr val="FFFF00"/>
                </a:solidFill>
              </a:rPr>
              <a:t>c5</a:t>
            </a:r>
            <a:endParaRPr kumimoji="1" lang="ja-JP" altLang="en-US" dirty="0">
              <a:solidFill>
                <a:srgbClr val="FFFF00"/>
              </a:solidFill>
            </a:endParaRPr>
          </a:p>
        </p:txBody>
      </p:sp>
      <p:sp>
        <p:nvSpPr>
          <p:cNvPr id="2" name="テキスト ボックス 1"/>
          <p:cNvSpPr txBox="1"/>
          <p:nvPr/>
        </p:nvSpPr>
        <p:spPr>
          <a:xfrm>
            <a:off x="647565" y="6237312"/>
            <a:ext cx="3492387" cy="523220"/>
          </a:xfrm>
          <a:prstGeom prst="rect">
            <a:avLst/>
          </a:prstGeom>
          <a:noFill/>
          <a:ln w="28575">
            <a:solidFill>
              <a:schemeClr val="tx1"/>
            </a:solidFill>
          </a:ln>
        </p:spPr>
        <p:txBody>
          <a:bodyPr wrap="square" rtlCol="0">
            <a:spAutoFit/>
          </a:bodyPr>
          <a:lstStyle/>
          <a:p>
            <a:r>
              <a:rPr kumimoji="1" lang="ja-JP" altLang="en-US" sz="2800" dirty="0" smtClean="0">
                <a:solidFill>
                  <a:srgbClr val="0000CC"/>
                </a:solidFill>
              </a:rPr>
              <a:t>極めて面白い天体！</a:t>
            </a:r>
            <a:endParaRPr kumimoji="1" lang="ja-JP" altLang="en-US" sz="2800" dirty="0">
              <a:solidFill>
                <a:srgbClr val="0000CC"/>
              </a:solidFill>
            </a:endParaRPr>
          </a:p>
        </p:txBody>
      </p:sp>
    </p:spTree>
    <p:extLst>
      <p:ext uri="{BB962C8B-B14F-4D97-AF65-F5344CB8AC3E}">
        <p14:creationId xmlns:p14="http://schemas.microsoft.com/office/powerpoint/2010/main" val="1102146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3600" dirty="0" smtClean="0"/>
              <a:t>-</a:t>
            </a:r>
            <a:r>
              <a:rPr lang="ja-JP" altLang="en-US" sz="3600" dirty="0" smtClean="0"/>
              <a:t>大学間連携における光赤外ネットワーク</a:t>
            </a:r>
            <a:r>
              <a:rPr lang="en-US" altLang="ja-JP" sz="3600" dirty="0" smtClean="0"/>
              <a:t>-</a:t>
            </a:r>
            <a:br>
              <a:rPr lang="en-US" altLang="ja-JP" sz="3600" dirty="0" smtClean="0"/>
            </a:br>
            <a:r>
              <a:rPr lang="en-US" altLang="ja-JP" sz="4000" dirty="0" smtClean="0"/>
              <a:t>“OISTER”</a:t>
            </a:r>
            <a:endParaRPr kumimoji="1" lang="ja-JP" altLang="en-US" sz="4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56" y="1556792"/>
            <a:ext cx="6052284" cy="4524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角丸四角形 11"/>
          <p:cNvSpPr/>
          <p:nvPr/>
        </p:nvSpPr>
        <p:spPr>
          <a:xfrm>
            <a:off x="5580112" y="4509120"/>
            <a:ext cx="3384376" cy="2246445"/>
          </a:xfrm>
          <a:prstGeom prst="roundRect">
            <a:avLst>
              <a:gd name="adj" fmla="val 9781"/>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bg1">
                    <a:lumMod val="95000"/>
                  </a:schemeClr>
                </a:solidFill>
              </a:rPr>
              <a:t>K</a:t>
            </a:r>
            <a:r>
              <a:rPr kumimoji="1" lang="en-US" altLang="ja-JP" sz="2400" dirty="0" smtClean="0">
                <a:solidFill>
                  <a:schemeClr val="bg1"/>
                </a:solidFill>
              </a:rPr>
              <a:t>l</a:t>
            </a:r>
            <a:r>
              <a:rPr lang="ja-JP" altLang="en-US" sz="2400" dirty="0" smtClean="0">
                <a:solidFill>
                  <a:schemeClr val="tx1"/>
                </a:solidFill>
              </a:rPr>
              <a:t>国内の大学・公共天文台が持つ</a:t>
            </a:r>
            <a:r>
              <a:rPr lang="en-US" altLang="ja-JP" sz="2400" dirty="0" smtClean="0">
                <a:solidFill>
                  <a:srgbClr val="FF0000"/>
                </a:solidFill>
              </a:rPr>
              <a:t>10</a:t>
            </a:r>
            <a:r>
              <a:rPr lang="ja-JP" altLang="en-US" sz="2400" dirty="0" smtClean="0">
                <a:solidFill>
                  <a:srgbClr val="FF0000"/>
                </a:solidFill>
              </a:rPr>
              <a:t>以上</a:t>
            </a:r>
            <a:r>
              <a:rPr lang="ja-JP" altLang="en-US" sz="2400" dirty="0" smtClean="0">
                <a:solidFill>
                  <a:schemeClr val="tx1"/>
                </a:solidFill>
              </a:rPr>
              <a:t>の</a:t>
            </a:r>
            <a:r>
              <a:rPr lang="en-US" altLang="ja-JP" sz="2400" dirty="0" smtClean="0">
                <a:solidFill>
                  <a:srgbClr val="FF0000"/>
                </a:solidFill>
              </a:rPr>
              <a:t>1-2m</a:t>
            </a:r>
            <a:r>
              <a:rPr lang="ja-JP" altLang="en-US" sz="2400" dirty="0" smtClean="0">
                <a:solidFill>
                  <a:srgbClr val="FF0000"/>
                </a:solidFill>
              </a:rPr>
              <a:t>クラス</a:t>
            </a:r>
            <a:r>
              <a:rPr lang="ja-JP" altLang="en-US" sz="2400" dirty="0" smtClean="0">
                <a:solidFill>
                  <a:schemeClr val="tx1"/>
                </a:solidFill>
              </a:rPr>
              <a:t>光赤外線望遠鏡群による観測ネットワークの構築</a:t>
            </a:r>
            <a:endParaRPr lang="en-US" altLang="ja-JP" sz="2400" dirty="0" smtClean="0">
              <a:solidFill>
                <a:schemeClr val="tx1"/>
              </a:solidFill>
            </a:endParaRPr>
          </a:p>
        </p:txBody>
      </p:sp>
      <p:sp>
        <p:nvSpPr>
          <p:cNvPr id="10" name="テキスト ボックス 9"/>
          <p:cNvSpPr txBox="1"/>
          <p:nvPr/>
        </p:nvSpPr>
        <p:spPr>
          <a:xfrm>
            <a:off x="287524" y="6156012"/>
            <a:ext cx="5364596" cy="461665"/>
          </a:xfrm>
          <a:prstGeom prst="rect">
            <a:avLst/>
          </a:prstGeom>
          <a:noFill/>
        </p:spPr>
        <p:txBody>
          <a:bodyPr wrap="square" rtlCol="0">
            <a:spAutoFit/>
          </a:bodyPr>
          <a:lstStyle/>
          <a:p>
            <a:r>
              <a:rPr kumimoji="1" lang="ja-JP" altLang="en-US" sz="2400" i="1" dirty="0" smtClean="0"/>
              <a:t>⇒中口径望遠鏡の突発天体</a:t>
            </a:r>
            <a:r>
              <a:rPr lang="ja-JP" altLang="en-US" sz="2400" i="1" dirty="0"/>
              <a:t>への</a:t>
            </a:r>
            <a:r>
              <a:rPr kumimoji="1" lang="ja-JP" altLang="en-US" sz="2400" i="1" dirty="0" smtClean="0"/>
              <a:t>特化！</a:t>
            </a:r>
            <a:endParaRPr kumimoji="1" lang="ja-JP" altLang="en-US" sz="2400" i="1" dirty="0"/>
          </a:p>
        </p:txBody>
      </p:sp>
    </p:spTree>
    <p:extLst>
      <p:ext uri="{BB962C8B-B14F-4D97-AF65-F5344CB8AC3E}">
        <p14:creationId xmlns:p14="http://schemas.microsoft.com/office/powerpoint/2010/main" val="3359306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375756" y="404664"/>
            <a:ext cx="4428492" cy="769441"/>
          </a:xfrm>
          <a:prstGeom prst="rect">
            <a:avLst/>
          </a:prstGeom>
          <a:noFill/>
        </p:spPr>
        <p:txBody>
          <a:bodyPr wrap="square" rtlCol="0">
            <a:spAutoFit/>
          </a:bodyPr>
          <a:lstStyle/>
          <a:p>
            <a:r>
              <a:rPr lang="en-US" altLang="ja-JP" sz="4400" dirty="0" smtClean="0"/>
              <a:t>02cx-like objects</a:t>
            </a:r>
            <a:endParaRPr kumimoji="1" lang="ja-JP" altLang="en-US" sz="4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028" y="1460977"/>
            <a:ext cx="2994914" cy="298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467544" y="1664804"/>
            <a:ext cx="3384376" cy="830997"/>
          </a:xfrm>
          <a:prstGeom prst="rect">
            <a:avLst/>
          </a:prstGeom>
          <a:noFill/>
        </p:spPr>
        <p:txBody>
          <a:bodyPr wrap="square" rtlCol="0">
            <a:spAutoFit/>
          </a:bodyPr>
          <a:lstStyle/>
          <a:p>
            <a:r>
              <a:rPr kumimoji="1" lang="ja-JP" altLang="en-US" sz="2400" dirty="0" smtClean="0"/>
              <a:t>光度減少</a:t>
            </a:r>
            <a:r>
              <a:rPr lang="ja-JP" altLang="en-US" sz="2400" dirty="0" smtClean="0"/>
              <a:t>率</a:t>
            </a:r>
            <a:r>
              <a:rPr lang="en-US" altLang="ja-JP" sz="2400" dirty="0" smtClean="0"/>
              <a:t>-</a:t>
            </a:r>
            <a:r>
              <a:rPr lang="ja-JP" altLang="en-US" sz="2400" dirty="0" smtClean="0"/>
              <a:t>極大光度の</a:t>
            </a:r>
            <a:endParaRPr lang="en-US" altLang="ja-JP" sz="2400" dirty="0" smtClean="0"/>
          </a:p>
          <a:p>
            <a:r>
              <a:rPr kumimoji="1" lang="ja-JP" altLang="en-US" sz="2400" dirty="0" smtClean="0"/>
              <a:t>相関関係に従わない</a:t>
            </a:r>
            <a:endParaRPr kumimoji="1" lang="ja-JP" altLang="en-US" sz="2400" dirty="0"/>
          </a:p>
        </p:txBody>
      </p:sp>
      <p:sp>
        <p:nvSpPr>
          <p:cNvPr id="6" name="テキスト ボックス 5"/>
          <p:cNvSpPr txBox="1"/>
          <p:nvPr/>
        </p:nvSpPr>
        <p:spPr>
          <a:xfrm>
            <a:off x="395536" y="2528900"/>
            <a:ext cx="3564396" cy="461665"/>
          </a:xfrm>
          <a:prstGeom prst="rect">
            <a:avLst/>
          </a:prstGeom>
          <a:noFill/>
        </p:spPr>
        <p:txBody>
          <a:bodyPr wrap="square" rtlCol="0">
            <a:spAutoFit/>
          </a:bodyPr>
          <a:lstStyle/>
          <a:p>
            <a:r>
              <a:rPr lang="ja-JP" altLang="en-US" sz="2400" dirty="0" smtClean="0"/>
              <a:t>⇒</a:t>
            </a:r>
            <a:r>
              <a:rPr lang="ja-JP" altLang="en-US" sz="2400" dirty="0" smtClean="0">
                <a:solidFill>
                  <a:srgbClr val="FF0000"/>
                </a:solidFill>
              </a:rPr>
              <a:t>距離指標に使えない</a:t>
            </a:r>
            <a:r>
              <a:rPr lang="ja-JP" altLang="en-US" sz="2400" dirty="0" smtClean="0"/>
              <a:t>！</a:t>
            </a:r>
            <a:endParaRPr lang="en-US" altLang="ja-JP" sz="2400" dirty="0" smtClean="0"/>
          </a:p>
        </p:txBody>
      </p:sp>
      <p:sp>
        <p:nvSpPr>
          <p:cNvPr id="7" name="テキスト ボックス 6"/>
          <p:cNvSpPr txBox="1"/>
          <p:nvPr/>
        </p:nvSpPr>
        <p:spPr>
          <a:xfrm>
            <a:off x="467543" y="3140968"/>
            <a:ext cx="3816425" cy="1200329"/>
          </a:xfrm>
          <a:prstGeom prst="rect">
            <a:avLst/>
          </a:prstGeom>
          <a:noFill/>
        </p:spPr>
        <p:txBody>
          <a:bodyPr wrap="square" rtlCol="0">
            <a:spAutoFit/>
          </a:bodyPr>
          <a:lstStyle/>
          <a:p>
            <a:r>
              <a:rPr kumimoji="1" lang="en-US" altLang="ja-JP" sz="2400" dirty="0" err="1" smtClean="0"/>
              <a:t>SiII</a:t>
            </a:r>
            <a:r>
              <a:rPr kumimoji="1" lang="en-US" altLang="ja-JP" sz="2400" dirty="0" smtClean="0"/>
              <a:t> 6355 </a:t>
            </a:r>
            <a:r>
              <a:rPr kumimoji="1" lang="ja-JP" altLang="en-US" sz="2400" dirty="0" smtClean="0"/>
              <a:t>線速度</a:t>
            </a:r>
            <a:r>
              <a:rPr kumimoji="1" lang="en-US" altLang="ja-JP" sz="2400" dirty="0" smtClean="0"/>
              <a:t>&lt;8000 km/s</a:t>
            </a:r>
          </a:p>
          <a:p>
            <a:r>
              <a:rPr kumimoji="1" lang="ja-JP" altLang="en-US" sz="2400" dirty="0" smtClean="0"/>
              <a:t>小さい運動エネルギー </a:t>
            </a:r>
            <a:r>
              <a:rPr kumimoji="1" lang="en-US" altLang="ja-JP" sz="2400" dirty="0" smtClean="0"/>
              <a:t>?</a:t>
            </a:r>
          </a:p>
          <a:p>
            <a:r>
              <a:rPr lang="en-US" altLang="ja-JP" sz="2400" dirty="0" smtClean="0"/>
              <a:t>(</a:t>
            </a:r>
            <a:r>
              <a:rPr lang="ja-JP" altLang="en-US" sz="2400" dirty="0" smtClean="0"/>
              <a:t>典型的な</a:t>
            </a:r>
            <a:r>
              <a:rPr lang="en-US" altLang="ja-JP" sz="2400" dirty="0" err="1" smtClean="0"/>
              <a:t>Ia</a:t>
            </a:r>
            <a:r>
              <a:rPr lang="en-US" altLang="ja-JP" sz="2400" dirty="0" smtClean="0"/>
              <a:t> 10000km/s)</a:t>
            </a:r>
            <a:endParaRPr kumimoji="1" lang="ja-JP" altLang="en-US" sz="2400" dirty="0"/>
          </a:p>
        </p:txBody>
      </p:sp>
      <p:sp>
        <p:nvSpPr>
          <p:cNvPr id="8" name="テキスト ボックス 7"/>
          <p:cNvSpPr txBox="1"/>
          <p:nvPr/>
        </p:nvSpPr>
        <p:spPr>
          <a:xfrm>
            <a:off x="431540" y="4653136"/>
            <a:ext cx="4050450" cy="1138773"/>
          </a:xfrm>
          <a:prstGeom prst="rect">
            <a:avLst/>
          </a:prstGeom>
          <a:noFill/>
        </p:spPr>
        <p:txBody>
          <a:bodyPr wrap="square" rtlCol="0">
            <a:spAutoFit/>
          </a:bodyPr>
          <a:lstStyle/>
          <a:p>
            <a:r>
              <a:rPr lang="ja-JP" altLang="en-US" sz="2400" dirty="0" smtClean="0"/>
              <a:t>最も暗い超新星</a:t>
            </a:r>
            <a:r>
              <a:rPr lang="en-US" altLang="ja-JP" sz="2400" dirty="0" smtClean="0"/>
              <a:t>SN 2008ha</a:t>
            </a:r>
          </a:p>
          <a:p>
            <a:r>
              <a:rPr kumimoji="1" lang="ja-JP" altLang="en-US" sz="2400" dirty="0" smtClean="0"/>
              <a:t>⇒ 重力崩壊型の可能性も？</a:t>
            </a:r>
            <a:endParaRPr kumimoji="1" lang="en-US" altLang="ja-JP" sz="2400" dirty="0" smtClean="0"/>
          </a:p>
          <a:p>
            <a:r>
              <a:rPr lang="en-US" altLang="ja-JP" dirty="0" err="1" smtClean="0"/>
              <a:t>Valenti</a:t>
            </a:r>
            <a:r>
              <a:rPr lang="en-US" altLang="ja-JP" dirty="0" smtClean="0"/>
              <a:t> et al. 2009, Nature, 459, 677</a:t>
            </a:r>
            <a:endParaRPr kumimoji="1" lang="en-US" altLang="ja-JP" dirty="0" smtClean="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1245" y="4648822"/>
            <a:ext cx="4607239" cy="173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6840252" y="2447600"/>
            <a:ext cx="2009642" cy="369332"/>
          </a:xfrm>
          <a:prstGeom prst="rect">
            <a:avLst/>
          </a:prstGeom>
          <a:noFill/>
        </p:spPr>
        <p:txBody>
          <a:bodyPr wrap="square" rtlCol="0">
            <a:spAutoFit/>
          </a:bodyPr>
          <a:lstStyle/>
          <a:p>
            <a:r>
              <a:rPr lang="en-US" altLang="ja-JP" dirty="0" smtClean="0"/>
              <a:t>Narayan et al. 2011</a:t>
            </a:r>
            <a:endParaRPr kumimoji="1" lang="ja-JP" altLang="en-US" dirty="0"/>
          </a:p>
        </p:txBody>
      </p:sp>
    </p:spTree>
    <p:extLst>
      <p:ext uri="{BB962C8B-B14F-4D97-AF65-F5344CB8AC3E}">
        <p14:creationId xmlns:p14="http://schemas.microsoft.com/office/powerpoint/2010/main" val="1889539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光度曲線</a:t>
            </a:r>
            <a:endParaRPr kumimoji="1" lang="ja-JP" altLang="en-US" dirty="0"/>
          </a:p>
        </p:txBody>
      </p:sp>
      <p:pic>
        <p:nvPicPr>
          <p:cNvPr id="3074" name="Picture 2" descr="http://home.hiroshima-u.ac.jp/myamanaka/data/PSNinNGC1309_l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660" y="1628800"/>
            <a:ext cx="6048672" cy="457683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rot="18629328">
            <a:off x="2399174" y="3350311"/>
            <a:ext cx="3177681" cy="769441"/>
          </a:xfrm>
          <a:prstGeom prst="rect">
            <a:avLst/>
          </a:prstGeom>
          <a:noFill/>
        </p:spPr>
        <p:txBody>
          <a:bodyPr wrap="square" rtlCol="0">
            <a:spAutoFit/>
          </a:bodyPr>
          <a:lstStyle/>
          <a:p>
            <a:r>
              <a:rPr kumimoji="1" lang="en-US" altLang="ja-JP" sz="4400" dirty="0" smtClean="0">
                <a:solidFill>
                  <a:schemeClr val="bg1">
                    <a:lumMod val="75000"/>
                  </a:schemeClr>
                </a:solidFill>
              </a:rPr>
              <a:t>Preliminary </a:t>
            </a:r>
            <a:endParaRPr kumimoji="1" lang="ja-JP" altLang="en-US" sz="4400" dirty="0">
              <a:solidFill>
                <a:schemeClr val="bg1">
                  <a:lumMod val="75000"/>
                </a:schemeClr>
              </a:solidFill>
            </a:endParaRPr>
          </a:p>
        </p:txBody>
      </p:sp>
    </p:spTree>
    <p:extLst>
      <p:ext uri="{BB962C8B-B14F-4D97-AF65-F5344CB8AC3E}">
        <p14:creationId xmlns:p14="http://schemas.microsoft.com/office/powerpoint/2010/main" val="3063618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スペクトル</a:t>
            </a:r>
            <a:endParaRPr kumimoji="1" lang="ja-JP" altLang="en-US" dirty="0"/>
          </a:p>
        </p:txBody>
      </p:sp>
      <p:pic>
        <p:nvPicPr>
          <p:cNvPr id="4098" name="Picture 2" descr="http://home.hiroshima-u.ac.jp/myamanaka/data/PSNinNGC1309_s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748" y="2210146"/>
            <a:ext cx="4762500" cy="3667126"/>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rot="18629328">
            <a:off x="2399174" y="3350311"/>
            <a:ext cx="3177681" cy="769441"/>
          </a:xfrm>
          <a:prstGeom prst="rect">
            <a:avLst/>
          </a:prstGeom>
          <a:noFill/>
        </p:spPr>
        <p:txBody>
          <a:bodyPr wrap="square" rtlCol="0">
            <a:spAutoFit/>
          </a:bodyPr>
          <a:lstStyle/>
          <a:p>
            <a:r>
              <a:rPr kumimoji="1" lang="en-US" altLang="ja-JP" sz="4400" dirty="0" smtClean="0">
                <a:solidFill>
                  <a:schemeClr val="bg1">
                    <a:lumMod val="75000"/>
                  </a:schemeClr>
                </a:solidFill>
              </a:rPr>
              <a:t>Preliminary </a:t>
            </a:r>
            <a:endParaRPr kumimoji="1" lang="ja-JP" altLang="en-US" sz="4400" dirty="0">
              <a:solidFill>
                <a:schemeClr val="bg1">
                  <a:lumMod val="75000"/>
                </a:schemeClr>
              </a:solidFill>
            </a:endParaRPr>
          </a:p>
        </p:txBody>
      </p:sp>
    </p:spTree>
    <p:extLst>
      <p:ext uri="{BB962C8B-B14F-4D97-AF65-F5344CB8AC3E}">
        <p14:creationId xmlns:p14="http://schemas.microsoft.com/office/powerpoint/2010/main" val="30548789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383868" y="368660"/>
            <a:ext cx="2340260" cy="646331"/>
          </a:xfrm>
          <a:prstGeom prst="rect">
            <a:avLst/>
          </a:prstGeom>
          <a:noFill/>
          <a:ln w="28575">
            <a:solidFill>
              <a:srgbClr val="FF0000"/>
            </a:solidFill>
          </a:ln>
        </p:spPr>
        <p:txBody>
          <a:bodyPr wrap="square" rtlCol="0">
            <a:spAutoFit/>
          </a:bodyPr>
          <a:lstStyle/>
          <a:p>
            <a:r>
              <a:rPr kumimoji="1" lang="en-US" altLang="ja-JP" sz="3600" dirty="0" smtClean="0"/>
              <a:t>SUMMARY</a:t>
            </a:r>
            <a:endParaRPr kumimoji="1" lang="ja-JP" altLang="en-US" sz="3600" dirty="0"/>
          </a:p>
        </p:txBody>
      </p:sp>
      <p:sp>
        <p:nvSpPr>
          <p:cNvPr id="4" name="テキスト ボックス 3"/>
          <p:cNvSpPr txBox="1"/>
          <p:nvPr/>
        </p:nvSpPr>
        <p:spPr>
          <a:xfrm>
            <a:off x="935596" y="2742019"/>
            <a:ext cx="6948772" cy="830997"/>
          </a:xfrm>
          <a:prstGeom prst="rect">
            <a:avLst/>
          </a:prstGeom>
          <a:noFill/>
        </p:spPr>
        <p:txBody>
          <a:bodyPr wrap="square" rtlCol="0">
            <a:spAutoFit/>
          </a:bodyPr>
          <a:lstStyle/>
          <a:p>
            <a:r>
              <a:rPr kumimoji="1" lang="en-US" altLang="ja-JP" sz="2400" dirty="0" smtClean="0"/>
              <a:t>1987</a:t>
            </a:r>
            <a:r>
              <a:rPr kumimoji="1" lang="ja-JP" altLang="en-US" sz="2400" dirty="0" smtClean="0"/>
              <a:t>年以降</a:t>
            </a:r>
            <a:r>
              <a:rPr lang="en-US" altLang="ja-JP" sz="2400" dirty="0" smtClean="0"/>
              <a:t>87A</a:t>
            </a:r>
            <a:r>
              <a:rPr lang="ja-JP" altLang="en-US" sz="2400" dirty="0" smtClean="0"/>
              <a:t>に次いで</a:t>
            </a:r>
            <a:r>
              <a:rPr kumimoji="1" lang="ja-JP" altLang="en-US" sz="2400" dirty="0" smtClean="0"/>
              <a:t>明るい超新星</a:t>
            </a:r>
            <a:r>
              <a:rPr lang="en-US" altLang="ja-JP" sz="2400" dirty="0" smtClean="0"/>
              <a:t>SN 2011fe</a:t>
            </a:r>
            <a:r>
              <a:rPr lang="ja-JP" altLang="en-US" sz="2400" dirty="0"/>
              <a:t>の</a:t>
            </a:r>
            <a:endParaRPr lang="en-US" altLang="ja-JP" sz="2400" dirty="0" smtClean="0"/>
          </a:p>
          <a:p>
            <a:r>
              <a:rPr kumimoji="1" lang="ja-JP" altLang="en-US" sz="2400" dirty="0" smtClean="0"/>
              <a:t>可視近赤外線観測を非常に密に行うことができた。</a:t>
            </a:r>
            <a:endParaRPr kumimoji="1" lang="ja-JP" altLang="en-US" sz="2400" dirty="0"/>
          </a:p>
        </p:txBody>
      </p:sp>
      <p:sp>
        <p:nvSpPr>
          <p:cNvPr id="13" name="テキスト ボックス 12"/>
          <p:cNvSpPr txBox="1"/>
          <p:nvPr/>
        </p:nvSpPr>
        <p:spPr>
          <a:xfrm>
            <a:off x="899592" y="4617132"/>
            <a:ext cx="7668852" cy="461665"/>
          </a:xfrm>
          <a:prstGeom prst="rect">
            <a:avLst/>
          </a:prstGeom>
          <a:noFill/>
        </p:spPr>
        <p:txBody>
          <a:bodyPr wrap="square" rtlCol="0">
            <a:spAutoFit/>
          </a:bodyPr>
          <a:lstStyle/>
          <a:p>
            <a:r>
              <a:rPr lang="ja-JP" altLang="en-US" sz="2400" dirty="0" smtClean="0"/>
              <a:t>特異な</a:t>
            </a:r>
            <a:r>
              <a:rPr lang="en-US" altLang="ja-JP" sz="2400" dirty="0" err="1" smtClean="0"/>
              <a:t>Ia</a:t>
            </a:r>
            <a:r>
              <a:rPr lang="ja-JP" altLang="en-US" sz="2400" dirty="0" smtClean="0"/>
              <a:t>型超新星</a:t>
            </a:r>
            <a:r>
              <a:rPr lang="en-US" altLang="ja-JP" sz="2400" dirty="0" smtClean="0"/>
              <a:t>SN 2012Z</a:t>
            </a:r>
            <a:r>
              <a:rPr lang="ja-JP" altLang="en-US" sz="2400" dirty="0" smtClean="0"/>
              <a:t>を可視近赤外線で密に観測中</a:t>
            </a:r>
            <a:endParaRPr lang="en-US" altLang="ja-JP" sz="2400" dirty="0" smtClean="0"/>
          </a:p>
        </p:txBody>
      </p:sp>
      <p:sp>
        <p:nvSpPr>
          <p:cNvPr id="7" name="テキスト ボックス 6"/>
          <p:cNvSpPr txBox="1"/>
          <p:nvPr/>
        </p:nvSpPr>
        <p:spPr>
          <a:xfrm>
            <a:off x="791580" y="5595627"/>
            <a:ext cx="7668852" cy="830997"/>
          </a:xfrm>
          <a:prstGeom prst="rect">
            <a:avLst/>
          </a:prstGeom>
          <a:noFill/>
          <a:ln w="28575">
            <a:solidFill>
              <a:srgbClr val="0000CC"/>
            </a:solidFill>
          </a:ln>
        </p:spPr>
        <p:txBody>
          <a:bodyPr wrap="square" rtlCol="0">
            <a:spAutoFit/>
          </a:bodyPr>
          <a:lstStyle/>
          <a:p>
            <a:r>
              <a:rPr lang="ja-JP" altLang="en-US" sz="2400" dirty="0" smtClean="0"/>
              <a:t>大学間連携による早期からの観測で未知の領域が明らかになりつつある。 ⇒ 中小口径望遠鏡のポテンシャル大</a:t>
            </a:r>
            <a:endParaRPr lang="en-US" altLang="ja-JP" sz="2400" dirty="0" smtClean="0"/>
          </a:p>
        </p:txBody>
      </p:sp>
      <p:sp>
        <p:nvSpPr>
          <p:cNvPr id="8" name="テキスト ボックス 7"/>
          <p:cNvSpPr txBox="1"/>
          <p:nvPr/>
        </p:nvSpPr>
        <p:spPr>
          <a:xfrm>
            <a:off x="899592" y="1412776"/>
            <a:ext cx="7416824" cy="1200329"/>
          </a:xfrm>
          <a:prstGeom prst="rect">
            <a:avLst/>
          </a:prstGeom>
          <a:noFill/>
        </p:spPr>
        <p:txBody>
          <a:bodyPr wrap="square" rtlCol="0">
            <a:spAutoFit/>
          </a:bodyPr>
          <a:lstStyle/>
          <a:p>
            <a:r>
              <a:rPr lang="ja-JP" altLang="en-US" sz="2400" dirty="0" smtClean="0"/>
              <a:t>大学間連携・光赤外ネットワークを通して中小口径望遠鏡を総動員して超新星爆発の爆発直後からの連続観測に成功した</a:t>
            </a:r>
            <a:r>
              <a:rPr lang="ja-JP" altLang="en-US" sz="2400" dirty="0"/>
              <a:t>。</a:t>
            </a:r>
            <a:endParaRPr lang="en-US" altLang="ja-JP" sz="2400" dirty="0" smtClean="0"/>
          </a:p>
        </p:txBody>
      </p:sp>
      <p:sp>
        <p:nvSpPr>
          <p:cNvPr id="9" name="テキスト ボックス 8"/>
          <p:cNvSpPr txBox="1"/>
          <p:nvPr/>
        </p:nvSpPr>
        <p:spPr>
          <a:xfrm>
            <a:off x="899592" y="3867435"/>
            <a:ext cx="7787468" cy="461665"/>
          </a:xfrm>
          <a:prstGeom prst="rect">
            <a:avLst/>
          </a:prstGeom>
          <a:noFill/>
        </p:spPr>
        <p:txBody>
          <a:bodyPr wrap="square" rtlCol="0">
            <a:spAutoFit/>
          </a:bodyPr>
          <a:lstStyle/>
          <a:p>
            <a:r>
              <a:rPr kumimoji="1" lang="en-US" altLang="ja-JP" sz="2400" dirty="0" err="1" smtClean="0"/>
              <a:t>Ia</a:t>
            </a:r>
            <a:r>
              <a:rPr kumimoji="1" lang="ja-JP" altLang="en-US" sz="2400" dirty="0" smtClean="0"/>
              <a:t>型の標準モデルを示唆する観測的な証拠をいくつか得た。</a:t>
            </a:r>
            <a:endParaRPr kumimoji="1" lang="ja-JP" altLang="en-US" sz="2400" dirty="0"/>
          </a:p>
        </p:txBody>
      </p:sp>
    </p:spTree>
    <p:extLst>
      <p:ext uri="{BB962C8B-B14F-4D97-AF65-F5344CB8AC3E}">
        <p14:creationId xmlns:p14="http://schemas.microsoft.com/office/powerpoint/2010/main" val="2793714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583289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383868" y="368660"/>
            <a:ext cx="2052228" cy="646331"/>
          </a:xfrm>
          <a:prstGeom prst="rect">
            <a:avLst/>
          </a:prstGeom>
          <a:noFill/>
          <a:ln w="28575">
            <a:solidFill>
              <a:srgbClr val="FF0000"/>
            </a:solidFill>
          </a:ln>
        </p:spPr>
        <p:txBody>
          <a:bodyPr wrap="square" rtlCol="0">
            <a:spAutoFit/>
          </a:bodyPr>
          <a:lstStyle/>
          <a:p>
            <a:r>
              <a:rPr lang="en-US" altLang="ja-JP" sz="3600" dirty="0" smtClean="0"/>
              <a:t>To Do List</a:t>
            </a:r>
            <a:endParaRPr kumimoji="1" lang="ja-JP" altLang="en-US" sz="3600" dirty="0"/>
          </a:p>
        </p:txBody>
      </p:sp>
      <p:sp>
        <p:nvSpPr>
          <p:cNvPr id="4" name="テキスト ボックス 3"/>
          <p:cNvSpPr txBox="1"/>
          <p:nvPr/>
        </p:nvSpPr>
        <p:spPr>
          <a:xfrm>
            <a:off x="323528" y="1916832"/>
            <a:ext cx="8568952" cy="4154984"/>
          </a:xfrm>
          <a:prstGeom prst="rect">
            <a:avLst/>
          </a:prstGeom>
          <a:noFill/>
        </p:spPr>
        <p:txBody>
          <a:bodyPr wrap="square" rtlCol="0">
            <a:spAutoFit/>
          </a:bodyPr>
          <a:lstStyle/>
          <a:p>
            <a:r>
              <a:rPr lang="ja-JP" altLang="en-US" sz="2400" dirty="0" smtClean="0"/>
              <a:t>✓ ぐんま・</a:t>
            </a:r>
            <a:r>
              <a:rPr lang="en-US" altLang="ja-JP" sz="2400" dirty="0" err="1" smtClean="0"/>
              <a:t>MITSuME</a:t>
            </a:r>
            <a:r>
              <a:rPr lang="ja-JP" altLang="en-US" sz="2400" dirty="0" smtClean="0"/>
              <a:t>データ</a:t>
            </a:r>
            <a:r>
              <a:rPr lang="en-US" altLang="ja-JP" sz="2400" dirty="0" smtClean="0"/>
              <a:t>(?)</a:t>
            </a:r>
            <a:r>
              <a:rPr lang="ja-JP" altLang="en-US" sz="2400" dirty="0" smtClean="0"/>
              <a:t>の</a:t>
            </a:r>
            <a:r>
              <a:rPr lang="en-US" altLang="ja-JP" sz="2400" dirty="0" smtClean="0"/>
              <a:t>PSF</a:t>
            </a:r>
            <a:r>
              <a:rPr lang="ja-JP" altLang="en-US" sz="2400" dirty="0" smtClean="0"/>
              <a:t>測光解析</a:t>
            </a:r>
            <a:endParaRPr lang="en-US" altLang="ja-JP" sz="2400" dirty="0" smtClean="0"/>
          </a:p>
          <a:p>
            <a:r>
              <a:rPr lang="ja-JP" altLang="en-US" sz="2400" dirty="0" smtClean="0"/>
              <a:t>✓ </a:t>
            </a:r>
            <a:r>
              <a:rPr lang="en-US" altLang="ja-JP" sz="2400" dirty="0" smtClean="0"/>
              <a:t>1.88m/HIDES</a:t>
            </a:r>
            <a:r>
              <a:rPr lang="ja-JP" altLang="en-US" sz="2400" dirty="0" smtClean="0"/>
              <a:t>の高分散分光データの解析</a:t>
            </a:r>
            <a:endParaRPr lang="en-US" altLang="ja-JP" sz="2400" dirty="0" smtClean="0"/>
          </a:p>
          <a:p>
            <a:r>
              <a:rPr lang="ja-JP" altLang="en-US" sz="2400" dirty="0" smtClean="0"/>
              <a:t>✓ 近赤外線データ</a:t>
            </a:r>
            <a:r>
              <a:rPr lang="en-US" altLang="ja-JP" sz="2400" dirty="0" smtClean="0"/>
              <a:t>(J,H,Ks)</a:t>
            </a:r>
            <a:r>
              <a:rPr lang="ja-JP" altLang="en-US" sz="2400" dirty="0" smtClean="0"/>
              <a:t>バンドでの比較星キャリブレーション</a:t>
            </a:r>
            <a:endParaRPr lang="en-US" altLang="ja-JP" sz="2400" dirty="0" smtClean="0"/>
          </a:p>
          <a:p>
            <a:r>
              <a:rPr lang="ja-JP" altLang="en-US" sz="2400" dirty="0" smtClean="0"/>
              <a:t>✓ 広大、北大以外の</a:t>
            </a:r>
            <a:r>
              <a:rPr lang="ja-JP" altLang="en-US" sz="2400" dirty="0"/>
              <a:t>撮像</a:t>
            </a:r>
            <a:r>
              <a:rPr lang="ja-JP" altLang="en-US" sz="2400" dirty="0" smtClean="0"/>
              <a:t>装置フィルターの</a:t>
            </a:r>
            <a:r>
              <a:rPr lang="en-US" altLang="ja-JP" sz="2400" dirty="0" smtClean="0"/>
              <a:t>color term</a:t>
            </a:r>
            <a:r>
              <a:rPr lang="ja-JP" altLang="en-US" sz="2400" dirty="0" smtClean="0"/>
              <a:t> 導出</a:t>
            </a:r>
            <a:endParaRPr lang="en-US" altLang="ja-JP" sz="2400" dirty="0" smtClean="0"/>
          </a:p>
          <a:p>
            <a:r>
              <a:rPr lang="ja-JP" altLang="en-US" sz="2400" dirty="0" smtClean="0"/>
              <a:t>✓ </a:t>
            </a:r>
            <a:r>
              <a:rPr lang="en-US" altLang="ja-JP" sz="2400" dirty="0" err="1" smtClean="0"/>
              <a:t>HOWPol</a:t>
            </a:r>
            <a:r>
              <a:rPr lang="ja-JP" altLang="en-US" sz="2400" dirty="0" err="1" smtClean="0"/>
              <a:t>、</a:t>
            </a:r>
            <a:r>
              <a:rPr lang="en-US" altLang="ja-JP" sz="2400" dirty="0" smtClean="0"/>
              <a:t>LOSA</a:t>
            </a:r>
            <a:r>
              <a:rPr lang="ja-JP" altLang="en-US" sz="2400" dirty="0" smtClean="0"/>
              <a:t>で取られたスペクトルの再解析</a:t>
            </a:r>
            <a:endParaRPr lang="en-US" altLang="ja-JP" sz="2400" dirty="0" smtClean="0"/>
          </a:p>
          <a:p>
            <a:r>
              <a:rPr lang="ja-JP" altLang="en-US" sz="2400" dirty="0" smtClean="0"/>
              <a:t>✓ </a:t>
            </a:r>
            <a:r>
              <a:rPr lang="en-US" altLang="ja-JP" sz="2400" dirty="0" smtClean="0"/>
              <a:t>color</a:t>
            </a:r>
            <a:r>
              <a:rPr lang="ja-JP" altLang="en-US" sz="2400" dirty="0" smtClean="0"/>
              <a:t>を他天体と比較</a:t>
            </a:r>
            <a:r>
              <a:rPr lang="en-US" altLang="ja-JP" sz="2400" dirty="0" smtClean="0"/>
              <a:t>(</a:t>
            </a:r>
            <a:r>
              <a:rPr lang="ja-JP" altLang="en-US" sz="2400" dirty="0" smtClean="0"/>
              <a:t>特に超初期</a:t>
            </a:r>
            <a:r>
              <a:rPr lang="en-US" altLang="ja-JP" sz="2400" dirty="0" smtClean="0"/>
              <a:t>(-17- -14d)</a:t>
            </a:r>
            <a:r>
              <a:rPr lang="ja-JP" altLang="en-US" sz="2400" dirty="0" smtClean="0"/>
              <a:t>について</a:t>
            </a:r>
            <a:r>
              <a:rPr lang="en-US" altLang="ja-JP" sz="2400" dirty="0" smtClean="0"/>
              <a:t>)</a:t>
            </a:r>
          </a:p>
          <a:p>
            <a:r>
              <a:rPr lang="ja-JP" altLang="en-US" sz="2400" dirty="0" smtClean="0"/>
              <a:t>✓ </a:t>
            </a:r>
            <a:r>
              <a:rPr lang="en-US" altLang="ja-JP" sz="2400" dirty="0" smtClean="0"/>
              <a:t>line depth ratio</a:t>
            </a:r>
            <a:r>
              <a:rPr lang="ja-JP" altLang="en-US" sz="2400" dirty="0"/>
              <a:t> </a:t>
            </a:r>
            <a:r>
              <a:rPr lang="en-US" altLang="ja-JP" sz="2400" dirty="0" smtClean="0"/>
              <a:t>(SiII5972/SiII6355) </a:t>
            </a:r>
            <a:r>
              <a:rPr lang="ja-JP" altLang="en-US" sz="2400" dirty="0" smtClean="0"/>
              <a:t>の測定 </a:t>
            </a:r>
            <a:endParaRPr lang="en-US" altLang="ja-JP" sz="2400" dirty="0" smtClean="0"/>
          </a:p>
          <a:p>
            <a:r>
              <a:rPr lang="ja-JP" altLang="en-US" sz="2400" dirty="0" smtClean="0"/>
              <a:t>✓ 炭素検出に再検討、</a:t>
            </a:r>
            <a:r>
              <a:rPr lang="en-US" altLang="ja-JP" sz="2400" dirty="0" smtClean="0"/>
              <a:t>DIB</a:t>
            </a:r>
            <a:r>
              <a:rPr lang="ja-JP" altLang="en-US" sz="2400" dirty="0" smtClean="0"/>
              <a:t>の除去は可能か？</a:t>
            </a:r>
            <a:endParaRPr lang="en-US" altLang="ja-JP" sz="2400" dirty="0" smtClean="0"/>
          </a:p>
          <a:p>
            <a:r>
              <a:rPr lang="ja-JP" altLang="en-US" sz="2400" dirty="0" smtClean="0"/>
              <a:t>✓ </a:t>
            </a:r>
            <a:r>
              <a:rPr lang="en-US" altLang="ja-JP" sz="2400" dirty="0" smtClean="0"/>
              <a:t>decline rate</a:t>
            </a:r>
            <a:r>
              <a:rPr lang="ja-JP" altLang="en-US" sz="2400" dirty="0" smtClean="0"/>
              <a:t>を用いた</a:t>
            </a:r>
            <a:r>
              <a:rPr lang="en-US" altLang="ja-JP" sz="2400" dirty="0" smtClean="0"/>
              <a:t>M101</a:t>
            </a:r>
            <a:r>
              <a:rPr lang="ja-JP" altLang="en-US" sz="2400" dirty="0" err="1" smtClean="0"/>
              <a:t>までの</a:t>
            </a:r>
            <a:r>
              <a:rPr lang="ja-JP" altLang="en-US" sz="2400" dirty="0" smtClean="0"/>
              <a:t>距離の導出について議論</a:t>
            </a:r>
            <a:endParaRPr lang="en-US" altLang="ja-JP" sz="2400" dirty="0"/>
          </a:p>
          <a:p>
            <a:endParaRPr lang="en-US" altLang="ja-JP" sz="2400" dirty="0" smtClean="0"/>
          </a:p>
          <a:p>
            <a:r>
              <a:rPr lang="ja-JP" altLang="en-US" sz="2400" dirty="0" smtClean="0"/>
              <a:t>✓ 論文を書く。</a:t>
            </a:r>
            <a:endParaRPr lang="en-US" altLang="ja-JP" sz="2400" dirty="0" smtClean="0"/>
          </a:p>
        </p:txBody>
      </p:sp>
    </p:spTree>
    <p:extLst>
      <p:ext uri="{BB962C8B-B14F-4D97-AF65-F5344CB8AC3E}">
        <p14:creationId xmlns:p14="http://schemas.microsoft.com/office/powerpoint/2010/main" val="19462194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9464808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552" y="-27384"/>
            <a:ext cx="8028892" cy="707886"/>
          </a:xfrm>
          <a:prstGeom prst="rect">
            <a:avLst/>
          </a:prstGeom>
          <a:noFill/>
        </p:spPr>
        <p:txBody>
          <a:bodyPr wrap="square" rtlCol="0">
            <a:spAutoFit/>
          </a:bodyPr>
          <a:lstStyle/>
          <a:p>
            <a:pPr algn="ctr"/>
            <a:r>
              <a:rPr lang="en-US" altLang="ja-JP" sz="4000" dirty="0" smtClean="0"/>
              <a:t>Logs of PTF11kly/SN 2011fe</a:t>
            </a:r>
            <a:endParaRPr kumimoji="1" lang="ja-JP" altLang="en-US" sz="4000" dirty="0"/>
          </a:p>
        </p:txBody>
      </p:sp>
      <p:graphicFrame>
        <p:nvGraphicFramePr>
          <p:cNvPr id="2" name="表 1"/>
          <p:cNvGraphicFramePr>
            <a:graphicFrameLocks noGrp="1"/>
          </p:cNvGraphicFramePr>
          <p:nvPr>
            <p:extLst>
              <p:ext uri="{D42A27DB-BD31-4B8C-83A1-F6EECF244321}">
                <p14:modId xmlns:p14="http://schemas.microsoft.com/office/powerpoint/2010/main" val="3945489377"/>
              </p:ext>
            </p:extLst>
          </p:nvPr>
        </p:nvGraphicFramePr>
        <p:xfrm>
          <a:off x="323528" y="634320"/>
          <a:ext cx="8532949" cy="6035040"/>
        </p:xfrm>
        <a:graphic>
          <a:graphicData uri="http://schemas.openxmlformats.org/drawingml/2006/table">
            <a:tbl>
              <a:tblPr firstRow="1" bandRow="1">
                <a:tableStyleId>{073A0DAA-6AF3-43AB-8588-CEC1D06C72B9}</a:tableStyleId>
              </a:tblPr>
              <a:tblGrid>
                <a:gridCol w="1289614"/>
                <a:gridCol w="1063766"/>
                <a:gridCol w="1554382"/>
                <a:gridCol w="1346671"/>
                <a:gridCol w="1112460"/>
                <a:gridCol w="1083028"/>
                <a:gridCol w="1083028"/>
              </a:tblGrid>
              <a:tr h="330037">
                <a:tc>
                  <a:txBody>
                    <a:bodyPr/>
                    <a:lstStyle/>
                    <a:p>
                      <a:pPr algn="ctr">
                        <a:lnSpc>
                          <a:spcPct val="100000"/>
                        </a:lnSpc>
                      </a:pPr>
                      <a:r>
                        <a:rPr kumimoji="1" lang="en-US" altLang="ja-JP" sz="1600" dirty="0" smtClean="0"/>
                        <a:t>Observatory</a:t>
                      </a:r>
                      <a:endParaRPr kumimoji="1" lang="ja-JP" altLang="en-US" sz="1600" dirty="0"/>
                    </a:p>
                  </a:txBody>
                  <a:tcPr/>
                </a:tc>
                <a:tc>
                  <a:txBody>
                    <a:bodyPr/>
                    <a:lstStyle/>
                    <a:p>
                      <a:pPr algn="ctr">
                        <a:lnSpc>
                          <a:spcPct val="100000"/>
                        </a:lnSpc>
                      </a:pPr>
                      <a:r>
                        <a:rPr kumimoji="1" lang="en-US" altLang="ja-JP" sz="1600" dirty="0" smtClean="0"/>
                        <a:t>Telescope</a:t>
                      </a:r>
                      <a:endParaRPr kumimoji="1" lang="ja-JP" altLang="en-US" sz="1600" dirty="0"/>
                    </a:p>
                  </a:txBody>
                  <a:tcPr/>
                </a:tc>
                <a:tc>
                  <a:txBody>
                    <a:bodyPr/>
                    <a:lstStyle/>
                    <a:p>
                      <a:pPr algn="ctr">
                        <a:lnSpc>
                          <a:spcPct val="100000"/>
                        </a:lnSpc>
                      </a:pPr>
                      <a:r>
                        <a:rPr kumimoji="1" lang="en-US" altLang="ja-JP" sz="1600" dirty="0" smtClean="0"/>
                        <a:t>Instrument</a:t>
                      </a:r>
                      <a:endParaRPr kumimoji="1" lang="ja-JP" altLang="en-US" sz="1600" dirty="0"/>
                    </a:p>
                  </a:txBody>
                  <a:tcPr/>
                </a:tc>
                <a:tc>
                  <a:txBody>
                    <a:bodyPr/>
                    <a:lstStyle/>
                    <a:p>
                      <a:pPr algn="ctr">
                        <a:lnSpc>
                          <a:spcPct val="100000"/>
                        </a:lnSpc>
                      </a:pPr>
                      <a:r>
                        <a:rPr kumimoji="1" lang="en-US" altLang="ja-JP" sz="1600" dirty="0" smtClean="0"/>
                        <a:t>Mode</a:t>
                      </a:r>
                      <a:endParaRPr kumimoji="1" lang="ja-JP" altLang="en-US" sz="1600" dirty="0"/>
                    </a:p>
                  </a:txBody>
                  <a:tcPr/>
                </a:tc>
                <a:tc>
                  <a:txBody>
                    <a:bodyPr/>
                    <a:lstStyle/>
                    <a:p>
                      <a:pPr algn="ctr">
                        <a:lnSpc>
                          <a:spcPct val="100000"/>
                        </a:lnSpc>
                      </a:pPr>
                      <a:r>
                        <a:rPr kumimoji="1" lang="en-US" altLang="ja-JP" sz="1600" dirty="0" smtClean="0"/>
                        <a:t>Filter/Res.</a:t>
                      </a:r>
                      <a:endParaRPr kumimoji="1" lang="ja-JP" altLang="en-US" sz="1600" dirty="0"/>
                    </a:p>
                  </a:txBody>
                  <a:tcPr/>
                </a:tc>
                <a:tc>
                  <a:txBody>
                    <a:bodyPr/>
                    <a:lstStyle/>
                    <a:p>
                      <a:pPr algn="ctr">
                        <a:lnSpc>
                          <a:spcPct val="100000"/>
                        </a:lnSpc>
                      </a:pPr>
                      <a:r>
                        <a:rPr kumimoji="1" lang="en-US" altLang="ja-JP" sz="1600" dirty="0" smtClean="0"/>
                        <a:t>Night(s)</a:t>
                      </a:r>
                      <a:endParaRPr kumimoji="1" lang="ja-JP" altLang="en-US" sz="1600" dirty="0"/>
                    </a:p>
                  </a:txBody>
                  <a:tcPr/>
                </a:tc>
                <a:tc>
                  <a:txBody>
                    <a:bodyPr/>
                    <a:lstStyle/>
                    <a:p>
                      <a:pPr algn="ctr">
                        <a:lnSpc>
                          <a:spcPct val="100000"/>
                        </a:lnSpc>
                      </a:pPr>
                      <a:r>
                        <a:rPr kumimoji="1" lang="en-US" altLang="ja-JP" sz="1600" dirty="0" smtClean="0"/>
                        <a:t>Status</a:t>
                      </a:r>
                      <a:endParaRPr kumimoji="1" lang="ja-JP" altLang="en-US" sz="1600" dirty="0"/>
                    </a:p>
                  </a:txBody>
                  <a:tcPr/>
                </a:tc>
              </a:tr>
              <a:tr h="330037">
                <a:tc>
                  <a:txBody>
                    <a:bodyPr/>
                    <a:lstStyle/>
                    <a:p>
                      <a:pPr algn="ctr">
                        <a:lnSpc>
                          <a:spcPct val="100000"/>
                        </a:lnSpc>
                      </a:pPr>
                      <a:r>
                        <a:rPr kumimoji="1" lang="en-US" altLang="ja-JP" sz="1600" dirty="0" err="1" smtClean="0"/>
                        <a:t>Nayoro</a:t>
                      </a:r>
                      <a:endParaRPr kumimoji="1" lang="ja-JP" altLang="en-US" sz="1600" dirty="0"/>
                    </a:p>
                  </a:txBody>
                  <a:tcPr/>
                </a:tc>
                <a:tc>
                  <a:txBody>
                    <a:bodyPr/>
                    <a:lstStyle/>
                    <a:p>
                      <a:pPr algn="ctr">
                        <a:lnSpc>
                          <a:spcPct val="100000"/>
                        </a:lnSpc>
                      </a:pPr>
                      <a:r>
                        <a:rPr kumimoji="1" lang="en-US" altLang="ja-JP" sz="1600" dirty="0" smtClean="0"/>
                        <a:t>1.6m</a:t>
                      </a:r>
                      <a:endParaRPr kumimoji="1" lang="ja-JP" altLang="en-US" sz="1600" dirty="0"/>
                    </a:p>
                  </a:txBody>
                  <a:tcPr/>
                </a:tc>
                <a:tc>
                  <a:txBody>
                    <a:bodyPr/>
                    <a:lstStyle/>
                    <a:p>
                      <a:pPr algn="ctr">
                        <a:lnSpc>
                          <a:spcPct val="100000"/>
                        </a:lnSpc>
                      </a:pPr>
                      <a:r>
                        <a:rPr kumimoji="1" lang="en-US" altLang="ja-JP" sz="1600" dirty="0" smtClean="0"/>
                        <a:t>MSI</a:t>
                      </a:r>
                      <a:endParaRPr kumimoji="1" lang="ja-JP" altLang="en-US" sz="1600" dirty="0"/>
                    </a:p>
                  </a:txBody>
                  <a:tcPr/>
                </a:tc>
                <a:tc>
                  <a:txBody>
                    <a:bodyPr/>
                    <a:lstStyle/>
                    <a:p>
                      <a:pPr algn="ctr">
                        <a:lnSpc>
                          <a:spcPct val="100000"/>
                        </a:lnSpc>
                      </a:pPr>
                      <a:r>
                        <a:rPr kumimoji="1" lang="en-US" altLang="ja-JP" sz="1600" dirty="0" smtClean="0"/>
                        <a:t>Imaging</a:t>
                      </a:r>
                      <a:endParaRPr kumimoji="1" lang="ja-JP" altLang="en-US" sz="1600" dirty="0"/>
                    </a:p>
                  </a:txBody>
                  <a:tcPr/>
                </a:tc>
                <a:tc>
                  <a:txBody>
                    <a:bodyPr/>
                    <a:lstStyle/>
                    <a:p>
                      <a:pPr algn="ctr">
                        <a:lnSpc>
                          <a:spcPct val="100000"/>
                        </a:lnSpc>
                      </a:pPr>
                      <a:r>
                        <a:rPr kumimoji="1" lang="en-US" altLang="ja-JP" sz="1600" dirty="0" smtClean="0"/>
                        <a:t>UBVRI</a:t>
                      </a:r>
                      <a:endParaRPr kumimoji="1" lang="ja-JP" altLang="en-US" sz="1600" dirty="0"/>
                    </a:p>
                  </a:txBody>
                  <a:tcPr/>
                </a:tc>
                <a:tc>
                  <a:txBody>
                    <a:bodyPr/>
                    <a:lstStyle/>
                    <a:p>
                      <a:pPr algn="ctr">
                        <a:lnSpc>
                          <a:spcPct val="100000"/>
                        </a:lnSpc>
                      </a:pPr>
                      <a:r>
                        <a:rPr kumimoji="1" lang="en-US" altLang="ja-JP" sz="1600" dirty="0" smtClean="0"/>
                        <a:t>21</a:t>
                      </a:r>
                      <a:endParaRPr kumimoji="1" lang="ja-JP" altLang="en-US" sz="1600" dirty="0"/>
                    </a:p>
                  </a:txBody>
                  <a:tcPr/>
                </a:tc>
                <a:tc>
                  <a:txBody>
                    <a:bodyPr/>
                    <a:lstStyle/>
                    <a:p>
                      <a:pPr algn="ctr">
                        <a:lnSpc>
                          <a:spcPct val="100000"/>
                        </a:lnSpc>
                      </a:pPr>
                      <a:r>
                        <a:rPr kumimoji="1" lang="en-US" altLang="ja-JP" sz="1600" dirty="0" smtClean="0"/>
                        <a:t>PSF </a:t>
                      </a:r>
                      <a:r>
                        <a:rPr kumimoji="1" lang="ja-JP" altLang="en-US" sz="1600" dirty="0" smtClean="0"/>
                        <a:t>済</a:t>
                      </a:r>
                      <a:endParaRPr kumimoji="1" lang="ja-JP" altLang="en-US" sz="1600" dirty="0"/>
                    </a:p>
                  </a:txBody>
                  <a:tcPr/>
                </a:tc>
              </a:tr>
              <a:tr h="330037">
                <a:tc>
                  <a:txBody>
                    <a:bodyPr/>
                    <a:lstStyle/>
                    <a:p>
                      <a:pPr algn="ctr">
                        <a:lnSpc>
                          <a:spcPct val="100000"/>
                        </a:lnSpc>
                      </a:pPr>
                      <a:r>
                        <a:rPr kumimoji="1" lang="en-US" altLang="ja-JP" sz="1600" dirty="0" smtClean="0"/>
                        <a:t>Gunma</a:t>
                      </a:r>
                      <a:endParaRPr kumimoji="1" lang="ja-JP" altLang="en-US" sz="1600" dirty="0"/>
                    </a:p>
                  </a:txBody>
                  <a:tcPr/>
                </a:tc>
                <a:tc>
                  <a:txBody>
                    <a:bodyPr/>
                    <a:lstStyle/>
                    <a:p>
                      <a:pPr algn="ctr">
                        <a:lnSpc>
                          <a:spcPct val="100000"/>
                        </a:lnSpc>
                      </a:pPr>
                      <a:r>
                        <a:rPr kumimoji="1" lang="en-US" altLang="ja-JP" sz="1600" dirty="0" smtClean="0"/>
                        <a:t>1.5m</a:t>
                      </a:r>
                      <a:endParaRPr kumimoji="1" lang="ja-JP" altLang="en-US" sz="1600" dirty="0"/>
                    </a:p>
                  </a:txBody>
                  <a:tcPr/>
                </a:tc>
                <a:tc>
                  <a:txBody>
                    <a:bodyPr/>
                    <a:lstStyle/>
                    <a:p>
                      <a:pPr algn="ctr">
                        <a:lnSpc>
                          <a:spcPct val="100000"/>
                        </a:lnSpc>
                      </a:pPr>
                      <a:r>
                        <a:rPr kumimoji="1" lang="en-US" altLang="ja-JP" sz="1600" dirty="0" smtClean="0"/>
                        <a:t>GIRCS</a:t>
                      </a:r>
                      <a:endParaRPr kumimoji="1" lang="ja-JP" altLang="en-US" sz="1600" dirty="0"/>
                    </a:p>
                  </a:txBody>
                  <a:tcPr/>
                </a:tc>
                <a:tc>
                  <a:txBody>
                    <a:bodyPr/>
                    <a:lstStyle/>
                    <a:p>
                      <a:pPr algn="ctr">
                        <a:lnSpc>
                          <a:spcPct val="100000"/>
                        </a:lnSpc>
                      </a:pPr>
                      <a:r>
                        <a:rPr kumimoji="1" lang="en-US" altLang="ja-JP" sz="1600" dirty="0" smtClean="0"/>
                        <a:t>Imaging</a:t>
                      </a:r>
                      <a:endParaRPr kumimoji="1" lang="ja-JP" altLang="en-US" sz="1600" dirty="0"/>
                    </a:p>
                  </a:txBody>
                  <a:tcPr/>
                </a:tc>
                <a:tc>
                  <a:txBody>
                    <a:bodyPr/>
                    <a:lstStyle/>
                    <a:p>
                      <a:pPr algn="ctr">
                        <a:lnSpc>
                          <a:spcPct val="100000"/>
                        </a:lnSpc>
                      </a:pPr>
                      <a:r>
                        <a:rPr kumimoji="1" lang="en-US" altLang="ja-JP" sz="1600" dirty="0" smtClean="0"/>
                        <a:t>JHKs</a:t>
                      </a:r>
                      <a:endParaRPr kumimoji="1" lang="ja-JP" altLang="en-US" sz="1600" dirty="0"/>
                    </a:p>
                  </a:txBody>
                  <a:tcPr/>
                </a:tc>
                <a:tc>
                  <a:txBody>
                    <a:bodyPr/>
                    <a:lstStyle/>
                    <a:p>
                      <a:pPr algn="ctr">
                        <a:lnSpc>
                          <a:spcPct val="100000"/>
                        </a:lnSpc>
                      </a:pPr>
                      <a:r>
                        <a:rPr kumimoji="1" lang="en-US" altLang="ja-JP" sz="1600" dirty="0" smtClean="0"/>
                        <a:t>12</a:t>
                      </a:r>
                      <a:endParaRPr kumimoji="1" lang="ja-JP" altLang="en-US" sz="1600" dirty="0"/>
                    </a:p>
                  </a:txBody>
                  <a:tcPr/>
                </a:tc>
                <a:tc>
                  <a:txBody>
                    <a:bodyPr/>
                    <a:lstStyle/>
                    <a:p>
                      <a:pPr algn="ctr">
                        <a:lnSpc>
                          <a:spcPct val="100000"/>
                        </a:lnSpc>
                      </a:pPr>
                      <a:r>
                        <a:rPr kumimoji="1" lang="en-US" altLang="ja-JP" sz="1600" dirty="0" err="1" smtClean="0">
                          <a:solidFill>
                            <a:srgbClr val="FF0000"/>
                          </a:solidFill>
                        </a:rPr>
                        <a:t>Aper</a:t>
                      </a:r>
                      <a:r>
                        <a:rPr kumimoji="1" lang="en-US" altLang="ja-JP" sz="1600" baseline="0" dirty="0" smtClean="0">
                          <a:solidFill>
                            <a:srgbClr val="FF0000"/>
                          </a:solidFill>
                        </a:rPr>
                        <a:t> </a:t>
                      </a:r>
                      <a:r>
                        <a:rPr kumimoji="1" lang="ja-JP" altLang="en-US" sz="1600" baseline="0" dirty="0" smtClean="0">
                          <a:solidFill>
                            <a:srgbClr val="FF0000"/>
                          </a:solidFill>
                        </a:rPr>
                        <a:t>済</a:t>
                      </a:r>
                      <a:endParaRPr kumimoji="1" lang="ja-JP" altLang="en-US" sz="1600" dirty="0">
                        <a:solidFill>
                          <a:srgbClr val="FF0000"/>
                        </a:solidFill>
                      </a:endParaRPr>
                    </a:p>
                  </a:txBody>
                  <a:tcPr/>
                </a:tc>
              </a:tr>
              <a:tr h="330037">
                <a:tc>
                  <a:txBody>
                    <a:bodyPr/>
                    <a:lstStyle/>
                    <a:p>
                      <a:pPr algn="ctr">
                        <a:lnSpc>
                          <a:spcPct val="100000"/>
                        </a:lnSpc>
                      </a:pPr>
                      <a:r>
                        <a:rPr kumimoji="1" lang="en-US" altLang="ja-JP" sz="1600" dirty="0" err="1" smtClean="0"/>
                        <a:t>Kiso</a:t>
                      </a:r>
                      <a:endParaRPr kumimoji="1" lang="ja-JP" altLang="en-US" sz="1600" dirty="0"/>
                    </a:p>
                  </a:txBody>
                  <a:tcPr/>
                </a:tc>
                <a:tc>
                  <a:txBody>
                    <a:bodyPr/>
                    <a:lstStyle/>
                    <a:p>
                      <a:pPr algn="ctr">
                        <a:lnSpc>
                          <a:spcPct val="100000"/>
                        </a:lnSpc>
                      </a:pPr>
                      <a:r>
                        <a:rPr kumimoji="1" lang="en-US" altLang="ja-JP" sz="1600" dirty="0" smtClean="0"/>
                        <a:t>1.0m</a:t>
                      </a:r>
                      <a:endParaRPr kumimoji="1" lang="ja-JP" altLang="en-US" sz="1600" dirty="0"/>
                    </a:p>
                  </a:txBody>
                  <a:tcPr/>
                </a:tc>
                <a:tc>
                  <a:txBody>
                    <a:bodyPr/>
                    <a:lstStyle/>
                    <a:p>
                      <a:pPr algn="ctr">
                        <a:lnSpc>
                          <a:spcPct val="100000"/>
                        </a:lnSpc>
                      </a:pPr>
                      <a:r>
                        <a:rPr kumimoji="1" lang="en-US" altLang="ja-JP" sz="1600" dirty="0" smtClean="0"/>
                        <a:t>2kCCD</a:t>
                      </a:r>
                      <a:endParaRPr kumimoji="1" lang="ja-JP" altLang="en-US" sz="1600" dirty="0"/>
                    </a:p>
                  </a:txBody>
                  <a:tcPr/>
                </a:tc>
                <a:tc>
                  <a:txBody>
                    <a:bodyPr/>
                    <a:lstStyle/>
                    <a:p>
                      <a:pPr algn="ctr">
                        <a:lnSpc>
                          <a:spcPct val="100000"/>
                        </a:lnSpc>
                      </a:pPr>
                      <a:r>
                        <a:rPr kumimoji="1" lang="en-US" altLang="ja-JP" sz="1600" dirty="0" smtClean="0"/>
                        <a:t>Imaging</a:t>
                      </a:r>
                      <a:endParaRPr kumimoji="1" lang="ja-JP" altLang="en-US" sz="1600" dirty="0"/>
                    </a:p>
                  </a:txBody>
                  <a:tcPr/>
                </a:tc>
                <a:tc>
                  <a:txBody>
                    <a:bodyPr/>
                    <a:lstStyle/>
                    <a:p>
                      <a:pPr algn="ctr">
                        <a:lnSpc>
                          <a:spcPct val="100000"/>
                        </a:lnSpc>
                      </a:pPr>
                      <a:r>
                        <a:rPr kumimoji="1" lang="en-US" altLang="ja-JP" sz="1600" dirty="0" smtClean="0"/>
                        <a:t>BVRI</a:t>
                      </a:r>
                      <a:endParaRPr kumimoji="1" lang="ja-JP" altLang="en-US" sz="1600" dirty="0"/>
                    </a:p>
                  </a:txBody>
                  <a:tcPr/>
                </a:tc>
                <a:tc>
                  <a:txBody>
                    <a:bodyPr/>
                    <a:lstStyle/>
                    <a:p>
                      <a:pPr algn="ctr">
                        <a:lnSpc>
                          <a:spcPct val="100000"/>
                        </a:lnSpc>
                      </a:pPr>
                      <a:r>
                        <a:rPr kumimoji="1" lang="en-US" altLang="ja-JP" sz="1600" dirty="0" smtClean="0"/>
                        <a:t>1</a:t>
                      </a:r>
                      <a:endParaRPr kumimoji="1" lang="ja-JP" alt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PSF </a:t>
                      </a:r>
                      <a:r>
                        <a:rPr kumimoji="1" lang="ja-JP" altLang="en-US" sz="1600" dirty="0" smtClean="0"/>
                        <a:t>済</a:t>
                      </a:r>
                    </a:p>
                  </a:txBody>
                  <a:tcPr/>
                </a:tc>
              </a:tr>
              <a:tr h="330037">
                <a:tc>
                  <a:txBody>
                    <a:bodyPr/>
                    <a:lstStyle/>
                    <a:p>
                      <a:pPr algn="ctr">
                        <a:lnSpc>
                          <a:spcPct val="100000"/>
                        </a:lnSpc>
                      </a:pPr>
                      <a:r>
                        <a:rPr kumimoji="1" lang="en-US" altLang="ja-JP" sz="1600" dirty="0" err="1" smtClean="0"/>
                        <a:t>Akeno</a:t>
                      </a:r>
                      <a:endParaRPr kumimoji="1" lang="ja-JP" altLang="en-US" sz="1600" dirty="0"/>
                    </a:p>
                  </a:txBody>
                  <a:tcPr/>
                </a:tc>
                <a:tc>
                  <a:txBody>
                    <a:bodyPr/>
                    <a:lstStyle/>
                    <a:p>
                      <a:pPr algn="ctr">
                        <a:lnSpc>
                          <a:spcPct val="100000"/>
                        </a:lnSpc>
                      </a:pPr>
                      <a:r>
                        <a:rPr kumimoji="1" lang="en-US" altLang="ja-JP" sz="1600" dirty="0" smtClean="0"/>
                        <a:t>0.5m</a:t>
                      </a:r>
                      <a:endParaRPr kumimoji="1" lang="ja-JP" altLang="en-US" sz="1600" dirty="0"/>
                    </a:p>
                  </a:txBody>
                  <a:tcPr/>
                </a:tc>
                <a:tc>
                  <a:txBody>
                    <a:bodyPr/>
                    <a:lstStyle/>
                    <a:p>
                      <a:pPr algn="ctr">
                        <a:lnSpc>
                          <a:spcPct val="100000"/>
                        </a:lnSpc>
                      </a:pPr>
                      <a:r>
                        <a:rPr kumimoji="1" lang="en-US" altLang="ja-JP" sz="1600" dirty="0" smtClean="0"/>
                        <a:t>CCD (</a:t>
                      </a:r>
                      <a:r>
                        <a:rPr kumimoji="1" lang="en-US" altLang="ja-JP" sz="1600" dirty="0" err="1" smtClean="0"/>
                        <a:t>MITSuME</a:t>
                      </a:r>
                      <a:r>
                        <a:rPr kumimoji="1" lang="en-US" altLang="ja-JP" sz="1600" dirty="0" smtClean="0"/>
                        <a:t>)</a:t>
                      </a:r>
                      <a:endParaRPr kumimoji="1" lang="ja-JP" altLang="en-US" sz="1600" dirty="0"/>
                    </a:p>
                  </a:txBody>
                  <a:tcPr/>
                </a:tc>
                <a:tc>
                  <a:txBody>
                    <a:bodyPr/>
                    <a:lstStyle/>
                    <a:p>
                      <a:pPr algn="ctr">
                        <a:lnSpc>
                          <a:spcPct val="100000"/>
                        </a:lnSpc>
                      </a:pPr>
                      <a:r>
                        <a:rPr kumimoji="1" lang="en-US" altLang="ja-JP" sz="1600" dirty="0" smtClean="0"/>
                        <a:t>Imaging</a:t>
                      </a:r>
                      <a:endParaRPr kumimoji="1" lang="ja-JP" altLang="en-US" sz="1600" dirty="0"/>
                    </a:p>
                  </a:txBody>
                  <a:tcPr/>
                </a:tc>
                <a:tc>
                  <a:txBody>
                    <a:bodyPr/>
                    <a:lstStyle/>
                    <a:p>
                      <a:pPr algn="ctr">
                        <a:lnSpc>
                          <a:spcPct val="100000"/>
                        </a:lnSpc>
                      </a:pPr>
                      <a:r>
                        <a:rPr kumimoji="1" lang="en-US" altLang="ja-JP" sz="1600" dirty="0" err="1" smtClean="0"/>
                        <a:t>g’RI</a:t>
                      </a:r>
                      <a:endParaRPr kumimoji="1" lang="ja-JP" altLang="en-US" sz="1600" dirty="0"/>
                    </a:p>
                  </a:txBody>
                  <a:tcPr/>
                </a:tc>
                <a:tc>
                  <a:txBody>
                    <a:bodyPr/>
                    <a:lstStyle/>
                    <a:p>
                      <a:pPr algn="ctr">
                        <a:lnSpc>
                          <a:spcPct val="100000"/>
                        </a:lnSpc>
                      </a:pPr>
                      <a:r>
                        <a:rPr kumimoji="1" lang="en-US" altLang="ja-JP" sz="1600" dirty="0" smtClean="0"/>
                        <a:t>1</a:t>
                      </a:r>
                      <a:endParaRPr kumimoji="1" lang="ja-JP" alt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err="1" smtClean="0">
                          <a:solidFill>
                            <a:srgbClr val="FF0000"/>
                          </a:solidFill>
                        </a:rPr>
                        <a:t>Aper</a:t>
                      </a:r>
                      <a:r>
                        <a:rPr kumimoji="1" lang="en-US" altLang="ja-JP" sz="1600" baseline="0" dirty="0" smtClean="0">
                          <a:solidFill>
                            <a:srgbClr val="FF0000"/>
                          </a:solidFill>
                        </a:rPr>
                        <a:t> </a:t>
                      </a:r>
                      <a:r>
                        <a:rPr kumimoji="1" lang="ja-JP" altLang="en-US" sz="1600" dirty="0" smtClean="0">
                          <a:solidFill>
                            <a:srgbClr val="FF0000"/>
                          </a:solidFill>
                        </a:rPr>
                        <a:t>済</a:t>
                      </a:r>
                    </a:p>
                  </a:txBody>
                  <a:tcPr/>
                </a:tc>
              </a:tr>
              <a:tr h="330037">
                <a:tc>
                  <a:txBody>
                    <a:bodyPr/>
                    <a:lstStyle/>
                    <a:p>
                      <a:pPr algn="ctr">
                        <a:lnSpc>
                          <a:spcPct val="100000"/>
                        </a:lnSpc>
                      </a:pPr>
                      <a:r>
                        <a:rPr kumimoji="1" lang="en-US" altLang="ja-JP" sz="1600" dirty="0" smtClean="0"/>
                        <a:t>Koyama</a:t>
                      </a:r>
                      <a:endParaRPr kumimoji="1" lang="ja-JP" altLang="en-US" sz="1600" dirty="0"/>
                    </a:p>
                  </a:txBody>
                  <a:tcPr/>
                </a:tc>
                <a:tc>
                  <a:txBody>
                    <a:bodyPr/>
                    <a:lstStyle/>
                    <a:p>
                      <a:pPr algn="ctr">
                        <a:lnSpc>
                          <a:spcPct val="100000"/>
                        </a:lnSpc>
                      </a:pPr>
                      <a:r>
                        <a:rPr kumimoji="1" lang="en-US" altLang="ja-JP" sz="1600" dirty="0" smtClean="0"/>
                        <a:t>1.3m</a:t>
                      </a:r>
                      <a:endParaRPr kumimoji="1" lang="ja-JP" altLang="en-US" sz="1600" dirty="0"/>
                    </a:p>
                  </a:txBody>
                  <a:tcPr/>
                </a:tc>
                <a:tc>
                  <a:txBody>
                    <a:bodyPr/>
                    <a:lstStyle/>
                    <a:p>
                      <a:pPr algn="ctr">
                        <a:lnSpc>
                          <a:spcPct val="100000"/>
                        </a:lnSpc>
                      </a:pPr>
                      <a:r>
                        <a:rPr kumimoji="1" lang="en-US" altLang="ja-JP" sz="1600" dirty="0" smtClean="0"/>
                        <a:t>LOSA</a:t>
                      </a:r>
                      <a:endParaRPr kumimoji="1" lang="ja-JP" altLang="en-US" sz="1600" dirty="0"/>
                    </a:p>
                  </a:txBody>
                  <a:tcPr/>
                </a:tc>
                <a:tc>
                  <a:txBody>
                    <a:bodyPr/>
                    <a:lstStyle/>
                    <a:p>
                      <a:pPr algn="ctr">
                        <a:lnSpc>
                          <a:spcPct val="100000"/>
                        </a:lnSpc>
                      </a:pPr>
                      <a:r>
                        <a:rPr kumimoji="1" lang="en-US" altLang="ja-JP" sz="1600" dirty="0" smtClean="0"/>
                        <a:t>Spectroscopy</a:t>
                      </a:r>
                      <a:endParaRPr kumimoji="1" lang="ja-JP" altLang="en-US" sz="1600" dirty="0"/>
                    </a:p>
                  </a:txBody>
                  <a:tcPr/>
                </a:tc>
                <a:tc>
                  <a:txBody>
                    <a:bodyPr/>
                    <a:lstStyle/>
                    <a:p>
                      <a:pPr algn="ctr">
                        <a:lnSpc>
                          <a:spcPct val="100000"/>
                        </a:lnSpc>
                      </a:pPr>
                      <a:r>
                        <a:rPr kumimoji="1" lang="en-US" altLang="ja-JP" sz="1600" dirty="0" smtClean="0"/>
                        <a:t>600</a:t>
                      </a:r>
                      <a:endParaRPr kumimoji="1" lang="ja-JP" altLang="en-US" sz="1600" dirty="0"/>
                    </a:p>
                  </a:txBody>
                  <a:tcPr/>
                </a:tc>
                <a:tc>
                  <a:txBody>
                    <a:bodyPr/>
                    <a:lstStyle/>
                    <a:p>
                      <a:pPr algn="ctr">
                        <a:lnSpc>
                          <a:spcPct val="100000"/>
                        </a:lnSpc>
                      </a:pPr>
                      <a:r>
                        <a:rPr kumimoji="1" lang="en-US" altLang="ja-JP" sz="1600" dirty="0" smtClean="0"/>
                        <a:t>19</a:t>
                      </a:r>
                      <a:endParaRPr kumimoji="1" lang="ja-JP" altLang="en-US" sz="1600" dirty="0"/>
                    </a:p>
                  </a:txBody>
                  <a:tcPr/>
                </a:tc>
                <a:tc>
                  <a:txBody>
                    <a:bodyPr/>
                    <a:lstStyle/>
                    <a:p>
                      <a:pPr algn="ctr">
                        <a:lnSpc>
                          <a:spcPct val="100000"/>
                        </a:lnSpc>
                      </a:pPr>
                      <a:r>
                        <a:rPr kumimoji="1" lang="ja-JP" altLang="en-US" sz="1600" dirty="0" smtClean="0"/>
                        <a:t>済</a:t>
                      </a:r>
                      <a:endParaRPr kumimoji="1" lang="ja-JP" altLang="en-US" sz="1600" dirty="0"/>
                    </a:p>
                  </a:txBody>
                  <a:tcPr/>
                </a:tc>
              </a:tr>
              <a:tr h="330037">
                <a:tc>
                  <a:txBody>
                    <a:bodyPr/>
                    <a:lstStyle/>
                    <a:p>
                      <a:pPr algn="ctr">
                        <a:lnSpc>
                          <a:spcPct val="100000"/>
                        </a:lnSpc>
                      </a:pPr>
                      <a:r>
                        <a:rPr kumimoji="1" lang="en-US" altLang="ja-JP" sz="1600" dirty="0" err="1" smtClean="0"/>
                        <a:t>Nishiharima</a:t>
                      </a:r>
                      <a:endParaRPr kumimoji="1" lang="ja-JP" altLang="en-US" sz="1600" dirty="0"/>
                    </a:p>
                  </a:txBody>
                  <a:tcPr/>
                </a:tc>
                <a:tc>
                  <a:txBody>
                    <a:bodyPr/>
                    <a:lstStyle/>
                    <a:p>
                      <a:pPr algn="ctr">
                        <a:lnSpc>
                          <a:spcPct val="100000"/>
                        </a:lnSpc>
                      </a:pPr>
                      <a:r>
                        <a:rPr kumimoji="1" lang="en-US" altLang="ja-JP" sz="1600" dirty="0" smtClean="0"/>
                        <a:t>2.0m</a:t>
                      </a:r>
                      <a:endParaRPr kumimoji="1" lang="ja-JP" altLang="en-US" sz="1600" dirty="0"/>
                    </a:p>
                  </a:txBody>
                  <a:tcPr/>
                </a:tc>
                <a:tc>
                  <a:txBody>
                    <a:bodyPr/>
                    <a:lstStyle/>
                    <a:p>
                      <a:pPr algn="ctr">
                        <a:lnSpc>
                          <a:spcPct val="100000"/>
                        </a:lnSpc>
                      </a:pPr>
                      <a:r>
                        <a:rPr kumimoji="1" lang="en-US" altLang="ja-JP" sz="1600" dirty="0" smtClean="0"/>
                        <a:t>NIC</a:t>
                      </a:r>
                      <a:endParaRPr kumimoji="1" lang="ja-JP" altLang="en-US" sz="1600" dirty="0"/>
                    </a:p>
                  </a:txBody>
                  <a:tcPr/>
                </a:tc>
                <a:tc>
                  <a:txBody>
                    <a:bodyPr/>
                    <a:lstStyle/>
                    <a:p>
                      <a:pPr algn="ctr">
                        <a:lnSpc>
                          <a:spcPct val="100000"/>
                        </a:lnSpc>
                      </a:pPr>
                      <a:r>
                        <a:rPr kumimoji="1" lang="en-US" altLang="ja-JP" sz="1600" dirty="0" smtClean="0"/>
                        <a:t>Imaging</a:t>
                      </a:r>
                      <a:endParaRPr kumimoji="1" lang="ja-JP" altLang="en-US" sz="1600" dirty="0"/>
                    </a:p>
                  </a:txBody>
                  <a:tcPr/>
                </a:tc>
                <a:tc>
                  <a:txBody>
                    <a:bodyPr/>
                    <a:lstStyle/>
                    <a:p>
                      <a:pPr algn="ctr">
                        <a:lnSpc>
                          <a:spcPct val="100000"/>
                        </a:lnSpc>
                      </a:pPr>
                      <a:r>
                        <a:rPr kumimoji="1" lang="en-US" altLang="ja-JP" sz="1600" dirty="0" smtClean="0"/>
                        <a:t>JHKs</a:t>
                      </a:r>
                      <a:endParaRPr kumimoji="1" lang="ja-JP" altLang="en-US" sz="1600" dirty="0"/>
                    </a:p>
                  </a:txBody>
                  <a:tcPr/>
                </a:tc>
                <a:tc>
                  <a:txBody>
                    <a:bodyPr/>
                    <a:lstStyle/>
                    <a:p>
                      <a:pPr algn="ctr">
                        <a:lnSpc>
                          <a:spcPct val="100000"/>
                        </a:lnSpc>
                      </a:pPr>
                      <a:r>
                        <a:rPr kumimoji="1" lang="en-US" altLang="ja-JP" sz="1600" dirty="0" smtClean="0"/>
                        <a:t>10</a:t>
                      </a:r>
                      <a:endParaRPr kumimoji="1" lang="ja-JP" altLang="en-US" sz="1600" dirty="0"/>
                    </a:p>
                  </a:txBody>
                  <a:tcPr/>
                </a:tc>
                <a:tc>
                  <a:txBody>
                    <a:bodyPr/>
                    <a:lstStyle/>
                    <a:p>
                      <a:pPr algn="ctr">
                        <a:lnSpc>
                          <a:spcPct val="100000"/>
                        </a:lnSpc>
                      </a:pPr>
                      <a:r>
                        <a:rPr kumimoji="1" lang="en-US" altLang="ja-JP" sz="1600" dirty="0" smtClean="0"/>
                        <a:t>PSF</a:t>
                      </a:r>
                      <a:r>
                        <a:rPr kumimoji="1" lang="en-US" altLang="ja-JP" sz="1600" baseline="0" dirty="0" smtClean="0"/>
                        <a:t> </a:t>
                      </a:r>
                      <a:r>
                        <a:rPr kumimoji="1" lang="ja-JP" altLang="en-US" sz="1600" baseline="0" dirty="0" smtClean="0"/>
                        <a:t>済</a:t>
                      </a:r>
                      <a:endParaRPr kumimoji="1" lang="ja-JP" altLang="en-US" sz="1600" dirty="0"/>
                    </a:p>
                  </a:txBody>
                  <a:tcPr/>
                </a:tc>
              </a:tr>
              <a:tr h="330037">
                <a:tc>
                  <a:txBody>
                    <a:bodyPr/>
                    <a:lstStyle/>
                    <a:p>
                      <a:pPr algn="ctr">
                        <a:lnSpc>
                          <a:spcPct val="100000"/>
                        </a:lnSpc>
                      </a:pPr>
                      <a:r>
                        <a:rPr kumimoji="1" lang="en-US" altLang="ja-JP" sz="1600" dirty="0" smtClean="0"/>
                        <a:t>Okayama</a:t>
                      </a:r>
                      <a:endParaRPr kumimoji="1" lang="ja-JP" altLang="en-US" sz="1600" dirty="0"/>
                    </a:p>
                  </a:txBody>
                  <a:tcPr/>
                </a:tc>
                <a:tc>
                  <a:txBody>
                    <a:bodyPr/>
                    <a:lstStyle/>
                    <a:p>
                      <a:pPr algn="ctr">
                        <a:lnSpc>
                          <a:spcPct val="100000"/>
                        </a:lnSpc>
                      </a:pPr>
                      <a:r>
                        <a:rPr kumimoji="1" lang="en-US" altLang="ja-JP" sz="1600" dirty="0" smtClean="0"/>
                        <a:t>1.88m</a:t>
                      </a:r>
                      <a:endParaRPr kumimoji="1" lang="ja-JP" altLang="en-US" sz="1600" dirty="0"/>
                    </a:p>
                  </a:txBody>
                  <a:tcPr/>
                </a:tc>
                <a:tc>
                  <a:txBody>
                    <a:bodyPr/>
                    <a:lstStyle/>
                    <a:p>
                      <a:pPr algn="ctr">
                        <a:lnSpc>
                          <a:spcPct val="100000"/>
                        </a:lnSpc>
                      </a:pPr>
                      <a:r>
                        <a:rPr kumimoji="1" lang="en-US" altLang="ja-JP" sz="1600" dirty="0" smtClean="0"/>
                        <a:t>ISLE</a:t>
                      </a:r>
                      <a:endParaRPr kumimoji="1" lang="ja-JP" altLang="en-US" sz="1600" dirty="0"/>
                    </a:p>
                  </a:txBody>
                  <a:tcPr/>
                </a:tc>
                <a:tc>
                  <a:txBody>
                    <a:bodyPr/>
                    <a:lstStyle/>
                    <a:p>
                      <a:pPr algn="ctr">
                        <a:lnSpc>
                          <a:spcPct val="100000"/>
                        </a:lnSpc>
                      </a:pPr>
                      <a:r>
                        <a:rPr kumimoji="1" lang="en-US" altLang="ja-JP" sz="1600" dirty="0" smtClean="0"/>
                        <a:t>Imaging</a:t>
                      </a:r>
                      <a:endParaRPr kumimoji="1" lang="ja-JP" altLang="en-US" sz="1600" dirty="0"/>
                    </a:p>
                  </a:txBody>
                  <a:tcPr/>
                </a:tc>
                <a:tc>
                  <a:txBody>
                    <a:bodyPr/>
                    <a:lstStyle/>
                    <a:p>
                      <a:pPr algn="ctr">
                        <a:lnSpc>
                          <a:spcPct val="100000"/>
                        </a:lnSpc>
                      </a:pPr>
                      <a:r>
                        <a:rPr kumimoji="1" lang="en-US" altLang="ja-JP" sz="1600" dirty="0" smtClean="0"/>
                        <a:t>JHKs</a:t>
                      </a:r>
                      <a:endParaRPr kumimoji="1" lang="ja-JP" altLang="en-US" sz="1600" dirty="0"/>
                    </a:p>
                  </a:txBody>
                  <a:tcPr/>
                </a:tc>
                <a:tc>
                  <a:txBody>
                    <a:bodyPr/>
                    <a:lstStyle/>
                    <a:p>
                      <a:pPr algn="ctr">
                        <a:lnSpc>
                          <a:spcPct val="100000"/>
                        </a:lnSpc>
                      </a:pPr>
                      <a:r>
                        <a:rPr kumimoji="1" lang="en-US" altLang="ja-JP" sz="1600" dirty="0" smtClean="0"/>
                        <a:t>2</a:t>
                      </a:r>
                      <a:endParaRPr kumimoji="1" lang="ja-JP" altLang="en-US" sz="1600" dirty="0"/>
                    </a:p>
                  </a:txBody>
                  <a:tcPr/>
                </a:tc>
                <a:tc>
                  <a:txBody>
                    <a:bodyPr/>
                    <a:lstStyle/>
                    <a:p>
                      <a:pPr algn="ctr">
                        <a:lnSpc>
                          <a:spcPct val="100000"/>
                        </a:lnSpc>
                      </a:pPr>
                      <a:r>
                        <a:rPr kumimoji="1" lang="en-US" altLang="ja-JP" sz="1600" dirty="0" smtClean="0"/>
                        <a:t>PSF</a:t>
                      </a:r>
                      <a:r>
                        <a:rPr kumimoji="1" lang="en-US" altLang="ja-JP" sz="1600" baseline="0" dirty="0" smtClean="0"/>
                        <a:t> </a:t>
                      </a:r>
                      <a:r>
                        <a:rPr kumimoji="1" lang="ja-JP" altLang="en-US" sz="1600" baseline="0" dirty="0" smtClean="0"/>
                        <a:t>済</a:t>
                      </a:r>
                      <a:endParaRPr kumimoji="1" lang="ja-JP" altLang="en-US" sz="1600" dirty="0"/>
                    </a:p>
                  </a:txBody>
                  <a:tcPr/>
                </a:tc>
              </a:tr>
              <a:tr h="330037">
                <a:tc>
                  <a:txBody>
                    <a:bodyPr/>
                    <a:lstStyle/>
                    <a:p>
                      <a:pPr algn="ctr">
                        <a:lnSpc>
                          <a:spcPct val="100000"/>
                        </a:lnSpc>
                      </a:pPr>
                      <a:r>
                        <a:rPr kumimoji="1" lang="en-US" altLang="ja-JP" sz="1600" dirty="0" smtClean="0"/>
                        <a:t>Okayama</a:t>
                      </a:r>
                      <a:endParaRPr kumimoji="1" lang="ja-JP" altLang="en-US" sz="1600" dirty="0"/>
                    </a:p>
                  </a:txBody>
                  <a:tcPr/>
                </a:tc>
                <a:tc>
                  <a:txBody>
                    <a:bodyPr/>
                    <a:lstStyle/>
                    <a:p>
                      <a:pPr algn="ctr">
                        <a:lnSpc>
                          <a:spcPct val="100000"/>
                        </a:lnSpc>
                      </a:pPr>
                      <a:r>
                        <a:rPr kumimoji="1" lang="en-US" altLang="ja-JP" sz="1600" dirty="0" smtClean="0"/>
                        <a:t>1.88m</a:t>
                      </a:r>
                      <a:endParaRPr kumimoji="1" lang="ja-JP" altLang="en-US" sz="1600" dirty="0"/>
                    </a:p>
                  </a:txBody>
                  <a:tcPr/>
                </a:tc>
                <a:tc>
                  <a:txBody>
                    <a:bodyPr/>
                    <a:lstStyle/>
                    <a:p>
                      <a:pPr algn="ctr">
                        <a:lnSpc>
                          <a:spcPct val="100000"/>
                        </a:lnSpc>
                      </a:pPr>
                      <a:r>
                        <a:rPr kumimoji="1" lang="en-US" altLang="ja-JP" sz="1600" dirty="0" smtClean="0"/>
                        <a:t>HIDES</a:t>
                      </a:r>
                      <a:endParaRPr kumimoji="1" lang="ja-JP" altLang="en-US" sz="1600" dirty="0"/>
                    </a:p>
                  </a:txBody>
                  <a:tcPr/>
                </a:tc>
                <a:tc>
                  <a:txBody>
                    <a:bodyPr/>
                    <a:lstStyle/>
                    <a:p>
                      <a:pPr algn="ctr">
                        <a:lnSpc>
                          <a:spcPct val="100000"/>
                        </a:lnSpc>
                      </a:pPr>
                      <a:r>
                        <a:rPr kumimoji="1" lang="en-US" altLang="ja-JP" sz="1600" dirty="0" smtClean="0"/>
                        <a:t>Spectroscopy</a:t>
                      </a:r>
                      <a:endParaRPr kumimoji="1" lang="ja-JP" altLang="en-US" sz="1600" dirty="0"/>
                    </a:p>
                  </a:txBody>
                  <a:tcPr/>
                </a:tc>
                <a:tc>
                  <a:txBody>
                    <a:bodyPr/>
                    <a:lstStyle/>
                    <a:p>
                      <a:pPr algn="ctr">
                        <a:lnSpc>
                          <a:spcPct val="100000"/>
                        </a:lnSpc>
                      </a:pPr>
                      <a:r>
                        <a:rPr kumimoji="1" lang="en-US" altLang="ja-JP" sz="1600" dirty="0" smtClean="0"/>
                        <a:t>30000</a:t>
                      </a:r>
                      <a:endParaRPr kumimoji="1" lang="ja-JP" altLang="en-US" sz="1600" dirty="0"/>
                    </a:p>
                  </a:txBody>
                  <a:tcPr/>
                </a:tc>
                <a:tc>
                  <a:txBody>
                    <a:bodyPr/>
                    <a:lstStyle/>
                    <a:p>
                      <a:pPr algn="ctr">
                        <a:lnSpc>
                          <a:spcPct val="100000"/>
                        </a:lnSpc>
                      </a:pPr>
                      <a:r>
                        <a:rPr kumimoji="1" lang="en-US" altLang="ja-JP" sz="1600" dirty="0" smtClean="0"/>
                        <a:t>3</a:t>
                      </a:r>
                      <a:endParaRPr kumimoji="1" lang="ja-JP" altLang="en-US" sz="1600" dirty="0"/>
                    </a:p>
                  </a:txBody>
                  <a:tcPr/>
                </a:tc>
                <a:tc>
                  <a:txBody>
                    <a:bodyPr/>
                    <a:lstStyle/>
                    <a:p>
                      <a:pPr algn="ctr">
                        <a:lnSpc>
                          <a:spcPct val="100000"/>
                        </a:lnSpc>
                      </a:pPr>
                      <a:r>
                        <a:rPr kumimoji="1" lang="ja-JP" altLang="en-US" sz="1600" dirty="0" smtClean="0">
                          <a:solidFill>
                            <a:srgbClr val="FF0000"/>
                          </a:solidFill>
                        </a:rPr>
                        <a:t>未</a:t>
                      </a:r>
                      <a:endParaRPr kumimoji="1" lang="ja-JP" altLang="en-US" sz="1600" dirty="0">
                        <a:solidFill>
                          <a:srgbClr val="FF0000"/>
                        </a:solidFill>
                      </a:endParaRPr>
                    </a:p>
                  </a:txBody>
                  <a:tcPr/>
                </a:tc>
              </a:tr>
              <a:tr h="330037">
                <a:tc>
                  <a:txBody>
                    <a:bodyPr/>
                    <a:lstStyle/>
                    <a:p>
                      <a:pPr algn="ctr">
                        <a:lnSpc>
                          <a:spcPct val="100000"/>
                        </a:lnSpc>
                      </a:pPr>
                      <a:r>
                        <a:rPr kumimoji="1" lang="en-US" altLang="ja-JP" sz="1600" dirty="0" smtClean="0"/>
                        <a:t>Okayama</a:t>
                      </a:r>
                      <a:endParaRPr kumimoji="1" lang="ja-JP" altLang="en-US" sz="1600" dirty="0"/>
                    </a:p>
                  </a:txBody>
                  <a:tcPr/>
                </a:tc>
                <a:tc>
                  <a:txBody>
                    <a:bodyPr/>
                    <a:lstStyle/>
                    <a:p>
                      <a:pPr algn="ctr">
                        <a:lnSpc>
                          <a:spcPct val="100000"/>
                        </a:lnSpc>
                      </a:pPr>
                      <a:r>
                        <a:rPr kumimoji="1" lang="en-US" altLang="ja-JP" sz="1600" dirty="0" smtClean="0"/>
                        <a:t>0.5m</a:t>
                      </a:r>
                      <a:endParaRPr kumimoji="1" lang="ja-JP" altLang="en-US" sz="1600" dirty="0"/>
                    </a:p>
                  </a:txBody>
                  <a:tcPr/>
                </a:tc>
                <a:tc>
                  <a:txBody>
                    <a:bodyPr/>
                    <a:lstStyle/>
                    <a:p>
                      <a:pPr algn="ctr">
                        <a:lnSpc>
                          <a:spcPct val="100000"/>
                        </a:lnSpc>
                      </a:pPr>
                      <a:r>
                        <a:rPr kumimoji="1" lang="en-US" altLang="ja-JP" sz="1600" dirty="0" smtClean="0"/>
                        <a:t>CCD (</a:t>
                      </a:r>
                      <a:r>
                        <a:rPr kumimoji="1" lang="en-US" altLang="ja-JP" sz="1600" dirty="0" err="1" smtClean="0"/>
                        <a:t>MITSuME</a:t>
                      </a:r>
                      <a:r>
                        <a:rPr kumimoji="1" lang="en-US" altLang="ja-JP" sz="1600" dirty="0" smtClean="0"/>
                        <a:t>)</a:t>
                      </a:r>
                      <a:endParaRPr kumimoji="1" lang="ja-JP" altLang="en-US" sz="1600" dirty="0"/>
                    </a:p>
                  </a:txBody>
                  <a:tcPr/>
                </a:tc>
                <a:tc>
                  <a:txBody>
                    <a:bodyPr/>
                    <a:lstStyle/>
                    <a:p>
                      <a:pPr algn="ctr">
                        <a:lnSpc>
                          <a:spcPct val="100000"/>
                        </a:lnSpc>
                      </a:pPr>
                      <a:r>
                        <a:rPr kumimoji="1" lang="en-US" altLang="ja-JP" sz="1600" dirty="0" smtClean="0"/>
                        <a:t>Imaging</a:t>
                      </a:r>
                      <a:endParaRPr kumimoji="1" lang="ja-JP" altLang="en-US" sz="1600" dirty="0"/>
                    </a:p>
                  </a:txBody>
                  <a:tcPr/>
                </a:tc>
                <a:tc>
                  <a:txBody>
                    <a:bodyPr/>
                    <a:lstStyle/>
                    <a:p>
                      <a:pPr algn="ctr">
                        <a:lnSpc>
                          <a:spcPct val="100000"/>
                        </a:lnSpc>
                      </a:pPr>
                      <a:r>
                        <a:rPr kumimoji="1" lang="en-US" altLang="ja-JP" sz="1600" dirty="0" err="1" smtClean="0"/>
                        <a:t>g’RI</a:t>
                      </a:r>
                      <a:endParaRPr kumimoji="1" lang="ja-JP" altLang="en-US" sz="1600" dirty="0"/>
                    </a:p>
                  </a:txBody>
                  <a:tcPr/>
                </a:tc>
                <a:tc>
                  <a:txBody>
                    <a:bodyPr/>
                    <a:lstStyle/>
                    <a:p>
                      <a:pPr algn="ctr">
                        <a:lnSpc>
                          <a:spcPct val="100000"/>
                        </a:lnSpc>
                      </a:pPr>
                      <a:r>
                        <a:rPr kumimoji="1" lang="en-US" altLang="ja-JP" sz="1600" dirty="0" smtClean="0"/>
                        <a:t>12</a:t>
                      </a:r>
                      <a:endParaRPr kumimoji="1" lang="ja-JP" altLang="en-US" sz="1600" dirty="0"/>
                    </a:p>
                  </a:txBody>
                  <a:tcPr/>
                </a:tc>
                <a:tc>
                  <a:txBody>
                    <a:bodyPr/>
                    <a:lstStyle/>
                    <a:p>
                      <a:pPr algn="ctr">
                        <a:lnSpc>
                          <a:spcPct val="100000"/>
                        </a:lnSpc>
                      </a:pPr>
                      <a:r>
                        <a:rPr kumimoji="1" lang="ja-JP" altLang="en-US" sz="1600" dirty="0" smtClean="0">
                          <a:solidFill>
                            <a:srgbClr val="FF0000"/>
                          </a:solidFill>
                        </a:rPr>
                        <a:t>？</a:t>
                      </a:r>
                      <a:endParaRPr kumimoji="1" lang="ja-JP" altLang="en-US" sz="1600" dirty="0">
                        <a:solidFill>
                          <a:srgbClr val="FF0000"/>
                        </a:solidFill>
                      </a:endParaRPr>
                    </a:p>
                  </a:txBody>
                  <a:tcPr/>
                </a:tc>
              </a:tr>
              <a:tr h="330037">
                <a:tc>
                  <a:txBody>
                    <a:bodyPr/>
                    <a:lstStyle/>
                    <a:p>
                      <a:pPr algn="ctr">
                        <a:lnSpc>
                          <a:spcPct val="100000"/>
                        </a:lnSpc>
                      </a:pPr>
                      <a:r>
                        <a:rPr kumimoji="1" lang="en-US" altLang="ja-JP" sz="1600" dirty="0" smtClean="0"/>
                        <a:t>Hiroshima</a:t>
                      </a:r>
                      <a:endParaRPr kumimoji="1" lang="ja-JP" altLang="en-US" sz="1600" dirty="0"/>
                    </a:p>
                  </a:txBody>
                  <a:tcPr/>
                </a:tc>
                <a:tc>
                  <a:txBody>
                    <a:bodyPr/>
                    <a:lstStyle/>
                    <a:p>
                      <a:pPr algn="ctr">
                        <a:lnSpc>
                          <a:spcPct val="100000"/>
                        </a:lnSpc>
                      </a:pPr>
                      <a:r>
                        <a:rPr kumimoji="1" lang="en-US" altLang="ja-JP" sz="1600" dirty="0" smtClean="0"/>
                        <a:t>1.5m</a:t>
                      </a:r>
                      <a:endParaRPr kumimoji="1" lang="ja-JP" altLang="en-US" sz="1600" dirty="0"/>
                    </a:p>
                  </a:txBody>
                  <a:tcPr/>
                </a:tc>
                <a:tc>
                  <a:txBody>
                    <a:bodyPr/>
                    <a:lstStyle/>
                    <a:p>
                      <a:pPr algn="ctr">
                        <a:lnSpc>
                          <a:spcPct val="100000"/>
                        </a:lnSpc>
                      </a:pPr>
                      <a:r>
                        <a:rPr kumimoji="1" lang="en-US" altLang="ja-JP" sz="1600" dirty="0" err="1" smtClean="0"/>
                        <a:t>HOWPol</a:t>
                      </a:r>
                      <a:endParaRPr kumimoji="1" lang="ja-JP" altLang="en-US" sz="1600" dirty="0"/>
                    </a:p>
                  </a:txBody>
                  <a:tcPr/>
                </a:tc>
                <a:tc>
                  <a:txBody>
                    <a:bodyPr/>
                    <a:lstStyle/>
                    <a:p>
                      <a:pPr algn="ctr">
                        <a:lnSpc>
                          <a:spcPct val="100000"/>
                        </a:lnSpc>
                      </a:pPr>
                      <a:r>
                        <a:rPr kumimoji="1" lang="en-US" altLang="ja-JP" sz="1600" dirty="0" smtClean="0"/>
                        <a:t>Imaging</a:t>
                      </a:r>
                      <a:endParaRPr kumimoji="1" lang="ja-JP" altLang="en-US" sz="1600" dirty="0"/>
                    </a:p>
                  </a:txBody>
                  <a:tcPr/>
                </a:tc>
                <a:tc>
                  <a:txBody>
                    <a:bodyPr/>
                    <a:lstStyle/>
                    <a:p>
                      <a:pPr algn="ctr">
                        <a:lnSpc>
                          <a:spcPct val="100000"/>
                        </a:lnSpc>
                      </a:pPr>
                      <a:r>
                        <a:rPr kumimoji="1" lang="en-US" altLang="ja-JP" sz="1600" dirty="0" smtClean="0"/>
                        <a:t>BVRI(</a:t>
                      </a:r>
                      <a:r>
                        <a:rPr kumimoji="1" lang="en-US" altLang="ja-JP" sz="1600" dirty="0" err="1" smtClean="0"/>
                        <a:t>z’+Y</a:t>
                      </a:r>
                      <a:r>
                        <a:rPr kumimoji="1" lang="en-US" altLang="ja-JP" sz="1600" dirty="0" smtClean="0"/>
                        <a:t>)</a:t>
                      </a:r>
                      <a:endParaRPr kumimoji="1" lang="ja-JP" altLang="en-US" sz="1600" dirty="0"/>
                    </a:p>
                  </a:txBody>
                  <a:tcPr/>
                </a:tc>
                <a:tc>
                  <a:txBody>
                    <a:bodyPr/>
                    <a:lstStyle/>
                    <a:p>
                      <a:pPr algn="ctr">
                        <a:lnSpc>
                          <a:spcPct val="100000"/>
                        </a:lnSpc>
                      </a:pPr>
                      <a:r>
                        <a:rPr kumimoji="1" lang="en-US" altLang="ja-JP" sz="1600" dirty="0" smtClean="0"/>
                        <a:t>33</a:t>
                      </a:r>
                      <a:endParaRPr kumimoji="1" lang="ja-JP" altLang="en-US" sz="1600" dirty="0"/>
                    </a:p>
                  </a:txBody>
                  <a:tcPr/>
                </a:tc>
                <a:tc>
                  <a:txBody>
                    <a:bodyPr/>
                    <a:lstStyle/>
                    <a:p>
                      <a:pPr algn="ctr">
                        <a:lnSpc>
                          <a:spcPct val="100000"/>
                        </a:lnSpc>
                      </a:pPr>
                      <a:r>
                        <a:rPr kumimoji="1" lang="en-US" altLang="ja-JP" sz="1600" dirty="0" smtClean="0"/>
                        <a:t>PSF</a:t>
                      </a:r>
                      <a:r>
                        <a:rPr kumimoji="1" lang="en-US" altLang="ja-JP" sz="1600" baseline="0" dirty="0" smtClean="0"/>
                        <a:t> </a:t>
                      </a:r>
                      <a:r>
                        <a:rPr kumimoji="1" lang="ja-JP" altLang="en-US" sz="1600" baseline="0" dirty="0" smtClean="0"/>
                        <a:t>済</a:t>
                      </a:r>
                      <a:endParaRPr kumimoji="1" lang="ja-JP" altLang="en-US" sz="1600" dirty="0"/>
                    </a:p>
                  </a:txBody>
                  <a:tcPr/>
                </a:tc>
              </a:tr>
              <a:tr h="330037">
                <a:tc>
                  <a:txBody>
                    <a:bodyPr/>
                    <a:lstStyle/>
                    <a:p>
                      <a:pPr algn="ctr">
                        <a:lnSpc>
                          <a:spcPct val="100000"/>
                        </a:lnSpc>
                      </a:pPr>
                      <a:r>
                        <a:rPr kumimoji="1" lang="en-US" altLang="ja-JP" sz="1600" dirty="0" smtClean="0"/>
                        <a:t>Hiroshima</a:t>
                      </a:r>
                      <a:endParaRPr kumimoji="1" lang="ja-JP" altLang="en-US" sz="1600" dirty="0"/>
                    </a:p>
                  </a:txBody>
                  <a:tcPr/>
                </a:tc>
                <a:tc>
                  <a:txBody>
                    <a:bodyPr/>
                    <a:lstStyle/>
                    <a:p>
                      <a:pPr algn="ctr">
                        <a:lnSpc>
                          <a:spcPct val="100000"/>
                        </a:lnSpc>
                      </a:pPr>
                      <a:r>
                        <a:rPr kumimoji="1" lang="en-US" altLang="ja-JP" sz="1600" dirty="0" smtClean="0"/>
                        <a:t>1.5m</a:t>
                      </a:r>
                      <a:endParaRPr kumimoji="1" lang="ja-JP" altLang="en-US" sz="1600" dirty="0"/>
                    </a:p>
                  </a:txBody>
                  <a:tcPr/>
                </a:tc>
                <a:tc>
                  <a:txBody>
                    <a:bodyPr/>
                    <a:lstStyle/>
                    <a:p>
                      <a:pPr algn="ctr">
                        <a:lnSpc>
                          <a:spcPct val="100000"/>
                        </a:lnSpc>
                      </a:pPr>
                      <a:r>
                        <a:rPr kumimoji="1" lang="en-US" altLang="ja-JP" sz="1600" dirty="0" err="1" smtClean="0"/>
                        <a:t>HOWPol</a:t>
                      </a:r>
                      <a:endParaRPr kumimoji="1" lang="ja-JP" altLang="en-US" sz="1600" dirty="0"/>
                    </a:p>
                  </a:txBody>
                  <a:tcPr/>
                </a:tc>
                <a:tc>
                  <a:txBody>
                    <a:bodyPr/>
                    <a:lstStyle/>
                    <a:p>
                      <a:pPr algn="ctr">
                        <a:lnSpc>
                          <a:spcPct val="100000"/>
                        </a:lnSpc>
                      </a:pPr>
                      <a:r>
                        <a:rPr kumimoji="1" lang="en-US" altLang="ja-JP" sz="1600" dirty="0" smtClean="0"/>
                        <a:t>Spectroscopy</a:t>
                      </a:r>
                      <a:endParaRPr kumimoji="1" lang="ja-JP" altLang="en-US" sz="1600" dirty="0"/>
                    </a:p>
                  </a:txBody>
                  <a:tcPr/>
                </a:tc>
                <a:tc>
                  <a:txBody>
                    <a:bodyPr/>
                    <a:lstStyle/>
                    <a:p>
                      <a:pPr algn="ctr">
                        <a:lnSpc>
                          <a:spcPct val="100000"/>
                        </a:lnSpc>
                      </a:pPr>
                      <a:r>
                        <a:rPr kumimoji="1" lang="en-US" altLang="ja-JP" sz="1600" dirty="0" smtClean="0"/>
                        <a:t>400</a:t>
                      </a:r>
                      <a:endParaRPr kumimoji="1" lang="ja-JP" altLang="en-US" sz="1600" dirty="0"/>
                    </a:p>
                  </a:txBody>
                  <a:tcPr/>
                </a:tc>
                <a:tc>
                  <a:txBody>
                    <a:bodyPr/>
                    <a:lstStyle/>
                    <a:p>
                      <a:pPr algn="ctr">
                        <a:lnSpc>
                          <a:spcPct val="100000"/>
                        </a:lnSpc>
                      </a:pPr>
                      <a:r>
                        <a:rPr kumimoji="1" lang="en-US" altLang="ja-JP" sz="1600" dirty="0" smtClean="0"/>
                        <a:t>25</a:t>
                      </a:r>
                      <a:endParaRPr kumimoji="1" lang="ja-JP" altLang="en-US" sz="1600" dirty="0"/>
                    </a:p>
                  </a:txBody>
                  <a:tcPr/>
                </a:tc>
                <a:tc>
                  <a:txBody>
                    <a:bodyPr/>
                    <a:lstStyle/>
                    <a:p>
                      <a:pPr algn="ctr">
                        <a:lnSpc>
                          <a:spcPct val="100000"/>
                        </a:lnSpc>
                      </a:pPr>
                      <a:r>
                        <a:rPr kumimoji="1" lang="ja-JP" altLang="en-US" sz="1600" dirty="0" smtClean="0"/>
                        <a:t>済</a:t>
                      </a:r>
                      <a:endParaRPr kumimoji="1" lang="ja-JP" altLang="en-US" sz="1600" dirty="0"/>
                    </a:p>
                  </a:txBody>
                  <a:tcPr/>
                </a:tc>
              </a:tr>
              <a:tr h="330037">
                <a:tc>
                  <a:txBody>
                    <a:bodyPr/>
                    <a:lstStyle/>
                    <a:p>
                      <a:pPr algn="ctr">
                        <a:lnSpc>
                          <a:spcPct val="100000"/>
                        </a:lnSpc>
                      </a:pPr>
                      <a:r>
                        <a:rPr kumimoji="1" lang="en-US" altLang="ja-JP" sz="1600" dirty="0" smtClean="0"/>
                        <a:t>Hiroshima</a:t>
                      </a:r>
                      <a:endParaRPr kumimoji="1" lang="ja-JP" altLang="en-US" sz="1600" dirty="0"/>
                    </a:p>
                  </a:txBody>
                  <a:tcPr/>
                </a:tc>
                <a:tc>
                  <a:txBody>
                    <a:bodyPr/>
                    <a:lstStyle/>
                    <a:p>
                      <a:pPr algn="ctr">
                        <a:lnSpc>
                          <a:spcPct val="100000"/>
                        </a:lnSpc>
                      </a:pPr>
                      <a:r>
                        <a:rPr kumimoji="1" lang="en-US" altLang="ja-JP" sz="1600" dirty="0" smtClean="0"/>
                        <a:t>1.5m</a:t>
                      </a:r>
                      <a:endParaRPr kumimoji="1" lang="ja-JP" altLang="en-US" sz="1600" dirty="0"/>
                    </a:p>
                  </a:txBody>
                  <a:tcPr/>
                </a:tc>
                <a:tc>
                  <a:txBody>
                    <a:bodyPr/>
                    <a:lstStyle/>
                    <a:p>
                      <a:pPr algn="ctr">
                        <a:lnSpc>
                          <a:spcPct val="100000"/>
                        </a:lnSpc>
                      </a:pPr>
                      <a:r>
                        <a:rPr kumimoji="1" lang="en-US" altLang="ja-JP" sz="1600" dirty="0" smtClean="0"/>
                        <a:t>HONIR</a:t>
                      </a:r>
                      <a:endParaRPr kumimoji="1" lang="ja-JP" altLang="en-US" sz="1600" dirty="0"/>
                    </a:p>
                  </a:txBody>
                  <a:tcPr/>
                </a:tc>
                <a:tc>
                  <a:txBody>
                    <a:bodyPr/>
                    <a:lstStyle/>
                    <a:p>
                      <a:pPr algn="ctr">
                        <a:lnSpc>
                          <a:spcPct val="100000"/>
                        </a:lnSpc>
                      </a:pPr>
                      <a:r>
                        <a:rPr kumimoji="1" lang="en-US" altLang="ja-JP" sz="1600" dirty="0" smtClean="0"/>
                        <a:t>Imaging</a:t>
                      </a:r>
                      <a:endParaRPr kumimoji="1" lang="ja-JP" altLang="en-US" sz="1600" dirty="0"/>
                    </a:p>
                  </a:txBody>
                  <a:tcPr/>
                </a:tc>
                <a:tc>
                  <a:txBody>
                    <a:bodyPr/>
                    <a:lstStyle/>
                    <a:p>
                      <a:pPr algn="ctr">
                        <a:lnSpc>
                          <a:spcPct val="100000"/>
                        </a:lnSpc>
                      </a:pPr>
                      <a:r>
                        <a:rPr kumimoji="1" lang="en-US" altLang="ja-JP" sz="1600" dirty="0" smtClean="0"/>
                        <a:t>JHKs</a:t>
                      </a:r>
                      <a:endParaRPr kumimoji="1" lang="ja-JP" altLang="en-US" sz="1600" dirty="0"/>
                    </a:p>
                  </a:txBody>
                  <a:tcPr/>
                </a:tc>
                <a:tc>
                  <a:txBody>
                    <a:bodyPr/>
                    <a:lstStyle/>
                    <a:p>
                      <a:pPr algn="ctr">
                        <a:lnSpc>
                          <a:spcPct val="100000"/>
                        </a:lnSpc>
                      </a:pPr>
                      <a:r>
                        <a:rPr kumimoji="1" lang="en-US" altLang="ja-JP" sz="1600" dirty="0" smtClean="0"/>
                        <a:t>1</a:t>
                      </a:r>
                      <a:endParaRPr kumimoji="1" lang="ja-JP" altLang="en-US" sz="1600" dirty="0"/>
                    </a:p>
                  </a:txBody>
                  <a:tcPr/>
                </a:tc>
                <a:tc>
                  <a:txBody>
                    <a:bodyPr/>
                    <a:lstStyle/>
                    <a:p>
                      <a:pPr algn="ctr">
                        <a:lnSpc>
                          <a:spcPct val="100000"/>
                        </a:lnSpc>
                      </a:pPr>
                      <a:r>
                        <a:rPr kumimoji="1" lang="ja-JP" altLang="en-US" sz="1600" dirty="0" smtClean="0">
                          <a:solidFill>
                            <a:srgbClr val="FF0000"/>
                          </a:solidFill>
                        </a:rPr>
                        <a:t>一部未</a:t>
                      </a:r>
                      <a:endParaRPr kumimoji="1" lang="ja-JP" altLang="en-US" sz="1600" dirty="0">
                        <a:solidFill>
                          <a:srgbClr val="FF0000"/>
                        </a:solidFill>
                      </a:endParaRPr>
                    </a:p>
                  </a:txBody>
                  <a:tcPr/>
                </a:tc>
              </a:tr>
              <a:tr h="330037">
                <a:tc>
                  <a:txBody>
                    <a:bodyPr/>
                    <a:lstStyle/>
                    <a:p>
                      <a:pPr algn="ctr">
                        <a:lnSpc>
                          <a:spcPct val="100000"/>
                        </a:lnSpc>
                      </a:pPr>
                      <a:r>
                        <a:rPr kumimoji="1" lang="en-US" altLang="ja-JP" sz="1600" dirty="0" smtClean="0"/>
                        <a:t>Kagoshima</a:t>
                      </a:r>
                      <a:endParaRPr kumimoji="1" lang="ja-JP" altLang="en-US" sz="1600" dirty="0"/>
                    </a:p>
                  </a:txBody>
                  <a:tcPr/>
                </a:tc>
                <a:tc>
                  <a:txBody>
                    <a:bodyPr/>
                    <a:lstStyle/>
                    <a:p>
                      <a:pPr algn="ctr">
                        <a:lnSpc>
                          <a:spcPct val="100000"/>
                        </a:lnSpc>
                      </a:pPr>
                      <a:r>
                        <a:rPr kumimoji="1" lang="en-US" altLang="ja-JP" sz="1600" dirty="0" smtClean="0"/>
                        <a:t>1.0m</a:t>
                      </a:r>
                      <a:endParaRPr kumimoji="1" lang="ja-JP" altLang="en-US" sz="1600" dirty="0"/>
                    </a:p>
                  </a:txBody>
                  <a:tcPr/>
                </a:tc>
                <a:tc>
                  <a:txBody>
                    <a:bodyPr/>
                    <a:lstStyle/>
                    <a:p>
                      <a:pPr algn="ctr">
                        <a:lnSpc>
                          <a:spcPct val="100000"/>
                        </a:lnSpc>
                      </a:pPr>
                      <a:r>
                        <a:rPr kumimoji="1" lang="en-US" altLang="ja-JP" sz="1600" dirty="0" smtClean="0"/>
                        <a:t>NIC(?)</a:t>
                      </a:r>
                      <a:endParaRPr kumimoji="1" lang="ja-JP" altLang="en-US" sz="1600" dirty="0"/>
                    </a:p>
                  </a:txBody>
                  <a:tcPr/>
                </a:tc>
                <a:tc>
                  <a:txBody>
                    <a:bodyPr/>
                    <a:lstStyle/>
                    <a:p>
                      <a:pPr algn="ctr">
                        <a:lnSpc>
                          <a:spcPct val="100000"/>
                        </a:lnSpc>
                      </a:pPr>
                      <a:r>
                        <a:rPr kumimoji="1" lang="en-US" altLang="ja-JP" sz="1600" dirty="0" smtClean="0"/>
                        <a:t>Imaging</a:t>
                      </a:r>
                      <a:endParaRPr kumimoji="1" lang="ja-JP" altLang="en-US" sz="1600" dirty="0"/>
                    </a:p>
                  </a:txBody>
                  <a:tcPr/>
                </a:tc>
                <a:tc>
                  <a:txBody>
                    <a:bodyPr/>
                    <a:lstStyle/>
                    <a:p>
                      <a:pPr algn="ctr">
                        <a:lnSpc>
                          <a:spcPct val="100000"/>
                        </a:lnSpc>
                      </a:pPr>
                      <a:r>
                        <a:rPr kumimoji="1" lang="en-US" altLang="ja-JP" sz="1600" dirty="0" smtClean="0"/>
                        <a:t>JHKs</a:t>
                      </a:r>
                      <a:endParaRPr kumimoji="1" lang="ja-JP" altLang="en-US" sz="1600" dirty="0"/>
                    </a:p>
                  </a:txBody>
                  <a:tcPr/>
                </a:tc>
                <a:tc>
                  <a:txBody>
                    <a:bodyPr/>
                    <a:lstStyle/>
                    <a:p>
                      <a:pPr algn="ctr">
                        <a:lnSpc>
                          <a:spcPct val="100000"/>
                        </a:lnSpc>
                      </a:pPr>
                      <a:r>
                        <a:rPr kumimoji="1" lang="en-US" altLang="ja-JP" sz="1600" dirty="0" smtClean="0"/>
                        <a:t>13</a:t>
                      </a:r>
                      <a:endParaRPr kumimoji="1" lang="ja-JP" altLang="en-US" sz="1600" dirty="0"/>
                    </a:p>
                  </a:txBody>
                  <a:tcPr/>
                </a:tc>
                <a:tc>
                  <a:txBody>
                    <a:bodyPr/>
                    <a:lstStyle/>
                    <a:p>
                      <a:pPr algn="ctr">
                        <a:lnSpc>
                          <a:spcPct val="100000"/>
                        </a:lnSpc>
                      </a:pPr>
                      <a:r>
                        <a:rPr kumimoji="1" lang="en-US" altLang="ja-JP" sz="1600" dirty="0" smtClean="0"/>
                        <a:t>PSF </a:t>
                      </a:r>
                      <a:r>
                        <a:rPr kumimoji="1" lang="ja-JP" altLang="en-US" sz="1600" dirty="0" smtClean="0"/>
                        <a:t>済</a:t>
                      </a:r>
                      <a:endParaRPr kumimoji="1" lang="ja-JP" altLang="en-US" sz="1600" dirty="0"/>
                    </a:p>
                  </a:txBody>
                  <a:tcPr/>
                </a:tc>
              </a:tr>
              <a:tr h="330037">
                <a:tc>
                  <a:txBody>
                    <a:bodyPr/>
                    <a:lstStyle/>
                    <a:p>
                      <a:pPr algn="ctr">
                        <a:lnSpc>
                          <a:spcPct val="100000"/>
                        </a:lnSpc>
                      </a:pPr>
                      <a:r>
                        <a:rPr kumimoji="1" lang="en-US" altLang="ja-JP" sz="1600" dirty="0" err="1" smtClean="0"/>
                        <a:t>Ishigaki-jima</a:t>
                      </a:r>
                      <a:endParaRPr kumimoji="1" lang="ja-JP" altLang="en-US" sz="1600" dirty="0"/>
                    </a:p>
                  </a:txBody>
                  <a:tcPr/>
                </a:tc>
                <a:tc>
                  <a:txBody>
                    <a:bodyPr/>
                    <a:lstStyle/>
                    <a:p>
                      <a:pPr algn="ctr">
                        <a:lnSpc>
                          <a:spcPct val="100000"/>
                        </a:lnSpc>
                      </a:pPr>
                      <a:r>
                        <a:rPr kumimoji="1" lang="en-US" altLang="ja-JP" sz="1600" dirty="0" smtClean="0"/>
                        <a:t>1.0m</a:t>
                      </a:r>
                      <a:endParaRPr kumimoji="1" lang="ja-JP" altLang="en-US" sz="1600" dirty="0"/>
                    </a:p>
                  </a:txBody>
                  <a:tcPr/>
                </a:tc>
                <a:tc>
                  <a:txBody>
                    <a:bodyPr/>
                    <a:lstStyle/>
                    <a:p>
                      <a:pPr algn="ctr">
                        <a:lnSpc>
                          <a:spcPct val="100000"/>
                        </a:lnSpc>
                      </a:pPr>
                      <a:r>
                        <a:rPr kumimoji="1" lang="en-US" altLang="ja-JP" sz="1600" dirty="0" smtClean="0"/>
                        <a:t>CCD (</a:t>
                      </a:r>
                      <a:r>
                        <a:rPr kumimoji="1" lang="en-US" altLang="ja-JP" sz="1600" dirty="0" err="1" smtClean="0"/>
                        <a:t>MITSuME</a:t>
                      </a:r>
                      <a:r>
                        <a:rPr kumimoji="1" lang="en-US" altLang="ja-JP" sz="1600" dirty="0" smtClean="0"/>
                        <a:t>)</a:t>
                      </a:r>
                      <a:endParaRPr kumimoji="1" lang="ja-JP" altLang="en-US" sz="1600" dirty="0"/>
                    </a:p>
                  </a:txBody>
                  <a:tcPr/>
                </a:tc>
                <a:tc>
                  <a:txBody>
                    <a:bodyPr/>
                    <a:lstStyle/>
                    <a:p>
                      <a:pPr algn="ctr">
                        <a:lnSpc>
                          <a:spcPct val="100000"/>
                        </a:lnSpc>
                      </a:pPr>
                      <a:r>
                        <a:rPr kumimoji="1" lang="en-US" altLang="ja-JP" sz="1600" dirty="0" smtClean="0"/>
                        <a:t>Imaging</a:t>
                      </a:r>
                      <a:endParaRPr kumimoji="1" lang="ja-JP" altLang="en-US" sz="1600" dirty="0"/>
                    </a:p>
                  </a:txBody>
                  <a:tcPr/>
                </a:tc>
                <a:tc>
                  <a:txBody>
                    <a:bodyPr/>
                    <a:lstStyle/>
                    <a:p>
                      <a:pPr algn="ctr">
                        <a:lnSpc>
                          <a:spcPct val="100000"/>
                        </a:lnSpc>
                      </a:pPr>
                      <a:r>
                        <a:rPr kumimoji="1" lang="en-US" altLang="ja-JP" sz="1600" dirty="0" err="1" smtClean="0"/>
                        <a:t>g’RI</a:t>
                      </a:r>
                      <a:endParaRPr kumimoji="1" lang="ja-JP" altLang="en-US" sz="1600" dirty="0"/>
                    </a:p>
                  </a:txBody>
                  <a:tcPr/>
                </a:tc>
                <a:tc>
                  <a:txBody>
                    <a:bodyPr/>
                    <a:lstStyle/>
                    <a:p>
                      <a:pPr algn="ctr">
                        <a:lnSpc>
                          <a:spcPct val="100000"/>
                        </a:lnSpc>
                      </a:pPr>
                      <a:r>
                        <a:rPr kumimoji="1" lang="en-US" altLang="ja-JP" sz="1600" dirty="0" smtClean="0"/>
                        <a:t>11</a:t>
                      </a:r>
                      <a:endParaRPr kumimoji="1" lang="ja-JP" altLang="en-US" sz="1600" dirty="0"/>
                    </a:p>
                  </a:txBody>
                  <a:tcPr/>
                </a:tc>
                <a:tc>
                  <a:txBody>
                    <a:bodyPr/>
                    <a:lstStyle/>
                    <a:p>
                      <a:pPr algn="ctr">
                        <a:lnSpc>
                          <a:spcPct val="100000"/>
                        </a:lnSpc>
                      </a:pPr>
                      <a:r>
                        <a:rPr kumimoji="1" lang="en-US" altLang="ja-JP" sz="1600" dirty="0" smtClean="0"/>
                        <a:t>PSF</a:t>
                      </a:r>
                      <a:r>
                        <a:rPr kumimoji="1" lang="en-US" altLang="ja-JP" sz="1600" baseline="0" dirty="0" smtClean="0"/>
                        <a:t> </a:t>
                      </a:r>
                      <a:r>
                        <a:rPr kumimoji="1" lang="ja-JP" altLang="en-US" sz="1600" baseline="0" dirty="0" smtClean="0"/>
                        <a:t>済</a:t>
                      </a:r>
                      <a:endParaRPr kumimoji="1" lang="ja-JP" altLang="en-US" sz="1600" dirty="0"/>
                    </a:p>
                  </a:txBody>
                  <a:tcPr/>
                </a:tc>
              </a:tr>
              <a:tr h="330037">
                <a:tc>
                  <a:txBody>
                    <a:bodyPr/>
                    <a:lstStyle/>
                    <a:p>
                      <a:pPr algn="ctr">
                        <a:lnSpc>
                          <a:spcPct val="100000"/>
                        </a:lnSpc>
                      </a:pPr>
                      <a:r>
                        <a:rPr kumimoji="1" lang="en-US" altLang="ja-JP" sz="1600" dirty="0" smtClean="0"/>
                        <a:t>IAO</a:t>
                      </a:r>
                      <a:endParaRPr kumimoji="1" lang="ja-JP" altLang="en-US" sz="1600" dirty="0"/>
                    </a:p>
                  </a:txBody>
                  <a:tcPr/>
                </a:tc>
                <a:tc>
                  <a:txBody>
                    <a:bodyPr/>
                    <a:lstStyle/>
                    <a:p>
                      <a:pPr algn="ctr">
                        <a:lnSpc>
                          <a:spcPct val="100000"/>
                        </a:lnSpc>
                      </a:pPr>
                      <a:r>
                        <a:rPr kumimoji="1" lang="en-US" altLang="ja-JP" sz="1600" dirty="0" smtClean="0"/>
                        <a:t>2.0m</a:t>
                      </a:r>
                      <a:endParaRPr kumimoji="1" lang="ja-JP" altLang="en-US" sz="1600" dirty="0"/>
                    </a:p>
                  </a:txBody>
                  <a:tcPr/>
                </a:tc>
                <a:tc>
                  <a:txBody>
                    <a:bodyPr/>
                    <a:lstStyle/>
                    <a:p>
                      <a:pPr algn="ctr">
                        <a:lnSpc>
                          <a:spcPct val="100000"/>
                        </a:lnSpc>
                      </a:pPr>
                      <a:r>
                        <a:rPr kumimoji="1" lang="en-US" altLang="ja-JP" sz="1600" dirty="0" smtClean="0"/>
                        <a:t>SH</a:t>
                      </a:r>
                      <a:endParaRPr kumimoji="1" lang="ja-JP" altLang="en-US" sz="1600" dirty="0"/>
                    </a:p>
                  </a:txBody>
                  <a:tcPr/>
                </a:tc>
                <a:tc>
                  <a:txBody>
                    <a:bodyPr/>
                    <a:lstStyle/>
                    <a:p>
                      <a:pPr algn="ctr">
                        <a:lnSpc>
                          <a:spcPct val="100000"/>
                        </a:lnSpc>
                      </a:pPr>
                      <a:r>
                        <a:rPr kumimoji="1" lang="en-US" altLang="ja-JP" sz="1600" dirty="0" smtClean="0"/>
                        <a:t>Imaging</a:t>
                      </a:r>
                      <a:endParaRPr kumimoji="1" lang="ja-JP" altLang="en-US" sz="1600" dirty="0"/>
                    </a:p>
                  </a:txBody>
                  <a:tcPr/>
                </a:tc>
                <a:tc>
                  <a:txBody>
                    <a:bodyPr/>
                    <a:lstStyle/>
                    <a:p>
                      <a:pPr algn="ctr">
                        <a:lnSpc>
                          <a:spcPct val="100000"/>
                        </a:lnSpc>
                      </a:pPr>
                      <a:r>
                        <a:rPr kumimoji="1" lang="en-US" altLang="ja-JP" sz="1600" dirty="0" smtClean="0"/>
                        <a:t>UBVRI</a:t>
                      </a:r>
                      <a:endParaRPr kumimoji="1" lang="ja-JP" altLang="en-US" sz="1600" dirty="0"/>
                    </a:p>
                  </a:txBody>
                  <a:tcPr/>
                </a:tc>
                <a:tc>
                  <a:txBody>
                    <a:bodyPr/>
                    <a:lstStyle/>
                    <a:p>
                      <a:pPr algn="ctr">
                        <a:lnSpc>
                          <a:spcPct val="100000"/>
                        </a:lnSpc>
                      </a:pPr>
                      <a:r>
                        <a:rPr kumimoji="1" lang="en-US" altLang="ja-JP" sz="1600" dirty="0" smtClean="0"/>
                        <a:t>15</a:t>
                      </a:r>
                      <a:endParaRPr kumimoji="1" lang="ja-JP" altLang="en-US" sz="1600" dirty="0"/>
                    </a:p>
                  </a:txBody>
                  <a:tcPr/>
                </a:tc>
                <a:tc>
                  <a:txBody>
                    <a:bodyPr/>
                    <a:lstStyle/>
                    <a:p>
                      <a:pPr algn="ctr">
                        <a:lnSpc>
                          <a:spcPct val="100000"/>
                        </a:lnSpc>
                      </a:pPr>
                      <a:r>
                        <a:rPr kumimoji="1" lang="en-US" altLang="ja-JP" sz="1600" dirty="0" smtClean="0"/>
                        <a:t>PSF</a:t>
                      </a:r>
                      <a:r>
                        <a:rPr kumimoji="1" lang="en-US" altLang="ja-JP" sz="1600" baseline="0" dirty="0" smtClean="0"/>
                        <a:t> </a:t>
                      </a:r>
                      <a:r>
                        <a:rPr kumimoji="1" lang="ja-JP" altLang="en-US" sz="1600" dirty="0" smtClean="0"/>
                        <a:t>済</a:t>
                      </a:r>
                      <a:endParaRPr kumimoji="1" lang="ja-JP" altLang="en-US" sz="1600" dirty="0"/>
                    </a:p>
                  </a:txBody>
                  <a:tcPr/>
                </a:tc>
              </a:tr>
              <a:tr h="330037">
                <a:tc>
                  <a:txBody>
                    <a:bodyPr/>
                    <a:lstStyle/>
                    <a:p>
                      <a:pPr algn="ctr">
                        <a:lnSpc>
                          <a:spcPct val="100000"/>
                        </a:lnSpc>
                      </a:pPr>
                      <a:r>
                        <a:rPr kumimoji="1" lang="en-US" altLang="ja-JP" sz="1600" dirty="0" smtClean="0"/>
                        <a:t>IAO</a:t>
                      </a:r>
                      <a:endParaRPr kumimoji="1" lang="ja-JP" altLang="en-US" sz="1600" dirty="0"/>
                    </a:p>
                  </a:txBody>
                  <a:tcPr/>
                </a:tc>
                <a:tc>
                  <a:txBody>
                    <a:bodyPr/>
                    <a:lstStyle/>
                    <a:p>
                      <a:pPr algn="ctr">
                        <a:lnSpc>
                          <a:spcPct val="100000"/>
                        </a:lnSpc>
                      </a:pPr>
                      <a:r>
                        <a:rPr kumimoji="1" lang="en-US" altLang="ja-JP" sz="1600" dirty="0" smtClean="0"/>
                        <a:t>2.0m</a:t>
                      </a:r>
                      <a:endParaRPr kumimoji="1" lang="ja-JP" altLang="en-US" sz="1600" dirty="0"/>
                    </a:p>
                  </a:txBody>
                  <a:tcPr/>
                </a:tc>
                <a:tc>
                  <a:txBody>
                    <a:bodyPr/>
                    <a:lstStyle/>
                    <a:p>
                      <a:pPr algn="ctr">
                        <a:lnSpc>
                          <a:spcPct val="100000"/>
                        </a:lnSpc>
                      </a:pPr>
                      <a:r>
                        <a:rPr kumimoji="1" lang="en-US" altLang="ja-JP" sz="1600" dirty="0" smtClean="0"/>
                        <a:t>CCD (?)</a:t>
                      </a:r>
                      <a:endParaRPr kumimoji="1" lang="ja-JP" altLang="en-US" sz="1600" dirty="0"/>
                    </a:p>
                  </a:txBody>
                  <a:tcPr/>
                </a:tc>
                <a:tc>
                  <a:txBody>
                    <a:bodyPr/>
                    <a:lstStyle/>
                    <a:p>
                      <a:pPr algn="ctr">
                        <a:lnSpc>
                          <a:spcPct val="100000"/>
                        </a:lnSpc>
                      </a:pPr>
                      <a:r>
                        <a:rPr kumimoji="1" lang="en-US" altLang="ja-JP" sz="1600" dirty="0" smtClean="0"/>
                        <a:t>Spectroscopy</a:t>
                      </a:r>
                      <a:endParaRPr kumimoji="1" lang="ja-JP" altLang="en-US" sz="1600" dirty="0"/>
                    </a:p>
                  </a:txBody>
                  <a:tcPr/>
                </a:tc>
                <a:tc>
                  <a:txBody>
                    <a:bodyPr/>
                    <a:lstStyle/>
                    <a:p>
                      <a:pPr algn="ctr">
                        <a:lnSpc>
                          <a:spcPct val="100000"/>
                        </a:lnSpc>
                      </a:pPr>
                      <a:r>
                        <a:rPr kumimoji="1" lang="en-US" altLang="ja-JP" sz="1600" dirty="0" smtClean="0"/>
                        <a:t>?</a:t>
                      </a:r>
                      <a:endParaRPr kumimoji="1" lang="ja-JP" altLang="en-US" sz="1600" dirty="0"/>
                    </a:p>
                  </a:txBody>
                  <a:tcPr/>
                </a:tc>
                <a:tc>
                  <a:txBody>
                    <a:bodyPr/>
                    <a:lstStyle/>
                    <a:p>
                      <a:pPr algn="ctr">
                        <a:lnSpc>
                          <a:spcPct val="100000"/>
                        </a:lnSpc>
                      </a:pPr>
                      <a:r>
                        <a:rPr kumimoji="1" lang="en-US" altLang="ja-JP" sz="1600" dirty="0" smtClean="0"/>
                        <a:t>7</a:t>
                      </a:r>
                      <a:endParaRPr kumimoji="1" lang="ja-JP" altLang="en-US" sz="1600" dirty="0"/>
                    </a:p>
                  </a:txBody>
                  <a:tcPr/>
                </a:tc>
                <a:tc>
                  <a:txBody>
                    <a:bodyPr/>
                    <a:lstStyle/>
                    <a:p>
                      <a:pPr algn="ctr">
                        <a:lnSpc>
                          <a:spcPct val="100000"/>
                        </a:lnSpc>
                      </a:pPr>
                      <a:r>
                        <a:rPr kumimoji="1" lang="ja-JP" altLang="en-US" sz="1600" dirty="0" smtClean="0"/>
                        <a:t>済</a:t>
                      </a:r>
                      <a:endParaRPr kumimoji="1" lang="ja-JP" altLang="en-US" sz="1600" dirty="0"/>
                    </a:p>
                  </a:txBody>
                  <a:tcPr/>
                </a:tc>
              </a:tr>
              <a:tr h="330037">
                <a:tc>
                  <a:txBody>
                    <a:bodyPr/>
                    <a:lstStyle/>
                    <a:p>
                      <a:pPr algn="ctr">
                        <a:lnSpc>
                          <a:spcPct val="100000"/>
                        </a:lnSpc>
                      </a:pPr>
                      <a:r>
                        <a:rPr kumimoji="1" lang="en-US" altLang="ja-JP" sz="1600" dirty="0" smtClean="0"/>
                        <a:t>KO</a:t>
                      </a:r>
                      <a:endParaRPr kumimoji="1" lang="ja-JP" altLang="en-US" sz="1600" dirty="0"/>
                    </a:p>
                  </a:txBody>
                  <a:tcPr/>
                </a:tc>
                <a:tc>
                  <a:txBody>
                    <a:bodyPr/>
                    <a:lstStyle/>
                    <a:p>
                      <a:pPr algn="ctr">
                        <a:lnSpc>
                          <a:spcPct val="100000"/>
                        </a:lnSpc>
                      </a:pPr>
                      <a:r>
                        <a:rPr kumimoji="1" lang="en-US" altLang="ja-JP" sz="1600" dirty="0" smtClean="0"/>
                        <a:t>1.0m</a:t>
                      </a:r>
                      <a:endParaRPr kumimoji="1" lang="ja-JP" altLang="en-US" sz="1600" dirty="0"/>
                    </a:p>
                  </a:txBody>
                  <a:tcPr/>
                </a:tc>
                <a:tc>
                  <a:txBody>
                    <a:bodyPr/>
                    <a:lstStyle/>
                    <a:p>
                      <a:pPr algn="ctr">
                        <a:lnSpc>
                          <a:spcPct val="100000"/>
                        </a:lnSpc>
                      </a:pPr>
                      <a:r>
                        <a:rPr kumimoji="1" lang="en-US" altLang="ja-JP" sz="1600" dirty="0" smtClean="0"/>
                        <a:t>CCD (?)</a:t>
                      </a:r>
                      <a:endParaRPr kumimoji="1" lang="ja-JP" altLang="en-US" sz="1600" dirty="0"/>
                    </a:p>
                  </a:txBody>
                  <a:tcPr/>
                </a:tc>
                <a:tc>
                  <a:txBody>
                    <a:bodyPr/>
                    <a:lstStyle/>
                    <a:p>
                      <a:pPr algn="ctr">
                        <a:lnSpc>
                          <a:spcPct val="100000"/>
                        </a:lnSpc>
                      </a:pPr>
                      <a:r>
                        <a:rPr kumimoji="1" lang="en-US" altLang="ja-JP" sz="1600" dirty="0" smtClean="0"/>
                        <a:t>Imaging</a:t>
                      </a:r>
                      <a:endParaRPr kumimoji="1" lang="ja-JP" altLang="en-US" sz="1600" dirty="0"/>
                    </a:p>
                  </a:txBody>
                  <a:tcPr/>
                </a:tc>
                <a:tc>
                  <a:txBody>
                    <a:bodyPr/>
                    <a:lstStyle/>
                    <a:p>
                      <a:pPr algn="ctr">
                        <a:lnSpc>
                          <a:spcPct val="100000"/>
                        </a:lnSpc>
                      </a:pPr>
                      <a:r>
                        <a:rPr kumimoji="1" lang="en-US" altLang="ja-JP" sz="1600" dirty="0" smtClean="0"/>
                        <a:t>BVRI</a:t>
                      </a:r>
                      <a:endParaRPr kumimoji="1" lang="ja-JP" altLang="en-US" sz="1600" dirty="0"/>
                    </a:p>
                  </a:txBody>
                  <a:tcPr/>
                </a:tc>
                <a:tc>
                  <a:txBody>
                    <a:bodyPr/>
                    <a:lstStyle/>
                    <a:p>
                      <a:pPr algn="ctr">
                        <a:lnSpc>
                          <a:spcPct val="100000"/>
                        </a:lnSpc>
                      </a:pPr>
                      <a:r>
                        <a:rPr kumimoji="1" lang="en-US" altLang="ja-JP" sz="1600" dirty="0" smtClean="0"/>
                        <a:t>5</a:t>
                      </a:r>
                      <a:endParaRPr kumimoji="1" lang="ja-JP" altLang="en-US" sz="1600" dirty="0"/>
                    </a:p>
                  </a:txBody>
                  <a:tcPr/>
                </a:tc>
                <a:tc>
                  <a:txBody>
                    <a:bodyPr/>
                    <a:lstStyle/>
                    <a:p>
                      <a:pPr algn="ctr">
                        <a:lnSpc>
                          <a:spcPct val="100000"/>
                        </a:lnSpc>
                      </a:pPr>
                      <a:r>
                        <a:rPr kumimoji="1" lang="ja-JP" altLang="en-US" sz="1600" dirty="0" smtClean="0"/>
                        <a:t> </a:t>
                      </a:r>
                      <a:r>
                        <a:rPr kumimoji="1" lang="en-US" altLang="ja-JP" sz="1600" dirty="0" smtClean="0"/>
                        <a:t>PSF</a:t>
                      </a:r>
                      <a:r>
                        <a:rPr kumimoji="1" lang="ja-JP" altLang="en-US" sz="1600" baseline="0" dirty="0" smtClean="0"/>
                        <a:t> </a:t>
                      </a:r>
                      <a:r>
                        <a:rPr kumimoji="1" lang="ja-JP" altLang="en-US" sz="1600" dirty="0" smtClean="0"/>
                        <a:t>済</a:t>
                      </a:r>
                      <a:endParaRPr kumimoji="1" lang="ja-JP" altLang="en-US" sz="1600" dirty="0"/>
                    </a:p>
                  </a:txBody>
                  <a:tcPr/>
                </a:tc>
              </a:tr>
            </a:tbl>
          </a:graphicData>
        </a:graphic>
      </p:graphicFrame>
    </p:spTree>
    <p:extLst>
      <p:ext uri="{BB962C8B-B14F-4D97-AF65-F5344CB8AC3E}">
        <p14:creationId xmlns:p14="http://schemas.microsoft.com/office/powerpoint/2010/main" val="3562964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298" y="296652"/>
            <a:ext cx="8058150" cy="596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80" y="4689140"/>
            <a:ext cx="2533650"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575556" y="5746030"/>
            <a:ext cx="4896544" cy="923330"/>
          </a:xfrm>
          <a:prstGeom prst="rect">
            <a:avLst/>
          </a:prstGeom>
          <a:noFill/>
        </p:spPr>
        <p:txBody>
          <a:bodyPr wrap="square" rtlCol="0">
            <a:spAutoFit/>
          </a:bodyPr>
          <a:lstStyle/>
          <a:p>
            <a:r>
              <a:rPr lang="en-US" altLang="ja-JP" dirty="0" smtClean="0"/>
              <a:t>2MASS catalog</a:t>
            </a:r>
          </a:p>
          <a:p>
            <a:r>
              <a:rPr lang="ja-JP" altLang="en-US" b="1" dirty="0" smtClean="0">
                <a:solidFill>
                  <a:srgbClr val="FF0000"/>
                </a:solidFill>
              </a:rPr>
              <a:t>近赤外線等級は未較正</a:t>
            </a:r>
            <a:endParaRPr lang="en-US" altLang="ja-JP" b="1" dirty="0" smtClean="0">
              <a:solidFill>
                <a:srgbClr val="FF0000"/>
              </a:solidFill>
            </a:endParaRPr>
          </a:p>
          <a:p>
            <a:r>
              <a:rPr kumimoji="1" lang="ja-JP" altLang="en-US" dirty="0" smtClean="0"/>
              <a:t>⇒ </a:t>
            </a:r>
            <a:r>
              <a:rPr kumimoji="1" lang="en-US" altLang="ja-JP" dirty="0" smtClean="0"/>
              <a:t>Kanata/HONIR</a:t>
            </a:r>
            <a:r>
              <a:rPr kumimoji="1" lang="ja-JP" altLang="en-US" dirty="0" smtClean="0"/>
              <a:t>で取得したが、精度が悪そう。</a:t>
            </a:r>
            <a:endParaRPr kumimoji="1" lang="ja-JP" altLang="en-US" dirty="0"/>
          </a:p>
        </p:txBody>
      </p:sp>
      <p:sp>
        <p:nvSpPr>
          <p:cNvPr id="3" name="テキスト ボックス 2"/>
          <p:cNvSpPr txBox="1"/>
          <p:nvPr/>
        </p:nvSpPr>
        <p:spPr>
          <a:xfrm>
            <a:off x="1295636" y="332656"/>
            <a:ext cx="6624736" cy="707886"/>
          </a:xfrm>
          <a:prstGeom prst="rect">
            <a:avLst/>
          </a:prstGeom>
          <a:solidFill>
            <a:schemeClr val="bg1"/>
          </a:solidFill>
        </p:spPr>
        <p:txBody>
          <a:bodyPr wrap="square" rtlCol="0">
            <a:spAutoFit/>
          </a:bodyPr>
          <a:lstStyle/>
          <a:p>
            <a:pPr algn="ctr"/>
            <a:r>
              <a:rPr kumimoji="1" lang="ja-JP" altLang="en-US" sz="4000" dirty="0" smtClean="0"/>
              <a:t>視野と比較星等級</a:t>
            </a:r>
            <a:endParaRPr kumimoji="1" lang="ja-JP" altLang="en-US" sz="4000" dirty="0"/>
          </a:p>
        </p:txBody>
      </p:sp>
    </p:spTree>
    <p:extLst>
      <p:ext uri="{BB962C8B-B14F-4D97-AF65-F5344CB8AC3E}">
        <p14:creationId xmlns:p14="http://schemas.microsoft.com/office/powerpoint/2010/main" val="21757816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03548" y="56818"/>
            <a:ext cx="8028892" cy="707886"/>
          </a:xfrm>
          <a:prstGeom prst="rect">
            <a:avLst/>
          </a:prstGeom>
          <a:noFill/>
        </p:spPr>
        <p:txBody>
          <a:bodyPr wrap="square" rtlCol="0">
            <a:spAutoFit/>
          </a:bodyPr>
          <a:lstStyle/>
          <a:p>
            <a:pPr algn="ctr"/>
            <a:r>
              <a:rPr lang="en-US" altLang="ja-JP" sz="4000" dirty="0" smtClean="0"/>
              <a:t> Spectral evolution</a:t>
            </a:r>
            <a:endParaRPr kumimoji="1" lang="ja-JP" altLang="en-US" sz="4000" dirty="0"/>
          </a:p>
        </p:txBody>
      </p:sp>
      <p:pic>
        <p:nvPicPr>
          <p:cNvPr id="2" name="Picture 2" descr="http://home.hiroshima-u.ac.jp/myamanaka/data/PTF11kly_sp_tellc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00708"/>
            <a:ext cx="5256584" cy="597936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4517994" y="6011996"/>
            <a:ext cx="4014446" cy="369332"/>
          </a:xfrm>
          <a:prstGeom prst="rect">
            <a:avLst/>
          </a:prstGeom>
          <a:noFill/>
        </p:spPr>
        <p:txBody>
          <a:bodyPr wrap="square" rtlCol="0">
            <a:spAutoFit/>
          </a:bodyPr>
          <a:lstStyle/>
          <a:p>
            <a:r>
              <a:rPr kumimoji="1" lang="en-US" altLang="ja-JP" dirty="0" smtClean="0"/>
              <a:t>Kanata/</a:t>
            </a:r>
            <a:r>
              <a:rPr kumimoji="1" lang="en-US" altLang="ja-JP" dirty="0" err="1" smtClean="0"/>
              <a:t>HOWPol</a:t>
            </a:r>
            <a:r>
              <a:rPr kumimoji="1" lang="ja-JP" altLang="en-US" dirty="0" smtClean="0"/>
              <a:t>で取得したスペクトル</a:t>
            </a:r>
            <a:endParaRPr kumimoji="1" lang="en-US" altLang="ja-JP" dirty="0" smtClean="0"/>
          </a:p>
        </p:txBody>
      </p:sp>
    </p:spTree>
    <p:extLst>
      <p:ext uri="{BB962C8B-B14F-4D97-AF65-F5344CB8AC3E}">
        <p14:creationId xmlns:p14="http://schemas.microsoft.com/office/powerpoint/2010/main" val="2015370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27384"/>
            <a:ext cx="8028892" cy="707886"/>
          </a:xfrm>
          <a:prstGeom prst="rect">
            <a:avLst/>
          </a:prstGeom>
          <a:noFill/>
        </p:spPr>
        <p:txBody>
          <a:bodyPr wrap="square" rtlCol="0">
            <a:spAutoFit/>
          </a:bodyPr>
          <a:lstStyle/>
          <a:p>
            <a:pPr algn="ctr"/>
            <a:r>
              <a:rPr lang="ja-JP" altLang="en-US" sz="4000" dirty="0" smtClean="0"/>
              <a:t>国内望遠鏡での観測</a:t>
            </a:r>
            <a:r>
              <a:rPr lang="ja-JP" altLang="en-US" sz="4000" dirty="0"/>
              <a:t>体制</a:t>
            </a:r>
            <a:endParaRPr kumimoji="1" lang="ja-JP" altLang="en-US" sz="4000" dirty="0"/>
          </a:p>
        </p:txBody>
      </p:sp>
      <p:pic>
        <p:nvPicPr>
          <p:cNvPr id="1037" name="Picture 13" descr="http://2.bp.blogspot.com/-7PclNwcTjPc/TecPu7g1rZI/AAAAAAAASlY/FNcs4yst-pg/s1600/map_of_jap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240868"/>
            <a:ext cx="4217547" cy="316768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www.nao.ac.jp/releaselist/archive/20110622-cooperation/img/kiso/kiso_t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1064879"/>
            <a:ext cx="1125898" cy="789051"/>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7452320" y="1904784"/>
            <a:ext cx="1603070" cy="830997"/>
          </a:xfrm>
          <a:prstGeom prst="rect">
            <a:avLst/>
          </a:prstGeom>
          <a:noFill/>
        </p:spPr>
        <p:txBody>
          <a:bodyPr wrap="square" rtlCol="0">
            <a:spAutoFit/>
          </a:bodyPr>
          <a:lstStyle/>
          <a:p>
            <a:r>
              <a:rPr lang="ja-JP" altLang="en-US" sz="1600" dirty="0" smtClean="0"/>
              <a:t>木曽観測所</a:t>
            </a:r>
            <a:endParaRPr kumimoji="1" lang="en-US" altLang="ja-JP" sz="1600" dirty="0" smtClean="0"/>
          </a:p>
          <a:p>
            <a:r>
              <a:rPr lang="en-US" altLang="ja-JP" sz="1600" dirty="0" smtClean="0"/>
              <a:t>(</a:t>
            </a:r>
            <a:r>
              <a:rPr lang="ja-JP" altLang="en-US" sz="1600" dirty="0" smtClean="0"/>
              <a:t>東京大学</a:t>
            </a:r>
            <a:r>
              <a:rPr lang="en-US" altLang="ja-JP" sz="1600" dirty="0" smtClean="0"/>
              <a:t>)</a:t>
            </a:r>
          </a:p>
          <a:p>
            <a:r>
              <a:rPr kumimoji="1" lang="en-US" altLang="ja-JP" sz="1600" dirty="0" smtClean="0"/>
              <a:t>1m </a:t>
            </a:r>
            <a:r>
              <a:rPr lang="ja-JP" altLang="en-US" sz="1600" b="1" dirty="0" smtClean="0">
                <a:solidFill>
                  <a:srgbClr val="00B050"/>
                </a:solidFill>
              </a:rPr>
              <a:t>可視光撮像</a:t>
            </a:r>
            <a:r>
              <a:rPr kumimoji="1" lang="en-US" altLang="ja-JP" sz="1600" b="1" dirty="0" smtClean="0">
                <a:solidFill>
                  <a:srgbClr val="00B050"/>
                </a:solidFill>
              </a:rPr>
              <a:t> </a:t>
            </a:r>
            <a:endParaRPr kumimoji="1" lang="ja-JP" altLang="en-US" sz="1600" b="1" dirty="0">
              <a:solidFill>
                <a:srgbClr val="00B050"/>
              </a:solidFill>
            </a:endParaRPr>
          </a:p>
        </p:txBody>
      </p:sp>
      <p:sp>
        <p:nvSpPr>
          <p:cNvPr id="13" name="テキスト ボックス 12"/>
          <p:cNvSpPr txBox="1"/>
          <p:nvPr/>
        </p:nvSpPr>
        <p:spPr>
          <a:xfrm>
            <a:off x="6012160" y="962144"/>
            <a:ext cx="1338783" cy="1077218"/>
          </a:xfrm>
          <a:prstGeom prst="rect">
            <a:avLst/>
          </a:prstGeom>
          <a:noFill/>
        </p:spPr>
        <p:txBody>
          <a:bodyPr wrap="square" rtlCol="0">
            <a:spAutoFit/>
          </a:bodyPr>
          <a:lstStyle/>
          <a:p>
            <a:r>
              <a:rPr lang="ja-JP" altLang="en-US" sz="1600" dirty="0"/>
              <a:t>名寄</a:t>
            </a:r>
            <a:r>
              <a:rPr kumimoji="1" lang="ja-JP" altLang="en-US" sz="1600" dirty="0" smtClean="0"/>
              <a:t>天文台</a:t>
            </a:r>
            <a:endParaRPr lang="en-US" altLang="ja-JP" sz="1600" dirty="0" smtClean="0"/>
          </a:p>
          <a:p>
            <a:r>
              <a:rPr lang="en-US" altLang="ja-JP" sz="1600" dirty="0" smtClean="0"/>
              <a:t>(</a:t>
            </a:r>
            <a:r>
              <a:rPr lang="ja-JP" altLang="en-US" sz="1600" dirty="0" smtClean="0"/>
              <a:t>北海道大学</a:t>
            </a:r>
            <a:r>
              <a:rPr lang="en-US" altLang="ja-JP" sz="1600" dirty="0" smtClean="0"/>
              <a:t>)</a:t>
            </a:r>
          </a:p>
          <a:p>
            <a:r>
              <a:rPr lang="en-US" altLang="ja-JP" sz="1600" dirty="0" smtClean="0"/>
              <a:t>1.6m  </a:t>
            </a:r>
            <a:endParaRPr lang="en-US" altLang="ja-JP" sz="1600" dirty="0"/>
          </a:p>
          <a:p>
            <a:r>
              <a:rPr lang="ja-JP" altLang="en-US" sz="1600" b="1" dirty="0" smtClean="0">
                <a:solidFill>
                  <a:srgbClr val="00B050"/>
                </a:solidFill>
              </a:rPr>
              <a:t>可視光撮像</a:t>
            </a:r>
            <a:endParaRPr lang="en-US" altLang="ja-JP" sz="1600" b="1" dirty="0" smtClean="0">
              <a:solidFill>
                <a:srgbClr val="00B050"/>
              </a:solidFill>
            </a:endParaRPr>
          </a:p>
        </p:txBody>
      </p:sp>
      <p:sp>
        <p:nvSpPr>
          <p:cNvPr id="28" name="テキスト ボックス 27"/>
          <p:cNvSpPr txBox="1"/>
          <p:nvPr/>
        </p:nvSpPr>
        <p:spPr>
          <a:xfrm>
            <a:off x="7346404" y="4290083"/>
            <a:ext cx="1763688" cy="830997"/>
          </a:xfrm>
          <a:prstGeom prst="rect">
            <a:avLst/>
          </a:prstGeom>
          <a:noFill/>
        </p:spPr>
        <p:txBody>
          <a:bodyPr wrap="square" rtlCol="0">
            <a:spAutoFit/>
          </a:bodyPr>
          <a:lstStyle/>
          <a:p>
            <a:r>
              <a:rPr lang="ja-JP" altLang="en-US" sz="1600" dirty="0" smtClean="0"/>
              <a:t>明野観測所</a:t>
            </a:r>
            <a:endParaRPr lang="en-US" altLang="ja-JP" sz="1600" dirty="0" smtClean="0"/>
          </a:p>
          <a:p>
            <a:r>
              <a:rPr lang="en-US" altLang="ja-JP" sz="1600" dirty="0" smtClean="0"/>
              <a:t>(</a:t>
            </a:r>
            <a:r>
              <a:rPr lang="ja-JP" altLang="en-US" sz="1600" dirty="0" smtClean="0"/>
              <a:t>東京工業大学</a:t>
            </a:r>
            <a:r>
              <a:rPr lang="en-US" altLang="ja-JP" sz="1600" dirty="0" smtClean="0"/>
              <a:t>)</a:t>
            </a:r>
          </a:p>
          <a:p>
            <a:r>
              <a:rPr lang="en-US" altLang="ja-JP" sz="1600" dirty="0" smtClean="0"/>
              <a:t>0.5m</a:t>
            </a:r>
            <a:r>
              <a:rPr lang="en-US" altLang="ja-JP" sz="1600" b="1" dirty="0" smtClean="0"/>
              <a:t> </a:t>
            </a:r>
            <a:r>
              <a:rPr lang="ja-JP" altLang="en-US" sz="1600" b="1" dirty="0" smtClean="0">
                <a:solidFill>
                  <a:srgbClr val="00B050"/>
                </a:solidFill>
              </a:rPr>
              <a:t>可視光撮像</a:t>
            </a:r>
            <a:endParaRPr kumimoji="1" lang="en-US" altLang="ja-JP" sz="1600" b="1" dirty="0" smtClean="0">
              <a:solidFill>
                <a:srgbClr val="00B050"/>
              </a:solidFill>
            </a:endParaRPr>
          </a:p>
        </p:txBody>
      </p:sp>
      <p:sp>
        <p:nvSpPr>
          <p:cNvPr id="32" name="テキスト ボックス 31"/>
          <p:cNvSpPr txBox="1"/>
          <p:nvPr/>
        </p:nvSpPr>
        <p:spPr>
          <a:xfrm>
            <a:off x="7699498" y="3026932"/>
            <a:ext cx="1481014" cy="954107"/>
          </a:xfrm>
          <a:prstGeom prst="rect">
            <a:avLst/>
          </a:prstGeom>
          <a:noFill/>
        </p:spPr>
        <p:txBody>
          <a:bodyPr wrap="square" rtlCol="0">
            <a:spAutoFit/>
          </a:bodyPr>
          <a:lstStyle/>
          <a:p>
            <a:r>
              <a:rPr lang="ja-JP" altLang="en-US" sz="1400" dirty="0" smtClean="0"/>
              <a:t>ぐんま天文台</a:t>
            </a:r>
            <a:endParaRPr lang="en-US" altLang="ja-JP" sz="1400" dirty="0" smtClean="0"/>
          </a:p>
          <a:p>
            <a:r>
              <a:rPr lang="en-US" altLang="ja-JP" sz="1400" dirty="0" smtClean="0"/>
              <a:t>1.5m JHKs</a:t>
            </a:r>
            <a:r>
              <a:rPr lang="ja-JP" altLang="en-US" sz="1400" dirty="0" smtClean="0"/>
              <a:t>バンド</a:t>
            </a:r>
            <a:endParaRPr lang="en-US" altLang="ja-JP" sz="1400" dirty="0" smtClean="0"/>
          </a:p>
          <a:p>
            <a:r>
              <a:rPr lang="ja-JP" altLang="en-US" sz="1400" b="1" dirty="0" smtClean="0">
                <a:solidFill>
                  <a:srgbClr val="0000CC"/>
                </a:solidFill>
              </a:rPr>
              <a:t>可視分光</a:t>
            </a:r>
            <a:endParaRPr lang="en-US" altLang="ja-JP" sz="1400" b="1" dirty="0" smtClean="0">
              <a:solidFill>
                <a:srgbClr val="0000CC"/>
              </a:solidFill>
            </a:endParaRPr>
          </a:p>
          <a:p>
            <a:r>
              <a:rPr lang="ja-JP" altLang="en-US" sz="1400" dirty="0" smtClean="0"/>
              <a:t>高分散分光</a:t>
            </a:r>
            <a:endParaRPr lang="en-US" altLang="ja-JP" sz="1400" dirty="0" smtClean="0"/>
          </a:p>
        </p:txBody>
      </p:sp>
      <p:sp>
        <p:nvSpPr>
          <p:cNvPr id="34" name="テキスト ボックス 33"/>
          <p:cNvSpPr txBox="1"/>
          <p:nvPr/>
        </p:nvSpPr>
        <p:spPr>
          <a:xfrm>
            <a:off x="7355252" y="5589240"/>
            <a:ext cx="1939296" cy="1200329"/>
          </a:xfrm>
          <a:prstGeom prst="rect">
            <a:avLst/>
          </a:prstGeom>
          <a:noFill/>
        </p:spPr>
        <p:txBody>
          <a:bodyPr wrap="square" rtlCol="0">
            <a:spAutoFit/>
          </a:bodyPr>
          <a:lstStyle/>
          <a:p>
            <a:r>
              <a:rPr lang="ja-JP" altLang="en-US" dirty="0" smtClean="0"/>
              <a:t>神山天文台</a:t>
            </a:r>
            <a:endParaRPr lang="en-US" altLang="ja-JP" dirty="0" smtClean="0"/>
          </a:p>
          <a:p>
            <a:r>
              <a:rPr lang="en-US" altLang="ja-JP" dirty="0" smtClean="0"/>
              <a:t>(</a:t>
            </a:r>
            <a:r>
              <a:rPr lang="ja-JP" altLang="en-US" dirty="0" smtClean="0"/>
              <a:t>京都産業大学</a:t>
            </a:r>
            <a:r>
              <a:rPr lang="en-US" altLang="ja-JP" dirty="0" smtClean="0"/>
              <a:t>)</a:t>
            </a:r>
          </a:p>
          <a:p>
            <a:r>
              <a:rPr lang="en-US" altLang="ja-JP" dirty="0" smtClean="0"/>
              <a:t>1.3m </a:t>
            </a:r>
            <a:r>
              <a:rPr lang="ja-JP" altLang="en-US" dirty="0" smtClean="0"/>
              <a:t>望遠鏡</a:t>
            </a:r>
            <a:endParaRPr lang="en-US" altLang="ja-JP" dirty="0" smtClean="0"/>
          </a:p>
          <a:p>
            <a:r>
              <a:rPr kumimoji="1" lang="ja-JP" altLang="en-US" b="1" dirty="0" smtClean="0">
                <a:solidFill>
                  <a:srgbClr val="0000CC"/>
                </a:solidFill>
              </a:rPr>
              <a:t>可視光分光</a:t>
            </a:r>
            <a:r>
              <a:rPr kumimoji="1" lang="en-US" altLang="ja-JP" b="1" dirty="0" smtClean="0">
                <a:solidFill>
                  <a:srgbClr val="0000CC"/>
                </a:solidFill>
              </a:rPr>
              <a:t> </a:t>
            </a:r>
          </a:p>
        </p:txBody>
      </p:sp>
      <p:sp>
        <p:nvSpPr>
          <p:cNvPr id="36" name="テキスト ボックス 35"/>
          <p:cNvSpPr txBox="1"/>
          <p:nvPr/>
        </p:nvSpPr>
        <p:spPr>
          <a:xfrm>
            <a:off x="4572000" y="5625244"/>
            <a:ext cx="1443587" cy="954107"/>
          </a:xfrm>
          <a:prstGeom prst="rect">
            <a:avLst/>
          </a:prstGeom>
          <a:noFill/>
        </p:spPr>
        <p:txBody>
          <a:bodyPr wrap="square" rtlCol="0">
            <a:spAutoFit/>
          </a:bodyPr>
          <a:lstStyle/>
          <a:p>
            <a:r>
              <a:rPr lang="ja-JP" altLang="en-US" sz="1400" dirty="0" smtClean="0"/>
              <a:t>西はりま天文台</a:t>
            </a:r>
            <a:r>
              <a:rPr kumimoji="1" lang="en-US" altLang="ja-JP" sz="1400" dirty="0" smtClean="0"/>
              <a:t>.</a:t>
            </a:r>
            <a:r>
              <a:rPr lang="en-US" altLang="ja-JP" sz="1400" dirty="0" smtClean="0"/>
              <a:t> </a:t>
            </a:r>
          </a:p>
          <a:p>
            <a:r>
              <a:rPr lang="en-US" altLang="ja-JP" sz="1400" dirty="0" smtClean="0"/>
              <a:t>2.0 m </a:t>
            </a:r>
          </a:p>
          <a:p>
            <a:r>
              <a:rPr lang="ja-JP" altLang="en-US" sz="1400" b="1" dirty="0" smtClean="0">
                <a:solidFill>
                  <a:srgbClr val="FF0000"/>
                </a:solidFill>
              </a:rPr>
              <a:t>近赤外線撮像</a:t>
            </a:r>
            <a:endParaRPr lang="en-US" altLang="ja-JP" sz="1400" b="1" dirty="0" smtClean="0">
              <a:solidFill>
                <a:srgbClr val="FF0000"/>
              </a:solidFill>
            </a:endParaRPr>
          </a:p>
          <a:p>
            <a:r>
              <a:rPr lang="ja-JP" altLang="en-US" sz="1400" b="1" dirty="0" smtClean="0">
                <a:solidFill>
                  <a:srgbClr val="0000CC"/>
                </a:solidFill>
              </a:rPr>
              <a:t>可視光分光</a:t>
            </a:r>
            <a:r>
              <a:rPr lang="en-US" altLang="ja-JP" sz="1400" b="1" dirty="0" smtClean="0">
                <a:solidFill>
                  <a:srgbClr val="0000CC"/>
                </a:solidFill>
              </a:rPr>
              <a:t>??</a:t>
            </a:r>
          </a:p>
        </p:txBody>
      </p:sp>
      <p:pic>
        <p:nvPicPr>
          <p:cNvPr id="1047" name="Picture 23" descr="http://www.oao.nao.ac.jp/~isle/img/img800/NAOJ_article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518" y="5688349"/>
            <a:ext cx="1368152" cy="930017"/>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37"/>
          <p:cNvSpPr txBox="1"/>
          <p:nvPr/>
        </p:nvSpPr>
        <p:spPr>
          <a:xfrm>
            <a:off x="1413850" y="5670283"/>
            <a:ext cx="1721384" cy="954107"/>
          </a:xfrm>
          <a:prstGeom prst="rect">
            <a:avLst/>
          </a:prstGeom>
          <a:noFill/>
        </p:spPr>
        <p:txBody>
          <a:bodyPr wrap="square" rtlCol="0">
            <a:spAutoFit/>
          </a:bodyPr>
          <a:lstStyle/>
          <a:p>
            <a:r>
              <a:rPr lang="ja-JP" altLang="en-US" sz="1400" dirty="0" smtClean="0"/>
              <a:t>岡山天体物理</a:t>
            </a:r>
            <a:endParaRPr lang="en-US" altLang="ja-JP" sz="1400" dirty="0" smtClean="0"/>
          </a:p>
          <a:p>
            <a:r>
              <a:rPr lang="ja-JP" altLang="en-US" sz="1400" dirty="0" smtClean="0"/>
              <a:t>観測所</a:t>
            </a:r>
            <a:endParaRPr lang="en-US" altLang="ja-JP" sz="1400" dirty="0" smtClean="0"/>
          </a:p>
          <a:p>
            <a:r>
              <a:rPr lang="en-US" altLang="ja-JP" sz="1400" dirty="0" smtClean="0"/>
              <a:t>1.88 m </a:t>
            </a:r>
          </a:p>
          <a:p>
            <a:r>
              <a:rPr lang="ja-JP" altLang="en-US" sz="1400" b="1" dirty="0" smtClean="0">
                <a:solidFill>
                  <a:srgbClr val="FF0000"/>
                </a:solidFill>
              </a:rPr>
              <a:t>近赤外線撮像</a:t>
            </a:r>
            <a:endParaRPr lang="en-US" altLang="ja-JP" sz="1400" b="1" dirty="0" smtClean="0">
              <a:solidFill>
                <a:srgbClr val="FF0000"/>
              </a:solidFill>
            </a:endParaRPr>
          </a:p>
        </p:txBody>
      </p:sp>
      <p:pic>
        <p:nvPicPr>
          <p:cNvPr id="1049" name="Picture 25" descr="50cm反射望遠鏡"/>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4224262"/>
            <a:ext cx="1099889" cy="824918"/>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p:cNvSpPr txBox="1"/>
          <p:nvPr/>
        </p:nvSpPr>
        <p:spPr>
          <a:xfrm>
            <a:off x="190733" y="5010966"/>
            <a:ext cx="1906516" cy="523220"/>
          </a:xfrm>
          <a:prstGeom prst="rect">
            <a:avLst/>
          </a:prstGeom>
          <a:noFill/>
        </p:spPr>
        <p:txBody>
          <a:bodyPr wrap="square" rtlCol="0">
            <a:spAutoFit/>
          </a:bodyPr>
          <a:lstStyle/>
          <a:p>
            <a:r>
              <a:rPr lang="ja-JP" altLang="en-US" sz="1400" dirty="0" smtClean="0"/>
              <a:t>岡山天体物理観測所</a:t>
            </a:r>
            <a:endParaRPr lang="en-US" altLang="ja-JP" sz="1400" dirty="0" smtClean="0"/>
          </a:p>
          <a:p>
            <a:r>
              <a:rPr lang="en-US" altLang="ja-JP" sz="1400" dirty="0" smtClean="0"/>
              <a:t>0.5m </a:t>
            </a:r>
            <a:r>
              <a:rPr lang="ja-JP" altLang="en-US" sz="1400" b="1" dirty="0" smtClean="0">
                <a:solidFill>
                  <a:srgbClr val="00B050"/>
                </a:solidFill>
              </a:rPr>
              <a:t>可視撮像</a:t>
            </a:r>
            <a:endParaRPr kumimoji="1" lang="ja-JP" altLang="en-US" sz="1400" b="1" dirty="0">
              <a:solidFill>
                <a:srgbClr val="00B050"/>
              </a:solidFill>
            </a:endParaRPr>
          </a:p>
        </p:txBody>
      </p:sp>
      <p:pic>
        <p:nvPicPr>
          <p:cNvPr id="1051" name="Picture 27" descr="http://www.hiroshima-u.ac.jp/upload/24/DSCN1200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1970609"/>
            <a:ext cx="1272446" cy="954335"/>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p:cNvSpPr txBox="1"/>
          <p:nvPr/>
        </p:nvSpPr>
        <p:spPr>
          <a:xfrm>
            <a:off x="103394" y="2941081"/>
            <a:ext cx="2019860" cy="1169551"/>
          </a:xfrm>
          <a:prstGeom prst="rect">
            <a:avLst/>
          </a:prstGeom>
          <a:noFill/>
        </p:spPr>
        <p:txBody>
          <a:bodyPr wrap="square" rtlCol="0">
            <a:spAutoFit/>
          </a:bodyPr>
          <a:lstStyle/>
          <a:p>
            <a:r>
              <a:rPr lang="ja-JP" altLang="en-US" sz="1400" dirty="0" smtClean="0"/>
              <a:t>東広島天文台</a:t>
            </a:r>
            <a:endParaRPr lang="en-US" altLang="ja-JP" sz="1400" dirty="0" smtClean="0"/>
          </a:p>
          <a:p>
            <a:r>
              <a:rPr lang="en-US" altLang="ja-JP" sz="1400" dirty="0" smtClean="0"/>
              <a:t>(</a:t>
            </a:r>
            <a:r>
              <a:rPr lang="ja-JP" altLang="en-US" sz="1400" dirty="0" smtClean="0"/>
              <a:t>広島大学</a:t>
            </a:r>
            <a:r>
              <a:rPr lang="en-US" altLang="ja-JP" sz="1400" dirty="0" smtClean="0"/>
              <a:t>)</a:t>
            </a:r>
          </a:p>
          <a:p>
            <a:r>
              <a:rPr lang="en-US" altLang="ja-JP" sz="1400" dirty="0" smtClean="0"/>
              <a:t>1.5m</a:t>
            </a:r>
            <a:r>
              <a:rPr lang="en-US" altLang="ja-JP" sz="1400" dirty="0" smtClean="0">
                <a:solidFill>
                  <a:srgbClr val="00B050"/>
                </a:solidFill>
              </a:rPr>
              <a:t> </a:t>
            </a:r>
            <a:r>
              <a:rPr lang="ja-JP" altLang="en-US" sz="1400" b="1" dirty="0" smtClean="0">
                <a:solidFill>
                  <a:srgbClr val="00B050"/>
                </a:solidFill>
              </a:rPr>
              <a:t>可視光撮像</a:t>
            </a:r>
            <a:endParaRPr kumimoji="1" lang="en-US" altLang="ja-JP" sz="1400" b="1" dirty="0" smtClean="0">
              <a:solidFill>
                <a:srgbClr val="00B050"/>
              </a:solidFill>
            </a:endParaRPr>
          </a:p>
          <a:p>
            <a:r>
              <a:rPr lang="ja-JP" altLang="en-US" sz="1400" b="1" dirty="0" smtClean="0">
                <a:solidFill>
                  <a:srgbClr val="0000CC"/>
                </a:solidFill>
              </a:rPr>
              <a:t>分光観測</a:t>
            </a:r>
            <a:endParaRPr lang="en-US" altLang="ja-JP" sz="1400" b="1" dirty="0" smtClean="0">
              <a:solidFill>
                <a:srgbClr val="0000CC"/>
              </a:solidFill>
            </a:endParaRPr>
          </a:p>
          <a:p>
            <a:r>
              <a:rPr lang="ja-JP" altLang="en-US" sz="1400" b="1" dirty="0" smtClean="0">
                <a:solidFill>
                  <a:srgbClr val="FF0000"/>
                </a:solidFill>
              </a:rPr>
              <a:t>近赤外線観測</a:t>
            </a:r>
            <a:r>
              <a:rPr lang="en-US" altLang="ja-JP" sz="1400" b="1" dirty="0" smtClean="0">
                <a:solidFill>
                  <a:srgbClr val="FF0000"/>
                </a:solidFill>
              </a:rPr>
              <a:t>  </a:t>
            </a:r>
            <a:endParaRPr kumimoji="1" lang="ja-JP" altLang="en-US" sz="1400" b="1" dirty="0">
              <a:solidFill>
                <a:srgbClr val="FF0000"/>
              </a:solidFill>
            </a:endParaRPr>
          </a:p>
        </p:txBody>
      </p:sp>
      <p:sp>
        <p:nvSpPr>
          <p:cNvPr id="45" name="テキスト ボックス 44"/>
          <p:cNvSpPr txBox="1"/>
          <p:nvPr/>
        </p:nvSpPr>
        <p:spPr>
          <a:xfrm>
            <a:off x="1043608" y="881859"/>
            <a:ext cx="1513881" cy="830997"/>
          </a:xfrm>
          <a:prstGeom prst="rect">
            <a:avLst/>
          </a:prstGeom>
          <a:noFill/>
        </p:spPr>
        <p:txBody>
          <a:bodyPr wrap="square" rtlCol="0">
            <a:spAutoFit/>
          </a:bodyPr>
          <a:lstStyle/>
          <a:p>
            <a:r>
              <a:rPr lang="ja-JP" altLang="en-US" sz="1600" dirty="0" smtClean="0"/>
              <a:t>入来観測所</a:t>
            </a:r>
            <a:r>
              <a:rPr lang="en-US" altLang="ja-JP" sz="1600" dirty="0" smtClean="0"/>
              <a:t> </a:t>
            </a:r>
          </a:p>
          <a:p>
            <a:r>
              <a:rPr lang="en-US" altLang="ja-JP" sz="1600" dirty="0" smtClean="0"/>
              <a:t>(</a:t>
            </a:r>
            <a:r>
              <a:rPr lang="ja-JP" altLang="en-US" sz="1600" dirty="0" smtClean="0"/>
              <a:t>鹿児島大</a:t>
            </a:r>
            <a:r>
              <a:rPr lang="en-US" altLang="ja-JP" sz="1600" dirty="0" smtClean="0"/>
              <a:t>)</a:t>
            </a:r>
          </a:p>
          <a:p>
            <a:r>
              <a:rPr lang="en-US" altLang="ja-JP" sz="1600" dirty="0"/>
              <a:t>1</a:t>
            </a:r>
            <a:r>
              <a:rPr lang="en-US" altLang="ja-JP" sz="1600" dirty="0" smtClean="0"/>
              <a:t>.0 m </a:t>
            </a:r>
            <a:r>
              <a:rPr lang="ja-JP" altLang="en-US" sz="1600" b="1" dirty="0">
                <a:solidFill>
                  <a:srgbClr val="FF0000"/>
                </a:solidFill>
              </a:rPr>
              <a:t>近</a:t>
            </a:r>
            <a:r>
              <a:rPr lang="ja-JP" altLang="en-US" sz="1600" b="1" dirty="0" smtClean="0">
                <a:solidFill>
                  <a:srgbClr val="FF0000"/>
                </a:solidFill>
              </a:rPr>
              <a:t>赤外線</a:t>
            </a:r>
            <a:endParaRPr kumimoji="1" lang="en-US" altLang="ja-JP" sz="1600" b="1" dirty="0" smtClean="0">
              <a:solidFill>
                <a:srgbClr val="FF0000"/>
              </a:solidFill>
            </a:endParaRPr>
          </a:p>
        </p:txBody>
      </p:sp>
      <p:sp>
        <p:nvSpPr>
          <p:cNvPr id="48" name="テキスト ボックス 47"/>
          <p:cNvSpPr txBox="1"/>
          <p:nvPr/>
        </p:nvSpPr>
        <p:spPr>
          <a:xfrm>
            <a:off x="2756391" y="1609636"/>
            <a:ext cx="2004595" cy="523220"/>
          </a:xfrm>
          <a:prstGeom prst="rect">
            <a:avLst/>
          </a:prstGeom>
          <a:noFill/>
        </p:spPr>
        <p:txBody>
          <a:bodyPr wrap="square" rtlCol="0">
            <a:spAutoFit/>
          </a:bodyPr>
          <a:lstStyle/>
          <a:p>
            <a:r>
              <a:rPr lang="ja-JP" altLang="en-US" sz="1400" dirty="0"/>
              <a:t>石垣</a:t>
            </a:r>
            <a:r>
              <a:rPr lang="ja-JP" altLang="en-US" sz="1400" dirty="0" smtClean="0"/>
              <a:t>島天文台</a:t>
            </a:r>
            <a:r>
              <a:rPr lang="en-US" altLang="ja-JP" sz="1400" dirty="0" smtClean="0"/>
              <a:t>(NAOJ)</a:t>
            </a:r>
          </a:p>
          <a:p>
            <a:r>
              <a:rPr lang="en-US" altLang="ja-JP" sz="1400" dirty="0" smtClean="0"/>
              <a:t>1.0 m </a:t>
            </a:r>
            <a:r>
              <a:rPr lang="ja-JP" altLang="en-US" sz="1400" b="1" dirty="0" smtClean="0">
                <a:solidFill>
                  <a:srgbClr val="00B050"/>
                </a:solidFill>
              </a:rPr>
              <a:t>可視光撮像</a:t>
            </a:r>
            <a:endParaRPr lang="en-US" altLang="ja-JP" sz="1400" b="1" dirty="0" smtClean="0">
              <a:solidFill>
                <a:srgbClr val="00B050"/>
              </a:solidFill>
            </a:endParaRPr>
          </a:p>
        </p:txBody>
      </p:sp>
      <p:sp>
        <p:nvSpPr>
          <p:cNvPr id="17" name="正方形/長方形 16"/>
          <p:cNvSpPr/>
          <p:nvPr/>
        </p:nvSpPr>
        <p:spPr>
          <a:xfrm>
            <a:off x="107504" y="808531"/>
            <a:ext cx="2449985" cy="883419"/>
          </a:xfrm>
          <a:prstGeom prst="rect">
            <a:avLst/>
          </a:prstGeom>
          <a:no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400"/>
          </a:p>
        </p:txBody>
      </p:sp>
      <p:sp>
        <p:nvSpPr>
          <p:cNvPr id="50" name="正方形/長方形 49"/>
          <p:cNvSpPr/>
          <p:nvPr/>
        </p:nvSpPr>
        <p:spPr>
          <a:xfrm>
            <a:off x="126417" y="1874804"/>
            <a:ext cx="1889300" cy="2202268"/>
          </a:xfrm>
          <a:prstGeom prst="rect">
            <a:avLst/>
          </a:prstGeom>
          <a:no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400"/>
          </a:p>
        </p:txBody>
      </p:sp>
      <p:sp>
        <p:nvSpPr>
          <p:cNvPr id="51" name="正方形/長方形 50"/>
          <p:cNvSpPr/>
          <p:nvPr/>
        </p:nvSpPr>
        <p:spPr>
          <a:xfrm>
            <a:off x="126418" y="4137928"/>
            <a:ext cx="1889300" cy="1396258"/>
          </a:xfrm>
          <a:prstGeom prst="rect">
            <a:avLst/>
          </a:prstGeom>
          <a:no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400"/>
          </a:p>
        </p:txBody>
      </p:sp>
      <p:sp>
        <p:nvSpPr>
          <p:cNvPr id="52" name="正方形/長方形 51"/>
          <p:cNvSpPr/>
          <p:nvPr/>
        </p:nvSpPr>
        <p:spPr>
          <a:xfrm>
            <a:off x="126416" y="5585048"/>
            <a:ext cx="2897411" cy="1169551"/>
          </a:xfrm>
          <a:prstGeom prst="rect">
            <a:avLst/>
          </a:prstGeom>
          <a:no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400"/>
          </a:p>
        </p:txBody>
      </p:sp>
      <p:sp>
        <p:nvSpPr>
          <p:cNvPr id="53" name="正方形/長方形 52"/>
          <p:cNvSpPr/>
          <p:nvPr/>
        </p:nvSpPr>
        <p:spPr>
          <a:xfrm>
            <a:off x="3165214" y="5571236"/>
            <a:ext cx="2897411" cy="1169551"/>
          </a:xfrm>
          <a:prstGeom prst="rect">
            <a:avLst/>
          </a:prstGeom>
          <a:no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400"/>
          </a:p>
        </p:txBody>
      </p:sp>
      <p:sp>
        <p:nvSpPr>
          <p:cNvPr id="54" name="正方形/長方形 53"/>
          <p:cNvSpPr/>
          <p:nvPr/>
        </p:nvSpPr>
        <p:spPr>
          <a:xfrm>
            <a:off x="6175226" y="5571236"/>
            <a:ext cx="2897411" cy="1169551"/>
          </a:xfrm>
          <a:prstGeom prst="rect">
            <a:avLst/>
          </a:prstGeom>
          <a:no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400"/>
          </a:p>
        </p:txBody>
      </p:sp>
      <p:sp>
        <p:nvSpPr>
          <p:cNvPr id="55" name="正方形/長方形 54"/>
          <p:cNvSpPr/>
          <p:nvPr/>
        </p:nvSpPr>
        <p:spPr>
          <a:xfrm>
            <a:off x="6516216" y="4137928"/>
            <a:ext cx="2517980" cy="1235288"/>
          </a:xfrm>
          <a:prstGeom prst="rect">
            <a:avLst/>
          </a:prstGeom>
          <a:no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400"/>
          </a:p>
        </p:txBody>
      </p:sp>
      <p:sp>
        <p:nvSpPr>
          <p:cNvPr id="56" name="正方形/長方形 55"/>
          <p:cNvSpPr/>
          <p:nvPr/>
        </p:nvSpPr>
        <p:spPr>
          <a:xfrm>
            <a:off x="6516216" y="2945172"/>
            <a:ext cx="2517980" cy="1065468"/>
          </a:xfrm>
          <a:prstGeom prst="rect">
            <a:avLst/>
          </a:prstGeom>
          <a:no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400"/>
          </a:p>
        </p:txBody>
      </p:sp>
      <p:sp>
        <p:nvSpPr>
          <p:cNvPr id="57" name="正方形/長方形 56"/>
          <p:cNvSpPr/>
          <p:nvPr/>
        </p:nvSpPr>
        <p:spPr>
          <a:xfrm>
            <a:off x="7529419" y="962144"/>
            <a:ext cx="1435069" cy="1854787"/>
          </a:xfrm>
          <a:prstGeom prst="rect">
            <a:avLst/>
          </a:prstGeom>
          <a:no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400"/>
          </a:p>
        </p:txBody>
      </p:sp>
      <p:sp>
        <p:nvSpPr>
          <p:cNvPr id="59" name="正方形/長方形 58"/>
          <p:cNvSpPr/>
          <p:nvPr/>
        </p:nvSpPr>
        <p:spPr>
          <a:xfrm>
            <a:off x="4881596" y="736461"/>
            <a:ext cx="2522686" cy="1422620"/>
          </a:xfrm>
          <a:prstGeom prst="rect">
            <a:avLst/>
          </a:prstGeom>
          <a:no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400"/>
          </a:p>
        </p:txBody>
      </p:sp>
      <p:sp>
        <p:nvSpPr>
          <p:cNvPr id="62" name="正方形/長方形 61"/>
          <p:cNvSpPr/>
          <p:nvPr/>
        </p:nvSpPr>
        <p:spPr>
          <a:xfrm>
            <a:off x="2711421" y="718291"/>
            <a:ext cx="2004595" cy="1412215"/>
          </a:xfrm>
          <a:prstGeom prst="rect">
            <a:avLst/>
          </a:prstGeom>
          <a:no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400"/>
          </a:p>
        </p:txBody>
      </p:sp>
      <p:cxnSp>
        <p:nvCxnSpPr>
          <p:cNvPr id="63" name="直線コネクタ 62"/>
          <p:cNvCxnSpPr>
            <a:stCxn id="59" idx="2"/>
          </p:cNvCxnSpPr>
          <p:nvPr/>
        </p:nvCxnSpPr>
        <p:spPr>
          <a:xfrm flipH="1">
            <a:off x="5177172" y="2159081"/>
            <a:ext cx="965767" cy="549839"/>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H="1">
            <a:off x="4139952" y="2240868"/>
            <a:ext cx="3311860" cy="2196244"/>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flipH="1">
            <a:off x="4613920" y="3458856"/>
            <a:ext cx="1902296" cy="74635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H="1" flipV="1">
            <a:off x="4520090" y="4367137"/>
            <a:ext cx="1980000" cy="396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flipH="1" flipV="1">
            <a:off x="3959933" y="4437112"/>
            <a:ext cx="2736000" cy="113412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a:stCxn id="53" idx="0"/>
          </p:cNvCxnSpPr>
          <p:nvPr/>
        </p:nvCxnSpPr>
        <p:spPr>
          <a:xfrm flipH="1" flipV="1">
            <a:off x="3791541" y="4437112"/>
            <a:ext cx="822379" cy="1134124"/>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flipH="1">
            <a:off x="2097250" y="4565137"/>
            <a:ext cx="1538646" cy="101991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a:endCxn id="51" idx="3"/>
          </p:cNvCxnSpPr>
          <p:nvPr/>
        </p:nvCxnSpPr>
        <p:spPr>
          <a:xfrm flipH="1">
            <a:off x="2015718" y="4565137"/>
            <a:ext cx="1620178" cy="27092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flipH="1" flipV="1">
            <a:off x="2015717" y="3487266"/>
            <a:ext cx="1476164" cy="107787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flipH="1" flipV="1">
            <a:off x="2128492" y="1700809"/>
            <a:ext cx="1036722" cy="334837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flipV="1">
            <a:off x="2519772" y="2123289"/>
            <a:ext cx="1091966" cy="177376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026" name="Picture 2" descr="1m光赤外線望遠鏡"/>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441" y="872716"/>
            <a:ext cx="895867" cy="7678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iz.nao.ac.jp/ishigaki/system/files/dom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29012" y="790104"/>
            <a:ext cx="787702" cy="8068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g.47news.jp/PN/201104/PN2011042601001173.-.-.CI000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42644" y="799629"/>
            <a:ext cx="853238" cy="12713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150cm反射望遠鏡の写真"/>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88224" y="3039632"/>
            <a:ext cx="1087156" cy="8701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hp.phys.titech.ac.jp/mitsume/image/akeno-tel-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47891" y="4192512"/>
            <a:ext cx="832761" cy="11305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神山天文台"/>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8582" y="5655321"/>
            <a:ext cx="1085122" cy="8138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4" descr="なゆた望遠鏡"/>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39852" y="5671852"/>
            <a:ext cx="1374797" cy="921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555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61764"/>
            <a:ext cx="8748972" cy="1143000"/>
          </a:xfrm>
        </p:spPr>
        <p:txBody>
          <a:bodyPr>
            <a:noAutofit/>
          </a:bodyPr>
          <a:lstStyle/>
          <a:p>
            <a:r>
              <a:rPr lang="ja-JP" altLang="en-US" sz="3600" dirty="0" smtClean="0"/>
              <a:t>大学間連携“</a:t>
            </a:r>
            <a:r>
              <a:rPr lang="en-US" altLang="ja-JP" sz="3600" dirty="0" smtClean="0"/>
              <a:t>OISTER</a:t>
            </a:r>
            <a:r>
              <a:rPr lang="ja-JP" altLang="en-US" sz="3600" dirty="0" smtClean="0"/>
              <a:t>”における</a:t>
            </a:r>
            <a:r>
              <a:rPr lang="en-US" altLang="ja-JP" sz="3600" dirty="0" smtClean="0"/>
              <a:t/>
            </a:r>
            <a:br>
              <a:rPr lang="en-US" altLang="ja-JP" sz="3600" dirty="0" smtClean="0"/>
            </a:br>
            <a:r>
              <a:rPr lang="ja-JP" altLang="en-US" sz="3600" dirty="0" smtClean="0"/>
              <a:t>超新星観測の</a:t>
            </a:r>
            <a:r>
              <a:rPr lang="ja-JP" altLang="en-US" sz="3600" dirty="0"/>
              <a:t>メリット</a:t>
            </a:r>
            <a:endParaRPr kumimoji="1" lang="ja-JP" altLang="en-US" sz="3600" dirty="0"/>
          </a:p>
        </p:txBody>
      </p:sp>
      <p:sp>
        <p:nvSpPr>
          <p:cNvPr id="3" name="コンテンツ プレースホルダー 2"/>
          <p:cNvSpPr>
            <a:spLocks noGrp="1"/>
          </p:cNvSpPr>
          <p:nvPr>
            <p:ph idx="1"/>
          </p:nvPr>
        </p:nvSpPr>
        <p:spPr>
          <a:xfrm>
            <a:off x="590872" y="1729725"/>
            <a:ext cx="7977572" cy="2419355"/>
          </a:xfrm>
        </p:spPr>
        <p:txBody>
          <a:bodyPr>
            <a:noAutofit/>
          </a:bodyPr>
          <a:lstStyle/>
          <a:p>
            <a:pPr marL="0" indent="0" algn="just">
              <a:buNone/>
            </a:pPr>
            <a:r>
              <a:rPr lang="en-US" altLang="ja-JP" sz="2400" dirty="0" smtClean="0"/>
              <a:t>1. </a:t>
            </a:r>
            <a:r>
              <a:rPr lang="ja-JP" altLang="en-US" sz="2400" dirty="0" smtClean="0"/>
              <a:t>湿潤な気候における</a:t>
            </a:r>
            <a:r>
              <a:rPr lang="ja-JP" altLang="en-US" sz="2400" dirty="0"/>
              <a:t>悪天候</a:t>
            </a:r>
            <a:r>
              <a:rPr lang="ja-JP" altLang="en-US" sz="2400" dirty="0" smtClean="0"/>
              <a:t>を物量でキャンセル</a:t>
            </a:r>
            <a:endParaRPr lang="en-US" altLang="ja-JP" sz="2400" dirty="0" smtClean="0"/>
          </a:p>
          <a:p>
            <a:pPr marL="0" indent="0" algn="just">
              <a:buNone/>
            </a:pPr>
            <a:r>
              <a:rPr lang="ja-JP" altLang="en-US" sz="2400" dirty="0" smtClean="0"/>
              <a:t>⇒</a:t>
            </a:r>
            <a:r>
              <a:rPr lang="ja-JP" altLang="en-US" sz="2400" dirty="0">
                <a:solidFill>
                  <a:srgbClr val="FF0000"/>
                </a:solidFill>
              </a:rPr>
              <a:t>相補的</a:t>
            </a:r>
            <a:r>
              <a:rPr lang="ja-JP" altLang="en-US" sz="2400" dirty="0" smtClean="0">
                <a:solidFill>
                  <a:srgbClr val="FF0000"/>
                </a:solidFill>
              </a:rPr>
              <a:t>な</a:t>
            </a:r>
            <a:r>
              <a:rPr lang="ja-JP" altLang="en-US" sz="2400" dirty="0" smtClean="0"/>
              <a:t>観測で</a:t>
            </a:r>
            <a:r>
              <a:rPr lang="ja-JP" altLang="en-US" sz="2400" dirty="0" smtClean="0">
                <a:solidFill>
                  <a:srgbClr val="FF0000"/>
                </a:solidFill>
              </a:rPr>
              <a:t>連続的な</a:t>
            </a:r>
            <a:r>
              <a:rPr lang="ja-JP" altLang="en-US" sz="2400" dirty="0" smtClean="0"/>
              <a:t>光度変化、スペクトルの</a:t>
            </a:r>
            <a:r>
              <a:rPr lang="ja-JP" altLang="en-US" sz="2400" dirty="0" smtClean="0">
                <a:solidFill>
                  <a:srgbClr val="FF0000"/>
                </a:solidFill>
              </a:rPr>
              <a:t>時間発展</a:t>
            </a:r>
            <a:r>
              <a:rPr lang="ja-JP" altLang="en-US" sz="2400" dirty="0" smtClean="0"/>
              <a:t>を追う事できる。</a:t>
            </a:r>
            <a:endParaRPr lang="en-US" altLang="ja-JP" sz="2400" dirty="0" smtClean="0"/>
          </a:p>
          <a:p>
            <a:pPr marL="0" indent="0" algn="just">
              <a:buNone/>
            </a:pPr>
            <a:endParaRPr lang="en-US" altLang="ja-JP" sz="1600" dirty="0" smtClean="0"/>
          </a:p>
          <a:p>
            <a:pPr marL="0" indent="0" algn="just">
              <a:buNone/>
            </a:pPr>
            <a:r>
              <a:rPr lang="en-US" altLang="ja-JP" sz="2400" dirty="0" smtClean="0"/>
              <a:t>2. </a:t>
            </a:r>
            <a:r>
              <a:rPr lang="ja-JP" altLang="en-US" sz="2400" dirty="0" smtClean="0"/>
              <a:t>時間の迫られる西方向低高度天体においても各観測所がそれぞれのモードで観測できる。⇒</a:t>
            </a:r>
            <a:endParaRPr lang="en-US" altLang="ja-JP" sz="2400" dirty="0" smtClean="0"/>
          </a:p>
          <a:p>
            <a:pPr marL="0" indent="0" algn="just">
              <a:buNone/>
            </a:pPr>
            <a:r>
              <a:rPr lang="ja-JP" altLang="en-US" sz="2400" dirty="0" smtClean="0">
                <a:solidFill>
                  <a:srgbClr val="FF0000"/>
                </a:solidFill>
              </a:rPr>
              <a:t>より広い波長</a:t>
            </a:r>
            <a:r>
              <a:rPr lang="ja-JP" altLang="en-US" sz="2400" dirty="0" smtClean="0">
                <a:solidFill>
                  <a:srgbClr val="0000CC"/>
                </a:solidFill>
              </a:rPr>
              <a:t>より多モード</a:t>
            </a:r>
            <a:r>
              <a:rPr lang="ja-JP" altLang="en-US" sz="2400" dirty="0" smtClean="0"/>
              <a:t>でデータが取得可</a:t>
            </a:r>
            <a:endParaRPr lang="en-US" altLang="ja-JP" sz="2400" dirty="0" smtClean="0"/>
          </a:p>
          <a:p>
            <a:pPr marL="0" indent="0" algn="just">
              <a:buNone/>
            </a:pPr>
            <a:r>
              <a:rPr lang="en-US" altLang="ja-JP" sz="2400" dirty="0" smtClean="0"/>
              <a:t>(</a:t>
            </a:r>
            <a:r>
              <a:rPr lang="ja-JP" altLang="en-US" sz="2400" dirty="0" smtClean="0"/>
              <a:t>各観測所望遠鏡装置の特性の理解が必要</a:t>
            </a:r>
            <a:r>
              <a:rPr lang="en-US" altLang="ja-JP" sz="2400" dirty="0" smtClean="0"/>
              <a:t>)</a:t>
            </a:r>
          </a:p>
        </p:txBody>
      </p:sp>
      <p:sp>
        <p:nvSpPr>
          <p:cNvPr id="8" name="テキスト ボックス 7"/>
          <p:cNvSpPr txBox="1"/>
          <p:nvPr/>
        </p:nvSpPr>
        <p:spPr>
          <a:xfrm>
            <a:off x="503548" y="5193196"/>
            <a:ext cx="8136904" cy="584775"/>
          </a:xfrm>
          <a:prstGeom prst="rect">
            <a:avLst/>
          </a:prstGeom>
          <a:noFill/>
          <a:ln w="38100">
            <a:solidFill>
              <a:srgbClr val="FF0000"/>
            </a:solidFill>
          </a:ln>
        </p:spPr>
        <p:txBody>
          <a:bodyPr wrap="square" rtlCol="0">
            <a:spAutoFit/>
          </a:bodyPr>
          <a:lstStyle/>
          <a:p>
            <a:r>
              <a:rPr lang="ja-JP" altLang="en-US" sz="3200" dirty="0" smtClean="0"/>
              <a:t>ようやく海外の</a:t>
            </a:r>
            <a:r>
              <a:rPr lang="en-US" altLang="ja-JP" sz="3200" dirty="0" smtClean="0"/>
              <a:t>”</a:t>
            </a:r>
            <a:r>
              <a:rPr lang="ja-JP" altLang="en-US" sz="3200" dirty="0" smtClean="0"/>
              <a:t>強豪グループ</a:t>
            </a:r>
            <a:r>
              <a:rPr lang="en-US" altLang="ja-JP" sz="3200" dirty="0" smtClean="0"/>
              <a:t>”</a:t>
            </a:r>
            <a:r>
              <a:rPr lang="ja-JP" altLang="en-US" sz="3200" dirty="0" smtClean="0"/>
              <a:t>と対等に戦える</a:t>
            </a:r>
            <a:endParaRPr lang="en-US" altLang="ja-JP" sz="3200" dirty="0" smtClean="0"/>
          </a:p>
        </p:txBody>
      </p:sp>
      <p:sp>
        <p:nvSpPr>
          <p:cNvPr id="5" name="テキスト ボックス 4"/>
          <p:cNvSpPr txBox="1"/>
          <p:nvPr/>
        </p:nvSpPr>
        <p:spPr>
          <a:xfrm>
            <a:off x="1475656" y="6012577"/>
            <a:ext cx="6228692" cy="461665"/>
          </a:xfrm>
          <a:prstGeom prst="rect">
            <a:avLst/>
          </a:prstGeom>
          <a:noFill/>
          <a:ln w="38100">
            <a:noFill/>
          </a:ln>
        </p:spPr>
        <p:txBody>
          <a:bodyPr wrap="square" rtlCol="0">
            <a:spAutoFit/>
          </a:bodyPr>
          <a:lstStyle/>
          <a:p>
            <a:r>
              <a:rPr lang="ja-JP" altLang="en-US" sz="2400" dirty="0" smtClean="0"/>
              <a:t>共同研究者の皆さま、ありがとうございま</a:t>
            </a:r>
            <a:r>
              <a:rPr lang="ja-JP" altLang="en-US" sz="2400" dirty="0"/>
              <a:t>す</a:t>
            </a:r>
            <a:r>
              <a:rPr lang="ja-JP" altLang="en-US" sz="2400" dirty="0" smtClean="0"/>
              <a:t>！</a:t>
            </a:r>
            <a:endParaRPr lang="en-US" altLang="ja-JP" sz="2400" dirty="0" smtClean="0"/>
          </a:p>
        </p:txBody>
      </p:sp>
    </p:spTree>
    <p:extLst>
      <p:ext uri="{BB962C8B-B14F-4D97-AF65-F5344CB8AC3E}">
        <p14:creationId xmlns:p14="http://schemas.microsoft.com/office/powerpoint/2010/main" val="1854451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0648"/>
            <a:ext cx="8229600" cy="1143000"/>
          </a:xfrm>
        </p:spPr>
        <p:txBody>
          <a:bodyPr>
            <a:noAutofit/>
          </a:bodyPr>
          <a:lstStyle/>
          <a:p>
            <a:r>
              <a:rPr lang="en-US" altLang="ja-JP" sz="3600" dirty="0" smtClean="0"/>
              <a:t>OISTER</a:t>
            </a:r>
            <a:r>
              <a:rPr lang="ja-JP" altLang="en-US" sz="3600" dirty="0" smtClean="0"/>
              <a:t>における超新星</a:t>
            </a:r>
            <a:r>
              <a:rPr lang="ja-JP" altLang="en-US" sz="3600" dirty="0"/>
              <a:t>の</a:t>
            </a:r>
            <a:r>
              <a:rPr lang="ja-JP" altLang="en-US" sz="3600" dirty="0" smtClean="0"/>
              <a:t>観測状況</a:t>
            </a:r>
            <a:endParaRPr kumimoji="1" lang="ja-JP" altLang="en-US" sz="3600" dirty="0"/>
          </a:p>
        </p:txBody>
      </p:sp>
      <p:sp>
        <p:nvSpPr>
          <p:cNvPr id="4" name="テキスト ボックス 3"/>
          <p:cNvSpPr txBox="1"/>
          <p:nvPr/>
        </p:nvSpPr>
        <p:spPr>
          <a:xfrm>
            <a:off x="827584" y="1556792"/>
            <a:ext cx="4968552" cy="4154984"/>
          </a:xfrm>
          <a:prstGeom prst="rect">
            <a:avLst/>
          </a:prstGeom>
          <a:noFill/>
        </p:spPr>
        <p:txBody>
          <a:bodyPr wrap="square" rtlCol="0">
            <a:spAutoFit/>
          </a:bodyPr>
          <a:lstStyle/>
          <a:p>
            <a:r>
              <a:rPr kumimoji="1" lang="en-US" altLang="ja-JP" sz="2400" dirty="0" smtClean="0"/>
              <a:t>SN 2011by (normal Type </a:t>
            </a:r>
            <a:r>
              <a:rPr kumimoji="1" lang="en-US" altLang="ja-JP" sz="2400" dirty="0" err="1" smtClean="0"/>
              <a:t>Ia</a:t>
            </a:r>
            <a:r>
              <a:rPr kumimoji="1" lang="en-US" altLang="ja-JP" sz="2400" dirty="0" smtClean="0"/>
              <a:t>)</a:t>
            </a:r>
            <a:r>
              <a:rPr lang="ja-JP" altLang="en-US" sz="2400" dirty="0" smtClean="0"/>
              <a:t> </a:t>
            </a:r>
            <a:endParaRPr lang="en-US" altLang="ja-JP" sz="2400" dirty="0"/>
          </a:p>
          <a:p>
            <a:r>
              <a:rPr kumimoji="1" lang="en-US" altLang="ja-JP" sz="2400" dirty="0" smtClean="0"/>
              <a:t>2011. 4. 29 – </a:t>
            </a:r>
            <a:r>
              <a:rPr kumimoji="1" lang="ja-JP" altLang="en-US" sz="2400" dirty="0" smtClean="0"/>
              <a:t>観測中</a:t>
            </a:r>
            <a:endParaRPr kumimoji="1" lang="en-US" altLang="ja-JP" sz="2400" dirty="0" smtClean="0"/>
          </a:p>
          <a:p>
            <a:endParaRPr kumimoji="1" lang="en-US" altLang="ja-JP" sz="2400" dirty="0" smtClean="0"/>
          </a:p>
          <a:p>
            <a:r>
              <a:rPr lang="en-US" altLang="ja-JP" sz="2400" dirty="0" smtClean="0"/>
              <a:t>SN 2011dh in M51 (transient Type </a:t>
            </a:r>
            <a:r>
              <a:rPr lang="en-US" altLang="ja-JP" sz="2400" dirty="0" err="1" smtClean="0"/>
              <a:t>IIb</a:t>
            </a:r>
            <a:r>
              <a:rPr lang="en-US" altLang="ja-JP" sz="2400" dirty="0" smtClean="0"/>
              <a:t>)</a:t>
            </a:r>
          </a:p>
          <a:p>
            <a:r>
              <a:rPr lang="en-US" altLang="ja-JP" sz="2400" dirty="0" smtClean="0"/>
              <a:t>2011. 6. 2 – </a:t>
            </a:r>
            <a:r>
              <a:rPr lang="ja-JP" altLang="en-US" sz="2400" dirty="0" smtClean="0"/>
              <a:t>観測中</a:t>
            </a:r>
            <a:endParaRPr lang="en-US" altLang="ja-JP" sz="2400" dirty="0"/>
          </a:p>
          <a:p>
            <a:endParaRPr lang="en-US" altLang="ja-JP" sz="2400" dirty="0" smtClean="0">
              <a:solidFill>
                <a:srgbClr val="0000CC"/>
              </a:solidFill>
            </a:endParaRPr>
          </a:p>
          <a:p>
            <a:r>
              <a:rPr kumimoji="1" lang="en-US" altLang="ja-JP" sz="2400" dirty="0" smtClean="0">
                <a:solidFill>
                  <a:srgbClr val="FF0000"/>
                </a:solidFill>
              </a:rPr>
              <a:t>SN 2011fe in M101 (normal </a:t>
            </a:r>
            <a:r>
              <a:rPr kumimoji="1" lang="en-US" altLang="ja-JP" sz="2400" dirty="0" err="1" smtClean="0">
                <a:solidFill>
                  <a:srgbClr val="FF0000"/>
                </a:solidFill>
              </a:rPr>
              <a:t>Ia</a:t>
            </a:r>
            <a:r>
              <a:rPr kumimoji="1" lang="en-US" altLang="ja-JP" sz="2400" dirty="0" smtClean="0">
                <a:solidFill>
                  <a:srgbClr val="FF0000"/>
                </a:solidFill>
              </a:rPr>
              <a:t>; bright)</a:t>
            </a:r>
          </a:p>
          <a:p>
            <a:r>
              <a:rPr kumimoji="1" lang="en-US" altLang="ja-JP" sz="2400" dirty="0" smtClean="0">
                <a:solidFill>
                  <a:srgbClr val="FF0000"/>
                </a:solidFill>
              </a:rPr>
              <a:t>2011. 8. 24 – </a:t>
            </a:r>
            <a:r>
              <a:rPr kumimoji="1" lang="ja-JP" altLang="en-US" sz="2400" dirty="0" smtClean="0">
                <a:solidFill>
                  <a:srgbClr val="FF0000"/>
                </a:solidFill>
              </a:rPr>
              <a:t>観測中</a:t>
            </a:r>
            <a:endParaRPr kumimoji="1" lang="en-US" altLang="ja-JP" sz="2400" dirty="0" smtClean="0">
              <a:solidFill>
                <a:srgbClr val="FF0000"/>
              </a:solidFill>
            </a:endParaRPr>
          </a:p>
          <a:p>
            <a:endParaRPr kumimoji="1" lang="en-US" altLang="ja-JP" sz="2400" dirty="0" smtClean="0">
              <a:solidFill>
                <a:srgbClr val="FF0000"/>
              </a:solidFill>
            </a:endParaRPr>
          </a:p>
          <a:p>
            <a:r>
              <a:rPr lang="en-US" altLang="ja-JP" sz="2400" dirty="0" smtClean="0">
                <a:solidFill>
                  <a:srgbClr val="0000CC"/>
                </a:solidFill>
              </a:rPr>
              <a:t>SN 2012Z (</a:t>
            </a:r>
            <a:r>
              <a:rPr lang="en-US" altLang="ja-JP" sz="2400" dirty="0" err="1" smtClean="0">
                <a:solidFill>
                  <a:srgbClr val="0000CC"/>
                </a:solidFill>
              </a:rPr>
              <a:t>Ia-pec</a:t>
            </a:r>
            <a:r>
              <a:rPr lang="en-US" altLang="ja-JP" sz="2400" dirty="0" smtClean="0">
                <a:solidFill>
                  <a:srgbClr val="0000CC"/>
                </a:solidFill>
              </a:rPr>
              <a:t>, 02cx-like)</a:t>
            </a:r>
          </a:p>
          <a:p>
            <a:r>
              <a:rPr lang="en-US" altLang="ja-JP" sz="2400" dirty="0" smtClean="0">
                <a:solidFill>
                  <a:srgbClr val="0000CC"/>
                </a:solidFill>
              </a:rPr>
              <a:t>2012. 2. 2 – </a:t>
            </a:r>
            <a:r>
              <a:rPr lang="ja-JP" altLang="en-US" sz="2400" dirty="0" smtClean="0">
                <a:solidFill>
                  <a:srgbClr val="0000CC"/>
                </a:solidFill>
              </a:rPr>
              <a:t>観測中</a:t>
            </a:r>
            <a:endParaRPr lang="en-US" altLang="ja-JP" sz="2400" dirty="0" smtClean="0">
              <a:solidFill>
                <a:srgbClr val="0000CC"/>
              </a:solidFill>
            </a:endParaRPr>
          </a:p>
        </p:txBody>
      </p:sp>
      <p:sp>
        <p:nvSpPr>
          <p:cNvPr id="8" name="右矢印 7"/>
          <p:cNvSpPr/>
          <p:nvPr/>
        </p:nvSpPr>
        <p:spPr>
          <a:xfrm>
            <a:off x="1259632" y="5906889"/>
            <a:ext cx="32095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655676" y="5877272"/>
            <a:ext cx="6516724" cy="461665"/>
          </a:xfrm>
          <a:prstGeom prst="rect">
            <a:avLst/>
          </a:prstGeom>
          <a:noFill/>
        </p:spPr>
        <p:txBody>
          <a:bodyPr wrap="square" rtlCol="0">
            <a:spAutoFit/>
          </a:bodyPr>
          <a:lstStyle/>
          <a:p>
            <a:r>
              <a:rPr kumimoji="1" lang="ja-JP" altLang="en-US" sz="2400" dirty="0" smtClean="0"/>
              <a:t>可視近赤外線において時間的</a:t>
            </a:r>
            <a:r>
              <a:rPr lang="ja-JP" altLang="en-US" sz="2400" dirty="0" smtClean="0"/>
              <a:t>に密に観測できた</a:t>
            </a:r>
            <a:endParaRPr kumimoji="1" lang="ja-JP" altLang="en-US" sz="2400" dirty="0">
              <a:solidFill>
                <a:srgbClr val="0000CC"/>
              </a:solidFill>
            </a:endParaRPr>
          </a:p>
        </p:txBody>
      </p:sp>
      <p:sp>
        <p:nvSpPr>
          <p:cNvPr id="11" name="右中かっこ 10"/>
          <p:cNvSpPr/>
          <p:nvPr/>
        </p:nvSpPr>
        <p:spPr>
          <a:xfrm>
            <a:off x="5760132" y="3897052"/>
            <a:ext cx="162018" cy="172819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6192180" y="4545124"/>
            <a:ext cx="2340260" cy="523220"/>
          </a:xfrm>
          <a:prstGeom prst="rect">
            <a:avLst/>
          </a:prstGeom>
          <a:noFill/>
        </p:spPr>
        <p:txBody>
          <a:bodyPr wrap="square" rtlCol="0">
            <a:spAutoFit/>
          </a:bodyPr>
          <a:lstStyle/>
          <a:p>
            <a:r>
              <a:rPr lang="ja-JP" altLang="en-US" sz="2800" dirty="0" smtClean="0"/>
              <a:t>今日話す内容</a:t>
            </a:r>
            <a:endParaRPr kumimoji="1" lang="ja-JP" altLang="en-US" sz="2800" dirty="0"/>
          </a:p>
        </p:txBody>
      </p:sp>
      <p:sp>
        <p:nvSpPr>
          <p:cNvPr id="3" name="テキスト ボックス 2"/>
          <p:cNvSpPr txBox="1"/>
          <p:nvPr/>
        </p:nvSpPr>
        <p:spPr>
          <a:xfrm>
            <a:off x="5841141" y="1412776"/>
            <a:ext cx="3132348" cy="2308324"/>
          </a:xfrm>
          <a:prstGeom prst="rect">
            <a:avLst/>
          </a:prstGeom>
          <a:noFill/>
          <a:ln w="38100">
            <a:solidFill>
              <a:srgbClr val="FF0000"/>
            </a:solidFill>
          </a:ln>
        </p:spPr>
        <p:txBody>
          <a:bodyPr wrap="square" rtlCol="0">
            <a:spAutoFit/>
          </a:bodyPr>
          <a:lstStyle/>
          <a:p>
            <a:r>
              <a:rPr lang="en-US" altLang="ja-JP" dirty="0" smtClean="0"/>
              <a:t>4</a:t>
            </a:r>
            <a:r>
              <a:rPr lang="ja-JP" altLang="en-US" dirty="0" smtClean="0"/>
              <a:t>天体の共通点</a:t>
            </a:r>
            <a:endParaRPr lang="en-US" altLang="ja-JP" dirty="0" smtClean="0"/>
          </a:p>
          <a:p>
            <a:r>
              <a:rPr lang="ja-JP" altLang="en-US" dirty="0" smtClean="0"/>
              <a:t>✓ </a:t>
            </a:r>
            <a:r>
              <a:rPr kumimoji="1" lang="ja-JP" altLang="en-US" dirty="0" smtClean="0">
                <a:solidFill>
                  <a:srgbClr val="0000CC"/>
                </a:solidFill>
              </a:rPr>
              <a:t>母銀河が近い</a:t>
            </a:r>
            <a:r>
              <a:rPr kumimoji="1" lang="en-US" altLang="ja-JP" dirty="0" smtClean="0"/>
              <a:t>( &lt; 30Mpc )</a:t>
            </a:r>
          </a:p>
          <a:p>
            <a:r>
              <a:rPr lang="ja-JP" altLang="en-US" dirty="0" smtClean="0"/>
              <a:t>⇒明るくなることが期待される✓ </a:t>
            </a:r>
            <a:r>
              <a:rPr lang="ja-JP" altLang="en-US" dirty="0" smtClean="0">
                <a:solidFill>
                  <a:srgbClr val="0000CC"/>
                </a:solidFill>
              </a:rPr>
              <a:t>爆発直後</a:t>
            </a:r>
            <a:r>
              <a:rPr lang="ja-JP" altLang="en-US" dirty="0" smtClean="0"/>
              <a:t>数日</a:t>
            </a:r>
            <a:r>
              <a:rPr lang="en-US" altLang="ja-JP" dirty="0" smtClean="0"/>
              <a:t>( &lt; 5-7 day )</a:t>
            </a:r>
          </a:p>
          <a:p>
            <a:r>
              <a:rPr lang="en-US" altLang="ja-JP" dirty="0" smtClean="0"/>
              <a:t>11by</a:t>
            </a:r>
            <a:r>
              <a:rPr lang="ja-JP" altLang="en-US" dirty="0" smtClean="0"/>
              <a:t>を除いて</a:t>
            </a:r>
            <a:endParaRPr lang="en-US" altLang="ja-JP" dirty="0" smtClean="0"/>
          </a:p>
          <a:p>
            <a:r>
              <a:rPr lang="ja-JP" altLang="en-US" dirty="0" smtClean="0">
                <a:solidFill>
                  <a:srgbClr val="0000CC"/>
                </a:solidFill>
              </a:rPr>
              <a:t>発見から</a:t>
            </a:r>
            <a:r>
              <a:rPr lang="en-US" altLang="ja-JP" dirty="0" smtClean="0">
                <a:solidFill>
                  <a:srgbClr val="0000CC"/>
                </a:solidFill>
              </a:rPr>
              <a:t>3</a:t>
            </a:r>
            <a:r>
              <a:rPr lang="ja-JP" altLang="en-US" dirty="0" smtClean="0">
                <a:solidFill>
                  <a:srgbClr val="0000CC"/>
                </a:solidFill>
              </a:rPr>
              <a:t>等近い増光</a:t>
            </a:r>
            <a:endParaRPr kumimoji="1" lang="en-US" altLang="ja-JP" dirty="0" smtClean="0">
              <a:solidFill>
                <a:srgbClr val="0000CC"/>
              </a:solidFill>
            </a:endParaRPr>
          </a:p>
          <a:p>
            <a:r>
              <a:rPr kumimoji="1" lang="ja-JP" altLang="en-US" dirty="0" smtClean="0"/>
              <a:t>⇒ 最外層構造</a:t>
            </a:r>
            <a:endParaRPr kumimoji="1" lang="en-US" altLang="ja-JP" dirty="0" smtClean="0"/>
          </a:p>
          <a:p>
            <a:r>
              <a:rPr kumimoji="1" lang="ja-JP" altLang="en-US" dirty="0" smtClean="0"/>
              <a:t>⇒ 親星、爆発モデル</a:t>
            </a:r>
            <a:endParaRPr kumimoji="1" lang="en-US" altLang="ja-JP" dirty="0" smtClean="0"/>
          </a:p>
        </p:txBody>
      </p:sp>
    </p:spTree>
    <p:extLst>
      <p:ext uri="{BB962C8B-B14F-4D97-AF65-F5344CB8AC3E}">
        <p14:creationId xmlns:p14="http://schemas.microsoft.com/office/powerpoint/2010/main" val="3677734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2212" y="116632"/>
            <a:ext cx="8748972" cy="1143000"/>
          </a:xfrm>
        </p:spPr>
        <p:txBody>
          <a:bodyPr>
            <a:noAutofit/>
          </a:bodyPr>
          <a:lstStyle/>
          <a:p>
            <a:r>
              <a:rPr lang="ja-JP" altLang="en-US" sz="4000" dirty="0" smtClean="0"/>
              <a:t>データ解析について</a:t>
            </a:r>
            <a:endParaRPr kumimoji="1" lang="ja-JP" altLang="en-US" sz="4000" dirty="0"/>
          </a:p>
        </p:txBody>
      </p:sp>
      <p:sp>
        <p:nvSpPr>
          <p:cNvPr id="3" name="コンテンツ プレースホルダー 2"/>
          <p:cNvSpPr>
            <a:spLocks noGrp="1"/>
          </p:cNvSpPr>
          <p:nvPr>
            <p:ph idx="1"/>
          </p:nvPr>
        </p:nvSpPr>
        <p:spPr>
          <a:xfrm>
            <a:off x="181608" y="1376772"/>
            <a:ext cx="8784976" cy="4525963"/>
          </a:xfrm>
        </p:spPr>
        <p:txBody>
          <a:bodyPr>
            <a:noAutofit/>
          </a:bodyPr>
          <a:lstStyle/>
          <a:p>
            <a:pPr marL="457200" indent="-457200">
              <a:buAutoNum type="arabicPeriod"/>
            </a:pPr>
            <a:r>
              <a:rPr lang="ja-JP" altLang="en-US" sz="2400" dirty="0" smtClean="0"/>
              <a:t>データ解析を各観測所に依頼</a:t>
            </a:r>
            <a:endParaRPr lang="en-US" altLang="ja-JP" sz="2400" dirty="0" smtClean="0"/>
          </a:p>
          <a:p>
            <a:pPr marL="0" indent="0">
              <a:buNone/>
            </a:pPr>
            <a:r>
              <a:rPr lang="ja-JP" altLang="en-US" sz="2400" dirty="0" smtClean="0"/>
              <a:t>⇒ 一次解析は全て観測所</a:t>
            </a:r>
            <a:r>
              <a:rPr lang="en-US" altLang="ja-JP" sz="2400" dirty="0" smtClean="0"/>
              <a:t>P.I.</a:t>
            </a:r>
            <a:r>
              <a:rPr lang="ja-JP" altLang="en-US" sz="2400" dirty="0" smtClean="0"/>
              <a:t>に依頼</a:t>
            </a:r>
            <a:endParaRPr lang="en-US" altLang="ja-JP" sz="2400" dirty="0" smtClean="0"/>
          </a:p>
          <a:p>
            <a:pPr marL="0" indent="0">
              <a:buNone/>
            </a:pPr>
            <a:r>
              <a:rPr lang="ja-JP" altLang="en-US" sz="2400" dirty="0" smtClean="0"/>
              <a:t>⇒ 簡易測光マニュアル</a:t>
            </a:r>
            <a:r>
              <a:rPr lang="en-US" altLang="ja-JP" sz="2400" dirty="0" smtClean="0"/>
              <a:t>(IRAF/DAOPHOT</a:t>
            </a:r>
            <a:r>
              <a:rPr lang="ja-JP" altLang="en-US" sz="2400" dirty="0" smtClean="0"/>
              <a:t>を用いた</a:t>
            </a:r>
            <a:r>
              <a:rPr lang="en-US" altLang="ja-JP" sz="2400" dirty="0" smtClean="0"/>
              <a:t>PSF</a:t>
            </a:r>
            <a:r>
              <a:rPr lang="ja-JP" altLang="en-US" sz="2400" dirty="0" smtClean="0"/>
              <a:t>測光</a:t>
            </a:r>
            <a:r>
              <a:rPr lang="en-US" altLang="ja-JP" sz="2400" dirty="0" smtClean="0"/>
              <a:t>)</a:t>
            </a:r>
            <a:r>
              <a:rPr lang="ja-JP" altLang="en-US" sz="2400" dirty="0" smtClean="0"/>
              <a:t>の作成</a:t>
            </a:r>
            <a:endParaRPr lang="en-US" altLang="ja-JP" sz="2400" dirty="0" smtClean="0"/>
          </a:p>
          <a:p>
            <a:pPr marL="0" indent="0">
              <a:buNone/>
            </a:pPr>
            <a:r>
              <a:rPr lang="en-US" altLang="ja-JP" sz="2000" dirty="0">
                <a:hlinkClick r:id="rId2"/>
              </a:rPr>
              <a:t>http://home.hiroshima-u.ac.jp/myamanaka/data/daophot_manual.pdf</a:t>
            </a:r>
            <a:endParaRPr lang="en-US" altLang="ja-JP" sz="2000" dirty="0"/>
          </a:p>
          <a:p>
            <a:pPr marL="0" indent="0">
              <a:buNone/>
            </a:pPr>
            <a:endParaRPr lang="en-US" altLang="ja-JP" sz="2400" dirty="0" smtClean="0"/>
          </a:p>
          <a:p>
            <a:pPr marL="0" indent="0">
              <a:buNone/>
            </a:pPr>
            <a:r>
              <a:rPr lang="en-US" altLang="ja-JP" sz="2400" dirty="0" smtClean="0"/>
              <a:t>2. </a:t>
            </a:r>
            <a:r>
              <a:rPr lang="ja-JP" altLang="en-US" sz="2400" dirty="0" smtClean="0"/>
              <a:t>データ解析・測光の半自動化</a:t>
            </a:r>
            <a:endParaRPr lang="en-US" altLang="ja-JP" sz="2400" dirty="0" smtClean="0"/>
          </a:p>
          <a:p>
            <a:pPr marL="0" indent="0">
              <a:buNone/>
            </a:pPr>
            <a:r>
              <a:rPr lang="ja-JP" altLang="en-US" sz="2400" dirty="0" smtClean="0"/>
              <a:t>⇒ </a:t>
            </a:r>
            <a:r>
              <a:rPr lang="en-US" altLang="ja-JP" sz="2400" dirty="0" smtClean="0"/>
              <a:t>IRAF/DAOPHOT</a:t>
            </a:r>
            <a:r>
              <a:rPr lang="ja-JP" altLang="en-US" sz="2400" dirty="0" smtClean="0"/>
              <a:t>の</a:t>
            </a:r>
            <a:r>
              <a:rPr lang="en-US" altLang="ja-JP" sz="2400" dirty="0" smtClean="0"/>
              <a:t>PSF</a:t>
            </a:r>
            <a:r>
              <a:rPr lang="ja-JP" altLang="en-US" sz="2400" dirty="0" smtClean="0"/>
              <a:t>解析を</a:t>
            </a:r>
            <a:r>
              <a:rPr lang="en-US" altLang="ja-JP" sz="2400" dirty="0" smtClean="0"/>
              <a:t>bash</a:t>
            </a:r>
            <a:r>
              <a:rPr lang="ja-JP" altLang="en-US" sz="2400" dirty="0" smtClean="0"/>
              <a:t>に取り込んだシェルスクリプト</a:t>
            </a:r>
            <a:endParaRPr lang="en-US" altLang="ja-JP" sz="2400" dirty="0" smtClean="0"/>
          </a:p>
          <a:p>
            <a:pPr marL="0" indent="0">
              <a:buNone/>
            </a:pPr>
            <a:r>
              <a:rPr lang="ja-JP" altLang="en-US" sz="2400" dirty="0" smtClean="0"/>
              <a:t>ディザリング</a:t>
            </a:r>
            <a:r>
              <a:rPr lang="ja-JP" altLang="en-US" sz="2400" dirty="0"/>
              <a:t>に</a:t>
            </a:r>
            <a:r>
              <a:rPr lang="ja-JP" altLang="en-US" sz="2400" dirty="0" smtClean="0"/>
              <a:t>は未対応。</a:t>
            </a:r>
            <a:endParaRPr lang="en-US" altLang="ja-JP" sz="2400" dirty="0" smtClean="0"/>
          </a:p>
          <a:p>
            <a:pPr marL="0" indent="0">
              <a:buNone/>
            </a:pPr>
            <a:endParaRPr lang="en-US" altLang="ja-JP" sz="2400" dirty="0" smtClean="0"/>
          </a:p>
          <a:p>
            <a:pPr marL="0" indent="0">
              <a:buNone/>
            </a:pPr>
            <a:endParaRPr lang="en-US" altLang="ja-JP" sz="2400" dirty="0" smtClean="0"/>
          </a:p>
          <a:p>
            <a:pPr marL="0" indent="0">
              <a:buNone/>
            </a:pPr>
            <a:endParaRPr lang="en-US" altLang="ja-JP" sz="2400" dirty="0" smtClean="0"/>
          </a:p>
        </p:txBody>
      </p:sp>
      <p:sp>
        <p:nvSpPr>
          <p:cNvPr id="4" name="テキスト ボックス 3"/>
          <p:cNvSpPr txBox="1"/>
          <p:nvPr/>
        </p:nvSpPr>
        <p:spPr>
          <a:xfrm>
            <a:off x="863588" y="5085184"/>
            <a:ext cx="7488832" cy="523220"/>
          </a:xfrm>
          <a:prstGeom prst="rect">
            <a:avLst/>
          </a:prstGeom>
          <a:noFill/>
          <a:ln w="28575">
            <a:solidFill>
              <a:srgbClr val="FF0000"/>
            </a:solidFill>
          </a:ln>
        </p:spPr>
        <p:txBody>
          <a:bodyPr wrap="square" rtlCol="0">
            <a:spAutoFit/>
          </a:bodyPr>
          <a:lstStyle/>
          <a:p>
            <a:r>
              <a:rPr kumimoji="1" lang="ja-JP" altLang="en-US" sz="2800" dirty="0" smtClean="0"/>
              <a:t>とにかくデータ量は膨大！</a:t>
            </a:r>
            <a:r>
              <a:rPr kumimoji="1" lang="en-US" altLang="ja-JP" sz="2800" dirty="0" smtClean="0"/>
              <a:t>(</a:t>
            </a:r>
            <a:r>
              <a:rPr kumimoji="1" lang="ja-JP" altLang="en-US" sz="2800" dirty="0" smtClean="0"/>
              <a:t>いわゆる嬉しい悲鳴</a:t>
            </a:r>
            <a:r>
              <a:rPr kumimoji="1" lang="en-US" altLang="ja-JP" sz="2800" dirty="0" smtClean="0"/>
              <a:t>)</a:t>
            </a:r>
          </a:p>
        </p:txBody>
      </p:sp>
      <p:sp>
        <p:nvSpPr>
          <p:cNvPr id="5" name="テキスト ボックス 4"/>
          <p:cNvSpPr txBox="1"/>
          <p:nvPr/>
        </p:nvSpPr>
        <p:spPr>
          <a:xfrm>
            <a:off x="1763688" y="5769260"/>
            <a:ext cx="5472608" cy="830997"/>
          </a:xfrm>
          <a:prstGeom prst="rect">
            <a:avLst/>
          </a:prstGeom>
          <a:noFill/>
        </p:spPr>
        <p:txBody>
          <a:bodyPr wrap="square" rtlCol="0">
            <a:spAutoFit/>
          </a:bodyPr>
          <a:lstStyle/>
          <a:p>
            <a:r>
              <a:rPr lang="ja-JP" altLang="en-US" sz="2400" i="1" dirty="0"/>
              <a:t>突発</a:t>
            </a:r>
            <a:r>
              <a:rPr lang="ja-JP" altLang="en-US" sz="2400" i="1" dirty="0" smtClean="0"/>
              <a:t>天体の論文化タイムスケールは </a:t>
            </a:r>
            <a:endParaRPr lang="en-US" altLang="ja-JP" sz="2400" i="1" dirty="0" smtClean="0"/>
          </a:p>
          <a:p>
            <a:r>
              <a:rPr lang="en-US" altLang="ja-JP" sz="2400" i="1" dirty="0" smtClean="0">
                <a:solidFill>
                  <a:srgbClr val="FF0000"/>
                </a:solidFill>
              </a:rPr>
              <a:t>weeks – months </a:t>
            </a:r>
            <a:r>
              <a:rPr lang="ja-JP" altLang="en-US" sz="2400" i="1" dirty="0" err="1" smtClean="0"/>
              <a:t>なので解</a:t>
            </a:r>
            <a:r>
              <a:rPr lang="ja-JP" altLang="en-US" sz="2400" i="1" dirty="0" smtClean="0"/>
              <a:t>決すべき問題 </a:t>
            </a:r>
            <a:endParaRPr kumimoji="1" lang="ja-JP" altLang="en-US" sz="2400" i="1" dirty="0"/>
          </a:p>
        </p:txBody>
      </p:sp>
    </p:spTree>
    <p:extLst>
      <p:ext uri="{BB962C8B-B14F-4D97-AF65-F5344CB8AC3E}">
        <p14:creationId xmlns:p14="http://schemas.microsoft.com/office/powerpoint/2010/main" val="411659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2212" y="152636"/>
            <a:ext cx="8748972" cy="1143000"/>
          </a:xfrm>
        </p:spPr>
        <p:txBody>
          <a:bodyPr>
            <a:noAutofit/>
          </a:bodyPr>
          <a:lstStyle/>
          <a:p>
            <a:r>
              <a:rPr lang="ja-JP" altLang="en-US" sz="4000" dirty="0" smtClean="0"/>
              <a:t>簡易測光マニュアルの作成</a:t>
            </a:r>
            <a:endParaRPr kumimoji="1" lang="ja-JP" altLang="en-US" sz="4000"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8404" t="13176" r="29582" b="9417"/>
          <a:stretch/>
        </p:blipFill>
        <p:spPr bwMode="auto">
          <a:xfrm>
            <a:off x="4355976" y="1340768"/>
            <a:ext cx="4696537" cy="461146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215516" y="2780928"/>
            <a:ext cx="4212468" cy="3170099"/>
          </a:xfrm>
          <a:prstGeom prst="rect">
            <a:avLst/>
          </a:prstGeom>
          <a:noFill/>
        </p:spPr>
        <p:txBody>
          <a:bodyPr wrap="square" rtlCol="0">
            <a:spAutoFit/>
          </a:bodyPr>
          <a:lstStyle/>
          <a:p>
            <a:r>
              <a:rPr lang="en-US" altLang="ja-JP" sz="2000" dirty="0" smtClean="0"/>
              <a:t>SN 2011fe </a:t>
            </a:r>
            <a:r>
              <a:rPr lang="ja-JP" altLang="en-US" sz="2000" dirty="0" smtClean="0"/>
              <a:t>観測依頼時にあまりに大量</a:t>
            </a:r>
            <a:endParaRPr lang="en-US" altLang="ja-JP" sz="2000" dirty="0" smtClean="0"/>
          </a:p>
          <a:p>
            <a:r>
              <a:rPr lang="ja-JP" altLang="en-US" sz="2000" dirty="0" smtClean="0"/>
              <a:t>のデータ解析に追われての対策案</a:t>
            </a:r>
            <a:endParaRPr lang="en-US" altLang="ja-JP" sz="2000" dirty="0" smtClean="0"/>
          </a:p>
          <a:p>
            <a:endParaRPr lang="en-US" altLang="ja-JP" sz="2000" dirty="0"/>
          </a:p>
          <a:p>
            <a:r>
              <a:rPr lang="en-US" altLang="ja-JP" sz="2000" b="1" dirty="0" smtClean="0">
                <a:solidFill>
                  <a:srgbClr val="FF0000"/>
                </a:solidFill>
              </a:rPr>
              <a:t>M1</a:t>
            </a:r>
            <a:r>
              <a:rPr lang="ja-JP" altLang="en-US" sz="2000" b="1" dirty="0" smtClean="0">
                <a:solidFill>
                  <a:srgbClr val="FF0000"/>
                </a:solidFill>
              </a:rPr>
              <a:t>・</a:t>
            </a:r>
            <a:r>
              <a:rPr lang="en-US" altLang="ja-JP" sz="2000" b="1" dirty="0" smtClean="0">
                <a:solidFill>
                  <a:srgbClr val="FF0000"/>
                </a:solidFill>
              </a:rPr>
              <a:t>M2</a:t>
            </a:r>
            <a:r>
              <a:rPr lang="ja-JP" altLang="en-US" sz="2000" b="1" dirty="0" smtClean="0">
                <a:solidFill>
                  <a:srgbClr val="FF0000"/>
                </a:solidFill>
              </a:rPr>
              <a:t>レベル</a:t>
            </a:r>
            <a:r>
              <a:rPr lang="ja-JP" altLang="en-US" sz="2000" dirty="0" smtClean="0"/>
              <a:t>向け</a:t>
            </a:r>
            <a:r>
              <a:rPr lang="en-US" altLang="ja-JP" sz="2000" dirty="0" smtClean="0"/>
              <a:t>(</a:t>
            </a:r>
            <a:r>
              <a:rPr lang="ja-JP" altLang="en-US" sz="2000" dirty="0" smtClean="0"/>
              <a:t>一度は</a:t>
            </a:r>
            <a:r>
              <a:rPr lang="en-US" altLang="ja-JP" sz="2000" dirty="0" smtClean="0"/>
              <a:t>IRAF</a:t>
            </a:r>
            <a:r>
              <a:rPr lang="ja-JP" altLang="en-US" sz="2000" dirty="0" smtClean="0"/>
              <a:t>で</a:t>
            </a:r>
            <a:endParaRPr lang="en-US" altLang="ja-JP" sz="2000" dirty="0" smtClean="0"/>
          </a:p>
          <a:p>
            <a:r>
              <a:rPr lang="ja-JP" altLang="en-US" sz="2000" dirty="0" smtClean="0"/>
              <a:t>解析経験があると読める</a:t>
            </a:r>
            <a:r>
              <a:rPr lang="en-US" altLang="ja-JP" sz="2000" dirty="0" smtClean="0"/>
              <a:t>)</a:t>
            </a:r>
          </a:p>
          <a:p>
            <a:endParaRPr lang="en-US" altLang="ja-JP" sz="2000" dirty="0"/>
          </a:p>
          <a:p>
            <a:r>
              <a:rPr lang="ja-JP" altLang="en-US" sz="2000" dirty="0" smtClean="0"/>
              <a:t>初</a:t>
            </a:r>
            <a:r>
              <a:rPr lang="ja-JP" altLang="en-US" sz="2000" dirty="0"/>
              <a:t>学</a:t>
            </a:r>
            <a:r>
              <a:rPr lang="ja-JP" altLang="en-US" sz="2000" dirty="0" smtClean="0"/>
              <a:t>者向けの日本語で書かれたテキストは無かった。</a:t>
            </a:r>
            <a:r>
              <a:rPr lang="en-US" altLang="ja-JP" sz="2000" dirty="0"/>
              <a:t>(</a:t>
            </a:r>
            <a:r>
              <a:rPr lang="ja-JP" altLang="en-US" sz="2000" b="1" dirty="0">
                <a:solidFill>
                  <a:srgbClr val="FF0000"/>
                </a:solidFill>
              </a:rPr>
              <a:t>全</a:t>
            </a:r>
            <a:r>
              <a:rPr lang="en-US" altLang="ja-JP" sz="2000" b="1" dirty="0">
                <a:solidFill>
                  <a:srgbClr val="FF0000"/>
                </a:solidFill>
              </a:rPr>
              <a:t>32</a:t>
            </a:r>
            <a:r>
              <a:rPr lang="ja-JP" altLang="en-US" sz="2000" b="1" dirty="0">
                <a:solidFill>
                  <a:srgbClr val="FF0000"/>
                </a:solidFill>
              </a:rPr>
              <a:t>ページ</a:t>
            </a:r>
            <a:r>
              <a:rPr lang="en-US" altLang="ja-JP" sz="2000" dirty="0" smtClean="0"/>
              <a:t>)</a:t>
            </a:r>
          </a:p>
          <a:p>
            <a:r>
              <a:rPr lang="ja-JP" altLang="en-US" sz="2000" dirty="0" smtClean="0"/>
              <a:t>⇒高田氏著の</a:t>
            </a:r>
            <a:r>
              <a:rPr lang="en-US" altLang="ja-JP" sz="2000" dirty="0" smtClean="0"/>
              <a:t>DAOPHOT</a:t>
            </a:r>
            <a:r>
              <a:rPr lang="ja-JP" altLang="en-US" sz="2000" dirty="0" smtClean="0"/>
              <a:t>の簡易マニュアルも参照してください。</a:t>
            </a:r>
            <a:endParaRPr lang="en-US" altLang="ja-JP" sz="2000" dirty="0" smtClean="0"/>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2102" t="32961" r="15009" b="20153"/>
          <a:stretch/>
        </p:blipFill>
        <p:spPr bwMode="auto">
          <a:xfrm>
            <a:off x="107504" y="1232756"/>
            <a:ext cx="4356484" cy="149352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p:nvSpPr>
        <p:spPr>
          <a:xfrm>
            <a:off x="1187624" y="6021288"/>
            <a:ext cx="6804756" cy="646331"/>
          </a:xfrm>
          <a:prstGeom prst="rect">
            <a:avLst/>
          </a:prstGeom>
          <a:ln w="19050">
            <a:solidFill>
              <a:schemeClr val="tx1"/>
            </a:solidFill>
          </a:ln>
        </p:spPr>
        <p:txBody>
          <a:bodyPr wrap="square">
            <a:spAutoFit/>
          </a:bodyPr>
          <a:lstStyle/>
          <a:p>
            <a:r>
              <a:rPr lang="ja-JP" altLang="en-US" dirty="0" smtClean="0"/>
              <a:t>どうぞご自由にダウンロードしてください</a:t>
            </a:r>
            <a:endParaRPr lang="en-US" altLang="ja-JP" dirty="0" smtClean="0"/>
          </a:p>
          <a:p>
            <a:r>
              <a:rPr lang="en-US" altLang="ja-JP" dirty="0" smtClean="0"/>
              <a:t>http</a:t>
            </a:r>
            <a:r>
              <a:rPr lang="en-US" altLang="ja-JP" dirty="0"/>
              <a:t>://</a:t>
            </a:r>
            <a:r>
              <a:rPr lang="en-US" altLang="ja-JP" dirty="0" smtClean="0"/>
              <a:t>home.hiroshima-u.ac.jp/myamanaka/data/daophot_manual.pdf</a:t>
            </a:r>
            <a:endParaRPr lang="ja-JP" altLang="en-US" dirty="0"/>
          </a:p>
        </p:txBody>
      </p:sp>
    </p:spTree>
    <p:extLst>
      <p:ext uri="{BB962C8B-B14F-4D97-AF65-F5344CB8AC3E}">
        <p14:creationId xmlns:p14="http://schemas.microsoft.com/office/powerpoint/2010/main" val="57965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29680" y="2636912"/>
            <a:ext cx="7476132" cy="830997"/>
          </a:xfrm>
          <a:prstGeom prst="rect">
            <a:avLst/>
          </a:prstGeom>
          <a:noFill/>
        </p:spPr>
        <p:txBody>
          <a:bodyPr wrap="square" rtlCol="0">
            <a:spAutoFit/>
          </a:bodyPr>
          <a:lstStyle/>
          <a:p>
            <a:pPr algn="ctr"/>
            <a:r>
              <a:rPr kumimoji="1" lang="en-US" altLang="ja-JP" sz="4800" dirty="0" smtClean="0"/>
              <a:t>SN 2011fe/PTF11kly in M101</a:t>
            </a:r>
          </a:p>
        </p:txBody>
      </p:sp>
    </p:spTree>
    <p:extLst>
      <p:ext uri="{BB962C8B-B14F-4D97-AF65-F5344CB8AC3E}">
        <p14:creationId xmlns:p14="http://schemas.microsoft.com/office/powerpoint/2010/main" val="2022361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368660"/>
            <a:ext cx="5004556" cy="584775"/>
          </a:xfrm>
          <a:prstGeom prst="rect">
            <a:avLst/>
          </a:prstGeom>
          <a:noFill/>
          <a:ln w="28575">
            <a:solidFill>
              <a:schemeClr val="tx1"/>
            </a:solidFill>
          </a:ln>
        </p:spPr>
        <p:txBody>
          <a:bodyPr wrap="square" rtlCol="0">
            <a:spAutoFit/>
          </a:bodyPr>
          <a:lstStyle/>
          <a:p>
            <a:r>
              <a:rPr lang="en-US" altLang="ja-JP" sz="3200" dirty="0" smtClean="0"/>
              <a:t>SN 2011fe/PTF11kly in M101</a:t>
            </a:r>
          </a:p>
        </p:txBody>
      </p:sp>
      <p:sp>
        <p:nvSpPr>
          <p:cNvPr id="3" name="テキスト ボックス 2"/>
          <p:cNvSpPr txBox="1"/>
          <p:nvPr/>
        </p:nvSpPr>
        <p:spPr>
          <a:xfrm>
            <a:off x="908100" y="1088740"/>
            <a:ext cx="3780420" cy="1477328"/>
          </a:xfrm>
          <a:prstGeom prst="rect">
            <a:avLst/>
          </a:prstGeom>
          <a:noFill/>
        </p:spPr>
        <p:txBody>
          <a:bodyPr wrap="square" rtlCol="0">
            <a:spAutoFit/>
          </a:bodyPr>
          <a:lstStyle/>
          <a:p>
            <a:r>
              <a:rPr kumimoji="1" lang="en-US" altLang="ja-JP" dirty="0" smtClean="0"/>
              <a:t>2011</a:t>
            </a:r>
            <a:r>
              <a:rPr kumimoji="1" lang="ja-JP" altLang="en-US" dirty="0" smtClean="0"/>
              <a:t>年</a:t>
            </a:r>
            <a:r>
              <a:rPr kumimoji="1" lang="en-US" altLang="ja-JP" dirty="0" smtClean="0"/>
              <a:t>8</a:t>
            </a:r>
            <a:r>
              <a:rPr kumimoji="1" lang="ja-JP" altLang="en-US" dirty="0" smtClean="0"/>
              <a:t>月</a:t>
            </a:r>
            <a:r>
              <a:rPr kumimoji="1" lang="en-US" altLang="ja-JP" dirty="0" smtClean="0"/>
              <a:t>24.0</a:t>
            </a:r>
            <a:r>
              <a:rPr kumimoji="1" lang="ja-JP" altLang="en-US" dirty="0" smtClean="0"/>
              <a:t>日</a:t>
            </a:r>
            <a:r>
              <a:rPr kumimoji="1" lang="en-US" altLang="ja-JP" dirty="0" smtClean="0"/>
              <a:t>(UT)</a:t>
            </a:r>
            <a:r>
              <a:rPr kumimoji="1" lang="ja-JP" altLang="en-US" dirty="0" smtClean="0"/>
              <a:t> </a:t>
            </a:r>
            <a:endParaRPr kumimoji="1" lang="en-US" altLang="ja-JP" dirty="0" smtClean="0"/>
          </a:p>
          <a:p>
            <a:r>
              <a:rPr lang="en-US" altLang="ja-JP" dirty="0" smtClean="0"/>
              <a:t>Palomar Transient Factory</a:t>
            </a:r>
          </a:p>
          <a:p>
            <a:r>
              <a:rPr lang="ja-JP" altLang="en-US" dirty="0" smtClean="0"/>
              <a:t>によって</a:t>
            </a:r>
            <a:r>
              <a:rPr lang="en-US" altLang="ja-JP" dirty="0" smtClean="0">
                <a:solidFill>
                  <a:srgbClr val="FF0000"/>
                </a:solidFill>
              </a:rPr>
              <a:t>M101 (6.4Mpc) </a:t>
            </a:r>
            <a:r>
              <a:rPr lang="ja-JP" altLang="en-US" dirty="0" err="1" smtClean="0"/>
              <a:t>にて</a:t>
            </a:r>
            <a:endParaRPr lang="en-US" altLang="ja-JP" dirty="0" smtClean="0"/>
          </a:p>
          <a:p>
            <a:r>
              <a:rPr kumimoji="1" lang="ja-JP" altLang="en-US" dirty="0" smtClean="0"/>
              <a:t>発見</a:t>
            </a:r>
            <a:r>
              <a:rPr lang="ja-JP" altLang="en-US" dirty="0" smtClean="0"/>
              <a:t>、</a:t>
            </a:r>
            <a:r>
              <a:rPr lang="en-US" altLang="ja-JP" dirty="0" smtClean="0"/>
              <a:t>17.2</a:t>
            </a:r>
            <a:r>
              <a:rPr lang="ja-JP" altLang="en-US" dirty="0" smtClean="0"/>
              <a:t>等</a:t>
            </a:r>
            <a:r>
              <a:rPr lang="en-US" altLang="ja-JP" dirty="0"/>
              <a:t> </a:t>
            </a:r>
            <a:r>
              <a:rPr kumimoji="1" lang="en-US" altLang="ja-JP" dirty="0" smtClean="0"/>
              <a:t>(ATEL 3581)</a:t>
            </a:r>
          </a:p>
          <a:p>
            <a:r>
              <a:rPr lang="ja-JP" altLang="en-US" dirty="0" smtClean="0"/>
              <a:t>⇒　</a:t>
            </a:r>
            <a:r>
              <a:rPr lang="ja-JP" altLang="en-US" dirty="0"/>
              <a:t>　</a:t>
            </a:r>
            <a:r>
              <a:rPr lang="ja-JP" altLang="en-US" dirty="0" smtClean="0"/>
              <a:t>極大まで</a:t>
            </a:r>
            <a:r>
              <a:rPr lang="en-US" altLang="ja-JP" dirty="0" smtClean="0"/>
              <a:t>7</a:t>
            </a:r>
            <a:r>
              <a:rPr lang="ja-JP" altLang="en-US" dirty="0" smtClean="0"/>
              <a:t>等以上の増光！</a:t>
            </a:r>
            <a:endParaRPr kumimoji="1" lang="en-US" altLang="ja-JP" dirty="0" smtClean="0"/>
          </a:p>
        </p:txBody>
      </p:sp>
      <p:sp>
        <p:nvSpPr>
          <p:cNvPr id="5" name="テキスト ボックス 4"/>
          <p:cNvSpPr txBox="1"/>
          <p:nvPr/>
        </p:nvSpPr>
        <p:spPr>
          <a:xfrm>
            <a:off x="899592" y="2627620"/>
            <a:ext cx="4212468" cy="369332"/>
          </a:xfrm>
          <a:prstGeom prst="rect">
            <a:avLst/>
          </a:prstGeom>
          <a:noFill/>
        </p:spPr>
        <p:txBody>
          <a:bodyPr wrap="square" rtlCol="0">
            <a:spAutoFit/>
          </a:bodyPr>
          <a:lstStyle/>
          <a:p>
            <a:r>
              <a:rPr lang="ja-JP" altLang="en-US" dirty="0" smtClean="0"/>
              <a:t>他波長観測：</a:t>
            </a:r>
            <a:r>
              <a:rPr kumimoji="1" lang="en-US" altLang="ja-JP" dirty="0" smtClean="0"/>
              <a:t>X</a:t>
            </a:r>
            <a:r>
              <a:rPr kumimoji="1" lang="ja-JP" altLang="en-US" dirty="0" smtClean="0"/>
              <a:t>線、電波観測で深い上限値</a:t>
            </a:r>
            <a:endParaRPr kumimoji="1" lang="ja-JP" altLang="en-US" dirty="0"/>
          </a:p>
        </p:txBody>
      </p:sp>
      <p:sp>
        <p:nvSpPr>
          <p:cNvPr id="6" name="テキスト ボックス 5"/>
          <p:cNvSpPr txBox="1"/>
          <p:nvPr/>
        </p:nvSpPr>
        <p:spPr>
          <a:xfrm>
            <a:off x="888988" y="3175808"/>
            <a:ext cx="4212468" cy="1477328"/>
          </a:xfrm>
          <a:prstGeom prst="rect">
            <a:avLst/>
          </a:prstGeom>
          <a:noFill/>
        </p:spPr>
        <p:txBody>
          <a:bodyPr wrap="square" rtlCol="0">
            <a:spAutoFit/>
          </a:bodyPr>
          <a:lstStyle/>
          <a:p>
            <a:r>
              <a:rPr kumimoji="1" lang="ja-JP" altLang="en-US" dirty="0" smtClean="0"/>
              <a:t>先行論文 </a:t>
            </a:r>
            <a:r>
              <a:rPr kumimoji="1" lang="en-US" altLang="ja-JP" dirty="0" smtClean="0"/>
              <a:t>(</a:t>
            </a:r>
            <a:r>
              <a:rPr kumimoji="1" lang="en-US" altLang="ja-JP" b="1" dirty="0" smtClean="0">
                <a:solidFill>
                  <a:srgbClr val="FF0000"/>
                </a:solidFill>
              </a:rPr>
              <a:t>Nature 2</a:t>
            </a:r>
            <a:r>
              <a:rPr kumimoji="1" lang="ja-JP" altLang="en-US" b="1" dirty="0" smtClean="0">
                <a:solidFill>
                  <a:srgbClr val="FF0000"/>
                </a:solidFill>
              </a:rPr>
              <a:t>件</a:t>
            </a:r>
            <a:r>
              <a:rPr kumimoji="1" lang="ja-JP" altLang="en-US" dirty="0" smtClean="0"/>
              <a:t>、投稿中含む</a:t>
            </a:r>
            <a:r>
              <a:rPr kumimoji="1" lang="en-US" altLang="ja-JP" dirty="0" smtClean="0"/>
              <a:t>) </a:t>
            </a:r>
            <a:r>
              <a:rPr kumimoji="1" lang="en-US" altLang="ja-JP" b="1" dirty="0" smtClean="0">
                <a:solidFill>
                  <a:srgbClr val="FF0000"/>
                </a:solidFill>
              </a:rPr>
              <a:t>6</a:t>
            </a:r>
            <a:r>
              <a:rPr kumimoji="1" lang="ja-JP" altLang="en-US" b="1" dirty="0" smtClean="0">
                <a:solidFill>
                  <a:srgbClr val="FF0000"/>
                </a:solidFill>
              </a:rPr>
              <a:t>本 </a:t>
            </a:r>
            <a:r>
              <a:rPr kumimoji="1" lang="en-US" altLang="ja-JP" b="1" dirty="0" smtClean="0">
                <a:solidFill>
                  <a:srgbClr val="FF0000"/>
                </a:solidFill>
              </a:rPr>
              <a:t> </a:t>
            </a:r>
          </a:p>
          <a:p>
            <a:r>
              <a:rPr lang="ja-JP" altLang="en-US" dirty="0" smtClean="0"/>
              <a:t>✓</a:t>
            </a:r>
            <a:r>
              <a:rPr lang="en-US" altLang="ja-JP" dirty="0" err="1" smtClean="0"/>
              <a:t>Weidong</a:t>
            </a:r>
            <a:r>
              <a:rPr lang="en-US" altLang="ja-JP" dirty="0" smtClean="0"/>
              <a:t> Li et al. 2011, Nature, 480, 348 </a:t>
            </a:r>
          </a:p>
          <a:p>
            <a:r>
              <a:rPr lang="en-US" altLang="ja-JP" dirty="0" smtClean="0"/>
              <a:t>(9/7 arXiv:1109.1592v1)</a:t>
            </a:r>
          </a:p>
          <a:p>
            <a:r>
              <a:rPr lang="en-US" altLang="ja-JP" dirty="0" smtClean="0"/>
              <a:t>HST</a:t>
            </a:r>
            <a:r>
              <a:rPr lang="ja-JP" altLang="en-US" dirty="0"/>
              <a:t>の</a:t>
            </a:r>
            <a:r>
              <a:rPr lang="ja-JP" altLang="en-US" dirty="0" smtClean="0"/>
              <a:t>過去イメージによるいくつかの</a:t>
            </a:r>
            <a:endParaRPr lang="en-US" altLang="ja-JP" dirty="0" smtClean="0"/>
          </a:p>
          <a:p>
            <a:r>
              <a:rPr lang="ja-JP" altLang="en-US" dirty="0" smtClean="0"/>
              <a:t>親星伴星モデルの棄却、制限</a:t>
            </a:r>
            <a:endParaRPr lang="en-US" altLang="ja-JP" dirty="0" smtClean="0"/>
          </a:p>
        </p:txBody>
      </p:sp>
      <p:sp>
        <p:nvSpPr>
          <p:cNvPr id="7" name="テキスト ボックス 6"/>
          <p:cNvSpPr txBox="1"/>
          <p:nvPr/>
        </p:nvSpPr>
        <p:spPr>
          <a:xfrm>
            <a:off x="323528" y="5925470"/>
            <a:ext cx="5004556" cy="707886"/>
          </a:xfrm>
          <a:prstGeom prst="rect">
            <a:avLst/>
          </a:prstGeom>
          <a:noFill/>
          <a:ln w="28575">
            <a:solidFill>
              <a:srgbClr val="FF0000"/>
            </a:solidFill>
          </a:ln>
        </p:spPr>
        <p:txBody>
          <a:bodyPr wrap="square" rtlCol="0">
            <a:spAutoFit/>
          </a:bodyPr>
          <a:lstStyle/>
          <a:p>
            <a:r>
              <a:rPr lang="en-US" altLang="ja-JP" sz="2000" dirty="0" smtClean="0"/>
              <a:t>87A</a:t>
            </a:r>
            <a:r>
              <a:rPr lang="ja-JP" altLang="en-US" sz="2000" dirty="0" smtClean="0"/>
              <a:t>以来の明るさになることが予測される。</a:t>
            </a:r>
            <a:endParaRPr lang="en-US" altLang="ja-JP" sz="2000" dirty="0" smtClean="0"/>
          </a:p>
          <a:p>
            <a:r>
              <a:rPr lang="ja-JP" altLang="en-US" sz="2000" dirty="0" smtClean="0"/>
              <a:t>⇒大学間連携における観測の呼びかけ</a:t>
            </a:r>
            <a:endParaRPr kumimoji="1" lang="ja-JP" altLang="en-US" sz="2000" dirty="0"/>
          </a:p>
        </p:txBody>
      </p:sp>
      <p:sp>
        <p:nvSpPr>
          <p:cNvPr id="8" name="テキスト ボックス 7"/>
          <p:cNvSpPr txBox="1"/>
          <p:nvPr/>
        </p:nvSpPr>
        <p:spPr>
          <a:xfrm>
            <a:off x="863588" y="4679848"/>
            <a:ext cx="4716524" cy="1200329"/>
          </a:xfrm>
          <a:prstGeom prst="rect">
            <a:avLst/>
          </a:prstGeom>
          <a:noFill/>
        </p:spPr>
        <p:txBody>
          <a:bodyPr wrap="square" rtlCol="0">
            <a:spAutoFit/>
          </a:bodyPr>
          <a:lstStyle/>
          <a:p>
            <a:r>
              <a:rPr lang="ja-JP" altLang="en-US" dirty="0" smtClean="0"/>
              <a:t>✓ </a:t>
            </a:r>
            <a:r>
              <a:rPr lang="en-US" altLang="ja-JP" dirty="0" smtClean="0"/>
              <a:t>Peter E. Nugent et al. 2011,  Nature,</a:t>
            </a:r>
            <a:r>
              <a:rPr lang="ja-JP" altLang="en-US" dirty="0" smtClean="0"/>
              <a:t> </a:t>
            </a:r>
            <a:r>
              <a:rPr lang="en-US" altLang="ja-JP" dirty="0" smtClean="0"/>
              <a:t>480, 344</a:t>
            </a:r>
          </a:p>
          <a:p>
            <a:r>
              <a:rPr lang="en-US" altLang="ja-JP" dirty="0" smtClean="0"/>
              <a:t>(10/27 arXiv:1110.6201v1)</a:t>
            </a:r>
          </a:p>
          <a:p>
            <a:r>
              <a:rPr lang="ja-JP" altLang="en-US" dirty="0" smtClean="0"/>
              <a:t>最初期スペクトル進化から親星主星モデルに</a:t>
            </a:r>
            <a:endParaRPr lang="en-US" altLang="ja-JP" dirty="0" smtClean="0"/>
          </a:p>
          <a:p>
            <a:r>
              <a:rPr lang="ja-JP" altLang="en-US" dirty="0"/>
              <a:t>制限</a:t>
            </a:r>
            <a:r>
              <a:rPr lang="ja-JP" altLang="en-US" dirty="0" smtClean="0"/>
              <a:t> </a:t>
            </a:r>
            <a:endParaRPr kumimoji="1" lang="ja-JP" altLang="en-US" dirty="0"/>
          </a:p>
        </p:txBody>
      </p:sp>
      <p:pic>
        <p:nvPicPr>
          <p:cNvPr id="1026" name="Picture 2" descr="http://home.hiroshima-u.ac.jp/d111618/file/m101_VR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2919" y="356037"/>
            <a:ext cx="3101569" cy="637502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線コネクタ 8"/>
          <p:cNvCxnSpPr/>
          <p:nvPr/>
        </p:nvCxnSpPr>
        <p:spPr>
          <a:xfrm>
            <a:off x="7882272" y="4701902"/>
            <a:ext cx="0" cy="18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rot="16200000" flipV="1">
            <a:off x="8010392" y="4572662"/>
            <a:ext cx="0" cy="18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6156176" y="5661248"/>
            <a:ext cx="2556284" cy="646331"/>
          </a:xfrm>
          <a:prstGeom prst="rect">
            <a:avLst/>
          </a:prstGeom>
          <a:solidFill>
            <a:schemeClr val="tx1"/>
          </a:solidFill>
          <a:ln w="19050">
            <a:solidFill>
              <a:schemeClr val="bg1"/>
            </a:solidFill>
          </a:ln>
        </p:spPr>
        <p:txBody>
          <a:bodyPr wrap="square" rtlCol="0">
            <a:spAutoFit/>
          </a:bodyPr>
          <a:lstStyle/>
          <a:p>
            <a:r>
              <a:rPr kumimoji="1" lang="en-US" altLang="ja-JP" dirty="0" smtClean="0">
                <a:solidFill>
                  <a:schemeClr val="bg1"/>
                </a:solidFill>
              </a:rPr>
              <a:t>Kanata/</a:t>
            </a:r>
            <a:r>
              <a:rPr kumimoji="1" lang="en-US" altLang="ja-JP" dirty="0" err="1" smtClean="0">
                <a:solidFill>
                  <a:schemeClr val="bg1"/>
                </a:solidFill>
              </a:rPr>
              <a:t>HOWPol</a:t>
            </a:r>
            <a:r>
              <a:rPr kumimoji="1" lang="en-US" altLang="ja-JP" dirty="0" smtClean="0">
                <a:solidFill>
                  <a:schemeClr val="bg1"/>
                </a:solidFill>
              </a:rPr>
              <a:t> </a:t>
            </a:r>
            <a:r>
              <a:rPr kumimoji="1" lang="en-US" altLang="ja-JP" dirty="0" err="1" smtClean="0">
                <a:solidFill>
                  <a:schemeClr val="bg1"/>
                </a:solidFill>
              </a:rPr>
              <a:t>V,Rc</a:t>
            </a:r>
            <a:r>
              <a:rPr kumimoji="1" lang="en-US" altLang="ja-JP" dirty="0" smtClean="0">
                <a:solidFill>
                  <a:schemeClr val="bg1"/>
                </a:solidFill>
              </a:rPr>
              <a:t>, </a:t>
            </a:r>
            <a:r>
              <a:rPr kumimoji="1" lang="en-US" altLang="ja-JP" dirty="0" err="1" smtClean="0">
                <a:solidFill>
                  <a:schemeClr val="bg1"/>
                </a:solidFill>
              </a:rPr>
              <a:t>Ic</a:t>
            </a:r>
            <a:endParaRPr kumimoji="1" lang="en-US" altLang="ja-JP" dirty="0" smtClean="0">
              <a:solidFill>
                <a:schemeClr val="bg1"/>
              </a:solidFill>
            </a:endParaRPr>
          </a:p>
          <a:p>
            <a:r>
              <a:rPr lang="en-US" altLang="ja-JP" dirty="0" smtClean="0">
                <a:solidFill>
                  <a:schemeClr val="bg1"/>
                </a:solidFill>
              </a:rPr>
              <a:t>Composited by R. </a:t>
            </a:r>
            <a:r>
              <a:rPr lang="en-US" altLang="ja-JP" dirty="0" err="1" smtClean="0">
                <a:solidFill>
                  <a:schemeClr val="bg1"/>
                </a:solidFill>
              </a:rPr>
              <a:t>Itoh</a:t>
            </a:r>
            <a:endParaRPr kumimoji="1" lang="ja-JP" altLang="en-US" dirty="0">
              <a:solidFill>
                <a:schemeClr val="bg1"/>
              </a:solidFill>
            </a:endParaRPr>
          </a:p>
        </p:txBody>
      </p:sp>
    </p:spTree>
    <p:extLst>
      <p:ext uri="{BB962C8B-B14F-4D97-AF65-F5344CB8AC3E}">
        <p14:creationId xmlns:p14="http://schemas.microsoft.com/office/powerpoint/2010/main" val="2672473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3664</TotalTime>
  <Words>1825</Words>
  <Application>Microsoft Office PowerPoint</Application>
  <PresentationFormat>画面に合わせる (4:3)</PresentationFormat>
  <Paragraphs>398</Paragraphs>
  <Slides>29</Slides>
  <Notes>4</Notes>
  <HiddenSlides>0</HiddenSlides>
  <MMClips>0</MMClips>
  <ScaleCrop>false</ScaleCrop>
  <HeadingPairs>
    <vt:vector size="4" baseType="variant">
      <vt:variant>
        <vt:lpstr>テーマ</vt:lpstr>
      </vt:variant>
      <vt:variant>
        <vt:i4>1</vt:i4>
      </vt:variant>
      <vt:variant>
        <vt:lpstr>スライド タイトル</vt:lpstr>
      </vt:variant>
      <vt:variant>
        <vt:i4>29</vt:i4>
      </vt:variant>
    </vt:vector>
  </HeadingPairs>
  <TitlesOfParts>
    <vt:vector size="30" baseType="lpstr">
      <vt:lpstr>Office ​​テーマ</vt:lpstr>
      <vt:lpstr>PowerPoint プレゼンテーション</vt:lpstr>
      <vt:lpstr>-大学間連携における光赤外ネットワーク- “OISTER”</vt:lpstr>
      <vt:lpstr>PowerPoint プレゼンテーション</vt:lpstr>
      <vt:lpstr>大学間連携“OISTER”における 超新星観測のメリット</vt:lpstr>
      <vt:lpstr>OISTERにおける超新星の観測状況</vt:lpstr>
      <vt:lpstr>データ解析について</vt:lpstr>
      <vt:lpstr>簡易測光マニュアルの作成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光度曲線</vt:lpstr>
      <vt:lpstr>スペクトル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Owner</dc:creator>
  <cp:lastModifiedBy>Masayuki</cp:lastModifiedBy>
  <cp:revision>381</cp:revision>
  <dcterms:created xsi:type="dcterms:W3CDTF">2011-11-21T15:13:28Z</dcterms:created>
  <dcterms:modified xsi:type="dcterms:W3CDTF">2012-02-17T08:05:34Z</dcterms:modified>
</cp:coreProperties>
</file>