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8" r:id="rId1"/>
  </p:sldMasterIdLst>
  <p:notesMasterIdLst>
    <p:notesMasterId r:id="rId24"/>
  </p:notesMasterIdLst>
  <p:handoutMasterIdLst>
    <p:handoutMasterId r:id="rId25"/>
  </p:handoutMasterIdLst>
  <p:sldIdLst>
    <p:sldId id="390" r:id="rId2"/>
    <p:sldId id="401" r:id="rId3"/>
    <p:sldId id="403" r:id="rId4"/>
    <p:sldId id="402" r:id="rId5"/>
    <p:sldId id="405" r:id="rId6"/>
    <p:sldId id="407" r:id="rId7"/>
    <p:sldId id="408" r:id="rId8"/>
    <p:sldId id="404" r:id="rId9"/>
    <p:sldId id="414" r:id="rId10"/>
    <p:sldId id="409" r:id="rId11"/>
    <p:sldId id="410" r:id="rId12"/>
    <p:sldId id="411" r:id="rId13"/>
    <p:sldId id="387" r:id="rId14"/>
    <p:sldId id="384" r:id="rId15"/>
    <p:sldId id="350" r:id="rId16"/>
    <p:sldId id="413" r:id="rId17"/>
    <p:sldId id="392" r:id="rId18"/>
    <p:sldId id="385" r:id="rId19"/>
    <p:sldId id="416" r:id="rId20"/>
    <p:sldId id="386" r:id="rId21"/>
    <p:sldId id="415" r:id="rId22"/>
    <p:sldId id="395" r:id="rId23"/>
  </p:sldIdLst>
  <p:sldSz cx="9144000" cy="6858000" type="screen4x3"/>
  <p:notesSz cx="6735763" cy="9869488"/>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31" autoAdjust="0"/>
    <p:restoredTop sz="86422" autoAdjust="0"/>
  </p:normalViewPr>
  <p:slideViewPr>
    <p:cSldViewPr>
      <p:cViewPr varScale="1">
        <p:scale>
          <a:sx n="47" d="100"/>
          <a:sy n="47" d="100"/>
        </p:scale>
        <p:origin x="-102" y="-31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329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3"/>
            <a:ext cx="2918579" cy="492938"/>
          </a:xfrm>
          <a:prstGeom prst="rect">
            <a:avLst/>
          </a:prstGeom>
        </p:spPr>
        <p:txBody>
          <a:bodyPr vert="horz" lIns="87562" tIns="43781" rIns="87562" bIns="43781"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15678" y="3"/>
            <a:ext cx="2918579" cy="492938"/>
          </a:xfrm>
          <a:prstGeom prst="rect">
            <a:avLst/>
          </a:prstGeom>
        </p:spPr>
        <p:txBody>
          <a:bodyPr vert="horz" lIns="87562" tIns="43781" rIns="87562" bIns="43781" rtlCol="0"/>
          <a:lstStyle>
            <a:lvl1pPr algn="r">
              <a:defRPr sz="1200"/>
            </a:lvl1pPr>
          </a:lstStyle>
          <a:p>
            <a:fld id="{BEE97AC5-2187-42CF-9295-1A0DE3212FFA}" type="datetimeFigureOut">
              <a:rPr kumimoji="1" lang="ja-JP" altLang="en-US" smtClean="0"/>
              <a:pPr/>
              <a:t>2012/2/17</a:t>
            </a:fld>
            <a:endParaRPr kumimoji="1" lang="ja-JP" altLang="en-US"/>
          </a:p>
        </p:txBody>
      </p:sp>
      <p:sp>
        <p:nvSpPr>
          <p:cNvPr id="4" name="フッター プレースホルダ 3"/>
          <p:cNvSpPr>
            <a:spLocks noGrp="1"/>
          </p:cNvSpPr>
          <p:nvPr>
            <p:ph type="ftr" sz="quarter" idx="2"/>
          </p:nvPr>
        </p:nvSpPr>
        <p:spPr>
          <a:xfrm>
            <a:off x="1" y="9375020"/>
            <a:ext cx="2918579" cy="492938"/>
          </a:xfrm>
          <a:prstGeom prst="rect">
            <a:avLst/>
          </a:prstGeom>
        </p:spPr>
        <p:txBody>
          <a:bodyPr vert="horz" lIns="87562" tIns="43781" rIns="87562" bIns="43781"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15678" y="9375020"/>
            <a:ext cx="2918579" cy="492938"/>
          </a:xfrm>
          <a:prstGeom prst="rect">
            <a:avLst/>
          </a:prstGeom>
        </p:spPr>
        <p:txBody>
          <a:bodyPr vert="horz" lIns="87562" tIns="43781" rIns="87562" bIns="43781" rtlCol="0" anchor="b"/>
          <a:lstStyle>
            <a:lvl1pPr algn="r">
              <a:defRPr sz="1200"/>
            </a:lvl1pPr>
          </a:lstStyle>
          <a:p>
            <a:fld id="{4974681C-45B6-453B-B539-5EDB979D94AE}"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3"/>
            <a:ext cx="2918831" cy="493474"/>
          </a:xfrm>
          <a:prstGeom prst="rect">
            <a:avLst/>
          </a:prstGeom>
        </p:spPr>
        <p:txBody>
          <a:bodyPr vert="horz" lIns="94873" tIns="47437" rIns="94873" bIns="47437" rtlCol="0"/>
          <a:lstStyle>
            <a:lvl1pPr algn="l">
              <a:defRPr sz="1300"/>
            </a:lvl1pPr>
          </a:lstStyle>
          <a:p>
            <a:endParaRPr kumimoji="1" lang="ja-JP" altLang="en-US"/>
          </a:p>
        </p:txBody>
      </p:sp>
      <p:sp>
        <p:nvSpPr>
          <p:cNvPr id="3" name="日付プレースホルダ 2"/>
          <p:cNvSpPr>
            <a:spLocks noGrp="1"/>
          </p:cNvSpPr>
          <p:nvPr>
            <p:ph type="dt" idx="1"/>
          </p:nvPr>
        </p:nvSpPr>
        <p:spPr>
          <a:xfrm>
            <a:off x="3815374" y="3"/>
            <a:ext cx="2918831" cy="493474"/>
          </a:xfrm>
          <a:prstGeom prst="rect">
            <a:avLst/>
          </a:prstGeom>
        </p:spPr>
        <p:txBody>
          <a:bodyPr vert="horz" lIns="94873" tIns="47437" rIns="94873" bIns="47437" rtlCol="0"/>
          <a:lstStyle>
            <a:lvl1pPr algn="r">
              <a:defRPr sz="1300"/>
            </a:lvl1pPr>
          </a:lstStyle>
          <a:p>
            <a:fld id="{D3D1C838-7FE0-4B8C-A351-95AE523F380A}" type="datetimeFigureOut">
              <a:rPr kumimoji="1" lang="ja-JP" altLang="en-US" smtClean="0"/>
              <a:pPr/>
              <a:t>2012/2/17</a:t>
            </a:fld>
            <a:endParaRPr kumimoji="1" lang="ja-JP" altLang="en-US"/>
          </a:p>
        </p:txBody>
      </p:sp>
      <p:sp>
        <p:nvSpPr>
          <p:cNvPr id="4" name="スライド イメージ プレースホルダ 3"/>
          <p:cNvSpPr>
            <a:spLocks noGrp="1" noRot="1" noChangeAspect="1"/>
          </p:cNvSpPr>
          <p:nvPr>
            <p:ph type="sldImg" idx="2"/>
          </p:nvPr>
        </p:nvSpPr>
        <p:spPr>
          <a:xfrm>
            <a:off x="903288" y="741363"/>
            <a:ext cx="4929187" cy="3698875"/>
          </a:xfrm>
          <a:prstGeom prst="rect">
            <a:avLst/>
          </a:prstGeom>
          <a:noFill/>
          <a:ln w="12700">
            <a:solidFill>
              <a:prstClr val="black"/>
            </a:solidFill>
          </a:ln>
        </p:spPr>
        <p:txBody>
          <a:bodyPr vert="horz" lIns="94873" tIns="47437" rIns="94873" bIns="47437" rtlCol="0" anchor="ctr"/>
          <a:lstStyle/>
          <a:p>
            <a:endParaRPr lang="ja-JP" altLang="en-US"/>
          </a:p>
        </p:txBody>
      </p:sp>
      <p:sp>
        <p:nvSpPr>
          <p:cNvPr id="5" name="ノート プレースホルダ 4"/>
          <p:cNvSpPr>
            <a:spLocks noGrp="1"/>
          </p:cNvSpPr>
          <p:nvPr>
            <p:ph type="body" sz="quarter" idx="3"/>
          </p:nvPr>
        </p:nvSpPr>
        <p:spPr>
          <a:xfrm>
            <a:off x="673577" y="4688008"/>
            <a:ext cx="5388610" cy="4441269"/>
          </a:xfrm>
          <a:prstGeom prst="rect">
            <a:avLst/>
          </a:prstGeom>
        </p:spPr>
        <p:txBody>
          <a:bodyPr vert="horz" lIns="94873" tIns="47437" rIns="94873" bIns="47437"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374303"/>
            <a:ext cx="2918831" cy="493474"/>
          </a:xfrm>
          <a:prstGeom prst="rect">
            <a:avLst/>
          </a:prstGeom>
        </p:spPr>
        <p:txBody>
          <a:bodyPr vert="horz" lIns="94873" tIns="47437" rIns="94873" bIns="47437" rtlCol="0" anchor="b"/>
          <a:lstStyle>
            <a:lvl1pPr algn="l">
              <a:defRPr sz="1300"/>
            </a:lvl1pPr>
          </a:lstStyle>
          <a:p>
            <a:endParaRPr kumimoji="1" lang="ja-JP" altLang="en-US"/>
          </a:p>
        </p:txBody>
      </p:sp>
      <p:sp>
        <p:nvSpPr>
          <p:cNvPr id="7" name="スライド番号プレースホルダ 6"/>
          <p:cNvSpPr>
            <a:spLocks noGrp="1"/>
          </p:cNvSpPr>
          <p:nvPr>
            <p:ph type="sldNum" sz="quarter" idx="5"/>
          </p:nvPr>
        </p:nvSpPr>
        <p:spPr>
          <a:xfrm>
            <a:off x="3815374" y="9374303"/>
            <a:ext cx="2918831" cy="493474"/>
          </a:xfrm>
          <a:prstGeom prst="rect">
            <a:avLst/>
          </a:prstGeom>
        </p:spPr>
        <p:txBody>
          <a:bodyPr vert="horz" lIns="94873" tIns="47437" rIns="94873" bIns="47437" rtlCol="0" anchor="b"/>
          <a:lstStyle>
            <a:lvl1pPr algn="r">
              <a:defRPr sz="1300"/>
            </a:lvl1pPr>
          </a:lstStyle>
          <a:p>
            <a:fld id="{837CA30B-64AF-41D0-B3B3-54B2CE40F287}"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pPr>
              <a:defRPr/>
            </a:pPr>
            <a:fld id="{15F1919F-557C-4A36-B21A-240052AA4CA8}" type="datetimeFigureOut">
              <a:rPr lang="ja-JP" altLang="en-US" smtClean="0"/>
              <a:pPr>
                <a:defRPr/>
              </a:pPr>
              <a:t>2012/2/17</a:t>
            </a:fld>
            <a:endParaRPr lang="ja-JP" altLang="en-US"/>
          </a:p>
        </p:txBody>
      </p:sp>
      <p:sp>
        <p:nvSpPr>
          <p:cNvPr id="5" name="フッター プレースホルダ 4"/>
          <p:cNvSpPr>
            <a:spLocks noGrp="1"/>
          </p:cNvSpPr>
          <p:nvPr>
            <p:ph type="ftr" sz="quarter" idx="11"/>
          </p:nvPr>
        </p:nvSpPr>
        <p:spPr/>
        <p:txBody>
          <a:bodyPr/>
          <a:lstStyle/>
          <a:p>
            <a:pPr>
              <a:defRPr/>
            </a:pPr>
            <a:endParaRPr lang="ja-JP" altLang="en-US"/>
          </a:p>
        </p:txBody>
      </p:sp>
      <p:sp>
        <p:nvSpPr>
          <p:cNvPr id="6" name="スライド番号プレースホルダ 5"/>
          <p:cNvSpPr>
            <a:spLocks noGrp="1"/>
          </p:cNvSpPr>
          <p:nvPr>
            <p:ph type="sldNum" sz="quarter" idx="12"/>
          </p:nvPr>
        </p:nvSpPr>
        <p:spPr/>
        <p:txBody>
          <a:bodyPr/>
          <a:lstStyle/>
          <a:p>
            <a:pPr>
              <a:defRPr/>
            </a:pPr>
            <a:fld id="{44B322EB-0030-45C2-9412-E8BEC1057598}" type="slidenum">
              <a:rPr lang="ja-JP" altLang="en-US" smtClean="0"/>
              <a:pPr>
                <a:defRPr/>
              </a:pPr>
              <a:t>&lt;#&gt;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fld id="{9D04FD07-AB64-469D-9C48-6127A9B1F069}" type="datetimeFigureOut">
              <a:rPr lang="ja-JP" altLang="en-US" smtClean="0"/>
              <a:pPr>
                <a:defRPr/>
              </a:pPr>
              <a:t>2012/2/17</a:t>
            </a:fld>
            <a:endParaRPr lang="ja-JP" altLang="en-US"/>
          </a:p>
        </p:txBody>
      </p:sp>
      <p:sp>
        <p:nvSpPr>
          <p:cNvPr id="5" name="フッター プレースホルダ 4"/>
          <p:cNvSpPr>
            <a:spLocks noGrp="1"/>
          </p:cNvSpPr>
          <p:nvPr>
            <p:ph type="ftr" sz="quarter" idx="11"/>
          </p:nvPr>
        </p:nvSpPr>
        <p:spPr/>
        <p:txBody>
          <a:bodyPr/>
          <a:lstStyle/>
          <a:p>
            <a:pPr>
              <a:defRPr/>
            </a:pPr>
            <a:endParaRPr lang="ja-JP" altLang="en-US"/>
          </a:p>
        </p:txBody>
      </p:sp>
      <p:sp>
        <p:nvSpPr>
          <p:cNvPr id="6" name="スライド番号プレースホルダ 5"/>
          <p:cNvSpPr>
            <a:spLocks noGrp="1"/>
          </p:cNvSpPr>
          <p:nvPr>
            <p:ph type="sldNum" sz="quarter" idx="12"/>
          </p:nvPr>
        </p:nvSpPr>
        <p:spPr/>
        <p:txBody>
          <a:bodyPr/>
          <a:lstStyle/>
          <a:p>
            <a:pPr>
              <a:defRPr/>
            </a:pPr>
            <a:fld id="{899C3161-8B16-4F95-9E33-7A27260ACE0E}" type="slidenum">
              <a:rPr lang="ja-JP" altLang="en-US" smtClean="0"/>
              <a:pPr>
                <a:defRPr/>
              </a:pPr>
              <a:t>&lt;#&gt;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fld id="{9D8C3056-B2B7-4C3C-9661-18F8D57C47F3}" type="datetimeFigureOut">
              <a:rPr lang="ja-JP" altLang="en-US" smtClean="0"/>
              <a:pPr>
                <a:defRPr/>
              </a:pPr>
              <a:t>2012/2/17</a:t>
            </a:fld>
            <a:endParaRPr lang="ja-JP" altLang="en-US"/>
          </a:p>
        </p:txBody>
      </p:sp>
      <p:sp>
        <p:nvSpPr>
          <p:cNvPr id="5" name="フッター プレースホルダ 4"/>
          <p:cNvSpPr>
            <a:spLocks noGrp="1"/>
          </p:cNvSpPr>
          <p:nvPr>
            <p:ph type="ftr" sz="quarter" idx="11"/>
          </p:nvPr>
        </p:nvSpPr>
        <p:spPr/>
        <p:txBody>
          <a:bodyPr/>
          <a:lstStyle/>
          <a:p>
            <a:pPr>
              <a:defRPr/>
            </a:pPr>
            <a:endParaRPr lang="ja-JP" altLang="en-US"/>
          </a:p>
        </p:txBody>
      </p:sp>
      <p:sp>
        <p:nvSpPr>
          <p:cNvPr id="6" name="スライド番号プレースホルダ 5"/>
          <p:cNvSpPr>
            <a:spLocks noGrp="1"/>
          </p:cNvSpPr>
          <p:nvPr>
            <p:ph type="sldNum" sz="quarter" idx="12"/>
          </p:nvPr>
        </p:nvSpPr>
        <p:spPr/>
        <p:txBody>
          <a:bodyPr/>
          <a:lstStyle/>
          <a:p>
            <a:pPr>
              <a:defRPr/>
            </a:pPr>
            <a:fld id="{08E9BAFF-D65F-403A-AA5D-065363746AD4}" type="slidenum">
              <a:rPr lang="ja-JP" altLang="en-US" smtClean="0"/>
              <a:pPr>
                <a:defRPr/>
              </a:pPr>
              <a:t>&lt;#&gt;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fld id="{D5498EB5-26BD-4105-BC29-53F0A4E69469}" type="datetimeFigureOut">
              <a:rPr lang="ja-JP" altLang="en-US" smtClean="0"/>
              <a:pPr>
                <a:defRPr/>
              </a:pPr>
              <a:t>2012/2/17</a:t>
            </a:fld>
            <a:endParaRPr lang="ja-JP" altLang="en-US"/>
          </a:p>
        </p:txBody>
      </p:sp>
      <p:sp>
        <p:nvSpPr>
          <p:cNvPr id="5" name="フッター プレースホルダ 4"/>
          <p:cNvSpPr>
            <a:spLocks noGrp="1"/>
          </p:cNvSpPr>
          <p:nvPr>
            <p:ph type="ftr" sz="quarter" idx="11"/>
          </p:nvPr>
        </p:nvSpPr>
        <p:spPr/>
        <p:txBody>
          <a:bodyPr/>
          <a:lstStyle/>
          <a:p>
            <a:pPr>
              <a:defRPr/>
            </a:pPr>
            <a:endParaRPr lang="ja-JP" altLang="en-US"/>
          </a:p>
        </p:txBody>
      </p:sp>
      <p:sp>
        <p:nvSpPr>
          <p:cNvPr id="6" name="スライド番号プレースホルダ 5"/>
          <p:cNvSpPr>
            <a:spLocks noGrp="1"/>
          </p:cNvSpPr>
          <p:nvPr>
            <p:ph type="sldNum" sz="quarter" idx="12"/>
          </p:nvPr>
        </p:nvSpPr>
        <p:spPr/>
        <p:txBody>
          <a:bodyPr/>
          <a:lstStyle/>
          <a:p>
            <a:pPr>
              <a:defRPr/>
            </a:pPr>
            <a:fld id="{E6C4D2C0-81CE-4632-AB1D-FABD88575B41}" type="slidenum">
              <a:rPr lang="ja-JP" altLang="en-US" smtClean="0"/>
              <a:pPr>
                <a:defRPr/>
              </a:pPr>
              <a:t>&lt;#&gt;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pPr>
              <a:defRPr/>
            </a:pPr>
            <a:fld id="{99247128-30D2-4377-9513-807639B48E56}" type="datetimeFigureOut">
              <a:rPr lang="ja-JP" altLang="en-US" smtClean="0"/>
              <a:pPr>
                <a:defRPr/>
              </a:pPr>
              <a:t>2012/2/17</a:t>
            </a:fld>
            <a:endParaRPr lang="ja-JP" altLang="en-US"/>
          </a:p>
        </p:txBody>
      </p:sp>
      <p:sp>
        <p:nvSpPr>
          <p:cNvPr id="5" name="フッター プレースホルダ 4"/>
          <p:cNvSpPr>
            <a:spLocks noGrp="1"/>
          </p:cNvSpPr>
          <p:nvPr>
            <p:ph type="ftr" sz="quarter" idx="11"/>
          </p:nvPr>
        </p:nvSpPr>
        <p:spPr/>
        <p:txBody>
          <a:bodyPr/>
          <a:lstStyle/>
          <a:p>
            <a:pPr>
              <a:defRPr/>
            </a:pPr>
            <a:endParaRPr lang="ja-JP" altLang="en-US"/>
          </a:p>
        </p:txBody>
      </p:sp>
      <p:sp>
        <p:nvSpPr>
          <p:cNvPr id="6" name="スライド番号プレースホルダ 5"/>
          <p:cNvSpPr>
            <a:spLocks noGrp="1"/>
          </p:cNvSpPr>
          <p:nvPr>
            <p:ph type="sldNum" sz="quarter" idx="12"/>
          </p:nvPr>
        </p:nvSpPr>
        <p:spPr/>
        <p:txBody>
          <a:bodyPr/>
          <a:lstStyle/>
          <a:p>
            <a:pPr>
              <a:defRPr/>
            </a:pPr>
            <a:fld id="{DC7B3877-78E5-46F7-A9B8-9288DA8CA095}" type="slidenum">
              <a:rPr lang="ja-JP" altLang="en-US" smtClean="0"/>
              <a:pPr>
                <a:defRPr/>
              </a:pPr>
              <a:t>&lt;#&gt;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pPr>
              <a:defRPr/>
            </a:pPr>
            <a:fld id="{91514240-C7F8-4135-ACBF-3267EF0633FE}" type="datetimeFigureOut">
              <a:rPr lang="ja-JP" altLang="en-US" smtClean="0"/>
              <a:pPr>
                <a:defRPr/>
              </a:pPr>
              <a:t>2012/2/17</a:t>
            </a:fld>
            <a:endParaRPr lang="ja-JP" altLang="en-US"/>
          </a:p>
        </p:txBody>
      </p:sp>
      <p:sp>
        <p:nvSpPr>
          <p:cNvPr id="6" name="フッター プレースホルダ 5"/>
          <p:cNvSpPr>
            <a:spLocks noGrp="1"/>
          </p:cNvSpPr>
          <p:nvPr>
            <p:ph type="ftr" sz="quarter" idx="11"/>
          </p:nvPr>
        </p:nvSpPr>
        <p:spPr/>
        <p:txBody>
          <a:bodyPr/>
          <a:lstStyle/>
          <a:p>
            <a:pPr>
              <a:defRPr/>
            </a:pPr>
            <a:endParaRPr lang="ja-JP" altLang="en-US"/>
          </a:p>
        </p:txBody>
      </p:sp>
      <p:sp>
        <p:nvSpPr>
          <p:cNvPr id="7" name="スライド番号プレースホルダ 6"/>
          <p:cNvSpPr>
            <a:spLocks noGrp="1"/>
          </p:cNvSpPr>
          <p:nvPr>
            <p:ph type="sldNum" sz="quarter" idx="12"/>
          </p:nvPr>
        </p:nvSpPr>
        <p:spPr/>
        <p:txBody>
          <a:bodyPr/>
          <a:lstStyle/>
          <a:p>
            <a:pPr>
              <a:defRPr/>
            </a:pPr>
            <a:fld id="{0656ED35-0519-4387-86C7-765DC97A2D7E}" type="slidenum">
              <a:rPr lang="ja-JP" altLang="en-US" smtClean="0"/>
              <a:pPr>
                <a:defRPr/>
              </a:pPr>
              <a:t>&lt;#&gt;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pPr>
              <a:defRPr/>
            </a:pPr>
            <a:fld id="{2F33B6E6-2F3B-451D-A5D4-52A3FFBCD193}" type="datetimeFigureOut">
              <a:rPr lang="ja-JP" altLang="en-US" smtClean="0"/>
              <a:pPr>
                <a:defRPr/>
              </a:pPr>
              <a:t>2012/2/17</a:t>
            </a:fld>
            <a:endParaRPr lang="ja-JP" altLang="en-US"/>
          </a:p>
        </p:txBody>
      </p:sp>
      <p:sp>
        <p:nvSpPr>
          <p:cNvPr id="8" name="フッター プレースホルダ 7"/>
          <p:cNvSpPr>
            <a:spLocks noGrp="1"/>
          </p:cNvSpPr>
          <p:nvPr>
            <p:ph type="ftr" sz="quarter" idx="11"/>
          </p:nvPr>
        </p:nvSpPr>
        <p:spPr/>
        <p:txBody>
          <a:bodyPr/>
          <a:lstStyle/>
          <a:p>
            <a:pPr>
              <a:defRPr/>
            </a:pPr>
            <a:endParaRPr lang="ja-JP" altLang="en-US"/>
          </a:p>
        </p:txBody>
      </p:sp>
      <p:sp>
        <p:nvSpPr>
          <p:cNvPr id="9" name="スライド番号プレースホルダ 8"/>
          <p:cNvSpPr>
            <a:spLocks noGrp="1"/>
          </p:cNvSpPr>
          <p:nvPr>
            <p:ph type="sldNum" sz="quarter" idx="12"/>
          </p:nvPr>
        </p:nvSpPr>
        <p:spPr/>
        <p:txBody>
          <a:bodyPr/>
          <a:lstStyle/>
          <a:p>
            <a:pPr>
              <a:defRPr/>
            </a:pPr>
            <a:fld id="{FCB259F7-F794-4CB7-99F1-9BBE1F144997}" type="slidenum">
              <a:rPr lang="ja-JP" altLang="en-US" smtClean="0"/>
              <a:pPr>
                <a:defRPr/>
              </a:pPr>
              <a:t>&lt;#&gt;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pPr>
              <a:defRPr/>
            </a:pPr>
            <a:fld id="{C10D7BD0-7C3A-45EB-9944-D39B4A99A06A}" type="datetimeFigureOut">
              <a:rPr lang="ja-JP" altLang="en-US" smtClean="0"/>
              <a:pPr>
                <a:defRPr/>
              </a:pPr>
              <a:t>2012/2/17</a:t>
            </a:fld>
            <a:endParaRPr lang="ja-JP" altLang="en-US"/>
          </a:p>
        </p:txBody>
      </p:sp>
      <p:sp>
        <p:nvSpPr>
          <p:cNvPr id="4" name="フッター プレースホルダ 3"/>
          <p:cNvSpPr>
            <a:spLocks noGrp="1"/>
          </p:cNvSpPr>
          <p:nvPr>
            <p:ph type="ftr" sz="quarter" idx="11"/>
          </p:nvPr>
        </p:nvSpPr>
        <p:spPr/>
        <p:txBody>
          <a:bodyPr/>
          <a:lstStyle/>
          <a:p>
            <a:pPr>
              <a:defRPr/>
            </a:pPr>
            <a:endParaRPr lang="ja-JP" altLang="en-US"/>
          </a:p>
        </p:txBody>
      </p:sp>
      <p:sp>
        <p:nvSpPr>
          <p:cNvPr id="5" name="スライド番号プレースホルダ 4"/>
          <p:cNvSpPr>
            <a:spLocks noGrp="1"/>
          </p:cNvSpPr>
          <p:nvPr>
            <p:ph type="sldNum" sz="quarter" idx="12"/>
          </p:nvPr>
        </p:nvSpPr>
        <p:spPr/>
        <p:txBody>
          <a:bodyPr/>
          <a:lstStyle/>
          <a:p>
            <a:pPr>
              <a:defRPr/>
            </a:pPr>
            <a:fld id="{F9DECCA2-D2AD-4C19-B068-ACBED7C678F0}" type="slidenum">
              <a:rPr lang="ja-JP" altLang="en-US" smtClean="0"/>
              <a:pPr>
                <a:defRPr/>
              </a:pPr>
              <a:t>&lt;#&gt;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pPr>
              <a:defRPr/>
            </a:pPr>
            <a:fld id="{75C96BFD-4E69-4ECB-8F63-5580612C046A}" type="datetimeFigureOut">
              <a:rPr lang="ja-JP" altLang="en-US" smtClean="0"/>
              <a:pPr>
                <a:defRPr/>
              </a:pPr>
              <a:t>2012/2/17</a:t>
            </a:fld>
            <a:endParaRPr lang="ja-JP" altLang="en-US"/>
          </a:p>
        </p:txBody>
      </p:sp>
      <p:sp>
        <p:nvSpPr>
          <p:cNvPr id="3" name="フッター プレースホルダ 2"/>
          <p:cNvSpPr>
            <a:spLocks noGrp="1"/>
          </p:cNvSpPr>
          <p:nvPr>
            <p:ph type="ftr" sz="quarter" idx="11"/>
          </p:nvPr>
        </p:nvSpPr>
        <p:spPr/>
        <p:txBody>
          <a:bodyPr/>
          <a:lstStyle/>
          <a:p>
            <a:pPr>
              <a:defRPr/>
            </a:pPr>
            <a:endParaRPr lang="ja-JP" altLang="en-US"/>
          </a:p>
        </p:txBody>
      </p:sp>
      <p:sp>
        <p:nvSpPr>
          <p:cNvPr id="4" name="スライド番号プレースホルダ 3"/>
          <p:cNvSpPr>
            <a:spLocks noGrp="1"/>
          </p:cNvSpPr>
          <p:nvPr>
            <p:ph type="sldNum" sz="quarter" idx="12"/>
          </p:nvPr>
        </p:nvSpPr>
        <p:spPr/>
        <p:txBody>
          <a:bodyPr/>
          <a:lstStyle/>
          <a:p>
            <a:pPr>
              <a:defRPr/>
            </a:pPr>
            <a:fld id="{E78E3CDA-6F06-44D4-AD2E-C08F17C35B1A}" type="slidenum">
              <a:rPr lang="ja-JP" altLang="en-US" smtClean="0"/>
              <a:pPr>
                <a:defRPr/>
              </a:pPr>
              <a:t>&lt;#&gt;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fld id="{571F7D17-DFDC-495E-A60D-0C96B067D35C}" type="datetimeFigureOut">
              <a:rPr lang="ja-JP" altLang="en-US" smtClean="0"/>
              <a:pPr>
                <a:defRPr/>
              </a:pPr>
              <a:t>2012/2/17</a:t>
            </a:fld>
            <a:endParaRPr lang="ja-JP" altLang="en-US"/>
          </a:p>
        </p:txBody>
      </p:sp>
      <p:sp>
        <p:nvSpPr>
          <p:cNvPr id="6" name="フッター プレースホルダ 5"/>
          <p:cNvSpPr>
            <a:spLocks noGrp="1"/>
          </p:cNvSpPr>
          <p:nvPr>
            <p:ph type="ftr" sz="quarter" idx="11"/>
          </p:nvPr>
        </p:nvSpPr>
        <p:spPr/>
        <p:txBody>
          <a:bodyPr/>
          <a:lstStyle/>
          <a:p>
            <a:pPr>
              <a:defRPr/>
            </a:pPr>
            <a:endParaRPr lang="ja-JP" altLang="en-US"/>
          </a:p>
        </p:txBody>
      </p:sp>
      <p:sp>
        <p:nvSpPr>
          <p:cNvPr id="7" name="スライド番号プレースホルダ 6"/>
          <p:cNvSpPr>
            <a:spLocks noGrp="1"/>
          </p:cNvSpPr>
          <p:nvPr>
            <p:ph type="sldNum" sz="quarter" idx="12"/>
          </p:nvPr>
        </p:nvSpPr>
        <p:spPr/>
        <p:txBody>
          <a:bodyPr/>
          <a:lstStyle/>
          <a:p>
            <a:pPr>
              <a:defRPr/>
            </a:pPr>
            <a:fld id="{F71391B3-23B7-4A74-95D9-EFAA9705CE87}" type="slidenum">
              <a:rPr lang="ja-JP" altLang="en-US" smtClean="0"/>
              <a:pPr>
                <a:defRPr/>
              </a:pPr>
              <a:t>&lt;#&gt;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fld id="{EA7E6C19-D5A3-4C49-B4E3-AD44F418F937}" type="datetimeFigureOut">
              <a:rPr lang="ja-JP" altLang="en-US" smtClean="0"/>
              <a:pPr>
                <a:defRPr/>
              </a:pPr>
              <a:t>2012/2/17</a:t>
            </a:fld>
            <a:endParaRPr lang="ja-JP" altLang="en-US"/>
          </a:p>
        </p:txBody>
      </p:sp>
      <p:sp>
        <p:nvSpPr>
          <p:cNvPr id="6" name="フッター プレースホルダ 5"/>
          <p:cNvSpPr>
            <a:spLocks noGrp="1"/>
          </p:cNvSpPr>
          <p:nvPr>
            <p:ph type="ftr" sz="quarter" idx="11"/>
          </p:nvPr>
        </p:nvSpPr>
        <p:spPr/>
        <p:txBody>
          <a:bodyPr/>
          <a:lstStyle/>
          <a:p>
            <a:pPr>
              <a:defRPr/>
            </a:pPr>
            <a:endParaRPr lang="ja-JP" altLang="en-US"/>
          </a:p>
        </p:txBody>
      </p:sp>
      <p:sp>
        <p:nvSpPr>
          <p:cNvPr id="7" name="スライド番号プレースホルダ 6"/>
          <p:cNvSpPr>
            <a:spLocks noGrp="1"/>
          </p:cNvSpPr>
          <p:nvPr>
            <p:ph type="sldNum" sz="quarter" idx="12"/>
          </p:nvPr>
        </p:nvSpPr>
        <p:spPr/>
        <p:txBody>
          <a:bodyPr/>
          <a:lstStyle/>
          <a:p>
            <a:pPr>
              <a:defRPr/>
            </a:pPr>
            <a:fld id="{8A89E894-DCE7-43FB-A34C-D890913565DB}" type="slidenum">
              <a:rPr lang="ja-JP" altLang="en-US" smtClean="0"/>
              <a:pPr>
                <a:defRPr/>
              </a:pPr>
              <a:t>&lt;#&gt;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50000"/>
              </a:schemeClr>
            </a:gs>
            <a:gs pos="50000">
              <a:schemeClr val="tx2">
                <a:lumMod val="75000"/>
              </a:schemeClr>
            </a:gs>
            <a:gs pos="100000">
              <a:schemeClr val="tx2">
                <a:lumMod val="60000"/>
                <a:lumOff val="40000"/>
              </a:schemeClr>
            </a:gs>
          </a:gsLst>
          <a:lin ang="5400000" scaled="0"/>
          <a:tileRect/>
        </a:gra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F3ECF67-6111-4009-9D8A-35658B2A817E}" type="datetimeFigureOut">
              <a:rPr lang="ja-JP" altLang="en-US" smtClean="0"/>
              <a:pPr>
                <a:defRPr/>
              </a:pPr>
              <a:t>2012/2/17</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4178728-F965-4C30-BB44-9C795BE6E679}" type="slidenum">
              <a:rPr lang="ja-JP" altLang="en-US" smtClean="0"/>
              <a:pPr>
                <a:defRPr/>
              </a:pPr>
              <a:t>&lt;#&gt;</a:t>
            </a:fld>
            <a:endParaRPr lang="ja-JP" altLang="en-US"/>
          </a:p>
        </p:txBody>
      </p:sp>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685800" y="1988840"/>
            <a:ext cx="7772400" cy="1470025"/>
          </a:xfrm>
        </p:spPr>
        <p:txBody>
          <a:bodyPr>
            <a:normAutofit/>
          </a:bodyPr>
          <a:lstStyle/>
          <a:p>
            <a:r>
              <a:rPr lang="ja-JP" altLang="en-US" sz="4000" dirty="0" smtClean="0">
                <a:solidFill>
                  <a:srgbClr val="FFFF00"/>
                </a:solidFill>
              </a:rPr>
              <a:t>超広視野カメラ</a:t>
            </a:r>
            <a:r>
              <a:rPr lang="en-US" altLang="ja-JP" sz="4000" dirty="0" smtClean="0">
                <a:solidFill>
                  <a:srgbClr val="FFFF00"/>
                </a:solidFill>
              </a:rPr>
              <a:t>KWFC</a:t>
            </a:r>
            <a:r>
              <a:rPr lang="ja-JP" altLang="en-US" sz="4000" dirty="0" smtClean="0">
                <a:solidFill>
                  <a:srgbClr val="FFFF00"/>
                </a:solidFill>
              </a:rPr>
              <a:t>を用いた</a:t>
            </a:r>
            <a:r>
              <a:rPr lang="en-US" altLang="ja-JP" sz="4000" dirty="0" smtClean="0">
                <a:solidFill>
                  <a:srgbClr val="FFFF00"/>
                </a:solidFill>
              </a:rPr>
              <a:t/>
            </a:r>
            <a:br>
              <a:rPr lang="en-US" altLang="ja-JP" sz="4000" dirty="0" smtClean="0">
                <a:solidFill>
                  <a:srgbClr val="FFFF00"/>
                </a:solidFill>
              </a:rPr>
            </a:br>
            <a:r>
              <a:rPr lang="ja-JP" altLang="en-US" sz="4000" dirty="0" smtClean="0">
                <a:solidFill>
                  <a:srgbClr val="FFFF00"/>
                </a:solidFill>
              </a:rPr>
              <a:t>銀河面変光天体探査の計画</a:t>
            </a:r>
            <a:endParaRPr kumimoji="1" lang="ja-JP" altLang="en-US" dirty="0">
              <a:solidFill>
                <a:srgbClr val="FFFF00"/>
              </a:solidFill>
            </a:endParaRPr>
          </a:p>
        </p:txBody>
      </p:sp>
      <p:sp>
        <p:nvSpPr>
          <p:cNvPr id="4" name="サブタイトル 3"/>
          <p:cNvSpPr>
            <a:spLocks noGrp="1"/>
          </p:cNvSpPr>
          <p:nvPr>
            <p:ph type="subTitle" idx="1"/>
          </p:nvPr>
        </p:nvSpPr>
        <p:spPr>
          <a:xfrm>
            <a:off x="1403648" y="3933056"/>
            <a:ext cx="6264696" cy="1584176"/>
          </a:xfrm>
        </p:spPr>
        <p:txBody>
          <a:bodyPr>
            <a:normAutofit fontScale="92500" lnSpcReduction="10000"/>
          </a:bodyPr>
          <a:lstStyle/>
          <a:p>
            <a:r>
              <a:rPr kumimoji="1" lang="ja-JP" altLang="en-US" dirty="0" smtClean="0">
                <a:solidFill>
                  <a:schemeClr val="bg1"/>
                </a:solidFill>
              </a:rPr>
              <a:t>松永典之</a:t>
            </a:r>
            <a:r>
              <a:rPr lang="ja-JP" altLang="en-US" sz="2600" dirty="0" smtClean="0">
                <a:solidFill>
                  <a:schemeClr val="bg1"/>
                </a:solidFill>
              </a:rPr>
              <a:t>（東京大学・木曽観測所）</a:t>
            </a:r>
            <a:endParaRPr lang="en-US" altLang="ja-JP" dirty="0" smtClean="0">
              <a:solidFill>
                <a:schemeClr val="bg1"/>
              </a:solidFill>
            </a:endParaRPr>
          </a:p>
          <a:p>
            <a:r>
              <a:rPr kumimoji="1" lang="ja-JP" altLang="en-US" dirty="0" smtClean="0">
                <a:solidFill>
                  <a:schemeClr val="bg1"/>
                </a:solidFill>
              </a:rPr>
              <a:t>前原裕之</a:t>
            </a:r>
            <a:r>
              <a:rPr kumimoji="1" lang="ja-JP" altLang="en-US" sz="2600" dirty="0" smtClean="0">
                <a:solidFill>
                  <a:schemeClr val="bg1"/>
                </a:solidFill>
              </a:rPr>
              <a:t>（京都大学・花山天文台）</a:t>
            </a:r>
            <a:endParaRPr kumimoji="1" lang="en-US" altLang="ja-JP" dirty="0" smtClean="0">
              <a:solidFill>
                <a:schemeClr val="bg1"/>
              </a:solidFill>
            </a:endParaRPr>
          </a:p>
          <a:p>
            <a:r>
              <a:rPr lang="en-US" altLang="ja-JP" dirty="0" smtClean="0">
                <a:solidFill>
                  <a:schemeClr val="bg1"/>
                </a:solidFill>
              </a:rPr>
              <a:t>KWFC</a:t>
            </a:r>
            <a:r>
              <a:rPr lang="ja-JP" altLang="en-US" dirty="0" smtClean="0">
                <a:solidFill>
                  <a:schemeClr val="bg1"/>
                </a:solidFill>
              </a:rPr>
              <a:t>開発チーム</a:t>
            </a:r>
            <a:endParaRPr kumimoji="1" lang="en-US" altLang="ja-JP" dirty="0" smtClean="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864096"/>
          </a:xfrm>
        </p:spPr>
        <p:txBody>
          <a:bodyPr/>
          <a:lstStyle/>
          <a:p>
            <a:r>
              <a:rPr kumimoji="1" lang="ja-JP" altLang="en-US" dirty="0" smtClean="0">
                <a:solidFill>
                  <a:srgbClr val="FFFF00"/>
                </a:solidFill>
              </a:rPr>
              <a:t>新しい観測の枠組み</a:t>
            </a:r>
            <a:endParaRPr kumimoji="1" lang="ja-JP" altLang="en-US" dirty="0">
              <a:solidFill>
                <a:srgbClr val="FFFF00"/>
              </a:solidFill>
            </a:endParaRPr>
          </a:p>
        </p:txBody>
      </p:sp>
      <p:sp>
        <p:nvSpPr>
          <p:cNvPr id="3" name="コンテンツ プレースホルダ 2"/>
          <p:cNvSpPr>
            <a:spLocks noGrp="1"/>
          </p:cNvSpPr>
          <p:nvPr>
            <p:ph idx="1"/>
          </p:nvPr>
        </p:nvSpPr>
        <p:spPr>
          <a:xfrm>
            <a:off x="457200" y="2215405"/>
            <a:ext cx="8229600" cy="4237931"/>
          </a:xfrm>
        </p:spPr>
        <p:txBody>
          <a:bodyPr>
            <a:normAutofit lnSpcReduction="10000"/>
          </a:bodyPr>
          <a:lstStyle/>
          <a:p>
            <a:pPr>
              <a:spcBef>
                <a:spcPts val="1200"/>
              </a:spcBef>
            </a:pPr>
            <a:r>
              <a:rPr kumimoji="1" lang="ja-JP" altLang="en-US" dirty="0" smtClean="0">
                <a:solidFill>
                  <a:schemeClr val="bg1"/>
                </a:solidFill>
              </a:rPr>
              <a:t>通常観測課題</a:t>
            </a:r>
            <a:endParaRPr kumimoji="1" lang="en-US" altLang="ja-JP" dirty="0" smtClean="0">
              <a:solidFill>
                <a:schemeClr val="bg1"/>
              </a:solidFill>
            </a:endParaRPr>
          </a:p>
          <a:p>
            <a:pPr>
              <a:spcBef>
                <a:spcPts val="1200"/>
              </a:spcBef>
            </a:pPr>
            <a:r>
              <a:rPr lang="ja-JP" altLang="en-US" dirty="0" smtClean="0">
                <a:solidFill>
                  <a:schemeClr val="bg1"/>
                </a:solidFill>
              </a:rPr>
              <a:t>モニタリング観測課題</a:t>
            </a:r>
            <a:endParaRPr lang="en-US" altLang="ja-JP" dirty="0" smtClean="0">
              <a:solidFill>
                <a:schemeClr val="bg1"/>
              </a:solidFill>
            </a:endParaRPr>
          </a:p>
          <a:p>
            <a:pPr>
              <a:spcBef>
                <a:spcPts val="1200"/>
              </a:spcBef>
            </a:pPr>
            <a:r>
              <a:rPr kumimoji="1" lang="en-US" altLang="ja-JP" dirty="0" smtClean="0">
                <a:solidFill>
                  <a:schemeClr val="bg1"/>
                </a:solidFill>
              </a:rPr>
              <a:t>TOO</a:t>
            </a:r>
            <a:r>
              <a:rPr kumimoji="1" lang="ja-JP" altLang="en-US" dirty="0" smtClean="0">
                <a:solidFill>
                  <a:schemeClr val="bg1"/>
                </a:solidFill>
              </a:rPr>
              <a:t>観測課題</a:t>
            </a:r>
            <a:endParaRPr kumimoji="1" lang="en-US" altLang="ja-JP" dirty="0" smtClean="0">
              <a:solidFill>
                <a:schemeClr val="bg1"/>
              </a:solidFill>
            </a:endParaRPr>
          </a:p>
          <a:p>
            <a:pPr>
              <a:spcBef>
                <a:spcPts val="1200"/>
              </a:spcBef>
            </a:pPr>
            <a:r>
              <a:rPr lang="ja-JP" altLang="en-US" dirty="0" smtClean="0">
                <a:solidFill>
                  <a:schemeClr val="bg1"/>
                </a:solidFill>
              </a:rPr>
              <a:t>大学実習観測課題</a:t>
            </a:r>
            <a:endParaRPr kumimoji="1" lang="en-US" altLang="ja-JP" dirty="0" smtClean="0">
              <a:solidFill>
                <a:schemeClr val="bg1"/>
              </a:solidFill>
            </a:endParaRPr>
          </a:p>
          <a:p>
            <a:pPr>
              <a:spcBef>
                <a:spcPts val="1200"/>
              </a:spcBef>
            </a:pPr>
            <a:endParaRPr lang="en-US" altLang="ja-JP" dirty="0" smtClean="0">
              <a:solidFill>
                <a:schemeClr val="bg1"/>
              </a:solidFill>
            </a:endParaRPr>
          </a:p>
          <a:p>
            <a:pPr>
              <a:spcBef>
                <a:spcPts val="1200"/>
              </a:spcBef>
            </a:pPr>
            <a:r>
              <a:rPr lang="ja-JP" altLang="en-US" dirty="0" smtClean="0">
                <a:solidFill>
                  <a:schemeClr val="bg1"/>
                </a:solidFill>
              </a:rPr>
              <a:t>大規模観測課題</a:t>
            </a:r>
            <a:endParaRPr lang="en-US" altLang="ja-JP" dirty="0" smtClean="0">
              <a:solidFill>
                <a:schemeClr val="bg1"/>
              </a:solidFill>
            </a:endParaRPr>
          </a:p>
          <a:p>
            <a:pPr>
              <a:spcBef>
                <a:spcPts val="1200"/>
              </a:spcBef>
            </a:pPr>
            <a:r>
              <a:rPr kumimoji="1" lang="ja-JP" altLang="en-US" dirty="0" smtClean="0">
                <a:solidFill>
                  <a:schemeClr val="bg1"/>
                </a:solidFill>
              </a:rPr>
              <a:t>観測所課題</a:t>
            </a:r>
            <a:endParaRPr kumimoji="1" lang="ja-JP" altLang="en-US" dirty="0">
              <a:solidFill>
                <a:schemeClr val="bg1"/>
              </a:solidFill>
            </a:endParaRPr>
          </a:p>
        </p:txBody>
      </p:sp>
      <p:cxnSp>
        <p:nvCxnSpPr>
          <p:cNvPr id="5" name="直線コネクタ 4"/>
          <p:cNvCxnSpPr/>
          <p:nvPr/>
        </p:nvCxnSpPr>
        <p:spPr>
          <a:xfrm>
            <a:off x="3563888" y="4836293"/>
            <a:ext cx="5112568" cy="0"/>
          </a:xfrm>
          <a:prstGeom prst="line">
            <a:avLst/>
          </a:prstGeom>
          <a:ln w="28575">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8" name="グループ化 7"/>
          <p:cNvGrpSpPr/>
          <p:nvPr/>
        </p:nvGrpSpPr>
        <p:grpSpPr>
          <a:xfrm>
            <a:off x="5796136" y="2532037"/>
            <a:ext cx="3024336" cy="1080120"/>
            <a:chOff x="5652120" y="5229200"/>
            <a:chExt cx="3024336" cy="1080120"/>
          </a:xfrm>
        </p:grpSpPr>
        <p:sp>
          <p:nvSpPr>
            <p:cNvPr id="6" name="テキスト ボックス 5"/>
            <p:cNvSpPr txBox="1"/>
            <p:nvPr/>
          </p:nvSpPr>
          <p:spPr>
            <a:xfrm>
              <a:off x="5724128" y="5334307"/>
              <a:ext cx="2952328" cy="892552"/>
            </a:xfrm>
            <a:prstGeom prst="rect">
              <a:avLst/>
            </a:prstGeom>
            <a:noFill/>
          </p:spPr>
          <p:txBody>
            <a:bodyPr wrap="square" rtlCol="0">
              <a:spAutoFit/>
            </a:bodyPr>
            <a:lstStyle/>
            <a:p>
              <a:r>
                <a:rPr kumimoji="1" lang="ja-JP" altLang="en-US" sz="2800" b="1" dirty="0" smtClean="0">
                  <a:solidFill>
                    <a:schemeClr val="bg1"/>
                  </a:solidFill>
                </a:rPr>
                <a:t>共同利用課題</a:t>
              </a:r>
              <a:endParaRPr kumimoji="1" lang="en-US" altLang="ja-JP" sz="2800" b="1" dirty="0" smtClean="0">
                <a:solidFill>
                  <a:schemeClr val="bg1"/>
                </a:solidFill>
              </a:endParaRPr>
            </a:p>
            <a:p>
              <a:r>
                <a:rPr lang="ja-JP" altLang="en-US" sz="2400" dirty="0" smtClean="0">
                  <a:solidFill>
                    <a:schemeClr val="bg1"/>
                  </a:solidFill>
                </a:rPr>
                <a:t>　</a:t>
              </a:r>
              <a:r>
                <a:rPr lang="en-US" altLang="ja-JP" sz="2400" dirty="0" smtClean="0">
                  <a:solidFill>
                    <a:schemeClr val="bg1"/>
                  </a:solidFill>
                </a:rPr>
                <a:t>3</a:t>
              </a:r>
              <a:r>
                <a:rPr lang="ja-JP" altLang="en-US" sz="2400" dirty="0" smtClean="0">
                  <a:solidFill>
                    <a:schemeClr val="bg1"/>
                  </a:solidFill>
                </a:rPr>
                <a:t>か月に</a:t>
              </a:r>
              <a:r>
                <a:rPr lang="en-US" altLang="ja-JP" sz="2400" dirty="0" smtClean="0">
                  <a:solidFill>
                    <a:schemeClr val="bg1"/>
                  </a:solidFill>
                </a:rPr>
                <a:t>1</a:t>
              </a:r>
              <a:r>
                <a:rPr lang="ja-JP" altLang="en-US" sz="2400" dirty="0" smtClean="0">
                  <a:solidFill>
                    <a:schemeClr val="bg1"/>
                  </a:solidFill>
                </a:rPr>
                <a:t>度の公募</a:t>
              </a:r>
              <a:endParaRPr kumimoji="1" lang="ja-JP" altLang="en-US" sz="2400" dirty="0">
                <a:solidFill>
                  <a:schemeClr val="bg1"/>
                </a:solidFill>
              </a:endParaRPr>
            </a:p>
          </p:txBody>
        </p:sp>
        <p:sp>
          <p:nvSpPr>
            <p:cNvPr id="7" name="角丸四角形 6"/>
            <p:cNvSpPr/>
            <p:nvPr/>
          </p:nvSpPr>
          <p:spPr>
            <a:xfrm>
              <a:off x="5652120" y="5229200"/>
              <a:ext cx="2880320" cy="108012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下矢印 8"/>
          <p:cNvSpPr/>
          <p:nvPr/>
        </p:nvSpPr>
        <p:spPr>
          <a:xfrm rot="10800000">
            <a:off x="6948264" y="3756173"/>
            <a:ext cx="648072" cy="792088"/>
          </a:xfrm>
          <a:prstGeom prst="downArrow">
            <a:avLst/>
          </a:prstGeom>
          <a:solidFill>
            <a:schemeClr val="tx2">
              <a:lumMod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2843808" y="908720"/>
            <a:ext cx="6192688" cy="954107"/>
          </a:xfrm>
          <a:prstGeom prst="rect">
            <a:avLst/>
          </a:prstGeom>
          <a:noFill/>
        </p:spPr>
        <p:txBody>
          <a:bodyPr wrap="square" rtlCol="0">
            <a:spAutoFit/>
          </a:bodyPr>
          <a:lstStyle/>
          <a:p>
            <a:r>
              <a:rPr kumimoji="1" lang="en-US" altLang="ja-JP" sz="2800" i="1" dirty="0" smtClean="0">
                <a:solidFill>
                  <a:schemeClr val="bg1"/>
                </a:solidFill>
              </a:rPr>
              <a:t>KWFC</a:t>
            </a:r>
            <a:r>
              <a:rPr kumimoji="1" lang="ja-JP" altLang="en-US" sz="2800" i="1" dirty="0" smtClean="0">
                <a:solidFill>
                  <a:schemeClr val="bg1"/>
                </a:solidFill>
              </a:rPr>
              <a:t>公開に合わせ、</a:t>
            </a:r>
            <a:r>
              <a:rPr kumimoji="1" lang="en-US" altLang="ja-JP" sz="2800" i="1" dirty="0" smtClean="0">
                <a:solidFill>
                  <a:schemeClr val="bg1"/>
                </a:solidFill>
              </a:rPr>
              <a:t>2012</a:t>
            </a:r>
            <a:r>
              <a:rPr kumimoji="1" lang="ja-JP" altLang="en-US" sz="2800" i="1" dirty="0" smtClean="0">
                <a:solidFill>
                  <a:schemeClr val="bg1"/>
                </a:solidFill>
              </a:rPr>
              <a:t>年</a:t>
            </a:r>
            <a:r>
              <a:rPr kumimoji="1" lang="en-US" altLang="ja-JP" sz="2800" i="1" dirty="0" smtClean="0">
                <a:solidFill>
                  <a:schemeClr val="bg1"/>
                </a:solidFill>
              </a:rPr>
              <a:t>4</a:t>
            </a:r>
            <a:r>
              <a:rPr kumimoji="1" lang="ja-JP" altLang="en-US" sz="2800" i="1" dirty="0" smtClean="0">
                <a:solidFill>
                  <a:schemeClr val="bg1"/>
                </a:solidFill>
              </a:rPr>
              <a:t>月から</a:t>
            </a:r>
            <a:endParaRPr kumimoji="1" lang="en-US" altLang="ja-JP" sz="2800" i="1" dirty="0" smtClean="0">
              <a:solidFill>
                <a:schemeClr val="bg1"/>
              </a:solidFill>
            </a:endParaRPr>
          </a:p>
          <a:p>
            <a:r>
              <a:rPr kumimoji="1" lang="ja-JP" altLang="en-US" sz="2800" i="1" dirty="0" smtClean="0">
                <a:solidFill>
                  <a:schemeClr val="bg1"/>
                </a:solidFill>
              </a:rPr>
              <a:t>観測の枠組みを刷新</a:t>
            </a:r>
            <a:endParaRPr kumimoji="1" lang="ja-JP" altLang="en-US" sz="2800" i="1"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994122"/>
          </a:xfrm>
        </p:spPr>
        <p:txBody>
          <a:bodyPr/>
          <a:lstStyle/>
          <a:p>
            <a:r>
              <a:rPr kumimoji="1" lang="ja-JP" altLang="en-US" dirty="0" smtClean="0">
                <a:solidFill>
                  <a:srgbClr val="FFFF00"/>
                </a:solidFill>
              </a:rPr>
              <a:t>大規模観測課題</a:t>
            </a:r>
            <a:endParaRPr kumimoji="1" lang="ja-JP" altLang="en-US" dirty="0">
              <a:solidFill>
                <a:srgbClr val="FFFF00"/>
              </a:solidFill>
            </a:endParaRPr>
          </a:p>
        </p:txBody>
      </p:sp>
      <p:sp>
        <p:nvSpPr>
          <p:cNvPr id="3" name="コンテンツ プレースホルダ 2"/>
          <p:cNvSpPr>
            <a:spLocks noGrp="1"/>
          </p:cNvSpPr>
          <p:nvPr>
            <p:ph idx="1"/>
          </p:nvPr>
        </p:nvSpPr>
        <p:spPr>
          <a:xfrm>
            <a:off x="251520" y="1124744"/>
            <a:ext cx="8820472" cy="5589240"/>
          </a:xfrm>
        </p:spPr>
        <p:txBody>
          <a:bodyPr>
            <a:normAutofit/>
          </a:bodyPr>
          <a:lstStyle/>
          <a:p>
            <a:r>
              <a:rPr kumimoji="1" lang="en-US" altLang="ja-JP" dirty="0" smtClean="0">
                <a:solidFill>
                  <a:schemeClr val="bg1"/>
                </a:solidFill>
              </a:rPr>
              <a:t>2012</a:t>
            </a:r>
            <a:r>
              <a:rPr kumimoji="1" lang="ja-JP" altLang="en-US" dirty="0" smtClean="0">
                <a:solidFill>
                  <a:schemeClr val="bg1"/>
                </a:solidFill>
              </a:rPr>
              <a:t>年度から</a:t>
            </a:r>
            <a:r>
              <a:rPr kumimoji="1" lang="en-US" altLang="ja-JP" dirty="0" smtClean="0">
                <a:solidFill>
                  <a:schemeClr val="bg1"/>
                </a:solidFill>
              </a:rPr>
              <a:t>2</a:t>
            </a:r>
            <a:r>
              <a:rPr kumimoji="1" lang="ja-JP" altLang="en-US" dirty="0" smtClean="0">
                <a:solidFill>
                  <a:schemeClr val="bg1"/>
                </a:solidFill>
              </a:rPr>
              <a:t>件開始</a:t>
            </a:r>
            <a:endParaRPr kumimoji="1" lang="en-US" altLang="ja-JP" dirty="0" smtClean="0">
              <a:solidFill>
                <a:schemeClr val="bg1"/>
              </a:solidFill>
            </a:endParaRPr>
          </a:p>
          <a:p>
            <a:pPr lvl="1"/>
            <a:r>
              <a:rPr lang="en-US" altLang="ja-JP" dirty="0" smtClean="0">
                <a:solidFill>
                  <a:schemeClr val="bg1"/>
                </a:solidFill>
              </a:rPr>
              <a:t>2</a:t>
            </a:r>
            <a:r>
              <a:rPr lang="ja-JP" altLang="en-US" dirty="0" smtClean="0">
                <a:solidFill>
                  <a:schemeClr val="bg1"/>
                </a:solidFill>
              </a:rPr>
              <a:t>件で</a:t>
            </a:r>
            <a:r>
              <a:rPr lang="en-US" altLang="ja-JP" dirty="0" smtClean="0">
                <a:solidFill>
                  <a:schemeClr val="bg1"/>
                </a:solidFill>
              </a:rPr>
              <a:t>100</a:t>
            </a:r>
            <a:r>
              <a:rPr lang="ja-JP" altLang="en-US" dirty="0" smtClean="0">
                <a:solidFill>
                  <a:schemeClr val="bg1"/>
                </a:solidFill>
              </a:rPr>
              <a:t>～</a:t>
            </a:r>
            <a:r>
              <a:rPr lang="en-US" altLang="ja-JP" dirty="0" smtClean="0">
                <a:solidFill>
                  <a:schemeClr val="bg1"/>
                </a:solidFill>
              </a:rPr>
              <a:t>150</a:t>
            </a:r>
            <a:r>
              <a:rPr lang="ja-JP" altLang="en-US" dirty="0" smtClean="0">
                <a:solidFill>
                  <a:schemeClr val="bg1"/>
                </a:solidFill>
              </a:rPr>
              <a:t>夜程度（全時間の２～３分の１）</a:t>
            </a:r>
            <a:endParaRPr kumimoji="1" lang="en-US" altLang="ja-JP" dirty="0" smtClean="0">
              <a:solidFill>
                <a:schemeClr val="bg1"/>
              </a:solidFill>
            </a:endParaRPr>
          </a:p>
          <a:p>
            <a:r>
              <a:rPr lang="ja-JP" altLang="en-US" dirty="0" smtClean="0">
                <a:solidFill>
                  <a:srgbClr val="FFFF00"/>
                </a:solidFill>
              </a:rPr>
              <a:t>超新星探査　</a:t>
            </a:r>
            <a:r>
              <a:rPr lang="en-US" altLang="ja-JP" dirty="0" smtClean="0">
                <a:solidFill>
                  <a:srgbClr val="FFFF00"/>
                </a:solidFill>
              </a:rPr>
              <a:t>KISS</a:t>
            </a:r>
          </a:p>
          <a:p>
            <a:pPr lvl="1"/>
            <a:r>
              <a:rPr lang="en-US" altLang="ja-JP" dirty="0" smtClean="0">
                <a:solidFill>
                  <a:schemeClr val="bg1"/>
                </a:solidFill>
              </a:rPr>
              <a:t>PI</a:t>
            </a:r>
            <a:r>
              <a:rPr lang="ja-JP" altLang="en-US" dirty="0" smtClean="0">
                <a:solidFill>
                  <a:schemeClr val="bg1"/>
                </a:solidFill>
              </a:rPr>
              <a:t>　諸隈（東大）</a:t>
            </a:r>
            <a:endParaRPr lang="en-US" altLang="ja-JP" dirty="0" smtClean="0">
              <a:solidFill>
                <a:schemeClr val="bg1"/>
              </a:solidFill>
            </a:endParaRPr>
          </a:p>
          <a:p>
            <a:pPr lvl="1"/>
            <a:r>
              <a:rPr lang="ja-JP" altLang="en-US" dirty="0" smtClean="0">
                <a:solidFill>
                  <a:schemeClr val="bg1"/>
                </a:solidFill>
              </a:rPr>
              <a:t>超新星（特に爆発初期）の探査、</a:t>
            </a:r>
            <a:r>
              <a:rPr lang="ja-JP" altLang="en-US" i="1" dirty="0" smtClean="0">
                <a:solidFill>
                  <a:schemeClr val="bg1"/>
                </a:solidFill>
              </a:rPr>
              <a:t>ハローの変光星も</a:t>
            </a:r>
            <a:endParaRPr lang="en-US" altLang="ja-JP" i="1" dirty="0" smtClean="0">
              <a:solidFill>
                <a:schemeClr val="bg1"/>
              </a:solidFill>
            </a:endParaRPr>
          </a:p>
          <a:p>
            <a:r>
              <a:rPr kumimoji="1" lang="ja-JP" altLang="en-US" dirty="0" smtClean="0">
                <a:solidFill>
                  <a:srgbClr val="FFFF00"/>
                </a:solidFill>
              </a:rPr>
              <a:t>銀河面探査　</a:t>
            </a:r>
            <a:r>
              <a:rPr kumimoji="1" lang="en-US" altLang="ja-JP" dirty="0" smtClean="0">
                <a:solidFill>
                  <a:srgbClr val="FFFF00"/>
                </a:solidFill>
              </a:rPr>
              <a:t>KISOGP</a:t>
            </a:r>
          </a:p>
          <a:p>
            <a:pPr lvl="1"/>
            <a:r>
              <a:rPr lang="en-US" altLang="ja-JP" dirty="0" smtClean="0">
                <a:solidFill>
                  <a:schemeClr val="bg1"/>
                </a:solidFill>
              </a:rPr>
              <a:t>PI</a:t>
            </a:r>
            <a:r>
              <a:rPr lang="ja-JP" altLang="en-US" dirty="0" smtClean="0">
                <a:solidFill>
                  <a:schemeClr val="bg1"/>
                </a:solidFill>
              </a:rPr>
              <a:t>　松永（東大）</a:t>
            </a:r>
            <a:endParaRPr lang="en-US" altLang="ja-JP" dirty="0" smtClean="0">
              <a:solidFill>
                <a:schemeClr val="bg1"/>
              </a:solidFill>
            </a:endParaRPr>
          </a:p>
          <a:p>
            <a:pPr lvl="1"/>
            <a:r>
              <a:rPr kumimoji="1" lang="ja-JP" altLang="en-US" dirty="0" smtClean="0">
                <a:solidFill>
                  <a:schemeClr val="bg1"/>
                </a:solidFill>
              </a:rPr>
              <a:t>銀河面変光天体（脈動星・新星・矮新星等）の探査</a:t>
            </a:r>
            <a:endParaRPr kumimoji="1" lang="en-US" altLang="ja-JP" dirty="0" smtClean="0">
              <a:solidFill>
                <a:schemeClr val="bg1"/>
              </a:solidFill>
            </a:endParaRPr>
          </a:p>
          <a:p>
            <a:r>
              <a:rPr lang="ja-JP" altLang="en-US" dirty="0" smtClean="0">
                <a:solidFill>
                  <a:schemeClr val="bg1"/>
                </a:solidFill>
              </a:rPr>
              <a:t>参加者を募集中。</a:t>
            </a:r>
            <a:endParaRPr lang="en-US" altLang="ja-JP" dirty="0" smtClean="0">
              <a:solidFill>
                <a:schemeClr val="bg1"/>
              </a:solidFill>
            </a:endParaRPr>
          </a:p>
          <a:p>
            <a:pPr lvl="1"/>
            <a:r>
              <a:rPr kumimoji="1" lang="ja-JP" altLang="en-US" dirty="0" smtClean="0">
                <a:solidFill>
                  <a:schemeClr val="bg1"/>
                </a:solidFill>
              </a:rPr>
              <a:t>メーリングリスト発足。希望される方は</a:t>
            </a:r>
            <a:r>
              <a:rPr kumimoji="1" lang="en-US" altLang="ja-JP" dirty="0" smtClean="0">
                <a:solidFill>
                  <a:schemeClr val="bg1"/>
                </a:solidFill>
              </a:rPr>
              <a:t>PI</a:t>
            </a:r>
            <a:r>
              <a:rPr kumimoji="1" lang="ja-JP" altLang="en-US" dirty="0" err="1" smtClean="0">
                <a:solidFill>
                  <a:schemeClr val="bg1"/>
                </a:solidFill>
              </a:rPr>
              <a:t>まで</a:t>
            </a:r>
            <a:r>
              <a:rPr kumimoji="1" lang="ja-JP" altLang="en-US" dirty="0" smtClean="0">
                <a:solidFill>
                  <a:schemeClr val="bg1"/>
                </a:solidFill>
              </a:rPr>
              <a:t>ご連絡を。</a:t>
            </a:r>
            <a:endParaRPr kumimoji="1" lang="ja-JP" altLang="en-US"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850106"/>
          </a:xfrm>
        </p:spPr>
        <p:txBody>
          <a:bodyPr/>
          <a:lstStyle/>
          <a:p>
            <a:r>
              <a:rPr kumimoji="1" lang="en-US" altLang="ja-JP" dirty="0" smtClean="0">
                <a:solidFill>
                  <a:srgbClr val="FFFF00"/>
                </a:solidFill>
              </a:rPr>
              <a:t>KISOGP</a:t>
            </a:r>
            <a:endParaRPr kumimoji="1" lang="ja-JP" altLang="en-US" dirty="0">
              <a:solidFill>
                <a:srgbClr val="FFFF00"/>
              </a:solidFill>
            </a:endParaRPr>
          </a:p>
        </p:txBody>
      </p:sp>
      <p:sp>
        <p:nvSpPr>
          <p:cNvPr id="3" name="コンテンツ プレースホルダ 2"/>
          <p:cNvSpPr>
            <a:spLocks noGrp="1"/>
          </p:cNvSpPr>
          <p:nvPr>
            <p:ph idx="1"/>
          </p:nvPr>
        </p:nvSpPr>
        <p:spPr>
          <a:xfrm>
            <a:off x="349696" y="1124744"/>
            <a:ext cx="8686800" cy="5473824"/>
          </a:xfrm>
        </p:spPr>
        <p:txBody>
          <a:bodyPr>
            <a:normAutofit fontScale="92500"/>
          </a:bodyPr>
          <a:lstStyle/>
          <a:p>
            <a:r>
              <a:rPr kumimoji="1" lang="en-US" altLang="ja-JP" dirty="0" smtClean="0">
                <a:solidFill>
                  <a:schemeClr val="bg1"/>
                </a:solidFill>
              </a:rPr>
              <a:t>KWFC Intensive Survey Of the Galactic Plane</a:t>
            </a:r>
          </a:p>
          <a:p>
            <a:pPr>
              <a:spcBef>
                <a:spcPts val="2400"/>
              </a:spcBef>
            </a:pPr>
            <a:r>
              <a:rPr lang="ja-JP" altLang="en-US" dirty="0" smtClean="0">
                <a:solidFill>
                  <a:schemeClr val="bg1"/>
                </a:solidFill>
              </a:rPr>
              <a:t>背景</a:t>
            </a:r>
            <a:endParaRPr lang="en-US" altLang="ja-JP" dirty="0" smtClean="0">
              <a:solidFill>
                <a:schemeClr val="bg1"/>
              </a:solidFill>
            </a:endParaRPr>
          </a:p>
          <a:p>
            <a:pPr lvl="1">
              <a:spcBef>
                <a:spcPts val="0"/>
              </a:spcBef>
            </a:pPr>
            <a:r>
              <a:rPr lang="en-US" altLang="ja-JP" dirty="0" smtClean="0">
                <a:solidFill>
                  <a:schemeClr val="bg1"/>
                </a:solidFill>
              </a:rPr>
              <a:t>ASAS</a:t>
            </a:r>
            <a:r>
              <a:rPr lang="ja-JP" altLang="en-US" dirty="0" smtClean="0">
                <a:solidFill>
                  <a:schemeClr val="bg1"/>
                </a:solidFill>
              </a:rPr>
              <a:t>サーベイによって </a:t>
            </a:r>
            <a:r>
              <a:rPr lang="en-US" altLang="ja-JP" dirty="0" smtClean="0">
                <a:solidFill>
                  <a:schemeClr val="bg1"/>
                </a:solidFill>
              </a:rPr>
              <a:t>I=13.5 mag</a:t>
            </a:r>
            <a:r>
              <a:rPr lang="ja-JP" altLang="en-US" dirty="0" err="1" smtClean="0">
                <a:solidFill>
                  <a:schemeClr val="bg1"/>
                </a:solidFill>
              </a:rPr>
              <a:t>までの</a:t>
            </a:r>
            <a:r>
              <a:rPr lang="ja-JP" altLang="en-US" dirty="0" smtClean="0">
                <a:solidFill>
                  <a:schemeClr val="bg1"/>
                </a:solidFill>
              </a:rPr>
              <a:t>変光星は</a:t>
            </a:r>
            <a:r>
              <a:rPr lang="en-US" altLang="ja-JP" dirty="0" smtClean="0">
                <a:solidFill>
                  <a:schemeClr val="bg1"/>
                </a:solidFill>
              </a:rPr>
              <a:t>(</a:t>
            </a:r>
            <a:r>
              <a:rPr lang="ja-JP" altLang="en-US" dirty="0" smtClean="0">
                <a:solidFill>
                  <a:schemeClr val="bg1"/>
                </a:solidFill>
              </a:rPr>
              <a:t>ほぼ</a:t>
            </a:r>
            <a:r>
              <a:rPr lang="en-US" altLang="ja-JP" dirty="0" smtClean="0">
                <a:solidFill>
                  <a:schemeClr val="bg1"/>
                </a:solidFill>
              </a:rPr>
              <a:t>)</a:t>
            </a:r>
            <a:r>
              <a:rPr lang="ja-JP" altLang="en-US" dirty="0" smtClean="0">
                <a:solidFill>
                  <a:schemeClr val="bg1"/>
                </a:solidFill>
              </a:rPr>
              <a:t>全天で見つかる。解像度が悪いため銀河面は難しい。</a:t>
            </a:r>
          </a:p>
          <a:p>
            <a:pPr lvl="1">
              <a:spcBef>
                <a:spcPts val="600"/>
              </a:spcBef>
            </a:pPr>
            <a:r>
              <a:rPr lang="ja-JP" altLang="en-US" dirty="0" smtClean="0">
                <a:solidFill>
                  <a:schemeClr val="bg1"/>
                </a:solidFill>
              </a:rPr>
              <a:t>銀河系全体の構造を調べるには広域サーベイが不可欠。南天</a:t>
            </a:r>
            <a:r>
              <a:rPr lang="en-US" altLang="ja-JP" dirty="0" smtClean="0">
                <a:solidFill>
                  <a:schemeClr val="bg1"/>
                </a:solidFill>
              </a:rPr>
              <a:t>(OGLE</a:t>
            </a:r>
            <a:r>
              <a:rPr lang="ja-JP" altLang="en-US" dirty="0" smtClean="0">
                <a:solidFill>
                  <a:schemeClr val="bg1"/>
                </a:solidFill>
              </a:rPr>
              <a:t>や</a:t>
            </a:r>
            <a:r>
              <a:rPr lang="en-US" altLang="ja-JP" dirty="0" smtClean="0">
                <a:solidFill>
                  <a:schemeClr val="bg1"/>
                </a:solidFill>
              </a:rPr>
              <a:t>VISTA)</a:t>
            </a:r>
            <a:r>
              <a:rPr lang="ja-JP" altLang="en-US" dirty="0" err="1" smtClean="0">
                <a:solidFill>
                  <a:schemeClr val="bg1"/>
                </a:solidFill>
              </a:rPr>
              <a:t>だけで</a:t>
            </a:r>
            <a:r>
              <a:rPr lang="ja-JP" altLang="en-US" dirty="0" smtClean="0">
                <a:solidFill>
                  <a:schemeClr val="bg1"/>
                </a:solidFill>
              </a:rPr>
              <a:t>なく、北天も必要。</a:t>
            </a:r>
          </a:p>
          <a:p>
            <a:pPr>
              <a:spcBef>
                <a:spcPts val="3600"/>
              </a:spcBef>
            </a:pPr>
            <a:r>
              <a:rPr lang="ja-JP" altLang="en-US" dirty="0" smtClean="0">
                <a:solidFill>
                  <a:schemeClr val="bg1"/>
                </a:solidFill>
              </a:rPr>
              <a:t>目的：銀河面の変光星・新星・矮新星をサーベイ。</a:t>
            </a:r>
            <a:endParaRPr lang="en-US" altLang="ja-JP" dirty="0" smtClean="0">
              <a:solidFill>
                <a:schemeClr val="bg1"/>
              </a:solidFill>
            </a:endParaRPr>
          </a:p>
          <a:p>
            <a:pPr lvl="1">
              <a:spcBef>
                <a:spcPts val="600"/>
              </a:spcBef>
            </a:pPr>
            <a:r>
              <a:rPr lang="ja-JP" altLang="en-US" dirty="0" smtClean="0">
                <a:solidFill>
                  <a:schemeClr val="bg1"/>
                </a:solidFill>
              </a:rPr>
              <a:t>変光星で探る銀河系の構造と進化</a:t>
            </a:r>
            <a:endParaRPr lang="en-US" altLang="ja-JP" dirty="0" smtClean="0">
              <a:solidFill>
                <a:schemeClr val="bg1"/>
              </a:solidFill>
            </a:endParaRPr>
          </a:p>
          <a:p>
            <a:pPr lvl="1">
              <a:spcBef>
                <a:spcPts val="600"/>
              </a:spcBef>
            </a:pPr>
            <a:r>
              <a:rPr lang="ja-JP" altLang="en-US" dirty="0" smtClean="0">
                <a:solidFill>
                  <a:schemeClr val="bg1"/>
                </a:solidFill>
              </a:rPr>
              <a:t>これまでよりも暗い</a:t>
            </a:r>
            <a:r>
              <a:rPr lang="en-US" altLang="ja-JP" dirty="0" smtClean="0">
                <a:solidFill>
                  <a:schemeClr val="bg1"/>
                </a:solidFill>
              </a:rPr>
              <a:t>and/or</a:t>
            </a:r>
            <a:r>
              <a:rPr lang="ja-JP" altLang="en-US" dirty="0" smtClean="0">
                <a:solidFill>
                  <a:schemeClr val="bg1"/>
                </a:solidFill>
              </a:rPr>
              <a:t>遠い新星・矮新星の発見</a:t>
            </a:r>
            <a:endParaRPr lang="en-US" altLang="ja-JP" dirty="0" smtClean="0">
              <a:solidFill>
                <a:schemeClr val="bg1"/>
              </a:solidFill>
            </a:endParaRPr>
          </a:p>
          <a:p>
            <a:pPr lvl="1">
              <a:spcBef>
                <a:spcPts val="600"/>
              </a:spcBef>
            </a:pPr>
            <a:r>
              <a:rPr lang="ja-JP" altLang="en-US" dirty="0" smtClean="0">
                <a:solidFill>
                  <a:schemeClr val="bg1"/>
                </a:solidFill>
              </a:rPr>
              <a:t>観測波長は星間減光の影響が比較的小さい </a:t>
            </a:r>
            <a:r>
              <a:rPr lang="en-US" altLang="ja-JP" i="1" dirty="0" smtClean="0">
                <a:solidFill>
                  <a:schemeClr val="bg1"/>
                </a:solidFill>
              </a:rPr>
              <a:t>I</a:t>
            </a:r>
            <a:r>
              <a:rPr lang="en-US" altLang="ja-JP" dirty="0" smtClean="0">
                <a:solidFill>
                  <a:schemeClr val="bg1"/>
                </a:solidFill>
              </a:rPr>
              <a:t> </a:t>
            </a:r>
            <a:r>
              <a:rPr lang="ja-JP" altLang="en-US" dirty="0" smtClean="0">
                <a:solidFill>
                  <a:schemeClr val="bg1"/>
                </a:solidFill>
              </a:rPr>
              <a:t>バンド</a:t>
            </a:r>
            <a:endParaRPr lang="en-US" altLang="ja-JP" dirty="0" smtClean="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FFFF00"/>
                </a:solidFill>
              </a:rPr>
              <a:t>様々な研究へのデータ利用</a:t>
            </a:r>
            <a:endParaRPr kumimoji="1" lang="ja-JP" altLang="en-US" dirty="0">
              <a:solidFill>
                <a:srgbClr val="FFFF00"/>
              </a:solidFill>
            </a:endParaRPr>
          </a:p>
        </p:txBody>
      </p:sp>
      <p:sp>
        <p:nvSpPr>
          <p:cNvPr id="3" name="コンテンツ プレースホルダ 2"/>
          <p:cNvSpPr>
            <a:spLocks noGrp="1"/>
          </p:cNvSpPr>
          <p:nvPr>
            <p:ph idx="1"/>
          </p:nvPr>
        </p:nvSpPr>
        <p:spPr>
          <a:xfrm>
            <a:off x="827584" y="1639341"/>
            <a:ext cx="7992888" cy="4525963"/>
          </a:xfrm>
        </p:spPr>
        <p:txBody>
          <a:bodyPr>
            <a:normAutofit/>
          </a:bodyPr>
          <a:lstStyle/>
          <a:p>
            <a:r>
              <a:rPr kumimoji="1" lang="ja-JP" altLang="en-US" dirty="0" smtClean="0">
                <a:solidFill>
                  <a:schemeClr val="bg1"/>
                </a:solidFill>
              </a:rPr>
              <a:t>変光星 →</a:t>
            </a:r>
            <a:r>
              <a:rPr lang="ja-JP" altLang="en-US" dirty="0" smtClean="0">
                <a:solidFill>
                  <a:schemeClr val="bg1"/>
                </a:solidFill>
              </a:rPr>
              <a:t>松永、坂本さん</a:t>
            </a:r>
            <a:endParaRPr kumimoji="1" lang="en-US" altLang="ja-JP" dirty="0" smtClean="0">
              <a:solidFill>
                <a:schemeClr val="bg1"/>
              </a:solidFill>
            </a:endParaRPr>
          </a:p>
          <a:p>
            <a:pPr>
              <a:spcBef>
                <a:spcPts val="2400"/>
              </a:spcBef>
            </a:pPr>
            <a:r>
              <a:rPr lang="ja-JP" altLang="en-US" dirty="0" smtClean="0">
                <a:solidFill>
                  <a:schemeClr val="bg1"/>
                </a:solidFill>
              </a:rPr>
              <a:t>新星・矮新星 →前原さん、今田さん</a:t>
            </a:r>
            <a:endParaRPr lang="en-US" altLang="ja-JP" dirty="0" smtClean="0">
              <a:solidFill>
                <a:schemeClr val="bg1"/>
              </a:solidFill>
            </a:endParaRPr>
          </a:p>
          <a:p>
            <a:pPr>
              <a:spcBef>
                <a:spcPts val="2400"/>
              </a:spcBef>
            </a:pPr>
            <a:r>
              <a:rPr lang="ja-JP" altLang="en-US" dirty="0" smtClean="0">
                <a:solidFill>
                  <a:schemeClr val="bg1"/>
                </a:solidFill>
              </a:rPr>
              <a:t>他にも</a:t>
            </a:r>
            <a:endParaRPr kumimoji="1" lang="en-US" altLang="ja-JP" dirty="0" smtClean="0">
              <a:solidFill>
                <a:schemeClr val="bg1"/>
              </a:solidFill>
            </a:endParaRPr>
          </a:p>
          <a:p>
            <a:pPr lvl="1">
              <a:spcBef>
                <a:spcPts val="600"/>
              </a:spcBef>
            </a:pPr>
            <a:r>
              <a:rPr lang="ja-JP" altLang="en-US" dirty="0" smtClean="0">
                <a:solidFill>
                  <a:schemeClr val="bg1"/>
                </a:solidFill>
              </a:rPr>
              <a:t>小惑星</a:t>
            </a:r>
            <a:endParaRPr lang="en-US" altLang="ja-JP" dirty="0" smtClean="0">
              <a:solidFill>
                <a:schemeClr val="bg1"/>
              </a:solidFill>
            </a:endParaRPr>
          </a:p>
          <a:p>
            <a:pPr lvl="1">
              <a:spcBef>
                <a:spcPts val="600"/>
              </a:spcBef>
            </a:pPr>
            <a:r>
              <a:rPr lang="ja-JP" altLang="en-US" dirty="0" smtClean="0">
                <a:solidFill>
                  <a:schemeClr val="bg1"/>
                </a:solidFill>
              </a:rPr>
              <a:t>マイクロレンズ現象 →福井さん</a:t>
            </a:r>
            <a:endParaRPr lang="en-US" altLang="ja-JP" dirty="0" smtClean="0">
              <a:solidFill>
                <a:schemeClr val="bg1"/>
              </a:solidFill>
            </a:endParaRPr>
          </a:p>
          <a:p>
            <a:pPr lvl="1">
              <a:spcBef>
                <a:spcPts val="600"/>
              </a:spcBef>
            </a:pPr>
            <a:r>
              <a:rPr lang="en-US" altLang="ja-JP" dirty="0" smtClean="0">
                <a:solidFill>
                  <a:schemeClr val="bg1"/>
                </a:solidFill>
              </a:rPr>
              <a:t>WR</a:t>
            </a:r>
            <a:r>
              <a:rPr lang="ja-JP" altLang="en-US" dirty="0" smtClean="0">
                <a:solidFill>
                  <a:schemeClr val="bg1"/>
                </a:solidFill>
              </a:rPr>
              <a:t>星・</a:t>
            </a:r>
            <a:r>
              <a:rPr lang="en-US" altLang="ja-JP" dirty="0" smtClean="0">
                <a:solidFill>
                  <a:schemeClr val="bg1"/>
                </a:solidFill>
              </a:rPr>
              <a:t>LBV</a:t>
            </a:r>
            <a:r>
              <a:rPr lang="ja-JP" altLang="en-US" dirty="0" smtClean="0">
                <a:solidFill>
                  <a:schemeClr val="bg1"/>
                </a:solidFill>
              </a:rPr>
              <a:t>など大質量星 →田中さん、高橋さん</a:t>
            </a:r>
            <a:endParaRPr lang="en-US" altLang="ja-JP" dirty="0" smtClean="0">
              <a:solidFill>
                <a:schemeClr val="bg1"/>
              </a:solidFill>
            </a:endParaRPr>
          </a:p>
          <a:p>
            <a:pPr lvl="1">
              <a:spcBef>
                <a:spcPts val="600"/>
              </a:spcBef>
            </a:pPr>
            <a:r>
              <a:rPr kumimoji="1" lang="ja-JP" altLang="en-US" dirty="0" smtClean="0">
                <a:solidFill>
                  <a:schemeClr val="bg1"/>
                </a:solidFill>
              </a:rPr>
              <a:t>超新星：減光が小さめの領域なら十分可能。</a:t>
            </a:r>
            <a:endParaRPr kumimoji="1" lang="en-US" altLang="ja-JP" dirty="0" smtClean="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4" name="グループ化 8"/>
          <p:cNvGrpSpPr/>
          <p:nvPr/>
        </p:nvGrpSpPr>
        <p:grpSpPr>
          <a:xfrm>
            <a:off x="1475656" y="720080"/>
            <a:ext cx="6264696" cy="6021288"/>
            <a:chOff x="2051720" y="1124744"/>
            <a:chExt cx="5008105" cy="5319304"/>
          </a:xfrm>
        </p:grpSpPr>
        <p:pic>
          <p:nvPicPr>
            <p:cNvPr id="45057" name="Picture 1" descr="C:\Users\nmatsuna\Desktop\CepXY2.jpg"/>
            <p:cNvPicPr>
              <a:picLocks noChangeAspect="1" noChangeArrowheads="1"/>
            </p:cNvPicPr>
            <p:nvPr/>
          </p:nvPicPr>
          <p:blipFill>
            <a:blip r:embed="rId2" cstate="print">
              <a:lum contrast="-3000"/>
            </a:blip>
            <a:srcRect/>
            <a:stretch>
              <a:fillRect/>
            </a:stretch>
          </p:blipFill>
          <p:spPr bwMode="auto">
            <a:xfrm>
              <a:off x="2051720" y="1124744"/>
              <a:ext cx="5008105" cy="5319304"/>
            </a:xfrm>
            <a:prstGeom prst="rect">
              <a:avLst/>
            </a:prstGeom>
            <a:noFill/>
            <a:effectLst>
              <a:softEdge rad="127000"/>
            </a:effectLst>
          </p:spPr>
        </p:pic>
        <p:sp>
          <p:nvSpPr>
            <p:cNvPr id="5" name="テキスト ボックス 4"/>
            <p:cNvSpPr txBox="1"/>
            <p:nvPr/>
          </p:nvSpPr>
          <p:spPr>
            <a:xfrm>
              <a:off x="4716016" y="4437112"/>
              <a:ext cx="648072" cy="400110"/>
            </a:xfrm>
            <a:prstGeom prst="rect">
              <a:avLst/>
            </a:prstGeom>
            <a:noFill/>
          </p:spPr>
          <p:txBody>
            <a:bodyPr wrap="square" rtlCol="0">
              <a:spAutoFit/>
            </a:bodyPr>
            <a:lstStyle/>
            <a:p>
              <a:r>
                <a:rPr kumimoji="1" lang="en-US" altLang="ja-JP" sz="2000" b="1" dirty="0" smtClean="0">
                  <a:solidFill>
                    <a:srgbClr val="FF0000"/>
                  </a:solidFill>
                  <a:effectLst>
                    <a:outerShdw blurRad="38100" dist="38100" dir="2700000" algn="tl">
                      <a:srgbClr val="000000">
                        <a:alpha val="43137"/>
                      </a:srgbClr>
                    </a:outerShdw>
                  </a:effectLst>
                </a:rPr>
                <a:t>Sun</a:t>
              </a:r>
              <a:endParaRPr kumimoji="1" lang="ja-JP" altLang="en-US" sz="2000" b="1" dirty="0">
                <a:solidFill>
                  <a:srgbClr val="FF0000"/>
                </a:solidFill>
                <a:effectLst>
                  <a:outerShdw blurRad="38100" dist="38100" dir="2700000" algn="tl">
                    <a:srgbClr val="000000">
                      <a:alpha val="43137"/>
                    </a:srgbClr>
                  </a:outerShdw>
                </a:effectLst>
              </a:endParaRPr>
            </a:p>
          </p:txBody>
        </p:sp>
        <p:sp>
          <p:nvSpPr>
            <p:cNvPr id="6" name="テキスト ボックス 5"/>
            <p:cNvSpPr txBox="1"/>
            <p:nvPr/>
          </p:nvSpPr>
          <p:spPr>
            <a:xfrm>
              <a:off x="4644008" y="3068960"/>
              <a:ext cx="648072" cy="400110"/>
            </a:xfrm>
            <a:prstGeom prst="rect">
              <a:avLst/>
            </a:prstGeom>
            <a:noFill/>
          </p:spPr>
          <p:txBody>
            <a:bodyPr wrap="square" rtlCol="0">
              <a:spAutoFit/>
            </a:bodyPr>
            <a:lstStyle/>
            <a:p>
              <a:r>
                <a:rPr kumimoji="1" lang="en-US" altLang="ja-JP" sz="2000" b="1" dirty="0" smtClean="0">
                  <a:solidFill>
                    <a:srgbClr val="FF0000"/>
                  </a:solidFill>
                  <a:effectLst>
                    <a:outerShdw blurRad="38100" dist="38100" dir="2700000" algn="tl">
                      <a:srgbClr val="000000">
                        <a:alpha val="43137"/>
                      </a:srgbClr>
                    </a:outerShdw>
                  </a:effectLst>
                </a:rPr>
                <a:t>GC</a:t>
              </a:r>
              <a:endParaRPr kumimoji="1" lang="ja-JP" altLang="en-US" sz="2000" b="1" dirty="0">
                <a:solidFill>
                  <a:srgbClr val="FF0000"/>
                </a:solidFill>
                <a:effectLst>
                  <a:outerShdw blurRad="38100" dist="38100" dir="2700000" algn="tl">
                    <a:srgbClr val="000000">
                      <a:alpha val="43137"/>
                    </a:srgbClr>
                  </a:outerShdw>
                </a:effectLst>
              </a:endParaRPr>
            </a:p>
          </p:txBody>
        </p:sp>
        <p:sp>
          <p:nvSpPr>
            <p:cNvPr id="7" name="加算記号 6"/>
            <p:cNvSpPr/>
            <p:nvPr/>
          </p:nvSpPr>
          <p:spPr>
            <a:xfrm>
              <a:off x="4427984" y="4365104"/>
              <a:ext cx="288032" cy="288032"/>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加算記号 7"/>
            <p:cNvSpPr/>
            <p:nvPr/>
          </p:nvSpPr>
          <p:spPr>
            <a:xfrm>
              <a:off x="4427984" y="3068960"/>
              <a:ext cx="288032" cy="288032"/>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テキスト ボックス 9"/>
          <p:cNvSpPr txBox="1"/>
          <p:nvPr/>
        </p:nvSpPr>
        <p:spPr>
          <a:xfrm>
            <a:off x="1547664" y="5805264"/>
            <a:ext cx="6120680" cy="923330"/>
          </a:xfrm>
          <a:prstGeom prst="rect">
            <a:avLst/>
          </a:prstGeom>
          <a:solidFill>
            <a:schemeClr val="tx1">
              <a:alpha val="60000"/>
            </a:schemeClr>
          </a:solidFill>
        </p:spPr>
        <p:txBody>
          <a:bodyPr wrap="square" rtlCol="0">
            <a:spAutoFit/>
          </a:bodyPr>
          <a:lstStyle/>
          <a:p>
            <a:pPr algn="ctr"/>
            <a:r>
              <a:rPr kumimoji="1" lang="ja-JP" altLang="en-US" dirty="0" smtClean="0">
                <a:solidFill>
                  <a:schemeClr val="bg1"/>
                </a:solidFill>
              </a:rPr>
              <a:t>既知の古典的セファイド約</a:t>
            </a:r>
            <a:r>
              <a:rPr kumimoji="1" lang="en-US" altLang="ja-JP" dirty="0" smtClean="0">
                <a:solidFill>
                  <a:schemeClr val="bg1"/>
                </a:solidFill>
              </a:rPr>
              <a:t>500</a:t>
            </a:r>
            <a:r>
              <a:rPr kumimoji="1" lang="ja-JP" altLang="en-US" dirty="0" smtClean="0">
                <a:solidFill>
                  <a:schemeClr val="bg1"/>
                </a:solidFill>
              </a:rPr>
              <a:t>個の分布（</a:t>
            </a:r>
            <a:r>
              <a:rPr kumimoji="1" lang="en-US" altLang="ja-JP" dirty="0" smtClean="0">
                <a:solidFill>
                  <a:schemeClr val="bg1"/>
                </a:solidFill>
              </a:rPr>
              <a:t>DDO</a:t>
            </a:r>
            <a:r>
              <a:rPr kumimoji="1" lang="ja-JP" altLang="en-US" dirty="0" smtClean="0">
                <a:solidFill>
                  <a:schemeClr val="bg1"/>
                </a:solidFill>
              </a:rPr>
              <a:t>データベース）</a:t>
            </a:r>
            <a:endParaRPr kumimoji="1" lang="en-US" altLang="ja-JP" dirty="0" smtClean="0">
              <a:solidFill>
                <a:schemeClr val="bg1"/>
              </a:solidFill>
            </a:endParaRPr>
          </a:p>
          <a:p>
            <a:pPr algn="ctr"/>
            <a:r>
              <a:rPr lang="en-US" altLang="ja-JP" dirty="0" smtClean="0">
                <a:solidFill>
                  <a:schemeClr val="bg1"/>
                </a:solidFill>
              </a:rPr>
              <a:t>http://www.astro.utronto.ca/DDO/research/cepheids/</a:t>
            </a:r>
          </a:p>
          <a:p>
            <a:pPr algn="ctr"/>
            <a:r>
              <a:rPr kumimoji="1" lang="ja-JP" altLang="en-US" dirty="0" smtClean="0">
                <a:solidFill>
                  <a:schemeClr val="bg1"/>
                </a:solidFill>
              </a:rPr>
              <a:t>背景</a:t>
            </a:r>
            <a:r>
              <a:rPr lang="en-US" altLang="ja-JP" dirty="0" smtClean="0">
                <a:solidFill>
                  <a:schemeClr val="bg1"/>
                </a:solidFill>
                <a:sym typeface="Wingdings" pitchFamily="2" charset="2"/>
              </a:rPr>
              <a:t>: (c) </a:t>
            </a:r>
            <a:r>
              <a:rPr lang="en-US" altLang="ja-JP" dirty="0" smtClean="0">
                <a:solidFill>
                  <a:schemeClr val="bg1"/>
                </a:solidFill>
              </a:rPr>
              <a:t>GLIMPSE project (2008)</a:t>
            </a:r>
            <a:endParaRPr kumimoji="1" lang="ja-JP" altLang="en-US" dirty="0">
              <a:solidFill>
                <a:schemeClr val="bg1"/>
              </a:solidFill>
            </a:endParaRPr>
          </a:p>
        </p:txBody>
      </p:sp>
      <p:sp>
        <p:nvSpPr>
          <p:cNvPr id="3" name="テキスト ボックス 2"/>
          <p:cNvSpPr txBox="1"/>
          <p:nvPr/>
        </p:nvSpPr>
        <p:spPr>
          <a:xfrm>
            <a:off x="1763688" y="1124744"/>
            <a:ext cx="4464496" cy="523220"/>
          </a:xfrm>
          <a:prstGeom prst="rect">
            <a:avLst/>
          </a:prstGeom>
          <a:noFill/>
        </p:spPr>
        <p:txBody>
          <a:bodyPr wrap="square" rtlCol="0">
            <a:spAutoFit/>
          </a:bodyPr>
          <a:lstStyle/>
          <a:p>
            <a:r>
              <a:rPr kumimoji="1" lang="ja-JP" altLang="en-US" sz="2800" b="1" i="1" dirty="0" smtClean="0">
                <a:solidFill>
                  <a:srgbClr val="FFFF00"/>
                </a:solidFill>
                <a:effectLst>
                  <a:outerShdw blurRad="38100" dist="38100" dir="2700000" algn="tl">
                    <a:srgbClr val="000000">
                      <a:alpha val="43137"/>
                    </a:srgbClr>
                  </a:outerShdw>
                </a:effectLst>
              </a:rPr>
              <a:t>銀河面の探査は不完全</a:t>
            </a:r>
            <a:endParaRPr kumimoji="1" lang="ja-JP" altLang="en-US" sz="2800" b="1" i="1" dirty="0">
              <a:solidFill>
                <a:srgbClr val="FFFF00"/>
              </a:solidFill>
              <a:effectLst>
                <a:outerShdw blurRad="38100" dist="38100" dir="2700000" algn="tl">
                  <a:srgbClr val="000000">
                    <a:alpha val="43137"/>
                  </a:srgbClr>
                </a:outerShdw>
              </a:effectLst>
            </a:endParaRPr>
          </a:p>
        </p:txBody>
      </p:sp>
      <p:sp>
        <p:nvSpPr>
          <p:cNvPr id="2" name="タイトル 1"/>
          <p:cNvSpPr>
            <a:spLocks noGrp="1"/>
          </p:cNvSpPr>
          <p:nvPr>
            <p:ph type="title"/>
          </p:nvPr>
        </p:nvSpPr>
        <p:spPr>
          <a:xfrm>
            <a:off x="0" y="-13394"/>
            <a:ext cx="9144000" cy="778098"/>
          </a:xfrm>
        </p:spPr>
        <p:txBody>
          <a:bodyPr>
            <a:noAutofit/>
          </a:bodyPr>
          <a:lstStyle/>
          <a:p>
            <a:r>
              <a:rPr kumimoji="1" lang="ja-JP" altLang="en-US" sz="4000" b="1" dirty="0" smtClean="0">
                <a:solidFill>
                  <a:srgbClr val="FFFF00"/>
                </a:solidFill>
              </a:rPr>
              <a:t>セファイド変光星探査の現状</a:t>
            </a:r>
            <a:endParaRPr kumimoji="1" lang="ja-JP" altLang="en-US" sz="4000" b="1" dirty="0">
              <a:solidFill>
                <a:srgbClr val="FFFF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30" name="グループ化 29"/>
          <p:cNvGrpSpPr/>
          <p:nvPr/>
        </p:nvGrpSpPr>
        <p:grpSpPr>
          <a:xfrm>
            <a:off x="343462" y="116632"/>
            <a:ext cx="7812392" cy="6585272"/>
            <a:chOff x="288000" y="191168"/>
            <a:chExt cx="7812392" cy="6585272"/>
          </a:xfrm>
        </p:grpSpPr>
        <p:pic>
          <p:nvPicPr>
            <p:cNvPr id="2050" name="Picture 2" descr="C:\Users\nmatsuna\Documents\Workshop\CepXY.jpg"/>
            <p:cNvPicPr>
              <a:picLocks noChangeAspect="1" noChangeArrowheads="1"/>
            </p:cNvPicPr>
            <p:nvPr/>
          </p:nvPicPr>
          <p:blipFill>
            <a:blip r:embed="rId2" cstate="print"/>
            <a:srcRect/>
            <a:stretch>
              <a:fillRect/>
            </a:stretch>
          </p:blipFill>
          <p:spPr bwMode="auto">
            <a:xfrm>
              <a:off x="1636218" y="191168"/>
              <a:ext cx="5934957" cy="6190160"/>
            </a:xfrm>
            <a:prstGeom prst="rect">
              <a:avLst/>
            </a:prstGeom>
            <a:noFill/>
            <a:effectLst>
              <a:softEdge rad="127000"/>
            </a:effectLst>
          </p:spPr>
        </p:pic>
        <p:sp>
          <p:nvSpPr>
            <p:cNvPr id="5" name="円/楕円 4"/>
            <p:cNvSpPr/>
            <p:nvPr/>
          </p:nvSpPr>
          <p:spPr>
            <a:xfrm>
              <a:off x="3724450" y="2927472"/>
              <a:ext cx="1728000" cy="1728000"/>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7" name="フリーフォーム 26"/>
            <p:cNvSpPr/>
            <p:nvPr/>
          </p:nvSpPr>
          <p:spPr>
            <a:xfrm>
              <a:off x="1630392" y="2078966"/>
              <a:ext cx="4502989" cy="4313208"/>
            </a:xfrm>
            <a:custGeom>
              <a:avLst/>
              <a:gdLst>
                <a:gd name="connsiteX0" fmla="*/ 0 w 4502989"/>
                <a:gd name="connsiteY0" fmla="*/ 0 h 4313208"/>
                <a:gd name="connsiteX1" fmla="*/ 2216989 w 4502989"/>
                <a:gd name="connsiteY1" fmla="*/ 1285336 h 4313208"/>
                <a:gd name="connsiteX2" fmla="*/ 2165231 w 4502989"/>
                <a:gd name="connsiteY2" fmla="*/ 1371600 h 4313208"/>
                <a:gd name="connsiteX3" fmla="*/ 2130725 w 4502989"/>
                <a:gd name="connsiteY3" fmla="*/ 1475117 h 4313208"/>
                <a:gd name="connsiteX4" fmla="*/ 2113472 w 4502989"/>
                <a:gd name="connsiteY4" fmla="*/ 1578634 h 4313208"/>
                <a:gd name="connsiteX5" fmla="*/ 2096219 w 4502989"/>
                <a:gd name="connsiteY5" fmla="*/ 1716657 h 4313208"/>
                <a:gd name="connsiteX6" fmla="*/ 2104846 w 4502989"/>
                <a:gd name="connsiteY6" fmla="*/ 1828800 h 4313208"/>
                <a:gd name="connsiteX7" fmla="*/ 2139351 w 4502989"/>
                <a:gd name="connsiteY7" fmla="*/ 1949570 h 4313208"/>
                <a:gd name="connsiteX8" fmla="*/ 2173857 w 4502989"/>
                <a:gd name="connsiteY8" fmla="*/ 2061713 h 4313208"/>
                <a:gd name="connsiteX9" fmla="*/ 2234242 w 4502989"/>
                <a:gd name="connsiteY9" fmla="*/ 2165230 h 4313208"/>
                <a:gd name="connsiteX10" fmla="*/ 2286000 w 4502989"/>
                <a:gd name="connsiteY10" fmla="*/ 2251494 h 4313208"/>
                <a:gd name="connsiteX11" fmla="*/ 2355012 w 4502989"/>
                <a:gd name="connsiteY11" fmla="*/ 2320506 h 4313208"/>
                <a:gd name="connsiteX12" fmla="*/ 2415397 w 4502989"/>
                <a:gd name="connsiteY12" fmla="*/ 2380891 h 4313208"/>
                <a:gd name="connsiteX13" fmla="*/ 2501661 w 4502989"/>
                <a:gd name="connsiteY13" fmla="*/ 2441276 h 4313208"/>
                <a:gd name="connsiteX14" fmla="*/ 2596551 w 4502989"/>
                <a:gd name="connsiteY14" fmla="*/ 2493034 h 4313208"/>
                <a:gd name="connsiteX15" fmla="*/ 2700068 w 4502989"/>
                <a:gd name="connsiteY15" fmla="*/ 2536166 h 4313208"/>
                <a:gd name="connsiteX16" fmla="*/ 2794959 w 4502989"/>
                <a:gd name="connsiteY16" fmla="*/ 2570672 h 4313208"/>
                <a:gd name="connsiteX17" fmla="*/ 2941608 w 4502989"/>
                <a:gd name="connsiteY17" fmla="*/ 2579298 h 4313208"/>
                <a:gd name="connsiteX18" fmla="*/ 3062378 w 4502989"/>
                <a:gd name="connsiteY18" fmla="*/ 2579298 h 4313208"/>
                <a:gd name="connsiteX19" fmla="*/ 3165895 w 4502989"/>
                <a:gd name="connsiteY19" fmla="*/ 2562045 h 4313208"/>
                <a:gd name="connsiteX20" fmla="*/ 3286665 w 4502989"/>
                <a:gd name="connsiteY20" fmla="*/ 2527540 h 4313208"/>
                <a:gd name="connsiteX21" fmla="*/ 3355676 w 4502989"/>
                <a:gd name="connsiteY21" fmla="*/ 2493034 h 4313208"/>
                <a:gd name="connsiteX22" fmla="*/ 3416061 w 4502989"/>
                <a:gd name="connsiteY22" fmla="*/ 2458528 h 4313208"/>
                <a:gd name="connsiteX23" fmla="*/ 4502989 w 4502989"/>
                <a:gd name="connsiteY23" fmla="*/ 4313208 h 4313208"/>
                <a:gd name="connsiteX24" fmla="*/ 8627 w 4502989"/>
                <a:gd name="connsiteY24" fmla="*/ 4304581 h 4313208"/>
                <a:gd name="connsiteX25" fmla="*/ 0 w 4502989"/>
                <a:gd name="connsiteY25" fmla="*/ 0 h 431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502989" h="4313208">
                  <a:moveTo>
                    <a:pt x="0" y="0"/>
                  </a:moveTo>
                  <a:lnTo>
                    <a:pt x="2216989" y="1285336"/>
                  </a:lnTo>
                  <a:lnTo>
                    <a:pt x="2165231" y="1371600"/>
                  </a:lnTo>
                  <a:lnTo>
                    <a:pt x="2130725" y="1475117"/>
                  </a:lnTo>
                  <a:lnTo>
                    <a:pt x="2113472" y="1578634"/>
                  </a:lnTo>
                  <a:lnTo>
                    <a:pt x="2096219" y="1716657"/>
                  </a:lnTo>
                  <a:lnTo>
                    <a:pt x="2104846" y="1828800"/>
                  </a:lnTo>
                  <a:lnTo>
                    <a:pt x="2139351" y="1949570"/>
                  </a:lnTo>
                  <a:lnTo>
                    <a:pt x="2173857" y="2061713"/>
                  </a:lnTo>
                  <a:lnTo>
                    <a:pt x="2234242" y="2165230"/>
                  </a:lnTo>
                  <a:lnTo>
                    <a:pt x="2286000" y="2251494"/>
                  </a:lnTo>
                  <a:lnTo>
                    <a:pt x="2355012" y="2320506"/>
                  </a:lnTo>
                  <a:lnTo>
                    <a:pt x="2415397" y="2380891"/>
                  </a:lnTo>
                  <a:lnTo>
                    <a:pt x="2501661" y="2441276"/>
                  </a:lnTo>
                  <a:lnTo>
                    <a:pt x="2596551" y="2493034"/>
                  </a:lnTo>
                  <a:lnTo>
                    <a:pt x="2700068" y="2536166"/>
                  </a:lnTo>
                  <a:lnTo>
                    <a:pt x="2794959" y="2570672"/>
                  </a:lnTo>
                  <a:lnTo>
                    <a:pt x="2941608" y="2579298"/>
                  </a:lnTo>
                  <a:lnTo>
                    <a:pt x="3062378" y="2579298"/>
                  </a:lnTo>
                  <a:lnTo>
                    <a:pt x="3165895" y="2562045"/>
                  </a:lnTo>
                  <a:lnTo>
                    <a:pt x="3286665" y="2527540"/>
                  </a:lnTo>
                  <a:lnTo>
                    <a:pt x="3355676" y="2493034"/>
                  </a:lnTo>
                  <a:lnTo>
                    <a:pt x="3416061" y="2458528"/>
                  </a:lnTo>
                  <a:lnTo>
                    <a:pt x="4502989" y="4313208"/>
                  </a:lnTo>
                  <a:lnTo>
                    <a:pt x="8627" y="4304581"/>
                  </a:lnTo>
                  <a:cubicBezTo>
                    <a:pt x="5751" y="2869721"/>
                    <a:pt x="2876" y="1434860"/>
                    <a:pt x="0" y="0"/>
                  </a:cubicBezTo>
                  <a:close/>
                </a:path>
              </a:pathLst>
            </a:custGeom>
            <a:solidFill>
              <a:srgbClr val="FF0000">
                <a:alpha val="23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9" name="正方形/長方形 28"/>
            <p:cNvSpPr/>
            <p:nvPr/>
          </p:nvSpPr>
          <p:spPr>
            <a:xfrm>
              <a:off x="475928" y="6264000"/>
              <a:ext cx="7624464" cy="512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8" name="正方形/長方形 27"/>
            <p:cNvSpPr/>
            <p:nvPr/>
          </p:nvSpPr>
          <p:spPr>
            <a:xfrm>
              <a:off x="288000" y="1124744"/>
              <a:ext cx="1440160" cy="55446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6" name="円/楕円 5"/>
            <p:cNvSpPr/>
            <p:nvPr/>
          </p:nvSpPr>
          <p:spPr>
            <a:xfrm>
              <a:off x="2500313" y="1703336"/>
              <a:ext cx="4212000" cy="4140000"/>
            </a:xfrm>
            <a:prstGeom prst="ellipse">
              <a:avLst/>
            </a:prstGeom>
            <a:noFill/>
            <a:ln w="571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grpSp>
      <p:sp>
        <p:nvSpPr>
          <p:cNvPr id="7" name="テキスト ボックス 6"/>
          <p:cNvSpPr txBox="1"/>
          <p:nvPr/>
        </p:nvSpPr>
        <p:spPr>
          <a:xfrm>
            <a:off x="6244730" y="2058320"/>
            <a:ext cx="1639638" cy="523220"/>
          </a:xfrm>
          <a:prstGeom prst="rect">
            <a:avLst/>
          </a:prstGeom>
          <a:noFill/>
          <a:ln w="57150">
            <a:noFill/>
          </a:ln>
        </p:spPr>
        <p:txBody>
          <a:bodyPr wrap="square" rtlCol="0">
            <a:spAutoFit/>
          </a:bodyPr>
          <a:lstStyle/>
          <a:p>
            <a:r>
              <a:rPr kumimoji="1" lang="en-US" altLang="ja-JP" sz="2800" b="1" dirty="0" smtClean="0">
                <a:solidFill>
                  <a:schemeClr val="bg1"/>
                </a:solidFill>
              </a:rPr>
              <a:t>10kpc</a:t>
            </a:r>
            <a:endParaRPr kumimoji="1" lang="ja-JP" altLang="en-US" sz="2800" b="1" dirty="0">
              <a:solidFill>
                <a:schemeClr val="bg1"/>
              </a:solidFill>
            </a:endParaRPr>
          </a:p>
        </p:txBody>
      </p:sp>
      <p:sp>
        <p:nvSpPr>
          <p:cNvPr id="8" name="テキスト ボックス 7"/>
          <p:cNvSpPr txBox="1"/>
          <p:nvPr/>
        </p:nvSpPr>
        <p:spPr>
          <a:xfrm>
            <a:off x="5452642" y="3354464"/>
            <a:ext cx="1639638" cy="523220"/>
          </a:xfrm>
          <a:prstGeom prst="rect">
            <a:avLst/>
          </a:prstGeom>
          <a:noFill/>
          <a:ln w="57150">
            <a:noFill/>
          </a:ln>
        </p:spPr>
        <p:txBody>
          <a:bodyPr wrap="square" rtlCol="0">
            <a:spAutoFit/>
          </a:bodyPr>
          <a:lstStyle/>
          <a:p>
            <a:r>
              <a:rPr lang="en-US" altLang="ja-JP" sz="2800" b="1" dirty="0" smtClean="0">
                <a:solidFill>
                  <a:schemeClr val="bg1"/>
                </a:solidFill>
              </a:rPr>
              <a:t>4</a:t>
            </a:r>
            <a:r>
              <a:rPr kumimoji="1" lang="en-US" altLang="ja-JP" sz="2800" b="1" dirty="0" smtClean="0">
                <a:solidFill>
                  <a:schemeClr val="bg1"/>
                </a:solidFill>
              </a:rPr>
              <a:t>kpc</a:t>
            </a:r>
            <a:endParaRPr kumimoji="1" lang="ja-JP" altLang="en-US" sz="2800" b="1" dirty="0">
              <a:solidFill>
                <a:schemeClr val="bg1"/>
              </a:solidFill>
            </a:endParaRPr>
          </a:p>
        </p:txBody>
      </p:sp>
      <p:sp>
        <p:nvSpPr>
          <p:cNvPr id="14" name="テキスト ボックス 13"/>
          <p:cNvSpPr txBox="1"/>
          <p:nvPr/>
        </p:nvSpPr>
        <p:spPr>
          <a:xfrm>
            <a:off x="683568" y="1916832"/>
            <a:ext cx="1115616" cy="646331"/>
          </a:xfrm>
          <a:prstGeom prst="rect">
            <a:avLst/>
          </a:prstGeom>
          <a:solidFill>
            <a:schemeClr val="tx1"/>
          </a:solidFill>
        </p:spPr>
        <p:txBody>
          <a:bodyPr wrap="square" rtlCol="0">
            <a:spAutoFit/>
          </a:bodyPr>
          <a:lstStyle/>
          <a:p>
            <a:r>
              <a:rPr lang="en-US" altLang="ja-JP" dirty="0" smtClean="0">
                <a:solidFill>
                  <a:schemeClr val="bg1"/>
                </a:solidFill>
                <a:latin typeface="Franklin Gothic Medium" pitchFamily="34" charset="0"/>
              </a:rPr>
              <a:t>α~21.2</a:t>
            </a:r>
            <a:r>
              <a:rPr lang="en-US" altLang="ja-JP" baseline="30000" dirty="0" smtClean="0">
                <a:solidFill>
                  <a:schemeClr val="bg1"/>
                </a:solidFill>
                <a:latin typeface="Franklin Gothic Medium" pitchFamily="34" charset="0"/>
              </a:rPr>
              <a:t>h</a:t>
            </a:r>
          </a:p>
          <a:p>
            <a:r>
              <a:rPr lang="en-US" altLang="ja-JP" dirty="0" smtClean="0">
                <a:solidFill>
                  <a:schemeClr val="bg1"/>
                </a:solidFill>
                <a:latin typeface="Franklin Gothic Medium" pitchFamily="34" charset="0"/>
              </a:rPr>
              <a:t>δ~+24</a:t>
            </a:r>
            <a:r>
              <a:rPr lang="en-US" altLang="ja-JP" baseline="30000" dirty="0" smtClean="0">
                <a:solidFill>
                  <a:schemeClr val="bg1"/>
                </a:solidFill>
                <a:latin typeface="Franklin Gothic Medium" pitchFamily="34" charset="0"/>
              </a:rPr>
              <a:t>deg</a:t>
            </a:r>
            <a:endParaRPr kumimoji="1" lang="ja-JP" altLang="en-US" baseline="30000" dirty="0">
              <a:solidFill>
                <a:schemeClr val="bg1"/>
              </a:solidFill>
              <a:latin typeface="Franklin Gothic Medium" pitchFamily="34" charset="0"/>
            </a:endParaRPr>
          </a:p>
        </p:txBody>
      </p:sp>
      <p:sp>
        <p:nvSpPr>
          <p:cNvPr id="15" name="テキスト ボックス 14"/>
          <p:cNvSpPr txBox="1"/>
          <p:nvPr/>
        </p:nvSpPr>
        <p:spPr>
          <a:xfrm>
            <a:off x="539552" y="3573016"/>
            <a:ext cx="1224136" cy="646331"/>
          </a:xfrm>
          <a:prstGeom prst="rect">
            <a:avLst/>
          </a:prstGeom>
          <a:solidFill>
            <a:schemeClr val="tx1"/>
          </a:solidFill>
        </p:spPr>
        <p:txBody>
          <a:bodyPr wrap="square" rtlCol="0">
            <a:spAutoFit/>
          </a:bodyPr>
          <a:lstStyle/>
          <a:p>
            <a:r>
              <a:rPr lang="en-US" altLang="ja-JP" dirty="0" smtClean="0">
                <a:solidFill>
                  <a:schemeClr val="bg1"/>
                </a:solidFill>
                <a:latin typeface="Franklin Gothic Medium" pitchFamily="34" charset="0"/>
              </a:rPr>
              <a:t>α~23.9</a:t>
            </a:r>
            <a:r>
              <a:rPr lang="en-US" altLang="ja-JP" baseline="30000" dirty="0" smtClean="0">
                <a:solidFill>
                  <a:schemeClr val="bg1"/>
                </a:solidFill>
                <a:latin typeface="Franklin Gothic Medium" pitchFamily="34" charset="0"/>
              </a:rPr>
              <a:t>h</a:t>
            </a:r>
          </a:p>
          <a:p>
            <a:r>
              <a:rPr lang="en-US" altLang="ja-JP" dirty="0" smtClean="0">
                <a:solidFill>
                  <a:schemeClr val="bg1"/>
                </a:solidFill>
                <a:latin typeface="Franklin Gothic Medium" pitchFamily="34" charset="0"/>
              </a:rPr>
              <a:t>δ~+48</a:t>
            </a:r>
            <a:r>
              <a:rPr lang="en-US" altLang="ja-JP" baseline="30000" dirty="0" smtClean="0">
                <a:solidFill>
                  <a:schemeClr val="bg1"/>
                </a:solidFill>
                <a:latin typeface="Franklin Gothic Medium" pitchFamily="34" charset="0"/>
              </a:rPr>
              <a:t>deg</a:t>
            </a:r>
            <a:endParaRPr kumimoji="1" lang="ja-JP" altLang="en-US" baseline="30000" dirty="0">
              <a:solidFill>
                <a:schemeClr val="bg1"/>
              </a:solidFill>
              <a:latin typeface="Franklin Gothic Medium" pitchFamily="34" charset="0"/>
            </a:endParaRPr>
          </a:p>
        </p:txBody>
      </p:sp>
      <p:sp>
        <p:nvSpPr>
          <p:cNvPr id="16" name="テキスト ボックス 15"/>
          <p:cNvSpPr txBox="1"/>
          <p:nvPr/>
        </p:nvSpPr>
        <p:spPr>
          <a:xfrm>
            <a:off x="2627784" y="6239053"/>
            <a:ext cx="1115616" cy="646331"/>
          </a:xfrm>
          <a:prstGeom prst="rect">
            <a:avLst/>
          </a:prstGeom>
          <a:solidFill>
            <a:schemeClr val="tx1"/>
          </a:solidFill>
        </p:spPr>
        <p:txBody>
          <a:bodyPr wrap="square" rtlCol="0">
            <a:spAutoFit/>
          </a:bodyPr>
          <a:lstStyle/>
          <a:p>
            <a:r>
              <a:rPr lang="en-US" altLang="ja-JP" dirty="0" smtClean="0">
                <a:solidFill>
                  <a:schemeClr val="bg1"/>
                </a:solidFill>
                <a:latin typeface="Franklin Gothic Medium" pitchFamily="34" charset="0"/>
              </a:rPr>
              <a:t>α~4.1</a:t>
            </a:r>
            <a:r>
              <a:rPr lang="en-US" altLang="ja-JP" baseline="30000" dirty="0" smtClean="0">
                <a:solidFill>
                  <a:schemeClr val="bg1"/>
                </a:solidFill>
                <a:latin typeface="Franklin Gothic Medium" pitchFamily="34" charset="0"/>
              </a:rPr>
              <a:t>h</a:t>
            </a:r>
          </a:p>
          <a:p>
            <a:r>
              <a:rPr lang="en-US" altLang="ja-JP" dirty="0" smtClean="0">
                <a:solidFill>
                  <a:schemeClr val="bg1"/>
                </a:solidFill>
                <a:latin typeface="Franklin Gothic Medium" pitchFamily="34" charset="0"/>
              </a:rPr>
              <a:t>δ~+52</a:t>
            </a:r>
            <a:r>
              <a:rPr lang="en-US" altLang="ja-JP" baseline="30000" dirty="0" smtClean="0">
                <a:solidFill>
                  <a:schemeClr val="bg1"/>
                </a:solidFill>
                <a:latin typeface="Franklin Gothic Medium" pitchFamily="34" charset="0"/>
              </a:rPr>
              <a:t>deg</a:t>
            </a:r>
            <a:endParaRPr kumimoji="1" lang="ja-JP" altLang="en-US" baseline="30000" dirty="0">
              <a:solidFill>
                <a:schemeClr val="bg1"/>
              </a:solidFill>
              <a:latin typeface="Franklin Gothic Medium" pitchFamily="34" charset="0"/>
            </a:endParaRPr>
          </a:p>
        </p:txBody>
      </p:sp>
      <p:sp>
        <p:nvSpPr>
          <p:cNvPr id="17" name="テキスト ボックス 16"/>
          <p:cNvSpPr txBox="1"/>
          <p:nvPr/>
        </p:nvSpPr>
        <p:spPr>
          <a:xfrm>
            <a:off x="4211960" y="6211669"/>
            <a:ext cx="1115616" cy="646331"/>
          </a:xfrm>
          <a:prstGeom prst="rect">
            <a:avLst/>
          </a:prstGeom>
          <a:solidFill>
            <a:schemeClr val="tx1"/>
          </a:solidFill>
        </p:spPr>
        <p:txBody>
          <a:bodyPr wrap="square" rtlCol="0">
            <a:spAutoFit/>
          </a:bodyPr>
          <a:lstStyle/>
          <a:p>
            <a:r>
              <a:rPr lang="en-US" altLang="ja-JP" dirty="0" smtClean="0">
                <a:solidFill>
                  <a:schemeClr val="bg1"/>
                </a:solidFill>
                <a:latin typeface="Franklin Gothic Medium" pitchFamily="34" charset="0"/>
              </a:rPr>
              <a:t>α~5.8</a:t>
            </a:r>
            <a:r>
              <a:rPr lang="en-US" altLang="ja-JP" baseline="30000" dirty="0" smtClean="0">
                <a:solidFill>
                  <a:schemeClr val="bg1"/>
                </a:solidFill>
                <a:latin typeface="Franklin Gothic Medium" pitchFamily="34" charset="0"/>
              </a:rPr>
              <a:t>h</a:t>
            </a:r>
          </a:p>
          <a:p>
            <a:r>
              <a:rPr lang="en-US" altLang="ja-JP" dirty="0" smtClean="0">
                <a:solidFill>
                  <a:schemeClr val="bg1"/>
                </a:solidFill>
                <a:latin typeface="Franklin Gothic Medium" pitchFamily="34" charset="0"/>
              </a:rPr>
              <a:t>δ~+29</a:t>
            </a:r>
            <a:r>
              <a:rPr lang="en-US" altLang="ja-JP" baseline="30000" dirty="0" smtClean="0">
                <a:solidFill>
                  <a:schemeClr val="bg1"/>
                </a:solidFill>
                <a:latin typeface="Franklin Gothic Medium" pitchFamily="34" charset="0"/>
              </a:rPr>
              <a:t>deg</a:t>
            </a:r>
            <a:endParaRPr kumimoji="1" lang="ja-JP" altLang="en-US" baseline="30000" dirty="0">
              <a:solidFill>
                <a:schemeClr val="bg1"/>
              </a:solidFill>
              <a:latin typeface="Franklin Gothic Medium" pitchFamily="34" charset="0"/>
            </a:endParaRPr>
          </a:p>
        </p:txBody>
      </p:sp>
      <p:sp>
        <p:nvSpPr>
          <p:cNvPr id="20" name="テキスト ボックス 19"/>
          <p:cNvSpPr txBox="1"/>
          <p:nvPr/>
        </p:nvSpPr>
        <p:spPr>
          <a:xfrm>
            <a:off x="683568" y="5301208"/>
            <a:ext cx="1080120" cy="646331"/>
          </a:xfrm>
          <a:prstGeom prst="rect">
            <a:avLst/>
          </a:prstGeom>
          <a:solidFill>
            <a:schemeClr val="tx1"/>
          </a:solidFill>
        </p:spPr>
        <p:txBody>
          <a:bodyPr wrap="square" rtlCol="0">
            <a:spAutoFit/>
          </a:bodyPr>
          <a:lstStyle/>
          <a:p>
            <a:r>
              <a:rPr lang="en-US" altLang="ja-JP" dirty="0" smtClean="0">
                <a:solidFill>
                  <a:schemeClr val="bg1"/>
                </a:solidFill>
                <a:latin typeface="Franklin Gothic Medium" pitchFamily="34" charset="0"/>
              </a:rPr>
              <a:t>α~0.4</a:t>
            </a:r>
            <a:r>
              <a:rPr lang="en-US" altLang="ja-JP" baseline="30000" dirty="0" smtClean="0">
                <a:solidFill>
                  <a:schemeClr val="bg1"/>
                </a:solidFill>
                <a:latin typeface="Franklin Gothic Medium" pitchFamily="34" charset="0"/>
              </a:rPr>
              <a:t>h</a:t>
            </a:r>
          </a:p>
          <a:p>
            <a:r>
              <a:rPr lang="en-US" altLang="ja-JP" dirty="0" smtClean="0">
                <a:solidFill>
                  <a:schemeClr val="bg1"/>
                </a:solidFill>
                <a:latin typeface="Franklin Gothic Medium" pitchFamily="34" charset="0"/>
              </a:rPr>
              <a:t>δ~+63</a:t>
            </a:r>
            <a:r>
              <a:rPr lang="en-US" altLang="ja-JP" baseline="30000" dirty="0" smtClean="0">
                <a:solidFill>
                  <a:schemeClr val="bg1"/>
                </a:solidFill>
                <a:latin typeface="Franklin Gothic Medium" pitchFamily="34" charset="0"/>
              </a:rPr>
              <a:t>deg</a:t>
            </a:r>
            <a:endParaRPr kumimoji="1" lang="ja-JP" altLang="en-US" baseline="30000" dirty="0">
              <a:solidFill>
                <a:schemeClr val="bg1"/>
              </a:solidFill>
              <a:latin typeface="Franklin Gothic Medium" pitchFamily="34" charset="0"/>
            </a:endParaRPr>
          </a:p>
        </p:txBody>
      </p:sp>
      <p:sp>
        <p:nvSpPr>
          <p:cNvPr id="21" name="テキスト ボックス 20"/>
          <p:cNvSpPr txBox="1"/>
          <p:nvPr/>
        </p:nvSpPr>
        <p:spPr>
          <a:xfrm>
            <a:off x="5884690" y="6211669"/>
            <a:ext cx="1115616" cy="646331"/>
          </a:xfrm>
          <a:prstGeom prst="rect">
            <a:avLst/>
          </a:prstGeom>
          <a:solidFill>
            <a:schemeClr val="tx1"/>
          </a:solidFill>
        </p:spPr>
        <p:txBody>
          <a:bodyPr wrap="square" rtlCol="0">
            <a:spAutoFit/>
          </a:bodyPr>
          <a:lstStyle/>
          <a:p>
            <a:r>
              <a:rPr lang="en-US" altLang="ja-JP" dirty="0" smtClean="0">
                <a:solidFill>
                  <a:schemeClr val="bg1"/>
                </a:solidFill>
                <a:latin typeface="Franklin Gothic Medium" pitchFamily="34" charset="0"/>
              </a:rPr>
              <a:t>α~6.8</a:t>
            </a:r>
            <a:r>
              <a:rPr lang="en-US" altLang="ja-JP" baseline="30000" dirty="0" smtClean="0">
                <a:solidFill>
                  <a:schemeClr val="bg1"/>
                </a:solidFill>
                <a:latin typeface="Franklin Gothic Medium" pitchFamily="34" charset="0"/>
              </a:rPr>
              <a:t>h</a:t>
            </a:r>
          </a:p>
          <a:p>
            <a:r>
              <a:rPr lang="en-US" altLang="ja-JP" dirty="0" smtClean="0">
                <a:solidFill>
                  <a:schemeClr val="bg1"/>
                </a:solidFill>
                <a:latin typeface="Franklin Gothic Medium" pitchFamily="34" charset="0"/>
              </a:rPr>
              <a:t>δ~+03</a:t>
            </a:r>
            <a:r>
              <a:rPr lang="en-US" altLang="ja-JP" baseline="30000" dirty="0" smtClean="0">
                <a:solidFill>
                  <a:schemeClr val="bg1"/>
                </a:solidFill>
                <a:latin typeface="Franklin Gothic Medium" pitchFamily="34" charset="0"/>
              </a:rPr>
              <a:t>deg</a:t>
            </a:r>
            <a:endParaRPr kumimoji="1" lang="ja-JP" altLang="en-US" baseline="30000" dirty="0">
              <a:solidFill>
                <a:schemeClr val="bg1"/>
              </a:solidFill>
              <a:latin typeface="Franklin Gothic Medium" pitchFamily="34" charset="0"/>
            </a:endParaRPr>
          </a:p>
        </p:txBody>
      </p:sp>
      <p:sp>
        <p:nvSpPr>
          <p:cNvPr id="18" name="タイトル 17"/>
          <p:cNvSpPr>
            <a:spLocks noGrp="1"/>
          </p:cNvSpPr>
          <p:nvPr>
            <p:ph type="title"/>
          </p:nvPr>
        </p:nvSpPr>
        <p:spPr>
          <a:xfrm>
            <a:off x="251520" y="0"/>
            <a:ext cx="7560840" cy="908720"/>
          </a:xfrm>
          <a:solidFill>
            <a:schemeClr val="tx1"/>
          </a:solidFill>
        </p:spPr>
        <p:txBody>
          <a:bodyPr/>
          <a:lstStyle/>
          <a:p>
            <a:r>
              <a:rPr kumimoji="1" lang="ja-JP" altLang="en-US" dirty="0" smtClean="0">
                <a:solidFill>
                  <a:srgbClr val="FFFF00"/>
                </a:solidFill>
              </a:rPr>
              <a:t>観測領域の設定</a:t>
            </a:r>
            <a:endParaRPr kumimoji="1" lang="ja-JP" altLang="en-US" dirty="0">
              <a:solidFill>
                <a:srgbClr val="FFFF00"/>
              </a:solidFill>
            </a:endParaRPr>
          </a:p>
        </p:txBody>
      </p:sp>
      <p:sp>
        <p:nvSpPr>
          <p:cNvPr id="23" name="テキスト ボックス 22"/>
          <p:cNvSpPr txBox="1"/>
          <p:nvPr/>
        </p:nvSpPr>
        <p:spPr>
          <a:xfrm>
            <a:off x="1459110" y="755993"/>
            <a:ext cx="7272808" cy="584775"/>
          </a:xfrm>
          <a:prstGeom prst="rect">
            <a:avLst/>
          </a:prstGeom>
          <a:solidFill>
            <a:schemeClr val="tx1"/>
          </a:solidFill>
          <a:effectLst>
            <a:softEdge rad="63500"/>
          </a:effectLst>
        </p:spPr>
        <p:txBody>
          <a:bodyPr wrap="square" rtlCol="0">
            <a:spAutoFit/>
          </a:bodyPr>
          <a:lstStyle/>
          <a:p>
            <a:pPr algn="ctr"/>
            <a:r>
              <a:rPr kumimoji="1" lang="en-US" altLang="ja-JP" sz="3200" dirty="0" smtClean="0">
                <a:solidFill>
                  <a:schemeClr val="bg1"/>
                </a:solidFill>
              </a:rPr>
              <a:t>2</a:t>
            </a:r>
            <a:r>
              <a:rPr kumimoji="1" lang="ja-JP" altLang="en-US" sz="3200" dirty="0" smtClean="0">
                <a:solidFill>
                  <a:schemeClr val="bg1"/>
                </a:solidFill>
              </a:rPr>
              <a:t>度ごとのグリッドに並べて</a:t>
            </a:r>
            <a:r>
              <a:rPr lang="en-US" altLang="ja-JP" sz="3200" b="1" i="1" dirty="0" smtClean="0">
                <a:solidFill>
                  <a:schemeClr val="bg1"/>
                </a:solidFill>
              </a:rPr>
              <a:t>75</a:t>
            </a:r>
            <a:r>
              <a:rPr lang="ja-JP" altLang="en-US" sz="3200" b="1" i="1" dirty="0" smtClean="0">
                <a:solidFill>
                  <a:schemeClr val="bg1"/>
                </a:solidFill>
              </a:rPr>
              <a:t>視野</a:t>
            </a:r>
            <a:endParaRPr kumimoji="1" lang="ja-JP" altLang="en-US" sz="3200" b="1" i="1"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8194" name="Picture 2" descr="C:\Users\nmatsuna\Desktop\kwfc_test.jpg"/>
          <p:cNvPicPr>
            <a:picLocks noChangeAspect="1" noChangeArrowheads="1"/>
          </p:cNvPicPr>
          <p:nvPr/>
        </p:nvPicPr>
        <p:blipFill>
          <a:blip r:embed="rId2" cstate="print"/>
          <a:srcRect/>
          <a:stretch>
            <a:fillRect/>
          </a:stretch>
        </p:blipFill>
        <p:spPr bwMode="auto">
          <a:xfrm>
            <a:off x="899592" y="0"/>
            <a:ext cx="7220745" cy="7220745"/>
          </a:xfrm>
          <a:prstGeom prst="rect">
            <a:avLst/>
          </a:prstGeom>
          <a:noFill/>
          <a:effectLst>
            <a:softEdge rad="127000"/>
          </a:effectLst>
        </p:spPr>
      </p:pic>
      <p:sp>
        <p:nvSpPr>
          <p:cNvPr id="4" name="タイトル 3"/>
          <p:cNvSpPr>
            <a:spLocks noGrp="1"/>
          </p:cNvSpPr>
          <p:nvPr>
            <p:ph type="title"/>
          </p:nvPr>
        </p:nvSpPr>
        <p:spPr>
          <a:xfrm>
            <a:off x="467544" y="130622"/>
            <a:ext cx="8229600" cy="922114"/>
          </a:xfrm>
        </p:spPr>
        <p:txBody>
          <a:bodyPr>
            <a:normAutofit fontScale="90000"/>
          </a:bodyPr>
          <a:lstStyle/>
          <a:p>
            <a:r>
              <a:rPr kumimoji="1" lang="ja-JP" altLang="en-US" dirty="0" smtClean="0">
                <a:solidFill>
                  <a:srgbClr val="FFFF00"/>
                </a:solidFill>
              </a:rPr>
              <a:t>観測領域が銀河面をカバーする様子</a:t>
            </a:r>
            <a:endParaRPr kumimoji="1" lang="ja-JP" altLang="en-US" dirty="0">
              <a:solidFill>
                <a:srgbClr val="FFFF00"/>
              </a:solidFill>
            </a:endParaRPr>
          </a:p>
        </p:txBody>
      </p:sp>
      <p:sp>
        <p:nvSpPr>
          <p:cNvPr id="5" name="テキスト ボックス 4"/>
          <p:cNvSpPr txBox="1"/>
          <p:nvPr/>
        </p:nvSpPr>
        <p:spPr>
          <a:xfrm>
            <a:off x="6156176" y="6309320"/>
            <a:ext cx="2880320" cy="369332"/>
          </a:xfrm>
          <a:prstGeom prst="rect">
            <a:avLst/>
          </a:prstGeom>
          <a:noFill/>
        </p:spPr>
        <p:txBody>
          <a:bodyPr wrap="square" rtlCol="0">
            <a:spAutoFit/>
          </a:bodyPr>
          <a:lstStyle/>
          <a:p>
            <a:pPr algn="r"/>
            <a:r>
              <a:rPr kumimoji="1" lang="ja-JP" altLang="en-US" dirty="0" smtClean="0">
                <a:solidFill>
                  <a:schemeClr val="bg1"/>
                </a:solidFill>
              </a:rPr>
              <a:t>チャート：前原さん作成</a:t>
            </a:r>
            <a:endParaRPr kumimoji="1" lang="ja-JP" altLang="en-US" dirty="0">
              <a:solidFill>
                <a:schemeClr val="bg1"/>
              </a:solidFill>
            </a:endParaRPr>
          </a:p>
        </p:txBody>
      </p:sp>
      <p:sp>
        <p:nvSpPr>
          <p:cNvPr id="6" name="テキスト ボックス 5"/>
          <p:cNvSpPr txBox="1"/>
          <p:nvPr/>
        </p:nvSpPr>
        <p:spPr>
          <a:xfrm>
            <a:off x="6732240" y="5949280"/>
            <a:ext cx="1440160" cy="369332"/>
          </a:xfrm>
          <a:prstGeom prst="rect">
            <a:avLst/>
          </a:prstGeom>
          <a:noFill/>
        </p:spPr>
        <p:txBody>
          <a:bodyPr wrap="square" rtlCol="0">
            <a:spAutoFit/>
          </a:bodyPr>
          <a:lstStyle/>
          <a:p>
            <a:r>
              <a:rPr kumimoji="1" lang="en-US" altLang="ja-JP" dirty="0" smtClean="0">
                <a:solidFill>
                  <a:schemeClr val="bg1"/>
                </a:solidFill>
              </a:rPr>
              <a:t>30</a:t>
            </a:r>
            <a:r>
              <a:rPr kumimoji="1" lang="ja-JP" altLang="en-US" dirty="0" smtClean="0">
                <a:solidFill>
                  <a:schemeClr val="bg1"/>
                </a:solidFill>
              </a:rPr>
              <a:t>度</a:t>
            </a:r>
            <a:r>
              <a:rPr kumimoji="1" lang="en-US" altLang="ja-JP" dirty="0" smtClean="0">
                <a:solidFill>
                  <a:schemeClr val="bg1"/>
                </a:solidFill>
              </a:rPr>
              <a:t>×30</a:t>
            </a:r>
            <a:r>
              <a:rPr kumimoji="1" lang="ja-JP" altLang="en-US" dirty="0" smtClean="0">
                <a:solidFill>
                  <a:schemeClr val="bg1"/>
                </a:solidFill>
              </a:rPr>
              <a:t>度</a:t>
            </a:r>
            <a:endParaRPr kumimoji="1" lang="ja-JP" altLang="en-US" dirty="0">
              <a:solidFill>
                <a:schemeClr val="bg1"/>
              </a:solidFill>
            </a:endParaRPr>
          </a:p>
        </p:txBody>
      </p:sp>
      <p:sp>
        <p:nvSpPr>
          <p:cNvPr id="7" name="テキスト ボックス 6"/>
          <p:cNvSpPr txBox="1"/>
          <p:nvPr/>
        </p:nvSpPr>
        <p:spPr>
          <a:xfrm>
            <a:off x="971600" y="6165304"/>
            <a:ext cx="1872208" cy="369332"/>
          </a:xfrm>
          <a:prstGeom prst="rect">
            <a:avLst/>
          </a:prstGeom>
          <a:noFill/>
        </p:spPr>
        <p:txBody>
          <a:bodyPr wrap="square" rtlCol="0">
            <a:spAutoFit/>
          </a:bodyPr>
          <a:lstStyle/>
          <a:p>
            <a:r>
              <a:rPr kumimoji="1" lang="ja-JP" altLang="en-US" dirty="0" smtClean="0">
                <a:solidFill>
                  <a:schemeClr val="bg1"/>
                </a:solidFill>
              </a:rPr>
              <a:t>銀経</a:t>
            </a:r>
            <a:r>
              <a:rPr kumimoji="1" lang="en-US" altLang="ja-JP" dirty="0" smtClean="0">
                <a:solidFill>
                  <a:schemeClr val="bg1"/>
                </a:solidFill>
              </a:rPr>
              <a:t>80</a:t>
            </a:r>
            <a:r>
              <a:rPr kumimoji="1" lang="ja-JP" altLang="en-US" dirty="0" smtClean="0">
                <a:solidFill>
                  <a:schemeClr val="bg1"/>
                </a:solidFill>
              </a:rPr>
              <a:t>度付近</a:t>
            </a:r>
            <a:endParaRPr kumimoji="1" lang="ja-JP" altLang="en-US"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p:spPr>
        <p:txBody>
          <a:bodyPr>
            <a:normAutofit/>
          </a:bodyPr>
          <a:lstStyle/>
          <a:p>
            <a:r>
              <a:rPr kumimoji="1" lang="ja-JP" altLang="en-US" dirty="0" smtClean="0">
                <a:solidFill>
                  <a:srgbClr val="FFFF00"/>
                </a:solidFill>
              </a:rPr>
              <a:t>限界等級と変光星の等級</a:t>
            </a:r>
            <a:endParaRPr kumimoji="1" lang="ja-JP" altLang="en-US" dirty="0">
              <a:solidFill>
                <a:srgbClr val="FFFF00"/>
              </a:solidFill>
            </a:endParaRPr>
          </a:p>
        </p:txBody>
      </p:sp>
      <p:graphicFrame>
        <p:nvGraphicFramePr>
          <p:cNvPr id="4" name="コンテンツ プレースホルダ 3"/>
          <p:cNvGraphicFramePr>
            <a:graphicFrameLocks noGrp="1"/>
          </p:cNvGraphicFramePr>
          <p:nvPr>
            <p:ph idx="1"/>
          </p:nvPr>
        </p:nvGraphicFramePr>
        <p:xfrm>
          <a:off x="251520" y="2132856"/>
          <a:ext cx="8640959" cy="4421088"/>
        </p:xfrm>
        <a:graphic>
          <a:graphicData uri="http://schemas.openxmlformats.org/drawingml/2006/table">
            <a:tbl>
              <a:tblPr firstRow="1" bandRow="1">
                <a:tableStyleId>{5C22544A-7EE6-4342-B048-85BDC9FD1C3A}</a:tableStyleId>
              </a:tblPr>
              <a:tblGrid>
                <a:gridCol w="1745422"/>
                <a:gridCol w="1942799"/>
                <a:gridCol w="1584814"/>
                <a:gridCol w="1683962"/>
                <a:gridCol w="1683962"/>
              </a:tblGrid>
              <a:tr h="558488">
                <a:tc rowSpan="2">
                  <a:txBody>
                    <a:bodyPr/>
                    <a:lstStyle/>
                    <a:p>
                      <a:pPr algn="ctr"/>
                      <a:r>
                        <a:rPr kumimoji="1" lang="ja-JP" altLang="en-US" sz="2800" dirty="0" smtClean="0"/>
                        <a:t>変光星</a:t>
                      </a:r>
                      <a:endParaRPr kumimoji="1" lang="en-US" altLang="ja-JP" sz="2800" dirty="0" smtClean="0"/>
                    </a:p>
                    <a:p>
                      <a:pPr algn="ctr"/>
                      <a:r>
                        <a:rPr kumimoji="1" lang="ja-JP" altLang="en-US" sz="2800" dirty="0" smtClean="0"/>
                        <a:t>の種類</a:t>
                      </a:r>
                      <a:endParaRPr kumimoji="1" lang="ja-JP" altLang="en-US" sz="2800" dirty="0"/>
                    </a:p>
                  </a:txBody>
                  <a:tcPr marL="87784" marR="87784" anchor="ctr"/>
                </a:tc>
                <a:tc rowSpan="2">
                  <a:txBody>
                    <a:bodyPr/>
                    <a:lstStyle/>
                    <a:p>
                      <a:pPr algn="ctr"/>
                      <a:r>
                        <a:rPr kumimoji="1" lang="ja-JP" altLang="en-US" sz="2800" dirty="0" smtClean="0"/>
                        <a:t>絶対</a:t>
                      </a:r>
                      <a:endParaRPr kumimoji="1" lang="en-US" altLang="ja-JP" sz="2800" dirty="0" smtClean="0"/>
                    </a:p>
                    <a:p>
                      <a:pPr algn="ctr"/>
                      <a:r>
                        <a:rPr kumimoji="1" lang="ja-JP" altLang="en-US" sz="2800" dirty="0" smtClean="0"/>
                        <a:t>等級</a:t>
                      </a:r>
                      <a:endParaRPr kumimoji="1" lang="ja-JP" altLang="en-US" sz="2800" dirty="0"/>
                    </a:p>
                  </a:txBody>
                  <a:tcPr marL="87784" marR="87784" anchor="ctr"/>
                </a:tc>
                <a:tc gridSpan="3">
                  <a:txBody>
                    <a:bodyPr/>
                    <a:lstStyle/>
                    <a:p>
                      <a:pPr algn="ctr"/>
                      <a:r>
                        <a:rPr kumimoji="1" lang="ja-JP" altLang="en-US" sz="2800" dirty="0" smtClean="0"/>
                        <a:t>絶対等級</a:t>
                      </a:r>
                      <a:endParaRPr kumimoji="1" lang="ja-JP" altLang="en-US" sz="2800" dirty="0"/>
                    </a:p>
                  </a:txBody>
                  <a:tcPr marL="87784" marR="87784" anchor="ctr"/>
                </a:tc>
                <a:tc hMerge="1">
                  <a:txBody>
                    <a:bodyPr/>
                    <a:lstStyle/>
                    <a:p>
                      <a:pPr algn="ctr"/>
                      <a:endParaRPr kumimoji="1" lang="ja-JP" altLang="en-US" sz="2800" dirty="0"/>
                    </a:p>
                  </a:txBody>
                  <a:tcPr anchor="ctr"/>
                </a:tc>
                <a:tc hMerge="1">
                  <a:txBody>
                    <a:bodyPr/>
                    <a:lstStyle/>
                    <a:p>
                      <a:pPr algn="ctr"/>
                      <a:endParaRPr kumimoji="1" lang="ja-JP" altLang="en-US" sz="2800" dirty="0"/>
                    </a:p>
                  </a:txBody>
                  <a:tcPr anchor="ctr"/>
                </a:tc>
              </a:tr>
              <a:tr h="990703">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2800" dirty="0" smtClean="0"/>
                        <a:t>1kpc</a:t>
                      </a:r>
                    </a:p>
                    <a:p>
                      <a:pPr algn="ctr"/>
                      <a:r>
                        <a:rPr kumimoji="1" lang="en-US" altLang="ja-JP" sz="2800" i="1" dirty="0" smtClean="0"/>
                        <a:t>A</a:t>
                      </a:r>
                      <a:r>
                        <a:rPr kumimoji="1" lang="en-US" altLang="ja-JP" sz="2800" dirty="0" smtClean="0"/>
                        <a:t>(</a:t>
                      </a:r>
                      <a:r>
                        <a:rPr kumimoji="1" lang="en-US" altLang="ja-JP" sz="2800" i="1" dirty="0" smtClean="0"/>
                        <a:t>I</a:t>
                      </a:r>
                      <a:r>
                        <a:rPr kumimoji="1" lang="en-US" altLang="ja-JP" sz="2800" dirty="0" smtClean="0"/>
                        <a:t>)=1</a:t>
                      </a:r>
                      <a:r>
                        <a:rPr kumimoji="1" lang="en-US" altLang="ja-JP" sz="2800" baseline="30000" dirty="0" smtClean="0"/>
                        <a:t>mag</a:t>
                      </a:r>
                      <a:endParaRPr kumimoji="1" lang="ja-JP" altLang="en-US" sz="2800" dirty="0"/>
                    </a:p>
                  </a:txBody>
                  <a:tcPr marL="87784" marR="87784" anchor="ctr"/>
                </a:tc>
                <a:tc>
                  <a:txBody>
                    <a:bodyPr/>
                    <a:lstStyle/>
                    <a:p>
                      <a:pPr algn="ctr"/>
                      <a:r>
                        <a:rPr kumimoji="1" lang="en-US" altLang="ja-JP" sz="2800" dirty="0" smtClean="0"/>
                        <a:t>5kpc</a:t>
                      </a:r>
                    </a:p>
                    <a:p>
                      <a:pPr algn="ctr"/>
                      <a:r>
                        <a:rPr kumimoji="1" lang="en-US" altLang="ja-JP" sz="2800" i="1" dirty="0" smtClean="0"/>
                        <a:t>A</a:t>
                      </a:r>
                      <a:r>
                        <a:rPr kumimoji="1" lang="en-US" altLang="ja-JP" sz="2800" dirty="0" smtClean="0"/>
                        <a:t>(</a:t>
                      </a:r>
                      <a:r>
                        <a:rPr kumimoji="1" lang="en-US" altLang="ja-JP" sz="2800" i="1" dirty="0" smtClean="0"/>
                        <a:t>I</a:t>
                      </a:r>
                      <a:r>
                        <a:rPr kumimoji="1" lang="en-US" altLang="ja-JP" sz="2800" dirty="0" smtClean="0"/>
                        <a:t>)=2</a:t>
                      </a:r>
                      <a:r>
                        <a:rPr kumimoji="1" lang="en-US" altLang="ja-JP" sz="2800" baseline="30000" dirty="0" smtClean="0"/>
                        <a:t>mag</a:t>
                      </a:r>
                      <a:endParaRPr kumimoji="1" lang="ja-JP" altLang="en-US" sz="2800" baseline="30000" dirty="0"/>
                    </a:p>
                  </a:txBody>
                  <a:tcPr marL="87784" marR="87784" anchor="ctr"/>
                </a:tc>
                <a:tc>
                  <a:txBody>
                    <a:bodyPr/>
                    <a:lstStyle/>
                    <a:p>
                      <a:pPr algn="ctr"/>
                      <a:r>
                        <a:rPr kumimoji="1" lang="en-US" altLang="ja-JP" sz="2800" dirty="0" smtClean="0"/>
                        <a:t>20kpc</a:t>
                      </a:r>
                    </a:p>
                    <a:p>
                      <a:pPr algn="ctr"/>
                      <a:r>
                        <a:rPr kumimoji="1" lang="en-US" altLang="ja-JP" sz="2800" i="1" dirty="0" smtClean="0"/>
                        <a:t>A</a:t>
                      </a:r>
                      <a:r>
                        <a:rPr kumimoji="1" lang="en-US" altLang="ja-JP" sz="2800" dirty="0" smtClean="0"/>
                        <a:t>(</a:t>
                      </a:r>
                      <a:r>
                        <a:rPr kumimoji="1" lang="en-US" altLang="ja-JP" sz="2800" i="1" dirty="0" smtClean="0"/>
                        <a:t>I</a:t>
                      </a:r>
                      <a:r>
                        <a:rPr kumimoji="1" lang="en-US" altLang="ja-JP" sz="2800" dirty="0" smtClean="0"/>
                        <a:t>)=3</a:t>
                      </a:r>
                      <a:r>
                        <a:rPr kumimoji="1" lang="en-US" altLang="ja-JP" sz="2800" baseline="30000" dirty="0" smtClean="0"/>
                        <a:t>mag</a:t>
                      </a:r>
                      <a:endParaRPr kumimoji="1" lang="ja-JP" altLang="en-US" sz="2800" dirty="0"/>
                    </a:p>
                  </a:txBody>
                  <a:tcPr marL="87784" marR="87784" anchor="ctr"/>
                </a:tc>
              </a:tr>
              <a:tr h="957299">
                <a:tc>
                  <a:txBody>
                    <a:bodyPr/>
                    <a:lstStyle/>
                    <a:p>
                      <a:pPr algn="ctr"/>
                      <a:r>
                        <a:rPr kumimoji="1" lang="ja-JP" altLang="en-US" sz="2800" dirty="0" smtClean="0"/>
                        <a:t>ミラ</a:t>
                      </a:r>
                      <a:endParaRPr kumimoji="1" lang="ja-JP" altLang="en-US" sz="2800" dirty="0"/>
                    </a:p>
                  </a:txBody>
                  <a:tcPr marL="87784" marR="8778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800" i="1" dirty="0" smtClean="0"/>
                        <a:t>I</a:t>
                      </a:r>
                      <a:r>
                        <a:rPr kumimoji="1" lang="en-US" altLang="ja-JP" sz="2800" dirty="0" smtClean="0"/>
                        <a:t> </a:t>
                      </a:r>
                      <a:r>
                        <a:rPr kumimoji="1" lang="ja-JP" altLang="en-US" sz="2800" dirty="0" smtClean="0"/>
                        <a:t>～－</a:t>
                      </a:r>
                      <a:r>
                        <a:rPr kumimoji="1" lang="en-US" altLang="ja-JP" sz="2800" baseline="0" dirty="0" smtClean="0"/>
                        <a:t>4</a:t>
                      </a:r>
                      <a:r>
                        <a:rPr kumimoji="1" lang="en-US" altLang="ja-JP" sz="2800" baseline="30000" dirty="0" smtClean="0"/>
                        <a:t>mag</a:t>
                      </a:r>
                      <a:endParaRPr kumimoji="1" lang="ja-JP" altLang="en-US" sz="2800" baseline="30000" dirty="0" smtClean="0"/>
                    </a:p>
                  </a:txBody>
                  <a:tcPr marL="87784" marR="87784" anchor="ctr"/>
                </a:tc>
                <a:tc>
                  <a:txBody>
                    <a:bodyPr/>
                    <a:lstStyle/>
                    <a:p>
                      <a:pPr algn="ctr"/>
                      <a:r>
                        <a:rPr kumimoji="1" lang="en-US" altLang="ja-JP" sz="2800" dirty="0" smtClean="0"/>
                        <a:t>7</a:t>
                      </a:r>
                      <a:endParaRPr kumimoji="1" lang="ja-JP" altLang="en-US" sz="2800" dirty="0"/>
                    </a:p>
                  </a:txBody>
                  <a:tcPr marL="87784" marR="87784" anchor="ctr"/>
                </a:tc>
                <a:tc>
                  <a:txBody>
                    <a:bodyPr/>
                    <a:lstStyle/>
                    <a:p>
                      <a:pPr algn="ctr"/>
                      <a:r>
                        <a:rPr kumimoji="1" lang="en-US" altLang="ja-JP" sz="2800" dirty="0" smtClean="0"/>
                        <a:t>11.5</a:t>
                      </a:r>
                      <a:endParaRPr kumimoji="1" lang="ja-JP" altLang="en-US" sz="2800" dirty="0"/>
                    </a:p>
                  </a:txBody>
                  <a:tcPr marL="87784" marR="87784" anchor="ctr"/>
                </a:tc>
                <a:tc>
                  <a:txBody>
                    <a:bodyPr/>
                    <a:lstStyle/>
                    <a:p>
                      <a:pPr algn="ctr"/>
                      <a:r>
                        <a:rPr kumimoji="1" lang="en-US" altLang="ja-JP" sz="2800" dirty="0" smtClean="0"/>
                        <a:t>15.5</a:t>
                      </a:r>
                      <a:endParaRPr kumimoji="1" lang="ja-JP" altLang="en-US" sz="2800" dirty="0"/>
                    </a:p>
                  </a:txBody>
                  <a:tcPr marL="87784" marR="87784" anchor="ctr"/>
                </a:tc>
              </a:tr>
              <a:tr h="957299">
                <a:tc>
                  <a:txBody>
                    <a:bodyPr/>
                    <a:lstStyle/>
                    <a:p>
                      <a:pPr algn="ctr"/>
                      <a:r>
                        <a:rPr kumimoji="1" lang="ja-JP" altLang="en-US" sz="2800" dirty="0" smtClean="0"/>
                        <a:t>セファイド</a:t>
                      </a:r>
                      <a:endParaRPr kumimoji="1" lang="en-US" altLang="ja-JP" sz="2800" dirty="0" smtClean="0"/>
                    </a:p>
                    <a:p>
                      <a:pPr algn="ctr"/>
                      <a:r>
                        <a:rPr kumimoji="1" lang="en-US" altLang="ja-JP" sz="2800" dirty="0" smtClean="0"/>
                        <a:t>(</a:t>
                      </a:r>
                      <a:r>
                        <a:rPr kumimoji="1" lang="ja-JP" altLang="en-US" sz="2800" dirty="0" smtClean="0"/>
                        <a:t>周期</a:t>
                      </a:r>
                      <a:r>
                        <a:rPr kumimoji="1" lang="en-US" altLang="ja-JP" sz="2800" dirty="0" smtClean="0"/>
                        <a:t>5</a:t>
                      </a:r>
                      <a:r>
                        <a:rPr kumimoji="1" lang="ja-JP" altLang="en-US" sz="2800" dirty="0" smtClean="0"/>
                        <a:t>日</a:t>
                      </a:r>
                      <a:r>
                        <a:rPr kumimoji="1" lang="en-US" altLang="ja-JP" sz="2800" dirty="0" smtClean="0"/>
                        <a:t>)</a:t>
                      </a:r>
                    </a:p>
                  </a:txBody>
                  <a:tcPr marL="87784" marR="87784" anchor="ctr"/>
                </a:tc>
                <a:tc>
                  <a:txBody>
                    <a:bodyPr/>
                    <a:lstStyle/>
                    <a:p>
                      <a:pPr algn="ctr"/>
                      <a:r>
                        <a:rPr kumimoji="1" lang="en-US" altLang="ja-JP" sz="2800" i="1" dirty="0" smtClean="0"/>
                        <a:t>I</a:t>
                      </a:r>
                      <a:r>
                        <a:rPr kumimoji="1" lang="en-US" altLang="ja-JP" sz="2800" dirty="0" smtClean="0"/>
                        <a:t> </a:t>
                      </a:r>
                      <a:r>
                        <a:rPr kumimoji="1" lang="ja-JP" altLang="en-US" sz="2800" dirty="0" smtClean="0"/>
                        <a:t>～－</a:t>
                      </a:r>
                      <a:r>
                        <a:rPr kumimoji="1" lang="en-US" altLang="ja-JP" sz="2800" dirty="0" smtClean="0"/>
                        <a:t>3.5</a:t>
                      </a:r>
                      <a:r>
                        <a:rPr kumimoji="1" lang="en-US" altLang="ja-JP" sz="2800" baseline="30000" dirty="0" smtClean="0"/>
                        <a:t>mag</a:t>
                      </a:r>
                      <a:endParaRPr kumimoji="1" lang="ja-JP" altLang="en-US" sz="2800" baseline="30000" dirty="0"/>
                    </a:p>
                  </a:txBody>
                  <a:tcPr marL="87784" marR="87784" anchor="ctr"/>
                </a:tc>
                <a:tc>
                  <a:txBody>
                    <a:bodyPr/>
                    <a:lstStyle/>
                    <a:p>
                      <a:pPr algn="ctr"/>
                      <a:r>
                        <a:rPr kumimoji="1" lang="en-US" altLang="ja-JP" sz="2800" dirty="0" smtClean="0"/>
                        <a:t>7</a:t>
                      </a:r>
                      <a:endParaRPr kumimoji="1" lang="ja-JP" altLang="en-US" sz="2800" dirty="0"/>
                    </a:p>
                  </a:txBody>
                  <a:tcPr marL="87784" marR="87784" anchor="ctr"/>
                </a:tc>
                <a:tc>
                  <a:txBody>
                    <a:bodyPr/>
                    <a:lstStyle/>
                    <a:p>
                      <a:pPr algn="ctr"/>
                      <a:r>
                        <a:rPr kumimoji="1" lang="en-US" altLang="ja-JP" sz="2800" dirty="0" smtClean="0"/>
                        <a:t>12</a:t>
                      </a:r>
                      <a:endParaRPr kumimoji="1" lang="ja-JP" altLang="en-US" sz="2800" dirty="0"/>
                    </a:p>
                  </a:txBody>
                  <a:tcPr marL="87784" marR="87784" anchor="ctr"/>
                </a:tc>
                <a:tc>
                  <a:txBody>
                    <a:bodyPr/>
                    <a:lstStyle/>
                    <a:p>
                      <a:pPr algn="ctr"/>
                      <a:r>
                        <a:rPr kumimoji="1" lang="en-US" altLang="ja-JP" sz="2800" dirty="0" smtClean="0"/>
                        <a:t>16</a:t>
                      </a:r>
                      <a:endParaRPr kumimoji="1" lang="ja-JP" altLang="en-US" sz="2800" dirty="0"/>
                    </a:p>
                  </a:txBody>
                  <a:tcPr marL="87784" marR="87784" anchor="ctr"/>
                </a:tc>
              </a:tr>
              <a:tr h="957299">
                <a:tc>
                  <a:txBody>
                    <a:bodyPr/>
                    <a:lstStyle/>
                    <a:p>
                      <a:pPr algn="ctr"/>
                      <a:r>
                        <a:rPr kumimoji="1" lang="en-US" altLang="ja-JP" sz="2800" dirty="0" smtClean="0"/>
                        <a:t>RR</a:t>
                      </a:r>
                      <a:r>
                        <a:rPr kumimoji="1" lang="ja-JP" altLang="en-US" sz="2800" dirty="0" smtClean="0"/>
                        <a:t>ライリ</a:t>
                      </a:r>
                      <a:endParaRPr kumimoji="1" lang="ja-JP" altLang="en-US" sz="2800" dirty="0"/>
                    </a:p>
                  </a:txBody>
                  <a:tcPr marL="87784" marR="8778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800" i="1" dirty="0" smtClean="0"/>
                        <a:t>I</a:t>
                      </a:r>
                      <a:r>
                        <a:rPr kumimoji="1" lang="en-US" altLang="ja-JP" sz="2800" dirty="0" smtClean="0"/>
                        <a:t> </a:t>
                      </a:r>
                      <a:r>
                        <a:rPr kumimoji="1" lang="ja-JP" altLang="en-US" sz="2800" dirty="0" smtClean="0"/>
                        <a:t>～</a:t>
                      </a:r>
                      <a:r>
                        <a:rPr kumimoji="1" lang="en-US" altLang="ja-JP" sz="2800" dirty="0" smtClean="0"/>
                        <a:t>0</a:t>
                      </a:r>
                      <a:r>
                        <a:rPr kumimoji="1" lang="en-US" altLang="ja-JP" sz="2800" baseline="30000" dirty="0" smtClean="0"/>
                        <a:t>mag</a:t>
                      </a:r>
                      <a:endParaRPr kumimoji="1" lang="ja-JP" altLang="en-US" sz="2800" baseline="30000" dirty="0" smtClean="0"/>
                    </a:p>
                  </a:txBody>
                  <a:tcPr marL="87784" marR="87784" anchor="ctr"/>
                </a:tc>
                <a:tc>
                  <a:txBody>
                    <a:bodyPr/>
                    <a:lstStyle/>
                    <a:p>
                      <a:pPr algn="ctr"/>
                      <a:r>
                        <a:rPr kumimoji="1" lang="en-US" altLang="ja-JP" sz="2800" dirty="0" smtClean="0"/>
                        <a:t>11</a:t>
                      </a:r>
                      <a:endParaRPr kumimoji="1" lang="ja-JP" altLang="en-US" sz="2800" dirty="0"/>
                    </a:p>
                  </a:txBody>
                  <a:tcPr marL="87784" marR="87784" anchor="ctr"/>
                </a:tc>
                <a:tc>
                  <a:txBody>
                    <a:bodyPr/>
                    <a:lstStyle/>
                    <a:p>
                      <a:pPr algn="ctr"/>
                      <a:r>
                        <a:rPr kumimoji="1" lang="en-US" altLang="ja-JP" sz="2800" dirty="0" smtClean="0"/>
                        <a:t>15.5</a:t>
                      </a:r>
                      <a:endParaRPr kumimoji="1" lang="ja-JP" altLang="en-US" sz="2800" dirty="0"/>
                    </a:p>
                  </a:txBody>
                  <a:tcPr marL="87784" marR="87784" anchor="ctr"/>
                </a:tc>
                <a:tc>
                  <a:txBody>
                    <a:bodyPr/>
                    <a:lstStyle/>
                    <a:p>
                      <a:pPr algn="ctr"/>
                      <a:r>
                        <a:rPr kumimoji="1" lang="en-US" altLang="ja-JP" sz="2800" dirty="0" smtClean="0"/>
                        <a:t>19.5</a:t>
                      </a:r>
                      <a:endParaRPr kumimoji="1" lang="ja-JP" altLang="en-US" sz="2800" dirty="0"/>
                    </a:p>
                  </a:txBody>
                  <a:tcPr marL="87784" marR="87784" anchor="ctr"/>
                </a:tc>
              </a:tr>
            </a:tbl>
          </a:graphicData>
        </a:graphic>
      </p:graphicFrame>
      <p:grpSp>
        <p:nvGrpSpPr>
          <p:cNvPr id="20" name="グループ化 19"/>
          <p:cNvGrpSpPr/>
          <p:nvPr/>
        </p:nvGrpSpPr>
        <p:grpSpPr>
          <a:xfrm>
            <a:off x="3851920" y="3636640"/>
            <a:ext cx="4896544" cy="2888704"/>
            <a:chOff x="3707904" y="3140968"/>
            <a:chExt cx="4968552" cy="2888704"/>
          </a:xfrm>
        </p:grpSpPr>
        <p:cxnSp>
          <p:nvCxnSpPr>
            <p:cNvPr id="7" name="直線コネクタ 6"/>
            <p:cNvCxnSpPr/>
            <p:nvPr/>
          </p:nvCxnSpPr>
          <p:spPr>
            <a:xfrm>
              <a:off x="5364088" y="3140968"/>
              <a:ext cx="0" cy="194421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8676456" y="3140968"/>
              <a:ext cx="0" cy="194421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H="1">
              <a:off x="5364088" y="3140968"/>
              <a:ext cx="3312368" cy="838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H="1">
              <a:off x="3707904" y="6021288"/>
              <a:ext cx="3312368" cy="838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3707904" y="5085184"/>
              <a:ext cx="0" cy="93610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7020272" y="5085184"/>
              <a:ext cx="0" cy="93610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3707904" y="5085184"/>
              <a:ext cx="165618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H="1">
              <a:off x="7020272" y="5085184"/>
              <a:ext cx="165618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4" name="テキスト ボックス 13"/>
          <p:cNvSpPr txBox="1"/>
          <p:nvPr/>
        </p:nvSpPr>
        <p:spPr>
          <a:xfrm>
            <a:off x="467544" y="1268760"/>
            <a:ext cx="8424936" cy="584775"/>
          </a:xfrm>
          <a:prstGeom prst="rect">
            <a:avLst/>
          </a:prstGeom>
          <a:noFill/>
        </p:spPr>
        <p:txBody>
          <a:bodyPr wrap="square" rtlCol="0">
            <a:spAutoFit/>
          </a:bodyPr>
          <a:lstStyle/>
          <a:p>
            <a:r>
              <a:rPr kumimoji="1" lang="en-US" altLang="ja-JP" sz="3200" i="1" dirty="0" smtClean="0">
                <a:solidFill>
                  <a:schemeClr val="bg1"/>
                </a:solidFill>
              </a:rPr>
              <a:t>I</a:t>
            </a:r>
            <a:r>
              <a:rPr kumimoji="1" lang="en-US" altLang="ja-JP" sz="3200" dirty="0" smtClean="0">
                <a:solidFill>
                  <a:schemeClr val="bg1"/>
                </a:solidFill>
              </a:rPr>
              <a:t> </a:t>
            </a:r>
            <a:r>
              <a:rPr kumimoji="1" lang="ja-JP" altLang="en-US" sz="3200" dirty="0" smtClean="0">
                <a:solidFill>
                  <a:schemeClr val="bg1"/>
                </a:solidFill>
              </a:rPr>
              <a:t>バンド </a:t>
            </a:r>
            <a:r>
              <a:rPr kumimoji="1" lang="en-US" altLang="ja-JP" sz="3200" dirty="0" smtClean="0">
                <a:solidFill>
                  <a:schemeClr val="bg1"/>
                </a:solidFill>
              </a:rPr>
              <a:t>17 </a:t>
            </a:r>
            <a:r>
              <a:rPr kumimoji="1" lang="ja-JP" altLang="en-US" sz="3200" dirty="0" smtClean="0">
                <a:solidFill>
                  <a:schemeClr val="bg1"/>
                </a:solidFill>
              </a:rPr>
              <a:t>等（＠</a:t>
            </a:r>
            <a:r>
              <a:rPr kumimoji="1" lang="en-US" altLang="ja-JP" sz="3200" dirty="0" smtClean="0">
                <a:solidFill>
                  <a:schemeClr val="bg1"/>
                </a:solidFill>
              </a:rPr>
              <a:t>S/N=30</a:t>
            </a:r>
            <a:r>
              <a:rPr kumimoji="1" lang="ja-JP" altLang="en-US" sz="3200" dirty="0" smtClean="0">
                <a:solidFill>
                  <a:schemeClr val="bg1"/>
                </a:solidFill>
              </a:rPr>
              <a:t>）　</a:t>
            </a:r>
            <a:r>
              <a:rPr lang="ja-JP" altLang="en-US" sz="2800" dirty="0" smtClean="0">
                <a:solidFill>
                  <a:schemeClr val="bg1"/>
                </a:solidFill>
              </a:rPr>
              <a:t>⇔ </a:t>
            </a:r>
            <a:r>
              <a:rPr lang="en-US" altLang="ja-JP" sz="2800" dirty="0" smtClean="0">
                <a:solidFill>
                  <a:schemeClr val="bg1"/>
                </a:solidFill>
              </a:rPr>
              <a:t>19</a:t>
            </a:r>
            <a:r>
              <a:rPr lang="ja-JP" altLang="en-US" sz="2800" dirty="0" smtClean="0">
                <a:solidFill>
                  <a:schemeClr val="bg1"/>
                </a:solidFill>
              </a:rPr>
              <a:t>等（＠</a:t>
            </a:r>
            <a:r>
              <a:rPr lang="en-US" altLang="ja-JP" sz="2800" dirty="0" smtClean="0">
                <a:solidFill>
                  <a:schemeClr val="bg1"/>
                </a:solidFill>
              </a:rPr>
              <a:t>S/N=5</a:t>
            </a:r>
            <a:r>
              <a:rPr lang="ja-JP" altLang="en-US" sz="2800" dirty="0" smtClean="0">
                <a:solidFill>
                  <a:schemeClr val="bg1"/>
                </a:solidFill>
              </a:rPr>
              <a:t>）</a:t>
            </a:r>
            <a:endParaRPr kumimoji="1" lang="ja-JP" altLang="en-US" sz="2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down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936104"/>
          </a:xfrm>
        </p:spPr>
        <p:txBody>
          <a:bodyPr/>
          <a:lstStyle/>
          <a:p>
            <a:r>
              <a:rPr kumimoji="1" lang="ja-JP" altLang="en-US" dirty="0" smtClean="0">
                <a:solidFill>
                  <a:srgbClr val="FFFF00"/>
                </a:solidFill>
              </a:rPr>
              <a:t>観測時間</a:t>
            </a:r>
            <a:endParaRPr kumimoji="1" lang="ja-JP" altLang="en-US" dirty="0">
              <a:solidFill>
                <a:srgbClr val="FFFF00"/>
              </a:solidFill>
            </a:endParaRPr>
          </a:p>
        </p:txBody>
      </p:sp>
      <p:sp>
        <p:nvSpPr>
          <p:cNvPr id="3" name="コンテンツ プレースホルダ 2"/>
          <p:cNvSpPr>
            <a:spLocks noGrp="1"/>
          </p:cNvSpPr>
          <p:nvPr>
            <p:ph idx="1"/>
          </p:nvPr>
        </p:nvSpPr>
        <p:spPr>
          <a:xfrm>
            <a:off x="35496" y="1196752"/>
            <a:ext cx="5112568" cy="5256584"/>
          </a:xfrm>
        </p:spPr>
        <p:txBody>
          <a:bodyPr>
            <a:normAutofit/>
          </a:bodyPr>
          <a:lstStyle/>
          <a:p>
            <a:r>
              <a:rPr lang="ja-JP" altLang="en-US" dirty="0" smtClean="0">
                <a:solidFill>
                  <a:schemeClr val="bg1"/>
                </a:solidFill>
              </a:rPr>
              <a:t>各視野</a:t>
            </a:r>
            <a:r>
              <a:rPr lang="en-US" altLang="ja-JP" dirty="0" smtClean="0">
                <a:solidFill>
                  <a:schemeClr val="bg1"/>
                </a:solidFill>
              </a:rPr>
              <a:t>10</a:t>
            </a:r>
            <a:r>
              <a:rPr lang="ja-JP" altLang="en-US" dirty="0" smtClean="0">
                <a:solidFill>
                  <a:schemeClr val="bg1"/>
                </a:solidFill>
              </a:rPr>
              <a:t>分（</a:t>
            </a:r>
            <a:r>
              <a:rPr lang="en-US" altLang="ja-JP" i="1" dirty="0" smtClean="0">
                <a:solidFill>
                  <a:schemeClr val="bg1"/>
                </a:solidFill>
              </a:rPr>
              <a:t>I</a:t>
            </a:r>
            <a:r>
              <a:rPr lang="en-US" altLang="ja-JP" dirty="0" smtClean="0">
                <a:solidFill>
                  <a:schemeClr val="bg1"/>
                </a:solidFill>
              </a:rPr>
              <a:t>=17</a:t>
            </a:r>
            <a:r>
              <a:rPr lang="en-US" altLang="ja-JP" baseline="30000" dirty="0" smtClean="0">
                <a:solidFill>
                  <a:schemeClr val="bg1"/>
                </a:solidFill>
              </a:rPr>
              <a:t>mag</a:t>
            </a:r>
            <a:r>
              <a:rPr lang="ja-JP" altLang="en-US" dirty="0" smtClean="0">
                <a:solidFill>
                  <a:schemeClr val="bg1"/>
                </a:solidFill>
              </a:rPr>
              <a:t>限界）</a:t>
            </a:r>
            <a:endParaRPr lang="en-US" altLang="ja-JP" dirty="0" smtClean="0">
              <a:solidFill>
                <a:schemeClr val="bg1"/>
              </a:solidFill>
            </a:endParaRPr>
          </a:p>
          <a:p>
            <a:r>
              <a:rPr lang="ja-JP" altLang="en-US" dirty="0" smtClean="0">
                <a:solidFill>
                  <a:schemeClr val="bg1"/>
                </a:solidFill>
              </a:rPr>
              <a:t>一晩</a:t>
            </a:r>
            <a:r>
              <a:rPr lang="en-US" altLang="ja-JP" dirty="0" smtClean="0">
                <a:solidFill>
                  <a:schemeClr val="bg1"/>
                </a:solidFill>
              </a:rPr>
              <a:t>10</a:t>
            </a:r>
            <a:r>
              <a:rPr lang="ja-JP" altLang="en-US" dirty="0" smtClean="0">
                <a:solidFill>
                  <a:schemeClr val="bg1"/>
                </a:solidFill>
              </a:rPr>
              <a:t>時間で</a:t>
            </a:r>
            <a:r>
              <a:rPr lang="en-US" altLang="ja-JP" dirty="0" smtClean="0">
                <a:solidFill>
                  <a:schemeClr val="bg1"/>
                </a:solidFill>
              </a:rPr>
              <a:t>60</a:t>
            </a:r>
            <a:r>
              <a:rPr kumimoji="1" lang="ja-JP" altLang="en-US" dirty="0" smtClean="0">
                <a:solidFill>
                  <a:schemeClr val="bg1"/>
                </a:solidFill>
              </a:rPr>
              <a:t>視野</a:t>
            </a:r>
            <a:endParaRPr kumimoji="1" lang="en-US" altLang="ja-JP" dirty="0" smtClean="0">
              <a:solidFill>
                <a:schemeClr val="bg1"/>
              </a:solidFill>
            </a:endParaRPr>
          </a:p>
          <a:p>
            <a:r>
              <a:rPr kumimoji="1" lang="en-US" altLang="ja-JP" dirty="0" smtClean="0">
                <a:solidFill>
                  <a:schemeClr val="bg1"/>
                </a:solidFill>
              </a:rPr>
              <a:t>75</a:t>
            </a:r>
            <a:r>
              <a:rPr kumimoji="1" lang="ja-JP" altLang="en-US" dirty="0" smtClean="0">
                <a:solidFill>
                  <a:schemeClr val="bg1"/>
                </a:solidFill>
              </a:rPr>
              <a:t>視野を毎年</a:t>
            </a:r>
            <a:r>
              <a:rPr kumimoji="1" lang="en-US" altLang="ja-JP" dirty="0" smtClean="0">
                <a:solidFill>
                  <a:schemeClr val="bg1"/>
                </a:solidFill>
              </a:rPr>
              <a:t>15</a:t>
            </a:r>
            <a:r>
              <a:rPr kumimoji="1" lang="ja-JP" altLang="en-US" dirty="0" smtClean="0">
                <a:solidFill>
                  <a:schemeClr val="bg1"/>
                </a:solidFill>
              </a:rPr>
              <a:t>回反復</a:t>
            </a:r>
            <a:endParaRPr kumimoji="1" lang="en-US" altLang="ja-JP" dirty="0" smtClean="0">
              <a:solidFill>
                <a:schemeClr val="bg1"/>
              </a:solidFill>
            </a:endParaRPr>
          </a:p>
          <a:p>
            <a:pPr lvl="1"/>
            <a:r>
              <a:rPr lang="ja-JP" altLang="en-US" dirty="0" smtClean="0">
                <a:solidFill>
                  <a:schemeClr val="bg1"/>
                </a:solidFill>
              </a:rPr>
              <a:t>各視野平均</a:t>
            </a:r>
            <a:r>
              <a:rPr lang="en-US" altLang="ja-JP" dirty="0" smtClean="0">
                <a:solidFill>
                  <a:schemeClr val="bg1"/>
                </a:solidFill>
              </a:rPr>
              <a:t>10</a:t>
            </a:r>
            <a:r>
              <a:rPr lang="ja-JP" altLang="en-US" dirty="0" smtClean="0">
                <a:solidFill>
                  <a:schemeClr val="bg1"/>
                </a:solidFill>
              </a:rPr>
              <a:t>日に</a:t>
            </a:r>
            <a:r>
              <a:rPr lang="en-US" altLang="ja-JP" dirty="0" smtClean="0">
                <a:solidFill>
                  <a:schemeClr val="bg1"/>
                </a:solidFill>
              </a:rPr>
              <a:t>1</a:t>
            </a:r>
            <a:r>
              <a:rPr lang="ja-JP" altLang="en-US" dirty="0" smtClean="0">
                <a:solidFill>
                  <a:schemeClr val="bg1"/>
                </a:solidFill>
              </a:rPr>
              <a:t>度</a:t>
            </a:r>
            <a:endParaRPr kumimoji="1" lang="en-US" altLang="ja-JP" dirty="0" smtClean="0">
              <a:solidFill>
                <a:schemeClr val="bg1"/>
              </a:solidFill>
            </a:endParaRPr>
          </a:p>
          <a:p>
            <a:r>
              <a:rPr kumimoji="1" lang="ja-JP" altLang="en-US" dirty="0" smtClean="0">
                <a:solidFill>
                  <a:schemeClr val="bg1"/>
                </a:solidFill>
              </a:rPr>
              <a:t>晴天率</a:t>
            </a:r>
            <a:r>
              <a:rPr lang="en-US" altLang="ja-JP" dirty="0" smtClean="0">
                <a:solidFill>
                  <a:schemeClr val="bg1"/>
                </a:solidFill>
              </a:rPr>
              <a:t>33</a:t>
            </a:r>
            <a:r>
              <a:rPr kumimoji="1" lang="ja-JP" altLang="en-US" dirty="0" smtClean="0">
                <a:solidFill>
                  <a:schemeClr val="bg1"/>
                </a:solidFill>
              </a:rPr>
              <a:t>％</a:t>
            </a:r>
            <a:r>
              <a:rPr lang="ja-JP" altLang="en-US" dirty="0" smtClean="0">
                <a:solidFill>
                  <a:schemeClr val="bg1"/>
                </a:solidFill>
              </a:rPr>
              <a:t>として</a:t>
            </a:r>
            <a:endParaRPr kumimoji="1" lang="en-US" altLang="ja-JP" dirty="0" smtClean="0">
              <a:solidFill>
                <a:schemeClr val="bg1"/>
              </a:solidFill>
            </a:endParaRPr>
          </a:p>
          <a:p>
            <a:pPr>
              <a:buNone/>
            </a:pPr>
            <a:r>
              <a:rPr lang="en-US" altLang="ja-JP" dirty="0" smtClean="0">
                <a:solidFill>
                  <a:schemeClr val="bg1"/>
                </a:solidFill>
              </a:rPr>
              <a:t>	</a:t>
            </a:r>
            <a:r>
              <a:rPr lang="ja-JP" altLang="en-US" dirty="0" smtClean="0">
                <a:solidFill>
                  <a:schemeClr val="bg1"/>
                </a:solidFill>
              </a:rPr>
              <a:t>→約</a:t>
            </a:r>
            <a:r>
              <a:rPr lang="en-US" altLang="ja-JP" dirty="0" smtClean="0">
                <a:solidFill>
                  <a:schemeClr val="bg1"/>
                </a:solidFill>
              </a:rPr>
              <a:t>540</a:t>
            </a:r>
            <a:r>
              <a:rPr lang="ja-JP" altLang="en-US" dirty="0" smtClean="0">
                <a:solidFill>
                  <a:schemeClr val="bg1"/>
                </a:solidFill>
              </a:rPr>
              <a:t>時間</a:t>
            </a:r>
            <a:endParaRPr lang="en-US" altLang="ja-JP" dirty="0" smtClean="0">
              <a:solidFill>
                <a:schemeClr val="bg1"/>
              </a:solidFill>
            </a:endParaRPr>
          </a:p>
          <a:p>
            <a:pPr>
              <a:buNone/>
            </a:pPr>
            <a:r>
              <a:rPr lang="en-US" altLang="ja-JP" dirty="0" smtClean="0">
                <a:solidFill>
                  <a:schemeClr val="bg1"/>
                </a:solidFill>
              </a:rPr>
              <a:t>	</a:t>
            </a:r>
            <a:r>
              <a:rPr lang="ja-JP" altLang="en-US" dirty="0" smtClean="0">
                <a:solidFill>
                  <a:schemeClr val="bg1"/>
                </a:solidFill>
              </a:rPr>
              <a:t>→約</a:t>
            </a:r>
            <a:r>
              <a:rPr lang="en-US" altLang="ja-JP" dirty="0" smtClean="0">
                <a:solidFill>
                  <a:schemeClr val="bg1"/>
                </a:solidFill>
              </a:rPr>
              <a:t>54</a:t>
            </a:r>
            <a:r>
              <a:rPr lang="ja-JP" altLang="en-US" dirty="0" smtClean="0">
                <a:solidFill>
                  <a:schemeClr val="bg1"/>
                </a:solidFill>
              </a:rPr>
              <a:t>夜</a:t>
            </a:r>
            <a:r>
              <a:rPr lang="ja-JP" altLang="en-US" sz="2400" dirty="0" smtClean="0">
                <a:solidFill>
                  <a:schemeClr val="bg1"/>
                </a:solidFill>
              </a:rPr>
              <a:t>（</a:t>
            </a:r>
            <a:r>
              <a:rPr lang="en-US" altLang="ja-JP" sz="2400" dirty="0" smtClean="0">
                <a:solidFill>
                  <a:schemeClr val="bg1"/>
                </a:solidFill>
              </a:rPr>
              <a:t>7</a:t>
            </a:r>
            <a:r>
              <a:rPr lang="ja-JP" altLang="en-US" sz="2400" dirty="0" smtClean="0">
                <a:solidFill>
                  <a:schemeClr val="bg1"/>
                </a:solidFill>
              </a:rPr>
              <a:t>カ月間毎月</a:t>
            </a:r>
            <a:r>
              <a:rPr lang="en-US" altLang="ja-JP" sz="2400" dirty="0" smtClean="0">
                <a:solidFill>
                  <a:schemeClr val="bg1"/>
                </a:solidFill>
              </a:rPr>
              <a:t>8</a:t>
            </a:r>
            <a:r>
              <a:rPr lang="ja-JP" altLang="en-US" sz="2400" dirty="0" smtClean="0">
                <a:solidFill>
                  <a:schemeClr val="bg1"/>
                </a:solidFill>
              </a:rPr>
              <a:t>夜）</a:t>
            </a:r>
            <a:endParaRPr lang="en-US" altLang="ja-JP" dirty="0" smtClean="0">
              <a:solidFill>
                <a:schemeClr val="bg1"/>
              </a:solidFill>
            </a:endParaRPr>
          </a:p>
          <a:p>
            <a:r>
              <a:rPr lang="ja-JP" altLang="en-US" dirty="0" smtClean="0">
                <a:solidFill>
                  <a:schemeClr val="bg1"/>
                </a:solidFill>
              </a:rPr>
              <a:t>全配分時間の約</a:t>
            </a:r>
            <a:r>
              <a:rPr lang="en-US" altLang="ja-JP" dirty="0" smtClean="0">
                <a:solidFill>
                  <a:schemeClr val="bg1"/>
                </a:solidFill>
              </a:rPr>
              <a:t>20</a:t>
            </a:r>
            <a:r>
              <a:rPr lang="ja-JP" altLang="en-US" dirty="0" smtClean="0">
                <a:solidFill>
                  <a:schemeClr val="bg1"/>
                </a:solidFill>
              </a:rPr>
              <a:t>％</a:t>
            </a:r>
            <a:endParaRPr lang="en-US" altLang="ja-JP" dirty="0" smtClean="0">
              <a:solidFill>
                <a:schemeClr val="bg1"/>
              </a:solidFill>
            </a:endParaRPr>
          </a:p>
        </p:txBody>
      </p:sp>
      <p:grpSp>
        <p:nvGrpSpPr>
          <p:cNvPr id="7" name="グループ化 6"/>
          <p:cNvGrpSpPr/>
          <p:nvPr/>
        </p:nvGrpSpPr>
        <p:grpSpPr>
          <a:xfrm>
            <a:off x="4839716" y="1052736"/>
            <a:ext cx="4268788" cy="5497215"/>
            <a:chOff x="5004048" y="1412776"/>
            <a:chExt cx="3908748" cy="5137175"/>
          </a:xfrm>
        </p:grpSpPr>
        <p:pic>
          <p:nvPicPr>
            <p:cNvPr id="4098" name="Picture 2" descr="C:\Users\nmatsuna\Desktop\RoughEstimate.png"/>
            <p:cNvPicPr>
              <a:picLocks noChangeAspect="1" noChangeArrowheads="1"/>
            </p:cNvPicPr>
            <p:nvPr/>
          </p:nvPicPr>
          <p:blipFill>
            <a:blip r:embed="rId2" cstate="print"/>
            <a:srcRect/>
            <a:stretch>
              <a:fillRect/>
            </a:stretch>
          </p:blipFill>
          <p:spPr bwMode="auto">
            <a:xfrm>
              <a:off x="5004048" y="1412776"/>
              <a:ext cx="3908748" cy="5137175"/>
            </a:xfrm>
            <a:prstGeom prst="rect">
              <a:avLst/>
            </a:prstGeom>
            <a:noFill/>
          </p:spPr>
        </p:pic>
        <p:sp>
          <p:nvSpPr>
            <p:cNvPr id="5" name="円/楕円 4"/>
            <p:cNvSpPr/>
            <p:nvPr/>
          </p:nvSpPr>
          <p:spPr>
            <a:xfrm rot="20904842">
              <a:off x="7146182" y="5590047"/>
              <a:ext cx="1224136" cy="43049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rot="20904842">
              <a:off x="7123039" y="4483644"/>
              <a:ext cx="1224136" cy="43049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角丸四角形 7"/>
          <p:cNvSpPr/>
          <p:nvPr/>
        </p:nvSpPr>
        <p:spPr>
          <a:xfrm>
            <a:off x="5508104" y="980728"/>
            <a:ext cx="1728192" cy="5040560"/>
          </a:xfrm>
          <a:prstGeom prst="roundRect">
            <a:avLst/>
          </a:prstGeom>
          <a:solidFill>
            <a:srgbClr val="92D050">
              <a:alpha val="23000"/>
            </a:srgb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5436096" y="3225170"/>
            <a:ext cx="1872208" cy="707886"/>
          </a:xfrm>
          <a:prstGeom prst="rect">
            <a:avLst/>
          </a:prstGeom>
          <a:noFill/>
        </p:spPr>
        <p:txBody>
          <a:bodyPr wrap="square" rtlCol="0">
            <a:spAutoFit/>
          </a:bodyPr>
          <a:lstStyle/>
          <a:p>
            <a:r>
              <a:rPr kumimoji="1" lang="en-US" altLang="ja-JP" sz="2000" b="1" dirty="0" smtClean="0"/>
              <a:t>9</a:t>
            </a:r>
            <a:r>
              <a:rPr kumimoji="1" lang="ja-JP" altLang="en-US" sz="2000" b="1" dirty="0" smtClean="0"/>
              <a:t>～</a:t>
            </a:r>
            <a:r>
              <a:rPr kumimoji="1" lang="en-US" altLang="ja-JP" sz="2000" b="1" dirty="0" smtClean="0"/>
              <a:t>12</a:t>
            </a:r>
            <a:r>
              <a:rPr kumimoji="1" lang="ja-JP" altLang="en-US" sz="2000" b="1" dirty="0" smtClean="0"/>
              <a:t>月が主な観測シーズン</a:t>
            </a:r>
            <a:endParaRPr kumimoji="1" lang="ja-JP" altLang="en-US" sz="20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下矢印 13"/>
          <p:cNvSpPr/>
          <p:nvPr/>
        </p:nvSpPr>
        <p:spPr>
          <a:xfrm rot="18306396">
            <a:off x="3777644" y="-1098790"/>
            <a:ext cx="1224136" cy="9833526"/>
          </a:xfrm>
          <a:prstGeom prst="downArrow">
            <a:avLst>
              <a:gd name="adj1" fmla="val 50000"/>
              <a:gd name="adj2" fmla="val 82595"/>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57200" y="116632"/>
            <a:ext cx="8229600" cy="922114"/>
          </a:xfrm>
        </p:spPr>
        <p:txBody>
          <a:bodyPr>
            <a:normAutofit/>
          </a:bodyPr>
          <a:lstStyle/>
          <a:p>
            <a:r>
              <a:rPr kumimoji="1" lang="ja-JP" altLang="en-US" dirty="0" smtClean="0">
                <a:solidFill>
                  <a:srgbClr val="FFFF00"/>
                </a:solidFill>
              </a:rPr>
              <a:t>観測から変光天体発見へ</a:t>
            </a:r>
            <a:endParaRPr kumimoji="1" lang="ja-JP" altLang="en-US" dirty="0">
              <a:solidFill>
                <a:srgbClr val="FFFF00"/>
              </a:solidFill>
            </a:endParaRPr>
          </a:p>
        </p:txBody>
      </p:sp>
      <p:grpSp>
        <p:nvGrpSpPr>
          <p:cNvPr id="26" name="グループ化 25"/>
          <p:cNvGrpSpPr/>
          <p:nvPr/>
        </p:nvGrpSpPr>
        <p:grpSpPr>
          <a:xfrm>
            <a:off x="251520" y="1124744"/>
            <a:ext cx="2016224" cy="720080"/>
            <a:chOff x="251520" y="1196752"/>
            <a:chExt cx="2016224" cy="720080"/>
          </a:xfrm>
        </p:grpSpPr>
        <p:sp>
          <p:nvSpPr>
            <p:cNvPr id="6" name="円/楕円 5"/>
            <p:cNvSpPr/>
            <p:nvPr/>
          </p:nvSpPr>
          <p:spPr>
            <a:xfrm>
              <a:off x="251520" y="1196752"/>
              <a:ext cx="2016224" cy="720080"/>
            </a:xfrm>
            <a:prstGeom prst="ellipse">
              <a:avLst/>
            </a:prstGeom>
            <a:solidFill>
              <a:schemeClr val="accent1">
                <a:lumMod val="50000"/>
                <a:alpha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611560" y="1268760"/>
              <a:ext cx="1296144" cy="584775"/>
            </a:xfrm>
            <a:prstGeom prst="rect">
              <a:avLst/>
            </a:prstGeom>
            <a:noFill/>
          </p:spPr>
          <p:txBody>
            <a:bodyPr wrap="square" rtlCol="0">
              <a:spAutoFit/>
            </a:bodyPr>
            <a:lstStyle/>
            <a:p>
              <a:pPr algn="ctr"/>
              <a:r>
                <a:rPr kumimoji="1" lang="ja-JP" altLang="en-US" sz="3200" dirty="0" smtClean="0">
                  <a:solidFill>
                    <a:schemeClr val="bg1"/>
                  </a:solidFill>
                </a:rPr>
                <a:t>観測</a:t>
              </a:r>
              <a:endParaRPr kumimoji="1" lang="ja-JP" altLang="en-US" sz="3200" dirty="0">
                <a:solidFill>
                  <a:schemeClr val="bg1"/>
                </a:solidFill>
              </a:endParaRPr>
            </a:p>
          </p:txBody>
        </p:sp>
      </p:grpSp>
      <p:grpSp>
        <p:nvGrpSpPr>
          <p:cNvPr id="27" name="グループ化 26"/>
          <p:cNvGrpSpPr/>
          <p:nvPr/>
        </p:nvGrpSpPr>
        <p:grpSpPr>
          <a:xfrm>
            <a:off x="971600" y="2060848"/>
            <a:ext cx="3240360" cy="792088"/>
            <a:chOff x="971600" y="2204864"/>
            <a:chExt cx="3240360" cy="792088"/>
          </a:xfrm>
        </p:grpSpPr>
        <p:sp>
          <p:nvSpPr>
            <p:cNvPr id="8" name="円/楕円 7"/>
            <p:cNvSpPr/>
            <p:nvPr/>
          </p:nvSpPr>
          <p:spPr>
            <a:xfrm>
              <a:off x="1115616" y="2204864"/>
              <a:ext cx="3096344" cy="792088"/>
            </a:xfrm>
            <a:prstGeom prst="ellipse">
              <a:avLst/>
            </a:prstGeom>
            <a:solidFill>
              <a:schemeClr val="accent1">
                <a:lumMod val="50000"/>
                <a:alpha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971600" y="2329716"/>
              <a:ext cx="3168352" cy="523220"/>
            </a:xfrm>
            <a:prstGeom prst="rect">
              <a:avLst/>
            </a:prstGeom>
            <a:noFill/>
          </p:spPr>
          <p:txBody>
            <a:bodyPr wrap="square" rtlCol="0">
              <a:spAutoFit/>
            </a:bodyPr>
            <a:lstStyle/>
            <a:p>
              <a:pPr algn="ctr"/>
              <a:r>
                <a:rPr kumimoji="1" lang="ja-JP" altLang="en-US" sz="2800" dirty="0" smtClean="0">
                  <a:solidFill>
                    <a:schemeClr val="bg1"/>
                  </a:solidFill>
                </a:rPr>
                <a:t>パイプライン処理</a:t>
              </a:r>
              <a:endParaRPr kumimoji="1" lang="ja-JP" altLang="en-US" sz="2800" dirty="0">
                <a:solidFill>
                  <a:schemeClr val="bg1"/>
                </a:solidFill>
              </a:endParaRPr>
            </a:p>
          </p:txBody>
        </p:sp>
      </p:grpSp>
      <p:grpSp>
        <p:nvGrpSpPr>
          <p:cNvPr id="28" name="グループ化 27"/>
          <p:cNvGrpSpPr/>
          <p:nvPr/>
        </p:nvGrpSpPr>
        <p:grpSpPr>
          <a:xfrm>
            <a:off x="2699792" y="3140968"/>
            <a:ext cx="3168352" cy="792088"/>
            <a:chOff x="2771800" y="3356992"/>
            <a:chExt cx="3168352" cy="792088"/>
          </a:xfrm>
        </p:grpSpPr>
        <p:sp>
          <p:nvSpPr>
            <p:cNvPr id="9" name="円/楕円 8"/>
            <p:cNvSpPr/>
            <p:nvPr/>
          </p:nvSpPr>
          <p:spPr>
            <a:xfrm>
              <a:off x="2771800" y="3356992"/>
              <a:ext cx="3168352" cy="792088"/>
            </a:xfrm>
            <a:prstGeom prst="ellipse">
              <a:avLst/>
            </a:prstGeom>
            <a:solidFill>
              <a:schemeClr val="accent1">
                <a:lumMod val="50000"/>
                <a:alpha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2771800" y="3481844"/>
              <a:ext cx="3168352" cy="523220"/>
            </a:xfrm>
            <a:prstGeom prst="rect">
              <a:avLst/>
            </a:prstGeom>
            <a:noFill/>
          </p:spPr>
          <p:txBody>
            <a:bodyPr wrap="square" rtlCol="0">
              <a:spAutoFit/>
            </a:bodyPr>
            <a:lstStyle/>
            <a:p>
              <a:pPr algn="ctr"/>
              <a:r>
                <a:rPr kumimoji="1" lang="ja-JP" altLang="en-US" sz="2800" dirty="0" smtClean="0">
                  <a:solidFill>
                    <a:schemeClr val="bg1"/>
                  </a:solidFill>
                </a:rPr>
                <a:t>変光天体の検出</a:t>
              </a:r>
              <a:endParaRPr kumimoji="1" lang="ja-JP" altLang="en-US" sz="2800" dirty="0">
                <a:solidFill>
                  <a:schemeClr val="bg1"/>
                </a:solidFill>
              </a:endParaRPr>
            </a:p>
          </p:txBody>
        </p:sp>
      </p:grpSp>
      <p:grpSp>
        <p:nvGrpSpPr>
          <p:cNvPr id="29" name="グループ化 28"/>
          <p:cNvGrpSpPr/>
          <p:nvPr/>
        </p:nvGrpSpPr>
        <p:grpSpPr>
          <a:xfrm>
            <a:off x="4355976" y="4149080"/>
            <a:ext cx="3168352" cy="792088"/>
            <a:chOff x="4427984" y="4437112"/>
            <a:chExt cx="3168352" cy="792088"/>
          </a:xfrm>
        </p:grpSpPr>
        <p:sp>
          <p:nvSpPr>
            <p:cNvPr id="11" name="円/楕円 10"/>
            <p:cNvSpPr/>
            <p:nvPr/>
          </p:nvSpPr>
          <p:spPr>
            <a:xfrm>
              <a:off x="4427984" y="4437112"/>
              <a:ext cx="3168352" cy="792088"/>
            </a:xfrm>
            <a:prstGeom prst="ellipse">
              <a:avLst/>
            </a:prstGeom>
            <a:solidFill>
              <a:schemeClr val="accent1">
                <a:lumMod val="50000"/>
                <a:alpha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4427984" y="4561964"/>
              <a:ext cx="3168352" cy="523220"/>
            </a:xfrm>
            <a:prstGeom prst="rect">
              <a:avLst/>
            </a:prstGeom>
            <a:noFill/>
          </p:spPr>
          <p:txBody>
            <a:bodyPr wrap="square" rtlCol="0">
              <a:spAutoFit/>
            </a:bodyPr>
            <a:lstStyle/>
            <a:p>
              <a:pPr algn="ctr"/>
              <a:r>
                <a:rPr kumimoji="1" lang="ja-JP" altLang="en-US" sz="2800" dirty="0" smtClean="0">
                  <a:solidFill>
                    <a:schemeClr val="bg1"/>
                  </a:solidFill>
                </a:rPr>
                <a:t>突発天体の速報</a:t>
              </a:r>
              <a:endParaRPr kumimoji="1" lang="ja-JP" altLang="en-US" sz="2800" dirty="0">
                <a:solidFill>
                  <a:schemeClr val="bg1"/>
                </a:solidFill>
              </a:endParaRPr>
            </a:p>
          </p:txBody>
        </p:sp>
      </p:grpSp>
      <p:grpSp>
        <p:nvGrpSpPr>
          <p:cNvPr id="30" name="グループ化 29"/>
          <p:cNvGrpSpPr/>
          <p:nvPr/>
        </p:nvGrpSpPr>
        <p:grpSpPr>
          <a:xfrm>
            <a:off x="5652120" y="5229200"/>
            <a:ext cx="3168352" cy="792088"/>
            <a:chOff x="5724128" y="5517232"/>
            <a:chExt cx="3168352" cy="792088"/>
          </a:xfrm>
        </p:grpSpPr>
        <p:sp>
          <p:nvSpPr>
            <p:cNvPr id="13" name="円/楕円 12"/>
            <p:cNvSpPr/>
            <p:nvPr/>
          </p:nvSpPr>
          <p:spPr>
            <a:xfrm>
              <a:off x="5724128" y="5517232"/>
              <a:ext cx="3168352" cy="792088"/>
            </a:xfrm>
            <a:prstGeom prst="ellipse">
              <a:avLst/>
            </a:prstGeom>
            <a:solidFill>
              <a:schemeClr val="accent1">
                <a:lumMod val="50000"/>
                <a:alpha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5724128" y="5642084"/>
              <a:ext cx="3168352" cy="523220"/>
            </a:xfrm>
            <a:prstGeom prst="rect">
              <a:avLst/>
            </a:prstGeom>
            <a:noFill/>
          </p:spPr>
          <p:txBody>
            <a:bodyPr wrap="square" rtlCol="0">
              <a:spAutoFit/>
            </a:bodyPr>
            <a:lstStyle/>
            <a:p>
              <a:pPr algn="ctr"/>
              <a:r>
                <a:rPr kumimoji="1" lang="ja-JP" altLang="en-US" sz="2800" dirty="0" smtClean="0">
                  <a:solidFill>
                    <a:schemeClr val="bg1"/>
                  </a:solidFill>
                </a:rPr>
                <a:t>突発天体追観測</a:t>
              </a:r>
              <a:endParaRPr kumimoji="1" lang="ja-JP" altLang="en-US" sz="2800" dirty="0">
                <a:solidFill>
                  <a:schemeClr val="bg1"/>
                </a:solidFill>
              </a:endParaRPr>
            </a:p>
          </p:txBody>
        </p:sp>
      </p:grpSp>
      <p:cxnSp>
        <p:nvCxnSpPr>
          <p:cNvPr id="16" name="直線矢印コネクタ 15"/>
          <p:cNvCxnSpPr/>
          <p:nvPr/>
        </p:nvCxnSpPr>
        <p:spPr>
          <a:xfrm>
            <a:off x="3779912" y="1628800"/>
            <a:ext cx="2592288" cy="1872208"/>
          </a:xfrm>
          <a:prstGeom prst="straightConnector1">
            <a:avLst/>
          </a:prstGeom>
          <a:ln w="57150">
            <a:solidFill>
              <a:schemeClr val="bg1"/>
            </a:solidFill>
            <a:headEnd w="lg" len="lg"/>
            <a:tailEnd type="arrow" w="lg" len="lg"/>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5148064" y="1988840"/>
            <a:ext cx="2304256" cy="646331"/>
          </a:xfrm>
          <a:prstGeom prst="rect">
            <a:avLst/>
          </a:prstGeom>
          <a:noFill/>
        </p:spPr>
        <p:txBody>
          <a:bodyPr wrap="square" rtlCol="0">
            <a:spAutoFit/>
          </a:bodyPr>
          <a:lstStyle/>
          <a:p>
            <a:r>
              <a:rPr kumimoji="1" lang="ja-JP" altLang="en-US" dirty="0" smtClean="0">
                <a:solidFill>
                  <a:srgbClr val="FFC000"/>
                </a:solidFill>
              </a:rPr>
              <a:t>自動でリアルタイムなデータ解析</a:t>
            </a:r>
            <a:endParaRPr kumimoji="1" lang="ja-JP" altLang="en-US" dirty="0">
              <a:solidFill>
                <a:srgbClr val="FFC000"/>
              </a:solidFill>
            </a:endParaRPr>
          </a:p>
        </p:txBody>
      </p:sp>
      <p:cxnSp>
        <p:nvCxnSpPr>
          <p:cNvPr id="19" name="直線矢印コネクタ 18"/>
          <p:cNvCxnSpPr/>
          <p:nvPr/>
        </p:nvCxnSpPr>
        <p:spPr>
          <a:xfrm>
            <a:off x="2195736" y="3645024"/>
            <a:ext cx="1512168" cy="1080120"/>
          </a:xfrm>
          <a:prstGeom prst="straightConnector1">
            <a:avLst/>
          </a:prstGeom>
          <a:ln w="57150">
            <a:solidFill>
              <a:schemeClr val="bg1"/>
            </a:solidFill>
            <a:headEnd w="lg" len="lg"/>
            <a:tailEnd type="arrow" w="lg" len="lg"/>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1187624" y="3933056"/>
            <a:ext cx="1584176" cy="646331"/>
          </a:xfrm>
          <a:prstGeom prst="rect">
            <a:avLst/>
          </a:prstGeom>
          <a:noFill/>
        </p:spPr>
        <p:txBody>
          <a:bodyPr wrap="square" rtlCol="0">
            <a:spAutoFit/>
          </a:bodyPr>
          <a:lstStyle/>
          <a:p>
            <a:r>
              <a:rPr kumimoji="1" lang="ja-JP" altLang="en-US" dirty="0" smtClean="0">
                <a:solidFill>
                  <a:srgbClr val="FFC000"/>
                </a:solidFill>
              </a:rPr>
              <a:t>人の目による確認作業</a:t>
            </a:r>
            <a:endParaRPr kumimoji="1" lang="ja-JP" altLang="en-US" dirty="0">
              <a:solidFill>
                <a:srgbClr val="FFC000"/>
              </a:solidFill>
            </a:endParaRPr>
          </a:p>
        </p:txBody>
      </p:sp>
      <p:cxnSp>
        <p:nvCxnSpPr>
          <p:cNvPr id="22" name="直線矢印コネクタ 21"/>
          <p:cNvCxnSpPr/>
          <p:nvPr/>
        </p:nvCxnSpPr>
        <p:spPr>
          <a:xfrm>
            <a:off x="3923928" y="4869160"/>
            <a:ext cx="1512168" cy="1080120"/>
          </a:xfrm>
          <a:prstGeom prst="straightConnector1">
            <a:avLst/>
          </a:prstGeom>
          <a:ln w="57150">
            <a:solidFill>
              <a:srgbClr val="FFFF00"/>
            </a:solidFill>
            <a:headEnd w="lg" len="lg"/>
            <a:tailEnd type="arrow" w="lg" len="lg"/>
          </a:ln>
        </p:spPr>
        <p:style>
          <a:lnRef idx="1">
            <a:schemeClr val="accent1"/>
          </a:lnRef>
          <a:fillRef idx="0">
            <a:schemeClr val="accent1"/>
          </a:fillRef>
          <a:effectRef idx="0">
            <a:schemeClr val="accent1"/>
          </a:effectRef>
          <a:fontRef idx="minor">
            <a:schemeClr val="tx1"/>
          </a:fontRef>
        </p:style>
      </p:cxnSp>
      <p:grpSp>
        <p:nvGrpSpPr>
          <p:cNvPr id="31" name="グループ化 30"/>
          <p:cNvGrpSpPr/>
          <p:nvPr/>
        </p:nvGrpSpPr>
        <p:grpSpPr>
          <a:xfrm>
            <a:off x="251520" y="5013176"/>
            <a:ext cx="4248472" cy="1368152"/>
            <a:chOff x="179512" y="5229200"/>
            <a:chExt cx="4248472" cy="1368152"/>
          </a:xfrm>
        </p:grpSpPr>
        <p:sp>
          <p:nvSpPr>
            <p:cNvPr id="24" name="テキスト ボックス 23"/>
            <p:cNvSpPr txBox="1"/>
            <p:nvPr/>
          </p:nvSpPr>
          <p:spPr>
            <a:xfrm>
              <a:off x="360040" y="5325015"/>
              <a:ext cx="4067944" cy="1200329"/>
            </a:xfrm>
            <a:prstGeom prst="rect">
              <a:avLst/>
            </a:prstGeom>
            <a:noFill/>
          </p:spPr>
          <p:txBody>
            <a:bodyPr wrap="square" rtlCol="0">
              <a:spAutoFit/>
            </a:bodyPr>
            <a:lstStyle/>
            <a:p>
              <a:r>
                <a:rPr kumimoji="1" lang="ja-JP" altLang="en-US" sz="2400" dirty="0" smtClean="0">
                  <a:solidFill>
                    <a:srgbClr val="FFC000"/>
                  </a:solidFill>
                </a:rPr>
                <a:t>この研究は木曽だけでは完結</a:t>
              </a:r>
              <a:endParaRPr kumimoji="1" lang="en-US" altLang="ja-JP" sz="2400" dirty="0" smtClean="0">
                <a:solidFill>
                  <a:srgbClr val="FFC000"/>
                </a:solidFill>
              </a:endParaRPr>
            </a:p>
            <a:p>
              <a:r>
                <a:rPr kumimoji="1" lang="ja-JP" altLang="en-US" sz="2400" dirty="0" smtClean="0">
                  <a:solidFill>
                    <a:srgbClr val="FFC000"/>
                  </a:solidFill>
                </a:rPr>
                <a:t>できません。追観測などへの</a:t>
              </a:r>
              <a:endParaRPr kumimoji="1" lang="en-US" altLang="ja-JP" sz="2400" dirty="0" smtClean="0">
                <a:solidFill>
                  <a:srgbClr val="FFC000"/>
                </a:solidFill>
              </a:endParaRPr>
            </a:p>
            <a:p>
              <a:r>
                <a:rPr kumimoji="1" lang="ja-JP" altLang="en-US" sz="2400" dirty="0" smtClean="0">
                  <a:solidFill>
                    <a:srgbClr val="FFC000"/>
                  </a:solidFill>
                </a:rPr>
                <a:t>ご参加をお願い致します。</a:t>
              </a:r>
              <a:endParaRPr kumimoji="1" lang="ja-JP" altLang="en-US" sz="2400" dirty="0">
                <a:solidFill>
                  <a:srgbClr val="FFC000"/>
                </a:solidFill>
              </a:endParaRPr>
            </a:p>
          </p:txBody>
        </p:sp>
        <p:sp>
          <p:nvSpPr>
            <p:cNvPr id="25" name="角丸四角形 24"/>
            <p:cNvSpPr/>
            <p:nvPr/>
          </p:nvSpPr>
          <p:spPr>
            <a:xfrm>
              <a:off x="179512" y="5229200"/>
              <a:ext cx="4248472" cy="1368152"/>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downRight)">
                                      <p:cBhvr>
                                        <p:cTn id="7" dur="500"/>
                                        <p:tgtEl>
                                          <p:spTgt spid="1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anim calcmode="lin" valueType="num">
                                      <p:cBhvr>
                                        <p:cTn id="12" dur="500" fill="hold"/>
                                        <p:tgtEl>
                                          <p:spTgt spid="18"/>
                                        </p:tgtEl>
                                        <p:attrNameLst>
                                          <p:attrName>ppt_x</p:attrName>
                                        </p:attrNameLst>
                                      </p:cBhvr>
                                      <p:tavLst>
                                        <p:tav tm="0">
                                          <p:val>
                                            <p:strVal val="#ppt_x"/>
                                          </p:val>
                                        </p:tav>
                                        <p:tav tm="100000">
                                          <p:val>
                                            <p:strVal val="#ppt_x"/>
                                          </p:val>
                                        </p:tav>
                                      </p:tavLst>
                                    </p:anim>
                                    <p:anim calcmode="lin" valueType="num">
                                      <p:cBhvr>
                                        <p:cTn id="13"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strips(downRight)">
                                      <p:cBhvr>
                                        <p:cTn id="18" dur="500"/>
                                        <p:tgtEl>
                                          <p:spTgt spid="19"/>
                                        </p:tgtEl>
                                      </p:cBhvr>
                                    </p:animEffect>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anim calcmode="lin" valueType="num">
                                      <p:cBhvr>
                                        <p:cTn id="23" dur="500" fill="hold"/>
                                        <p:tgtEl>
                                          <p:spTgt spid="20"/>
                                        </p:tgtEl>
                                        <p:attrNameLst>
                                          <p:attrName>ppt_x</p:attrName>
                                        </p:attrNameLst>
                                      </p:cBhvr>
                                      <p:tavLst>
                                        <p:tav tm="0">
                                          <p:val>
                                            <p:strVal val="#ppt_x"/>
                                          </p:val>
                                        </p:tav>
                                        <p:tav tm="100000">
                                          <p:val>
                                            <p:strVal val="#ppt_x"/>
                                          </p:val>
                                        </p:tav>
                                      </p:tavLst>
                                    </p:anim>
                                    <p:anim calcmode="lin" valueType="num">
                                      <p:cBhvr>
                                        <p:cTn id="24"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strips(downRight)">
                                      <p:cBhvr>
                                        <p:cTn id="29" dur="500"/>
                                        <p:tgtEl>
                                          <p:spTgt spid="22"/>
                                        </p:tgtEl>
                                      </p:cBhvr>
                                    </p:animEffect>
                                  </p:childTnLst>
                                </p:cTn>
                              </p:par>
                            </p:childTnLst>
                          </p:cTn>
                        </p:par>
                        <p:par>
                          <p:cTn id="30" fill="hold">
                            <p:stCondLst>
                              <p:cond delay="500"/>
                            </p:stCondLst>
                            <p:childTnLst>
                              <p:par>
                                <p:cTn id="31" presetID="42" presetClass="entr" presetSubtype="0"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anim calcmode="lin" valueType="num">
                                      <p:cBhvr>
                                        <p:cTn id="34" dur="500" fill="hold"/>
                                        <p:tgtEl>
                                          <p:spTgt spid="31"/>
                                        </p:tgtEl>
                                        <p:attrNameLst>
                                          <p:attrName>ppt_x</p:attrName>
                                        </p:attrNameLst>
                                      </p:cBhvr>
                                      <p:tavLst>
                                        <p:tav tm="0">
                                          <p:val>
                                            <p:strVal val="#ppt_x"/>
                                          </p:val>
                                        </p:tav>
                                        <p:tav tm="100000">
                                          <p:val>
                                            <p:strVal val="#ppt_x"/>
                                          </p:val>
                                        </p:tav>
                                      </p:tavLst>
                                    </p:anim>
                                    <p:anim calcmode="lin" valueType="num">
                                      <p:cBhvr>
                                        <p:cTn id="35"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solidFill>
                  <a:srgbClr val="FFFF00"/>
                </a:solidFill>
              </a:rPr>
              <a:t>概要</a:t>
            </a:r>
            <a:endParaRPr kumimoji="1" lang="ja-JP" altLang="en-US" dirty="0">
              <a:solidFill>
                <a:srgbClr val="FFFF00"/>
              </a:solidFill>
            </a:endParaRPr>
          </a:p>
        </p:txBody>
      </p:sp>
      <p:sp>
        <p:nvSpPr>
          <p:cNvPr id="3" name="コンテンツ プレースホルダ 2"/>
          <p:cNvSpPr>
            <a:spLocks noGrp="1"/>
          </p:cNvSpPr>
          <p:nvPr>
            <p:ph idx="1"/>
          </p:nvPr>
        </p:nvSpPr>
        <p:spPr/>
        <p:txBody>
          <a:bodyPr/>
          <a:lstStyle/>
          <a:p>
            <a:r>
              <a:rPr kumimoji="1" lang="en-US" altLang="ja-JP" dirty="0" smtClean="0">
                <a:solidFill>
                  <a:schemeClr val="bg1"/>
                </a:solidFill>
              </a:rPr>
              <a:t>KWFC</a:t>
            </a:r>
            <a:r>
              <a:rPr kumimoji="1" lang="ja-JP" altLang="en-US" dirty="0" err="1" smtClean="0">
                <a:solidFill>
                  <a:schemeClr val="bg1"/>
                </a:solidFill>
              </a:rPr>
              <a:t>、</a:t>
            </a:r>
            <a:r>
              <a:rPr kumimoji="1" lang="ja-JP" altLang="en-US" dirty="0" smtClean="0">
                <a:solidFill>
                  <a:schemeClr val="bg1"/>
                </a:solidFill>
              </a:rPr>
              <a:t>木曽での新しい観測の枠組み</a:t>
            </a:r>
            <a:endParaRPr kumimoji="1" lang="en-US" altLang="ja-JP" dirty="0" smtClean="0">
              <a:solidFill>
                <a:schemeClr val="bg1"/>
              </a:solidFill>
            </a:endParaRPr>
          </a:p>
          <a:p>
            <a:r>
              <a:rPr lang="ja-JP" altLang="en-US" dirty="0" smtClean="0">
                <a:solidFill>
                  <a:schemeClr val="bg1"/>
                </a:solidFill>
              </a:rPr>
              <a:t>大規模観測計画</a:t>
            </a:r>
            <a:endParaRPr lang="en-US" altLang="ja-JP" dirty="0" smtClean="0">
              <a:solidFill>
                <a:schemeClr val="bg1"/>
              </a:solidFill>
            </a:endParaRPr>
          </a:p>
          <a:p>
            <a:pPr lvl="1"/>
            <a:r>
              <a:rPr lang="ja-JP" altLang="en-US" dirty="0" smtClean="0">
                <a:solidFill>
                  <a:schemeClr val="bg1"/>
                </a:solidFill>
              </a:rPr>
              <a:t>銀河面の変光天体（脈動星、新星・矮新星など）</a:t>
            </a:r>
            <a:endParaRPr lang="en-US" altLang="ja-JP" dirty="0" smtClean="0">
              <a:solidFill>
                <a:schemeClr val="bg1"/>
              </a:solidFill>
            </a:endParaRPr>
          </a:p>
          <a:p>
            <a:endParaRPr kumimoji="1" lang="en-US" altLang="ja-JP" dirty="0" smtClean="0">
              <a:solidFill>
                <a:schemeClr val="bg1"/>
              </a:solidFill>
            </a:endParaRPr>
          </a:p>
          <a:p>
            <a:r>
              <a:rPr lang="ja-JP" altLang="en-US" dirty="0" smtClean="0">
                <a:solidFill>
                  <a:schemeClr val="bg1"/>
                </a:solidFill>
              </a:rPr>
              <a:t>参加者を募集します！</a:t>
            </a:r>
            <a:endParaRPr lang="en-US" altLang="ja-JP" dirty="0" smtClean="0">
              <a:solidFill>
                <a:schemeClr val="bg1"/>
              </a:solidFill>
            </a:endParaRPr>
          </a:p>
          <a:p>
            <a:pPr lvl="1"/>
            <a:r>
              <a:rPr kumimoji="1" lang="ja-JP" altLang="en-US" dirty="0" smtClean="0">
                <a:solidFill>
                  <a:schemeClr val="bg1"/>
                </a:solidFill>
              </a:rPr>
              <a:t>木曽で参加して下さる方</a:t>
            </a:r>
            <a:endParaRPr kumimoji="1" lang="en-US" altLang="ja-JP" dirty="0" smtClean="0">
              <a:solidFill>
                <a:schemeClr val="bg1"/>
              </a:solidFill>
            </a:endParaRPr>
          </a:p>
          <a:p>
            <a:pPr lvl="1"/>
            <a:r>
              <a:rPr lang="ja-JP" altLang="en-US" dirty="0" smtClean="0">
                <a:solidFill>
                  <a:schemeClr val="bg1"/>
                </a:solidFill>
              </a:rPr>
              <a:t>データを利用して、研究して下さる方</a:t>
            </a:r>
            <a:endParaRPr lang="en-US" altLang="ja-JP" dirty="0" smtClean="0">
              <a:solidFill>
                <a:schemeClr val="bg1"/>
              </a:solidFill>
            </a:endParaRPr>
          </a:p>
          <a:p>
            <a:pPr lvl="1"/>
            <a:r>
              <a:rPr kumimoji="1" lang="ja-JP" altLang="en-US" dirty="0" smtClean="0">
                <a:solidFill>
                  <a:schemeClr val="bg1"/>
                </a:solidFill>
              </a:rPr>
              <a:t>発見天体を追観測して下さる方、などなど</a:t>
            </a:r>
            <a:endParaRPr kumimoji="1" lang="ja-JP" altLang="en-US"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1066130"/>
          </a:xfrm>
        </p:spPr>
        <p:txBody>
          <a:bodyPr>
            <a:normAutofit fontScale="90000"/>
          </a:bodyPr>
          <a:lstStyle/>
          <a:p>
            <a:r>
              <a:rPr kumimoji="1" lang="ja-JP" altLang="en-US" dirty="0" smtClean="0">
                <a:solidFill>
                  <a:srgbClr val="FFFF00"/>
                </a:solidFill>
              </a:rPr>
              <a:t>プロジェクトの目標とタイムスケール</a:t>
            </a:r>
            <a:endParaRPr kumimoji="1" lang="ja-JP" altLang="en-US" dirty="0">
              <a:solidFill>
                <a:srgbClr val="FFFF00"/>
              </a:solidFill>
            </a:endParaRPr>
          </a:p>
        </p:txBody>
      </p:sp>
      <p:sp>
        <p:nvSpPr>
          <p:cNvPr id="3" name="コンテンツ プレースホルダ 2"/>
          <p:cNvSpPr>
            <a:spLocks noGrp="1"/>
          </p:cNvSpPr>
          <p:nvPr>
            <p:ph idx="1"/>
          </p:nvPr>
        </p:nvSpPr>
        <p:spPr>
          <a:xfrm>
            <a:off x="601216" y="1196752"/>
            <a:ext cx="8147248" cy="5328592"/>
          </a:xfrm>
        </p:spPr>
        <p:txBody>
          <a:bodyPr>
            <a:normAutofit fontScale="92500" lnSpcReduction="20000"/>
          </a:bodyPr>
          <a:lstStyle/>
          <a:p>
            <a:pPr>
              <a:lnSpc>
                <a:spcPct val="110000"/>
              </a:lnSpc>
            </a:pPr>
            <a:r>
              <a:rPr lang="ja-JP" altLang="en-US" dirty="0" smtClean="0">
                <a:solidFill>
                  <a:schemeClr val="bg1"/>
                </a:solidFill>
              </a:rPr>
              <a:t>銀河面にある脈動変光星の発見</a:t>
            </a:r>
            <a:endParaRPr lang="en-US" altLang="ja-JP" dirty="0" smtClean="0">
              <a:solidFill>
                <a:schemeClr val="bg1"/>
              </a:solidFill>
            </a:endParaRPr>
          </a:p>
          <a:p>
            <a:pPr lvl="1"/>
            <a:r>
              <a:rPr lang="en-US" altLang="ja-JP" dirty="0" smtClean="0">
                <a:solidFill>
                  <a:schemeClr val="bg1"/>
                </a:solidFill>
              </a:rPr>
              <a:t>3</a:t>
            </a:r>
            <a:r>
              <a:rPr lang="ja-JP" altLang="en-US" dirty="0" smtClean="0">
                <a:solidFill>
                  <a:schemeClr val="bg1"/>
                </a:solidFill>
              </a:rPr>
              <a:t>年間の観測</a:t>
            </a:r>
            <a:endParaRPr lang="en-US" altLang="ja-JP" dirty="0" smtClean="0">
              <a:solidFill>
                <a:schemeClr val="bg1"/>
              </a:solidFill>
            </a:endParaRPr>
          </a:p>
          <a:p>
            <a:pPr lvl="1"/>
            <a:r>
              <a:rPr lang="en-US" altLang="ja-JP" dirty="0" smtClean="0">
                <a:solidFill>
                  <a:schemeClr val="bg1"/>
                </a:solidFill>
              </a:rPr>
              <a:t>VISTA/VVV</a:t>
            </a:r>
            <a:r>
              <a:rPr lang="ja-JP" altLang="en-US" dirty="0" smtClean="0">
                <a:solidFill>
                  <a:schemeClr val="bg1"/>
                </a:solidFill>
              </a:rPr>
              <a:t>サーベイなどが結果を出してくるであろう</a:t>
            </a:r>
            <a:r>
              <a:rPr lang="en-US" altLang="ja-JP" dirty="0" smtClean="0">
                <a:solidFill>
                  <a:schemeClr val="bg1"/>
                </a:solidFill>
              </a:rPr>
              <a:t>2015</a:t>
            </a:r>
            <a:r>
              <a:rPr lang="ja-JP" altLang="en-US" dirty="0" smtClean="0">
                <a:solidFill>
                  <a:schemeClr val="bg1"/>
                </a:solidFill>
              </a:rPr>
              <a:t>年頃に目標を置く。</a:t>
            </a:r>
            <a:endParaRPr lang="en-US" altLang="ja-JP" dirty="0" smtClean="0">
              <a:solidFill>
                <a:schemeClr val="bg1"/>
              </a:solidFill>
            </a:endParaRPr>
          </a:p>
          <a:p>
            <a:pPr>
              <a:lnSpc>
                <a:spcPct val="200000"/>
              </a:lnSpc>
            </a:pPr>
            <a:r>
              <a:rPr kumimoji="1" lang="ja-JP" altLang="en-US" dirty="0" smtClean="0">
                <a:solidFill>
                  <a:schemeClr val="bg1"/>
                </a:solidFill>
              </a:rPr>
              <a:t>突発天体（特に矮新星）の発見</a:t>
            </a:r>
            <a:endParaRPr kumimoji="1" lang="en-US" altLang="ja-JP" dirty="0" smtClean="0">
              <a:solidFill>
                <a:schemeClr val="bg1"/>
              </a:solidFill>
            </a:endParaRPr>
          </a:p>
          <a:p>
            <a:pPr lvl="1"/>
            <a:r>
              <a:rPr lang="en-US" altLang="ja-JP" dirty="0" smtClean="0">
                <a:solidFill>
                  <a:schemeClr val="bg1"/>
                </a:solidFill>
              </a:rPr>
              <a:t>2012</a:t>
            </a:r>
            <a:r>
              <a:rPr lang="ja-JP" altLang="en-US" dirty="0" smtClean="0">
                <a:solidFill>
                  <a:schemeClr val="bg1"/>
                </a:solidFill>
              </a:rPr>
              <a:t>年度のシーズンで発見のシステムを確立させる</a:t>
            </a:r>
            <a:endParaRPr lang="en-US" altLang="ja-JP" dirty="0" smtClean="0">
              <a:solidFill>
                <a:schemeClr val="bg1"/>
              </a:solidFill>
            </a:endParaRPr>
          </a:p>
          <a:p>
            <a:pPr lvl="1"/>
            <a:r>
              <a:rPr lang="ja-JP" altLang="en-US" dirty="0" smtClean="0">
                <a:solidFill>
                  <a:schemeClr val="bg1"/>
                </a:solidFill>
              </a:rPr>
              <a:t>新星・矮新星コミュニティとの連携</a:t>
            </a:r>
            <a:endParaRPr lang="en-US" altLang="ja-JP" dirty="0" smtClean="0">
              <a:solidFill>
                <a:schemeClr val="bg1"/>
              </a:solidFill>
            </a:endParaRPr>
          </a:p>
          <a:p>
            <a:pPr lvl="1"/>
            <a:r>
              <a:rPr lang="ja-JP" altLang="en-US" dirty="0" smtClean="0">
                <a:solidFill>
                  <a:schemeClr val="bg1"/>
                </a:solidFill>
              </a:rPr>
              <a:t>大学間連携ネットワークとの連携</a:t>
            </a:r>
            <a:endParaRPr lang="en-US" altLang="ja-JP" dirty="0" smtClean="0">
              <a:solidFill>
                <a:schemeClr val="bg1"/>
              </a:solidFill>
            </a:endParaRPr>
          </a:p>
          <a:p>
            <a:pPr>
              <a:lnSpc>
                <a:spcPct val="120000"/>
              </a:lnSpc>
            </a:pPr>
            <a:r>
              <a:rPr kumimoji="1" lang="ja-JP" altLang="en-US" dirty="0" smtClean="0">
                <a:solidFill>
                  <a:schemeClr val="bg1"/>
                </a:solidFill>
              </a:rPr>
              <a:t>ひとつのサーベイデータから、いろいろな人がいろいろなテーマで論文を書く。</a:t>
            </a:r>
            <a:endParaRPr kumimoji="1" lang="en-US" altLang="ja-JP" dirty="0" smtClean="0">
              <a:solidFill>
                <a:schemeClr val="bg1"/>
              </a:solidFill>
            </a:endParaRPr>
          </a:p>
          <a:p>
            <a:pPr lvl="1">
              <a:lnSpc>
                <a:spcPct val="120000"/>
              </a:lnSpc>
            </a:pPr>
            <a:r>
              <a:rPr lang="ja-JP" altLang="en-US" dirty="0" smtClean="0">
                <a:solidFill>
                  <a:schemeClr val="bg1"/>
                </a:solidFill>
              </a:rPr>
              <a:t>大量なデータの有効利用</a:t>
            </a:r>
            <a:endParaRPr kumimoji="1" lang="ja-JP" altLang="en-US"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FFFF00"/>
                </a:solidFill>
              </a:rPr>
              <a:t>参加者募集！</a:t>
            </a:r>
            <a:endParaRPr kumimoji="1" lang="ja-JP" altLang="en-US" dirty="0">
              <a:solidFill>
                <a:srgbClr val="FFFF00"/>
              </a:solidFill>
            </a:endParaRPr>
          </a:p>
        </p:txBody>
      </p:sp>
      <p:sp>
        <p:nvSpPr>
          <p:cNvPr id="3" name="コンテンツ プレースホルダ 2"/>
          <p:cNvSpPr>
            <a:spLocks noGrp="1"/>
          </p:cNvSpPr>
          <p:nvPr>
            <p:ph idx="1"/>
          </p:nvPr>
        </p:nvSpPr>
        <p:spPr>
          <a:xfrm>
            <a:off x="457200" y="1600200"/>
            <a:ext cx="8229600" cy="4709120"/>
          </a:xfrm>
        </p:spPr>
        <p:txBody>
          <a:bodyPr/>
          <a:lstStyle/>
          <a:p>
            <a:r>
              <a:rPr kumimoji="1" lang="ja-JP" altLang="en-US" dirty="0" smtClean="0">
                <a:solidFill>
                  <a:schemeClr val="bg1"/>
                </a:solidFill>
              </a:rPr>
              <a:t>木曽で観測を行って下さる方</a:t>
            </a:r>
            <a:endParaRPr kumimoji="1" lang="en-US" altLang="ja-JP" dirty="0" smtClean="0">
              <a:solidFill>
                <a:schemeClr val="bg1"/>
              </a:solidFill>
            </a:endParaRPr>
          </a:p>
          <a:p>
            <a:r>
              <a:rPr lang="ja-JP" altLang="en-US" dirty="0" smtClean="0">
                <a:solidFill>
                  <a:schemeClr val="bg1"/>
                </a:solidFill>
              </a:rPr>
              <a:t>パイプライン処理で出た突発天体を確認して下さる方</a:t>
            </a:r>
            <a:endParaRPr lang="en-US" altLang="ja-JP" dirty="0" smtClean="0">
              <a:solidFill>
                <a:schemeClr val="bg1"/>
              </a:solidFill>
            </a:endParaRPr>
          </a:p>
          <a:p>
            <a:r>
              <a:rPr kumimoji="1" lang="ja-JP" altLang="en-US" dirty="0" smtClean="0">
                <a:solidFill>
                  <a:schemeClr val="bg1"/>
                </a:solidFill>
              </a:rPr>
              <a:t>検出した変光天体の追観測を行って下さる方</a:t>
            </a:r>
            <a:endParaRPr kumimoji="1" lang="en-US" altLang="ja-JP" dirty="0" smtClean="0">
              <a:solidFill>
                <a:schemeClr val="bg1"/>
              </a:solidFill>
            </a:endParaRPr>
          </a:p>
          <a:p>
            <a:r>
              <a:rPr lang="ja-JP" altLang="en-US" dirty="0" smtClean="0">
                <a:solidFill>
                  <a:schemeClr val="bg1"/>
                </a:solidFill>
              </a:rPr>
              <a:t>サーベイデータを利用していろいろな研究を行って下さる方</a:t>
            </a:r>
            <a:endParaRPr lang="en-US" altLang="ja-JP" dirty="0" smtClean="0">
              <a:solidFill>
                <a:schemeClr val="bg1"/>
              </a:solidFill>
            </a:endParaRPr>
          </a:p>
          <a:p>
            <a:r>
              <a:rPr kumimoji="1" lang="ja-JP" altLang="en-US" dirty="0" smtClean="0">
                <a:solidFill>
                  <a:schemeClr val="bg1"/>
                </a:solidFill>
              </a:rPr>
              <a:t>などなど、松永や前原さんにご連絡を。</a:t>
            </a:r>
            <a:endParaRPr kumimoji="1" lang="en-US" altLang="ja-JP" dirty="0" smtClean="0">
              <a:solidFill>
                <a:schemeClr val="bg1"/>
              </a:solidFill>
            </a:endParaRPr>
          </a:p>
          <a:p>
            <a:endParaRPr kumimoji="1" lang="ja-JP" altLang="en-US" dirty="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936104"/>
          </a:xfrm>
        </p:spPr>
        <p:txBody>
          <a:bodyPr/>
          <a:lstStyle/>
          <a:p>
            <a:r>
              <a:rPr kumimoji="1" lang="ja-JP" altLang="en-US" dirty="0" smtClean="0">
                <a:solidFill>
                  <a:srgbClr val="FFFF00"/>
                </a:solidFill>
              </a:rPr>
              <a:t>まとめ</a:t>
            </a:r>
            <a:endParaRPr kumimoji="1" lang="ja-JP" altLang="en-US" dirty="0">
              <a:solidFill>
                <a:srgbClr val="FFFF00"/>
              </a:solidFill>
            </a:endParaRPr>
          </a:p>
        </p:txBody>
      </p:sp>
      <p:sp>
        <p:nvSpPr>
          <p:cNvPr id="3" name="コンテンツ プレースホルダ 2"/>
          <p:cNvSpPr>
            <a:spLocks noGrp="1"/>
          </p:cNvSpPr>
          <p:nvPr>
            <p:ph idx="1"/>
          </p:nvPr>
        </p:nvSpPr>
        <p:spPr>
          <a:xfrm>
            <a:off x="457200" y="1052736"/>
            <a:ext cx="8435280" cy="5589240"/>
          </a:xfrm>
        </p:spPr>
        <p:txBody>
          <a:bodyPr>
            <a:normAutofit fontScale="92500" lnSpcReduction="10000"/>
          </a:bodyPr>
          <a:lstStyle/>
          <a:p>
            <a:pPr>
              <a:spcBef>
                <a:spcPts val="1200"/>
              </a:spcBef>
            </a:pPr>
            <a:r>
              <a:rPr kumimoji="1" lang="en-US" altLang="ja-JP" b="1" dirty="0" smtClean="0">
                <a:solidFill>
                  <a:srgbClr val="FFFF00"/>
                </a:solidFill>
              </a:rPr>
              <a:t>KISOGP</a:t>
            </a:r>
            <a:r>
              <a:rPr kumimoji="1" lang="en-US" altLang="ja-JP" dirty="0" smtClean="0">
                <a:solidFill>
                  <a:schemeClr val="bg1"/>
                </a:solidFill>
              </a:rPr>
              <a:t> = </a:t>
            </a:r>
            <a:r>
              <a:rPr kumimoji="1" lang="en-US" altLang="ja-JP" sz="2800" dirty="0" smtClean="0">
                <a:solidFill>
                  <a:schemeClr val="bg1"/>
                </a:solidFill>
              </a:rPr>
              <a:t>KWFC Intensive Survey Of the Galactic Plane</a:t>
            </a:r>
            <a:endParaRPr kumimoji="1" lang="en-US" altLang="ja-JP" dirty="0" smtClean="0">
              <a:solidFill>
                <a:schemeClr val="bg1"/>
              </a:solidFill>
            </a:endParaRPr>
          </a:p>
          <a:p>
            <a:pPr>
              <a:spcBef>
                <a:spcPts val="1200"/>
              </a:spcBef>
            </a:pPr>
            <a:r>
              <a:rPr kumimoji="1" lang="ja-JP" altLang="en-US" dirty="0" smtClean="0">
                <a:solidFill>
                  <a:schemeClr val="bg1"/>
                </a:solidFill>
              </a:rPr>
              <a:t>観測領域： 銀河面</a:t>
            </a:r>
            <a:r>
              <a:rPr kumimoji="1" lang="en-US" altLang="ja-JP" dirty="0" smtClean="0">
                <a:solidFill>
                  <a:schemeClr val="bg1"/>
                </a:solidFill>
              </a:rPr>
              <a:t>300</a:t>
            </a:r>
            <a:r>
              <a:rPr kumimoji="1" lang="ja-JP" altLang="en-US" dirty="0" smtClean="0">
                <a:solidFill>
                  <a:schemeClr val="bg1"/>
                </a:solidFill>
              </a:rPr>
              <a:t>平方度（</a:t>
            </a:r>
            <a:r>
              <a:rPr kumimoji="1" lang="en-US" altLang="ja-JP" dirty="0" smtClean="0">
                <a:solidFill>
                  <a:schemeClr val="bg1"/>
                </a:solidFill>
              </a:rPr>
              <a:t>75</a:t>
            </a:r>
            <a:r>
              <a:rPr kumimoji="1" lang="ja-JP" altLang="en-US" dirty="0" smtClean="0">
                <a:solidFill>
                  <a:schemeClr val="bg1"/>
                </a:solidFill>
              </a:rPr>
              <a:t>視野）</a:t>
            </a:r>
            <a:endParaRPr kumimoji="1" lang="en-US" altLang="ja-JP" dirty="0" smtClean="0">
              <a:solidFill>
                <a:schemeClr val="bg1"/>
              </a:solidFill>
            </a:endParaRPr>
          </a:p>
          <a:p>
            <a:pPr>
              <a:spcBef>
                <a:spcPts val="1200"/>
              </a:spcBef>
            </a:pPr>
            <a:r>
              <a:rPr kumimoji="1" lang="ja-JP" altLang="en-US" dirty="0" smtClean="0">
                <a:solidFill>
                  <a:schemeClr val="bg1"/>
                </a:solidFill>
              </a:rPr>
              <a:t>フィルター： </a:t>
            </a:r>
            <a:r>
              <a:rPr kumimoji="1" lang="en-US" altLang="ja-JP" i="1" dirty="0" smtClean="0">
                <a:solidFill>
                  <a:schemeClr val="bg1"/>
                </a:solidFill>
              </a:rPr>
              <a:t>I</a:t>
            </a:r>
            <a:r>
              <a:rPr kumimoji="1" lang="en-US" altLang="ja-JP" dirty="0" smtClean="0">
                <a:solidFill>
                  <a:schemeClr val="bg1"/>
                </a:solidFill>
              </a:rPr>
              <a:t> </a:t>
            </a:r>
            <a:r>
              <a:rPr kumimoji="1" lang="ja-JP" altLang="en-US" dirty="0" smtClean="0">
                <a:solidFill>
                  <a:schemeClr val="bg1"/>
                </a:solidFill>
              </a:rPr>
              <a:t>バンド</a:t>
            </a:r>
            <a:endParaRPr kumimoji="1" lang="en-US" altLang="ja-JP" dirty="0" smtClean="0">
              <a:solidFill>
                <a:schemeClr val="bg1"/>
              </a:solidFill>
            </a:endParaRPr>
          </a:p>
          <a:p>
            <a:pPr>
              <a:spcBef>
                <a:spcPts val="1200"/>
              </a:spcBef>
            </a:pPr>
            <a:r>
              <a:rPr lang="ja-JP" altLang="en-US" dirty="0" smtClean="0">
                <a:solidFill>
                  <a:schemeClr val="bg1"/>
                </a:solidFill>
              </a:rPr>
              <a:t>検出限界</a:t>
            </a:r>
            <a:r>
              <a:rPr lang="en-US" altLang="ja-JP" dirty="0" smtClean="0">
                <a:solidFill>
                  <a:schemeClr val="bg1"/>
                </a:solidFill>
              </a:rPr>
              <a:t>: </a:t>
            </a:r>
            <a:r>
              <a:rPr lang="en-US" altLang="ja-JP" i="1" dirty="0" smtClean="0">
                <a:solidFill>
                  <a:schemeClr val="bg1"/>
                </a:solidFill>
              </a:rPr>
              <a:t>I</a:t>
            </a:r>
            <a:r>
              <a:rPr lang="en-US" altLang="ja-JP" dirty="0" smtClean="0">
                <a:solidFill>
                  <a:schemeClr val="bg1"/>
                </a:solidFill>
              </a:rPr>
              <a:t> = 17 mag</a:t>
            </a:r>
            <a:r>
              <a:rPr lang="ja-JP" altLang="en-US" dirty="0" smtClean="0">
                <a:solidFill>
                  <a:schemeClr val="bg1"/>
                </a:solidFill>
              </a:rPr>
              <a:t>（＠</a:t>
            </a:r>
            <a:r>
              <a:rPr lang="en-US" altLang="ja-JP" dirty="0" smtClean="0">
                <a:solidFill>
                  <a:schemeClr val="bg1"/>
                </a:solidFill>
              </a:rPr>
              <a:t>S/N=30</a:t>
            </a:r>
            <a:r>
              <a:rPr lang="ja-JP" altLang="en-US" dirty="0" smtClean="0">
                <a:solidFill>
                  <a:schemeClr val="bg1"/>
                </a:solidFill>
              </a:rPr>
              <a:t>）</a:t>
            </a:r>
            <a:endParaRPr lang="en-US" altLang="ja-JP" dirty="0" smtClean="0">
              <a:solidFill>
                <a:schemeClr val="bg1"/>
              </a:solidFill>
            </a:endParaRPr>
          </a:p>
          <a:p>
            <a:pPr lvl="1">
              <a:spcBef>
                <a:spcPts val="1200"/>
              </a:spcBef>
            </a:pPr>
            <a:r>
              <a:rPr lang="en-US" altLang="ja-JP" dirty="0" smtClean="0">
                <a:solidFill>
                  <a:schemeClr val="bg1"/>
                </a:solidFill>
              </a:rPr>
              <a:t>~20kpc</a:t>
            </a:r>
            <a:r>
              <a:rPr lang="ja-JP" altLang="en-US" dirty="0" smtClean="0">
                <a:solidFill>
                  <a:schemeClr val="bg1"/>
                </a:solidFill>
              </a:rPr>
              <a:t>くらいの</a:t>
            </a:r>
            <a:r>
              <a:rPr lang="en-US" altLang="ja-JP" dirty="0" smtClean="0">
                <a:solidFill>
                  <a:schemeClr val="bg1"/>
                </a:solidFill>
              </a:rPr>
              <a:t>outer disk</a:t>
            </a:r>
            <a:r>
              <a:rPr lang="ja-JP" altLang="en-US" dirty="0" smtClean="0">
                <a:solidFill>
                  <a:schemeClr val="bg1"/>
                </a:solidFill>
              </a:rPr>
              <a:t>のセファイドが見られる。</a:t>
            </a:r>
            <a:endParaRPr lang="en-US" altLang="ja-JP" dirty="0" smtClean="0">
              <a:solidFill>
                <a:schemeClr val="bg1"/>
              </a:solidFill>
            </a:endParaRPr>
          </a:p>
          <a:p>
            <a:pPr lvl="1">
              <a:spcBef>
                <a:spcPts val="1200"/>
              </a:spcBef>
            </a:pPr>
            <a:r>
              <a:rPr lang="ja-JP" altLang="en-US" dirty="0" smtClean="0">
                <a:solidFill>
                  <a:schemeClr val="bg1"/>
                </a:solidFill>
              </a:rPr>
              <a:t>有効的な新星・矮新星の探査が無かった範囲</a:t>
            </a:r>
            <a:endParaRPr lang="en-US" altLang="ja-JP" dirty="0" smtClean="0">
              <a:solidFill>
                <a:schemeClr val="bg1"/>
              </a:solidFill>
            </a:endParaRPr>
          </a:p>
          <a:p>
            <a:pPr>
              <a:spcBef>
                <a:spcPts val="1200"/>
              </a:spcBef>
            </a:pPr>
            <a:r>
              <a:rPr lang="ja-JP" altLang="en-US" dirty="0" smtClean="0">
                <a:solidFill>
                  <a:schemeClr val="bg1"/>
                </a:solidFill>
              </a:rPr>
              <a:t>観測頻度と観測回数：</a:t>
            </a:r>
            <a:endParaRPr lang="en-US" altLang="ja-JP" dirty="0" smtClean="0">
              <a:solidFill>
                <a:schemeClr val="bg1"/>
              </a:solidFill>
            </a:endParaRPr>
          </a:p>
          <a:p>
            <a:pPr lvl="1">
              <a:spcBef>
                <a:spcPts val="1200"/>
              </a:spcBef>
            </a:pPr>
            <a:r>
              <a:rPr lang="ja-JP" altLang="en-US" dirty="0" smtClean="0">
                <a:solidFill>
                  <a:schemeClr val="bg1"/>
                </a:solidFill>
              </a:rPr>
              <a:t>平均して</a:t>
            </a:r>
            <a:r>
              <a:rPr lang="en-US" altLang="ja-JP" dirty="0" smtClean="0">
                <a:solidFill>
                  <a:schemeClr val="bg1"/>
                </a:solidFill>
              </a:rPr>
              <a:t>10</a:t>
            </a:r>
            <a:r>
              <a:rPr lang="ja-JP" altLang="en-US" dirty="0" smtClean="0">
                <a:solidFill>
                  <a:schemeClr val="bg1"/>
                </a:solidFill>
              </a:rPr>
              <a:t>日に一度、天気が良い時には連夜</a:t>
            </a:r>
            <a:endParaRPr lang="en-US" altLang="ja-JP" dirty="0" smtClean="0">
              <a:solidFill>
                <a:schemeClr val="bg1"/>
              </a:solidFill>
            </a:endParaRPr>
          </a:p>
          <a:p>
            <a:pPr lvl="1">
              <a:spcBef>
                <a:spcPts val="1200"/>
              </a:spcBef>
            </a:pPr>
            <a:r>
              <a:rPr lang="en-US" altLang="ja-JP" dirty="0" smtClean="0">
                <a:solidFill>
                  <a:schemeClr val="bg1"/>
                </a:solidFill>
              </a:rPr>
              <a:t>3</a:t>
            </a:r>
            <a:r>
              <a:rPr lang="ja-JP" altLang="en-US" dirty="0" smtClean="0">
                <a:solidFill>
                  <a:schemeClr val="bg1"/>
                </a:solidFill>
              </a:rPr>
              <a:t>年間で</a:t>
            </a:r>
            <a:r>
              <a:rPr lang="en-US" altLang="ja-JP" dirty="0" smtClean="0">
                <a:solidFill>
                  <a:schemeClr val="bg1"/>
                </a:solidFill>
              </a:rPr>
              <a:t>45</a:t>
            </a:r>
            <a:r>
              <a:rPr lang="ja-JP" altLang="en-US" dirty="0" smtClean="0">
                <a:solidFill>
                  <a:schemeClr val="bg1"/>
                </a:solidFill>
              </a:rPr>
              <a:t>回の反復</a:t>
            </a:r>
            <a:endParaRPr lang="en-US" altLang="ja-JP" dirty="0" smtClean="0">
              <a:solidFill>
                <a:schemeClr val="bg1"/>
              </a:solidFill>
            </a:endParaRPr>
          </a:p>
          <a:p>
            <a:pPr algn="ctr">
              <a:spcBef>
                <a:spcPts val="1200"/>
              </a:spcBef>
            </a:pPr>
            <a:r>
              <a:rPr lang="ja-JP" altLang="en-US" spc="750" dirty="0" smtClean="0">
                <a:solidFill>
                  <a:srgbClr val="FFFF00"/>
                </a:solidFill>
              </a:rPr>
              <a:t>参加者募集！</a:t>
            </a:r>
            <a:endParaRPr lang="en-US" altLang="ja-JP" spc="750" dirty="0" smtClean="0">
              <a:solidFill>
                <a:srgbClr val="FFFF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グループ化 5"/>
          <p:cNvGrpSpPr/>
          <p:nvPr/>
        </p:nvGrpSpPr>
        <p:grpSpPr>
          <a:xfrm>
            <a:off x="-124283" y="-1"/>
            <a:ext cx="9160779" cy="6858001"/>
            <a:chOff x="-124283" y="-1"/>
            <a:chExt cx="9160779" cy="6858001"/>
          </a:xfrm>
        </p:grpSpPr>
        <p:pic>
          <p:nvPicPr>
            <p:cNvPr id="2050" name="Picture 2"/>
            <p:cNvPicPr>
              <a:picLocks noChangeAspect="1" noChangeArrowheads="1"/>
            </p:cNvPicPr>
            <p:nvPr/>
          </p:nvPicPr>
          <p:blipFill>
            <a:blip r:embed="rId2" cstate="print"/>
            <a:srcRect/>
            <a:stretch>
              <a:fillRect/>
            </a:stretch>
          </p:blipFill>
          <p:spPr bwMode="auto">
            <a:xfrm>
              <a:off x="-124283" y="-1"/>
              <a:ext cx="9160779" cy="6858001"/>
            </a:xfrm>
            <a:prstGeom prst="rect">
              <a:avLst/>
            </a:prstGeom>
            <a:noFill/>
            <a:ln w="9525">
              <a:noFill/>
              <a:miter lim="800000"/>
              <a:headEnd/>
              <a:tailEnd/>
            </a:ln>
          </p:spPr>
        </p:pic>
        <p:sp>
          <p:nvSpPr>
            <p:cNvPr id="4" name="テキスト ボックス 3"/>
            <p:cNvSpPr txBox="1"/>
            <p:nvPr/>
          </p:nvSpPr>
          <p:spPr>
            <a:xfrm>
              <a:off x="4572000" y="260648"/>
              <a:ext cx="3528392" cy="584775"/>
            </a:xfrm>
            <a:prstGeom prst="rect">
              <a:avLst/>
            </a:prstGeom>
            <a:solidFill>
              <a:schemeClr val="bg1"/>
            </a:solidFill>
            <a:ln>
              <a:noFill/>
            </a:ln>
          </p:spPr>
          <p:txBody>
            <a:bodyPr wrap="square" rtlCol="0">
              <a:spAutoFit/>
            </a:bodyPr>
            <a:lstStyle/>
            <a:p>
              <a:r>
                <a:rPr lang="ja-JP" altLang="en-US" sz="3200" dirty="0" smtClean="0">
                  <a:latin typeface="小塚ゴシック Pro B" pitchFamily="34" charset="-128"/>
                  <a:ea typeface="小塚ゴシック Pro B" pitchFamily="34" charset="-128"/>
                </a:rPr>
                <a:t>超広視野カメラ</a:t>
              </a:r>
              <a:endParaRPr kumimoji="1" lang="ja-JP" altLang="en-US" sz="3200" dirty="0">
                <a:latin typeface="小塚ゴシック Pro B" pitchFamily="34" charset="-128"/>
                <a:ea typeface="小塚ゴシック Pro B" pitchFamily="34" charset="-128"/>
              </a:endParaRPr>
            </a:p>
          </p:txBody>
        </p:sp>
      </p:grpSp>
      <p:sp>
        <p:nvSpPr>
          <p:cNvPr id="3" name="テキスト ボックス 2"/>
          <p:cNvSpPr txBox="1"/>
          <p:nvPr/>
        </p:nvSpPr>
        <p:spPr>
          <a:xfrm>
            <a:off x="251520" y="1499300"/>
            <a:ext cx="4608512" cy="1569660"/>
          </a:xfrm>
          <a:prstGeom prst="rect">
            <a:avLst/>
          </a:prstGeom>
          <a:solidFill>
            <a:schemeClr val="bg1">
              <a:alpha val="66000"/>
            </a:schemeClr>
          </a:solidFill>
          <a:ln>
            <a:solidFill>
              <a:schemeClr val="tx1"/>
            </a:solidFill>
          </a:ln>
        </p:spPr>
        <p:txBody>
          <a:bodyPr wrap="square" rtlCol="0">
            <a:spAutoFit/>
          </a:bodyPr>
          <a:lstStyle/>
          <a:p>
            <a:r>
              <a:rPr kumimoji="1" lang="ja-JP" altLang="en-US" sz="2400" dirty="0" smtClean="0"/>
              <a:t>開発メンバー</a:t>
            </a:r>
            <a:endParaRPr kumimoji="1" lang="en-US" altLang="ja-JP" sz="2400" dirty="0" smtClean="0"/>
          </a:p>
          <a:p>
            <a:r>
              <a:rPr lang="en-US" altLang="ja-JP" sz="2400" dirty="0" smtClean="0"/>
              <a:t>PI </a:t>
            </a:r>
            <a:r>
              <a:rPr lang="ja-JP" altLang="en-US" sz="2400" dirty="0" smtClean="0"/>
              <a:t>酒向重行（東大）</a:t>
            </a:r>
            <a:endParaRPr lang="en-US" altLang="ja-JP" sz="2400" dirty="0" smtClean="0"/>
          </a:p>
          <a:p>
            <a:r>
              <a:rPr kumimoji="1" lang="ja-JP" altLang="en-US" sz="2400" dirty="0" smtClean="0"/>
              <a:t>他、木曽観測所と天文学教育研究センターのメンバー</a:t>
            </a:r>
            <a:endParaRPr kumimoji="1" lang="ja-JP" alt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63149"/>
            <a:ext cx="9144000" cy="6794851"/>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 y="-3135"/>
            <a:ext cx="9144000" cy="6861136"/>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6263"/>
            <a:ext cx="9144000" cy="686426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8358" y="1"/>
            <a:ext cx="915235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44083"/>
            <a:ext cx="9144000" cy="6813917"/>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922114"/>
          </a:xfrm>
        </p:spPr>
        <p:txBody>
          <a:bodyPr/>
          <a:lstStyle/>
          <a:p>
            <a:r>
              <a:rPr kumimoji="1" lang="en-US" altLang="ja-JP" dirty="0" smtClean="0">
                <a:solidFill>
                  <a:srgbClr val="FFFF00"/>
                </a:solidFill>
              </a:rPr>
              <a:t>KWFC</a:t>
            </a:r>
            <a:r>
              <a:rPr kumimoji="1" lang="ja-JP" altLang="en-US" dirty="0" smtClean="0">
                <a:solidFill>
                  <a:srgbClr val="FFFF00"/>
                </a:solidFill>
              </a:rPr>
              <a:t>の現状</a:t>
            </a:r>
            <a:endParaRPr kumimoji="1" lang="ja-JP" altLang="en-US" dirty="0">
              <a:solidFill>
                <a:srgbClr val="FFFF00"/>
              </a:solidFill>
            </a:endParaRPr>
          </a:p>
        </p:txBody>
      </p:sp>
      <p:sp>
        <p:nvSpPr>
          <p:cNvPr id="3" name="コンテンツ プレースホルダ 2"/>
          <p:cNvSpPr>
            <a:spLocks noGrp="1"/>
          </p:cNvSpPr>
          <p:nvPr>
            <p:ph idx="1"/>
          </p:nvPr>
        </p:nvSpPr>
        <p:spPr>
          <a:xfrm>
            <a:off x="467544" y="1052736"/>
            <a:ext cx="8424936" cy="5328592"/>
          </a:xfrm>
        </p:spPr>
        <p:txBody>
          <a:bodyPr>
            <a:normAutofit/>
          </a:bodyPr>
          <a:lstStyle/>
          <a:p>
            <a:pPr>
              <a:spcBef>
                <a:spcPts val="1200"/>
              </a:spcBef>
            </a:pPr>
            <a:r>
              <a:rPr kumimoji="1" lang="ja-JP" altLang="en-US" dirty="0" smtClean="0">
                <a:solidFill>
                  <a:schemeClr val="bg1"/>
                </a:solidFill>
              </a:rPr>
              <a:t>ハードウェアの開発はほぼ終了</a:t>
            </a:r>
            <a:endParaRPr kumimoji="1" lang="en-US" altLang="ja-JP" dirty="0" smtClean="0">
              <a:solidFill>
                <a:schemeClr val="bg1"/>
              </a:solidFill>
            </a:endParaRPr>
          </a:p>
          <a:p>
            <a:pPr lvl="1">
              <a:spcBef>
                <a:spcPts val="1200"/>
              </a:spcBef>
            </a:pPr>
            <a:r>
              <a:rPr lang="ja-JP" altLang="en-US" dirty="0" smtClean="0">
                <a:solidFill>
                  <a:schemeClr val="bg1"/>
                </a:solidFill>
              </a:rPr>
              <a:t>気象監視システムの導入や望遠鏡のシステムの改良については作業を継続中</a:t>
            </a:r>
            <a:endParaRPr lang="en-US" altLang="ja-JP" dirty="0" smtClean="0">
              <a:solidFill>
                <a:schemeClr val="bg1"/>
              </a:solidFill>
            </a:endParaRPr>
          </a:p>
          <a:p>
            <a:pPr>
              <a:spcBef>
                <a:spcPts val="1200"/>
              </a:spcBef>
            </a:pPr>
            <a:r>
              <a:rPr kumimoji="1" lang="ja-JP" altLang="en-US" dirty="0" smtClean="0">
                <a:solidFill>
                  <a:schemeClr val="bg1"/>
                </a:solidFill>
              </a:rPr>
              <a:t>データの品質の評価を行っている。</a:t>
            </a:r>
            <a:endParaRPr kumimoji="1" lang="en-US" altLang="ja-JP" dirty="0" smtClean="0">
              <a:solidFill>
                <a:schemeClr val="bg1"/>
              </a:solidFill>
            </a:endParaRPr>
          </a:p>
          <a:p>
            <a:pPr lvl="1">
              <a:spcBef>
                <a:spcPts val="1200"/>
              </a:spcBef>
            </a:pPr>
            <a:r>
              <a:rPr lang="ja-JP" altLang="en-US" dirty="0" smtClean="0">
                <a:solidFill>
                  <a:schemeClr val="bg1"/>
                </a:solidFill>
              </a:rPr>
              <a:t>視野中の歪みは無視できる程度（</a:t>
            </a:r>
            <a:r>
              <a:rPr lang="en-US" altLang="ja-JP" dirty="0" smtClean="0">
                <a:solidFill>
                  <a:schemeClr val="bg1"/>
                </a:solidFill>
              </a:rPr>
              <a:t>1</a:t>
            </a:r>
            <a:r>
              <a:rPr lang="ja-JP" altLang="en-US" dirty="0" smtClean="0">
                <a:solidFill>
                  <a:schemeClr val="bg1"/>
                </a:solidFill>
              </a:rPr>
              <a:t>秒角より小）</a:t>
            </a:r>
            <a:endParaRPr lang="en-US" altLang="ja-JP" dirty="0" smtClean="0">
              <a:solidFill>
                <a:schemeClr val="bg1"/>
              </a:solidFill>
            </a:endParaRPr>
          </a:p>
          <a:p>
            <a:pPr lvl="1">
              <a:spcBef>
                <a:spcPts val="1200"/>
              </a:spcBef>
            </a:pPr>
            <a:r>
              <a:rPr kumimoji="1" lang="ja-JP" altLang="en-US" dirty="0" smtClean="0">
                <a:solidFill>
                  <a:schemeClr val="bg1"/>
                </a:solidFill>
              </a:rPr>
              <a:t>検出限界は予想通り</a:t>
            </a:r>
            <a:r>
              <a:rPr kumimoji="1" lang="en-US" altLang="ja-JP" dirty="0" smtClean="0">
                <a:solidFill>
                  <a:schemeClr val="bg1"/>
                </a:solidFill>
              </a:rPr>
              <a:t>2KCCD</a:t>
            </a:r>
            <a:r>
              <a:rPr kumimoji="1" lang="ja-JP" altLang="en-US" dirty="0" smtClean="0">
                <a:solidFill>
                  <a:schemeClr val="bg1"/>
                </a:solidFill>
              </a:rPr>
              <a:t>と同じか少し良い程度</a:t>
            </a:r>
            <a:endParaRPr kumimoji="1" lang="en-US" altLang="ja-JP" dirty="0" smtClean="0">
              <a:solidFill>
                <a:schemeClr val="bg1"/>
              </a:solidFill>
            </a:endParaRPr>
          </a:p>
          <a:p>
            <a:pPr>
              <a:spcBef>
                <a:spcPts val="1200"/>
              </a:spcBef>
            </a:pPr>
            <a:r>
              <a:rPr kumimoji="1" lang="ja-JP" altLang="en-US" dirty="0" smtClean="0">
                <a:solidFill>
                  <a:schemeClr val="bg1"/>
                </a:solidFill>
              </a:rPr>
              <a:t>解析ソフト、観測支援ソフトを開発中。</a:t>
            </a:r>
            <a:endParaRPr kumimoji="1" lang="en-US" altLang="ja-JP" dirty="0" smtClean="0">
              <a:solidFill>
                <a:schemeClr val="bg1"/>
              </a:solidFill>
            </a:endParaRPr>
          </a:p>
          <a:p>
            <a:pPr lvl="1">
              <a:spcBef>
                <a:spcPts val="1200"/>
              </a:spcBef>
            </a:pPr>
            <a:r>
              <a:rPr kumimoji="1" lang="ja-JP" altLang="en-US" dirty="0" smtClean="0">
                <a:solidFill>
                  <a:schemeClr val="bg1"/>
                </a:solidFill>
              </a:rPr>
              <a:t>すでに</a:t>
            </a:r>
            <a:r>
              <a:rPr kumimoji="1" lang="en-US" altLang="ja-JP" dirty="0" smtClean="0">
                <a:solidFill>
                  <a:schemeClr val="bg1"/>
                </a:solidFill>
              </a:rPr>
              <a:t>2KCCD</a:t>
            </a:r>
            <a:r>
              <a:rPr kumimoji="1" lang="ja-JP" altLang="en-US" dirty="0" smtClean="0">
                <a:solidFill>
                  <a:schemeClr val="bg1"/>
                </a:solidFill>
              </a:rPr>
              <a:t>よりも快適・安定的な観測が可能。</a:t>
            </a:r>
            <a:endParaRPr kumimoji="1" lang="en-US" altLang="ja-JP" dirty="0" smtClean="0">
              <a:solidFill>
                <a:schemeClr val="bg1"/>
              </a:solidFill>
            </a:endParaRPr>
          </a:p>
          <a:p>
            <a:pPr>
              <a:spcBef>
                <a:spcPts val="1200"/>
              </a:spcBef>
            </a:pPr>
            <a:r>
              <a:rPr lang="en-US" altLang="ja-JP" dirty="0" smtClean="0">
                <a:solidFill>
                  <a:schemeClr val="bg1"/>
                </a:solidFill>
              </a:rPr>
              <a:t>4</a:t>
            </a:r>
            <a:r>
              <a:rPr lang="ja-JP" altLang="en-US" dirty="0" smtClean="0">
                <a:solidFill>
                  <a:schemeClr val="bg1"/>
                </a:solidFill>
              </a:rPr>
              <a:t>月の共同利用公開に向けて作業進行中。</a:t>
            </a:r>
            <a:endParaRPr kumimoji="1" lang="ja-JP" altLang="en-US"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15537</TotalTime>
  <Words>921</Words>
  <Application>Microsoft Office PowerPoint</Application>
  <PresentationFormat>画面に合わせる (4:3)</PresentationFormat>
  <Paragraphs>170</Paragraphs>
  <Slides>22</Slides>
  <Notes>0</Notes>
  <HiddenSlides>0</HiddenSlides>
  <MMClips>0</MMClips>
  <ScaleCrop>false</ScaleCrop>
  <HeadingPairs>
    <vt:vector size="4" baseType="variant">
      <vt:variant>
        <vt:lpstr>テーマ</vt:lpstr>
      </vt:variant>
      <vt:variant>
        <vt:i4>1</vt:i4>
      </vt:variant>
      <vt:variant>
        <vt:lpstr>スライド タイトル</vt:lpstr>
      </vt:variant>
      <vt:variant>
        <vt:i4>22</vt:i4>
      </vt:variant>
    </vt:vector>
  </HeadingPairs>
  <TitlesOfParts>
    <vt:vector size="23" baseType="lpstr">
      <vt:lpstr>Office テーマ</vt:lpstr>
      <vt:lpstr>超広視野カメラKWFCを用いた 銀河面変光天体探査の計画</vt:lpstr>
      <vt:lpstr>概要</vt:lpstr>
      <vt:lpstr>スライド 3</vt:lpstr>
      <vt:lpstr>スライド 4</vt:lpstr>
      <vt:lpstr>スライド 5</vt:lpstr>
      <vt:lpstr>スライド 6</vt:lpstr>
      <vt:lpstr>スライド 7</vt:lpstr>
      <vt:lpstr>スライド 8</vt:lpstr>
      <vt:lpstr>KWFCの現状</vt:lpstr>
      <vt:lpstr>新しい観測の枠組み</vt:lpstr>
      <vt:lpstr>大規模観測課題</vt:lpstr>
      <vt:lpstr>KISOGP</vt:lpstr>
      <vt:lpstr>様々な研究へのデータ利用</vt:lpstr>
      <vt:lpstr>セファイド変光星探査の現状</vt:lpstr>
      <vt:lpstr>観測領域の設定</vt:lpstr>
      <vt:lpstr>観測領域が銀河面をカバーする様子</vt:lpstr>
      <vt:lpstr>限界等級と変光星の等級</vt:lpstr>
      <vt:lpstr>観測時間</vt:lpstr>
      <vt:lpstr>観測から変光天体発見へ</vt:lpstr>
      <vt:lpstr>プロジェクトの目標とタイムスケール</vt:lpstr>
      <vt:lpstr>参加者募集！</vt:lpstr>
      <vt:lpstr>まとめ</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銀河面に隠された セファイド変光星の探査</dc:title>
  <dc:creator>nmatsuna</dc:creator>
  <cp:lastModifiedBy>Noriyuki Matsunaga</cp:lastModifiedBy>
  <cp:revision>592</cp:revision>
  <dcterms:created xsi:type="dcterms:W3CDTF">2008-06-22T18:05:07Z</dcterms:created>
  <dcterms:modified xsi:type="dcterms:W3CDTF">2012-02-17T07:43:39Z</dcterms:modified>
</cp:coreProperties>
</file>