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5"/>
  </p:notesMasterIdLst>
  <p:sldIdLst>
    <p:sldId id="256" r:id="rId2"/>
    <p:sldId id="276" r:id="rId3"/>
    <p:sldId id="284" r:id="rId4"/>
    <p:sldId id="257" r:id="rId5"/>
    <p:sldId id="268" r:id="rId6"/>
    <p:sldId id="267" r:id="rId7"/>
    <p:sldId id="259" r:id="rId8"/>
    <p:sldId id="279" r:id="rId9"/>
    <p:sldId id="260" r:id="rId10"/>
    <p:sldId id="278" r:id="rId11"/>
    <p:sldId id="261" r:id="rId12"/>
    <p:sldId id="270" r:id="rId13"/>
    <p:sldId id="280" r:id="rId14"/>
    <p:sldId id="262" r:id="rId15"/>
    <p:sldId id="271" r:id="rId16"/>
    <p:sldId id="281" r:id="rId17"/>
    <p:sldId id="263" r:id="rId18"/>
    <p:sldId id="272" r:id="rId19"/>
    <p:sldId id="282" r:id="rId20"/>
    <p:sldId id="265" r:id="rId21"/>
    <p:sldId id="275" r:id="rId22"/>
    <p:sldId id="274" r:id="rId23"/>
    <p:sldId id="283" r:id="rId2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256" autoAdjust="0"/>
    <p:restoredTop sz="79381" autoAdjust="0"/>
  </p:normalViewPr>
  <p:slideViewPr>
    <p:cSldViewPr snapToGrid="0">
      <p:cViewPr varScale="1">
        <p:scale>
          <a:sx n="138" d="100"/>
          <a:sy n="138" d="100"/>
        </p:scale>
        <p:origin x="200" y="520"/>
      </p:cViewPr>
      <p:guideLst/>
    </p:cSldViewPr>
  </p:slideViewPr>
  <p:notesTextViewPr>
    <p:cViewPr>
      <p:scale>
        <a:sx n="3" d="2"/>
        <a:sy n="3" d="2"/>
      </p:scale>
      <p:origin x="0" y="0"/>
    </p:cViewPr>
  </p:notesTextViewPr>
  <p:sorterViewPr>
    <p:cViewPr>
      <p:scale>
        <a:sx n="130" d="100"/>
        <a:sy n="13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5B3B6C-5662-4C86-B4F1-1790433C9319}" type="datetimeFigureOut">
              <a:rPr kumimoji="1" lang="ja-JP" altLang="en-US" smtClean="0"/>
              <a:t>2019/2/11</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C36F31C-25A8-4BED-81CC-951EA4589E80}" type="slidenum">
              <a:rPr kumimoji="1" lang="ja-JP" altLang="en-US" smtClean="0"/>
              <a:t>‹#›</a:t>
            </a:fld>
            <a:endParaRPr kumimoji="1" lang="ja-JP" altLang="en-US"/>
          </a:p>
        </p:txBody>
      </p:sp>
    </p:spTree>
    <p:extLst>
      <p:ext uri="{BB962C8B-B14F-4D97-AF65-F5344CB8AC3E}">
        <p14:creationId xmlns:p14="http://schemas.microsoft.com/office/powerpoint/2010/main" val="308287001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発表を始めます、蚊野研の青木です。ここ数年で情報技術は、スマートフォンやインターネットサービスなど、めまぐるしい発展をしてきました。その情報技術は経済活動においても影響を与えているはずだと思い、私はそれを調査する研究を行いました。</a:t>
            </a:r>
          </a:p>
        </p:txBody>
      </p:sp>
      <p:sp>
        <p:nvSpPr>
          <p:cNvPr id="4" name="スライド番号プレースホルダー 3"/>
          <p:cNvSpPr>
            <a:spLocks noGrp="1"/>
          </p:cNvSpPr>
          <p:nvPr>
            <p:ph type="sldNum" sz="quarter" idx="5"/>
          </p:nvPr>
        </p:nvSpPr>
        <p:spPr/>
        <p:txBody>
          <a:bodyPr/>
          <a:lstStyle/>
          <a:p>
            <a:fld id="{FC36F31C-25A8-4BED-81CC-951EA4589E80}" type="slidenum">
              <a:rPr kumimoji="1" lang="ja-JP" altLang="en-US" smtClean="0"/>
              <a:t>1</a:t>
            </a:fld>
            <a:endParaRPr kumimoji="1" lang="ja-JP" altLang="en-US"/>
          </a:p>
        </p:txBody>
      </p:sp>
    </p:spTree>
    <p:extLst>
      <p:ext uri="{BB962C8B-B14F-4D97-AF65-F5344CB8AC3E}">
        <p14:creationId xmlns:p14="http://schemas.microsoft.com/office/powerpoint/2010/main" val="19961002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そんなフィンテック全体の経済規模ですが、このようになっております。同じく多種多様なサービスがあると説明したシェアリングエコノミーと、</a:t>
            </a:r>
            <a:r>
              <a:rPr kumimoji="1" lang="en-US" altLang="ja-JP" dirty="0"/>
              <a:t>2016</a:t>
            </a:r>
            <a:r>
              <a:rPr kumimoji="1" lang="ja-JP" altLang="en-US"/>
              <a:t>年のデータで比較してみると</a:t>
            </a:r>
            <a:r>
              <a:rPr kumimoji="1" lang="en-US" altLang="ja-JP" dirty="0"/>
              <a:t>(*)</a:t>
            </a:r>
            <a:r>
              <a:rPr kumimoji="1" lang="ja-JP" altLang="en-US"/>
              <a:t>、その差は歴然</a:t>
            </a:r>
            <a:r>
              <a:rPr kumimoji="1" lang="en-US" altLang="ja-JP" dirty="0"/>
              <a:t>(*)(*)</a:t>
            </a:r>
            <a:r>
              <a:rPr kumimoji="1" lang="ja-JP" altLang="en-US"/>
              <a:t>です。これがフィンテックに着目して研究を進めた１番の理由です。</a:t>
            </a:r>
          </a:p>
        </p:txBody>
      </p:sp>
      <p:sp>
        <p:nvSpPr>
          <p:cNvPr id="4" name="スライド番号プレースホルダー 3"/>
          <p:cNvSpPr>
            <a:spLocks noGrp="1"/>
          </p:cNvSpPr>
          <p:nvPr>
            <p:ph type="sldNum" sz="quarter" idx="5"/>
          </p:nvPr>
        </p:nvSpPr>
        <p:spPr/>
        <p:txBody>
          <a:bodyPr/>
          <a:lstStyle/>
          <a:p>
            <a:fld id="{FC36F31C-25A8-4BED-81CC-951EA4589E80}" type="slidenum">
              <a:rPr kumimoji="1" lang="ja-JP" altLang="en-US" smtClean="0"/>
              <a:t>10</a:t>
            </a:fld>
            <a:endParaRPr kumimoji="1" lang="ja-JP" altLang="en-US"/>
          </a:p>
        </p:txBody>
      </p:sp>
    </p:spTree>
    <p:extLst>
      <p:ext uri="{BB962C8B-B14F-4D97-AF65-F5344CB8AC3E}">
        <p14:creationId xmlns:p14="http://schemas.microsoft.com/office/powerpoint/2010/main" val="30964833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まずキャッシュレス決済についてです。キャッシュレス経済とは、現金を使わずに行う決済のことを総称した言い方ですが、大きく分けてこのように３つに分けられます。今回の研究で取り上げた３つのサービスの中でも私が特に注目しているサービスです。ここで、世界各国のキャッシュレス比率について少しみていきましょう。</a:t>
            </a:r>
            <a:endParaRPr kumimoji="1" lang="ja-JP" altLang="en-US" dirty="0"/>
          </a:p>
        </p:txBody>
      </p:sp>
      <p:sp>
        <p:nvSpPr>
          <p:cNvPr id="4" name="スライド番号プレースホルダー 3"/>
          <p:cNvSpPr>
            <a:spLocks noGrp="1"/>
          </p:cNvSpPr>
          <p:nvPr>
            <p:ph type="sldNum" sz="quarter" idx="5"/>
          </p:nvPr>
        </p:nvSpPr>
        <p:spPr/>
        <p:txBody>
          <a:bodyPr/>
          <a:lstStyle/>
          <a:p>
            <a:fld id="{FC36F31C-25A8-4BED-81CC-951EA4589E80}" type="slidenum">
              <a:rPr kumimoji="1" lang="ja-JP" altLang="en-US" smtClean="0"/>
              <a:t>11</a:t>
            </a:fld>
            <a:endParaRPr kumimoji="1" lang="ja-JP" altLang="en-US"/>
          </a:p>
        </p:txBody>
      </p:sp>
    </p:spTree>
    <p:extLst>
      <p:ext uri="{BB962C8B-B14F-4D97-AF65-F5344CB8AC3E}">
        <p14:creationId xmlns:p14="http://schemas.microsoft.com/office/powerpoint/2010/main" val="7962483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世界では、韓国をはじめとして様々な国でキャッシュレス化が進められており、日本は遅れをとってしまっていることがわかります。時間の都合上、各国でどのようにキャッシュレス化になっているかの説明は省略しますが、政府は</a:t>
            </a:r>
            <a:r>
              <a:rPr kumimoji="1" lang="en-US" altLang="ja-JP" dirty="0"/>
              <a:t>2025</a:t>
            </a:r>
            <a:r>
              <a:rPr kumimoji="1" lang="ja-JP" altLang="en-US"/>
              <a:t>年に日本におけるこの比率を</a:t>
            </a:r>
            <a:r>
              <a:rPr kumimoji="1" lang="en-US" altLang="ja-JP" dirty="0"/>
              <a:t>40%</a:t>
            </a:r>
            <a:r>
              <a:rPr kumimoji="1" lang="ja-JP" altLang="en-US"/>
              <a:t>まで引き上げる目標を出しています。</a:t>
            </a:r>
            <a:endParaRPr kumimoji="1" lang="en-US" altLang="ja-JP" dirty="0"/>
          </a:p>
          <a:p>
            <a:endParaRPr kumimoji="1" lang="en-US" altLang="ja-JP" dirty="0"/>
          </a:p>
          <a:p>
            <a:endParaRPr kumimoji="1" lang="en-US" altLang="ja-JP" dirty="0"/>
          </a:p>
          <a:p>
            <a:r>
              <a:rPr kumimoji="1" lang="ja-JP" altLang="en-US"/>
              <a:t>韓国</a:t>
            </a:r>
            <a:r>
              <a:rPr kumimoji="1" lang="ja-JP" altLang="en-US" dirty="0"/>
              <a:t>では、政府の政策によってクレジットカードの使用を</a:t>
            </a:r>
            <a:r>
              <a:rPr kumimoji="1" lang="ja-JP" altLang="en-US"/>
              <a:t>推奨しており、政府</a:t>
            </a:r>
            <a:r>
              <a:rPr kumimoji="1" lang="ja-JP" altLang="en-US" dirty="0"/>
              <a:t>が実施したクレジットカード利用促進策には、年間クレジットカード利用額の</a:t>
            </a:r>
            <a:r>
              <a:rPr kumimoji="1" lang="en-US" altLang="ja-JP" dirty="0"/>
              <a:t>20%</a:t>
            </a:r>
            <a:r>
              <a:rPr kumimoji="1" lang="ja-JP" altLang="en-US" dirty="0"/>
              <a:t>の所得控除や、宝くじの権利付与などがあります。</a:t>
            </a:r>
            <a:endParaRPr kumimoji="1" lang="en-US" altLang="ja-JP" dirty="0"/>
          </a:p>
          <a:p>
            <a:r>
              <a:rPr kumimoji="1" lang="ja-JP" altLang="en-US" dirty="0"/>
              <a:t>スウェーデンではほとんどの人が、カード（主にデビットカード）とモバイル決済アプリ「</a:t>
            </a:r>
            <a:r>
              <a:rPr kumimoji="1" lang="en-US" altLang="ja-JP" dirty="0"/>
              <a:t>swish</a:t>
            </a:r>
            <a:r>
              <a:rPr kumimoji="1" lang="ja-JP" altLang="en-US" dirty="0"/>
              <a:t>」を使っている。最近では実店舗においても「現金拒否」を表示する店舗もあるそうです。</a:t>
            </a:r>
            <a:endParaRPr kumimoji="1" lang="en-US" altLang="ja-JP" dirty="0"/>
          </a:p>
          <a:p>
            <a:r>
              <a:rPr kumimoji="1" lang="ja-JP" altLang="en-US" dirty="0"/>
              <a:t>現在中国では、「</a:t>
            </a:r>
            <a:r>
              <a:rPr kumimoji="1" lang="en-US" altLang="ja-JP" dirty="0"/>
              <a:t>Alipay</a:t>
            </a:r>
            <a:r>
              <a:rPr kumimoji="1" lang="ja-JP" altLang="en-US" dirty="0"/>
              <a:t>」「</a:t>
            </a:r>
            <a:r>
              <a:rPr kumimoji="1" lang="en-US" altLang="ja-JP" dirty="0"/>
              <a:t>WeChat</a:t>
            </a:r>
            <a:r>
              <a:rPr kumimoji="1" lang="ja-JP" altLang="en-US" dirty="0"/>
              <a:t>」の２つのアプリスマートフォンによる決済が浸透していて、ほぼすべての店でキャッシュレス決済が可能で</a:t>
            </a:r>
            <a:r>
              <a:rPr kumimoji="1" lang="ja-JP" altLang="en-US"/>
              <a:t>ある。</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a:t>日本ではクレジットカード以外のキャッスレス決済は普及していない．世界的に普及しているのは</a:t>
            </a:r>
            <a:r>
              <a:rPr kumimoji="1" lang="ja-JP" altLang="en-US">
                <a:solidFill>
                  <a:srgbClr val="FF0000"/>
                </a:solidFill>
              </a:rPr>
              <a:t>コード決済（</a:t>
            </a:r>
            <a:r>
              <a:rPr kumimoji="1" lang="en-US" altLang="ja-JP" dirty="0">
                <a:solidFill>
                  <a:srgbClr val="FF0000"/>
                </a:solidFill>
              </a:rPr>
              <a:t>?</a:t>
            </a:r>
            <a:r>
              <a:rPr kumimoji="1" lang="ja-JP" altLang="en-US">
                <a:solidFill>
                  <a:srgbClr val="FF0000"/>
                </a:solidFill>
              </a:rPr>
              <a:t>）</a:t>
            </a:r>
            <a:r>
              <a:rPr kumimoji="1" lang="ja-JP" altLang="en-US"/>
              <a:t>である．</a:t>
            </a:r>
          </a:p>
        </p:txBody>
      </p:sp>
      <p:sp>
        <p:nvSpPr>
          <p:cNvPr id="4" name="スライド番号プレースホルダー 3"/>
          <p:cNvSpPr>
            <a:spLocks noGrp="1"/>
          </p:cNvSpPr>
          <p:nvPr>
            <p:ph type="sldNum" sz="quarter" idx="5"/>
          </p:nvPr>
        </p:nvSpPr>
        <p:spPr/>
        <p:txBody>
          <a:bodyPr/>
          <a:lstStyle/>
          <a:p>
            <a:fld id="{FC36F31C-25A8-4BED-81CC-951EA4589E80}" type="slidenum">
              <a:rPr kumimoji="1" lang="ja-JP" altLang="en-US" smtClean="0"/>
              <a:t>12</a:t>
            </a:fld>
            <a:endParaRPr kumimoji="1" lang="ja-JP" altLang="en-US"/>
          </a:p>
        </p:txBody>
      </p:sp>
    </p:spTree>
    <p:extLst>
      <p:ext uri="{BB962C8B-B14F-4D97-AF65-F5344CB8AC3E}">
        <p14:creationId xmlns:p14="http://schemas.microsoft.com/office/powerpoint/2010/main" val="21784062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キャッシュレス経済においての私の結論としましては、現状のままではキャッシュレス比率はさほど増加しないのではないかと考えています。現金が広く流通しそれで今まで決済できているのだからわざわざキャッシュレスにする必要性を感じていないのが現状です。しかし、世界各国ではキャッシュレス化が進んでいるため、日本でキャッシュレス対応場所を広げることで、キャッシュレスが当たり前の外国人にとって利便性が高くなり、それに伴って日本人も使い始めるようになると、ネットワーク効果で普及していくと思われる。</a:t>
            </a:r>
            <a:endParaRPr kumimoji="1" lang="en-US" altLang="ja-JP" dirty="0"/>
          </a:p>
          <a:p>
            <a:endParaRPr kumimoji="1" lang="en-US" altLang="ja-JP" dirty="0"/>
          </a:p>
          <a:p>
            <a:endParaRPr kumimoji="1" lang="en-US" altLang="ja-JP" dirty="0"/>
          </a:p>
          <a:p>
            <a:r>
              <a:rPr kumimoji="1" lang="ja-JP" altLang="en-US"/>
              <a:t>海外</a:t>
            </a:r>
            <a:r>
              <a:rPr kumimoji="1" lang="ja-JP" altLang="en-US" dirty="0"/>
              <a:t>（特に中国）では、偽札が横行していたい、治安の悪さが故の掏りがあることなどからキャッシュレス化に前向き</a:t>
            </a:r>
            <a:endParaRPr kumimoji="1" lang="en-US" altLang="ja-JP" dirty="0"/>
          </a:p>
          <a:p>
            <a:r>
              <a:rPr kumimoji="1" lang="ja-JP" altLang="en-US" dirty="0"/>
              <a:t>日本人は「誰かがやれば自分もやる」という国民性があるので、対応店舗さえ増えれば、日本に来る外国人が皆キャッシュレス決済を使うことや、元々キャッシュレス決済に精通している人がサービスを使うことで、それを見た他の日本人もやり始めるのではないかと考えている。しかし、新しいことに慎重な国民性もあるため、初めは普及スピードは緩やかになるのではと思われる。</a:t>
            </a:r>
          </a:p>
        </p:txBody>
      </p:sp>
      <p:sp>
        <p:nvSpPr>
          <p:cNvPr id="4" name="スライド番号プレースホルダー 3"/>
          <p:cNvSpPr>
            <a:spLocks noGrp="1"/>
          </p:cNvSpPr>
          <p:nvPr>
            <p:ph type="sldNum" sz="quarter" idx="5"/>
          </p:nvPr>
        </p:nvSpPr>
        <p:spPr/>
        <p:txBody>
          <a:bodyPr/>
          <a:lstStyle/>
          <a:p>
            <a:fld id="{FC36F31C-25A8-4BED-81CC-951EA4589E80}" type="slidenum">
              <a:rPr kumimoji="1" lang="ja-JP" altLang="en-US" smtClean="0"/>
              <a:t>13</a:t>
            </a:fld>
            <a:endParaRPr kumimoji="1" lang="ja-JP" altLang="en-US"/>
          </a:p>
        </p:txBody>
      </p:sp>
    </p:spTree>
    <p:extLst>
      <p:ext uri="{BB962C8B-B14F-4D97-AF65-F5344CB8AC3E}">
        <p14:creationId xmlns:p14="http://schemas.microsoft.com/office/powerpoint/2010/main" val="25205463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次に仮想通貨です。電子マネーとの違いとしましては、法定通貨でないこと、価格変動があること、などがあります。ビットコインが代表例ですが、仮想通貨の種類は</a:t>
            </a:r>
            <a:r>
              <a:rPr kumimoji="1" lang="en-US" altLang="ja-JP" dirty="0"/>
              <a:t>1000</a:t>
            </a:r>
            <a:r>
              <a:rPr kumimoji="1" lang="ja-JP" altLang="en-US"/>
              <a:t>を超えるものがあります。株のような投資によって利益を得るイメージが強いかと思われますが、「通貨」なので、これでそのままお買い物ができたりもします。しかし、日本においては通貨として利用できる用途に限りがあります。正直いって日本にはまだ馴染みのない仮想通貨ですが、仮想通貨全体の時価総額と色々な企業の時価総額との比較をしてみましょう。</a:t>
            </a:r>
            <a:endParaRPr kumimoji="1" lang="ja-JP" altLang="en-US" dirty="0"/>
          </a:p>
        </p:txBody>
      </p:sp>
      <p:sp>
        <p:nvSpPr>
          <p:cNvPr id="4" name="スライド番号プレースホルダー 3"/>
          <p:cNvSpPr>
            <a:spLocks noGrp="1"/>
          </p:cNvSpPr>
          <p:nvPr>
            <p:ph type="sldNum" sz="quarter" idx="5"/>
          </p:nvPr>
        </p:nvSpPr>
        <p:spPr/>
        <p:txBody>
          <a:bodyPr/>
          <a:lstStyle/>
          <a:p>
            <a:fld id="{FC36F31C-25A8-4BED-81CC-951EA4589E80}" type="slidenum">
              <a:rPr kumimoji="1" lang="ja-JP" altLang="en-US" smtClean="0"/>
              <a:t>14</a:t>
            </a:fld>
            <a:endParaRPr kumimoji="1" lang="ja-JP" altLang="en-US"/>
          </a:p>
        </p:txBody>
      </p:sp>
    </p:spTree>
    <p:extLst>
      <p:ext uri="{BB962C8B-B14F-4D97-AF65-F5344CB8AC3E}">
        <p14:creationId xmlns:p14="http://schemas.microsoft.com/office/powerpoint/2010/main" val="7887793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仮想通貨は真ん中の通り、約</a:t>
            </a:r>
            <a:r>
              <a:rPr kumimoji="1" lang="en-US" altLang="ja-JP" dirty="0"/>
              <a:t>30</a:t>
            </a:r>
            <a:r>
              <a:rPr kumimoji="1" lang="ja-JP" altLang="en-US"/>
              <a:t>兆円となっております。これより上が日本の主要企業、下が世界の主要企業です。世界のトップ企業にはまだ及ばないものの、日本の企業よりも大きな規模で動いていることがわかります。</a:t>
            </a:r>
            <a:endParaRPr kumimoji="1" lang="ja-JP" altLang="en-US" dirty="0"/>
          </a:p>
        </p:txBody>
      </p:sp>
      <p:sp>
        <p:nvSpPr>
          <p:cNvPr id="4" name="スライド番号プレースホルダー 3"/>
          <p:cNvSpPr>
            <a:spLocks noGrp="1"/>
          </p:cNvSpPr>
          <p:nvPr>
            <p:ph type="sldNum" sz="quarter" idx="5"/>
          </p:nvPr>
        </p:nvSpPr>
        <p:spPr/>
        <p:txBody>
          <a:bodyPr/>
          <a:lstStyle/>
          <a:p>
            <a:fld id="{FC36F31C-25A8-4BED-81CC-951EA4589E80}" type="slidenum">
              <a:rPr kumimoji="1" lang="ja-JP" altLang="en-US" smtClean="0"/>
              <a:t>15</a:t>
            </a:fld>
            <a:endParaRPr kumimoji="1" lang="ja-JP" altLang="en-US"/>
          </a:p>
        </p:txBody>
      </p:sp>
    </p:spTree>
    <p:extLst>
      <p:ext uri="{BB962C8B-B14F-4D97-AF65-F5344CB8AC3E}">
        <p14:creationId xmlns:p14="http://schemas.microsoft.com/office/powerpoint/2010/main" val="25563793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今回調査した中では、仮想通貨が日本においてはあまり馴染みのない、通貨としてではなく株と同等の投資の一手段のようなものであると言う印象を受けた。日本において「通貨」として利用できるサービスが限られることが原因である。通貨として流通すれば様々な国で利用できてメリットも生まれてくるのですが、正直な話、私の調査不足の可能性もあるかもしれませんが、私ははっきり言って「クレカでよくね？」と思いました。世界的には今後も規模を増していくと予想されているが、日本においては普及していくとしても緩やかなスピードになると思われる。</a:t>
            </a:r>
          </a:p>
        </p:txBody>
      </p:sp>
      <p:sp>
        <p:nvSpPr>
          <p:cNvPr id="4" name="スライド番号プレースホルダー 3"/>
          <p:cNvSpPr>
            <a:spLocks noGrp="1"/>
          </p:cNvSpPr>
          <p:nvPr>
            <p:ph type="sldNum" sz="quarter" idx="5"/>
          </p:nvPr>
        </p:nvSpPr>
        <p:spPr/>
        <p:txBody>
          <a:bodyPr/>
          <a:lstStyle/>
          <a:p>
            <a:fld id="{FC36F31C-25A8-4BED-81CC-951EA4589E80}" type="slidenum">
              <a:rPr kumimoji="1" lang="ja-JP" altLang="en-US" smtClean="0"/>
              <a:t>16</a:t>
            </a:fld>
            <a:endParaRPr kumimoji="1" lang="ja-JP" altLang="en-US"/>
          </a:p>
        </p:txBody>
      </p:sp>
    </p:spTree>
    <p:extLst>
      <p:ext uri="{BB962C8B-B14F-4D97-AF65-F5344CB8AC3E}">
        <p14:creationId xmlns:p14="http://schemas.microsoft.com/office/powerpoint/2010/main" val="1901717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CF</a:t>
            </a:r>
            <a:r>
              <a:rPr kumimoji="1" lang="ja-JP" altLang="en-US"/>
              <a:t>とは、不特定</a:t>
            </a:r>
            <a:r>
              <a:rPr kumimoji="1" lang="ja-JP" altLang="en-US" dirty="0"/>
              <a:t>多数の人がインターネットを介してほかの人や組織に対して資金を求めたりそれに協力したりするサービス</a:t>
            </a:r>
            <a:r>
              <a:rPr kumimoji="1" lang="ja-JP" altLang="en-US"/>
              <a:t>のことを言います。わかりやすく言えば、ネット上で行う募金活動です。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FC36F31C-25A8-4BED-81CC-951EA4589E80}" type="slidenum">
              <a:rPr kumimoji="1" lang="ja-JP" altLang="en-US" smtClean="0"/>
              <a:t>17</a:t>
            </a:fld>
            <a:endParaRPr kumimoji="1" lang="ja-JP" altLang="en-US"/>
          </a:p>
        </p:txBody>
      </p:sp>
    </p:spTree>
    <p:extLst>
      <p:ext uri="{BB962C8B-B14F-4D97-AF65-F5344CB8AC3E}">
        <p14:creationId xmlns:p14="http://schemas.microsoft.com/office/powerpoint/2010/main" val="33663053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200" kern="1200">
                <a:solidFill>
                  <a:schemeClr val="tx1"/>
                </a:solidFill>
                <a:effectLst/>
                <a:latin typeface="+mn-lt"/>
                <a:ea typeface="+mn-ea"/>
                <a:cs typeface="+mn-cs"/>
              </a:rPr>
              <a:t>クラウドファンディングにも様々なサービスがあり、５つに分けて掲載していますが、サイトや資料によっては型の名前が違ったりします。最もイメージしやすいのは</a:t>
            </a:r>
            <a:r>
              <a:rPr kumimoji="1" lang="ja-JP" altLang="ja-JP" sz="1200" kern="1200">
                <a:solidFill>
                  <a:schemeClr val="tx1"/>
                </a:solidFill>
                <a:effectLst/>
                <a:latin typeface="+mn-lt"/>
                <a:ea typeface="+mn-ea"/>
                <a:cs typeface="+mn-cs"/>
              </a:rPr>
              <a:t>購入型</a:t>
            </a:r>
            <a:r>
              <a:rPr kumimoji="1" lang="ja-JP" altLang="en-US" sz="1200" kern="1200">
                <a:solidFill>
                  <a:schemeClr val="tx1"/>
                </a:solidFill>
                <a:effectLst/>
                <a:latin typeface="+mn-lt"/>
                <a:ea typeface="+mn-ea"/>
                <a:cs typeface="+mn-cs"/>
              </a:rPr>
              <a:t>かと思われます。購入型</a:t>
            </a:r>
            <a:r>
              <a:rPr kumimoji="1" lang="ja-JP" altLang="ja-JP" sz="1200" kern="1200">
                <a:solidFill>
                  <a:schemeClr val="tx1"/>
                </a:solidFill>
                <a:effectLst/>
                <a:latin typeface="+mn-lt"/>
                <a:ea typeface="+mn-ea"/>
                <a:cs typeface="+mn-cs"/>
              </a:rPr>
              <a:t>のクラウドファンディングの場合，リターンとしては，映像制作のプロジェクトであればエンドロールに名前を掲載する権利や，開店の事業であれば割引券など，プロジェクトによって様々である</a:t>
            </a:r>
            <a:r>
              <a:rPr kumimoji="1" lang="ja-JP" altLang="en-US" sz="1200" kern="1200">
                <a:solidFill>
                  <a:schemeClr val="tx1"/>
                </a:solidFill>
                <a:effectLst/>
                <a:latin typeface="+mn-lt"/>
                <a:ea typeface="+mn-ea"/>
                <a:cs typeface="+mn-cs"/>
              </a:rPr>
              <a:t>。</a:t>
            </a:r>
            <a:r>
              <a:rPr kumimoji="1" lang="ja-JP" altLang="ja-JP" sz="1200" kern="1200">
                <a:solidFill>
                  <a:schemeClr val="tx1"/>
                </a:solidFill>
                <a:effectLst/>
                <a:latin typeface="+mn-lt"/>
                <a:ea typeface="+mn-ea"/>
                <a:cs typeface="+mn-cs"/>
              </a:rPr>
              <a:t>また，そのプロジェクトが成功した場合に，参加者を通じてＰＲをすることもできる．</a:t>
            </a:r>
            <a:r>
              <a:rPr lang="ja-JP" altLang="ja-JP">
                <a:effectLst/>
              </a:rPr>
              <a:t> </a:t>
            </a:r>
            <a:endParaRPr kumimoji="1" lang="ja-JP" altLang="en-US"/>
          </a:p>
        </p:txBody>
      </p:sp>
      <p:sp>
        <p:nvSpPr>
          <p:cNvPr id="4" name="スライド番号プレースホルダー 3"/>
          <p:cNvSpPr>
            <a:spLocks noGrp="1"/>
          </p:cNvSpPr>
          <p:nvPr>
            <p:ph type="sldNum" sz="quarter" idx="5"/>
          </p:nvPr>
        </p:nvSpPr>
        <p:spPr/>
        <p:txBody>
          <a:bodyPr/>
          <a:lstStyle/>
          <a:p>
            <a:fld id="{FC36F31C-25A8-4BED-81CC-951EA4589E80}" type="slidenum">
              <a:rPr kumimoji="1" lang="ja-JP" altLang="en-US" smtClean="0"/>
              <a:t>18</a:t>
            </a:fld>
            <a:endParaRPr kumimoji="1" lang="ja-JP" altLang="en-US"/>
          </a:p>
        </p:txBody>
      </p:sp>
    </p:spTree>
    <p:extLst>
      <p:ext uri="{BB962C8B-B14F-4D97-AF65-F5344CB8AC3E}">
        <p14:creationId xmlns:p14="http://schemas.microsoft.com/office/powerpoint/2010/main" val="18849709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クラウドファンディングが認知されるようになると、街中で箱を持って立って呼びかける必要がなくなり、全国から資金を集めることができる。クラウドファンディング市場も右肩上がりに広がっており、今後も成長を続けるとされています。私は、クラウドファンディング に関しては、知名度が広がることで利用者が増えて便利になり、その結果経済活動に寄与するのではないかと予測しています。</a:t>
            </a:r>
          </a:p>
        </p:txBody>
      </p:sp>
      <p:sp>
        <p:nvSpPr>
          <p:cNvPr id="4" name="スライド番号プレースホルダー 3"/>
          <p:cNvSpPr>
            <a:spLocks noGrp="1"/>
          </p:cNvSpPr>
          <p:nvPr>
            <p:ph type="sldNum" sz="quarter" idx="5"/>
          </p:nvPr>
        </p:nvSpPr>
        <p:spPr/>
        <p:txBody>
          <a:bodyPr/>
          <a:lstStyle/>
          <a:p>
            <a:fld id="{FC36F31C-25A8-4BED-81CC-951EA4589E80}" type="slidenum">
              <a:rPr kumimoji="1" lang="ja-JP" altLang="en-US" smtClean="0"/>
              <a:t>19</a:t>
            </a:fld>
            <a:endParaRPr kumimoji="1" lang="ja-JP" altLang="en-US"/>
          </a:p>
        </p:txBody>
      </p:sp>
    </p:spTree>
    <p:extLst>
      <p:ext uri="{BB962C8B-B14F-4D97-AF65-F5344CB8AC3E}">
        <p14:creationId xmlns:p14="http://schemas.microsoft.com/office/powerpoint/2010/main" val="7468702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研究目的としましては、インターネットやスマートフォンなどの情報技術が経済活動においてどのような影響・関係があるのかを調査することです。私はその中で特に規模の大きいフィンテックについて比較的身近な３つの領域について、今後どのような影響を及ぼすのかを検討することも目的の１つです。</a:t>
            </a:r>
          </a:p>
        </p:txBody>
      </p:sp>
      <p:sp>
        <p:nvSpPr>
          <p:cNvPr id="4" name="スライド番号プレースホルダー 3"/>
          <p:cNvSpPr>
            <a:spLocks noGrp="1"/>
          </p:cNvSpPr>
          <p:nvPr>
            <p:ph type="sldNum" sz="quarter" idx="5"/>
          </p:nvPr>
        </p:nvSpPr>
        <p:spPr/>
        <p:txBody>
          <a:bodyPr/>
          <a:lstStyle/>
          <a:p>
            <a:fld id="{FC36F31C-25A8-4BED-81CC-951EA4589E80}" type="slidenum">
              <a:rPr kumimoji="1" lang="ja-JP" altLang="en-US" smtClean="0"/>
              <a:t>2</a:t>
            </a:fld>
            <a:endParaRPr kumimoji="1" lang="ja-JP" altLang="en-US"/>
          </a:p>
        </p:txBody>
      </p:sp>
    </p:spTree>
    <p:extLst>
      <p:ext uri="{BB962C8B-B14F-4D97-AF65-F5344CB8AC3E}">
        <p14:creationId xmlns:p14="http://schemas.microsoft.com/office/powerpoint/2010/main" val="5330271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これまで調べたことを振り返った上で、僕自身考えたことは、</a:t>
            </a:r>
            <a:r>
              <a:rPr kumimoji="1" lang="en-US" altLang="ja-JP" dirty="0"/>
              <a:t>2020</a:t>
            </a:r>
            <a:r>
              <a:rPr kumimoji="1" lang="ja-JP" altLang="en-US"/>
              <a:t>年に予定されている東京五輪や</a:t>
            </a:r>
            <a:r>
              <a:rPr kumimoji="1" lang="en-US" altLang="ja-JP" dirty="0"/>
              <a:t>2025</a:t>
            </a:r>
            <a:r>
              <a:rPr kumimoji="1" lang="ja-JP" altLang="en-US"/>
              <a:t>年の大阪万博が契機になることは間違い無いと思います。どれほどの経済効果があるのかの具体的な数値まではその時にならないと予測しづらいですが、キャッシュレス決済や民泊事業など、訪日外国人を見据えて拡充していくサービスにより、日本の経済は大きく影響されると思われます。端的に言えば、訪日外国人が増える中で、そのニーズに適応したサービスを開発・運用していくことで経済効果が期待できると考えられます。</a:t>
            </a:r>
            <a:endParaRPr kumimoji="1" lang="en-US" altLang="ja-JP" dirty="0"/>
          </a:p>
          <a:p>
            <a:r>
              <a:rPr kumimoji="1" lang="ja-JP" altLang="en-US"/>
              <a:t>この研究の課題として、考察していく上で、東京五輪以外の要因ではどうなのかの考察などをもっとしたいなと思ったこと、フィンテックの他のサービスについてなど、もっと調べ考えたいことがあったが、情報量の少なさが露呈したことが一番の課題であると考えています。</a:t>
            </a:r>
          </a:p>
        </p:txBody>
      </p:sp>
      <p:sp>
        <p:nvSpPr>
          <p:cNvPr id="4" name="スライド番号プレースホルダー 3"/>
          <p:cNvSpPr>
            <a:spLocks noGrp="1"/>
          </p:cNvSpPr>
          <p:nvPr>
            <p:ph type="sldNum" sz="quarter" idx="5"/>
          </p:nvPr>
        </p:nvSpPr>
        <p:spPr/>
        <p:txBody>
          <a:bodyPr/>
          <a:lstStyle/>
          <a:p>
            <a:fld id="{FC36F31C-25A8-4BED-81CC-951EA4589E80}" type="slidenum">
              <a:rPr kumimoji="1" lang="ja-JP" altLang="en-US" smtClean="0"/>
              <a:t>20</a:t>
            </a:fld>
            <a:endParaRPr kumimoji="1" lang="ja-JP" altLang="en-US"/>
          </a:p>
        </p:txBody>
      </p:sp>
    </p:spTree>
    <p:extLst>
      <p:ext uri="{BB962C8B-B14F-4D97-AF65-F5344CB8AC3E}">
        <p14:creationId xmlns:p14="http://schemas.microsoft.com/office/powerpoint/2010/main" val="20116518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以上で発表を終了します。つまらない発表でしたが、ご静聴ありがとうございました。</a:t>
            </a:r>
          </a:p>
        </p:txBody>
      </p:sp>
      <p:sp>
        <p:nvSpPr>
          <p:cNvPr id="4" name="スライド番号プレースホルダー 3"/>
          <p:cNvSpPr>
            <a:spLocks noGrp="1"/>
          </p:cNvSpPr>
          <p:nvPr>
            <p:ph type="sldNum" sz="quarter" idx="5"/>
          </p:nvPr>
        </p:nvSpPr>
        <p:spPr/>
        <p:txBody>
          <a:bodyPr/>
          <a:lstStyle/>
          <a:p>
            <a:fld id="{FC36F31C-25A8-4BED-81CC-951EA4589E80}" type="slidenum">
              <a:rPr kumimoji="1" lang="ja-JP" altLang="en-US" smtClean="0"/>
              <a:t>21</a:t>
            </a:fld>
            <a:endParaRPr kumimoji="1" lang="ja-JP" altLang="en-US"/>
          </a:p>
        </p:txBody>
      </p:sp>
    </p:spTree>
    <p:extLst>
      <p:ext uri="{BB962C8B-B14F-4D97-AF65-F5344CB8AC3E}">
        <p14:creationId xmlns:p14="http://schemas.microsoft.com/office/powerpoint/2010/main" val="13298701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C36F31C-25A8-4BED-81CC-951EA4589E80}" type="slidenum">
              <a:rPr kumimoji="1" lang="ja-JP" altLang="en-US" smtClean="0"/>
              <a:t>3</a:t>
            </a:fld>
            <a:endParaRPr kumimoji="1" lang="ja-JP" altLang="en-US"/>
          </a:p>
        </p:txBody>
      </p:sp>
    </p:spTree>
    <p:extLst>
      <p:ext uri="{BB962C8B-B14F-4D97-AF65-F5344CB8AC3E}">
        <p14:creationId xmlns:p14="http://schemas.microsoft.com/office/powerpoint/2010/main" val="26893149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まず、情報技術によって発展していった経済活動には何があるのかを調べたところ、フィンテックの他にもいくつかの活動や用語がありました。なぜフィンテックに着目したのかは後ほど説明しますが、フィンテックにも様々な種類のサービスがあるのですが、私はメディア等でも時折耳にするぐらいの、比較的メジャーな３つのサービスについて注目しました。</a:t>
            </a:r>
            <a:endParaRPr kumimoji="1" lang="en-US" altLang="ja-JP" dirty="0"/>
          </a:p>
          <a:p>
            <a:r>
              <a:rPr kumimoji="1" lang="ja-JP" altLang="en-US"/>
              <a:t>それではまず、フィンテック以外の経済活動について簡単に説明していきます。</a:t>
            </a:r>
          </a:p>
        </p:txBody>
      </p:sp>
      <p:sp>
        <p:nvSpPr>
          <p:cNvPr id="4" name="スライド番号プレースホルダー 3"/>
          <p:cNvSpPr>
            <a:spLocks noGrp="1"/>
          </p:cNvSpPr>
          <p:nvPr>
            <p:ph type="sldNum" sz="quarter" idx="5"/>
          </p:nvPr>
        </p:nvSpPr>
        <p:spPr/>
        <p:txBody>
          <a:bodyPr/>
          <a:lstStyle/>
          <a:p>
            <a:fld id="{FC36F31C-25A8-4BED-81CC-951EA4589E80}" type="slidenum">
              <a:rPr kumimoji="1" lang="ja-JP" altLang="en-US" smtClean="0"/>
              <a:t>4</a:t>
            </a:fld>
            <a:endParaRPr kumimoji="1" lang="ja-JP" altLang="en-US"/>
          </a:p>
        </p:txBody>
      </p:sp>
    </p:spTree>
    <p:extLst>
      <p:ext uri="{BB962C8B-B14F-4D97-AF65-F5344CB8AC3E}">
        <p14:creationId xmlns:p14="http://schemas.microsoft.com/office/powerpoint/2010/main" val="15280751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a:solidFill>
                  <a:schemeClr val="tx1"/>
                </a:solidFill>
                <a:effectLst/>
                <a:latin typeface="+mn-lt"/>
                <a:ea typeface="+mn-ea"/>
                <a:cs typeface="+mn-cs"/>
              </a:rPr>
              <a:t>ネットワーク効果とは、顧客が増えれば増えるほど、ネットワークの価値が高まり、顧客にとっての便益が増すことをいいます。ネットワーク内の人だけでなく、ネットワークの外部にいる第</a:t>
            </a:r>
            <a:r>
              <a:rPr kumimoji="1" lang="en-US" altLang="ja-JP" sz="1200" b="0" i="0" u="none" strike="noStrike" kern="1200" dirty="0">
                <a:solidFill>
                  <a:schemeClr val="tx1"/>
                </a:solidFill>
                <a:effectLst/>
                <a:latin typeface="+mn-lt"/>
                <a:ea typeface="+mn-ea"/>
                <a:cs typeface="+mn-cs"/>
              </a:rPr>
              <a:t>3</a:t>
            </a:r>
            <a:r>
              <a:rPr kumimoji="1" lang="ja-JP" altLang="en-US" sz="1200" b="0" i="0" u="none" strike="noStrike" kern="1200">
                <a:solidFill>
                  <a:schemeClr val="tx1"/>
                </a:solidFill>
                <a:effectLst/>
                <a:latin typeface="+mn-lt"/>
                <a:ea typeface="+mn-ea"/>
                <a:cs typeface="+mn-cs"/>
              </a:rPr>
              <a:t>者にとっての価値を高めるという意味から、ネットワーク効果のことをネットワーク外部性とも言います。直接的ネットワーク効果と間接的効果の二種類があり、直接的効果は</a:t>
            </a:r>
            <a:r>
              <a:rPr kumimoji="1" lang="en-US" altLang="ja-JP" sz="1200" b="0" i="0" u="none" strike="noStrike" kern="1200" dirty="0">
                <a:solidFill>
                  <a:schemeClr val="tx1"/>
                </a:solidFill>
                <a:effectLst/>
                <a:latin typeface="+mn-lt"/>
                <a:ea typeface="+mn-ea"/>
                <a:cs typeface="+mn-cs"/>
              </a:rPr>
              <a:t>SNS</a:t>
            </a:r>
            <a:r>
              <a:rPr kumimoji="1" lang="ja-JP" altLang="en-US" sz="1200" b="0" i="0" u="none" strike="noStrike" kern="1200">
                <a:solidFill>
                  <a:schemeClr val="tx1"/>
                </a:solidFill>
                <a:effectLst/>
                <a:latin typeface="+mn-lt"/>
                <a:ea typeface="+mn-ea"/>
                <a:cs typeface="+mn-cs"/>
              </a:rPr>
              <a:t>（やソシャゲ）などがそうです。間接的ネットワークは、例えばゲーム機が売れれば、それに対応したソフトが増えて、ユーザは手軽に手に入れられ、多種のゲームを同じゲーム機で楽しめる、といった効果のことをさします。</a:t>
            </a:r>
            <a:endParaRPr kumimoji="1" lang="ja-JP" altLang="en-US"/>
          </a:p>
          <a:p>
            <a:r>
              <a:rPr kumimoji="1" lang="ja-JP" altLang="en-US" sz="1200" b="0" i="0" u="none" strike="noStrike" kern="1200">
                <a:solidFill>
                  <a:schemeClr val="tx1"/>
                </a:solidFill>
                <a:effectLst/>
                <a:latin typeface="+mn-lt"/>
                <a:ea typeface="+mn-ea"/>
                <a:cs typeface="+mn-cs"/>
              </a:rPr>
              <a:t>ちなみに、</a:t>
            </a:r>
            <a:r>
              <a:rPr kumimoji="1" lang="en-US" altLang="ja-JP" sz="1200" b="0" i="0" u="none" strike="noStrike" kern="1200" dirty="0">
                <a:solidFill>
                  <a:schemeClr val="tx1"/>
                </a:solidFill>
                <a:effectLst/>
                <a:latin typeface="+mn-lt"/>
                <a:ea typeface="+mn-ea"/>
                <a:cs typeface="+mn-cs"/>
              </a:rPr>
              <a:t>GAFA(</a:t>
            </a:r>
            <a:r>
              <a:rPr kumimoji="1" lang="ja-JP" altLang="en-US" sz="1200" b="0" i="0" u="none" strike="noStrike" kern="1200">
                <a:solidFill>
                  <a:schemeClr val="tx1"/>
                </a:solidFill>
                <a:effectLst/>
                <a:latin typeface="+mn-lt"/>
                <a:ea typeface="+mn-ea"/>
                <a:cs typeface="+mn-cs"/>
              </a:rPr>
              <a:t>ガーファ</a:t>
            </a:r>
            <a:r>
              <a:rPr kumimoji="1" lang="en-US" altLang="ja-JP" sz="1200" b="0" i="0" u="none" strike="noStrike" kern="1200" dirty="0">
                <a:solidFill>
                  <a:schemeClr val="tx1"/>
                </a:solidFill>
                <a:effectLst/>
                <a:latin typeface="+mn-lt"/>
                <a:ea typeface="+mn-ea"/>
                <a:cs typeface="+mn-cs"/>
              </a:rPr>
              <a:t>)</a:t>
            </a:r>
            <a:r>
              <a:rPr kumimoji="1" lang="ja-JP" altLang="en-US" sz="1200" b="0" i="0" u="none" strike="noStrike" kern="1200">
                <a:solidFill>
                  <a:schemeClr val="tx1"/>
                </a:solidFill>
                <a:effectLst/>
                <a:latin typeface="+mn-lt"/>
                <a:ea typeface="+mn-ea"/>
                <a:cs typeface="+mn-cs"/>
              </a:rPr>
              <a:t>は、</a:t>
            </a:r>
            <a:r>
              <a:rPr kumimoji="1" lang="en-US" altLang="ja-JP" sz="1200" b="0" i="0" u="none" strike="noStrike" kern="1200" dirty="0">
                <a:solidFill>
                  <a:schemeClr val="tx1"/>
                </a:solidFill>
                <a:effectLst/>
                <a:latin typeface="+mn-lt"/>
                <a:ea typeface="+mn-ea"/>
                <a:cs typeface="+mn-cs"/>
              </a:rPr>
              <a:t>Google</a:t>
            </a:r>
            <a:r>
              <a:rPr kumimoji="1" lang="ja-JP" altLang="en-US" sz="1200" b="0" i="0" u="none" strike="noStrike" kern="1200">
                <a:solidFill>
                  <a:schemeClr val="tx1"/>
                </a:solidFill>
                <a:effectLst/>
                <a:latin typeface="+mn-lt"/>
                <a:ea typeface="+mn-ea"/>
                <a:cs typeface="+mn-cs"/>
              </a:rPr>
              <a:t>、</a:t>
            </a:r>
            <a:r>
              <a:rPr kumimoji="1" lang="en-US" altLang="ja-JP" sz="1200" b="0" i="0" u="none" strike="noStrike" kern="1200" dirty="0">
                <a:solidFill>
                  <a:schemeClr val="tx1"/>
                </a:solidFill>
                <a:effectLst/>
                <a:latin typeface="+mn-lt"/>
                <a:ea typeface="+mn-ea"/>
                <a:cs typeface="+mn-cs"/>
              </a:rPr>
              <a:t>Apple</a:t>
            </a:r>
            <a:r>
              <a:rPr kumimoji="1" lang="ja-JP" altLang="en-US" sz="1200" b="0" i="0" u="none" strike="noStrike" kern="1200">
                <a:solidFill>
                  <a:schemeClr val="tx1"/>
                </a:solidFill>
                <a:effectLst/>
                <a:latin typeface="+mn-lt"/>
                <a:ea typeface="+mn-ea"/>
                <a:cs typeface="+mn-cs"/>
              </a:rPr>
              <a:t>、</a:t>
            </a:r>
            <a:r>
              <a:rPr kumimoji="1" lang="en-US" altLang="ja-JP" sz="1200" b="0" i="0" u="none" strike="noStrike" kern="1200" dirty="0">
                <a:solidFill>
                  <a:schemeClr val="tx1"/>
                </a:solidFill>
                <a:effectLst/>
                <a:latin typeface="+mn-lt"/>
                <a:ea typeface="+mn-ea"/>
                <a:cs typeface="+mn-cs"/>
              </a:rPr>
              <a:t>Facebook</a:t>
            </a:r>
            <a:r>
              <a:rPr kumimoji="1" lang="ja-JP" altLang="en-US" sz="1200" b="0" i="0" u="none" strike="noStrike" kern="1200">
                <a:solidFill>
                  <a:schemeClr val="tx1"/>
                </a:solidFill>
                <a:effectLst/>
                <a:latin typeface="+mn-lt"/>
                <a:ea typeface="+mn-ea"/>
                <a:cs typeface="+mn-cs"/>
              </a:rPr>
              <a:t>、</a:t>
            </a:r>
            <a:r>
              <a:rPr kumimoji="1" lang="en-US" altLang="ja-JP" sz="1200" b="0" i="0" u="none" strike="noStrike" kern="1200" dirty="0">
                <a:solidFill>
                  <a:schemeClr val="tx1"/>
                </a:solidFill>
                <a:effectLst/>
                <a:latin typeface="+mn-lt"/>
                <a:ea typeface="+mn-ea"/>
                <a:cs typeface="+mn-cs"/>
              </a:rPr>
              <a:t>Amazon</a:t>
            </a:r>
            <a:r>
              <a:rPr kumimoji="1" lang="ja-JP" altLang="en-US" sz="1200" b="0" i="0" u="none" strike="noStrike" kern="1200">
                <a:solidFill>
                  <a:schemeClr val="tx1"/>
                </a:solidFill>
                <a:effectLst/>
                <a:latin typeface="+mn-lt"/>
                <a:ea typeface="+mn-ea"/>
                <a:cs typeface="+mn-cs"/>
              </a:rPr>
              <a:t>のことで、ともにアメリカを代表する企業です。</a:t>
            </a:r>
            <a:endParaRPr kumimoji="1" lang="ja-JP" altLang="en-US" dirty="0"/>
          </a:p>
        </p:txBody>
      </p:sp>
      <p:sp>
        <p:nvSpPr>
          <p:cNvPr id="4" name="スライド番号プレースホルダー 3"/>
          <p:cNvSpPr>
            <a:spLocks noGrp="1"/>
          </p:cNvSpPr>
          <p:nvPr>
            <p:ph type="sldNum" sz="quarter" idx="5"/>
          </p:nvPr>
        </p:nvSpPr>
        <p:spPr/>
        <p:txBody>
          <a:bodyPr/>
          <a:lstStyle/>
          <a:p>
            <a:fld id="{FC36F31C-25A8-4BED-81CC-951EA4589E80}" type="slidenum">
              <a:rPr kumimoji="1" lang="ja-JP" altLang="en-US" smtClean="0"/>
              <a:t>5</a:t>
            </a:fld>
            <a:endParaRPr kumimoji="1" lang="ja-JP" altLang="en-US"/>
          </a:p>
        </p:txBody>
      </p:sp>
    </p:spTree>
    <p:extLst>
      <p:ext uri="{BB962C8B-B14F-4D97-AF65-F5344CB8AC3E}">
        <p14:creationId xmlns:p14="http://schemas.microsoft.com/office/powerpoint/2010/main" val="2779032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両面市場とは、</a:t>
            </a:r>
            <a:r>
              <a:rPr kumimoji="1" lang="ja-JP" altLang="ja-JP" sz="1200" kern="1200">
                <a:solidFill>
                  <a:schemeClr val="tx1"/>
                </a:solidFill>
                <a:effectLst/>
                <a:latin typeface="+mn-lt"/>
                <a:ea typeface="+mn-ea"/>
                <a:cs typeface="+mn-cs"/>
              </a:rPr>
              <a:t>一つの企業が，その顧客同士を相互作用させるプラットフォームを提供しており，料金設定によって顧客間のバランスを調整できるような状態を</a:t>
            </a:r>
            <a:r>
              <a:rPr kumimoji="1" lang="ja-JP" altLang="en-US" sz="1200" kern="1200">
                <a:solidFill>
                  <a:schemeClr val="tx1"/>
                </a:solidFill>
                <a:effectLst/>
                <a:latin typeface="+mn-lt"/>
                <a:ea typeface="+mn-ea"/>
                <a:cs typeface="+mn-cs"/>
              </a:rPr>
              <a:t>言います</a:t>
            </a:r>
            <a:r>
              <a:rPr kumimoji="1" lang="ja-JP" altLang="ja-JP" sz="1200" kern="1200">
                <a:solidFill>
                  <a:schemeClr val="tx1"/>
                </a:solidFill>
                <a:effectLst/>
                <a:latin typeface="+mn-lt"/>
                <a:ea typeface="+mn-ea"/>
                <a:cs typeface="+mn-cs"/>
              </a:rPr>
              <a:t>．プラットフォーマーは，２つの顧客グループが，プラットフォーマーにとって最適なビジネスを展開できるように，間接的ネットワーク効果をフルに発揮できるように行動</a:t>
            </a:r>
            <a:r>
              <a:rPr kumimoji="1" lang="ja-JP" altLang="en-US" sz="1200" kern="1200">
                <a:solidFill>
                  <a:schemeClr val="tx1"/>
                </a:solidFill>
                <a:effectLst/>
                <a:latin typeface="+mn-lt"/>
                <a:ea typeface="+mn-ea"/>
                <a:cs typeface="+mn-cs"/>
              </a:rPr>
              <a:t>します。図は</a:t>
            </a:r>
            <a:r>
              <a:rPr kumimoji="1" lang="en-US" altLang="ja-JP" sz="1200" kern="1200" dirty="0">
                <a:solidFill>
                  <a:schemeClr val="tx1"/>
                </a:solidFill>
                <a:effectLst/>
                <a:latin typeface="+mn-lt"/>
                <a:ea typeface="+mn-ea"/>
                <a:cs typeface="+mn-cs"/>
              </a:rPr>
              <a:t>Google</a:t>
            </a:r>
            <a:r>
              <a:rPr kumimoji="1" lang="ja-JP" altLang="en-US" sz="1200" kern="1200">
                <a:solidFill>
                  <a:schemeClr val="tx1"/>
                </a:solidFill>
                <a:effectLst/>
                <a:latin typeface="+mn-lt"/>
                <a:ea typeface="+mn-ea"/>
                <a:cs typeface="+mn-cs"/>
              </a:rPr>
              <a:t>を例に取った仕組み図です。</a:t>
            </a:r>
            <a:endParaRPr kumimoji="1" lang="ja-JP" altLang="en-US" dirty="0"/>
          </a:p>
        </p:txBody>
      </p:sp>
      <p:sp>
        <p:nvSpPr>
          <p:cNvPr id="4" name="スライド番号プレースホルダー 3"/>
          <p:cNvSpPr>
            <a:spLocks noGrp="1"/>
          </p:cNvSpPr>
          <p:nvPr>
            <p:ph type="sldNum" sz="quarter" idx="5"/>
          </p:nvPr>
        </p:nvSpPr>
        <p:spPr/>
        <p:txBody>
          <a:bodyPr/>
          <a:lstStyle/>
          <a:p>
            <a:fld id="{FC36F31C-25A8-4BED-81CC-951EA4589E80}" type="slidenum">
              <a:rPr kumimoji="1" lang="ja-JP" altLang="en-US" smtClean="0"/>
              <a:t>6</a:t>
            </a:fld>
            <a:endParaRPr kumimoji="1" lang="ja-JP" altLang="en-US"/>
          </a:p>
        </p:txBody>
      </p:sp>
    </p:spTree>
    <p:extLst>
      <p:ext uri="{BB962C8B-B14F-4D97-AF65-F5344CB8AC3E}">
        <p14:creationId xmlns:p14="http://schemas.microsoft.com/office/powerpoint/2010/main" val="32283199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フリーミアムとは、無料</a:t>
            </a:r>
            <a:r>
              <a:rPr kumimoji="1" lang="ja-JP" altLang="en-US" dirty="0"/>
              <a:t>サービスでユーザを取り込み、より良質なサービスを求めるユーザには有料で提供する、と</a:t>
            </a:r>
            <a:r>
              <a:rPr kumimoji="1" lang="ja-JP" altLang="en-US"/>
              <a:t>いったビジネスモデルです。右に示してあるサービスなんかが該当します。</a:t>
            </a:r>
            <a:endParaRPr kumimoji="1" lang="ja-JP" altLang="en-US" dirty="0"/>
          </a:p>
          <a:p>
            <a:r>
              <a:rPr kumimoji="1" lang="ja-JP" altLang="en-US" dirty="0"/>
              <a:t>クックパッド、</a:t>
            </a:r>
            <a:r>
              <a:rPr kumimoji="1" lang="en-US" altLang="ja-JP" dirty="0"/>
              <a:t>YouTube Premium</a:t>
            </a:r>
            <a:r>
              <a:rPr kumimoji="1" lang="ja-JP" altLang="en-US" dirty="0"/>
              <a:t>などが代表例、ソーシャルゲームなども該当</a:t>
            </a:r>
            <a:r>
              <a:rPr kumimoji="1" lang="ja-JP" altLang="en-US"/>
              <a:t>する。</a:t>
            </a:r>
            <a:endParaRPr kumimoji="1" lang="en-US" altLang="ja-JP" dirty="0"/>
          </a:p>
          <a:p>
            <a:r>
              <a:rPr kumimoji="1" lang="ja-JP" altLang="en-US"/>
              <a:t>クックパッド：</a:t>
            </a:r>
            <a:r>
              <a:rPr kumimoji="1" lang="en-US" altLang="ja-JP" dirty="0"/>
              <a:t>280</a:t>
            </a:r>
            <a:r>
              <a:rPr kumimoji="1" lang="ja-JP" altLang="en-US"/>
              <a:t>円（税抜）</a:t>
            </a:r>
            <a:r>
              <a:rPr kumimoji="1" lang="en-US" altLang="ja-JP" dirty="0"/>
              <a:t>/</a:t>
            </a:r>
            <a:r>
              <a:rPr kumimoji="1" lang="ja-JP" altLang="en-US"/>
              <a:t>月</a:t>
            </a:r>
            <a:endParaRPr kumimoji="1" lang="en-US" altLang="ja-JP" dirty="0"/>
          </a:p>
          <a:p>
            <a:r>
              <a:rPr kumimoji="1" lang="en-US" altLang="ja-JP" dirty="0"/>
              <a:t>YouTube Premium</a:t>
            </a:r>
            <a:r>
              <a:rPr kumimoji="1" lang="ja-JP" altLang="en-US"/>
              <a:t>：</a:t>
            </a:r>
            <a:r>
              <a:rPr kumimoji="1" lang="en-US" altLang="ja-JP" dirty="0"/>
              <a:t>1180</a:t>
            </a:r>
            <a:r>
              <a:rPr kumimoji="1" lang="ja-JP" altLang="en-US"/>
              <a:t>円</a:t>
            </a:r>
            <a:r>
              <a:rPr kumimoji="1" lang="en-US" altLang="ja-JP" dirty="0"/>
              <a:t>(</a:t>
            </a:r>
            <a:r>
              <a:rPr kumimoji="1" lang="ja-JP" altLang="en-US"/>
              <a:t>税込</a:t>
            </a:r>
            <a:r>
              <a:rPr kumimoji="1" lang="en-US" altLang="ja-JP" dirty="0"/>
              <a:t>)/</a:t>
            </a:r>
            <a:r>
              <a:rPr kumimoji="1" lang="ja-JP" altLang="en-US"/>
              <a:t>月</a:t>
            </a:r>
            <a:endParaRPr kumimoji="1" lang="en-US" altLang="ja-JP" dirty="0"/>
          </a:p>
          <a:p>
            <a:r>
              <a:rPr kumimoji="1" lang="en-US" altLang="ja-JP" dirty="0"/>
              <a:t>Dropbox</a:t>
            </a:r>
            <a:r>
              <a:rPr kumimoji="1" lang="ja-JP" altLang="en-US"/>
              <a:t>：</a:t>
            </a:r>
            <a:r>
              <a:rPr kumimoji="1" lang="en-US" altLang="ja-JP" dirty="0"/>
              <a:t>1200</a:t>
            </a:r>
            <a:r>
              <a:rPr kumimoji="1" lang="ja-JP" altLang="en-US"/>
              <a:t>円</a:t>
            </a:r>
            <a:r>
              <a:rPr kumimoji="1" lang="en-US" altLang="ja-JP" dirty="0"/>
              <a:t>(</a:t>
            </a:r>
            <a:r>
              <a:rPr kumimoji="1" lang="ja-JP" altLang="en-US"/>
              <a:t>税込</a:t>
            </a:r>
            <a:r>
              <a:rPr kumimoji="1" lang="en-US" altLang="ja-JP" dirty="0"/>
              <a:t>)/</a:t>
            </a:r>
            <a:r>
              <a:rPr kumimoji="1" lang="ja-JP" altLang="en-US"/>
              <a:t>月</a:t>
            </a:r>
            <a:endParaRPr kumimoji="1" lang="ja-JP" altLang="en-US" dirty="0"/>
          </a:p>
        </p:txBody>
      </p:sp>
      <p:sp>
        <p:nvSpPr>
          <p:cNvPr id="4" name="スライド番号プレースホルダー 3"/>
          <p:cNvSpPr>
            <a:spLocks noGrp="1"/>
          </p:cNvSpPr>
          <p:nvPr>
            <p:ph type="sldNum" sz="quarter" idx="5"/>
          </p:nvPr>
        </p:nvSpPr>
        <p:spPr/>
        <p:txBody>
          <a:bodyPr/>
          <a:lstStyle/>
          <a:p>
            <a:fld id="{FC36F31C-25A8-4BED-81CC-951EA4589E80}" type="slidenum">
              <a:rPr kumimoji="1" lang="ja-JP" altLang="en-US" smtClean="0"/>
              <a:t>7</a:t>
            </a:fld>
            <a:endParaRPr kumimoji="1" lang="ja-JP" altLang="en-US"/>
          </a:p>
        </p:txBody>
      </p:sp>
    </p:spTree>
    <p:extLst>
      <p:ext uri="{BB962C8B-B14F-4D97-AF65-F5344CB8AC3E}">
        <p14:creationId xmlns:p14="http://schemas.microsoft.com/office/powerpoint/2010/main" val="34059864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シェアリングエコノミーとは、簡単に説明しますと、ユーザ同士であらゆる財をシェア（共有）することを企業がプラットフォームとして仲介するサービスのことです。最近話題の民泊や、フリマアプリ「メルカリ」など、サービスの種類は多岐に渡ります。市場規模はこのグラフの通りで、年々上昇し、この先も伸ばしていくとみられています。</a:t>
            </a:r>
          </a:p>
        </p:txBody>
      </p:sp>
      <p:sp>
        <p:nvSpPr>
          <p:cNvPr id="4" name="スライド番号プレースホルダー 3"/>
          <p:cNvSpPr>
            <a:spLocks noGrp="1"/>
          </p:cNvSpPr>
          <p:nvPr>
            <p:ph type="sldNum" sz="quarter" idx="5"/>
          </p:nvPr>
        </p:nvSpPr>
        <p:spPr/>
        <p:txBody>
          <a:bodyPr/>
          <a:lstStyle/>
          <a:p>
            <a:fld id="{FC36F31C-25A8-4BED-81CC-951EA4589E80}" type="slidenum">
              <a:rPr kumimoji="1" lang="ja-JP" altLang="en-US" smtClean="0"/>
              <a:t>8</a:t>
            </a:fld>
            <a:endParaRPr kumimoji="1" lang="ja-JP" altLang="en-US"/>
          </a:p>
        </p:txBody>
      </p:sp>
    </p:spTree>
    <p:extLst>
      <p:ext uri="{BB962C8B-B14F-4D97-AF65-F5344CB8AC3E}">
        <p14:creationId xmlns:p14="http://schemas.microsoft.com/office/powerpoint/2010/main" val="26133773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フィンテックとは、金融サービスに</a:t>
            </a:r>
            <a:r>
              <a:rPr kumimoji="1" lang="en-US" altLang="ja-JP" dirty="0"/>
              <a:t>IT</a:t>
            </a:r>
            <a:r>
              <a:rPr kumimoji="1" lang="ja-JP" altLang="en-US"/>
              <a:t>技術を組み合わせてできたサービスのことです。この研究ではキャッシュレス決済、仮想通貨、クラウドファンディングについての研究ですが、他にも、銀行口座と紐付けして家計簿をつけれるアプリや、</a:t>
            </a:r>
            <a:r>
              <a:rPr kumimoji="1" lang="en-US" altLang="ja-JP" dirty="0"/>
              <a:t>AI</a:t>
            </a:r>
            <a:r>
              <a:rPr kumimoji="1" lang="ja-JP" altLang="en-US"/>
              <a:t>による資産運用サービスなど、多種多様なサービスが存在します。</a:t>
            </a:r>
          </a:p>
        </p:txBody>
      </p:sp>
      <p:sp>
        <p:nvSpPr>
          <p:cNvPr id="4" name="スライド番号プレースホルダー 3"/>
          <p:cNvSpPr>
            <a:spLocks noGrp="1"/>
          </p:cNvSpPr>
          <p:nvPr>
            <p:ph type="sldNum" sz="quarter" idx="5"/>
          </p:nvPr>
        </p:nvSpPr>
        <p:spPr/>
        <p:txBody>
          <a:bodyPr/>
          <a:lstStyle/>
          <a:p>
            <a:fld id="{FC36F31C-25A8-4BED-81CC-951EA4589E80}" type="slidenum">
              <a:rPr kumimoji="1" lang="ja-JP" altLang="en-US" smtClean="0"/>
              <a:t>9</a:t>
            </a:fld>
            <a:endParaRPr kumimoji="1" lang="ja-JP" altLang="en-US"/>
          </a:p>
        </p:txBody>
      </p:sp>
    </p:spTree>
    <p:extLst>
      <p:ext uri="{BB962C8B-B14F-4D97-AF65-F5344CB8AC3E}">
        <p14:creationId xmlns:p14="http://schemas.microsoft.com/office/powerpoint/2010/main" val="35112796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301798CC-9DFA-4B36-A839-18E30EC153B3}" type="datetime1">
              <a:rPr kumimoji="1" lang="ja-JP" altLang="en-US" smtClean="0"/>
              <a:t>2019/2/11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13015E0-D3DE-4BD3-9515-E17F2C0F0D1C}" type="slidenum">
              <a:rPr kumimoji="1" lang="ja-JP" altLang="en-US" smtClean="0"/>
              <a:t>‹#›</a:t>
            </a:fld>
            <a:endParaRPr kumimoji="1" lang="ja-JP" alt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830477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ABF9B3F-AFB6-4FA3-A227-C21D410ED2C3}" type="datetime1">
              <a:rPr kumimoji="1" lang="ja-JP" altLang="en-US" smtClean="0"/>
              <a:t>2019/2/11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13015E0-D3DE-4BD3-9515-E17F2C0F0D1C}" type="slidenum">
              <a:rPr kumimoji="1" lang="ja-JP" altLang="en-US" smtClean="0"/>
              <a:t>‹#›</a:t>
            </a:fld>
            <a:endParaRPr kumimoji="1" lang="ja-JP" altLang="en-US"/>
          </a:p>
        </p:txBody>
      </p:sp>
    </p:spTree>
    <p:extLst>
      <p:ext uri="{BB962C8B-B14F-4D97-AF65-F5344CB8AC3E}">
        <p14:creationId xmlns:p14="http://schemas.microsoft.com/office/powerpoint/2010/main" val="11904913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68579E8-C896-4410-B884-0B52B6E3214B}" type="datetime1">
              <a:rPr kumimoji="1" lang="ja-JP" altLang="en-US" smtClean="0"/>
              <a:t>2019/2/11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13015E0-D3DE-4BD3-9515-E17F2C0F0D1C}" type="slidenum">
              <a:rPr kumimoji="1" lang="ja-JP" altLang="en-US" smtClean="0"/>
              <a:t>‹#›</a:t>
            </a:fld>
            <a:endParaRPr kumimoji="1" lang="ja-JP" altLang="en-US"/>
          </a:p>
        </p:txBody>
      </p:sp>
    </p:spTree>
    <p:extLst>
      <p:ext uri="{BB962C8B-B14F-4D97-AF65-F5344CB8AC3E}">
        <p14:creationId xmlns:p14="http://schemas.microsoft.com/office/powerpoint/2010/main" val="20773246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CC6CF59-CF38-4F9B-89C1-F44652274E55}" type="datetime1">
              <a:rPr kumimoji="1" lang="ja-JP" altLang="en-US" smtClean="0"/>
              <a:t>2019/2/11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13015E0-D3DE-4BD3-9515-E17F2C0F0D1C}" type="slidenum">
              <a:rPr kumimoji="1" lang="ja-JP" altLang="en-US" smtClean="0"/>
              <a:t>‹#›</a:t>
            </a:fld>
            <a:endParaRPr kumimoji="1" lang="ja-JP" altLang="en-US"/>
          </a:p>
        </p:txBody>
      </p:sp>
    </p:spTree>
    <p:extLst>
      <p:ext uri="{BB962C8B-B14F-4D97-AF65-F5344CB8AC3E}">
        <p14:creationId xmlns:p14="http://schemas.microsoft.com/office/powerpoint/2010/main" val="24119629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63AE689-CBE0-4809-ADBA-16605C0F794C}" type="datetime1">
              <a:rPr kumimoji="1" lang="ja-JP" altLang="en-US" smtClean="0"/>
              <a:t>2019/2/11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13015E0-D3DE-4BD3-9515-E17F2C0F0D1C}" type="slidenum">
              <a:rPr kumimoji="1" lang="ja-JP" altLang="en-US" smtClean="0"/>
              <a:t>‹#›</a:t>
            </a:fld>
            <a:endParaRPr kumimoji="1" lang="ja-JP" alt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99942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281FE43-3FEB-4C23-9A43-0B5362240DA0}" type="datetime1">
              <a:rPr kumimoji="1" lang="ja-JP" altLang="en-US" smtClean="0"/>
              <a:t>2019/2/11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13015E0-D3DE-4BD3-9515-E17F2C0F0D1C}" type="slidenum">
              <a:rPr kumimoji="1" lang="ja-JP" altLang="en-US" smtClean="0"/>
              <a:t>‹#›</a:t>
            </a:fld>
            <a:endParaRPr kumimoji="1" lang="ja-JP" altLang="en-US"/>
          </a:p>
        </p:txBody>
      </p:sp>
    </p:spTree>
    <p:extLst>
      <p:ext uri="{BB962C8B-B14F-4D97-AF65-F5344CB8AC3E}">
        <p14:creationId xmlns:p14="http://schemas.microsoft.com/office/powerpoint/2010/main" val="40272648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22960" y="2582334"/>
            <a:ext cx="3703320" cy="328676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63440" y="2582334"/>
            <a:ext cx="3703320" cy="328676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E970B7F-EB3E-4822-AD69-B4627D3304F8}" type="datetime1">
              <a:rPr kumimoji="1" lang="ja-JP" altLang="en-US" smtClean="0"/>
              <a:t>2019/2/11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13015E0-D3DE-4BD3-9515-E17F2C0F0D1C}" type="slidenum">
              <a:rPr kumimoji="1" lang="ja-JP" altLang="en-US" smtClean="0"/>
              <a:t>‹#›</a:t>
            </a:fld>
            <a:endParaRPr kumimoji="1" lang="ja-JP" altLang="en-US"/>
          </a:p>
        </p:txBody>
      </p:sp>
    </p:spTree>
    <p:extLst>
      <p:ext uri="{BB962C8B-B14F-4D97-AF65-F5344CB8AC3E}">
        <p14:creationId xmlns:p14="http://schemas.microsoft.com/office/powerpoint/2010/main" val="17784532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082D632-68F2-4162-BB49-81AEE6174032}" type="datetime1">
              <a:rPr kumimoji="1" lang="ja-JP" altLang="en-US" smtClean="0"/>
              <a:t>2019/2/11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13015E0-D3DE-4BD3-9515-E17F2C0F0D1C}" type="slidenum">
              <a:rPr kumimoji="1" lang="ja-JP" altLang="en-US" smtClean="0"/>
              <a:t>‹#›</a:t>
            </a:fld>
            <a:endParaRPr kumimoji="1" lang="ja-JP" altLang="en-US"/>
          </a:p>
        </p:txBody>
      </p:sp>
    </p:spTree>
    <p:extLst>
      <p:ext uri="{BB962C8B-B14F-4D97-AF65-F5344CB8AC3E}">
        <p14:creationId xmlns:p14="http://schemas.microsoft.com/office/powerpoint/2010/main" val="18439933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B6B2B5E5-9E70-4F5D-97C3-51020797ACBD}" type="datetime1">
              <a:rPr kumimoji="1" lang="ja-JP" altLang="en-US" smtClean="0"/>
              <a:t>2019/2/11</a:t>
            </a:fld>
            <a:endParaRPr kumimoji="1" lang="ja-JP" alt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kumimoji="1" lang="ja-JP" altLang="en-US"/>
          </a:p>
        </p:txBody>
      </p:sp>
      <p:sp>
        <p:nvSpPr>
          <p:cNvPr id="9" name="Slide Number Placeholder 8"/>
          <p:cNvSpPr>
            <a:spLocks noGrp="1"/>
          </p:cNvSpPr>
          <p:nvPr>
            <p:ph type="sldNum" sz="quarter" idx="12"/>
          </p:nvPr>
        </p:nvSpPr>
        <p:spPr/>
        <p:txBody>
          <a:bodyPr/>
          <a:lstStyle/>
          <a:p>
            <a:fld id="{B13015E0-D3DE-4BD3-9515-E17F2C0F0D1C}" type="slidenum">
              <a:rPr kumimoji="1" lang="ja-JP" altLang="en-US" smtClean="0"/>
              <a:t>‹#›</a:t>
            </a:fld>
            <a:endParaRPr kumimoji="1" lang="ja-JP" altLang="en-US"/>
          </a:p>
        </p:txBody>
      </p:sp>
    </p:spTree>
    <p:extLst>
      <p:ext uri="{BB962C8B-B14F-4D97-AF65-F5344CB8AC3E}">
        <p14:creationId xmlns:p14="http://schemas.microsoft.com/office/powerpoint/2010/main" val="4305321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DEB799E6-8B7A-4C27-A8EF-4975B601C356}" type="datetime1">
              <a:rPr kumimoji="1" lang="ja-JP" altLang="en-US" smtClean="0"/>
              <a:t>2019/2/11</a:t>
            </a:fld>
            <a:endParaRPr kumimoji="1" lang="ja-JP" altLang="en-US"/>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kumimoji="1" lang="ja-JP" alt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B13015E0-D3DE-4BD3-9515-E17F2C0F0D1C}" type="slidenum">
              <a:rPr kumimoji="1" lang="ja-JP" altLang="en-US" smtClean="0"/>
              <a:t>‹#›</a:t>
            </a:fld>
            <a:endParaRPr kumimoji="1" lang="ja-JP" altLang="en-US"/>
          </a:p>
        </p:txBody>
      </p:sp>
    </p:spTree>
    <p:extLst>
      <p:ext uri="{BB962C8B-B14F-4D97-AF65-F5344CB8AC3E}">
        <p14:creationId xmlns:p14="http://schemas.microsoft.com/office/powerpoint/2010/main" val="3919608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3BD0ABF-B434-4EC6-9C46-933380DB8549}" type="datetime1">
              <a:rPr kumimoji="1" lang="ja-JP" altLang="en-US" smtClean="0"/>
              <a:t>2019/2/11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13015E0-D3DE-4BD3-9515-E17F2C0F0D1C}" type="slidenum">
              <a:rPr kumimoji="1" lang="ja-JP" altLang="en-US" smtClean="0"/>
              <a:t>‹#›</a:t>
            </a:fld>
            <a:endParaRPr kumimoji="1" lang="ja-JP" altLang="en-US"/>
          </a:p>
        </p:txBody>
      </p:sp>
    </p:spTree>
    <p:extLst>
      <p:ext uri="{BB962C8B-B14F-4D97-AF65-F5344CB8AC3E}">
        <p14:creationId xmlns:p14="http://schemas.microsoft.com/office/powerpoint/2010/main" val="1955442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3C8A4617-C749-4FA5-B3C8-A5AE07A0613B}" type="datetime1">
              <a:rPr kumimoji="1" lang="ja-JP" altLang="en-US" smtClean="0"/>
              <a:t>2019/2/11</a:t>
            </a:fld>
            <a:endParaRPr kumimoji="1" lang="ja-JP" altLang="en-US"/>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kumimoji="1" lang="ja-JP" altLang="en-US"/>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B13015E0-D3DE-4BD3-9515-E17F2C0F0D1C}" type="slidenum">
              <a:rPr kumimoji="1" lang="ja-JP" altLang="en-US" smtClean="0"/>
              <a:t>‹#›</a:t>
            </a:fld>
            <a:endParaRPr kumimoji="1" lang="ja-JP" altLang="en-US"/>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2738824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8.jp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19.jp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image" Target="../media/image23.svg"/><Relationship Id="rId3" Type="http://schemas.openxmlformats.org/officeDocument/2006/relationships/image" Target="../media/image6.png"/><Relationship Id="rId7" Type="http://schemas.openxmlformats.org/officeDocument/2006/relationships/image" Target="../media/image22.pn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21.svg"/><Relationship Id="rId5" Type="http://schemas.openxmlformats.org/officeDocument/2006/relationships/image" Target="../media/image20.png"/><Relationship Id="rId4" Type="http://schemas.openxmlformats.org/officeDocument/2006/relationships/image" Target="../media/image7.sv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7.svg"/><Relationship Id="rId13" Type="http://schemas.openxmlformats.org/officeDocument/2006/relationships/image" Target="../media/image12.png"/><Relationship Id="rId3" Type="http://schemas.openxmlformats.org/officeDocument/2006/relationships/image" Target="../media/image2.jpg"/><Relationship Id="rId7" Type="http://schemas.openxmlformats.org/officeDocument/2006/relationships/image" Target="../media/image6.png"/><Relationship Id="rId12" Type="http://schemas.openxmlformats.org/officeDocument/2006/relationships/image" Target="../media/image11.sv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5.sv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svg"/><Relationship Id="rId4" Type="http://schemas.openxmlformats.org/officeDocument/2006/relationships/image" Target="../media/image3.jpg"/><Relationship Id="rId9" Type="http://schemas.openxmlformats.org/officeDocument/2006/relationships/image" Target="../media/image8.png"/><Relationship Id="rId14" Type="http://schemas.openxmlformats.org/officeDocument/2006/relationships/image" Target="../media/image13.svg"/></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9A0C40D-95AD-478B-9B08-67AE413CB79C}"/>
              </a:ext>
            </a:extLst>
          </p:cNvPr>
          <p:cNvSpPr>
            <a:spLocks noGrp="1"/>
          </p:cNvSpPr>
          <p:nvPr>
            <p:ph type="ctrTitle"/>
          </p:nvPr>
        </p:nvSpPr>
        <p:spPr>
          <a:xfrm>
            <a:off x="822960" y="758952"/>
            <a:ext cx="7543800" cy="3051048"/>
          </a:xfrm>
        </p:spPr>
        <p:txBody>
          <a:bodyPr>
            <a:normAutofit/>
          </a:bodyPr>
          <a:lstStyle/>
          <a:p>
            <a:r>
              <a:rPr kumimoji="1" lang="ja-JP" altLang="en-US" sz="4300"/>
              <a:t>情報技術が経済活動に</a:t>
            </a:r>
            <a:r>
              <a:rPr lang="ja-JP" altLang="en-US" sz="4300"/>
              <a:t>与える</a:t>
            </a:r>
            <a:br>
              <a:rPr kumimoji="1" lang="en-US" altLang="ja-JP" sz="4300" dirty="0"/>
            </a:br>
            <a:r>
              <a:rPr kumimoji="1" lang="ja-JP" altLang="en-US" sz="4300"/>
              <a:t>影響に関する調査</a:t>
            </a:r>
            <a:endParaRPr kumimoji="1" lang="ja-JP" altLang="en-US" sz="4300" dirty="0"/>
          </a:p>
        </p:txBody>
      </p:sp>
      <p:sp>
        <p:nvSpPr>
          <p:cNvPr id="3" name="字幕 2">
            <a:extLst>
              <a:ext uri="{FF2B5EF4-FFF2-40B4-BE49-F238E27FC236}">
                <a16:creationId xmlns:a16="http://schemas.microsoft.com/office/drawing/2014/main" id="{CE20F1BE-182C-4E05-8B49-9943A6F0E8C0}"/>
              </a:ext>
            </a:extLst>
          </p:cNvPr>
          <p:cNvSpPr>
            <a:spLocks noGrp="1"/>
          </p:cNvSpPr>
          <p:nvPr>
            <p:ph type="subTitle" idx="1"/>
          </p:nvPr>
        </p:nvSpPr>
        <p:spPr/>
        <p:txBody>
          <a:bodyPr/>
          <a:lstStyle/>
          <a:p>
            <a:r>
              <a:rPr lang="ja-JP" altLang="en-US"/>
              <a:t>蚊野研究室　</a:t>
            </a:r>
            <a:r>
              <a:rPr lang="en-US" altLang="ja-JP" dirty="0"/>
              <a:t>1545664</a:t>
            </a:r>
            <a:r>
              <a:rPr kumimoji="1" lang="ja-JP" altLang="en-US" dirty="0"/>
              <a:t>　青木　翼</a:t>
            </a:r>
          </a:p>
        </p:txBody>
      </p:sp>
      <p:sp>
        <p:nvSpPr>
          <p:cNvPr id="4" name="スライド番号プレースホルダー 3">
            <a:extLst>
              <a:ext uri="{FF2B5EF4-FFF2-40B4-BE49-F238E27FC236}">
                <a16:creationId xmlns:a16="http://schemas.microsoft.com/office/drawing/2014/main" id="{A32EF87D-727C-48CB-86E4-927973964550}"/>
              </a:ext>
            </a:extLst>
          </p:cNvPr>
          <p:cNvSpPr>
            <a:spLocks noGrp="1"/>
          </p:cNvSpPr>
          <p:nvPr>
            <p:ph type="sldNum" sz="quarter" idx="12"/>
          </p:nvPr>
        </p:nvSpPr>
        <p:spPr/>
        <p:txBody>
          <a:bodyPr/>
          <a:lstStyle/>
          <a:p>
            <a:fld id="{B13015E0-D3DE-4BD3-9515-E17F2C0F0D1C}" type="slidenum">
              <a:rPr kumimoji="1" lang="ja-JP" altLang="en-US" smtClean="0"/>
              <a:t>1</a:t>
            </a:fld>
            <a:endParaRPr kumimoji="1" lang="ja-JP" altLang="en-US"/>
          </a:p>
        </p:txBody>
      </p:sp>
    </p:spTree>
    <p:extLst>
      <p:ext uri="{BB962C8B-B14F-4D97-AF65-F5344CB8AC3E}">
        <p14:creationId xmlns:p14="http://schemas.microsoft.com/office/powerpoint/2010/main" val="3167974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BEEFDCD-3870-8E42-A762-341C87298F08}"/>
              </a:ext>
            </a:extLst>
          </p:cNvPr>
          <p:cNvSpPr>
            <a:spLocks noGrp="1"/>
          </p:cNvSpPr>
          <p:nvPr>
            <p:ph type="title"/>
          </p:nvPr>
        </p:nvSpPr>
        <p:spPr/>
        <p:txBody>
          <a:bodyPr/>
          <a:lstStyle/>
          <a:p>
            <a:r>
              <a:rPr kumimoji="1" lang="ja-JP" altLang="en-US"/>
              <a:t>フィンテックの経済規模</a:t>
            </a:r>
          </a:p>
        </p:txBody>
      </p:sp>
      <p:sp>
        <p:nvSpPr>
          <p:cNvPr id="3" name="コンテンツ プレースホルダー 2">
            <a:extLst>
              <a:ext uri="{FF2B5EF4-FFF2-40B4-BE49-F238E27FC236}">
                <a16:creationId xmlns:a16="http://schemas.microsoft.com/office/drawing/2014/main" id="{C04F6BC2-4DAA-154E-A08A-77A7A9EF70E9}"/>
              </a:ext>
            </a:extLst>
          </p:cNvPr>
          <p:cNvSpPr>
            <a:spLocks noGrp="1"/>
          </p:cNvSpPr>
          <p:nvPr>
            <p:ph idx="1"/>
          </p:nvPr>
        </p:nvSpPr>
        <p:spPr/>
        <p:txBody>
          <a:bodyPr>
            <a:normAutofit/>
          </a:bodyPr>
          <a:lstStyle/>
          <a:p>
            <a:pPr>
              <a:buFont typeface="Wingdings" pitchFamily="2" charset="2"/>
              <a:buChar char="l"/>
            </a:pPr>
            <a:r>
              <a:rPr lang="ja-JP" altLang="en-US" sz="2400"/>
              <a:t>フィンテックの経済規模は下図のようになっている．</a:t>
            </a:r>
          </a:p>
        </p:txBody>
      </p:sp>
      <p:sp>
        <p:nvSpPr>
          <p:cNvPr id="4" name="スライド番号プレースホルダー 3">
            <a:extLst>
              <a:ext uri="{FF2B5EF4-FFF2-40B4-BE49-F238E27FC236}">
                <a16:creationId xmlns:a16="http://schemas.microsoft.com/office/drawing/2014/main" id="{625F8FFD-774A-7D48-87C6-B207F6A5C201}"/>
              </a:ext>
            </a:extLst>
          </p:cNvPr>
          <p:cNvSpPr>
            <a:spLocks noGrp="1"/>
          </p:cNvSpPr>
          <p:nvPr>
            <p:ph type="sldNum" sz="quarter" idx="12"/>
          </p:nvPr>
        </p:nvSpPr>
        <p:spPr/>
        <p:txBody>
          <a:bodyPr/>
          <a:lstStyle/>
          <a:p>
            <a:fld id="{B13015E0-D3DE-4BD3-9515-E17F2C0F0D1C}" type="slidenum">
              <a:rPr kumimoji="1" lang="ja-JP" altLang="en-US" smtClean="0"/>
              <a:t>10</a:t>
            </a:fld>
            <a:endParaRPr kumimoji="1" lang="ja-JP" altLang="en-US"/>
          </a:p>
        </p:txBody>
      </p:sp>
      <p:sp>
        <p:nvSpPr>
          <p:cNvPr id="5" name="テキスト ボックス 4">
            <a:extLst>
              <a:ext uri="{FF2B5EF4-FFF2-40B4-BE49-F238E27FC236}">
                <a16:creationId xmlns:a16="http://schemas.microsoft.com/office/drawing/2014/main" id="{E692A895-892E-3845-AA8C-40D17BB74A0B}"/>
              </a:ext>
            </a:extLst>
          </p:cNvPr>
          <p:cNvSpPr txBox="1"/>
          <p:nvPr/>
        </p:nvSpPr>
        <p:spPr>
          <a:xfrm>
            <a:off x="3672469" y="3754245"/>
            <a:ext cx="997389" cy="369332"/>
          </a:xfrm>
          <a:prstGeom prst="rect">
            <a:avLst/>
          </a:prstGeom>
          <a:noFill/>
        </p:spPr>
        <p:txBody>
          <a:bodyPr wrap="none" rtlCol="0">
            <a:spAutoFit/>
          </a:bodyPr>
          <a:lstStyle/>
          <a:p>
            <a:r>
              <a:rPr kumimoji="1" lang="ja-JP" altLang="en-US"/>
              <a:t>ここに図</a:t>
            </a:r>
          </a:p>
        </p:txBody>
      </p:sp>
      <p:sp>
        <p:nvSpPr>
          <p:cNvPr id="6" name="テキスト ボックス 5">
            <a:extLst>
              <a:ext uri="{FF2B5EF4-FFF2-40B4-BE49-F238E27FC236}">
                <a16:creationId xmlns:a16="http://schemas.microsoft.com/office/drawing/2014/main" id="{C147C147-D26C-DC47-8360-1BFF823E23E4}"/>
              </a:ext>
            </a:extLst>
          </p:cNvPr>
          <p:cNvSpPr txBox="1"/>
          <p:nvPr/>
        </p:nvSpPr>
        <p:spPr>
          <a:xfrm>
            <a:off x="193288" y="5664819"/>
            <a:ext cx="8586439" cy="646331"/>
          </a:xfrm>
          <a:prstGeom prst="rect">
            <a:avLst/>
          </a:prstGeom>
          <a:noFill/>
        </p:spPr>
        <p:txBody>
          <a:bodyPr wrap="square" rtlCol="0">
            <a:spAutoFit/>
          </a:bodyPr>
          <a:lstStyle/>
          <a:p>
            <a:r>
              <a:rPr kumimoji="1" lang="ja-JP" altLang="en-US"/>
              <a:t>シェアリングエコノミに比較して，フィンテックの経済効果のほうがはるかに大きいので，ここからはフィンテックを中心に述べていく．</a:t>
            </a:r>
          </a:p>
        </p:txBody>
      </p:sp>
      <p:pic>
        <p:nvPicPr>
          <p:cNvPr id="7" name="図 6">
            <a:extLst>
              <a:ext uri="{FF2B5EF4-FFF2-40B4-BE49-F238E27FC236}">
                <a16:creationId xmlns:a16="http://schemas.microsoft.com/office/drawing/2014/main" id="{DC472A4C-59A3-4163-AA23-185F91C7DC9B}"/>
              </a:ext>
            </a:extLst>
          </p:cNvPr>
          <p:cNvPicPr>
            <a:picLocks noChangeAspect="1"/>
          </p:cNvPicPr>
          <p:nvPr/>
        </p:nvPicPr>
        <p:blipFill>
          <a:blip r:embed="rId3"/>
          <a:stretch>
            <a:fillRect/>
          </a:stretch>
        </p:blipFill>
        <p:spPr>
          <a:xfrm>
            <a:off x="1267144" y="2291302"/>
            <a:ext cx="6167568" cy="3373517"/>
          </a:xfrm>
          <a:prstGeom prst="rect">
            <a:avLst/>
          </a:prstGeom>
        </p:spPr>
      </p:pic>
      <p:sp>
        <p:nvSpPr>
          <p:cNvPr id="8" name="テキスト ボックス 7">
            <a:extLst>
              <a:ext uri="{FF2B5EF4-FFF2-40B4-BE49-F238E27FC236}">
                <a16:creationId xmlns:a16="http://schemas.microsoft.com/office/drawing/2014/main" id="{D969B0B9-70EB-EB49-BD49-B4150AA17CCF}"/>
              </a:ext>
            </a:extLst>
          </p:cNvPr>
          <p:cNvSpPr txBox="1"/>
          <p:nvPr/>
        </p:nvSpPr>
        <p:spPr>
          <a:xfrm>
            <a:off x="1839593" y="3754245"/>
            <a:ext cx="1073856" cy="369332"/>
          </a:xfrm>
          <a:prstGeom prst="rect">
            <a:avLst/>
          </a:prstGeom>
          <a:noFill/>
        </p:spPr>
        <p:txBody>
          <a:bodyPr wrap="square" rtlCol="0">
            <a:spAutoFit/>
          </a:bodyPr>
          <a:lstStyle/>
          <a:p>
            <a:r>
              <a:rPr kumimoji="1" lang="en-US" altLang="ja-JP" b="1" dirty="0"/>
              <a:t>9050</a:t>
            </a:r>
            <a:endParaRPr kumimoji="1" lang="ja-JP" altLang="en-US" b="1"/>
          </a:p>
        </p:txBody>
      </p:sp>
      <p:pic>
        <p:nvPicPr>
          <p:cNvPr id="9" name="図 8">
            <a:extLst>
              <a:ext uri="{FF2B5EF4-FFF2-40B4-BE49-F238E27FC236}">
                <a16:creationId xmlns:a16="http://schemas.microsoft.com/office/drawing/2014/main" id="{7DBDF857-8AAD-8243-A155-7A7D85737BDA}"/>
              </a:ext>
            </a:extLst>
          </p:cNvPr>
          <p:cNvPicPr>
            <a:picLocks noChangeAspect="1"/>
          </p:cNvPicPr>
          <p:nvPr/>
        </p:nvPicPr>
        <p:blipFill>
          <a:blip r:embed="rId4"/>
          <a:stretch>
            <a:fillRect/>
          </a:stretch>
        </p:blipFill>
        <p:spPr>
          <a:xfrm>
            <a:off x="2682900" y="2332641"/>
            <a:ext cx="5890343" cy="3224881"/>
          </a:xfrm>
          <a:prstGeom prst="rect">
            <a:avLst/>
          </a:prstGeom>
        </p:spPr>
      </p:pic>
      <p:sp>
        <p:nvSpPr>
          <p:cNvPr id="10" name="テキスト ボックス 9">
            <a:extLst>
              <a:ext uri="{FF2B5EF4-FFF2-40B4-BE49-F238E27FC236}">
                <a16:creationId xmlns:a16="http://schemas.microsoft.com/office/drawing/2014/main" id="{E04DE5E7-9B47-8D4B-AC59-E4C20F88107C}"/>
              </a:ext>
            </a:extLst>
          </p:cNvPr>
          <p:cNvSpPr txBox="1"/>
          <p:nvPr/>
        </p:nvSpPr>
        <p:spPr>
          <a:xfrm>
            <a:off x="3273462" y="3781556"/>
            <a:ext cx="1038496" cy="369332"/>
          </a:xfrm>
          <a:prstGeom prst="rect">
            <a:avLst/>
          </a:prstGeom>
          <a:noFill/>
        </p:spPr>
        <p:txBody>
          <a:bodyPr wrap="square" rtlCol="0">
            <a:spAutoFit/>
          </a:bodyPr>
          <a:lstStyle/>
          <a:p>
            <a:r>
              <a:rPr kumimoji="1" lang="en-US" altLang="ja-JP" b="1" dirty="0"/>
              <a:t>540</a:t>
            </a:r>
            <a:endParaRPr kumimoji="1" lang="ja-JP" altLang="en-US" b="1"/>
          </a:p>
        </p:txBody>
      </p:sp>
    </p:spTree>
    <p:extLst>
      <p:ext uri="{BB962C8B-B14F-4D97-AF65-F5344CB8AC3E}">
        <p14:creationId xmlns:p14="http://schemas.microsoft.com/office/powerpoint/2010/main" val="1516530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2"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p:tgtEl>
                                          <p:spTgt spid="9"/>
                                        </p:tgtEl>
                                        <p:attrNameLst>
                                          <p:attrName>ppt_x</p:attrName>
                                        </p:attrNameLst>
                                      </p:cBhvr>
                                      <p:tavLst>
                                        <p:tav tm="0">
                                          <p:val>
                                            <p:strVal val="#ppt_x+#ppt_w*1.125000"/>
                                          </p:val>
                                        </p:tav>
                                        <p:tav tm="100000">
                                          <p:val>
                                            <p:strVal val="#ppt_x"/>
                                          </p:val>
                                        </p:tav>
                                      </p:tavLst>
                                    </p:anim>
                                    <p:animEffect transition="in" filter="wipe(left)">
                                      <p:cBhvr>
                                        <p:cTn id="8" dur="500"/>
                                        <p:tgtEl>
                                          <p:spTgt spid="9"/>
                                        </p:tgtEl>
                                      </p:cBhvr>
                                    </p:animEffect>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500"/>
                                        <p:tgtEl>
                                          <p:spTgt spid="8"/>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fade">
                                      <p:cBhvr>
                                        <p:cTn id="18"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E1E5192-5EF6-41F1-92D7-09BF3674F343}"/>
              </a:ext>
            </a:extLst>
          </p:cNvPr>
          <p:cNvSpPr>
            <a:spLocks noGrp="1"/>
          </p:cNvSpPr>
          <p:nvPr>
            <p:ph type="title"/>
          </p:nvPr>
        </p:nvSpPr>
        <p:spPr>
          <a:xfrm>
            <a:off x="822960" y="286605"/>
            <a:ext cx="7543800" cy="1379826"/>
          </a:xfrm>
        </p:spPr>
        <p:txBody>
          <a:bodyPr/>
          <a:lstStyle/>
          <a:p>
            <a:r>
              <a:rPr kumimoji="1" lang="ja-JP" altLang="en-US" dirty="0"/>
              <a:t>キャッシュレス決済</a:t>
            </a:r>
          </a:p>
        </p:txBody>
      </p:sp>
      <p:sp>
        <p:nvSpPr>
          <p:cNvPr id="3" name="コンテンツ プレースホルダー 2">
            <a:extLst>
              <a:ext uri="{FF2B5EF4-FFF2-40B4-BE49-F238E27FC236}">
                <a16:creationId xmlns:a16="http://schemas.microsoft.com/office/drawing/2014/main" id="{683EB66C-7D38-4C64-B368-A95268F55F5A}"/>
              </a:ext>
            </a:extLst>
          </p:cNvPr>
          <p:cNvSpPr>
            <a:spLocks noGrp="1"/>
          </p:cNvSpPr>
          <p:nvPr>
            <p:ph idx="1"/>
          </p:nvPr>
        </p:nvSpPr>
        <p:spPr>
          <a:xfrm>
            <a:off x="822959" y="1845733"/>
            <a:ext cx="7543801" cy="4434751"/>
          </a:xfrm>
        </p:spPr>
        <p:txBody>
          <a:bodyPr>
            <a:normAutofit lnSpcReduction="10000"/>
          </a:bodyPr>
          <a:lstStyle/>
          <a:p>
            <a:pPr marL="273050" indent="-273050">
              <a:buFont typeface="Wingdings" pitchFamily="2" charset="2"/>
              <a:buChar char="l"/>
            </a:pPr>
            <a:r>
              <a:rPr kumimoji="1" lang="ja-JP" altLang="en-US" sz="2400" dirty="0"/>
              <a:t>クレジットカード</a:t>
            </a:r>
            <a:endParaRPr kumimoji="1" lang="en-US" altLang="ja-JP" sz="2400" dirty="0"/>
          </a:p>
          <a:p>
            <a:pPr marL="521208" lvl="1" indent="-228600">
              <a:buFont typeface="Wingdings" pitchFamily="2" charset="2"/>
              <a:buChar char="Ø"/>
            </a:pPr>
            <a:r>
              <a:rPr lang="ja-JP" altLang="en-US" sz="2400" dirty="0"/>
              <a:t>日本では一般的な手段。審査があるため手軽さに欠ける．手数料が高額で，小規模小売店は導入しづらい．</a:t>
            </a:r>
            <a:endParaRPr lang="en-US" altLang="ja-JP" sz="2400" dirty="0"/>
          </a:p>
          <a:p>
            <a:pPr marL="273050" indent="-273050">
              <a:buFont typeface="Wingdings" pitchFamily="2" charset="2"/>
              <a:buChar char="l"/>
            </a:pPr>
            <a:r>
              <a:rPr kumimoji="1" lang="ja-JP" altLang="en-US" sz="2400" dirty="0"/>
              <a:t>電子マネー</a:t>
            </a:r>
            <a:endParaRPr kumimoji="1" lang="en-US" altLang="ja-JP" sz="2400" dirty="0"/>
          </a:p>
          <a:p>
            <a:pPr marL="582613" indent="-265113">
              <a:buFont typeface="Wingdings" pitchFamily="2" charset="2"/>
              <a:buChar char="Ø"/>
            </a:pPr>
            <a:r>
              <a:rPr lang="ja-JP" altLang="en-US" sz="2400" dirty="0"/>
              <a:t>カードなどに現金相当額をチャージし、それを読み取り機にかざすことで決済する．専用の読み取り機が必要なことや、残高確認がしづらいなどのデメリットがある．</a:t>
            </a:r>
            <a:endParaRPr lang="en-US" altLang="ja-JP" sz="2400" dirty="0"/>
          </a:p>
          <a:p>
            <a:pPr marL="273050" indent="-273050">
              <a:buFont typeface="Wingdings" pitchFamily="2" charset="2"/>
              <a:buChar char="l"/>
            </a:pPr>
            <a:r>
              <a:rPr kumimoji="1" lang="ja-JP" altLang="en-US" sz="2400" dirty="0"/>
              <a:t>コード決済</a:t>
            </a:r>
            <a:endParaRPr kumimoji="1" lang="en-US" altLang="ja-JP" sz="2400" dirty="0"/>
          </a:p>
          <a:p>
            <a:pPr marL="582613" indent="-265113">
              <a:buFont typeface="Wingdings" pitchFamily="2" charset="2"/>
              <a:buChar char="Ø"/>
            </a:pPr>
            <a:r>
              <a:rPr lang="ja-JP" altLang="en-US" sz="2400" dirty="0"/>
              <a:t>スマホとアプリを使った決済手段．日本では</a:t>
            </a:r>
            <a:r>
              <a:rPr lang="en-US" altLang="ja-JP" sz="2400" dirty="0"/>
              <a:t>LINE Pay</a:t>
            </a:r>
            <a:r>
              <a:rPr lang="ja-JP" altLang="en-US" sz="2400" dirty="0" err="1"/>
              <a:t>，</a:t>
            </a:r>
            <a:r>
              <a:rPr lang="en-US" altLang="ja-JP" sz="2400" dirty="0" err="1"/>
              <a:t>PayPay</a:t>
            </a:r>
            <a:r>
              <a:rPr lang="ja-JP" altLang="en-US" sz="2400" dirty="0" err="1"/>
              <a:t>，</a:t>
            </a:r>
            <a:r>
              <a:rPr lang="ja-JP" altLang="en-US" sz="2400" dirty="0"/>
              <a:t>楽天</a:t>
            </a:r>
            <a:r>
              <a:rPr lang="en-US" altLang="ja-JP" sz="2400" dirty="0"/>
              <a:t>Pay</a:t>
            </a:r>
            <a:r>
              <a:rPr lang="ja-JP" altLang="en-US" sz="2400" dirty="0"/>
              <a:t>などがある．</a:t>
            </a:r>
            <a:r>
              <a:rPr lang="en-US" altLang="ja-JP" sz="2400" dirty="0"/>
              <a:t>QR</a:t>
            </a:r>
            <a:r>
              <a:rPr lang="ja-JP" altLang="en-US" sz="2400" dirty="0"/>
              <a:t>コードやバーコードを介し決済を</a:t>
            </a:r>
            <a:r>
              <a:rPr lang="ja-JP" altLang="en-US" sz="2400"/>
              <a:t>する．サービスによって様々な特典がある．上２つに比べると普及度は低い。</a:t>
            </a:r>
            <a:endParaRPr kumimoji="1" lang="en-US" altLang="ja-JP" sz="2400" dirty="0"/>
          </a:p>
        </p:txBody>
      </p:sp>
      <p:sp>
        <p:nvSpPr>
          <p:cNvPr id="4" name="スライド番号プレースホルダー 3">
            <a:extLst>
              <a:ext uri="{FF2B5EF4-FFF2-40B4-BE49-F238E27FC236}">
                <a16:creationId xmlns:a16="http://schemas.microsoft.com/office/drawing/2014/main" id="{982FF38A-BB21-4E10-95F9-DA25F57AA699}"/>
              </a:ext>
            </a:extLst>
          </p:cNvPr>
          <p:cNvSpPr>
            <a:spLocks noGrp="1"/>
          </p:cNvSpPr>
          <p:nvPr>
            <p:ph type="sldNum" sz="quarter" idx="12"/>
          </p:nvPr>
        </p:nvSpPr>
        <p:spPr/>
        <p:txBody>
          <a:bodyPr/>
          <a:lstStyle/>
          <a:p>
            <a:fld id="{B13015E0-D3DE-4BD3-9515-E17F2C0F0D1C}" type="slidenum">
              <a:rPr kumimoji="1" lang="ja-JP" altLang="en-US" smtClean="0"/>
              <a:t>11</a:t>
            </a:fld>
            <a:endParaRPr kumimoji="1" lang="ja-JP" altLang="en-US"/>
          </a:p>
        </p:txBody>
      </p:sp>
    </p:spTree>
    <p:extLst>
      <p:ext uri="{BB962C8B-B14F-4D97-AF65-F5344CB8AC3E}">
        <p14:creationId xmlns:p14="http://schemas.microsoft.com/office/powerpoint/2010/main" val="22403388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E75EFB7-8443-4731-90C0-AA3B8062F4D1}"/>
              </a:ext>
            </a:extLst>
          </p:cNvPr>
          <p:cNvSpPr>
            <a:spLocks noGrp="1"/>
          </p:cNvSpPr>
          <p:nvPr>
            <p:ph type="title"/>
          </p:nvPr>
        </p:nvSpPr>
        <p:spPr/>
        <p:txBody>
          <a:bodyPr>
            <a:normAutofit/>
          </a:bodyPr>
          <a:lstStyle/>
          <a:p>
            <a:r>
              <a:rPr kumimoji="1" lang="ja-JP" altLang="en-US" sz="4500" dirty="0"/>
              <a:t>世界各国</a:t>
            </a:r>
            <a:r>
              <a:rPr kumimoji="1" lang="ja-JP" altLang="en-US" sz="4500"/>
              <a:t>のキャッシュレス比率</a:t>
            </a:r>
            <a:endParaRPr kumimoji="1" lang="ja-JP" altLang="en-US" sz="4500" dirty="0"/>
          </a:p>
        </p:txBody>
      </p:sp>
      <p:sp>
        <p:nvSpPr>
          <p:cNvPr id="4" name="スライド番号プレースホルダー 3">
            <a:extLst>
              <a:ext uri="{FF2B5EF4-FFF2-40B4-BE49-F238E27FC236}">
                <a16:creationId xmlns:a16="http://schemas.microsoft.com/office/drawing/2014/main" id="{5A6C98A8-1A17-4D91-9E2B-14A5BA878233}"/>
              </a:ext>
            </a:extLst>
          </p:cNvPr>
          <p:cNvSpPr>
            <a:spLocks noGrp="1"/>
          </p:cNvSpPr>
          <p:nvPr>
            <p:ph type="sldNum" sz="quarter" idx="12"/>
          </p:nvPr>
        </p:nvSpPr>
        <p:spPr/>
        <p:txBody>
          <a:bodyPr/>
          <a:lstStyle/>
          <a:p>
            <a:fld id="{B13015E0-D3DE-4BD3-9515-E17F2C0F0D1C}" type="slidenum">
              <a:rPr kumimoji="1" lang="ja-JP" altLang="en-US" smtClean="0"/>
              <a:t>12</a:t>
            </a:fld>
            <a:endParaRPr kumimoji="1" lang="ja-JP" altLang="en-US"/>
          </a:p>
        </p:txBody>
      </p:sp>
      <p:pic>
        <p:nvPicPr>
          <p:cNvPr id="10" name="コンテンツ プレースホルダー 9">
            <a:extLst>
              <a:ext uri="{FF2B5EF4-FFF2-40B4-BE49-F238E27FC236}">
                <a16:creationId xmlns:a16="http://schemas.microsoft.com/office/drawing/2014/main" id="{CA278715-6AEA-4F1C-86B1-208D33B3FB45}"/>
              </a:ext>
            </a:extLst>
          </p:cNvPr>
          <p:cNvPicPr>
            <a:picLocks noGrp="1" noChangeAspect="1"/>
          </p:cNvPicPr>
          <p:nvPr>
            <p:ph idx="1"/>
          </p:nvPr>
        </p:nvPicPr>
        <p:blipFill>
          <a:blip r:embed="rId3"/>
          <a:stretch>
            <a:fillRect/>
          </a:stretch>
        </p:blipFill>
        <p:spPr>
          <a:xfrm>
            <a:off x="720827" y="1867588"/>
            <a:ext cx="7827913" cy="4819539"/>
          </a:xfrm>
          <a:prstGeom prst="rect">
            <a:avLst/>
          </a:prstGeom>
        </p:spPr>
      </p:pic>
      <p:sp>
        <p:nvSpPr>
          <p:cNvPr id="5" name="テキスト ボックス 4">
            <a:extLst>
              <a:ext uri="{FF2B5EF4-FFF2-40B4-BE49-F238E27FC236}">
                <a16:creationId xmlns:a16="http://schemas.microsoft.com/office/drawing/2014/main" id="{0471DE52-D78C-3B4F-8588-8830B09995FC}"/>
              </a:ext>
            </a:extLst>
          </p:cNvPr>
          <p:cNvSpPr txBox="1"/>
          <p:nvPr/>
        </p:nvSpPr>
        <p:spPr>
          <a:xfrm>
            <a:off x="5902988" y="6268751"/>
            <a:ext cx="2523067" cy="369332"/>
          </a:xfrm>
          <a:prstGeom prst="rect">
            <a:avLst/>
          </a:prstGeom>
          <a:noFill/>
        </p:spPr>
        <p:txBody>
          <a:bodyPr wrap="square" rtlCol="0">
            <a:spAutoFit/>
          </a:bodyPr>
          <a:lstStyle/>
          <a:p>
            <a:r>
              <a:rPr kumimoji="1" lang="en-US" altLang="ja-JP" dirty="0"/>
              <a:t>※</a:t>
            </a:r>
            <a:r>
              <a:rPr kumimoji="1" lang="ja-JP" altLang="en-US"/>
              <a:t>中国：約</a:t>
            </a:r>
            <a:r>
              <a:rPr kumimoji="1" lang="en-US" altLang="ja-JP" dirty="0"/>
              <a:t>60%(2015</a:t>
            </a:r>
            <a:r>
              <a:rPr kumimoji="1" lang="ja-JP" altLang="en-US"/>
              <a:t>年</a:t>
            </a:r>
            <a:r>
              <a:rPr kumimoji="1" lang="en-US" altLang="ja-JP" dirty="0"/>
              <a:t>)</a:t>
            </a:r>
            <a:endParaRPr kumimoji="1" lang="ja-JP" altLang="en-US"/>
          </a:p>
        </p:txBody>
      </p:sp>
    </p:spTree>
    <p:extLst>
      <p:ext uri="{BB962C8B-B14F-4D97-AF65-F5344CB8AC3E}">
        <p14:creationId xmlns:p14="http://schemas.microsoft.com/office/powerpoint/2010/main" val="33515603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BFDBD7-94DF-FF4A-A1AE-3266B00742B8}"/>
              </a:ext>
            </a:extLst>
          </p:cNvPr>
          <p:cNvSpPr>
            <a:spLocks noGrp="1"/>
          </p:cNvSpPr>
          <p:nvPr>
            <p:ph type="title"/>
          </p:nvPr>
        </p:nvSpPr>
        <p:spPr/>
        <p:txBody>
          <a:bodyPr/>
          <a:lstStyle/>
          <a:p>
            <a:r>
              <a:rPr kumimoji="1" lang="ja-JP" altLang="en-US"/>
              <a:t>日本のキャッシュレス決済の未来予測</a:t>
            </a:r>
          </a:p>
        </p:txBody>
      </p:sp>
      <p:sp>
        <p:nvSpPr>
          <p:cNvPr id="3" name="コンテンツ プレースホルダー 2">
            <a:extLst>
              <a:ext uri="{FF2B5EF4-FFF2-40B4-BE49-F238E27FC236}">
                <a16:creationId xmlns:a16="http://schemas.microsoft.com/office/drawing/2014/main" id="{AF085248-4E6A-D34B-95D3-56517300054C}"/>
              </a:ext>
            </a:extLst>
          </p:cNvPr>
          <p:cNvSpPr>
            <a:spLocks noGrp="1"/>
          </p:cNvSpPr>
          <p:nvPr>
            <p:ph idx="1"/>
          </p:nvPr>
        </p:nvSpPr>
        <p:spPr/>
        <p:txBody>
          <a:bodyPr>
            <a:noAutofit/>
          </a:bodyPr>
          <a:lstStyle/>
          <a:p>
            <a:pPr marL="447675" indent="-447675">
              <a:buFont typeface="Wingdings" panose="05000000000000000000" pitchFamily="2" charset="2"/>
              <a:buChar char="l"/>
            </a:pPr>
            <a:r>
              <a:rPr lang="ja-JP" altLang="en-US" sz="3200"/>
              <a:t>現金</a:t>
            </a:r>
            <a:r>
              <a:rPr lang="ja-JP" altLang="en-US" sz="3200" dirty="0"/>
              <a:t>の安全性が高い</a:t>
            </a:r>
            <a:r>
              <a:rPr lang="ja-JP" altLang="en-US" sz="3200"/>
              <a:t>ことから，キャッシュレス決済は普及してない．</a:t>
            </a:r>
            <a:endParaRPr lang="en-US" altLang="ja-JP" sz="3200" dirty="0"/>
          </a:p>
          <a:p>
            <a:pPr marL="447675" indent="-447675">
              <a:buFont typeface="Wingdings" panose="05000000000000000000" pitchFamily="2" charset="2"/>
              <a:buChar char="l"/>
            </a:pPr>
            <a:r>
              <a:rPr lang="ja-JP" altLang="en-US" sz="3200" dirty="0"/>
              <a:t>訪日外国人増</a:t>
            </a:r>
            <a:r>
              <a:rPr lang="ja-JP" altLang="en-US" sz="3200"/>
              <a:t>に向け，政府主導でキャッシュレスサービス</a:t>
            </a:r>
            <a:r>
              <a:rPr lang="ja-JP" altLang="en-US" sz="3200" dirty="0"/>
              <a:t>は拡充</a:t>
            </a:r>
            <a:r>
              <a:rPr lang="ja-JP" altLang="en-US" sz="3200"/>
              <a:t>していく．</a:t>
            </a:r>
            <a:endParaRPr lang="en-US" altLang="ja-JP" sz="3200" dirty="0"/>
          </a:p>
          <a:p>
            <a:pPr marL="447675" indent="-447675">
              <a:buFont typeface="Wingdings" panose="05000000000000000000" pitchFamily="2" charset="2"/>
              <a:buChar char="l"/>
            </a:pPr>
            <a:r>
              <a:rPr kumimoji="1" lang="ja-JP" altLang="en-US" sz="3200"/>
              <a:t>外国人がキャッシュレス</a:t>
            </a:r>
            <a:r>
              <a:rPr kumimoji="1" lang="ja-JP" altLang="en-US" sz="3200" dirty="0"/>
              <a:t>決済を利用すること</a:t>
            </a:r>
            <a:r>
              <a:rPr kumimoji="1" lang="ja-JP" altLang="en-US" sz="3200"/>
              <a:t>により，緩やか</a:t>
            </a:r>
            <a:r>
              <a:rPr kumimoji="1" lang="ja-JP" altLang="en-US" sz="3200" dirty="0"/>
              <a:t>なスピードで普及</a:t>
            </a:r>
            <a:r>
              <a:rPr kumimoji="1" lang="ja-JP" altLang="en-US" sz="3200"/>
              <a:t>していく．</a:t>
            </a:r>
            <a:endParaRPr kumimoji="1" lang="en-US" altLang="ja-JP" sz="3200" dirty="0"/>
          </a:p>
        </p:txBody>
      </p:sp>
      <p:sp>
        <p:nvSpPr>
          <p:cNvPr id="4" name="スライド番号プレースホルダー 3">
            <a:extLst>
              <a:ext uri="{FF2B5EF4-FFF2-40B4-BE49-F238E27FC236}">
                <a16:creationId xmlns:a16="http://schemas.microsoft.com/office/drawing/2014/main" id="{F22D4313-A092-6044-A467-6DD189B00796}"/>
              </a:ext>
            </a:extLst>
          </p:cNvPr>
          <p:cNvSpPr>
            <a:spLocks noGrp="1"/>
          </p:cNvSpPr>
          <p:nvPr>
            <p:ph type="sldNum" sz="quarter" idx="12"/>
          </p:nvPr>
        </p:nvSpPr>
        <p:spPr/>
        <p:txBody>
          <a:bodyPr/>
          <a:lstStyle/>
          <a:p>
            <a:fld id="{B13015E0-D3DE-4BD3-9515-E17F2C0F0D1C}" type="slidenum">
              <a:rPr kumimoji="1" lang="ja-JP" altLang="en-US" smtClean="0"/>
              <a:t>13</a:t>
            </a:fld>
            <a:endParaRPr kumimoji="1" lang="ja-JP" altLang="en-US"/>
          </a:p>
        </p:txBody>
      </p:sp>
    </p:spTree>
    <p:extLst>
      <p:ext uri="{BB962C8B-B14F-4D97-AF65-F5344CB8AC3E}">
        <p14:creationId xmlns:p14="http://schemas.microsoft.com/office/powerpoint/2010/main" val="9698915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5AD8CF5-7902-4BAC-A9C8-9E15E68B6C2A}"/>
              </a:ext>
            </a:extLst>
          </p:cNvPr>
          <p:cNvSpPr>
            <a:spLocks noGrp="1"/>
          </p:cNvSpPr>
          <p:nvPr>
            <p:ph type="title"/>
          </p:nvPr>
        </p:nvSpPr>
        <p:spPr/>
        <p:txBody>
          <a:bodyPr/>
          <a:lstStyle/>
          <a:p>
            <a:r>
              <a:rPr kumimoji="1" lang="ja-JP" altLang="en-US" dirty="0"/>
              <a:t>仮想通貨</a:t>
            </a:r>
          </a:p>
        </p:txBody>
      </p:sp>
      <p:pic>
        <p:nvPicPr>
          <p:cNvPr id="6" name="コンテンツ プレースホルダー 5">
            <a:extLst>
              <a:ext uri="{FF2B5EF4-FFF2-40B4-BE49-F238E27FC236}">
                <a16:creationId xmlns:a16="http://schemas.microsoft.com/office/drawing/2014/main" id="{91BCD0C2-A62E-48C7-B883-2F1AA93288E2}"/>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5469570" y="190719"/>
            <a:ext cx="2580129" cy="1450757"/>
          </a:xfrm>
        </p:spPr>
      </p:pic>
      <p:sp>
        <p:nvSpPr>
          <p:cNvPr id="4" name="スライド番号プレースホルダー 3">
            <a:extLst>
              <a:ext uri="{FF2B5EF4-FFF2-40B4-BE49-F238E27FC236}">
                <a16:creationId xmlns:a16="http://schemas.microsoft.com/office/drawing/2014/main" id="{62B19DCA-3791-4B05-86E7-8885610C5FD3}"/>
              </a:ext>
            </a:extLst>
          </p:cNvPr>
          <p:cNvSpPr>
            <a:spLocks noGrp="1"/>
          </p:cNvSpPr>
          <p:nvPr>
            <p:ph type="sldNum" sz="quarter" idx="12"/>
          </p:nvPr>
        </p:nvSpPr>
        <p:spPr/>
        <p:txBody>
          <a:bodyPr/>
          <a:lstStyle/>
          <a:p>
            <a:fld id="{B13015E0-D3DE-4BD3-9515-E17F2C0F0D1C}" type="slidenum">
              <a:rPr kumimoji="1" lang="ja-JP" altLang="en-US" smtClean="0"/>
              <a:t>14</a:t>
            </a:fld>
            <a:endParaRPr kumimoji="1" lang="ja-JP" altLang="en-US"/>
          </a:p>
        </p:txBody>
      </p:sp>
      <p:pic>
        <p:nvPicPr>
          <p:cNvPr id="8" name="図 7">
            <a:extLst>
              <a:ext uri="{FF2B5EF4-FFF2-40B4-BE49-F238E27FC236}">
                <a16:creationId xmlns:a16="http://schemas.microsoft.com/office/drawing/2014/main" id="{48762714-ADC2-4E78-B120-7789DDEEA8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11713" y="3446723"/>
            <a:ext cx="4720574" cy="2653288"/>
          </a:xfrm>
          <a:prstGeom prst="rect">
            <a:avLst/>
          </a:prstGeom>
        </p:spPr>
      </p:pic>
      <p:graphicFrame>
        <p:nvGraphicFramePr>
          <p:cNvPr id="9" name="表 8">
            <a:extLst>
              <a:ext uri="{FF2B5EF4-FFF2-40B4-BE49-F238E27FC236}">
                <a16:creationId xmlns:a16="http://schemas.microsoft.com/office/drawing/2014/main" id="{C54A4CC3-2F01-4C76-A2EC-AC27511D8EC2}"/>
              </a:ext>
            </a:extLst>
          </p:cNvPr>
          <p:cNvGraphicFramePr>
            <a:graphicFrameLocks noGrp="1"/>
          </p:cNvGraphicFramePr>
          <p:nvPr>
            <p:extLst>
              <p:ext uri="{D42A27DB-BD31-4B8C-83A1-F6EECF244321}">
                <p14:modId xmlns:p14="http://schemas.microsoft.com/office/powerpoint/2010/main" val="74313838"/>
              </p:ext>
            </p:extLst>
          </p:nvPr>
        </p:nvGraphicFramePr>
        <p:xfrm>
          <a:off x="981490" y="1558107"/>
          <a:ext cx="7339550" cy="1853171"/>
        </p:xfrm>
        <a:graphic>
          <a:graphicData uri="http://schemas.openxmlformats.org/drawingml/2006/table">
            <a:tbl>
              <a:tblPr firstRow="1" firstCol="1" bandRow="1"/>
              <a:tblGrid>
                <a:gridCol w="3669775">
                  <a:extLst>
                    <a:ext uri="{9D8B030D-6E8A-4147-A177-3AD203B41FA5}">
                      <a16:colId xmlns:a16="http://schemas.microsoft.com/office/drawing/2014/main" val="3823946769"/>
                    </a:ext>
                  </a:extLst>
                </a:gridCol>
                <a:gridCol w="3669775">
                  <a:extLst>
                    <a:ext uri="{9D8B030D-6E8A-4147-A177-3AD203B41FA5}">
                      <a16:colId xmlns:a16="http://schemas.microsoft.com/office/drawing/2014/main" val="1721812356"/>
                    </a:ext>
                  </a:extLst>
                </a:gridCol>
              </a:tblGrid>
              <a:tr h="207251">
                <a:tc gridSpan="2">
                  <a:txBody>
                    <a:bodyPr/>
                    <a:lstStyle/>
                    <a:p>
                      <a:pPr algn="ctr">
                        <a:spcAft>
                          <a:spcPts val="0"/>
                        </a:spcAft>
                      </a:pP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3756291909"/>
                  </a:ext>
                </a:extLst>
              </a:tr>
              <a:tr h="207251">
                <a:tc>
                  <a:txBody>
                    <a:bodyPr/>
                    <a:lstStyle/>
                    <a:p>
                      <a:pPr algn="ctr">
                        <a:spcAft>
                          <a:spcPts val="0"/>
                        </a:spcAft>
                      </a:pPr>
                      <a:r>
                        <a:rPr lang="ja-JP" sz="1800" kern="100" dirty="0">
                          <a:effectLst/>
                          <a:latin typeface="+mn-ea"/>
                          <a:ea typeface="+mn-ea"/>
                          <a:cs typeface="Times New Roman" panose="02020603050405020304" pitchFamily="18" charset="0"/>
                        </a:rPr>
                        <a:t>メリット</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800" kern="100" dirty="0">
                          <a:effectLst/>
                          <a:latin typeface="+mn-ea"/>
                          <a:ea typeface="+mn-ea"/>
                          <a:cs typeface="Times New Roman" panose="02020603050405020304" pitchFamily="18" charset="0"/>
                        </a:rPr>
                        <a:t>デメリット</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36213776"/>
                  </a:ext>
                </a:extLst>
              </a:tr>
              <a:tr h="1036255">
                <a:tc>
                  <a:txBody>
                    <a:bodyPr/>
                    <a:lstStyle/>
                    <a:p>
                      <a:pPr marL="139700" indent="-139700" algn="just">
                        <a:spcAft>
                          <a:spcPts val="0"/>
                        </a:spcAft>
                        <a:tabLst/>
                      </a:pPr>
                      <a:r>
                        <a:rPr lang="ja-JP" sz="1800" kern="100" dirty="0">
                          <a:effectLst/>
                          <a:latin typeface="+mn-ea"/>
                          <a:ea typeface="+mn-ea"/>
                          <a:cs typeface="Times New Roman" panose="02020603050405020304" pitchFamily="18" charset="0"/>
                        </a:rPr>
                        <a:t>・投資益がある</a:t>
                      </a:r>
                    </a:p>
                    <a:p>
                      <a:pPr marL="139700" indent="-139700" algn="just">
                        <a:spcAft>
                          <a:spcPts val="0"/>
                        </a:spcAft>
                        <a:tabLst/>
                      </a:pPr>
                      <a:r>
                        <a:rPr lang="ja-JP" sz="1800" kern="100" dirty="0">
                          <a:effectLst/>
                          <a:latin typeface="+mn-ea"/>
                          <a:ea typeface="+mn-ea"/>
                          <a:cs typeface="Times New Roman" panose="02020603050405020304" pitchFamily="18" charset="0"/>
                        </a:rPr>
                        <a:t>・ブロックチェーン技術により，安全性が保障されている</a:t>
                      </a:r>
                    </a:p>
                    <a:p>
                      <a:pPr marL="139700" indent="-139700" algn="just">
                        <a:spcAft>
                          <a:spcPts val="0"/>
                        </a:spcAft>
                        <a:tabLst/>
                      </a:pPr>
                      <a:r>
                        <a:rPr lang="ja-JP" sz="1800" kern="100" dirty="0">
                          <a:effectLst/>
                          <a:latin typeface="+mn-ea"/>
                          <a:ea typeface="+mn-ea"/>
                          <a:cs typeface="Times New Roman" panose="02020603050405020304" pitchFamily="18" charset="0"/>
                        </a:rPr>
                        <a:t>・国際送金に関する手数料が割安</a:t>
                      </a:r>
                    </a:p>
                    <a:p>
                      <a:pPr marL="139700" indent="-139700" algn="just">
                        <a:spcAft>
                          <a:spcPts val="0"/>
                        </a:spcAft>
                        <a:tabLst/>
                      </a:pPr>
                      <a:r>
                        <a:rPr lang="ja-JP" sz="1800" kern="100" dirty="0">
                          <a:effectLst/>
                          <a:latin typeface="+mn-ea"/>
                          <a:ea typeface="+mn-ea"/>
                          <a:cs typeface="Times New Roman" panose="02020603050405020304" pitchFamily="18" charset="0"/>
                        </a:rPr>
                        <a:t>・物理的盗難のリスクがない</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9700" indent="-139700" algn="just">
                        <a:spcAft>
                          <a:spcPts val="0"/>
                        </a:spcAft>
                        <a:tabLst/>
                      </a:pPr>
                      <a:r>
                        <a:rPr lang="ja-JP" sz="1800" kern="100" dirty="0">
                          <a:effectLst/>
                          <a:latin typeface="+mn-ea"/>
                          <a:ea typeface="+mn-ea"/>
                          <a:cs typeface="Times New Roman" panose="02020603050405020304" pitchFamily="18" charset="0"/>
                        </a:rPr>
                        <a:t>・暴騰暴落があり，安定しない</a:t>
                      </a:r>
                    </a:p>
                    <a:p>
                      <a:pPr marL="139700" indent="-139700" algn="just">
                        <a:spcAft>
                          <a:spcPts val="0"/>
                        </a:spcAft>
                        <a:tabLst/>
                      </a:pPr>
                      <a:r>
                        <a:rPr lang="ja-JP" sz="1800" kern="100" dirty="0">
                          <a:effectLst/>
                          <a:latin typeface="+mn-ea"/>
                          <a:ea typeface="+mn-ea"/>
                          <a:cs typeface="Times New Roman" panose="02020603050405020304" pitchFamily="18" charset="0"/>
                        </a:rPr>
                        <a:t>・</a:t>
                      </a:r>
                      <a:r>
                        <a:rPr lang="ja-JP" sz="1800" kern="100">
                          <a:effectLst/>
                          <a:latin typeface="+mn-ea"/>
                          <a:ea typeface="+mn-ea"/>
                          <a:cs typeface="Times New Roman" panose="02020603050405020304" pitchFamily="18" charset="0"/>
                        </a:rPr>
                        <a:t>国が</a:t>
                      </a:r>
                      <a:r>
                        <a:rPr lang="ja-JP" altLang="en-US" sz="1800" kern="100">
                          <a:effectLst/>
                          <a:latin typeface="+mn-ea"/>
                          <a:ea typeface="+mn-ea"/>
                          <a:cs typeface="Times New Roman" panose="02020603050405020304" pitchFamily="18" charset="0"/>
                        </a:rPr>
                        <a:t>関与</a:t>
                      </a:r>
                      <a:r>
                        <a:rPr lang="ja-JP" sz="1800" kern="100">
                          <a:effectLst/>
                          <a:latin typeface="+mn-ea"/>
                          <a:ea typeface="+mn-ea"/>
                          <a:cs typeface="Times New Roman" panose="02020603050405020304" pitchFamily="18" charset="0"/>
                        </a:rPr>
                        <a:t>しない</a:t>
                      </a:r>
                      <a:r>
                        <a:rPr lang="ja-JP" sz="1800" kern="100" dirty="0">
                          <a:effectLst/>
                          <a:latin typeface="+mn-ea"/>
                          <a:ea typeface="+mn-ea"/>
                          <a:cs typeface="Times New Roman" panose="02020603050405020304" pitchFamily="18" charset="0"/>
                        </a:rPr>
                        <a:t>ため，公的な価値は</a:t>
                      </a:r>
                      <a:r>
                        <a:rPr lang="ja-JP" sz="1800" kern="100">
                          <a:effectLst/>
                          <a:latin typeface="+mn-ea"/>
                          <a:ea typeface="+mn-ea"/>
                          <a:cs typeface="Times New Roman" panose="02020603050405020304" pitchFamily="18" charset="0"/>
                        </a:rPr>
                        <a:t>保証されない</a:t>
                      </a:r>
                      <a:endParaRPr lang="ja-JP" sz="1800" kern="100" dirty="0">
                        <a:effectLst/>
                        <a:latin typeface="+mn-ea"/>
                        <a:ea typeface="+mn-ea"/>
                        <a:cs typeface="Times New Roman" panose="02020603050405020304" pitchFamily="18" charset="0"/>
                      </a:endParaRPr>
                    </a:p>
                    <a:p>
                      <a:pPr marL="139700" indent="-139700" algn="just">
                        <a:spcAft>
                          <a:spcPts val="0"/>
                        </a:spcAft>
                        <a:tabLst/>
                      </a:pPr>
                      <a:r>
                        <a:rPr lang="ja-JP" sz="1800" kern="100">
                          <a:effectLst/>
                          <a:latin typeface="+mn-ea"/>
                          <a:ea typeface="+mn-ea"/>
                          <a:cs typeface="Times New Roman" panose="02020603050405020304" pitchFamily="18" charset="0"/>
                        </a:rPr>
                        <a:t>・日本</a:t>
                      </a:r>
                      <a:r>
                        <a:rPr lang="ja-JP" altLang="en-US" sz="1800" kern="100">
                          <a:effectLst/>
                          <a:latin typeface="+mn-ea"/>
                          <a:ea typeface="+mn-ea"/>
                          <a:cs typeface="Times New Roman" panose="02020603050405020304" pitchFamily="18" charset="0"/>
                        </a:rPr>
                        <a:t>では</a:t>
                      </a:r>
                      <a:r>
                        <a:rPr lang="ja-JP" sz="1800" kern="100">
                          <a:effectLst/>
                          <a:latin typeface="+mn-ea"/>
                          <a:ea typeface="+mn-ea"/>
                          <a:cs typeface="Times New Roman" panose="02020603050405020304" pitchFamily="18" charset="0"/>
                        </a:rPr>
                        <a:t>通貨</a:t>
                      </a:r>
                      <a:r>
                        <a:rPr lang="ja-JP" sz="1800" kern="100" dirty="0">
                          <a:effectLst/>
                          <a:latin typeface="+mn-ea"/>
                          <a:ea typeface="+mn-ea"/>
                          <a:cs typeface="Times New Roman" panose="02020603050405020304" pitchFamily="18" charset="0"/>
                        </a:rPr>
                        <a:t>として利用できる場所が少ない</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98104902"/>
                  </a:ext>
                </a:extLst>
              </a:tr>
            </a:tbl>
          </a:graphicData>
        </a:graphic>
      </p:graphicFrame>
    </p:spTree>
    <p:extLst>
      <p:ext uri="{BB962C8B-B14F-4D97-AF65-F5344CB8AC3E}">
        <p14:creationId xmlns:p14="http://schemas.microsoft.com/office/powerpoint/2010/main" val="22891387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D32E79E-82A8-46E3-A798-337AE1B40707}"/>
              </a:ext>
            </a:extLst>
          </p:cNvPr>
          <p:cNvSpPr>
            <a:spLocks noGrp="1"/>
          </p:cNvSpPr>
          <p:nvPr>
            <p:ph type="title"/>
          </p:nvPr>
        </p:nvSpPr>
        <p:spPr/>
        <p:txBody>
          <a:bodyPr/>
          <a:lstStyle/>
          <a:p>
            <a:r>
              <a:rPr kumimoji="1" lang="ja-JP" altLang="en-US" dirty="0"/>
              <a:t>仮想通貨市場</a:t>
            </a:r>
            <a:r>
              <a:rPr kumimoji="1" lang="ja-JP" altLang="en-US"/>
              <a:t>の規模</a:t>
            </a:r>
            <a:endParaRPr kumimoji="1" lang="ja-JP" altLang="en-US" dirty="0"/>
          </a:p>
        </p:txBody>
      </p:sp>
      <p:graphicFrame>
        <p:nvGraphicFramePr>
          <p:cNvPr id="5" name="コンテンツ プレースホルダー 4">
            <a:extLst>
              <a:ext uri="{FF2B5EF4-FFF2-40B4-BE49-F238E27FC236}">
                <a16:creationId xmlns:a16="http://schemas.microsoft.com/office/drawing/2014/main" id="{7115978D-79C5-480A-A006-3D7F42450E0D}"/>
              </a:ext>
            </a:extLst>
          </p:cNvPr>
          <p:cNvGraphicFramePr>
            <a:graphicFrameLocks noGrp="1"/>
          </p:cNvGraphicFramePr>
          <p:nvPr>
            <p:ph idx="1"/>
            <p:extLst>
              <p:ext uri="{D42A27DB-BD31-4B8C-83A1-F6EECF244321}">
                <p14:modId xmlns:p14="http://schemas.microsoft.com/office/powerpoint/2010/main" val="3766127175"/>
              </p:ext>
            </p:extLst>
          </p:nvPr>
        </p:nvGraphicFramePr>
        <p:xfrm>
          <a:off x="822960" y="1949415"/>
          <a:ext cx="7543800" cy="3632112"/>
        </p:xfrm>
        <a:graphic>
          <a:graphicData uri="http://schemas.openxmlformats.org/drawingml/2006/table">
            <a:tbl>
              <a:tblPr firstRow="1" firstCol="1" bandRow="1"/>
              <a:tblGrid>
                <a:gridCol w="3771900">
                  <a:extLst>
                    <a:ext uri="{9D8B030D-6E8A-4147-A177-3AD203B41FA5}">
                      <a16:colId xmlns:a16="http://schemas.microsoft.com/office/drawing/2014/main" val="3828324265"/>
                    </a:ext>
                  </a:extLst>
                </a:gridCol>
                <a:gridCol w="3771900">
                  <a:extLst>
                    <a:ext uri="{9D8B030D-6E8A-4147-A177-3AD203B41FA5}">
                      <a16:colId xmlns:a16="http://schemas.microsoft.com/office/drawing/2014/main" val="1868254669"/>
                    </a:ext>
                  </a:extLst>
                </a:gridCol>
              </a:tblGrid>
              <a:tr h="300766">
                <a:tc>
                  <a:txBody>
                    <a:bodyPr/>
                    <a:lstStyle/>
                    <a:p>
                      <a:pPr algn="ctr">
                        <a:spcAft>
                          <a:spcPts val="0"/>
                        </a:spcAft>
                      </a:pPr>
                      <a:r>
                        <a:rPr lang="ja-JP" sz="1800" kern="100" dirty="0">
                          <a:effectLst/>
                          <a:latin typeface="+mn-ea"/>
                          <a:ea typeface="+mn-ea"/>
                          <a:cs typeface="Times New Roman" panose="02020603050405020304" pitchFamily="18" charset="0"/>
                        </a:rPr>
                        <a:t>主要企業名</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800" kern="100">
                          <a:effectLst/>
                          <a:latin typeface="+mn-ea"/>
                          <a:ea typeface="+mn-ea"/>
                          <a:cs typeface="Times New Roman" panose="02020603050405020304" pitchFamily="18" charset="0"/>
                        </a:rPr>
                        <a:t>時価総額</a:t>
                      </a:r>
                      <a:r>
                        <a:rPr lang="ja-JP" altLang="en-US" sz="1800" kern="100">
                          <a:effectLst/>
                          <a:latin typeface="+mn-ea"/>
                          <a:ea typeface="+mn-ea"/>
                          <a:cs typeface="Times New Roman" panose="02020603050405020304" pitchFamily="18" charset="0"/>
                        </a:rPr>
                        <a:t>（</a:t>
                      </a:r>
                      <a:r>
                        <a:rPr lang="en-US" altLang="ja-JP" sz="1800" kern="100" dirty="0">
                          <a:effectLst/>
                          <a:latin typeface="+mn-ea"/>
                          <a:ea typeface="+mn-ea"/>
                          <a:cs typeface="Times New Roman" panose="02020603050405020304" pitchFamily="18" charset="0"/>
                        </a:rPr>
                        <a:t>2017</a:t>
                      </a:r>
                      <a:r>
                        <a:rPr lang="ja-JP" altLang="en-US" sz="1800" kern="100">
                          <a:effectLst/>
                          <a:latin typeface="+mn-ea"/>
                          <a:ea typeface="+mn-ea"/>
                          <a:cs typeface="Times New Roman" panose="02020603050405020304" pitchFamily="18" charset="0"/>
                        </a:rPr>
                        <a:t>年）</a:t>
                      </a:r>
                      <a:endParaRPr lang="ja-JP" sz="1800" kern="100" dirty="0">
                        <a:effectLst/>
                        <a:latin typeface="+mn-ea"/>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88181631"/>
                  </a:ext>
                </a:extLst>
              </a:tr>
              <a:tr h="323686">
                <a:tc>
                  <a:txBody>
                    <a:bodyPr/>
                    <a:lstStyle/>
                    <a:p>
                      <a:pPr algn="just">
                        <a:spcAft>
                          <a:spcPts val="0"/>
                        </a:spcAft>
                      </a:pPr>
                      <a:r>
                        <a:rPr lang="ja-JP" sz="1800" kern="100" dirty="0">
                          <a:effectLst/>
                          <a:latin typeface="+mn-ea"/>
                          <a:ea typeface="+mn-ea"/>
                          <a:cs typeface="Times New Roman" panose="02020603050405020304" pitchFamily="18" charset="0"/>
                        </a:rPr>
                        <a:t>三菱</a:t>
                      </a:r>
                      <a:r>
                        <a:rPr lang="en-US" sz="1800" kern="100" dirty="0">
                          <a:effectLst/>
                          <a:latin typeface="+mn-ea"/>
                          <a:ea typeface="+mn-ea"/>
                          <a:cs typeface="Times New Roman" panose="02020603050405020304" pitchFamily="18" charset="0"/>
                        </a:rPr>
                        <a:t>UFJ</a:t>
                      </a:r>
                      <a:r>
                        <a:rPr lang="ja-JP" sz="1800" kern="100" dirty="0">
                          <a:effectLst/>
                          <a:latin typeface="+mn-ea"/>
                          <a:ea typeface="+mn-ea"/>
                          <a:cs typeface="Times New Roman" panose="02020603050405020304" pitchFamily="18" charset="0"/>
                        </a:rPr>
                        <a:t>フィナンシャルグループ</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800" kern="100" dirty="0">
                          <a:effectLst/>
                          <a:latin typeface="+mn-ea"/>
                          <a:ea typeface="+mn-ea"/>
                          <a:cs typeface="Times New Roman" panose="02020603050405020304" pitchFamily="18" charset="0"/>
                        </a:rPr>
                        <a:t>9</a:t>
                      </a:r>
                      <a:r>
                        <a:rPr lang="ja-JP" sz="1800" kern="100">
                          <a:effectLst/>
                          <a:latin typeface="+mn-ea"/>
                          <a:ea typeface="+mn-ea"/>
                          <a:cs typeface="Times New Roman" panose="02020603050405020304" pitchFamily="18" charset="0"/>
                        </a:rPr>
                        <a:t>兆</a:t>
                      </a:r>
                      <a:r>
                        <a:rPr lang="en-US" sz="1800" kern="100" dirty="0">
                          <a:effectLst/>
                          <a:latin typeface="+mn-ea"/>
                          <a:ea typeface="+mn-ea"/>
                          <a:cs typeface="Times New Roman" panose="02020603050405020304" pitchFamily="18" charset="0"/>
                        </a:rPr>
                        <a:t>2783</a:t>
                      </a:r>
                      <a:r>
                        <a:rPr lang="ja-JP" sz="1800" kern="100">
                          <a:effectLst/>
                          <a:latin typeface="+mn-ea"/>
                          <a:ea typeface="+mn-ea"/>
                          <a:cs typeface="Times New Roman" panose="02020603050405020304" pitchFamily="18" charset="0"/>
                        </a:rPr>
                        <a:t>億円</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8596731"/>
                  </a:ext>
                </a:extLst>
              </a:tr>
              <a:tr h="300766">
                <a:tc>
                  <a:txBody>
                    <a:bodyPr/>
                    <a:lstStyle/>
                    <a:p>
                      <a:pPr algn="just">
                        <a:spcAft>
                          <a:spcPts val="0"/>
                        </a:spcAft>
                      </a:pPr>
                      <a:r>
                        <a:rPr lang="ja-JP" sz="1800" kern="100" dirty="0">
                          <a:effectLst/>
                          <a:latin typeface="+mn-ea"/>
                          <a:ea typeface="+mn-ea"/>
                          <a:cs typeface="Times New Roman" panose="02020603050405020304" pitchFamily="18" charset="0"/>
                        </a:rPr>
                        <a:t>日本電信電話</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800" kern="100" dirty="0">
                          <a:effectLst/>
                          <a:latin typeface="+mn-ea"/>
                          <a:ea typeface="+mn-ea"/>
                          <a:cs typeface="Times New Roman" panose="02020603050405020304" pitchFamily="18" charset="0"/>
                        </a:rPr>
                        <a:t>10</a:t>
                      </a:r>
                      <a:r>
                        <a:rPr lang="ja-JP" sz="1800" kern="100">
                          <a:effectLst/>
                          <a:latin typeface="+mn-ea"/>
                          <a:ea typeface="+mn-ea"/>
                          <a:cs typeface="Times New Roman" panose="02020603050405020304" pitchFamily="18" charset="0"/>
                        </a:rPr>
                        <a:t>兆</a:t>
                      </a:r>
                      <a:r>
                        <a:rPr lang="en-US" sz="1800" kern="100" dirty="0">
                          <a:effectLst/>
                          <a:latin typeface="+mn-ea"/>
                          <a:ea typeface="+mn-ea"/>
                          <a:cs typeface="Times New Roman" panose="02020603050405020304" pitchFamily="18" charset="0"/>
                        </a:rPr>
                        <a:t>9222</a:t>
                      </a:r>
                      <a:r>
                        <a:rPr lang="ja-JP" sz="1800" kern="100">
                          <a:effectLst/>
                          <a:latin typeface="+mn-ea"/>
                          <a:ea typeface="+mn-ea"/>
                          <a:cs typeface="Times New Roman" panose="02020603050405020304" pitchFamily="18" charset="0"/>
                        </a:rPr>
                        <a:t>億円</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95890729"/>
                  </a:ext>
                </a:extLst>
              </a:tr>
              <a:tr h="300766">
                <a:tc>
                  <a:txBody>
                    <a:bodyPr/>
                    <a:lstStyle/>
                    <a:p>
                      <a:pPr algn="just">
                        <a:spcAft>
                          <a:spcPts val="0"/>
                        </a:spcAft>
                      </a:pPr>
                      <a:r>
                        <a:rPr lang="ja-JP" sz="1800" kern="100" dirty="0">
                          <a:effectLst/>
                          <a:latin typeface="+mn-ea"/>
                          <a:ea typeface="+mn-ea"/>
                          <a:cs typeface="Times New Roman" panose="02020603050405020304" pitchFamily="18" charset="0"/>
                        </a:rPr>
                        <a:t>ソフトバンクグループ</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800" kern="100">
                          <a:effectLst/>
                          <a:latin typeface="+mn-ea"/>
                          <a:ea typeface="+mn-ea"/>
                          <a:cs typeface="Times New Roman" panose="02020603050405020304" pitchFamily="18" charset="0"/>
                        </a:rPr>
                        <a:t>11</a:t>
                      </a:r>
                      <a:r>
                        <a:rPr lang="ja-JP" sz="1800" kern="100">
                          <a:effectLst/>
                          <a:latin typeface="+mn-ea"/>
                          <a:ea typeface="+mn-ea"/>
                          <a:cs typeface="Times New Roman" panose="02020603050405020304" pitchFamily="18" charset="0"/>
                        </a:rPr>
                        <a:t>兆</a:t>
                      </a:r>
                      <a:r>
                        <a:rPr lang="en-US" sz="1800" kern="100">
                          <a:effectLst/>
                          <a:latin typeface="+mn-ea"/>
                          <a:ea typeface="+mn-ea"/>
                          <a:cs typeface="Times New Roman" panose="02020603050405020304" pitchFamily="18" charset="0"/>
                        </a:rPr>
                        <a:t>286</a:t>
                      </a:r>
                      <a:r>
                        <a:rPr lang="ja-JP" sz="1800" kern="100">
                          <a:effectLst/>
                          <a:latin typeface="+mn-ea"/>
                          <a:ea typeface="+mn-ea"/>
                          <a:cs typeface="Times New Roman" panose="02020603050405020304" pitchFamily="18" charset="0"/>
                        </a:rPr>
                        <a:t>億円</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45557528"/>
                  </a:ext>
                </a:extLst>
              </a:tr>
              <a:tr h="300766">
                <a:tc>
                  <a:txBody>
                    <a:bodyPr/>
                    <a:lstStyle/>
                    <a:p>
                      <a:pPr algn="just">
                        <a:spcAft>
                          <a:spcPts val="0"/>
                        </a:spcAft>
                      </a:pPr>
                      <a:r>
                        <a:rPr lang="en-US" sz="1800" kern="100" dirty="0">
                          <a:effectLst/>
                          <a:latin typeface="+mn-ea"/>
                          <a:ea typeface="+mn-ea"/>
                          <a:cs typeface="Times New Roman" panose="02020603050405020304" pitchFamily="18" charset="0"/>
                        </a:rPr>
                        <a:t>NTT</a:t>
                      </a:r>
                      <a:r>
                        <a:rPr lang="ja-JP" sz="1800" kern="100" dirty="0">
                          <a:effectLst/>
                          <a:latin typeface="+mn-ea"/>
                          <a:ea typeface="+mn-ea"/>
                          <a:cs typeface="Times New Roman" panose="02020603050405020304" pitchFamily="18" charset="0"/>
                        </a:rPr>
                        <a:t>ドコモ</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800" kern="100">
                          <a:effectLst/>
                          <a:latin typeface="+mn-ea"/>
                          <a:ea typeface="+mn-ea"/>
                          <a:cs typeface="Times New Roman" panose="02020603050405020304" pitchFamily="18" charset="0"/>
                        </a:rPr>
                        <a:t>11</a:t>
                      </a:r>
                      <a:r>
                        <a:rPr lang="ja-JP" sz="1800" kern="100">
                          <a:effectLst/>
                          <a:latin typeface="+mn-ea"/>
                          <a:ea typeface="+mn-ea"/>
                          <a:cs typeface="Times New Roman" panose="02020603050405020304" pitchFamily="18" charset="0"/>
                        </a:rPr>
                        <a:t>兆</a:t>
                      </a:r>
                      <a:r>
                        <a:rPr lang="en-US" sz="1800" kern="100">
                          <a:effectLst/>
                          <a:latin typeface="+mn-ea"/>
                          <a:ea typeface="+mn-ea"/>
                          <a:cs typeface="Times New Roman" panose="02020603050405020304" pitchFamily="18" charset="0"/>
                        </a:rPr>
                        <a:t>1653</a:t>
                      </a:r>
                      <a:r>
                        <a:rPr lang="ja-JP" sz="1800" kern="100">
                          <a:effectLst/>
                          <a:latin typeface="+mn-ea"/>
                          <a:ea typeface="+mn-ea"/>
                          <a:cs typeface="Times New Roman" panose="02020603050405020304" pitchFamily="18" charset="0"/>
                        </a:rPr>
                        <a:t>億円</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88418231"/>
                  </a:ext>
                </a:extLst>
              </a:tr>
              <a:tr h="300766">
                <a:tc>
                  <a:txBody>
                    <a:bodyPr/>
                    <a:lstStyle/>
                    <a:p>
                      <a:pPr algn="just">
                        <a:spcAft>
                          <a:spcPts val="0"/>
                        </a:spcAft>
                      </a:pPr>
                      <a:r>
                        <a:rPr lang="ja-JP" sz="1800" kern="100" dirty="0">
                          <a:effectLst/>
                          <a:latin typeface="+mn-ea"/>
                          <a:ea typeface="+mn-ea"/>
                          <a:cs typeface="Times New Roman" panose="02020603050405020304" pitchFamily="18" charset="0"/>
                        </a:rPr>
                        <a:t>トヨタ自動車</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800" kern="100">
                          <a:effectLst/>
                          <a:latin typeface="+mn-ea"/>
                          <a:ea typeface="+mn-ea"/>
                          <a:cs typeface="Times New Roman" panose="02020603050405020304" pitchFamily="18" charset="0"/>
                        </a:rPr>
                        <a:t>22</a:t>
                      </a:r>
                      <a:r>
                        <a:rPr lang="ja-JP" sz="1800" kern="100">
                          <a:effectLst/>
                          <a:latin typeface="+mn-ea"/>
                          <a:ea typeface="+mn-ea"/>
                          <a:cs typeface="Times New Roman" panose="02020603050405020304" pitchFamily="18" charset="0"/>
                        </a:rPr>
                        <a:t>兆</a:t>
                      </a:r>
                      <a:r>
                        <a:rPr lang="en-US" sz="1800" kern="100">
                          <a:effectLst/>
                          <a:latin typeface="+mn-ea"/>
                          <a:ea typeface="+mn-ea"/>
                          <a:cs typeface="Times New Roman" panose="02020603050405020304" pitchFamily="18" charset="0"/>
                        </a:rPr>
                        <a:t>1981</a:t>
                      </a:r>
                      <a:r>
                        <a:rPr lang="ja-JP" sz="1800" kern="100">
                          <a:effectLst/>
                          <a:latin typeface="+mn-ea"/>
                          <a:ea typeface="+mn-ea"/>
                          <a:cs typeface="Times New Roman" panose="02020603050405020304" pitchFamily="18" charset="0"/>
                        </a:rPr>
                        <a:t>億円</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32697945"/>
                  </a:ext>
                </a:extLst>
              </a:tr>
              <a:tr h="300766">
                <a:tc>
                  <a:txBody>
                    <a:bodyPr/>
                    <a:lstStyle/>
                    <a:p>
                      <a:pPr algn="just">
                        <a:spcAft>
                          <a:spcPts val="0"/>
                        </a:spcAft>
                      </a:pPr>
                      <a:r>
                        <a:rPr lang="ja-JP" sz="1800" kern="100" dirty="0">
                          <a:effectLst/>
                          <a:latin typeface="+mn-ea"/>
                          <a:ea typeface="+mn-ea"/>
                          <a:cs typeface="Times New Roman" panose="02020603050405020304" pitchFamily="18" charset="0"/>
                        </a:rPr>
                        <a:t>（仮想通貨）</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algn="just">
                        <a:spcAft>
                          <a:spcPts val="0"/>
                        </a:spcAft>
                      </a:pPr>
                      <a:r>
                        <a:rPr lang="en-US" sz="1800" kern="100" dirty="0">
                          <a:effectLst/>
                          <a:latin typeface="+mn-ea"/>
                          <a:ea typeface="+mn-ea"/>
                          <a:cs typeface="Times New Roman" panose="02020603050405020304" pitchFamily="18" charset="0"/>
                        </a:rPr>
                        <a:t>30</a:t>
                      </a:r>
                      <a:r>
                        <a:rPr lang="ja-JP" sz="1800" kern="100">
                          <a:effectLst/>
                          <a:latin typeface="+mn-ea"/>
                          <a:ea typeface="+mn-ea"/>
                          <a:cs typeface="Times New Roman" panose="02020603050405020304" pitchFamily="18" charset="0"/>
                        </a:rPr>
                        <a:t>兆円</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val="3051185204"/>
                  </a:ext>
                </a:extLst>
              </a:tr>
              <a:tr h="300766">
                <a:tc>
                  <a:txBody>
                    <a:bodyPr/>
                    <a:lstStyle/>
                    <a:p>
                      <a:pPr algn="just">
                        <a:spcAft>
                          <a:spcPts val="0"/>
                        </a:spcAft>
                      </a:pPr>
                      <a:r>
                        <a:rPr lang="en-US" sz="1800" kern="100" dirty="0">
                          <a:effectLst/>
                          <a:latin typeface="+mn-ea"/>
                          <a:ea typeface="+mn-ea"/>
                          <a:cs typeface="Times New Roman" panose="02020603050405020304" pitchFamily="18" charset="0"/>
                        </a:rPr>
                        <a:t>Facebook</a:t>
                      </a:r>
                      <a:endParaRPr lang="ja-JP" sz="1800" kern="100" dirty="0">
                        <a:effectLst/>
                        <a:latin typeface="+mn-ea"/>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800" kern="100" dirty="0">
                          <a:effectLst/>
                          <a:latin typeface="+mn-ea"/>
                          <a:ea typeface="+mn-ea"/>
                          <a:cs typeface="Times New Roman" panose="02020603050405020304" pitchFamily="18" charset="0"/>
                        </a:rPr>
                        <a:t>4982</a:t>
                      </a:r>
                      <a:r>
                        <a:rPr lang="ja-JP" sz="1800" kern="100">
                          <a:effectLst/>
                          <a:latin typeface="+mn-ea"/>
                          <a:ea typeface="+mn-ea"/>
                          <a:cs typeface="Times New Roman" panose="02020603050405020304" pitchFamily="18" charset="0"/>
                        </a:rPr>
                        <a:t>億ドル</a:t>
                      </a:r>
                      <a:r>
                        <a:rPr lang="en-US" sz="1800" kern="100" dirty="0">
                          <a:effectLst/>
                          <a:latin typeface="+mn-ea"/>
                          <a:ea typeface="+mn-ea"/>
                          <a:cs typeface="Times New Roman" panose="02020603050405020304" pitchFamily="18" charset="0"/>
                        </a:rPr>
                        <a:t>(55</a:t>
                      </a:r>
                      <a:r>
                        <a:rPr lang="ja-JP" sz="1800" kern="100">
                          <a:effectLst/>
                          <a:latin typeface="+mn-ea"/>
                          <a:ea typeface="+mn-ea"/>
                          <a:cs typeface="Times New Roman" panose="02020603050405020304" pitchFamily="18" charset="0"/>
                        </a:rPr>
                        <a:t>兆円</a:t>
                      </a:r>
                      <a:r>
                        <a:rPr lang="en-US" sz="1800" kern="100" dirty="0">
                          <a:effectLst/>
                          <a:latin typeface="+mn-ea"/>
                          <a:ea typeface="+mn-ea"/>
                          <a:cs typeface="Times New Roman" panose="02020603050405020304" pitchFamily="18" charset="0"/>
                        </a:rPr>
                        <a:t>)</a:t>
                      </a:r>
                      <a:endParaRPr lang="ja-JP" sz="1800" kern="100">
                        <a:effectLst/>
                        <a:latin typeface="+mn-ea"/>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88309551"/>
                  </a:ext>
                </a:extLst>
              </a:tr>
              <a:tr h="300766">
                <a:tc>
                  <a:txBody>
                    <a:bodyPr/>
                    <a:lstStyle/>
                    <a:p>
                      <a:pPr algn="just">
                        <a:spcAft>
                          <a:spcPts val="0"/>
                        </a:spcAft>
                      </a:pPr>
                      <a:r>
                        <a:rPr lang="en-US" sz="1800" kern="100">
                          <a:effectLst/>
                          <a:latin typeface="+mn-ea"/>
                          <a:ea typeface="+mn-ea"/>
                          <a:cs typeface="Times New Roman" panose="02020603050405020304" pitchFamily="18" charset="0"/>
                        </a:rPr>
                        <a:t>Amazon.com</a:t>
                      </a:r>
                      <a:endParaRPr lang="ja-JP" sz="1800" kern="100">
                        <a:effectLst/>
                        <a:latin typeface="+mn-ea"/>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800" kern="100" dirty="0">
                          <a:effectLst/>
                          <a:latin typeface="+mn-ea"/>
                          <a:ea typeface="+mn-ea"/>
                          <a:cs typeface="Times New Roman" panose="02020603050405020304" pitchFamily="18" charset="0"/>
                        </a:rPr>
                        <a:t>8150</a:t>
                      </a:r>
                      <a:r>
                        <a:rPr lang="ja-JP" sz="1800" kern="100" dirty="0">
                          <a:effectLst/>
                          <a:latin typeface="+mn-ea"/>
                          <a:ea typeface="+mn-ea"/>
                          <a:cs typeface="Times New Roman" panose="02020603050405020304" pitchFamily="18" charset="0"/>
                        </a:rPr>
                        <a:t>億ドル</a:t>
                      </a:r>
                      <a:r>
                        <a:rPr lang="en-US" sz="1800" kern="100" dirty="0">
                          <a:effectLst/>
                          <a:latin typeface="+mn-ea"/>
                          <a:ea typeface="+mn-ea"/>
                          <a:cs typeface="Times New Roman" panose="02020603050405020304" pitchFamily="18" charset="0"/>
                        </a:rPr>
                        <a:t>(90</a:t>
                      </a:r>
                      <a:r>
                        <a:rPr lang="ja-JP" sz="1800" kern="100" dirty="0">
                          <a:effectLst/>
                          <a:latin typeface="+mn-ea"/>
                          <a:ea typeface="+mn-ea"/>
                          <a:cs typeface="Times New Roman" panose="02020603050405020304" pitchFamily="18" charset="0"/>
                        </a:rPr>
                        <a:t>兆円</a:t>
                      </a:r>
                      <a:r>
                        <a:rPr lang="en-US" sz="1800" kern="100" dirty="0">
                          <a:effectLst/>
                          <a:latin typeface="+mn-ea"/>
                          <a:ea typeface="+mn-ea"/>
                          <a:cs typeface="Times New Roman" panose="02020603050405020304" pitchFamily="18" charset="0"/>
                        </a:rPr>
                        <a:t>)</a:t>
                      </a:r>
                      <a:endParaRPr lang="ja-JP" sz="1800" kern="100" dirty="0">
                        <a:effectLst/>
                        <a:latin typeface="+mn-ea"/>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6523068"/>
                  </a:ext>
                </a:extLst>
              </a:tr>
              <a:tr h="300766">
                <a:tc>
                  <a:txBody>
                    <a:bodyPr/>
                    <a:lstStyle/>
                    <a:p>
                      <a:pPr algn="just">
                        <a:spcAft>
                          <a:spcPts val="0"/>
                        </a:spcAft>
                      </a:pPr>
                      <a:r>
                        <a:rPr lang="en-US" sz="1800" kern="100">
                          <a:effectLst/>
                          <a:latin typeface="+mn-ea"/>
                          <a:ea typeface="+mn-ea"/>
                          <a:cs typeface="Times New Roman" panose="02020603050405020304" pitchFamily="18" charset="0"/>
                        </a:rPr>
                        <a:t>Microsoft</a:t>
                      </a:r>
                      <a:endParaRPr lang="ja-JP" sz="1800" kern="100">
                        <a:effectLst/>
                        <a:latin typeface="+mn-ea"/>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800" kern="100" dirty="0">
                          <a:effectLst/>
                          <a:latin typeface="+mn-ea"/>
                          <a:ea typeface="+mn-ea"/>
                          <a:cs typeface="Times New Roman" panose="02020603050405020304" pitchFamily="18" charset="0"/>
                        </a:rPr>
                        <a:t>8502</a:t>
                      </a:r>
                      <a:r>
                        <a:rPr lang="ja-JP" sz="1800" kern="100" dirty="0">
                          <a:effectLst/>
                          <a:latin typeface="+mn-ea"/>
                          <a:ea typeface="+mn-ea"/>
                          <a:cs typeface="Times New Roman" panose="02020603050405020304" pitchFamily="18" charset="0"/>
                        </a:rPr>
                        <a:t>億ドル</a:t>
                      </a:r>
                      <a:r>
                        <a:rPr lang="en-US" sz="1800" kern="100" dirty="0">
                          <a:effectLst/>
                          <a:latin typeface="+mn-ea"/>
                          <a:ea typeface="+mn-ea"/>
                          <a:cs typeface="Times New Roman" panose="02020603050405020304" pitchFamily="18" charset="0"/>
                        </a:rPr>
                        <a:t>(94</a:t>
                      </a:r>
                      <a:r>
                        <a:rPr lang="ja-JP" sz="1800" kern="100" dirty="0">
                          <a:effectLst/>
                          <a:latin typeface="+mn-ea"/>
                          <a:ea typeface="+mn-ea"/>
                          <a:cs typeface="Times New Roman" panose="02020603050405020304" pitchFamily="18" charset="0"/>
                        </a:rPr>
                        <a:t>兆円</a:t>
                      </a:r>
                      <a:r>
                        <a:rPr lang="en-US" sz="1800" kern="100" dirty="0">
                          <a:effectLst/>
                          <a:latin typeface="+mn-ea"/>
                          <a:ea typeface="+mn-ea"/>
                          <a:cs typeface="Times New Roman" panose="02020603050405020304" pitchFamily="18" charset="0"/>
                        </a:rPr>
                        <a:t>)</a:t>
                      </a:r>
                      <a:endParaRPr lang="ja-JP" sz="1800" kern="100" dirty="0">
                        <a:effectLst/>
                        <a:latin typeface="+mn-ea"/>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22165752"/>
                  </a:ext>
                </a:extLst>
              </a:tr>
              <a:tr h="300766">
                <a:tc>
                  <a:txBody>
                    <a:bodyPr/>
                    <a:lstStyle/>
                    <a:p>
                      <a:pPr algn="just">
                        <a:spcAft>
                          <a:spcPts val="0"/>
                        </a:spcAft>
                      </a:pPr>
                      <a:r>
                        <a:rPr lang="en-US" sz="1800" kern="100">
                          <a:effectLst/>
                          <a:latin typeface="+mn-ea"/>
                          <a:ea typeface="+mn-ea"/>
                          <a:cs typeface="Times New Roman" panose="02020603050405020304" pitchFamily="18" charset="0"/>
                        </a:rPr>
                        <a:t>Alphabet</a:t>
                      </a:r>
                      <a:endParaRPr lang="ja-JP" sz="1800" kern="100">
                        <a:effectLst/>
                        <a:latin typeface="+mn-ea"/>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800" kern="100" dirty="0">
                          <a:effectLst/>
                          <a:latin typeface="+mn-ea"/>
                          <a:ea typeface="+mn-ea"/>
                          <a:cs typeface="Times New Roman" panose="02020603050405020304" pitchFamily="18" charset="0"/>
                        </a:rPr>
                        <a:t>8669</a:t>
                      </a:r>
                      <a:r>
                        <a:rPr lang="ja-JP" sz="1800" kern="100" dirty="0">
                          <a:effectLst/>
                          <a:latin typeface="+mn-ea"/>
                          <a:ea typeface="+mn-ea"/>
                          <a:cs typeface="Times New Roman" panose="02020603050405020304" pitchFamily="18" charset="0"/>
                        </a:rPr>
                        <a:t>億ドル</a:t>
                      </a:r>
                      <a:r>
                        <a:rPr lang="en-US" sz="1800" kern="100" dirty="0">
                          <a:effectLst/>
                          <a:latin typeface="+mn-ea"/>
                          <a:ea typeface="+mn-ea"/>
                          <a:cs typeface="Times New Roman" panose="02020603050405020304" pitchFamily="18" charset="0"/>
                        </a:rPr>
                        <a:t>(96</a:t>
                      </a:r>
                      <a:r>
                        <a:rPr lang="ja-JP" sz="1800" kern="100" dirty="0">
                          <a:effectLst/>
                          <a:latin typeface="+mn-ea"/>
                          <a:ea typeface="+mn-ea"/>
                          <a:cs typeface="Times New Roman" panose="02020603050405020304" pitchFamily="18" charset="0"/>
                        </a:rPr>
                        <a:t>兆円</a:t>
                      </a:r>
                      <a:r>
                        <a:rPr lang="en-US" sz="1800" kern="100" dirty="0">
                          <a:effectLst/>
                          <a:latin typeface="+mn-ea"/>
                          <a:ea typeface="+mn-ea"/>
                          <a:cs typeface="Times New Roman" panose="02020603050405020304" pitchFamily="18" charset="0"/>
                        </a:rPr>
                        <a:t>)</a:t>
                      </a:r>
                      <a:endParaRPr lang="ja-JP" sz="1800" kern="100" dirty="0">
                        <a:effectLst/>
                        <a:latin typeface="+mn-ea"/>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06467082"/>
                  </a:ext>
                </a:extLst>
              </a:tr>
              <a:tr h="300766">
                <a:tc>
                  <a:txBody>
                    <a:bodyPr/>
                    <a:lstStyle/>
                    <a:p>
                      <a:pPr algn="just">
                        <a:spcAft>
                          <a:spcPts val="0"/>
                        </a:spcAft>
                      </a:pPr>
                      <a:r>
                        <a:rPr lang="en-US" sz="1800" kern="100">
                          <a:effectLst/>
                          <a:latin typeface="+mn-ea"/>
                          <a:ea typeface="+mn-ea"/>
                          <a:cs typeface="Times New Roman" panose="02020603050405020304" pitchFamily="18" charset="0"/>
                        </a:rPr>
                        <a:t>Apple</a:t>
                      </a:r>
                      <a:endParaRPr lang="ja-JP" sz="1800" kern="100">
                        <a:effectLst/>
                        <a:latin typeface="+mn-ea"/>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800" kern="100" dirty="0">
                          <a:effectLst/>
                          <a:latin typeface="+mn-ea"/>
                          <a:ea typeface="+mn-ea"/>
                          <a:cs typeface="Times New Roman" panose="02020603050405020304" pitchFamily="18" charset="0"/>
                        </a:rPr>
                        <a:t>9353</a:t>
                      </a:r>
                      <a:r>
                        <a:rPr lang="ja-JP" sz="1800" kern="100" dirty="0">
                          <a:effectLst/>
                          <a:latin typeface="+mn-ea"/>
                          <a:ea typeface="+mn-ea"/>
                          <a:cs typeface="Times New Roman" panose="02020603050405020304" pitchFamily="18" charset="0"/>
                        </a:rPr>
                        <a:t>億ドル</a:t>
                      </a:r>
                      <a:r>
                        <a:rPr lang="en-US" sz="1800" kern="100" dirty="0">
                          <a:effectLst/>
                          <a:latin typeface="+mn-ea"/>
                          <a:ea typeface="+mn-ea"/>
                          <a:cs typeface="Times New Roman" panose="02020603050405020304" pitchFamily="18" charset="0"/>
                        </a:rPr>
                        <a:t>(103</a:t>
                      </a:r>
                      <a:r>
                        <a:rPr lang="ja-JP" sz="1800" kern="100" dirty="0">
                          <a:effectLst/>
                          <a:latin typeface="+mn-ea"/>
                          <a:ea typeface="+mn-ea"/>
                          <a:cs typeface="Times New Roman" panose="02020603050405020304" pitchFamily="18" charset="0"/>
                        </a:rPr>
                        <a:t>兆円</a:t>
                      </a:r>
                      <a:r>
                        <a:rPr lang="en-US" sz="1800" kern="100" dirty="0">
                          <a:effectLst/>
                          <a:latin typeface="+mn-ea"/>
                          <a:ea typeface="+mn-ea"/>
                          <a:cs typeface="Times New Roman" panose="02020603050405020304" pitchFamily="18" charset="0"/>
                        </a:rPr>
                        <a:t>)</a:t>
                      </a:r>
                      <a:endParaRPr lang="ja-JP" sz="1800" kern="100" dirty="0">
                        <a:effectLst/>
                        <a:latin typeface="+mn-ea"/>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18615632"/>
                  </a:ext>
                </a:extLst>
              </a:tr>
            </a:tbl>
          </a:graphicData>
        </a:graphic>
      </p:graphicFrame>
      <p:sp>
        <p:nvSpPr>
          <p:cNvPr id="4" name="スライド番号プレースホルダー 3">
            <a:extLst>
              <a:ext uri="{FF2B5EF4-FFF2-40B4-BE49-F238E27FC236}">
                <a16:creationId xmlns:a16="http://schemas.microsoft.com/office/drawing/2014/main" id="{50A1B54C-4C78-4E99-B620-4FB833E3D9C9}"/>
              </a:ext>
            </a:extLst>
          </p:cNvPr>
          <p:cNvSpPr>
            <a:spLocks noGrp="1"/>
          </p:cNvSpPr>
          <p:nvPr>
            <p:ph type="sldNum" sz="quarter" idx="12"/>
          </p:nvPr>
        </p:nvSpPr>
        <p:spPr/>
        <p:txBody>
          <a:bodyPr/>
          <a:lstStyle/>
          <a:p>
            <a:fld id="{B13015E0-D3DE-4BD3-9515-E17F2C0F0D1C}" type="slidenum">
              <a:rPr kumimoji="1" lang="ja-JP" altLang="en-US" smtClean="0"/>
              <a:t>15</a:t>
            </a:fld>
            <a:endParaRPr kumimoji="1" lang="ja-JP" altLang="en-US"/>
          </a:p>
        </p:txBody>
      </p:sp>
    </p:spTree>
    <p:extLst>
      <p:ext uri="{BB962C8B-B14F-4D97-AF65-F5344CB8AC3E}">
        <p14:creationId xmlns:p14="http://schemas.microsoft.com/office/powerpoint/2010/main" val="30886202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CA07E1B-D086-5142-A6C2-DBC0E37982D7}"/>
              </a:ext>
            </a:extLst>
          </p:cNvPr>
          <p:cNvSpPr>
            <a:spLocks noGrp="1"/>
          </p:cNvSpPr>
          <p:nvPr>
            <p:ph type="title"/>
          </p:nvPr>
        </p:nvSpPr>
        <p:spPr/>
        <p:txBody>
          <a:bodyPr/>
          <a:lstStyle/>
          <a:p>
            <a:r>
              <a:rPr kumimoji="1" lang="ja-JP" altLang="en-US"/>
              <a:t>仮想通貨の未来予測</a:t>
            </a:r>
          </a:p>
        </p:txBody>
      </p:sp>
      <p:sp>
        <p:nvSpPr>
          <p:cNvPr id="3" name="コンテンツ プレースホルダー 2">
            <a:extLst>
              <a:ext uri="{FF2B5EF4-FFF2-40B4-BE49-F238E27FC236}">
                <a16:creationId xmlns:a16="http://schemas.microsoft.com/office/drawing/2014/main" id="{57AD154D-921C-6048-8661-D940169607A5}"/>
              </a:ext>
            </a:extLst>
          </p:cNvPr>
          <p:cNvSpPr>
            <a:spLocks noGrp="1"/>
          </p:cNvSpPr>
          <p:nvPr>
            <p:ph idx="1"/>
          </p:nvPr>
        </p:nvSpPr>
        <p:spPr/>
        <p:txBody>
          <a:bodyPr>
            <a:noAutofit/>
          </a:bodyPr>
          <a:lstStyle/>
          <a:p>
            <a:pPr marL="400050" indent="-400050">
              <a:buFont typeface="Wingdings" panose="05000000000000000000" pitchFamily="2" charset="2"/>
              <a:buChar char="l"/>
            </a:pPr>
            <a:r>
              <a:rPr kumimoji="1" lang="ja-JP" altLang="en-US" sz="3200" dirty="0"/>
              <a:t>現在の日本</a:t>
            </a:r>
            <a:r>
              <a:rPr kumimoji="1" lang="ja-JP" altLang="en-US" sz="3200"/>
              <a:t>では投資</a:t>
            </a:r>
            <a:r>
              <a:rPr kumimoji="1" lang="ja-JP" altLang="en-US" sz="3200" dirty="0"/>
              <a:t>目的で</a:t>
            </a:r>
            <a:r>
              <a:rPr kumimoji="1" lang="ja-JP" altLang="en-US" sz="3200"/>
              <a:t>使われている</a:t>
            </a:r>
            <a:r>
              <a:rPr lang="ja-JP" altLang="en-US" sz="3200"/>
              <a:t>．</a:t>
            </a:r>
            <a:endParaRPr lang="en-US" altLang="ja-JP" sz="3200" dirty="0"/>
          </a:p>
          <a:p>
            <a:pPr marL="400050" indent="-400050">
              <a:buFont typeface="Wingdings" panose="05000000000000000000" pitchFamily="2" charset="2"/>
              <a:buChar char="l"/>
            </a:pPr>
            <a:r>
              <a:rPr kumimoji="1" lang="ja-JP" altLang="en-US" sz="3200"/>
              <a:t>「</a:t>
            </a:r>
            <a:r>
              <a:rPr kumimoji="1" lang="ja-JP" altLang="en-US" sz="3200" dirty="0"/>
              <a:t>通貨」として普及するに</a:t>
            </a:r>
            <a:r>
              <a:rPr kumimoji="1" lang="ja-JP" altLang="en-US" sz="3200"/>
              <a:t>は、利用できるサービス</a:t>
            </a:r>
            <a:r>
              <a:rPr kumimoji="1" lang="ja-JP" altLang="en-US" sz="3200" dirty="0"/>
              <a:t>を拡充させること</a:t>
            </a:r>
            <a:r>
              <a:rPr kumimoji="1" lang="ja-JP" altLang="en-US" sz="3200"/>
              <a:t>が必要</a:t>
            </a:r>
            <a:r>
              <a:rPr lang="en-US" altLang="ja-JP" sz="3200" dirty="0"/>
              <a:t>.</a:t>
            </a:r>
          </a:p>
          <a:p>
            <a:pPr marL="400050" indent="-400050">
              <a:buFont typeface="Wingdings" panose="05000000000000000000" pitchFamily="2" charset="2"/>
              <a:buChar char="l"/>
            </a:pPr>
            <a:r>
              <a:rPr kumimoji="1" lang="ja-JP" altLang="en-US" sz="3200"/>
              <a:t>現状では投資的</a:t>
            </a:r>
            <a:r>
              <a:rPr kumimoji="1" lang="ja-JP" altLang="en-US" sz="3200" dirty="0"/>
              <a:t>なイメージが</a:t>
            </a:r>
            <a:r>
              <a:rPr kumimoji="1" lang="ja-JP" altLang="en-US" sz="3200"/>
              <a:t>先行し，普及</a:t>
            </a:r>
            <a:r>
              <a:rPr kumimoji="1" lang="ja-JP" altLang="en-US" sz="3200" dirty="0"/>
              <a:t>には限界</a:t>
            </a:r>
            <a:r>
              <a:rPr kumimoji="1" lang="ja-JP" altLang="en-US" sz="3200"/>
              <a:t>がある．投資</a:t>
            </a:r>
            <a:r>
              <a:rPr kumimoji="1" lang="ja-JP" altLang="en-US" sz="3200" dirty="0"/>
              <a:t>に慎重な日本人に</a:t>
            </a:r>
            <a:r>
              <a:rPr kumimoji="1" lang="ja-JP" altLang="en-US" sz="3200"/>
              <a:t>とってはメリットは少ない</a:t>
            </a:r>
            <a:r>
              <a:rPr lang="ja-JP" altLang="en-US" sz="3200"/>
              <a:t>．</a:t>
            </a:r>
            <a:endParaRPr kumimoji="1" lang="ja-JP" altLang="en-US" sz="3200" dirty="0"/>
          </a:p>
        </p:txBody>
      </p:sp>
      <p:sp>
        <p:nvSpPr>
          <p:cNvPr id="4" name="スライド番号プレースホルダー 3">
            <a:extLst>
              <a:ext uri="{FF2B5EF4-FFF2-40B4-BE49-F238E27FC236}">
                <a16:creationId xmlns:a16="http://schemas.microsoft.com/office/drawing/2014/main" id="{DF5CB87E-3274-E744-8B19-1EEEA5CD030D}"/>
              </a:ext>
            </a:extLst>
          </p:cNvPr>
          <p:cNvSpPr>
            <a:spLocks noGrp="1"/>
          </p:cNvSpPr>
          <p:nvPr>
            <p:ph type="sldNum" sz="quarter" idx="12"/>
          </p:nvPr>
        </p:nvSpPr>
        <p:spPr/>
        <p:txBody>
          <a:bodyPr/>
          <a:lstStyle/>
          <a:p>
            <a:fld id="{B13015E0-D3DE-4BD3-9515-E17F2C0F0D1C}" type="slidenum">
              <a:rPr kumimoji="1" lang="ja-JP" altLang="en-US" smtClean="0"/>
              <a:t>16</a:t>
            </a:fld>
            <a:endParaRPr kumimoji="1" lang="ja-JP" altLang="en-US"/>
          </a:p>
        </p:txBody>
      </p:sp>
    </p:spTree>
    <p:extLst>
      <p:ext uri="{BB962C8B-B14F-4D97-AF65-F5344CB8AC3E}">
        <p14:creationId xmlns:p14="http://schemas.microsoft.com/office/powerpoint/2010/main" val="42070028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F8ACC5C-BCF3-4551-920D-6EB8BF9EBD12}"/>
              </a:ext>
            </a:extLst>
          </p:cNvPr>
          <p:cNvSpPr>
            <a:spLocks noGrp="1"/>
          </p:cNvSpPr>
          <p:nvPr>
            <p:ph type="title"/>
          </p:nvPr>
        </p:nvSpPr>
        <p:spPr/>
        <p:txBody>
          <a:bodyPr/>
          <a:lstStyle/>
          <a:p>
            <a:r>
              <a:rPr kumimoji="1" lang="ja-JP" altLang="en-US" dirty="0"/>
              <a:t>クラウドファンディング</a:t>
            </a:r>
          </a:p>
        </p:txBody>
      </p:sp>
      <p:pic>
        <p:nvPicPr>
          <p:cNvPr id="6" name="コンテンツ プレースホルダー 5" descr="男性">
            <a:extLst>
              <a:ext uri="{FF2B5EF4-FFF2-40B4-BE49-F238E27FC236}">
                <a16:creationId xmlns:a16="http://schemas.microsoft.com/office/drawing/2014/main" id="{CCD932C2-41BC-4DDA-A542-373221A6E9F0}"/>
              </a:ext>
            </a:extLst>
          </p:cNvPr>
          <p:cNvPicPr>
            <a:picLocks noGrp="1" noChangeAspect="1"/>
          </p:cNvPicPr>
          <p:nvPr>
            <p:ph idx="1"/>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015461" y="4663440"/>
            <a:ext cx="914400" cy="914400"/>
          </a:xfrm>
        </p:spPr>
      </p:pic>
      <p:sp>
        <p:nvSpPr>
          <p:cNvPr id="4" name="スライド番号プレースホルダー 3">
            <a:extLst>
              <a:ext uri="{FF2B5EF4-FFF2-40B4-BE49-F238E27FC236}">
                <a16:creationId xmlns:a16="http://schemas.microsoft.com/office/drawing/2014/main" id="{8355E626-56AC-4A76-86B6-A4ABE2B3D870}"/>
              </a:ext>
            </a:extLst>
          </p:cNvPr>
          <p:cNvSpPr>
            <a:spLocks noGrp="1"/>
          </p:cNvSpPr>
          <p:nvPr>
            <p:ph type="sldNum" sz="quarter" idx="12"/>
          </p:nvPr>
        </p:nvSpPr>
        <p:spPr/>
        <p:txBody>
          <a:bodyPr/>
          <a:lstStyle/>
          <a:p>
            <a:fld id="{B13015E0-D3DE-4BD3-9515-E17F2C0F0D1C}" type="slidenum">
              <a:rPr kumimoji="1" lang="ja-JP" altLang="en-US" smtClean="0"/>
              <a:t>17</a:t>
            </a:fld>
            <a:endParaRPr kumimoji="1" lang="ja-JP" altLang="en-US"/>
          </a:p>
        </p:txBody>
      </p:sp>
      <p:pic>
        <p:nvPicPr>
          <p:cNvPr id="8" name="グラフィックス 7" descr="女性">
            <a:extLst>
              <a:ext uri="{FF2B5EF4-FFF2-40B4-BE49-F238E27FC236}">
                <a16:creationId xmlns:a16="http://schemas.microsoft.com/office/drawing/2014/main" id="{E1781149-EB2E-4D57-A0A3-5B6FBADC806B}"/>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306890" y="3291853"/>
            <a:ext cx="914400" cy="914400"/>
          </a:xfrm>
          <a:prstGeom prst="rect">
            <a:avLst/>
          </a:prstGeom>
        </p:spPr>
      </p:pic>
      <p:pic>
        <p:nvPicPr>
          <p:cNvPr id="10" name="グラフィックス 9" descr="講演者">
            <a:extLst>
              <a:ext uri="{FF2B5EF4-FFF2-40B4-BE49-F238E27FC236}">
                <a16:creationId xmlns:a16="http://schemas.microsoft.com/office/drawing/2014/main" id="{55A332E4-251C-45C9-B38D-7CEAC5C7F27B}"/>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3837864" y="3157547"/>
            <a:ext cx="914400" cy="914400"/>
          </a:xfrm>
          <a:prstGeom prst="rect">
            <a:avLst/>
          </a:prstGeom>
        </p:spPr>
      </p:pic>
      <p:pic>
        <p:nvPicPr>
          <p:cNvPr id="11" name="コンテンツ プレースホルダー 5" descr="男性">
            <a:extLst>
              <a:ext uri="{FF2B5EF4-FFF2-40B4-BE49-F238E27FC236}">
                <a16:creationId xmlns:a16="http://schemas.microsoft.com/office/drawing/2014/main" id="{15A0DE69-F903-4F58-90D1-9BC26353E75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524513" y="2101917"/>
            <a:ext cx="914400" cy="914400"/>
          </a:xfrm>
          <a:prstGeom prst="rect">
            <a:avLst/>
          </a:prstGeom>
        </p:spPr>
      </p:pic>
      <p:pic>
        <p:nvPicPr>
          <p:cNvPr id="12" name="コンテンツ プレースホルダー 5" descr="男性">
            <a:extLst>
              <a:ext uri="{FF2B5EF4-FFF2-40B4-BE49-F238E27FC236}">
                <a16:creationId xmlns:a16="http://schemas.microsoft.com/office/drawing/2014/main" id="{48F97F7D-8B23-4784-9158-F8D53EBCA87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234786" y="3291853"/>
            <a:ext cx="914400" cy="914400"/>
          </a:xfrm>
          <a:prstGeom prst="rect">
            <a:avLst/>
          </a:prstGeom>
        </p:spPr>
      </p:pic>
      <p:pic>
        <p:nvPicPr>
          <p:cNvPr id="13" name="グラフィックス 12" descr="女性">
            <a:extLst>
              <a:ext uri="{FF2B5EF4-FFF2-40B4-BE49-F238E27FC236}">
                <a16:creationId xmlns:a16="http://schemas.microsoft.com/office/drawing/2014/main" id="{C70D83B7-7483-4DD7-80BB-F739DCC7B99F}"/>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524513" y="4663440"/>
            <a:ext cx="914400" cy="914400"/>
          </a:xfrm>
          <a:prstGeom prst="rect">
            <a:avLst/>
          </a:prstGeom>
        </p:spPr>
      </p:pic>
      <p:pic>
        <p:nvPicPr>
          <p:cNvPr id="14" name="グラフィックス 13" descr="女性">
            <a:extLst>
              <a:ext uri="{FF2B5EF4-FFF2-40B4-BE49-F238E27FC236}">
                <a16:creationId xmlns:a16="http://schemas.microsoft.com/office/drawing/2014/main" id="{5CE6DB90-74C0-4608-928C-CADAB0427DB2}"/>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128674" y="2039359"/>
            <a:ext cx="914400" cy="914400"/>
          </a:xfrm>
          <a:prstGeom prst="rect">
            <a:avLst/>
          </a:prstGeom>
        </p:spPr>
      </p:pic>
      <p:sp>
        <p:nvSpPr>
          <p:cNvPr id="15" name="楕円 14">
            <a:extLst>
              <a:ext uri="{FF2B5EF4-FFF2-40B4-BE49-F238E27FC236}">
                <a16:creationId xmlns:a16="http://schemas.microsoft.com/office/drawing/2014/main" id="{F5EB2524-1224-47E3-BE6D-65667596E2A9}"/>
              </a:ext>
            </a:extLst>
          </p:cNvPr>
          <p:cNvSpPr/>
          <p:nvPr/>
        </p:nvSpPr>
        <p:spPr>
          <a:xfrm>
            <a:off x="3635965" y="3091527"/>
            <a:ext cx="1320552" cy="1315051"/>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8" name="直線矢印コネクタ 17">
            <a:extLst>
              <a:ext uri="{FF2B5EF4-FFF2-40B4-BE49-F238E27FC236}">
                <a16:creationId xmlns:a16="http://schemas.microsoft.com/office/drawing/2014/main" id="{BC579A2E-D745-4418-91CB-92FEB9ABD2DA}"/>
              </a:ext>
            </a:extLst>
          </p:cNvPr>
          <p:cNvCxnSpPr>
            <a:endCxn id="15" idx="1"/>
          </p:cNvCxnSpPr>
          <p:nvPr/>
        </p:nvCxnSpPr>
        <p:spPr>
          <a:xfrm>
            <a:off x="3224463" y="2815389"/>
            <a:ext cx="604892" cy="46872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直線矢印コネクタ 18">
            <a:extLst>
              <a:ext uri="{FF2B5EF4-FFF2-40B4-BE49-F238E27FC236}">
                <a16:creationId xmlns:a16="http://schemas.microsoft.com/office/drawing/2014/main" id="{EC434594-7542-4EB0-8EA8-3E68DAADC5B4}"/>
              </a:ext>
            </a:extLst>
          </p:cNvPr>
          <p:cNvCxnSpPr>
            <a:cxnSpLocks/>
          </p:cNvCxnSpPr>
          <p:nvPr/>
        </p:nvCxnSpPr>
        <p:spPr>
          <a:xfrm>
            <a:off x="2378523" y="3749052"/>
            <a:ext cx="92595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直線矢印コネクタ 19">
            <a:extLst>
              <a:ext uri="{FF2B5EF4-FFF2-40B4-BE49-F238E27FC236}">
                <a16:creationId xmlns:a16="http://schemas.microsoft.com/office/drawing/2014/main" id="{DE6F5D1F-35D3-4174-BF95-A612EB881547}"/>
              </a:ext>
            </a:extLst>
          </p:cNvPr>
          <p:cNvCxnSpPr>
            <a:cxnSpLocks/>
          </p:cNvCxnSpPr>
          <p:nvPr/>
        </p:nvCxnSpPr>
        <p:spPr>
          <a:xfrm flipV="1">
            <a:off x="3224463" y="4292198"/>
            <a:ext cx="445590" cy="37124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直線矢印コネクタ 20">
            <a:extLst>
              <a:ext uri="{FF2B5EF4-FFF2-40B4-BE49-F238E27FC236}">
                <a16:creationId xmlns:a16="http://schemas.microsoft.com/office/drawing/2014/main" id="{CD1DEEF8-E1F3-4DF5-A947-973E84533C1C}"/>
              </a:ext>
            </a:extLst>
          </p:cNvPr>
          <p:cNvCxnSpPr>
            <a:cxnSpLocks/>
            <a:stCxn id="12" idx="1"/>
          </p:cNvCxnSpPr>
          <p:nvPr/>
        </p:nvCxnSpPr>
        <p:spPr>
          <a:xfrm flipH="1">
            <a:off x="5128676" y="3749053"/>
            <a:ext cx="110611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 name="直線矢印コネクタ 21">
            <a:extLst>
              <a:ext uri="{FF2B5EF4-FFF2-40B4-BE49-F238E27FC236}">
                <a16:creationId xmlns:a16="http://schemas.microsoft.com/office/drawing/2014/main" id="{63A0B0CF-EE1C-4EF2-B671-AA0AB2174EB8}"/>
              </a:ext>
            </a:extLst>
          </p:cNvPr>
          <p:cNvCxnSpPr>
            <a:cxnSpLocks/>
          </p:cNvCxnSpPr>
          <p:nvPr/>
        </p:nvCxnSpPr>
        <p:spPr>
          <a:xfrm flipH="1" flipV="1">
            <a:off x="4760774" y="4292199"/>
            <a:ext cx="485827" cy="39051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直線矢印コネクタ 22">
            <a:extLst>
              <a:ext uri="{FF2B5EF4-FFF2-40B4-BE49-F238E27FC236}">
                <a16:creationId xmlns:a16="http://schemas.microsoft.com/office/drawing/2014/main" id="{D2E08D50-FD89-4066-AE63-8DF9D16C3B8F}"/>
              </a:ext>
            </a:extLst>
          </p:cNvPr>
          <p:cNvCxnSpPr>
            <a:cxnSpLocks/>
          </p:cNvCxnSpPr>
          <p:nvPr/>
        </p:nvCxnSpPr>
        <p:spPr>
          <a:xfrm flipH="1">
            <a:off x="4760774" y="2702367"/>
            <a:ext cx="483257" cy="4417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7" name="テキスト ボックス 36">
            <a:extLst>
              <a:ext uri="{FF2B5EF4-FFF2-40B4-BE49-F238E27FC236}">
                <a16:creationId xmlns:a16="http://schemas.microsoft.com/office/drawing/2014/main" id="{8AC79D82-9290-44C9-A5E0-269C22489FD6}"/>
              </a:ext>
            </a:extLst>
          </p:cNvPr>
          <p:cNvSpPr txBox="1"/>
          <p:nvPr/>
        </p:nvSpPr>
        <p:spPr>
          <a:xfrm>
            <a:off x="1511020" y="2535744"/>
            <a:ext cx="914400" cy="369332"/>
          </a:xfrm>
          <a:prstGeom prst="rect">
            <a:avLst/>
          </a:prstGeom>
          <a:noFill/>
        </p:spPr>
        <p:txBody>
          <a:bodyPr wrap="square" rtlCol="0">
            <a:spAutoFit/>
          </a:bodyPr>
          <a:lstStyle/>
          <a:p>
            <a:r>
              <a:rPr kumimoji="1" lang="ja-JP" altLang="en-US" dirty="0"/>
              <a:t>支援者</a:t>
            </a:r>
          </a:p>
        </p:txBody>
      </p:sp>
      <p:sp>
        <p:nvSpPr>
          <p:cNvPr id="38" name="テキスト ボックス 37">
            <a:extLst>
              <a:ext uri="{FF2B5EF4-FFF2-40B4-BE49-F238E27FC236}">
                <a16:creationId xmlns:a16="http://schemas.microsoft.com/office/drawing/2014/main" id="{9F3DEBE4-5F06-4913-81C7-75ED653CC3AB}"/>
              </a:ext>
            </a:extLst>
          </p:cNvPr>
          <p:cNvSpPr txBox="1"/>
          <p:nvPr/>
        </p:nvSpPr>
        <p:spPr>
          <a:xfrm>
            <a:off x="3608635" y="2592456"/>
            <a:ext cx="1441992" cy="523220"/>
          </a:xfrm>
          <a:prstGeom prst="rect">
            <a:avLst/>
          </a:prstGeom>
          <a:noFill/>
        </p:spPr>
        <p:txBody>
          <a:bodyPr wrap="square" rtlCol="0">
            <a:spAutoFit/>
          </a:bodyPr>
          <a:lstStyle/>
          <a:p>
            <a:r>
              <a:rPr kumimoji="1" lang="en-US" altLang="ja-JP" sz="1400" dirty="0"/>
              <a:t>Web</a:t>
            </a:r>
            <a:r>
              <a:rPr kumimoji="1" lang="ja-JP" altLang="en-US" sz="1400" dirty="0"/>
              <a:t>上で資金提供を呼びかける</a:t>
            </a:r>
          </a:p>
        </p:txBody>
      </p:sp>
      <p:sp>
        <p:nvSpPr>
          <p:cNvPr id="39" name="テキスト ボックス 38">
            <a:extLst>
              <a:ext uri="{FF2B5EF4-FFF2-40B4-BE49-F238E27FC236}">
                <a16:creationId xmlns:a16="http://schemas.microsoft.com/office/drawing/2014/main" id="{0BAE1177-208C-4955-A262-2B0CEAE9D335}"/>
              </a:ext>
            </a:extLst>
          </p:cNvPr>
          <p:cNvSpPr txBox="1"/>
          <p:nvPr/>
        </p:nvSpPr>
        <p:spPr>
          <a:xfrm>
            <a:off x="2346301" y="3389223"/>
            <a:ext cx="914400" cy="307777"/>
          </a:xfrm>
          <a:prstGeom prst="rect">
            <a:avLst/>
          </a:prstGeom>
          <a:noFill/>
        </p:spPr>
        <p:txBody>
          <a:bodyPr wrap="square" rtlCol="0">
            <a:spAutoFit/>
          </a:bodyPr>
          <a:lstStyle/>
          <a:p>
            <a:r>
              <a:rPr kumimoji="1" lang="ja-JP" altLang="en-US" sz="1400" dirty="0"/>
              <a:t>資金提供</a:t>
            </a:r>
          </a:p>
        </p:txBody>
      </p:sp>
      <p:sp>
        <p:nvSpPr>
          <p:cNvPr id="40" name="テキスト ボックス 39">
            <a:extLst>
              <a:ext uri="{FF2B5EF4-FFF2-40B4-BE49-F238E27FC236}">
                <a16:creationId xmlns:a16="http://schemas.microsoft.com/office/drawing/2014/main" id="{B995771C-4ADD-4C26-9B8D-F6E624A9FFDA}"/>
              </a:ext>
            </a:extLst>
          </p:cNvPr>
          <p:cNvSpPr txBox="1"/>
          <p:nvPr/>
        </p:nvSpPr>
        <p:spPr>
          <a:xfrm>
            <a:off x="3861763" y="4036216"/>
            <a:ext cx="914400" cy="369332"/>
          </a:xfrm>
          <a:prstGeom prst="rect">
            <a:avLst/>
          </a:prstGeom>
          <a:noFill/>
        </p:spPr>
        <p:txBody>
          <a:bodyPr wrap="square" rtlCol="0">
            <a:spAutoFit/>
          </a:bodyPr>
          <a:lstStyle/>
          <a:p>
            <a:r>
              <a:rPr kumimoji="1" lang="ja-JP" altLang="en-US" dirty="0"/>
              <a:t>起案者</a:t>
            </a:r>
          </a:p>
        </p:txBody>
      </p:sp>
      <p:sp>
        <p:nvSpPr>
          <p:cNvPr id="41" name="テキスト ボックス 40">
            <a:extLst>
              <a:ext uri="{FF2B5EF4-FFF2-40B4-BE49-F238E27FC236}">
                <a16:creationId xmlns:a16="http://schemas.microsoft.com/office/drawing/2014/main" id="{D6239C48-E415-4AE2-94EF-2EB0057AA9C1}"/>
              </a:ext>
            </a:extLst>
          </p:cNvPr>
          <p:cNvSpPr txBox="1"/>
          <p:nvPr/>
        </p:nvSpPr>
        <p:spPr>
          <a:xfrm>
            <a:off x="3829355" y="5120640"/>
            <a:ext cx="914400" cy="369332"/>
          </a:xfrm>
          <a:prstGeom prst="rect">
            <a:avLst/>
          </a:prstGeom>
          <a:noFill/>
        </p:spPr>
        <p:txBody>
          <a:bodyPr wrap="square" rtlCol="0">
            <a:spAutoFit/>
          </a:bodyPr>
          <a:lstStyle/>
          <a:p>
            <a:r>
              <a:rPr kumimoji="1" lang="ja-JP" altLang="en-US" dirty="0"/>
              <a:t>支援者</a:t>
            </a:r>
          </a:p>
        </p:txBody>
      </p:sp>
      <p:sp>
        <p:nvSpPr>
          <p:cNvPr id="42" name="テキスト ボックス 41">
            <a:extLst>
              <a:ext uri="{FF2B5EF4-FFF2-40B4-BE49-F238E27FC236}">
                <a16:creationId xmlns:a16="http://schemas.microsoft.com/office/drawing/2014/main" id="{10C944A4-BA81-4378-9FF4-B83E1638EEF1}"/>
              </a:ext>
            </a:extLst>
          </p:cNvPr>
          <p:cNvSpPr txBox="1"/>
          <p:nvPr/>
        </p:nvSpPr>
        <p:spPr>
          <a:xfrm>
            <a:off x="6337576" y="2630723"/>
            <a:ext cx="914400" cy="369332"/>
          </a:xfrm>
          <a:prstGeom prst="rect">
            <a:avLst/>
          </a:prstGeom>
          <a:noFill/>
        </p:spPr>
        <p:txBody>
          <a:bodyPr wrap="square" rtlCol="0">
            <a:spAutoFit/>
          </a:bodyPr>
          <a:lstStyle/>
          <a:p>
            <a:r>
              <a:rPr kumimoji="1" lang="ja-JP" altLang="en-US" dirty="0"/>
              <a:t>支援者</a:t>
            </a:r>
          </a:p>
        </p:txBody>
      </p:sp>
    </p:spTree>
    <p:extLst>
      <p:ext uri="{BB962C8B-B14F-4D97-AF65-F5344CB8AC3E}">
        <p14:creationId xmlns:p14="http://schemas.microsoft.com/office/powerpoint/2010/main" val="10057886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82E2F42-F551-46C5-BCA8-768F74D1D9F2}"/>
              </a:ext>
            </a:extLst>
          </p:cNvPr>
          <p:cNvSpPr>
            <a:spLocks noGrp="1"/>
          </p:cNvSpPr>
          <p:nvPr>
            <p:ph type="title"/>
          </p:nvPr>
        </p:nvSpPr>
        <p:spPr/>
        <p:txBody>
          <a:bodyPr/>
          <a:lstStyle/>
          <a:p>
            <a:r>
              <a:rPr kumimoji="1" lang="ja-JP" altLang="en-US" dirty="0"/>
              <a:t>クラウドファンディング</a:t>
            </a:r>
          </a:p>
        </p:txBody>
      </p:sp>
      <p:graphicFrame>
        <p:nvGraphicFramePr>
          <p:cNvPr id="5" name="コンテンツ プレースホルダー 4">
            <a:extLst>
              <a:ext uri="{FF2B5EF4-FFF2-40B4-BE49-F238E27FC236}">
                <a16:creationId xmlns:a16="http://schemas.microsoft.com/office/drawing/2014/main" id="{5B784CF1-582C-4F72-9C8E-DCBB9555E60F}"/>
              </a:ext>
            </a:extLst>
          </p:cNvPr>
          <p:cNvGraphicFramePr>
            <a:graphicFrameLocks noGrp="1"/>
          </p:cNvGraphicFramePr>
          <p:nvPr>
            <p:ph idx="1"/>
            <p:extLst>
              <p:ext uri="{D42A27DB-BD31-4B8C-83A1-F6EECF244321}">
                <p14:modId xmlns:p14="http://schemas.microsoft.com/office/powerpoint/2010/main" val="2904269003"/>
              </p:ext>
            </p:extLst>
          </p:nvPr>
        </p:nvGraphicFramePr>
        <p:xfrm>
          <a:off x="1433873" y="3876559"/>
          <a:ext cx="6368616" cy="2143594"/>
        </p:xfrm>
        <a:graphic>
          <a:graphicData uri="http://schemas.openxmlformats.org/drawingml/2006/table">
            <a:tbl>
              <a:tblPr firstRow="1" firstCol="1" bandRow="1"/>
              <a:tblGrid>
                <a:gridCol w="3184308">
                  <a:extLst>
                    <a:ext uri="{9D8B030D-6E8A-4147-A177-3AD203B41FA5}">
                      <a16:colId xmlns:a16="http://schemas.microsoft.com/office/drawing/2014/main" val="3896523797"/>
                    </a:ext>
                  </a:extLst>
                </a:gridCol>
                <a:gridCol w="3184308">
                  <a:extLst>
                    <a:ext uri="{9D8B030D-6E8A-4147-A177-3AD203B41FA5}">
                      <a16:colId xmlns:a16="http://schemas.microsoft.com/office/drawing/2014/main" val="1690338873"/>
                    </a:ext>
                  </a:extLst>
                </a:gridCol>
              </a:tblGrid>
              <a:tr h="267040">
                <a:tc>
                  <a:txBody>
                    <a:bodyPr/>
                    <a:lstStyle/>
                    <a:p>
                      <a:pPr algn="ctr">
                        <a:spcAft>
                          <a:spcPts val="0"/>
                        </a:spcAft>
                      </a:pPr>
                      <a:r>
                        <a:rPr lang="ja-JP" sz="1800" kern="100" dirty="0">
                          <a:effectLst/>
                          <a:latin typeface="+mn-ea"/>
                          <a:ea typeface="+mn-ea"/>
                          <a:cs typeface="Times New Roman" panose="02020603050405020304" pitchFamily="18" charset="0"/>
                        </a:rPr>
                        <a:t>メリット</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800" kern="100" dirty="0">
                          <a:effectLst/>
                          <a:latin typeface="+mn-ea"/>
                          <a:ea typeface="+mn-ea"/>
                          <a:cs typeface="Times New Roman" panose="02020603050405020304" pitchFamily="18" charset="0"/>
                        </a:rPr>
                        <a:t>デメリット</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294061"/>
                  </a:ext>
                </a:extLst>
              </a:tr>
              <a:tr h="1869274">
                <a:tc>
                  <a:txBody>
                    <a:bodyPr/>
                    <a:lstStyle/>
                    <a:p>
                      <a:pPr marL="139700" indent="-139700" algn="just">
                        <a:spcAft>
                          <a:spcPts val="0"/>
                        </a:spcAft>
                        <a:tabLst/>
                      </a:pPr>
                      <a:r>
                        <a:rPr lang="ja-JP" sz="1800" kern="100" dirty="0">
                          <a:effectLst/>
                          <a:latin typeface="+mn-ea"/>
                          <a:ea typeface="+mn-ea"/>
                          <a:cs typeface="Times New Roman" panose="02020603050405020304" pitchFamily="18" charset="0"/>
                        </a:rPr>
                        <a:t>・誰でも気軽に募集・支援ができる</a:t>
                      </a:r>
                    </a:p>
                    <a:p>
                      <a:pPr marL="139700" indent="-139700" algn="just">
                        <a:spcAft>
                          <a:spcPts val="0"/>
                        </a:spcAft>
                        <a:tabLst/>
                      </a:pPr>
                      <a:r>
                        <a:rPr lang="ja-JP" sz="1800" kern="100" dirty="0">
                          <a:effectLst/>
                          <a:latin typeface="+mn-ea"/>
                          <a:ea typeface="+mn-ea"/>
                          <a:cs typeface="Times New Roman" panose="02020603050405020304" pitchFamily="18" charset="0"/>
                        </a:rPr>
                        <a:t>・寄付型以外は，支援額に応じたリターンがある</a:t>
                      </a:r>
                    </a:p>
                    <a:p>
                      <a:pPr marL="139700" indent="-139700" algn="just">
                        <a:spcAft>
                          <a:spcPts val="0"/>
                        </a:spcAft>
                        <a:tabLst/>
                      </a:pPr>
                      <a:r>
                        <a:rPr lang="ja-JP" sz="1800" kern="100" dirty="0">
                          <a:effectLst/>
                          <a:latin typeface="+mn-ea"/>
                          <a:ea typeface="+mn-ea"/>
                          <a:cs typeface="Times New Roman" panose="02020603050405020304" pitchFamily="18" charset="0"/>
                        </a:rPr>
                        <a:t>・夢・プロジェクトの成功に近づく</a:t>
                      </a:r>
                    </a:p>
                    <a:p>
                      <a:pPr marL="139700" indent="-139700" algn="just">
                        <a:spcAft>
                          <a:spcPts val="0"/>
                        </a:spcAft>
                        <a:tabLst/>
                      </a:pPr>
                      <a:r>
                        <a:rPr lang="ja-JP" sz="1800" kern="100" dirty="0">
                          <a:effectLst/>
                          <a:latin typeface="+mn-ea"/>
                          <a:ea typeface="+mn-ea"/>
                          <a:cs typeface="Times New Roman" panose="02020603050405020304" pitchFamily="18" charset="0"/>
                        </a:rPr>
                        <a:t>・事業の</a:t>
                      </a:r>
                      <a:r>
                        <a:rPr lang="en-US" sz="1800" kern="100" dirty="0">
                          <a:effectLst/>
                          <a:latin typeface="+mn-ea"/>
                          <a:ea typeface="+mn-ea"/>
                          <a:cs typeface="Times New Roman" panose="02020603050405020304" pitchFamily="18" charset="0"/>
                        </a:rPr>
                        <a:t>PR</a:t>
                      </a:r>
                      <a:r>
                        <a:rPr lang="ja-JP" sz="1800" kern="100" dirty="0">
                          <a:effectLst/>
                          <a:latin typeface="+mn-ea"/>
                          <a:ea typeface="+mn-ea"/>
                          <a:cs typeface="Times New Roman" panose="02020603050405020304" pitchFamily="18" charset="0"/>
                        </a:rPr>
                        <a:t>効果がある</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9700" indent="-139700" algn="just">
                        <a:spcAft>
                          <a:spcPts val="0"/>
                        </a:spcAft>
                        <a:tabLst/>
                      </a:pPr>
                      <a:r>
                        <a:rPr lang="ja-JP" sz="1800" kern="100" dirty="0">
                          <a:effectLst/>
                          <a:latin typeface="+mn-ea"/>
                          <a:ea typeface="+mn-ea"/>
                          <a:cs typeface="Times New Roman" panose="02020603050405020304" pitchFamily="18" charset="0"/>
                        </a:rPr>
                        <a:t>・プロジェクトが必ず実行されるとは限らない</a:t>
                      </a:r>
                    </a:p>
                    <a:p>
                      <a:pPr marL="139700" indent="-139700" algn="just">
                        <a:spcAft>
                          <a:spcPts val="0"/>
                        </a:spcAft>
                        <a:tabLst/>
                      </a:pPr>
                      <a:r>
                        <a:rPr lang="ja-JP" sz="1800" kern="100" dirty="0">
                          <a:effectLst/>
                          <a:latin typeface="+mn-ea"/>
                          <a:ea typeface="+mn-ea"/>
                          <a:cs typeface="Times New Roman" panose="02020603050405020304" pitchFamily="18" charset="0"/>
                        </a:rPr>
                        <a:t>・プロジェクトが失敗しても返金されない可能性がある</a:t>
                      </a:r>
                    </a:p>
                    <a:p>
                      <a:pPr marL="139700" indent="-139700" algn="just">
                        <a:spcAft>
                          <a:spcPts val="0"/>
                        </a:spcAft>
                        <a:tabLst/>
                      </a:pPr>
                      <a:r>
                        <a:rPr lang="ja-JP" sz="1800" kern="100" dirty="0">
                          <a:effectLst/>
                          <a:latin typeface="+mn-ea"/>
                          <a:ea typeface="+mn-ea"/>
                          <a:cs typeface="Times New Roman" panose="02020603050405020304" pitchFamily="18" charset="0"/>
                        </a:rPr>
                        <a:t>・必要資金すべてを賄うのは非現実的</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45981043"/>
                  </a:ext>
                </a:extLst>
              </a:tr>
            </a:tbl>
          </a:graphicData>
        </a:graphic>
      </p:graphicFrame>
      <p:sp>
        <p:nvSpPr>
          <p:cNvPr id="4" name="スライド番号プレースホルダー 3">
            <a:extLst>
              <a:ext uri="{FF2B5EF4-FFF2-40B4-BE49-F238E27FC236}">
                <a16:creationId xmlns:a16="http://schemas.microsoft.com/office/drawing/2014/main" id="{7C3FF567-1967-4E90-AD8C-A2270011D8C6}"/>
              </a:ext>
            </a:extLst>
          </p:cNvPr>
          <p:cNvSpPr>
            <a:spLocks noGrp="1"/>
          </p:cNvSpPr>
          <p:nvPr>
            <p:ph type="sldNum" sz="quarter" idx="12"/>
          </p:nvPr>
        </p:nvSpPr>
        <p:spPr/>
        <p:txBody>
          <a:bodyPr/>
          <a:lstStyle/>
          <a:p>
            <a:fld id="{B13015E0-D3DE-4BD3-9515-E17F2C0F0D1C}" type="slidenum">
              <a:rPr kumimoji="1" lang="ja-JP" altLang="en-US" smtClean="0"/>
              <a:t>18</a:t>
            </a:fld>
            <a:endParaRPr kumimoji="1" lang="ja-JP" altLang="en-US"/>
          </a:p>
        </p:txBody>
      </p:sp>
      <p:graphicFrame>
        <p:nvGraphicFramePr>
          <p:cNvPr id="7" name="表 6">
            <a:extLst>
              <a:ext uri="{FF2B5EF4-FFF2-40B4-BE49-F238E27FC236}">
                <a16:creationId xmlns:a16="http://schemas.microsoft.com/office/drawing/2014/main" id="{B5C603AE-464A-48ED-B986-F0249454A233}"/>
              </a:ext>
            </a:extLst>
          </p:cNvPr>
          <p:cNvGraphicFramePr>
            <a:graphicFrameLocks noGrp="1"/>
          </p:cNvGraphicFramePr>
          <p:nvPr>
            <p:extLst>
              <p:ext uri="{D42A27DB-BD31-4B8C-83A1-F6EECF244321}">
                <p14:modId xmlns:p14="http://schemas.microsoft.com/office/powerpoint/2010/main" val="2036399729"/>
              </p:ext>
            </p:extLst>
          </p:nvPr>
        </p:nvGraphicFramePr>
        <p:xfrm>
          <a:off x="822960" y="1794542"/>
          <a:ext cx="7543800" cy="1854200"/>
        </p:xfrm>
        <a:graphic>
          <a:graphicData uri="http://schemas.openxmlformats.org/drawingml/2006/table">
            <a:tbl>
              <a:tblPr firstRow="1" bandRow="1">
                <a:tableStyleId>{5940675A-B579-460E-94D1-54222C63F5DA}</a:tableStyleId>
              </a:tblPr>
              <a:tblGrid>
                <a:gridCol w="986790">
                  <a:extLst>
                    <a:ext uri="{9D8B030D-6E8A-4147-A177-3AD203B41FA5}">
                      <a16:colId xmlns:a16="http://schemas.microsoft.com/office/drawing/2014/main" val="1230841489"/>
                    </a:ext>
                  </a:extLst>
                </a:gridCol>
                <a:gridCol w="6557010">
                  <a:extLst>
                    <a:ext uri="{9D8B030D-6E8A-4147-A177-3AD203B41FA5}">
                      <a16:colId xmlns:a16="http://schemas.microsoft.com/office/drawing/2014/main" val="510596739"/>
                    </a:ext>
                  </a:extLst>
                </a:gridCol>
              </a:tblGrid>
              <a:tr h="370840">
                <a:tc>
                  <a:txBody>
                    <a:bodyPr/>
                    <a:lstStyle/>
                    <a:p>
                      <a:r>
                        <a:rPr kumimoji="1" lang="ja-JP" altLang="en-US" dirty="0"/>
                        <a:t>寄付型</a:t>
                      </a:r>
                    </a:p>
                  </a:txBody>
                  <a:tcPr/>
                </a:tc>
                <a:tc>
                  <a:txBody>
                    <a:bodyPr/>
                    <a:lstStyle/>
                    <a:p>
                      <a:r>
                        <a:rPr kumimoji="1" lang="ja-JP" altLang="ja-JP" sz="1800" kern="1200">
                          <a:solidFill>
                            <a:schemeClr val="tx1"/>
                          </a:solidFill>
                          <a:effectLst/>
                          <a:latin typeface="+mn-lt"/>
                          <a:ea typeface="+mn-ea"/>
                          <a:cs typeface="+mn-cs"/>
                        </a:rPr>
                        <a:t>集めた資金を全額寄付</a:t>
                      </a:r>
                      <a:r>
                        <a:rPr kumimoji="1" lang="ja-JP" altLang="en-US" sz="1800" kern="1200">
                          <a:solidFill>
                            <a:schemeClr val="tx1"/>
                          </a:solidFill>
                          <a:effectLst/>
                          <a:latin typeface="+mn-lt"/>
                          <a:ea typeface="+mn-ea"/>
                          <a:cs typeface="+mn-cs"/>
                        </a:rPr>
                        <a:t>．</a:t>
                      </a:r>
                      <a:r>
                        <a:rPr kumimoji="1" lang="ja-JP" altLang="ja-JP" sz="1800" kern="1200">
                          <a:solidFill>
                            <a:schemeClr val="tx1"/>
                          </a:solidFill>
                          <a:effectLst/>
                          <a:latin typeface="+mn-lt"/>
                          <a:ea typeface="+mn-ea"/>
                          <a:cs typeface="+mn-cs"/>
                        </a:rPr>
                        <a:t>リターン</a:t>
                      </a:r>
                      <a:r>
                        <a:rPr kumimoji="1" lang="ja-JP" altLang="en-US" sz="1800" kern="1200">
                          <a:solidFill>
                            <a:schemeClr val="tx1"/>
                          </a:solidFill>
                          <a:effectLst/>
                          <a:latin typeface="+mn-lt"/>
                          <a:ea typeface="+mn-ea"/>
                          <a:cs typeface="+mn-cs"/>
                        </a:rPr>
                        <a:t>は</a:t>
                      </a:r>
                      <a:r>
                        <a:rPr kumimoji="1" lang="ja-JP" altLang="ja-JP" sz="1800" kern="1200">
                          <a:solidFill>
                            <a:schemeClr val="tx1"/>
                          </a:solidFill>
                          <a:effectLst/>
                          <a:latin typeface="+mn-lt"/>
                          <a:ea typeface="+mn-ea"/>
                          <a:cs typeface="+mn-cs"/>
                        </a:rPr>
                        <a:t>ない</a:t>
                      </a:r>
                      <a:r>
                        <a:rPr kumimoji="1" lang="ja-JP" altLang="en-US" sz="1800" kern="1200">
                          <a:solidFill>
                            <a:schemeClr val="tx1"/>
                          </a:solidFill>
                          <a:effectLst/>
                          <a:latin typeface="+mn-lt"/>
                          <a:ea typeface="+mn-ea"/>
                          <a:cs typeface="+mn-cs"/>
                        </a:rPr>
                        <a:t>．</a:t>
                      </a:r>
                      <a:endParaRPr kumimoji="1" lang="ja-JP" altLang="en-US"/>
                    </a:p>
                  </a:txBody>
                  <a:tcPr/>
                </a:tc>
                <a:extLst>
                  <a:ext uri="{0D108BD9-81ED-4DB2-BD59-A6C34878D82A}">
                    <a16:rowId xmlns:a16="http://schemas.microsoft.com/office/drawing/2014/main" val="1886060927"/>
                  </a:ext>
                </a:extLst>
              </a:tr>
              <a:tr h="370840">
                <a:tc>
                  <a:txBody>
                    <a:bodyPr/>
                    <a:lstStyle/>
                    <a:p>
                      <a:r>
                        <a:rPr kumimoji="1" lang="ja-JP" altLang="en-US" dirty="0"/>
                        <a:t>投資型</a:t>
                      </a:r>
                    </a:p>
                  </a:txBody>
                  <a:tcPr/>
                </a:tc>
                <a:tc>
                  <a:txBody>
                    <a:bodyPr/>
                    <a:lstStyle/>
                    <a:p>
                      <a:r>
                        <a:rPr kumimoji="1" lang="ja-JP" altLang="ja-JP" sz="1800" kern="1200">
                          <a:solidFill>
                            <a:schemeClr val="tx1"/>
                          </a:solidFill>
                          <a:effectLst/>
                          <a:latin typeface="+mn-lt"/>
                          <a:ea typeface="+mn-ea"/>
                          <a:cs typeface="+mn-cs"/>
                        </a:rPr>
                        <a:t>出資者がプロジェクト等の利益から配当としてリターンを受け取る</a:t>
                      </a:r>
                      <a:r>
                        <a:rPr kumimoji="1" lang="ja-JP" altLang="en-US" sz="1800" kern="1200">
                          <a:solidFill>
                            <a:schemeClr val="tx1"/>
                          </a:solidFill>
                          <a:effectLst/>
                          <a:latin typeface="+mn-lt"/>
                          <a:ea typeface="+mn-ea"/>
                          <a:cs typeface="+mn-cs"/>
                        </a:rPr>
                        <a:t>．</a:t>
                      </a:r>
                      <a:endParaRPr kumimoji="1" lang="ja-JP" altLang="en-US"/>
                    </a:p>
                  </a:txBody>
                  <a:tcPr/>
                </a:tc>
                <a:extLst>
                  <a:ext uri="{0D108BD9-81ED-4DB2-BD59-A6C34878D82A}">
                    <a16:rowId xmlns:a16="http://schemas.microsoft.com/office/drawing/2014/main" val="3183659775"/>
                  </a:ext>
                </a:extLst>
              </a:tr>
              <a:tr h="370840">
                <a:tc>
                  <a:txBody>
                    <a:bodyPr/>
                    <a:lstStyle/>
                    <a:p>
                      <a:r>
                        <a:rPr kumimoji="1" lang="ja-JP" altLang="en-US" dirty="0"/>
                        <a:t>融資型</a:t>
                      </a:r>
                    </a:p>
                  </a:txBody>
                  <a:tcPr/>
                </a:tc>
                <a:tc>
                  <a:txBody>
                    <a:bodyPr/>
                    <a:lstStyle/>
                    <a:p>
                      <a:r>
                        <a:rPr kumimoji="1" lang="ja-JP" altLang="ja-JP" sz="1800" kern="1200">
                          <a:solidFill>
                            <a:schemeClr val="tx1"/>
                          </a:solidFill>
                          <a:effectLst/>
                          <a:latin typeface="+mn-lt"/>
                          <a:ea typeface="+mn-ea"/>
                          <a:cs typeface="+mn-cs"/>
                        </a:rPr>
                        <a:t>利子という形でリターンを受け取る</a:t>
                      </a:r>
                      <a:r>
                        <a:rPr lang="ja-JP" altLang="ja-JP">
                          <a:effectLst/>
                        </a:rPr>
                        <a:t> </a:t>
                      </a:r>
                      <a:r>
                        <a:rPr kumimoji="1" lang="ja-JP" altLang="en-US" sz="1800" kern="1200">
                          <a:solidFill>
                            <a:schemeClr val="tx1"/>
                          </a:solidFill>
                          <a:effectLst/>
                          <a:latin typeface="+mn-lt"/>
                          <a:ea typeface="+mn-ea"/>
                          <a:cs typeface="+mn-cs"/>
                        </a:rPr>
                        <a:t>．</a:t>
                      </a:r>
                      <a:endParaRPr kumimoji="1" lang="ja-JP" altLang="en-US"/>
                    </a:p>
                  </a:txBody>
                  <a:tcPr/>
                </a:tc>
                <a:extLst>
                  <a:ext uri="{0D108BD9-81ED-4DB2-BD59-A6C34878D82A}">
                    <a16:rowId xmlns:a16="http://schemas.microsoft.com/office/drawing/2014/main" val="1352451220"/>
                  </a:ext>
                </a:extLst>
              </a:tr>
              <a:tr h="370840">
                <a:tc>
                  <a:txBody>
                    <a:bodyPr/>
                    <a:lstStyle/>
                    <a:p>
                      <a:r>
                        <a:rPr kumimoji="1" lang="ja-JP" altLang="en-US" dirty="0"/>
                        <a:t>購入型</a:t>
                      </a:r>
                    </a:p>
                  </a:txBody>
                  <a:tcPr/>
                </a:tc>
                <a:tc>
                  <a:txBody>
                    <a:bodyPr/>
                    <a:lstStyle/>
                    <a:p>
                      <a:r>
                        <a:rPr kumimoji="1" lang="ja-JP" altLang="ja-JP" sz="1800" kern="1200">
                          <a:solidFill>
                            <a:schemeClr val="tx1"/>
                          </a:solidFill>
                          <a:effectLst/>
                          <a:latin typeface="+mn-lt"/>
                          <a:ea typeface="+mn-ea"/>
                          <a:cs typeface="+mn-cs"/>
                        </a:rPr>
                        <a:t>金銭ではなくモノやサービス</a:t>
                      </a:r>
                      <a:r>
                        <a:rPr kumimoji="1" lang="ja-JP" altLang="en-US" sz="1800" kern="1200">
                          <a:solidFill>
                            <a:schemeClr val="tx1"/>
                          </a:solidFill>
                          <a:effectLst/>
                          <a:latin typeface="+mn-lt"/>
                          <a:ea typeface="+mn-ea"/>
                          <a:cs typeface="+mn-cs"/>
                        </a:rPr>
                        <a:t>，</a:t>
                      </a:r>
                      <a:r>
                        <a:rPr kumimoji="1" lang="ja-JP" altLang="ja-JP" sz="1800" kern="1200">
                          <a:solidFill>
                            <a:schemeClr val="tx1"/>
                          </a:solidFill>
                          <a:effectLst/>
                          <a:latin typeface="+mn-lt"/>
                          <a:ea typeface="+mn-ea"/>
                          <a:cs typeface="+mn-cs"/>
                        </a:rPr>
                        <a:t>権利という形での特典を受け取る</a:t>
                      </a:r>
                      <a:r>
                        <a:rPr lang="ja-JP" altLang="ja-JP">
                          <a:effectLst/>
                        </a:rPr>
                        <a:t> </a:t>
                      </a:r>
                      <a:r>
                        <a:rPr kumimoji="1" lang="ja-JP" altLang="en-US" sz="1800" kern="1200">
                          <a:solidFill>
                            <a:schemeClr val="tx1"/>
                          </a:solidFill>
                          <a:effectLst/>
                          <a:latin typeface="+mn-lt"/>
                          <a:ea typeface="+mn-ea"/>
                          <a:cs typeface="+mn-cs"/>
                        </a:rPr>
                        <a:t>．</a:t>
                      </a:r>
                      <a:endParaRPr kumimoji="1" lang="ja-JP" altLang="en-US"/>
                    </a:p>
                  </a:txBody>
                  <a:tcPr/>
                </a:tc>
                <a:extLst>
                  <a:ext uri="{0D108BD9-81ED-4DB2-BD59-A6C34878D82A}">
                    <a16:rowId xmlns:a16="http://schemas.microsoft.com/office/drawing/2014/main" val="3980213557"/>
                  </a:ext>
                </a:extLst>
              </a:tr>
              <a:tr h="370840">
                <a:tc>
                  <a:txBody>
                    <a:bodyPr/>
                    <a:lstStyle/>
                    <a:p>
                      <a:r>
                        <a:rPr kumimoji="1" lang="ja-JP" altLang="en-US"/>
                        <a:t>株式型</a:t>
                      </a:r>
                    </a:p>
                  </a:txBody>
                  <a:tcPr/>
                </a:tc>
                <a:tc>
                  <a:txBody>
                    <a:bodyPr/>
                    <a:lstStyle/>
                    <a:p>
                      <a:r>
                        <a:rPr kumimoji="1" lang="ja-JP" altLang="ja-JP" sz="1800" kern="1200">
                          <a:solidFill>
                            <a:schemeClr val="tx1"/>
                          </a:solidFill>
                          <a:effectLst/>
                          <a:latin typeface="+mn-lt"/>
                          <a:ea typeface="+mn-ea"/>
                          <a:cs typeface="+mn-cs"/>
                        </a:rPr>
                        <a:t>非上場の株式に投資を行う</a:t>
                      </a:r>
                      <a:r>
                        <a:rPr lang="ja-JP" altLang="ja-JP">
                          <a:effectLst/>
                        </a:rPr>
                        <a:t> </a:t>
                      </a:r>
                      <a:r>
                        <a:rPr kumimoji="1" lang="ja-JP" altLang="en-US" sz="1800" kern="1200">
                          <a:solidFill>
                            <a:schemeClr val="tx1"/>
                          </a:solidFill>
                          <a:effectLst/>
                          <a:latin typeface="+mn-lt"/>
                          <a:ea typeface="+mn-ea"/>
                          <a:cs typeface="+mn-cs"/>
                        </a:rPr>
                        <a:t>．</a:t>
                      </a:r>
                      <a:endParaRPr kumimoji="1" lang="ja-JP" altLang="en-US" dirty="0"/>
                    </a:p>
                  </a:txBody>
                  <a:tcPr/>
                </a:tc>
                <a:extLst>
                  <a:ext uri="{0D108BD9-81ED-4DB2-BD59-A6C34878D82A}">
                    <a16:rowId xmlns:a16="http://schemas.microsoft.com/office/drawing/2014/main" val="954758375"/>
                  </a:ext>
                </a:extLst>
              </a:tr>
            </a:tbl>
          </a:graphicData>
        </a:graphic>
      </p:graphicFrame>
    </p:spTree>
    <p:extLst>
      <p:ext uri="{BB962C8B-B14F-4D97-AF65-F5344CB8AC3E}">
        <p14:creationId xmlns:p14="http://schemas.microsoft.com/office/powerpoint/2010/main" val="1279902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807A89-102E-874A-B450-DFB93D05BA87}"/>
              </a:ext>
            </a:extLst>
          </p:cNvPr>
          <p:cNvSpPr>
            <a:spLocks noGrp="1"/>
          </p:cNvSpPr>
          <p:nvPr>
            <p:ph type="title"/>
          </p:nvPr>
        </p:nvSpPr>
        <p:spPr/>
        <p:txBody>
          <a:bodyPr/>
          <a:lstStyle/>
          <a:p>
            <a:r>
              <a:rPr kumimoji="1" lang="ja-JP" altLang="en-US"/>
              <a:t>クラウドファンディングの</a:t>
            </a:r>
            <a:br>
              <a:rPr kumimoji="1" lang="en-US" altLang="ja-JP" dirty="0"/>
            </a:br>
            <a:r>
              <a:rPr kumimoji="1" lang="ja-JP" altLang="en-US"/>
              <a:t>未来予測</a:t>
            </a:r>
          </a:p>
        </p:txBody>
      </p:sp>
      <p:sp>
        <p:nvSpPr>
          <p:cNvPr id="3" name="コンテンツ プレースホルダー 2">
            <a:extLst>
              <a:ext uri="{FF2B5EF4-FFF2-40B4-BE49-F238E27FC236}">
                <a16:creationId xmlns:a16="http://schemas.microsoft.com/office/drawing/2014/main" id="{1DC06BD6-6BC2-364F-97BE-25E2319C5908}"/>
              </a:ext>
            </a:extLst>
          </p:cNvPr>
          <p:cNvSpPr>
            <a:spLocks noGrp="1"/>
          </p:cNvSpPr>
          <p:nvPr>
            <p:ph idx="1"/>
          </p:nvPr>
        </p:nvSpPr>
        <p:spPr/>
        <p:txBody>
          <a:bodyPr>
            <a:noAutofit/>
          </a:bodyPr>
          <a:lstStyle/>
          <a:p>
            <a:pPr marL="447675" indent="-447675">
              <a:buFont typeface="Wingdings" panose="05000000000000000000" pitchFamily="2" charset="2"/>
              <a:buChar char="l"/>
            </a:pPr>
            <a:r>
              <a:rPr kumimoji="1" lang="ja-JP" altLang="en-US" sz="3200"/>
              <a:t>現在のクラウドファンディングは「</a:t>
            </a:r>
            <a:r>
              <a:rPr kumimoji="1" lang="en-US" altLang="ja-JP" sz="3200" dirty="0"/>
              <a:t>Web</a:t>
            </a:r>
            <a:r>
              <a:rPr kumimoji="1" lang="ja-JP" altLang="en-US" sz="3200" dirty="0"/>
              <a:t>上での募金</a:t>
            </a:r>
            <a:r>
              <a:rPr kumimoji="1" lang="ja-JP" altLang="en-US" sz="3200"/>
              <a:t>活動」</a:t>
            </a:r>
            <a:endParaRPr lang="en-US" altLang="ja-JP" sz="3200" dirty="0"/>
          </a:p>
          <a:p>
            <a:pPr marL="447675" indent="-447675">
              <a:buFont typeface="Wingdings" panose="05000000000000000000" pitchFamily="2" charset="2"/>
              <a:buChar char="l"/>
            </a:pPr>
            <a:r>
              <a:rPr kumimoji="1" lang="ja-JP" altLang="en-US" sz="3200"/>
              <a:t>市場規模は</a:t>
            </a:r>
            <a:r>
              <a:rPr kumimoji="1" lang="ja-JP" altLang="en-US" sz="3200" dirty="0"/>
              <a:t>右肩上がりに</a:t>
            </a:r>
            <a:r>
              <a:rPr kumimoji="1" lang="ja-JP" altLang="en-US" sz="3200"/>
              <a:t>なって</a:t>
            </a:r>
            <a:r>
              <a:rPr lang="ja-JP" altLang="en-US" sz="3200"/>
              <a:t>いる．</a:t>
            </a:r>
            <a:endParaRPr kumimoji="1" lang="en-US" altLang="ja-JP" sz="3200" dirty="0"/>
          </a:p>
          <a:p>
            <a:pPr marL="447675" indent="-447675">
              <a:buFont typeface="Wingdings" panose="05000000000000000000" pitchFamily="2" charset="2"/>
              <a:buChar char="l"/>
            </a:pPr>
            <a:r>
              <a:rPr kumimoji="1" lang="ja-JP" altLang="en-US" sz="3200"/>
              <a:t>サービス</a:t>
            </a:r>
            <a:r>
              <a:rPr kumimoji="1" lang="ja-JP" altLang="en-US" sz="3200" dirty="0"/>
              <a:t>の宣伝・情報発信に力</a:t>
            </a:r>
            <a:r>
              <a:rPr kumimoji="1" lang="ja-JP" altLang="en-US" sz="3200"/>
              <a:t>を入れ，認知度</a:t>
            </a:r>
            <a:r>
              <a:rPr kumimoji="1" lang="ja-JP" altLang="en-US" sz="3200" dirty="0"/>
              <a:t>を高める</a:t>
            </a:r>
            <a:r>
              <a:rPr kumimoji="1" lang="ja-JP" altLang="en-US" sz="3200"/>
              <a:t>ことで，市場規模はますます大きくなっていく</a:t>
            </a:r>
            <a:r>
              <a:rPr lang="ja-JP" altLang="en-US" sz="3200"/>
              <a:t>．</a:t>
            </a:r>
            <a:endParaRPr kumimoji="1" lang="ja-JP" altLang="en-US" sz="3200" dirty="0"/>
          </a:p>
        </p:txBody>
      </p:sp>
      <p:sp>
        <p:nvSpPr>
          <p:cNvPr id="4" name="スライド番号プレースホルダー 3">
            <a:extLst>
              <a:ext uri="{FF2B5EF4-FFF2-40B4-BE49-F238E27FC236}">
                <a16:creationId xmlns:a16="http://schemas.microsoft.com/office/drawing/2014/main" id="{1883EC5E-9EF3-7E40-8C06-80CEC545D457}"/>
              </a:ext>
            </a:extLst>
          </p:cNvPr>
          <p:cNvSpPr>
            <a:spLocks noGrp="1"/>
          </p:cNvSpPr>
          <p:nvPr>
            <p:ph type="sldNum" sz="quarter" idx="12"/>
          </p:nvPr>
        </p:nvSpPr>
        <p:spPr/>
        <p:txBody>
          <a:bodyPr/>
          <a:lstStyle/>
          <a:p>
            <a:fld id="{B13015E0-D3DE-4BD3-9515-E17F2C0F0D1C}" type="slidenum">
              <a:rPr kumimoji="1" lang="ja-JP" altLang="en-US" smtClean="0"/>
              <a:t>19</a:t>
            </a:fld>
            <a:endParaRPr kumimoji="1" lang="ja-JP" altLang="en-US"/>
          </a:p>
        </p:txBody>
      </p:sp>
    </p:spTree>
    <p:extLst>
      <p:ext uri="{BB962C8B-B14F-4D97-AF65-F5344CB8AC3E}">
        <p14:creationId xmlns:p14="http://schemas.microsoft.com/office/powerpoint/2010/main" val="3969029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15EEDE8-4B63-FF42-86EE-4B464D4ADB3E}"/>
              </a:ext>
            </a:extLst>
          </p:cNvPr>
          <p:cNvSpPr>
            <a:spLocks noGrp="1"/>
          </p:cNvSpPr>
          <p:nvPr>
            <p:ph type="title"/>
          </p:nvPr>
        </p:nvSpPr>
        <p:spPr/>
        <p:txBody>
          <a:bodyPr/>
          <a:lstStyle/>
          <a:p>
            <a:r>
              <a:rPr lang="ja-JP" altLang="en-US"/>
              <a:t>研究目的</a:t>
            </a:r>
            <a:endParaRPr kumimoji="1" lang="ja-JP" altLang="en-US"/>
          </a:p>
        </p:txBody>
      </p:sp>
      <p:sp>
        <p:nvSpPr>
          <p:cNvPr id="3" name="コンテンツ プレースホルダー 2">
            <a:extLst>
              <a:ext uri="{FF2B5EF4-FFF2-40B4-BE49-F238E27FC236}">
                <a16:creationId xmlns:a16="http://schemas.microsoft.com/office/drawing/2014/main" id="{623C2ED2-0C5A-E346-A93F-74D027216A5C}"/>
              </a:ext>
            </a:extLst>
          </p:cNvPr>
          <p:cNvSpPr>
            <a:spLocks noGrp="1"/>
          </p:cNvSpPr>
          <p:nvPr>
            <p:ph idx="1"/>
          </p:nvPr>
        </p:nvSpPr>
        <p:spPr/>
        <p:txBody>
          <a:bodyPr>
            <a:normAutofit/>
          </a:bodyPr>
          <a:lstStyle/>
          <a:p>
            <a:pPr marL="317500" indent="-317500">
              <a:buFont typeface="Wingdings" pitchFamily="2" charset="2"/>
              <a:buChar char="l"/>
            </a:pPr>
            <a:r>
              <a:rPr lang="ja-JP" altLang="en-US" sz="3200"/>
              <a:t>情報技術と経済活動の関係について調査する．</a:t>
            </a:r>
            <a:endParaRPr kumimoji="1" lang="en-US" altLang="ja-JP" sz="3200" dirty="0"/>
          </a:p>
          <a:p>
            <a:pPr marL="317500" indent="-317500">
              <a:buFont typeface="Wingdings" pitchFamily="2" charset="2"/>
              <a:buChar char="l"/>
            </a:pPr>
            <a:r>
              <a:rPr lang="ja-JP" altLang="en-US" sz="3200"/>
              <a:t>その中でも経済規模が大きいフィンテックの３領域について、今後の影響を検討する．</a:t>
            </a:r>
            <a:endParaRPr kumimoji="1" lang="ja-JP" altLang="en-US" sz="3200"/>
          </a:p>
        </p:txBody>
      </p:sp>
      <p:sp>
        <p:nvSpPr>
          <p:cNvPr id="4" name="スライド番号プレースホルダー 3">
            <a:extLst>
              <a:ext uri="{FF2B5EF4-FFF2-40B4-BE49-F238E27FC236}">
                <a16:creationId xmlns:a16="http://schemas.microsoft.com/office/drawing/2014/main" id="{12611615-B5EB-CF4C-9F43-FF9E7B5B1C99}"/>
              </a:ext>
            </a:extLst>
          </p:cNvPr>
          <p:cNvSpPr>
            <a:spLocks noGrp="1"/>
          </p:cNvSpPr>
          <p:nvPr>
            <p:ph type="sldNum" sz="quarter" idx="12"/>
          </p:nvPr>
        </p:nvSpPr>
        <p:spPr/>
        <p:txBody>
          <a:bodyPr/>
          <a:lstStyle/>
          <a:p>
            <a:fld id="{B13015E0-D3DE-4BD3-9515-E17F2C0F0D1C}" type="slidenum">
              <a:rPr kumimoji="1" lang="ja-JP" altLang="en-US" smtClean="0"/>
              <a:t>2</a:t>
            </a:fld>
            <a:endParaRPr kumimoji="1" lang="ja-JP" altLang="en-US"/>
          </a:p>
        </p:txBody>
      </p:sp>
    </p:spTree>
    <p:extLst>
      <p:ext uri="{BB962C8B-B14F-4D97-AF65-F5344CB8AC3E}">
        <p14:creationId xmlns:p14="http://schemas.microsoft.com/office/powerpoint/2010/main" val="32106340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1141F2D-0A62-4997-B838-9DF4E6ED65BA}"/>
              </a:ext>
            </a:extLst>
          </p:cNvPr>
          <p:cNvSpPr>
            <a:spLocks noGrp="1"/>
          </p:cNvSpPr>
          <p:nvPr>
            <p:ph type="title"/>
          </p:nvPr>
        </p:nvSpPr>
        <p:spPr/>
        <p:txBody>
          <a:bodyPr/>
          <a:lstStyle/>
          <a:p>
            <a:r>
              <a:rPr kumimoji="1" lang="ja-JP" altLang="en-US"/>
              <a:t>総括</a:t>
            </a:r>
            <a:r>
              <a:rPr lang="ja-JP" altLang="en-US"/>
              <a:t>・課題</a:t>
            </a:r>
            <a:endParaRPr kumimoji="1" lang="ja-JP" altLang="en-US" dirty="0"/>
          </a:p>
        </p:txBody>
      </p:sp>
      <p:sp>
        <p:nvSpPr>
          <p:cNvPr id="3" name="コンテンツ プレースホルダー 2">
            <a:extLst>
              <a:ext uri="{FF2B5EF4-FFF2-40B4-BE49-F238E27FC236}">
                <a16:creationId xmlns:a16="http://schemas.microsoft.com/office/drawing/2014/main" id="{000F810F-1D88-4197-95CA-1CAE491D1D14}"/>
              </a:ext>
            </a:extLst>
          </p:cNvPr>
          <p:cNvSpPr>
            <a:spLocks noGrp="1"/>
          </p:cNvSpPr>
          <p:nvPr>
            <p:ph idx="1"/>
          </p:nvPr>
        </p:nvSpPr>
        <p:spPr/>
        <p:txBody>
          <a:bodyPr>
            <a:normAutofit/>
          </a:bodyPr>
          <a:lstStyle/>
          <a:p>
            <a:pPr marL="447675" indent="-447675">
              <a:buFont typeface="Wingdings" pitchFamily="2" charset="2"/>
              <a:buChar char="l"/>
            </a:pPr>
            <a:r>
              <a:rPr kumimoji="1" lang="ja-JP" altLang="en-US" sz="3200"/>
              <a:t>総括</a:t>
            </a:r>
            <a:endParaRPr kumimoji="1" lang="en-US" altLang="ja-JP" sz="3200" dirty="0"/>
          </a:p>
          <a:p>
            <a:pPr marL="541338" lvl="1" indent="-341313">
              <a:buFont typeface="Wingdings" pitchFamily="2" charset="2"/>
              <a:buChar char="Ø"/>
            </a:pPr>
            <a:r>
              <a:rPr kumimoji="1" lang="ja-JP" altLang="en-US" sz="2400"/>
              <a:t>キャッシュレス決済とシェアリングエコノミは</a:t>
            </a:r>
            <a:r>
              <a:rPr lang="ja-JP" altLang="en-US" sz="2400"/>
              <a:t>，</a:t>
            </a:r>
            <a:r>
              <a:rPr kumimoji="1" lang="ja-JP" altLang="en-US" sz="2400"/>
              <a:t>東京</a:t>
            </a:r>
            <a:r>
              <a:rPr kumimoji="1" lang="ja-JP" altLang="en-US" sz="2400" dirty="0"/>
              <a:t>五輪</a:t>
            </a:r>
            <a:r>
              <a:rPr kumimoji="1" lang="ja-JP" altLang="en-US" sz="2400"/>
              <a:t>をきっかけに発展するが，その進み方は緩慢になる</a:t>
            </a:r>
            <a:r>
              <a:rPr lang="ja-JP" altLang="en-US" sz="2400"/>
              <a:t>．</a:t>
            </a:r>
            <a:endParaRPr lang="en-US" altLang="ja-JP" sz="2400" dirty="0"/>
          </a:p>
          <a:p>
            <a:pPr marL="541338" lvl="1" indent="-341313">
              <a:buFont typeface="Wingdings" pitchFamily="2" charset="2"/>
              <a:buChar char="Ø"/>
            </a:pPr>
            <a:r>
              <a:rPr lang="ja-JP" altLang="en-US" sz="2400"/>
              <a:t>仮想通貨が，投資以外で実体経済に及ぼす影響は不明である．</a:t>
            </a:r>
            <a:endParaRPr kumimoji="1" lang="en-US" altLang="ja-JP" sz="2400" dirty="0"/>
          </a:p>
          <a:p>
            <a:pPr marL="541338" lvl="1" indent="-341313">
              <a:buFont typeface="Wingdings" pitchFamily="2" charset="2"/>
              <a:buChar char="Ø"/>
            </a:pPr>
            <a:r>
              <a:rPr kumimoji="1" lang="ja-JP" altLang="en-US" sz="2400"/>
              <a:t>クラウドファンディングは，単なる募金の域を出て，スタートアップを育むエンジェルになる．</a:t>
            </a:r>
            <a:endParaRPr lang="en-US" altLang="ja-JP" sz="2400" dirty="0"/>
          </a:p>
          <a:p>
            <a:pPr marL="447675" indent="-447675">
              <a:buFont typeface="Wingdings" pitchFamily="2" charset="2"/>
              <a:buChar char="l"/>
            </a:pPr>
            <a:r>
              <a:rPr kumimoji="1" lang="ja-JP" altLang="en-US" sz="3200"/>
              <a:t>この調査の課題</a:t>
            </a:r>
            <a:endParaRPr kumimoji="1" lang="en-US" altLang="ja-JP" sz="3200" dirty="0"/>
          </a:p>
          <a:p>
            <a:pPr marL="749808" lvl="1" indent="-457200">
              <a:buFont typeface="Wingdings" pitchFamily="2" charset="2"/>
              <a:buChar char="Ø"/>
            </a:pPr>
            <a:r>
              <a:rPr lang="ja-JP" altLang="en-US" sz="2400">
                <a:solidFill>
                  <a:srgbClr val="FF0000"/>
                </a:solidFill>
              </a:rPr>
              <a:t>自分で書く</a:t>
            </a:r>
            <a:endParaRPr kumimoji="1" lang="ja-JP" altLang="en-US" sz="2400" dirty="0">
              <a:solidFill>
                <a:srgbClr val="FF0000"/>
              </a:solidFill>
            </a:endParaRPr>
          </a:p>
        </p:txBody>
      </p:sp>
      <p:sp>
        <p:nvSpPr>
          <p:cNvPr id="4" name="スライド番号プレースホルダー 3">
            <a:extLst>
              <a:ext uri="{FF2B5EF4-FFF2-40B4-BE49-F238E27FC236}">
                <a16:creationId xmlns:a16="http://schemas.microsoft.com/office/drawing/2014/main" id="{85C5151E-1B81-462A-9002-38A4654906A0}"/>
              </a:ext>
            </a:extLst>
          </p:cNvPr>
          <p:cNvSpPr>
            <a:spLocks noGrp="1"/>
          </p:cNvSpPr>
          <p:nvPr>
            <p:ph type="sldNum" sz="quarter" idx="12"/>
          </p:nvPr>
        </p:nvSpPr>
        <p:spPr/>
        <p:txBody>
          <a:bodyPr/>
          <a:lstStyle/>
          <a:p>
            <a:fld id="{B13015E0-D3DE-4BD3-9515-E17F2C0F0D1C}" type="slidenum">
              <a:rPr kumimoji="1" lang="ja-JP" altLang="en-US" smtClean="0"/>
              <a:t>20</a:t>
            </a:fld>
            <a:endParaRPr kumimoji="1" lang="ja-JP" altLang="en-US"/>
          </a:p>
        </p:txBody>
      </p:sp>
    </p:spTree>
    <p:extLst>
      <p:ext uri="{BB962C8B-B14F-4D97-AF65-F5344CB8AC3E}">
        <p14:creationId xmlns:p14="http://schemas.microsoft.com/office/powerpoint/2010/main" val="35330161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4B10174-EF71-844E-B818-EC112800AD81}"/>
              </a:ext>
            </a:extLst>
          </p:cNvPr>
          <p:cNvSpPr>
            <a:spLocks noGrp="1"/>
          </p:cNvSpPr>
          <p:nvPr>
            <p:ph type="ctrTitle"/>
          </p:nvPr>
        </p:nvSpPr>
        <p:spPr/>
        <p:txBody>
          <a:bodyPr/>
          <a:lstStyle/>
          <a:p>
            <a:pPr algn="ctr"/>
            <a:r>
              <a:rPr kumimoji="1" lang="ja-JP" altLang="en-US" dirty="0"/>
              <a:t>終</a:t>
            </a:r>
          </a:p>
        </p:txBody>
      </p:sp>
      <p:sp>
        <p:nvSpPr>
          <p:cNvPr id="4" name="スライド番号プレースホルダー 3">
            <a:extLst>
              <a:ext uri="{FF2B5EF4-FFF2-40B4-BE49-F238E27FC236}">
                <a16:creationId xmlns:a16="http://schemas.microsoft.com/office/drawing/2014/main" id="{C96E0D18-91FE-0F4C-A4A7-C20212497163}"/>
              </a:ext>
            </a:extLst>
          </p:cNvPr>
          <p:cNvSpPr>
            <a:spLocks noGrp="1"/>
          </p:cNvSpPr>
          <p:nvPr>
            <p:ph type="sldNum" sz="quarter" idx="12"/>
          </p:nvPr>
        </p:nvSpPr>
        <p:spPr/>
        <p:txBody>
          <a:bodyPr/>
          <a:lstStyle/>
          <a:p>
            <a:fld id="{B13015E0-D3DE-4BD3-9515-E17F2C0F0D1C}" type="slidenum">
              <a:rPr kumimoji="1" lang="ja-JP" altLang="en-US" smtClean="0"/>
              <a:t>21</a:t>
            </a:fld>
            <a:endParaRPr kumimoji="1" lang="ja-JP" altLang="en-US"/>
          </a:p>
        </p:txBody>
      </p:sp>
    </p:spTree>
    <p:extLst>
      <p:ext uri="{BB962C8B-B14F-4D97-AF65-F5344CB8AC3E}">
        <p14:creationId xmlns:p14="http://schemas.microsoft.com/office/powerpoint/2010/main" val="28182867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EEC266C-7ADD-1341-A75D-2F99241F1E42}"/>
              </a:ext>
            </a:extLst>
          </p:cNvPr>
          <p:cNvSpPr>
            <a:spLocks noGrp="1"/>
          </p:cNvSpPr>
          <p:nvPr>
            <p:ph type="title"/>
          </p:nvPr>
        </p:nvSpPr>
        <p:spPr/>
        <p:txBody>
          <a:bodyPr/>
          <a:lstStyle/>
          <a:p>
            <a:r>
              <a:rPr kumimoji="1" lang="ja-JP" altLang="en-US"/>
              <a:t>付録</a:t>
            </a:r>
          </a:p>
        </p:txBody>
      </p:sp>
      <p:sp>
        <p:nvSpPr>
          <p:cNvPr id="3" name="コンテンツ プレースホルダー 2">
            <a:extLst>
              <a:ext uri="{FF2B5EF4-FFF2-40B4-BE49-F238E27FC236}">
                <a16:creationId xmlns:a16="http://schemas.microsoft.com/office/drawing/2014/main" id="{605EBA10-6787-F74F-87A0-03BCFDC42906}"/>
              </a:ext>
            </a:extLst>
          </p:cNvPr>
          <p:cNvSpPr>
            <a:spLocks noGrp="1"/>
          </p:cNvSpPr>
          <p:nvPr>
            <p:ph idx="1"/>
          </p:nvPr>
        </p:nvSpPr>
        <p:spPr/>
        <p:txBody>
          <a:bodyPr/>
          <a:lstStyle/>
          <a:p>
            <a:r>
              <a:rPr kumimoji="1" lang="ja-JP" altLang="en-US"/>
              <a:t>参考</a:t>
            </a:r>
            <a:endParaRPr kumimoji="1" lang="en-US" altLang="ja-JP" dirty="0"/>
          </a:p>
          <a:p>
            <a:r>
              <a:rPr lang="en-US" altLang="ja-JP" dirty="0"/>
              <a:t>P11 </a:t>
            </a:r>
            <a:r>
              <a:rPr lang="ja-JP" altLang="en-US"/>
              <a:t>グラフデータ</a:t>
            </a:r>
            <a:endParaRPr lang="en-US" altLang="ja-JP" dirty="0"/>
          </a:p>
          <a:p>
            <a:r>
              <a:rPr lang="en-US" altLang="ja-JP" dirty="0"/>
              <a:t>http://</a:t>
            </a:r>
            <a:r>
              <a:rPr lang="en-US" altLang="ja-JP" dirty="0" err="1"/>
              <a:t>www.meti.go.jp</a:t>
            </a:r>
            <a:r>
              <a:rPr lang="en-US" altLang="ja-JP" dirty="0"/>
              <a:t>/committee/</a:t>
            </a:r>
            <a:r>
              <a:rPr lang="en-US" altLang="ja-JP" dirty="0" err="1"/>
              <a:t>kenkyukai</a:t>
            </a:r>
            <a:r>
              <a:rPr lang="en-US" altLang="ja-JP" dirty="0"/>
              <a:t>/</a:t>
            </a:r>
            <a:r>
              <a:rPr lang="en-US" altLang="ja-JP" dirty="0" err="1"/>
              <a:t>shoryu</a:t>
            </a:r>
            <a:r>
              <a:rPr lang="en-US" altLang="ja-JP" dirty="0"/>
              <a:t>/</a:t>
            </a:r>
            <a:r>
              <a:rPr lang="en-US" altLang="ja-JP" dirty="0" err="1"/>
              <a:t>credit_carddata</a:t>
            </a:r>
            <a:r>
              <a:rPr lang="en-US" altLang="ja-JP" dirty="0"/>
              <a:t>/pdf/009_03_00.pdf</a:t>
            </a:r>
            <a:endParaRPr kumimoji="1" lang="ja-JP" altLang="en-US"/>
          </a:p>
        </p:txBody>
      </p:sp>
      <p:sp>
        <p:nvSpPr>
          <p:cNvPr id="4" name="スライド番号プレースホルダー 3">
            <a:extLst>
              <a:ext uri="{FF2B5EF4-FFF2-40B4-BE49-F238E27FC236}">
                <a16:creationId xmlns:a16="http://schemas.microsoft.com/office/drawing/2014/main" id="{823764AE-2841-8942-B51B-2EAA4A9D1CE3}"/>
              </a:ext>
            </a:extLst>
          </p:cNvPr>
          <p:cNvSpPr>
            <a:spLocks noGrp="1"/>
          </p:cNvSpPr>
          <p:nvPr>
            <p:ph type="sldNum" sz="quarter" idx="12"/>
          </p:nvPr>
        </p:nvSpPr>
        <p:spPr/>
        <p:txBody>
          <a:bodyPr/>
          <a:lstStyle/>
          <a:p>
            <a:fld id="{B13015E0-D3DE-4BD3-9515-E17F2C0F0D1C}" type="slidenum">
              <a:rPr kumimoji="1" lang="ja-JP" altLang="en-US" smtClean="0"/>
              <a:t>22</a:t>
            </a:fld>
            <a:endParaRPr kumimoji="1" lang="ja-JP" altLang="en-US"/>
          </a:p>
        </p:txBody>
      </p:sp>
    </p:spTree>
    <p:extLst>
      <p:ext uri="{BB962C8B-B14F-4D97-AF65-F5344CB8AC3E}">
        <p14:creationId xmlns:p14="http://schemas.microsoft.com/office/powerpoint/2010/main" val="4010547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8138629-E6C4-5F46-8DA3-5A635BF28927}"/>
              </a:ext>
            </a:extLst>
          </p:cNvPr>
          <p:cNvSpPr>
            <a:spLocks noGrp="1"/>
          </p:cNvSpPr>
          <p:nvPr>
            <p:ph type="title"/>
          </p:nvPr>
        </p:nvSpPr>
        <p:spPr/>
        <p:txBody>
          <a:bodyPr/>
          <a:lstStyle/>
          <a:p>
            <a:r>
              <a:rPr kumimoji="1" lang="ja-JP" altLang="en-US"/>
              <a:t>付録</a:t>
            </a:r>
          </a:p>
        </p:txBody>
      </p:sp>
      <p:sp>
        <p:nvSpPr>
          <p:cNvPr id="3" name="コンテンツ プレースホルダー 2">
            <a:extLst>
              <a:ext uri="{FF2B5EF4-FFF2-40B4-BE49-F238E27FC236}">
                <a16:creationId xmlns:a16="http://schemas.microsoft.com/office/drawing/2014/main" id="{1AD7980F-AD0D-0F4E-B9EE-AD2BBAA694E2}"/>
              </a:ext>
            </a:extLst>
          </p:cNvPr>
          <p:cNvSpPr>
            <a:spLocks noGrp="1"/>
          </p:cNvSpPr>
          <p:nvPr>
            <p:ph idx="1"/>
          </p:nvPr>
        </p:nvSpPr>
        <p:spPr/>
        <p:txBody>
          <a:bodyPr/>
          <a:lstStyle/>
          <a:p>
            <a:r>
              <a:rPr kumimoji="1" lang="ja-JP" altLang="en-US"/>
              <a:t>クラウドファンディング市場規模</a:t>
            </a:r>
            <a:endParaRPr kumimoji="1" lang="en-US" altLang="ja-JP" dirty="0"/>
          </a:p>
          <a:p>
            <a:endParaRPr kumimoji="1" lang="ja-JP" altLang="en-US"/>
          </a:p>
        </p:txBody>
      </p:sp>
      <p:sp>
        <p:nvSpPr>
          <p:cNvPr id="4" name="スライド番号プレースホルダー 3">
            <a:extLst>
              <a:ext uri="{FF2B5EF4-FFF2-40B4-BE49-F238E27FC236}">
                <a16:creationId xmlns:a16="http://schemas.microsoft.com/office/drawing/2014/main" id="{B25F4E5D-DDC3-F945-BD0A-CFFB3B918791}"/>
              </a:ext>
            </a:extLst>
          </p:cNvPr>
          <p:cNvSpPr>
            <a:spLocks noGrp="1"/>
          </p:cNvSpPr>
          <p:nvPr>
            <p:ph type="sldNum" sz="quarter" idx="12"/>
          </p:nvPr>
        </p:nvSpPr>
        <p:spPr/>
        <p:txBody>
          <a:bodyPr/>
          <a:lstStyle/>
          <a:p>
            <a:fld id="{B13015E0-D3DE-4BD3-9515-E17F2C0F0D1C}" type="slidenum">
              <a:rPr kumimoji="1" lang="ja-JP" altLang="en-US" smtClean="0"/>
              <a:t>23</a:t>
            </a:fld>
            <a:endParaRPr kumimoji="1" lang="ja-JP" altLang="en-US"/>
          </a:p>
        </p:txBody>
      </p:sp>
      <p:pic>
        <p:nvPicPr>
          <p:cNvPr id="7" name="図 6">
            <a:extLst>
              <a:ext uri="{FF2B5EF4-FFF2-40B4-BE49-F238E27FC236}">
                <a16:creationId xmlns:a16="http://schemas.microsoft.com/office/drawing/2014/main" id="{6CE5E00A-3745-774E-98C3-752231BAB0C5}"/>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94104" y="2226627"/>
            <a:ext cx="6955791" cy="3750840"/>
          </a:xfrm>
          <a:prstGeom prst="rect">
            <a:avLst/>
          </a:prstGeom>
          <a:noFill/>
          <a:ln>
            <a:noFill/>
          </a:ln>
        </p:spPr>
      </p:pic>
    </p:spTree>
    <p:extLst>
      <p:ext uri="{BB962C8B-B14F-4D97-AF65-F5344CB8AC3E}">
        <p14:creationId xmlns:p14="http://schemas.microsoft.com/office/powerpoint/2010/main" val="22963965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4C32354-1CC2-C74A-AF97-58B31F8DB41C}"/>
              </a:ext>
            </a:extLst>
          </p:cNvPr>
          <p:cNvSpPr>
            <a:spLocks noGrp="1"/>
          </p:cNvSpPr>
          <p:nvPr>
            <p:ph type="title"/>
          </p:nvPr>
        </p:nvSpPr>
        <p:spPr/>
        <p:txBody>
          <a:bodyPr/>
          <a:lstStyle/>
          <a:p>
            <a:r>
              <a:rPr lang="ja-JP" altLang="en-US"/>
              <a:t>研究の動機</a:t>
            </a:r>
            <a:endParaRPr kumimoji="1" lang="ja-JP" altLang="en-US"/>
          </a:p>
        </p:txBody>
      </p:sp>
      <p:sp>
        <p:nvSpPr>
          <p:cNvPr id="3" name="コンテンツ プレースホルダー 2">
            <a:extLst>
              <a:ext uri="{FF2B5EF4-FFF2-40B4-BE49-F238E27FC236}">
                <a16:creationId xmlns:a16="http://schemas.microsoft.com/office/drawing/2014/main" id="{244F4297-DFDC-734E-B20C-A40ABCBE12B7}"/>
              </a:ext>
            </a:extLst>
          </p:cNvPr>
          <p:cNvSpPr>
            <a:spLocks noGrp="1"/>
          </p:cNvSpPr>
          <p:nvPr>
            <p:ph idx="1"/>
          </p:nvPr>
        </p:nvSpPr>
        <p:spPr/>
        <p:txBody>
          <a:bodyPr>
            <a:normAutofit/>
          </a:bodyPr>
          <a:lstStyle/>
          <a:p>
            <a:pPr marL="447675" indent="-447675">
              <a:buFont typeface="Wingdings" pitchFamily="2" charset="2"/>
              <a:buChar char="l"/>
            </a:pPr>
            <a:r>
              <a:rPr kumimoji="1" lang="ja-JP" altLang="en-US" sz="3200"/>
              <a:t>私は情報技術と関連した社会の動きや経済の仕組みに興味があった．</a:t>
            </a:r>
            <a:endParaRPr lang="en-US" altLang="ja-JP" sz="3200" dirty="0"/>
          </a:p>
          <a:p>
            <a:pPr marL="447675" indent="-447675">
              <a:buFont typeface="Wingdings" pitchFamily="2" charset="2"/>
              <a:buChar char="l"/>
            </a:pPr>
            <a:r>
              <a:rPr lang="ja-JP" altLang="en-US" sz="3200"/>
              <a:t>テレビニュースなどで民泊の問題やスマホ決済アプリのキャンペーンなどの話題を目にするようになり，興味を持った．</a:t>
            </a:r>
            <a:endParaRPr kumimoji="1" lang="ja-JP" altLang="en-US" sz="3200"/>
          </a:p>
        </p:txBody>
      </p:sp>
      <p:sp>
        <p:nvSpPr>
          <p:cNvPr id="4" name="スライド番号プレースホルダー 3">
            <a:extLst>
              <a:ext uri="{FF2B5EF4-FFF2-40B4-BE49-F238E27FC236}">
                <a16:creationId xmlns:a16="http://schemas.microsoft.com/office/drawing/2014/main" id="{4D92325F-2423-4C4A-88C3-7D9787ED8EC4}"/>
              </a:ext>
            </a:extLst>
          </p:cNvPr>
          <p:cNvSpPr>
            <a:spLocks noGrp="1"/>
          </p:cNvSpPr>
          <p:nvPr>
            <p:ph type="sldNum" sz="quarter" idx="12"/>
          </p:nvPr>
        </p:nvSpPr>
        <p:spPr/>
        <p:txBody>
          <a:bodyPr/>
          <a:lstStyle/>
          <a:p>
            <a:fld id="{B13015E0-D3DE-4BD3-9515-E17F2C0F0D1C}" type="slidenum">
              <a:rPr kumimoji="1" lang="ja-JP" altLang="en-US" smtClean="0"/>
              <a:t>3</a:t>
            </a:fld>
            <a:endParaRPr kumimoji="1" lang="ja-JP" altLang="en-US"/>
          </a:p>
        </p:txBody>
      </p:sp>
    </p:spTree>
    <p:extLst>
      <p:ext uri="{BB962C8B-B14F-4D97-AF65-F5344CB8AC3E}">
        <p14:creationId xmlns:p14="http://schemas.microsoft.com/office/powerpoint/2010/main" val="21648693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FDA319B-91BB-4FFE-ABD6-DDB81C9FC944}"/>
              </a:ext>
            </a:extLst>
          </p:cNvPr>
          <p:cNvSpPr>
            <a:spLocks noGrp="1"/>
          </p:cNvSpPr>
          <p:nvPr>
            <p:ph type="title"/>
          </p:nvPr>
        </p:nvSpPr>
        <p:spPr>
          <a:xfrm>
            <a:off x="822960" y="286604"/>
            <a:ext cx="8194660" cy="1450757"/>
          </a:xfrm>
        </p:spPr>
        <p:txBody>
          <a:bodyPr/>
          <a:lstStyle/>
          <a:p>
            <a:r>
              <a:rPr lang="ja-JP" altLang="en-US">
                <a:latin typeface="+mj-ea"/>
              </a:rPr>
              <a:t>調査・検討した事項</a:t>
            </a:r>
            <a:endParaRPr kumimoji="1" lang="ja-JP" altLang="en-US" dirty="0">
              <a:latin typeface="+mj-ea"/>
            </a:endParaRPr>
          </a:p>
        </p:txBody>
      </p:sp>
      <p:sp>
        <p:nvSpPr>
          <p:cNvPr id="3" name="コンテンツ プレースホルダー 2">
            <a:extLst>
              <a:ext uri="{FF2B5EF4-FFF2-40B4-BE49-F238E27FC236}">
                <a16:creationId xmlns:a16="http://schemas.microsoft.com/office/drawing/2014/main" id="{50B7CFB4-480C-41FF-91B9-6300CF962B39}"/>
              </a:ext>
            </a:extLst>
          </p:cNvPr>
          <p:cNvSpPr>
            <a:spLocks noGrp="1"/>
          </p:cNvSpPr>
          <p:nvPr>
            <p:ph idx="1"/>
          </p:nvPr>
        </p:nvSpPr>
        <p:spPr>
          <a:xfrm>
            <a:off x="822960" y="1737361"/>
            <a:ext cx="8254538" cy="4436534"/>
          </a:xfrm>
        </p:spPr>
        <p:txBody>
          <a:bodyPr>
            <a:noAutofit/>
          </a:bodyPr>
          <a:lstStyle/>
          <a:p>
            <a:pPr>
              <a:buFont typeface="Wingdings" pitchFamily="2" charset="2"/>
              <a:buChar char="l"/>
            </a:pPr>
            <a:r>
              <a:rPr lang="ja-JP" altLang="en-US" sz="3200"/>
              <a:t>情報技術により発展した経済</a:t>
            </a:r>
            <a:r>
              <a:rPr lang="ja-JP" altLang="en-US" sz="3200" dirty="0"/>
              <a:t>活動</a:t>
            </a:r>
            <a:endParaRPr lang="en-US" altLang="ja-JP" sz="3200" dirty="0"/>
          </a:p>
          <a:p>
            <a:pPr marL="703263" indent="-342900">
              <a:lnSpc>
                <a:spcPct val="100000"/>
              </a:lnSpc>
              <a:buFont typeface="Wingdings" pitchFamily="2" charset="2"/>
              <a:buChar char="Ø"/>
            </a:pPr>
            <a:r>
              <a:rPr lang="ja-JP" altLang="en-US" sz="2400"/>
              <a:t>ネットワーク効果，シェアリングエコノミー，</a:t>
            </a:r>
            <a:r>
              <a:rPr kumimoji="1" lang="ja-JP" altLang="en-US" sz="2400"/>
              <a:t>フリーミアム，</a:t>
            </a:r>
            <a:br>
              <a:rPr kumimoji="1" lang="en-US" altLang="ja-JP" sz="2400" dirty="0"/>
            </a:br>
            <a:r>
              <a:rPr lang="ja-JP" altLang="en-US" sz="2400"/>
              <a:t>両面市場とプラットフォーム</a:t>
            </a:r>
            <a:endParaRPr lang="en-US" altLang="ja-JP" sz="2400" dirty="0"/>
          </a:p>
          <a:p>
            <a:pPr marL="703263" indent="-342900">
              <a:lnSpc>
                <a:spcPct val="100000"/>
              </a:lnSpc>
              <a:buFont typeface="Wingdings" pitchFamily="2" charset="2"/>
              <a:buChar char="Ø"/>
            </a:pPr>
            <a:r>
              <a:rPr kumimoji="1" lang="ja-JP" altLang="en-US" sz="2400"/>
              <a:t>フィンテック</a:t>
            </a:r>
            <a:endParaRPr kumimoji="1" lang="en-US" altLang="ja-JP" sz="2400" dirty="0"/>
          </a:p>
          <a:p>
            <a:pPr>
              <a:buFont typeface="Wingdings" pitchFamily="2" charset="2"/>
              <a:buChar char="l"/>
            </a:pPr>
            <a:r>
              <a:rPr lang="ja-JP" altLang="en-US" sz="3200"/>
              <a:t>社会への影響が大きい</a:t>
            </a:r>
            <a:r>
              <a:rPr kumimoji="1" lang="ja-JP" altLang="en-US" sz="3200"/>
              <a:t>フィンテックと未来予測</a:t>
            </a:r>
            <a:endParaRPr kumimoji="1" lang="en-US" altLang="ja-JP" sz="3200" dirty="0"/>
          </a:p>
          <a:p>
            <a:pPr marL="671513" indent="-354013">
              <a:buFont typeface="Wingdings" pitchFamily="2" charset="2"/>
              <a:buChar char="Ø"/>
            </a:pPr>
            <a:r>
              <a:rPr lang="ja-JP" altLang="en-US" sz="2400"/>
              <a:t>キャッシュレス</a:t>
            </a:r>
            <a:r>
              <a:rPr lang="ja-JP" altLang="en-US" sz="2400" dirty="0"/>
              <a:t>決済</a:t>
            </a:r>
            <a:endParaRPr lang="en-US" altLang="ja-JP" sz="2400" dirty="0"/>
          </a:p>
          <a:p>
            <a:pPr marL="671513" indent="-354013">
              <a:buFont typeface="Wingdings" pitchFamily="2" charset="2"/>
              <a:buChar char="Ø"/>
            </a:pPr>
            <a:r>
              <a:rPr kumimoji="1" lang="ja-JP" altLang="en-US" sz="2400"/>
              <a:t>仮想</a:t>
            </a:r>
            <a:r>
              <a:rPr kumimoji="1" lang="ja-JP" altLang="en-US" sz="2400" dirty="0"/>
              <a:t>通貨</a:t>
            </a:r>
            <a:endParaRPr kumimoji="1" lang="en-US" altLang="ja-JP" sz="2400" dirty="0"/>
          </a:p>
          <a:p>
            <a:pPr marL="671513" indent="-354013">
              <a:buFont typeface="Wingdings" pitchFamily="2" charset="2"/>
              <a:buChar char="Ø"/>
            </a:pPr>
            <a:r>
              <a:rPr lang="ja-JP" altLang="en-US" sz="2400"/>
              <a:t>クラウドファンディング</a:t>
            </a:r>
            <a:endParaRPr lang="en-US" altLang="ja-JP" sz="2400" dirty="0"/>
          </a:p>
        </p:txBody>
      </p:sp>
      <p:sp>
        <p:nvSpPr>
          <p:cNvPr id="4" name="スライド番号プレースホルダー 3">
            <a:extLst>
              <a:ext uri="{FF2B5EF4-FFF2-40B4-BE49-F238E27FC236}">
                <a16:creationId xmlns:a16="http://schemas.microsoft.com/office/drawing/2014/main" id="{B88DF5F3-3EDA-471B-940E-DCECCEDA8F68}"/>
              </a:ext>
            </a:extLst>
          </p:cNvPr>
          <p:cNvSpPr>
            <a:spLocks noGrp="1"/>
          </p:cNvSpPr>
          <p:nvPr>
            <p:ph type="sldNum" sz="quarter" idx="12"/>
          </p:nvPr>
        </p:nvSpPr>
        <p:spPr/>
        <p:txBody>
          <a:bodyPr/>
          <a:lstStyle/>
          <a:p>
            <a:fld id="{B13015E0-D3DE-4BD3-9515-E17F2C0F0D1C}" type="slidenum">
              <a:rPr kumimoji="1" lang="ja-JP" altLang="en-US" smtClean="0"/>
              <a:t>4</a:t>
            </a:fld>
            <a:endParaRPr kumimoji="1" lang="ja-JP" altLang="en-US"/>
          </a:p>
        </p:txBody>
      </p:sp>
    </p:spTree>
    <p:extLst>
      <p:ext uri="{BB962C8B-B14F-4D97-AF65-F5344CB8AC3E}">
        <p14:creationId xmlns:p14="http://schemas.microsoft.com/office/powerpoint/2010/main" val="20413912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94E80A8-A8EE-4FC6-A774-E6E9B1E959E5}"/>
              </a:ext>
            </a:extLst>
          </p:cNvPr>
          <p:cNvSpPr>
            <a:spLocks noGrp="1"/>
          </p:cNvSpPr>
          <p:nvPr>
            <p:ph type="title"/>
          </p:nvPr>
        </p:nvSpPr>
        <p:spPr/>
        <p:txBody>
          <a:bodyPr/>
          <a:lstStyle/>
          <a:p>
            <a:r>
              <a:rPr kumimoji="1" lang="ja-JP" altLang="en-US"/>
              <a:t>ネットワーク効果と経済価値</a:t>
            </a:r>
            <a:endParaRPr kumimoji="1" lang="ja-JP" altLang="en-US" dirty="0"/>
          </a:p>
        </p:txBody>
      </p:sp>
      <p:sp>
        <p:nvSpPr>
          <p:cNvPr id="3" name="コンテンツ プレースホルダー 2">
            <a:extLst>
              <a:ext uri="{FF2B5EF4-FFF2-40B4-BE49-F238E27FC236}">
                <a16:creationId xmlns:a16="http://schemas.microsoft.com/office/drawing/2014/main" id="{147CD46E-B355-4694-AA30-EC817CC5E9AE}"/>
              </a:ext>
            </a:extLst>
          </p:cNvPr>
          <p:cNvSpPr>
            <a:spLocks noGrp="1"/>
          </p:cNvSpPr>
          <p:nvPr>
            <p:ph idx="1"/>
          </p:nvPr>
        </p:nvSpPr>
        <p:spPr>
          <a:xfrm>
            <a:off x="822959" y="1845734"/>
            <a:ext cx="7874992" cy="4023360"/>
          </a:xfrm>
        </p:spPr>
        <p:txBody>
          <a:bodyPr>
            <a:normAutofit/>
          </a:bodyPr>
          <a:lstStyle/>
          <a:p>
            <a:pPr>
              <a:buFont typeface="Wingdings" pitchFamily="2" charset="2"/>
              <a:buChar char="l"/>
            </a:pPr>
            <a:r>
              <a:rPr lang="ja-JP" altLang="en-US" sz="3200"/>
              <a:t>直接的</a:t>
            </a:r>
            <a:r>
              <a:rPr lang="ja-JP" altLang="en-US" sz="3200" dirty="0"/>
              <a:t>ネットワーク効果</a:t>
            </a:r>
            <a:endParaRPr lang="en-US" altLang="ja-JP" sz="3200" dirty="0"/>
          </a:p>
          <a:p>
            <a:pPr marL="703263" indent="-342900">
              <a:buFont typeface="Wingdings" pitchFamily="2" charset="2"/>
              <a:buChar char="Ø"/>
            </a:pPr>
            <a:r>
              <a:rPr lang="ja-JP" altLang="en-US" sz="2400" dirty="0"/>
              <a:t>スマホでの通信のように，通信相手が増えれば</a:t>
            </a:r>
            <a:r>
              <a:rPr lang="ja-JP" altLang="en-US" sz="2400"/>
              <a:t>増えるほど便利になるという直接的</a:t>
            </a:r>
            <a:r>
              <a:rPr lang="ja-JP" altLang="en-US" sz="2400" dirty="0"/>
              <a:t>な</a:t>
            </a:r>
            <a:r>
              <a:rPr lang="ja-JP" altLang="en-US" sz="2400"/>
              <a:t>効果．</a:t>
            </a:r>
            <a:endParaRPr kumimoji="1" lang="en-US" altLang="ja-JP" dirty="0"/>
          </a:p>
          <a:p>
            <a:pPr>
              <a:buFont typeface="Wingdings" pitchFamily="2" charset="2"/>
              <a:buChar char="l"/>
            </a:pPr>
            <a:r>
              <a:rPr lang="ja-JP" altLang="en-US" sz="3200"/>
              <a:t>間接的</a:t>
            </a:r>
            <a:r>
              <a:rPr lang="ja-JP" altLang="en-US" sz="3200" dirty="0"/>
              <a:t>ネットワーク効果</a:t>
            </a:r>
            <a:endParaRPr kumimoji="1" lang="en-US" altLang="ja-JP" sz="3200" dirty="0"/>
          </a:p>
          <a:p>
            <a:pPr marL="747713" indent="-342900">
              <a:buFont typeface="Wingdings" pitchFamily="2" charset="2"/>
              <a:buChar char="Ø"/>
            </a:pPr>
            <a:r>
              <a:rPr lang="ja-JP" altLang="en-US" sz="2400" dirty="0"/>
              <a:t>異なるグループに属する機器や参加者が，ともに増加することで発揮するネットワーク</a:t>
            </a:r>
            <a:r>
              <a:rPr lang="ja-JP" altLang="en-US" sz="2400"/>
              <a:t>効果．</a:t>
            </a:r>
            <a:endParaRPr lang="en-US" altLang="ja-JP" sz="2400" dirty="0"/>
          </a:p>
          <a:p>
            <a:pPr marL="747713" indent="-342900">
              <a:buFont typeface="Wingdings" pitchFamily="2" charset="2"/>
              <a:buChar char="Ø"/>
            </a:pPr>
            <a:r>
              <a:rPr lang="en-US" altLang="ja-JP" sz="2400" dirty="0"/>
              <a:t>GAFA</a:t>
            </a:r>
            <a:r>
              <a:rPr lang="ja-JP" altLang="en-US" sz="2400"/>
              <a:t>に代表されるプラットフォーマが間接的ネットワーク効果を利用して，デジタル経済を支配するようになっている．</a:t>
            </a:r>
            <a:endParaRPr lang="en-US" altLang="ja-JP" sz="2400" dirty="0"/>
          </a:p>
          <a:p>
            <a:pPr marL="0" indent="0">
              <a:buNone/>
            </a:pPr>
            <a:endParaRPr kumimoji="1" lang="ja-JP" altLang="en-US" dirty="0"/>
          </a:p>
        </p:txBody>
      </p:sp>
      <p:sp>
        <p:nvSpPr>
          <p:cNvPr id="4" name="スライド番号プレースホルダー 3">
            <a:extLst>
              <a:ext uri="{FF2B5EF4-FFF2-40B4-BE49-F238E27FC236}">
                <a16:creationId xmlns:a16="http://schemas.microsoft.com/office/drawing/2014/main" id="{B47BAC14-A548-45F0-B336-7F9B50340222}"/>
              </a:ext>
            </a:extLst>
          </p:cNvPr>
          <p:cNvSpPr>
            <a:spLocks noGrp="1"/>
          </p:cNvSpPr>
          <p:nvPr>
            <p:ph type="sldNum" sz="quarter" idx="12"/>
          </p:nvPr>
        </p:nvSpPr>
        <p:spPr/>
        <p:txBody>
          <a:bodyPr/>
          <a:lstStyle/>
          <a:p>
            <a:fld id="{B13015E0-D3DE-4BD3-9515-E17F2C0F0D1C}" type="slidenum">
              <a:rPr kumimoji="1" lang="ja-JP" altLang="en-US" smtClean="0"/>
              <a:t>5</a:t>
            </a:fld>
            <a:endParaRPr kumimoji="1" lang="ja-JP" altLang="en-US"/>
          </a:p>
        </p:txBody>
      </p:sp>
    </p:spTree>
    <p:extLst>
      <p:ext uri="{BB962C8B-B14F-4D97-AF65-F5344CB8AC3E}">
        <p14:creationId xmlns:p14="http://schemas.microsoft.com/office/powerpoint/2010/main" val="1167209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DEA2E81-69E5-4A01-BD1D-A45DAEA65AD2}"/>
              </a:ext>
            </a:extLst>
          </p:cNvPr>
          <p:cNvSpPr>
            <a:spLocks noGrp="1"/>
          </p:cNvSpPr>
          <p:nvPr>
            <p:ph type="title"/>
          </p:nvPr>
        </p:nvSpPr>
        <p:spPr/>
        <p:txBody>
          <a:bodyPr/>
          <a:lstStyle/>
          <a:p>
            <a:r>
              <a:rPr kumimoji="1" lang="ja-JP" altLang="en-US"/>
              <a:t>間接的ネットワーク効果と</a:t>
            </a:r>
            <a:br>
              <a:rPr kumimoji="1" lang="en-US" altLang="ja-JP" dirty="0"/>
            </a:br>
            <a:r>
              <a:rPr kumimoji="1" lang="ja-JP" altLang="en-US"/>
              <a:t>両面市場</a:t>
            </a:r>
            <a:endParaRPr kumimoji="1" lang="ja-JP" altLang="en-US" dirty="0"/>
          </a:p>
        </p:txBody>
      </p:sp>
      <p:sp>
        <p:nvSpPr>
          <p:cNvPr id="4" name="スライド番号プレースホルダー 3">
            <a:extLst>
              <a:ext uri="{FF2B5EF4-FFF2-40B4-BE49-F238E27FC236}">
                <a16:creationId xmlns:a16="http://schemas.microsoft.com/office/drawing/2014/main" id="{CED2FD56-6FA4-439B-99B7-10F13F206F72}"/>
              </a:ext>
            </a:extLst>
          </p:cNvPr>
          <p:cNvSpPr>
            <a:spLocks noGrp="1"/>
          </p:cNvSpPr>
          <p:nvPr>
            <p:ph type="sldNum" sz="quarter" idx="12"/>
          </p:nvPr>
        </p:nvSpPr>
        <p:spPr/>
        <p:txBody>
          <a:bodyPr/>
          <a:lstStyle/>
          <a:p>
            <a:fld id="{B13015E0-D3DE-4BD3-9515-E17F2C0F0D1C}" type="slidenum">
              <a:rPr kumimoji="1" lang="ja-JP" altLang="en-US" smtClean="0"/>
              <a:t>6</a:t>
            </a:fld>
            <a:endParaRPr kumimoji="1" lang="ja-JP" altLang="en-US"/>
          </a:p>
        </p:txBody>
      </p:sp>
      <p:sp>
        <p:nvSpPr>
          <p:cNvPr id="5" name="楕円 4">
            <a:extLst>
              <a:ext uri="{FF2B5EF4-FFF2-40B4-BE49-F238E27FC236}">
                <a16:creationId xmlns:a16="http://schemas.microsoft.com/office/drawing/2014/main" id="{9D2C0438-E7F9-43F4-BEAF-59895608C458}"/>
              </a:ext>
            </a:extLst>
          </p:cNvPr>
          <p:cNvSpPr/>
          <p:nvPr/>
        </p:nvSpPr>
        <p:spPr>
          <a:xfrm>
            <a:off x="822960" y="1978243"/>
            <a:ext cx="1696452" cy="14507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a:t>ユーザ</a:t>
            </a:r>
            <a:endParaRPr kumimoji="1" lang="ja-JP" altLang="en-US" sz="2400" dirty="0"/>
          </a:p>
        </p:txBody>
      </p:sp>
      <p:sp>
        <p:nvSpPr>
          <p:cNvPr id="6" name="楕円 5">
            <a:extLst>
              <a:ext uri="{FF2B5EF4-FFF2-40B4-BE49-F238E27FC236}">
                <a16:creationId xmlns:a16="http://schemas.microsoft.com/office/drawing/2014/main" id="{3D8CCA4C-1F1A-4E10-88FE-D2CDFF79FCAC}"/>
              </a:ext>
            </a:extLst>
          </p:cNvPr>
          <p:cNvSpPr/>
          <p:nvPr/>
        </p:nvSpPr>
        <p:spPr>
          <a:xfrm>
            <a:off x="6670308" y="1978243"/>
            <a:ext cx="1696452" cy="14507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a:t>企業</a:t>
            </a:r>
            <a:endParaRPr kumimoji="1" lang="ja-JP" altLang="en-US" sz="2400" dirty="0"/>
          </a:p>
        </p:txBody>
      </p:sp>
      <p:sp>
        <p:nvSpPr>
          <p:cNvPr id="7" name="正方形/長方形 6">
            <a:extLst>
              <a:ext uri="{FF2B5EF4-FFF2-40B4-BE49-F238E27FC236}">
                <a16:creationId xmlns:a16="http://schemas.microsoft.com/office/drawing/2014/main" id="{214C1956-4FD2-4DFF-8A45-1B51CF5B478F}"/>
              </a:ext>
            </a:extLst>
          </p:cNvPr>
          <p:cNvSpPr/>
          <p:nvPr/>
        </p:nvSpPr>
        <p:spPr>
          <a:xfrm>
            <a:off x="2943923" y="4410129"/>
            <a:ext cx="3323767" cy="14507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a:t>プラットフォーマー</a:t>
            </a:r>
            <a:endParaRPr kumimoji="1" lang="en-US" altLang="ja-JP" sz="3200" dirty="0"/>
          </a:p>
          <a:p>
            <a:pPr algn="ctr"/>
            <a:r>
              <a:rPr kumimoji="1" lang="ja-JP" altLang="en-US" sz="3200"/>
              <a:t>（</a:t>
            </a:r>
            <a:r>
              <a:rPr kumimoji="1" lang="en-US" altLang="ja-JP" sz="3200" dirty="0"/>
              <a:t>Google</a:t>
            </a:r>
            <a:r>
              <a:rPr kumimoji="1" lang="ja-JP" altLang="en-US" sz="3200"/>
              <a:t>）</a:t>
            </a:r>
            <a:endParaRPr kumimoji="1" lang="ja-JP" altLang="en-US" sz="3200" dirty="0"/>
          </a:p>
        </p:txBody>
      </p:sp>
      <p:cxnSp>
        <p:nvCxnSpPr>
          <p:cNvPr id="9" name="直線矢印コネクタ 8">
            <a:extLst>
              <a:ext uri="{FF2B5EF4-FFF2-40B4-BE49-F238E27FC236}">
                <a16:creationId xmlns:a16="http://schemas.microsoft.com/office/drawing/2014/main" id="{934C4FEB-6E4C-4BFF-BC9B-A4AAAD55E963}"/>
              </a:ext>
            </a:extLst>
          </p:cNvPr>
          <p:cNvCxnSpPr>
            <a:cxnSpLocks/>
          </p:cNvCxnSpPr>
          <p:nvPr/>
        </p:nvCxnSpPr>
        <p:spPr>
          <a:xfrm>
            <a:off x="2879758" y="2514600"/>
            <a:ext cx="3384483" cy="0"/>
          </a:xfrm>
          <a:prstGeom prst="straightConnector1">
            <a:avLst/>
          </a:prstGeom>
          <a:ln w="76200">
            <a:headEnd type="triangle"/>
            <a:tailEnd type="triangle"/>
          </a:ln>
        </p:spPr>
        <p:style>
          <a:lnRef idx="1">
            <a:schemeClr val="accent1"/>
          </a:lnRef>
          <a:fillRef idx="0">
            <a:schemeClr val="accent1"/>
          </a:fillRef>
          <a:effectRef idx="0">
            <a:schemeClr val="accent1"/>
          </a:effectRef>
          <a:fontRef idx="minor">
            <a:schemeClr val="tx1"/>
          </a:fontRef>
        </p:style>
      </p:cxnSp>
      <p:grpSp>
        <p:nvGrpSpPr>
          <p:cNvPr id="11" name="グループ化 10">
            <a:extLst>
              <a:ext uri="{FF2B5EF4-FFF2-40B4-BE49-F238E27FC236}">
                <a16:creationId xmlns:a16="http://schemas.microsoft.com/office/drawing/2014/main" id="{9B0D9B7C-E154-2642-A9FC-3C31D6D4BD73}"/>
              </a:ext>
            </a:extLst>
          </p:cNvPr>
          <p:cNvGrpSpPr/>
          <p:nvPr/>
        </p:nvGrpSpPr>
        <p:grpSpPr>
          <a:xfrm>
            <a:off x="2074127" y="3278752"/>
            <a:ext cx="1018478" cy="1119916"/>
            <a:chOff x="2074127" y="3278752"/>
            <a:chExt cx="1018478" cy="1119916"/>
          </a:xfrm>
        </p:grpSpPr>
        <p:cxnSp>
          <p:nvCxnSpPr>
            <p:cNvPr id="18" name="直線矢印コネクタ 17">
              <a:extLst>
                <a:ext uri="{FF2B5EF4-FFF2-40B4-BE49-F238E27FC236}">
                  <a16:creationId xmlns:a16="http://schemas.microsoft.com/office/drawing/2014/main" id="{52AEF98F-CA88-4D18-8462-5DD28D87C17D}"/>
                </a:ext>
              </a:extLst>
            </p:cNvPr>
            <p:cNvCxnSpPr>
              <a:cxnSpLocks/>
            </p:cNvCxnSpPr>
            <p:nvPr/>
          </p:nvCxnSpPr>
          <p:spPr>
            <a:xfrm>
              <a:off x="2074127" y="3434576"/>
              <a:ext cx="843972" cy="964092"/>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19" name="直線矢印コネクタ 18">
              <a:extLst>
                <a:ext uri="{FF2B5EF4-FFF2-40B4-BE49-F238E27FC236}">
                  <a16:creationId xmlns:a16="http://schemas.microsoft.com/office/drawing/2014/main" id="{E3A84BC6-1A2F-40AD-B5D4-33E72E14CD48}"/>
                </a:ext>
              </a:extLst>
            </p:cNvPr>
            <p:cNvCxnSpPr>
              <a:cxnSpLocks/>
            </p:cNvCxnSpPr>
            <p:nvPr/>
          </p:nvCxnSpPr>
          <p:spPr>
            <a:xfrm flipH="1" flipV="1">
              <a:off x="2245935" y="3278752"/>
              <a:ext cx="846670" cy="995882"/>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grpSp>
      <p:sp>
        <p:nvSpPr>
          <p:cNvPr id="30" name="テキスト ボックス 29">
            <a:extLst>
              <a:ext uri="{FF2B5EF4-FFF2-40B4-BE49-F238E27FC236}">
                <a16:creationId xmlns:a16="http://schemas.microsoft.com/office/drawing/2014/main" id="{F9DB8D57-A71A-4329-92DB-586CB2FFDB23}"/>
              </a:ext>
            </a:extLst>
          </p:cNvPr>
          <p:cNvSpPr txBox="1"/>
          <p:nvPr/>
        </p:nvSpPr>
        <p:spPr>
          <a:xfrm>
            <a:off x="2675262" y="3281354"/>
            <a:ext cx="2119762" cy="830997"/>
          </a:xfrm>
          <a:prstGeom prst="rect">
            <a:avLst/>
          </a:prstGeom>
          <a:noFill/>
        </p:spPr>
        <p:txBody>
          <a:bodyPr wrap="square" rtlCol="0">
            <a:spAutoFit/>
          </a:bodyPr>
          <a:lstStyle/>
          <a:p>
            <a:r>
              <a:rPr kumimoji="1" lang="ja-JP" altLang="en-US" sz="2400"/>
              <a:t>無料で</a:t>
            </a:r>
            <a:endParaRPr kumimoji="1" lang="en-US" altLang="ja-JP" sz="2400" dirty="0"/>
          </a:p>
          <a:p>
            <a:pPr algn="ctr"/>
            <a:r>
              <a:rPr kumimoji="1" lang="ja-JP" altLang="en-US" sz="2400"/>
              <a:t>サービス提供</a:t>
            </a:r>
            <a:endParaRPr kumimoji="1" lang="ja-JP" altLang="en-US" sz="2400" dirty="0"/>
          </a:p>
        </p:txBody>
      </p:sp>
      <p:sp>
        <p:nvSpPr>
          <p:cNvPr id="31" name="テキスト ボックス 30">
            <a:extLst>
              <a:ext uri="{FF2B5EF4-FFF2-40B4-BE49-F238E27FC236}">
                <a16:creationId xmlns:a16="http://schemas.microsoft.com/office/drawing/2014/main" id="{06613236-22FC-47D9-9426-2DB640BED61A}"/>
              </a:ext>
            </a:extLst>
          </p:cNvPr>
          <p:cNvSpPr txBox="1"/>
          <p:nvPr/>
        </p:nvSpPr>
        <p:spPr>
          <a:xfrm>
            <a:off x="461380" y="3875278"/>
            <a:ext cx="2058795" cy="830997"/>
          </a:xfrm>
          <a:prstGeom prst="rect">
            <a:avLst/>
          </a:prstGeom>
          <a:noFill/>
        </p:spPr>
        <p:txBody>
          <a:bodyPr wrap="square" rtlCol="0">
            <a:spAutoFit/>
          </a:bodyPr>
          <a:lstStyle/>
          <a:p>
            <a:pPr algn="ctr"/>
            <a:r>
              <a:rPr kumimoji="1" lang="ja-JP" altLang="en-US" sz="2400"/>
              <a:t>検索履歴等の</a:t>
            </a:r>
            <a:endParaRPr kumimoji="1" lang="en-US" altLang="ja-JP" sz="2400" dirty="0"/>
          </a:p>
          <a:p>
            <a:pPr algn="ctr"/>
            <a:r>
              <a:rPr kumimoji="1" lang="ja-JP" altLang="en-US" sz="2400"/>
              <a:t>データ</a:t>
            </a:r>
            <a:r>
              <a:rPr kumimoji="1" lang="ja-JP" altLang="en-US" sz="2400" dirty="0"/>
              <a:t>収集</a:t>
            </a:r>
          </a:p>
        </p:txBody>
      </p:sp>
      <p:sp>
        <p:nvSpPr>
          <p:cNvPr id="32" name="テキスト ボックス 31">
            <a:extLst>
              <a:ext uri="{FF2B5EF4-FFF2-40B4-BE49-F238E27FC236}">
                <a16:creationId xmlns:a16="http://schemas.microsoft.com/office/drawing/2014/main" id="{7F4BC070-27BD-4D63-82F7-FF0AFF99A462}"/>
              </a:ext>
            </a:extLst>
          </p:cNvPr>
          <p:cNvSpPr txBox="1"/>
          <p:nvPr/>
        </p:nvSpPr>
        <p:spPr>
          <a:xfrm>
            <a:off x="6703500" y="3941447"/>
            <a:ext cx="1985210" cy="461665"/>
          </a:xfrm>
          <a:prstGeom prst="rect">
            <a:avLst/>
          </a:prstGeom>
          <a:noFill/>
        </p:spPr>
        <p:txBody>
          <a:bodyPr wrap="square" rtlCol="0">
            <a:spAutoFit/>
          </a:bodyPr>
          <a:lstStyle/>
          <a:p>
            <a:r>
              <a:rPr kumimoji="1" lang="ja-JP" altLang="en-US" sz="2400"/>
              <a:t>広告料</a:t>
            </a:r>
            <a:r>
              <a:rPr kumimoji="1" lang="ja-JP" altLang="en-US" sz="2400" dirty="0"/>
              <a:t>支払</a:t>
            </a:r>
          </a:p>
        </p:txBody>
      </p:sp>
      <p:sp>
        <p:nvSpPr>
          <p:cNvPr id="33" name="テキスト ボックス 32">
            <a:extLst>
              <a:ext uri="{FF2B5EF4-FFF2-40B4-BE49-F238E27FC236}">
                <a16:creationId xmlns:a16="http://schemas.microsoft.com/office/drawing/2014/main" id="{290894FB-30A7-498C-B4E8-A4946247C2A1}"/>
              </a:ext>
            </a:extLst>
          </p:cNvPr>
          <p:cNvSpPr txBox="1"/>
          <p:nvPr/>
        </p:nvSpPr>
        <p:spPr>
          <a:xfrm>
            <a:off x="5185317" y="3481268"/>
            <a:ext cx="1460809" cy="461665"/>
          </a:xfrm>
          <a:prstGeom prst="rect">
            <a:avLst/>
          </a:prstGeom>
          <a:noFill/>
        </p:spPr>
        <p:txBody>
          <a:bodyPr wrap="square" rtlCol="0">
            <a:spAutoFit/>
          </a:bodyPr>
          <a:lstStyle/>
          <a:p>
            <a:r>
              <a:rPr kumimoji="1" lang="ja-JP" altLang="en-US" sz="2400"/>
              <a:t>広告掲載</a:t>
            </a:r>
            <a:endParaRPr kumimoji="1" lang="ja-JP" altLang="en-US" sz="2400" dirty="0"/>
          </a:p>
        </p:txBody>
      </p:sp>
      <p:sp>
        <p:nvSpPr>
          <p:cNvPr id="3" name="テキスト ボックス 2">
            <a:extLst>
              <a:ext uri="{FF2B5EF4-FFF2-40B4-BE49-F238E27FC236}">
                <a16:creationId xmlns:a16="http://schemas.microsoft.com/office/drawing/2014/main" id="{132EC92B-5552-4E8C-9772-FDEF6E234D83}"/>
              </a:ext>
            </a:extLst>
          </p:cNvPr>
          <p:cNvSpPr txBox="1"/>
          <p:nvPr/>
        </p:nvSpPr>
        <p:spPr>
          <a:xfrm>
            <a:off x="4040365" y="2047323"/>
            <a:ext cx="1066893" cy="461665"/>
          </a:xfrm>
          <a:prstGeom prst="rect">
            <a:avLst/>
          </a:prstGeom>
          <a:noFill/>
        </p:spPr>
        <p:txBody>
          <a:bodyPr wrap="square" rtlCol="0">
            <a:spAutoFit/>
          </a:bodyPr>
          <a:lstStyle/>
          <a:p>
            <a:pPr algn="ctr"/>
            <a:r>
              <a:rPr kumimoji="1" lang="ja-JP" altLang="en-US" sz="2400"/>
              <a:t>取引</a:t>
            </a:r>
            <a:endParaRPr kumimoji="1" lang="ja-JP" altLang="en-US" sz="2400" dirty="0"/>
          </a:p>
        </p:txBody>
      </p:sp>
      <p:grpSp>
        <p:nvGrpSpPr>
          <p:cNvPr id="23" name="グループ化 22">
            <a:extLst>
              <a:ext uri="{FF2B5EF4-FFF2-40B4-BE49-F238E27FC236}">
                <a16:creationId xmlns:a16="http://schemas.microsoft.com/office/drawing/2014/main" id="{762422C3-34D3-3145-8854-445C11ABD0B5}"/>
              </a:ext>
            </a:extLst>
          </p:cNvPr>
          <p:cNvGrpSpPr/>
          <p:nvPr/>
        </p:nvGrpSpPr>
        <p:grpSpPr>
          <a:xfrm flipH="1">
            <a:off x="6166625" y="3341942"/>
            <a:ext cx="1018478" cy="1119916"/>
            <a:chOff x="2074127" y="3278752"/>
            <a:chExt cx="1018478" cy="1119916"/>
          </a:xfrm>
        </p:grpSpPr>
        <p:cxnSp>
          <p:nvCxnSpPr>
            <p:cNvPr id="24" name="直線矢印コネクタ 23">
              <a:extLst>
                <a:ext uri="{FF2B5EF4-FFF2-40B4-BE49-F238E27FC236}">
                  <a16:creationId xmlns:a16="http://schemas.microsoft.com/office/drawing/2014/main" id="{B5EFE169-37A9-0D4E-9051-5D35289D19F1}"/>
                </a:ext>
              </a:extLst>
            </p:cNvPr>
            <p:cNvCxnSpPr>
              <a:cxnSpLocks/>
            </p:cNvCxnSpPr>
            <p:nvPr/>
          </p:nvCxnSpPr>
          <p:spPr>
            <a:xfrm>
              <a:off x="2074127" y="3434576"/>
              <a:ext cx="843972" cy="964092"/>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25" name="直線矢印コネクタ 24">
              <a:extLst>
                <a:ext uri="{FF2B5EF4-FFF2-40B4-BE49-F238E27FC236}">
                  <a16:creationId xmlns:a16="http://schemas.microsoft.com/office/drawing/2014/main" id="{B9030FEA-3F77-334F-B8EE-C1CFA6D51449}"/>
                </a:ext>
              </a:extLst>
            </p:cNvPr>
            <p:cNvCxnSpPr>
              <a:cxnSpLocks/>
            </p:cNvCxnSpPr>
            <p:nvPr/>
          </p:nvCxnSpPr>
          <p:spPr>
            <a:xfrm flipH="1" flipV="1">
              <a:off x="2245935" y="3278752"/>
              <a:ext cx="846670" cy="995882"/>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grpSp>
      <p:sp>
        <p:nvSpPr>
          <p:cNvPr id="12" name="テキスト ボックス 11">
            <a:extLst>
              <a:ext uri="{FF2B5EF4-FFF2-40B4-BE49-F238E27FC236}">
                <a16:creationId xmlns:a16="http://schemas.microsoft.com/office/drawing/2014/main" id="{A237F881-991D-4A47-9DA5-FDF3F62A5032}"/>
              </a:ext>
            </a:extLst>
          </p:cNvPr>
          <p:cNvSpPr txBox="1"/>
          <p:nvPr/>
        </p:nvSpPr>
        <p:spPr>
          <a:xfrm>
            <a:off x="609600" y="5880410"/>
            <a:ext cx="7871065" cy="461665"/>
          </a:xfrm>
          <a:prstGeom prst="rect">
            <a:avLst/>
          </a:prstGeom>
          <a:noFill/>
        </p:spPr>
        <p:txBody>
          <a:bodyPr wrap="none" rtlCol="0">
            <a:spAutoFit/>
          </a:bodyPr>
          <a:lstStyle/>
          <a:p>
            <a:r>
              <a:rPr kumimoji="1" lang="ja-JP" altLang="en-US" sz="2400"/>
              <a:t>ユーザと企業の両面をコントロールし，自社の利益を最大化</a:t>
            </a:r>
          </a:p>
        </p:txBody>
      </p:sp>
    </p:spTree>
    <p:extLst>
      <p:ext uri="{BB962C8B-B14F-4D97-AF65-F5344CB8AC3E}">
        <p14:creationId xmlns:p14="http://schemas.microsoft.com/office/powerpoint/2010/main" val="25956725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図 7">
            <a:extLst>
              <a:ext uri="{FF2B5EF4-FFF2-40B4-BE49-F238E27FC236}">
                <a16:creationId xmlns:a16="http://schemas.microsoft.com/office/drawing/2014/main" id="{FCEF97DA-6A9D-4460-B6FB-F5DA7A365F4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65539" y="2944468"/>
            <a:ext cx="2954971" cy="1752025"/>
          </a:xfrm>
          <a:prstGeom prst="rect">
            <a:avLst/>
          </a:prstGeom>
        </p:spPr>
      </p:pic>
      <p:sp>
        <p:nvSpPr>
          <p:cNvPr id="2" name="タイトル 1">
            <a:extLst>
              <a:ext uri="{FF2B5EF4-FFF2-40B4-BE49-F238E27FC236}">
                <a16:creationId xmlns:a16="http://schemas.microsoft.com/office/drawing/2014/main" id="{26A627DB-BDE6-4E89-9BDC-B40444187C55}"/>
              </a:ext>
            </a:extLst>
          </p:cNvPr>
          <p:cNvSpPr>
            <a:spLocks noGrp="1"/>
          </p:cNvSpPr>
          <p:nvPr>
            <p:ph type="title"/>
          </p:nvPr>
        </p:nvSpPr>
        <p:spPr/>
        <p:txBody>
          <a:bodyPr/>
          <a:lstStyle/>
          <a:p>
            <a:r>
              <a:rPr kumimoji="1" lang="ja-JP" altLang="en-US" dirty="0"/>
              <a:t>フリーミアム</a:t>
            </a:r>
          </a:p>
        </p:txBody>
      </p:sp>
      <p:pic>
        <p:nvPicPr>
          <p:cNvPr id="6" name="コンテンツ プレースホルダー 5">
            <a:extLst>
              <a:ext uri="{FF2B5EF4-FFF2-40B4-BE49-F238E27FC236}">
                <a16:creationId xmlns:a16="http://schemas.microsoft.com/office/drawing/2014/main" id="{BD24A563-47EB-41D8-B0CB-D60FDD3F2149}"/>
              </a:ext>
            </a:extLst>
          </p:cNvPr>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6822337" y="4492365"/>
            <a:ext cx="2190031" cy="1752025"/>
          </a:xfrm>
        </p:spPr>
      </p:pic>
      <p:sp>
        <p:nvSpPr>
          <p:cNvPr id="4" name="スライド番号プレースホルダー 3">
            <a:extLst>
              <a:ext uri="{FF2B5EF4-FFF2-40B4-BE49-F238E27FC236}">
                <a16:creationId xmlns:a16="http://schemas.microsoft.com/office/drawing/2014/main" id="{C366F953-9112-4A6E-BD2E-7CEC6C66C9B6}"/>
              </a:ext>
            </a:extLst>
          </p:cNvPr>
          <p:cNvSpPr>
            <a:spLocks noGrp="1"/>
          </p:cNvSpPr>
          <p:nvPr>
            <p:ph type="sldNum" sz="quarter" idx="12"/>
          </p:nvPr>
        </p:nvSpPr>
        <p:spPr/>
        <p:txBody>
          <a:bodyPr/>
          <a:lstStyle/>
          <a:p>
            <a:fld id="{B13015E0-D3DE-4BD3-9515-E17F2C0F0D1C}" type="slidenum">
              <a:rPr kumimoji="1" lang="ja-JP" altLang="en-US" smtClean="0"/>
              <a:t>7</a:t>
            </a:fld>
            <a:endParaRPr kumimoji="1" lang="ja-JP" altLang="en-US"/>
          </a:p>
        </p:txBody>
      </p:sp>
      <p:pic>
        <p:nvPicPr>
          <p:cNvPr id="5" name="グラフィックス 4" descr="チーム">
            <a:extLst>
              <a:ext uri="{FF2B5EF4-FFF2-40B4-BE49-F238E27FC236}">
                <a16:creationId xmlns:a16="http://schemas.microsoft.com/office/drawing/2014/main" id="{874183B5-78FF-4817-96FF-A6AC6E3CD1F4}"/>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80913" y="4503035"/>
            <a:ext cx="1390113" cy="1390113"/>
          </a:xfrm>
          <a:prstGeom prst="rect">
            <a:avLst/>
          </a:prstGeom>
        </p:spPr>
      </p:pic>
      <p:pic>
        <p:nvPicPr>
          <p:cNvPr id="11" name="グラフィックス 10" descr="男性">
            <a:extLst>
              <a:ext uri="{FF2B5EF4-FFF2-40B4-BE49-F238E27FC236}">
                <a16:creationId xmlns:a16="http://schemas.microsoft.com/office/drawing/2014/main" id="{9463A3E8-43F3-41FA-9426-0E855E8E702F}"/>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4822187" y="4503035"/>
            <a:ext cx="1235210" cy="1235210"/>
          </a:xfrm>
          <a:prstGeom prst="rect">
            <a:avLst/>
          </a:prstGeom>
        </p:spPr>
      </p:pic>
      <p:pic>
        <p:nvPicPr>
          <p:cNvPr id="15" name="グラフィックス 14" descr="硬貨">
            <a:extLst>
              <a:ext uri="{FF2B5EF4-FFF2-40B4-BE49-F238E27FC236}">
                <a16:creationId xmlns:a16="http://schemas.microsoft.com/office/drawing/2014/main" id="{88EDFF64-6DAD-46A6-A1FE-C9B54B554D1E}"/>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4035811" y="4551899"/>
            <a:ext cx="572006" cy="572006"/>
          </a:xfrm>
          <a:prstGeom prst="rect">
            <a:avLst/>
          </a:prstGeom>
        </p:spPr>
      </p:pic>
      <p:pic>
        <p:nvPicPr>
          <p:cNvPr id="17" name="グラフィックス 16" descr="お金">
            <a:extLst>
              <a:ext uri="{FF2B5EF4-FFF2-40B4-BE49-F238E27FC236}">
                <a16:creationId xmlns:a16="http://schemas.microsoft.com/office/drawing/2014/main" id="{CC80C7E0-6EF0-442E-A4CA-B254B119ADA7}"/>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3246534" y="4542253"/>
            <a:ext cx="562966" cy="562966"/>
          </a:xfrm>
          <a:prstGeom prst="rect">
            <a:avLst/>
          </a:prstGeom>
        </p:spPr>
      </p:pic>
      <p:cxnSp>
        <p:nvCxnSpPr>
          <p:cNvPr id="21" name="コネクタ: カギ線 20">
            <a:extLst>
              <a:ext uri="{FF2B5EF4-FFF2-40B4-BE49-F238E27FC236}">
                <a16:creationId xmlns:a16="http://schemas.microsoft.com/office/drawing/2014/main" id="{60C54D63-AC01-4DF5-AC53-BB3B9D3FAF23}"/>
              </a:ext>
            </a:extLst>
          </p:cNvPr>
          <p:cNvCxnSpPr>
            <a:cxnSpLocks/>
            <a:stCxn id="7" idx="3"/>
          </p:cNvCxnSpPr>
          <p:nvPr/>
        </p:nvCxnSpPr>
        <p:spPr>
          <a:xfrm>
            <a:off x="3538606" y="2354965"/>
            <a:ext cx="1901186" cy="2019281"/>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コネクタ: カギ線 24">
            <a:extLst>
              <a:ext uri="{FF2B5EF4-FFF2-40B4-BE49-F238E27FC236}">
                <a16:creationId xmlns:a16="http://schemas.microsoft.com/office/drawing/2014/main" id="{FEDCF7DF-80A7-4106-BB69-AB12F515A742}"/>
              </a:ext>
            </a:extLst>
          </p:cNvPr>
          <p:cNvCxnSpPr>
            <a:cxnSpLocks/>
          </p:cNvCxnSpPr>
          <p:nvPr/>
        </p:nvCxnSpPr>
        <p:spPr>
          <a:xfrm rot="10800000" flipV="1">
            <a:off x="1158057" y="2354966"/>
            <a:ext cx="1310942" cy="1928276"/>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8" name="コネクタ: カギ線 27">
            <a:extLst>
              <a:ext uri="{FF2B5EF4-FFF2-40B4-BE49-F238E27FC236}">
                <a16:creationId xmlns:a16="http://schemas.microsoft.com/office/drawing/2014/main" id="{9707F461-EAAC-40E8-83CC-68103EE82E45}"/>
              </a:ext>
            </a:extLst>
          </p:cNvPr>
          <p:cNvCxnSpPr>
            <a:cxnSpLocks/>
            <a:stCxn id="11" idx="1"/>
          </p:cNvCxnSpPr>
          <p:nvPr/>
        </p:nvCxnSpPr>
        <p:spPr>
          <a:xfrm rot="10800000">
            <a:off x="3054197" y="2944468"/>
            <a:ext cx="1767991" cy="2176172"/>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sp>
        <p:nvSpPr>
          <p:cNvPr id="31" name="テキスト ボックス 30">
            <a:extLst>
              <a:ext uri="{FF2B5EF4-FFF2-40B4-BE49-F238E27FC236}">
                <a16:creationId xmlns:a16="http://schemas.microsoft.com/office/drawing/2014/main" id="{64BFF809-E9F1-47E3-AF90-823F84A7BA6A}"/>
              </a:ext>
            </a:extLst>
          </p:cNvPr>
          <p:cNvSpPr txBox="1"/>
          <p:nvPr/>
        </p:nvSpPr>
        <p:spPr>
          <a:xfrm>
            <a:off x="589547" y="5893148"/>
            <a:ext cx="1390113" cy="369332"/>
          </a:xfrm>
          <a:prstGeom prst="rect">
            <a:avLst/>
          </a:prstGeom>
          <a:noFill/>
        </p:spPr>
        <p:txBody>
          <a:bodyPr wrap="square" rtlCol="0">
            <a:spAutoFit/>
          </a:bodyPr>
          <a:lstStyle/>
          <a:p>
            <a:r>
              <a:rPr kumimoji="1" lang="ja-JP" altLang="en-US" dirty="0"/>
              <a:t>一般ユーザ</a:t>
            </a:r>
          </a:p>
        </p:txBody>
      </p:sp>
      <p:sp>
        <p:nvSpPr>
          <p:cNvPr id="32" name="テキスト ボックス 31">
            <a:extLst>
              <a:ext uri="{FF2B5EF4-FFF2-40B4-BE49-F238E27FC236}">
                <a16:creationId xmlns:a16="http://schemas.microsoft.com/office/drawing/2014/main" id="{6DF19D99-40C5-47EF-885B-0447D7DFD098}"/>
              </a:ext>
            </a:extLst>
          </p:cNvPr>
          <p:cNvSpPr txBox="1"/>
          <p:nvPr/>
        </p:nvSpPr>
        <p:spPr>
          <a:xfrm>
            <a:off x="4572000" y="5837948"/>
            <a:ext cx="1576137" cy="369332"/>
          </a:xfrm>
          <a:prstGeom prst="rect">
            <a:avLst/>
          </a:prstGeom>
          <a:noFill/>
        </p:spPr>
        <p:txBody>
          <a:bodyPr wrap="square" rtlCol="0">
            <a:spAutoFit/>
          </a:bodyPr>
          <a:lstStyle/>
          <a:p>
            <a:r>
              <a:rPr kumimoji="1" lang="ja-JP" altLang="en-US" dirty="0"/>
              <a:t>一部のユーザ</a:t>
            </a:r>
          </a:p>
        </p:txBody>
      </p:sp>
      <p:sp>
        <p:nvSpPr>
          <p:cNvPr id="33" name="テキスト ボックス 32">
            <a:extLst>
              <a:ext uri="{FF2B5EF4-FFF2-40B4-BE49-F238E27FC236}">
                <a16:creationId xmlns:a16="http://schemas.microsoft.com/office/drawing/2014/main" id="{7C745E90-ADFF-454F-8B0E-FCD4C469AFFA}"/>
              </a:ext>
            </a:extLst>
          </p:cNvPr>
          <p:cNvSpPr txBox="1"/>
          <p:nvPr/>
        </p:nvSpPr>
        <p:spPr>
          <a:xfrm>
            <a:off x="3194384" y="5136061"/>
            <a:ext cx="1576137" cy="646331"/>
          </a:xfrm>
          <a:prstGeom prst="rect">
            <a:avLst/>
          </a:prstGeom>
          <a:noFill/>
        </p:spPr>
        <p:txBody>
          <a:bodyPr wrap="square" rtlCol="0">
            <a:spAutoFit/>
          </a:bodyPr>
          <a:lstStyle/>
          <a:p>
            <a:r>
              <a:rPr kumimoji="1" lang="ja-JP" altLang="en-US" dirty="0"/>
              <a:t>特別サービスの支払い</a:t>
            </a:r>
          </a:p>
        </p:txBody>
      </p:sp>
      <p:sp>
        <p:nvSpPr>
          <p:cNvPr id="34" name="テキスト ボックス 33">
            <a:extLst>
              <a:ext uri="{FF2B5EF4-FFF2-40B4-BE49-F238E27FC236}">
                <a16:creationId xmlns:a16="http://schemas.microsoft.com/office/drawing/2014/main" id="{285D913A-558C-49B3-B264-90F51B7FF45F}"/>
              </a:ext>
            </a:extLst>
          </p:cNvPr>
          <p:cNvSpPr txBox="1"/>
          <p:nvPr/>
        </p:nvSpPr>
        <p:spPr>
          <a:xfrm>
            <a:off x="4594860" y="2766815"/>
            <a:ext cx="1822025" cy="646331"/>
          </a:xfrm>
          <a:prstGeom prst="rect">
            <a:avLst/>
          </a:prstGeom>
          <a:noFill/>
        </p:spPr>
        <p:txBody>
          <a:bodyPr wrap="square" rtlCol="0">
            <a:spAutoFit/>
          </a:bodyPr>
          <a:lstStyle/>
          <a:p>
            <a:r>
              <a:rPr kumimoji="1" lang="ja-JP" altLang="en-US" dirty="0"/>
              <a:t>特別なサービスの提供（有料）</a:t>
            </a:r>
          </a:p>
        </p:txBody>
      </p:sp>
      <p:sp>
        <p:nvSpPr>
          <p:cNvPr id="35" name="テキスト ボックス 34">
            <a:extLst>
              <a:ext uri="{FF2B5EF4-FFF2-40B4-BE49-F238E27FC236}">
                <a16:creationId xmlns:a16="http://schemas.microsoft.com/office/drawing/2014/main" id="{AE9D5F79-F7FE-427A-BFE0-8F71FA3E3D4E}"/>
              </a:ext>
            </a:extLst>
          </p:cNvPr>
          <p:cNvSpPr txBox="1"/>
          <p:nvPr/>
        </p:nvSpPr>
        <p:spPr>
          <a:xfrm>
            <a:off x="381188" y="2700936"/>
            <a:ext cx="1576137" cy="646331"/>
          </a:xfrm>
          <a:prstGeom prst="rect">
            <a:avLst/>
          </a:prstGeom>
          <a:noFill/>
        </p:spPr>
        <p:txBody>
          <a:bodyPr wrap="square" rtlCol="0">
            <a:spAutoFit/>
          </a:bodyPr>
          <a:lstStyle/>
          <a:p>
            <a:r>
              <a:rPr kumimoji="1" lang="ja-JP" altLang="en-US" dirty="0"/>
              <a:t>基本サービスの提供（無料）</a:t>
            </a:r>
          </a:p>
        </p:txBody>
      </p:sp>
      <p:sp>
        <p:nvSpPr>
          <p:cNvPr id="36" name="テキスト ボックス 35">
            <a:extLst>
              <a:ext uri="{FF2B5EF4-FFF2-40B4-BE49-F238E27FC236}">
                <a16:creationId xmlns:a16="http://schemas.microsoft.com/office/drawing/2014/main" id="{BBBE877D-5E4C-423B-A229-7ECEA984AAC5}"/>
              </a:ext>
            </a:extLst>
          </p:cNvPr>
          <p:cNvSpPr txBox="1"/>
          <p:nvPr/>
        </p:nvSpPr>
        <p:spPr>
          <a:xfrm>
            <a:off x="3513222" y="1745293"/>
            <a:ext cx="2025315" cy="369332"/>
          </a:xfrm>
          <a:prstGeom prst="rect">
            <a:avLst/>
          </a:prstGeom>
          <a:noFill/>
        </p:spPr>
        <p:txBody>
          <a:bodyPr wrap="square" rtlCol="0">
            <a:spAutoFit/>
          </a:bodyPr>
          <a:lstStyle/>
          <a:p>
            <a:r>
              <a:rPr kumimoji="1" lang="ja-JP" altLang="en-US" dirty="0"/>
              <a:t>サービス提供会社</a:t>
            </a:r>
          </a:p>
        </p:txBody>
      </p:sp>
      <p:pic>
        <p:nvPicPr>
          <p:cNvPr id="7" name="グラフィックス 6" descr="建物">
            <a:extLst>
              <a:ext uri="{FF2B5EF4-FFF2-40B4-BE49-F238E27FC236}">
                <a16:creationId xmlns:a16="http://schemas.microsoft.com/office/drawing/2014/main" id="{CA4E4437-10DA-FF44-97EE-B394CD84E8AD}"/>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624206" y="1897765"/>
            <a:ext cx="914400" cy="914400"/>
          </a:xfrm>
          <a:prstGeom prst="rect">
            <a:avLst/>
          </a:prstGeom>
        </p:spPr>
      </p:pic>
      <p:pic>
        <p:nvPicPr>
          <p:cNvPr id="9" name="図 8">
            <a:extLst>
              <a:ext uri="{FF2B5EF4-FFF2-40B4-BE49-F238E27FC236}">
                <a16:creationId xmlns:a16="http://schemas.microsoft.com/office/drawing/2014/main" id="{10F216EE-7684-9943-9273-7550B8631DEE}"/>
              </a:ext>
            </a:extLst>
          </p:cNvPr>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6976723" y="1892593"/>
            <a:ext cx="1552310" cy="1450757"/>
          </a:xfrm>
          <a:prstGeom prst="rect">
            <a:avLst/>
          </a:prstGeom>
        </p:spPr>
      </p:pic>
    </p:spTree>
    <p:extLst>
      <p:ext uri="{BB962C8B-B14F-4D97-AF65-F5344CB8AC3E}">
        <p14:creationId xmlns:p14="http://schemas.microsoft.com/office/powerpoint/2010/main" val="31478504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668410C-4580-1D4C-B3B4-48C47FAC56AE}"/>
              </a:ext>
            </a:extLst>
          </p:cNvPr>
          <p:cNvSpPr>
            <a:spLocks noGrp="1"/>
          </p:cNvSpPr>
          <p:nvPr>
            <p:ph type="title"/>
          </p:nvPr>
        </p:nvSpPr>
        <p:spPr>
          <a:xfrm>
            <a:off x="822960" y="286604"/>
            <a:ext cx="8188036" cy="1450757"/>
          </a:xfrm>
        </p:spPr>
        <p:txBody>
          <a:bodyPr/>
          <a:lstStyle/>
          <a:p>
            <a:r>
              <a:rPr kumimoji="1" lang="ja-JP" altLang="en-US"/>
              <a:t>シェアリングエコノミの経済規模</a:t>
            </a:r>
          </a:p>
        </p:txBody>
      </p:sp>
      <p:sp>
        <p:nvSpPr>
          <p:cNvPr id="3" name="コンテンツ プレースホルダー 2">
            <a:extLst>
              <a:ext uri="{FF2B5EF4-FFF2-40B4-BE49-F238E27FC236}">
                <a16:creationId xmlns:a16="http://schemas.microsoft.com/office/drawing/2014/main" id="{9B1DB976-2FCD-DD48-ACAB-6537137D8071}"/>
              </a:ext>
            </a:extLst>
          </p:cNvPr>
          <p:cNvSpPr>
            <a:spLocks noGrp="1"/>
          </p:cNvSpPr>
          <p:nvPr>
            <p:ph idx="1"/>
          </p:nvPr>
        </p:nvSpPr>
        <p:spPr/>
        <p:txBody>
          <a:bodyPr>
            <a:normAutofit/>
          </a:bodyPr>
          <a:lstStyle/>
          <a:p>
            <a:pPr marL="273050" indent="-273050">
              <a:buFont typeface="Wingdings" pitchFamily="2" charset="2"/>
              <a:buChar char="l"/>
            </a:pPr>
            <a:r>
              <a:rPr kumimoji="1" lang="ja-JP" altLang="en-US" sz="2400"/>
              <a:t>シェアリングエコノミの運営サイトは，一つのプラットホームである．シェアリングエコノミの経済規模は下図のようになっている．</a:t>
            </a:r>
          </a:p>
        </p:txBody>
      </p:sp>
      <p:sp>
        <p:nvSpPr>
          <p:cNvPr id="4" name="スライド番号プレースホルダー 3">
            <a:extLst>
              <a:ext uri="{FF2B5EF4-FFF2-40B4-BE49-F238E27FC236}">
                <a16:creationId xmlns:a16="http://schemas.microsoft.com/office/drawing/2014/main" id="{368D260A-4FF3-EC4A-8A9D-2F6C5E5EE118}"/>
              </a:ext>
            </a:extLst>
          </p:cNvPr>
          <p:cNvSpPr>
            <a:spLocks noGrp="1"/>
          </p:cNvSpPr>
          <p:nvPr>
            <p:ph type="sldNum" sz="quarter" idx="12"/>
          </p:nvPr>
        </p:nvSpPr>
        <p:spPr/>
        <p:txBody>
          <a:bodyPr/>
          <a:lstStyle/>
          <a:p>
            <a:fld id="{B13015E0-D3DE-4BD3-9515-E17F2C0F0D1C}" type="slidenum">
              <a:rPr kumimoji="1" lang="ja-JP" altLang="en-US" smtClean="0"/>
              <a:t>8</a:t>
            </a:fld>
            <a:endParaRPr kumimoji="1" lang="ja-JP" altLang="en-US"/>
          </a:p>
        </p:txBody>
      </p:sp>
      <p:sp>
        <p:nvSpPr>
          <p:cNvPr id="5" name="テキスト ボックス 4">
            <a:extLst>
              <a:ext uri="{FF2B5EF4-FFF2-40B4-BE49-F238E27FC236}">
                <a16:creationId xmlns:a16="http://schemas.microsoft.com/office/drawing/2014/main" id="{DA250E30-A48F-C44F-A2BB-DADAE163D06F}"/>
              </a:ext>
            </a:extLst>
          </p:cNvPr>
          <p:cNvSpPr txBox="1"/>
          <p:nvPr/>
        </p:nvSpPr>
        <p:spPr>
          <a:xfrm>
            <a:off x="3665034" y="3932664"/>
            <a:ext cx="997389" cy="369332"/>
          </a:xfrm>
          <a:prstGeom prst="rect">
            <a:avLst/>
          </a:prstGeom>
          <a:noFill/>
        </p:spPr>
        <p:txBody>
          <a:bodyPr wrap="none" rtlCol="0">
            <a:spAutoFit/>
          </a:bodyPr>
          <a:lstStyle/>
          <a:p>
            <a:r>
              <a:rPr kumimoji="1" lang="ja-JP" altLang="en-US"/>
              <a:t>ここに図</a:t>
            </a:r>
          </a:p>
        </p:txBody>
      </p:sp>
      <p:pic>
        <p:nvPicPr>
          <p:cNvPr id="6" name="図 5">
            <a:extLst>
              <a:ext uri="{FF2B5EF4-FFF2-40B4-BE49-F238E27FC236}">
                <a16:creationId xmlns:a16="http://schemas.microsoft.com/office/drawing/2014/main" id="{E57CC018-7429-47E3-88D2-83804B611751}"/>
              </a:ext>
            </a:extLst>
          </p:cNvPr>
          <p:cNvPicPr>
            <a:picLocks noChangeAspect="1"/>
          </p:cNvPicPr>
          <p:nvPr/>
        </p:nvPicPr>
        <p:blipFill>
          <a:blip r:embed="rId3"/>
          <a:stretch>
            <a:fillRect/>
          </a:stretch>
        </p:blipFill>
        <p:spPr>
          <a:xfrm>
            <a:off x="1143239" y="2860278"/>
            <a:ext cx="7180491" cy="3931219"/>
          </a:xfrm>
          <a:prstGeom prst="rect">
            <a:avLst/>
          </a:prstGeom>
        </p:spPr>
      </p:pic>
    </p:spTree>
    <p:extLst>
      <p:ext uri="{BB962C8B-B14F-4D97-AF65-F5344CB8AC3E}">
        <p14:creationId xmlns:p14="http://schemas.microsoft.com/office/powerpoint/2010/main" val="18895106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3E922D3-2D65-4D81-B4C1-677E4AC8410D}"/>
              </a:ext>
            </a:extLst>
          </p:cNvPr>
          <p:cNvSpPr>
            <a:spLocks noGrp="1"/>
          </p:cNvSpPr>
          <p:nvPr>
            <p:ph type="title"/>
          </p:nvPr>
        </p:nvSpPr>
        <p:spPr/>
        <p:txBody>
          <a:bodyPr/>
          <a:lstStyle/>
          <a:p>
            <a:r>
              <a:rPr kumimoji="1" lang="ja-JP" altLang="en-US" dirty="0"/>
              <a:t>フィンテック</a:t>
            </a:r>
          </a:p>
        </p:txBody>
      </p:sp>
      <p:sp>
        <p:nvSpPr>
          <p:cNvPr id="3" name="コンテンツ プレースホルダー 2">
            <a:extLst>
              <a:ext uri="{FF2B5EF4-FFF2-40B4-BE49-F238E27FC236}">
                <a16:creationId xmlns:a16="http://schemas.microsoft.com/office/drawing/2014/main" id="{E3AD09BC-E934-4382-97F4-9F00A666E1D6}"/>
              </a:ext>
            </a:extLst>
          </p:cNvPr>
          <p:cNvSpPr>
            <a:spLocks noGrp="1"/>
          </p:cNvSpPr>
          <p:nvPr>
            <p:ph idx="1"/>
          </p:nvPr>
        </p:nvSpPr>
        <p:spPr>
          <a:xfrm>
            <a:off x="822959" y="1845734"/>
            <a:ext cx="7543801" cy="4023360"/>
          </a:xfrm>
        </p:spPr>
        <p:txBody>
          <a:bodyPr>
            <a:noAutofit/>
          </a:bodyPr>
          <a:lstStyle/>
          <a:p>
            <a:pPr marL="450850" indent="-450850">
              <a:buFont typeface="Wingdings" pitchFamily="2" charset="2"/>
              <a:buChar char="l"/>
            </a:pPr>
            <a:r>
              <a:rPr kumimoji="1" lang="ja-JP" altLang="en-US" sz="3200" dirty="0"/>
              <a:t>金融（</a:t>
            </a:r>
            <a:r>
              <a:rPr kumimoji="1" lang="en-US" altLang="ja-JP" sz="3200" dirty="0"/>
              <a:t>Finance</a:t>
            </a:r>
            <a:r>
              <a:rPr kumimoji="1" lang="ja-JP" altLang="en-US" sz="3200" dirty="0"/>
              <a:t>）</a:t>
            </a:r>
            <a:r>
              <a:rPr lang="ja-JP" altLang="en-US" sz="3200" dirty="0"/>
              <a:t>と技術（</a:t>
            </a:r>
            <a:r>
              <a:rPr lang="en-US" altLang="ja-JP" sz="3200" dirty="0"/>
              <a:t>Technology</a:t>
            </a:r>
            <a:r>
              <a:rPr lang="ja-JP" altLang="en-US" sz="3200"/>
              <a:t>）が融合したサービスの総称．以下のようなもの</a:t>
            </a:r>
            <a:r>
              <a:rPr lang="ja-JP" altLang="en-US" sz="3200" dirty="0"/>
              <a:t>がある。</a:t>
            </a:r>
            <a:endParaRPr lang="en-US" altLang="ja-JP" sz="3200" dirty="0"/>
          </a:p>
          <a:p>
            <a:pPr marL="625475" lvl="1" indent="-425450">
              <a:buFont typeface="Wingdings" pitchFamily="2" charset="2"/>
              <a:buChar char="Ø"/>
            </a:pPr>
            <a:r>
              <a:rPr lang="ja-JP" altLang="en-US" sz="2400"/>
              <a:t>スマートフォン</a:t>
            </a:r>
            <a:r>
              <a:rPr lang="ja-JP" altLang="en-US" sz="2400" dirty="0"/>
              <a:t>やカード</a:t>
            </a:r>
            <a:r>
              <a:rPr lang="ja-JP" altLang="en-US" sz="2400"/>
              <a:t>を使ったキャッシュレス決済</a:t>
            </a:r>
            <a:endParaRPr lang="ja-JP" altLang="en-US" sz="2400" dirty="0"/>
          </a:p>
          <a:p>
            <a:pPr marL="625475" lvl="1" indent="-425450">
              <a:buFont typeface="Wingdings" pitchFamily="2" charset="2"/>
              <a:buChar char="Ø"/>
            </a:pPr>
            <a:r>
              <a:rPr lang="ja-JP" altLang="en-US" sz="2400"/>
              <a:t>インターネット上</a:t>
            </a:r>
            <a:r>
              <a:rPr lang="ja-JP" altLang="en-US" sz="2400" dirty="0"/>
              <a:t>で</a:t>
            </a:r>
            <a:r>
              <a:rPr lang="ja-JP" altLang="en-US" sz="2400"/>
              <a:t>利用する仮想</a:t>
            </a:r>
            <a:r>
              <a:rPr lang="ja-JP" altLang="en-US" sz="2400" dirty="0"/>
              <a:t>通貨</a:t>
            </a:r>
            <a:endParaRPr lang="en-US" altLang="ja-JP" sz="2400" dirty="0"/>
          </a:p>
          <a:p>
            <a:pPr marL="625475" lvl="1" indent="-425450">
              <a:buFont typeface="Wingdings" pitchFamily="2" charset="2"/>
              <a:buChar char="Ø"/>
            </a:pPr>
            <a:r>
              <a:rPr lang="ja-JP" altLang="en-US" sz="2400"/>
              <a:t>インターネット上</a:t>
            </a:r>
            <a:r>
              <a:rPr lang="ja-JP" altLang="en-US" sz="2400" dirty="0"/>
              <a:t>で資金</a:t>
            </a:r>
            <a:r>
              <a:rPr lang="ja-JP" altLang="en-US" sz="2400"/>
              <a:t>を集めるクラウドファンディング</a:t>
            </a:r>
            <a:endParaRPr lang="en-US" altLang="ja-JP" sz="2400" dirty="0"/>
          </a:p>
          <a:p>
            <a:endParaRPr kumimoji="1" lang="ja-JP" altLang="en-US" sz="2300" dirty="0"/>
          </a:p>
        </p:txBody>
      </p:sp>
      <p:sp>
        <p:nvSpPr>
          <p:cNvPr id="4" name="スライド番号プレースホルダー 3">
            <a:extLst>
              <a:ext uri="{FF2B5EF4-FFF2-40B4-BE49-F238E27FC236}">
                <a16:creationId xmlns:a16="http://schemas.microsoft.com/office/drawing/2014/main" id="{F09C40C3-D16A-4B15-AFE3-85FC0162D9D7}"/>
              </a:ext>
            </a:extLst>
          </p:cNvPr>
          <p:cNvSpPr>
            <a:spLocks noGrp="1"/>
          </p:cNvSpPr>
          <p:nvPr>
            <p:ph type="sldNum" sz="quarter" idx="12"/>
          </p:nvPr>
        </p:nvSpPr>
        <p:spPr/>
        <p:txBody>
          <a:bodyPr/>
          <a:lstStyle/>
          <a:p>
            <a:fld id="{B13015E0-D3DE-4BD3-9515-E17F2C0F0D1C}" type="slidenum">
              <a:rPr kumimoji="1" lang="ja-JP" altLang="en-US" smtClean="0"/>
              <a:t>9</a:t>
            </a:fld>
            <a:endParaRPr kumimoji="1" lang="ja-JP" altLang="en-US"/>
          </a:p>
        </p:txBody>
      </p:sp>
    </p:spTree>
    <p:extLst>
      <p:ext uri="{BB962C8B-B14F-4D97-AF65-F5344CB8AC3E}">
        <p14:creationId xmlns:p14="http://schemas.microsoft.com/office/powerpoint/2010/main" val="2063168156"/>
      </p:ext>
    </p:extLst>
  </p:cSld>
  <p:clrMapOvr>
    <a:masterClrMapping/>
  </p:clrMapOvr>
</p:sld>
</file>

<file path=ppt/theme/theme1.xml><?xml version="1.0" encoding="utf-8"?>
<a:theme xmlns:a="http://schemas.openxmlformats.org/drawingml/2006/main" name="レトロスペクト">
  <a:themeElements>
    <a:clrScheme name="レトロスペクト">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レトロスペクト">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1083</TotalTime>
  <Words>3208</Words>
  <Application>Microsoft Macintosh PowerPoint</Application>
  <PresentationFormat>画面に合わせる (4:3)</PresentationFormat>
  <Paragraphs>234</Paragraphs>
  <Slides>23</Slides>
  <Notes>21</Notes>
  <HiddenSlides>2</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23</vt:i4>
      </vt:variant>
    </vt:vector>
  </HeadingPairs>
  <TitlesOfParts>
    <vt:vector size="30" baseType="lpstr">
      <vt:lpstr>ＭＳ Ｐゴシック</vt:lpstr>
      <vt:lpstr>游ゴシック</vt:lpstr>
      <vt:lpstr>Calibri</vt:lpstr>
      <vt:lpstr>Calibri Light</vt:lpstr>
      <vt:lpstr>Century</vt:lpstr>
      <vt:lpstr>Wingdings</vt:lpstr>
      <vt:lpstr>レトロスペクト</vt:lpstr>
      <vt:lpstr>情報技術が経済活動に与える 影響に関する調査</vt:lpstr>
      <vt:lpstr>研究目的</vt:lpstr>
      <vt:lpstr>研究の動機</vt:lpstr>
      <vt:lpstr>調査・検討した事項</vt:lpstr>
      <vt:lpstr>ネットワーク効果と経済価値</vt:lpstr>
      <vt:lpstr>間接的ネットワーク効果と 両面市場</vt:lpstr>
      <vt:lpstr>フリーミアム</vt:lpstr>
      <vt:lpstr>シェアリングエコノミの経済規模</vt:lpstr>
      <vt:lpstr>フィンテック</vt:lpstr>
      <vt:lpstr>フィンテックの経済規模</vt:lpstr>
      <vt:lpstr>キャッシュレス決済</vt:lpstr>
      <vt:lpstr>世界各国のキャッシュレス比率</vt:lpstr>
      <vt:lpstr>日本のキャッシュレス決済の未来予測</vt:lpstr>
      <vt:lpstr>仮想通貨</vt:lpstr>
      <vt:lpstr>仮想通貨市場の規模</vt:lpstr>
      <vt:lpstr>仮想通貨の未来予測</vt:lpstr>
      <vt:lpstr>クラウドファンディング</vt:lpstr>
      <vt:lpstr>クラウドファンディング</vt:lpstr>
      <vt:lpstr>クラウドファンディングの 未来予測</vt:lpstr>
      <vt:lpstr>総括・課題</vt:lpstr>
      <vt:lpstr>終</vt:lpstr>
      <vt:lpstr>付録</vt:lpstr>
      <vt:lpstr>付録</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特研Ⅱ発表資料</dc:title>
  <dc:creator>AOKI TSUBASA</dc:creator>
  <cp:lastModifiedBy>KANO HIROSHI</cp:lastModifiedBy>
  <cp:revision>86</cp:revision>
  <dcterms:created xsi:type="dcterms:W3CDTF">2019-01-24T05:04:50Z</dcterms:created>
  <dcterms:modified xsi:type="dcterms:W3CDTF">2019-02-11T02:03:26Z</dcterms:modified>
</cp:coreProperties>
</file>