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104"/>
  </p:notesMasterIdLst>
  <p:sldIdLst>
    <p:sldId id="902" r:id="rId3"/>
    <p:sldId id="819" r:id="rId4"/>
    <p:sldId id="619" r:id="rId5"/>
    <p:sldId id="822" r:id="rId6"/>
    <p:sldId id="823" r:id="rId7"/>
    <p:sldId id="821" r:id="rId8"/>
    <p:sldId id="620" r:id="rId9"/>
    <p:sldId id="824" r:id="rId10"/>
    <p:sldId id="825" r:id="rId11"/>
    <p:sldId id="826" r:id="rId12"/>
    <p:sldId id="827" r:id="rId13"/>
    <p:sldId id="828" r:id="rId14"/>
    <p:sldId id="829" r:id="rId15"/>
    <p:sldId id="830" r:id="rId16"/>
    <p:sldId id="831" r:id="rId17"/>
    <p:sldId id="837" r:id="rId18"/>
    <p:sldId id="838" r:id="rId19"/>
    <p:sldId id="832" r:id="rId20"/>
    <p:sldId id="833" r:id="rId21"/>
    <p:sldId id="834" r:id="rId22"/>
    <p:sldId id="835" r:id="rId23"/>
    <p:sldId id="839" r:id="rId24"/>
    <p:sldId id="836" r:id="rId25"/>
    <p:sldId id="622" r:id="rId26"/>
    <p:sldId id="623" r:id="rId27"/>
    <p:sldId id="633" r:id="rId28"/>
    <p:sldId id="851" r:id="rId29"/>
    <p:sldId id="852" r:id="rId30"/>
    <p:sldId id="841" r:id="rId31"/>
    <p:sldId id="842" r:id="rId32"/>
    <p:sldId id="843" r:id="rId33"/>
    <p:sldId id="844" r:id="rId34"/>
    <p:sldId id="845" r:id="rId35"/>
    <p:sldId id="846" r:id="rId36"/>
    <p:sldId id="847" r:id="rId37"/>
    <p:sldId id="848" r:id="rId38"/>
    <p:sldId id="849" r:id="rId39"/>
    <p:sldId id="850" r:id="rId40"/>
    <p:sldId id="853" r:id="rId41"/>
    <p:sldId id="854" r:id="rId42"/>
    <p:sldId id="855" r:id="rId43"/>
    <p:sldId id="856" r:id="rId44"/>
    <p:sldId id="857" r:id="rId45"/>
    <p:sldId id="858" r:id="rId46"/>
    <p:sldId id="867" r:id="rId47"/>
    <p:sldId id="868" r:id="rId48"/>
    <p:sldId id="859" r:id="rId49"/>
    <p:sldId id="860" r:id="rId50"/>
    <p:sldId id="861" r:id="rId51"/>
    <p:sldId id="862" r:id="rId52"/>
    <p:sldId id="870" r:id="rId53"/>
    <p:sldId id="871" r:id="rId54"/>
    <p:sldId id="872" r:id="rId55"/>
    <p:sldId id="874" r:id="rId56"/>
    <p:sldId id="875" r:id="rId57"/>
    <p:sldId id="866" r:id="rId58"/>
    <p:sldId id="666" r:id="rId59"/>
    <p:sldId id="667" r:id="rId60"/>
    <p:sldId id="738" r:id="rId61"/>
    <p:sldId id="668" r:id="rId62"/>
    <p:sldId id="876" r:id="rId63"/>
    <p:sldId id="877" r:id="rId64"/>
    <p:sldId id="878" r:id="rId65"/>
    <p:sldId id="741" r:id="rId66"/>
    <p:sldId id="744" r:id="rId67"/>
    <p:sldId id="879" r:id="rId68"/>
    <p:sldId id="672" r:id="rId69"/>
    <p:sldId id="880" r:id="rId70"/>
    <p:sldId id="881" r:id="rId71"/>
    <p:sldId id="882" r:id="rId72"/>
    <p:sldId id="883" r:id="rId73"/>
    <p:sldId id="884" r:id="rId74"/>
    <p:sldId id="885" r:id="rId75"/>
    <p:sldId id="679" r:id="rId76"/>
    <p:sldId id="886" r:id="rId77"/>
    <p:sldId id="887" r:id="rId78"/>
    <p:sldId id="753" r:id="rId79"/>
    <p:sldId id="754" r:id="rId80"/>
    <p:sldId id="888" r:id="rId81"/>
    <p:sldId id="683" r:id="rId82"/>
    <p:sldId id="685" r:id="rId83"/>
    <p:sldId id="686" r:id="rId84"/>
    <p:sldId id="687" r:id="rId85"/>
    <p:sldId id="688" r:id="rId86"/>
    <p:sldId id="689" r:id="rId87"/>
    <p:sldId id="690" r:id="rId88"/>
    <p:sldId id="691" r:id="rId89"/>
    <p:sldId id="763" r:id="rId90"/>
    <p:sldId id="765" r:id="rId91"/>
    <p:sldId id="766" r:id="rId92"/>
    <p:sldId id="767" r:id="rId93"/>
    <p:sldId id="889" r:id="rId94"/>
    <p:sldId id="890" r:id="rId95"/>
    <p:sldId id="891" r:id="rId96"/>
    <p:sldId id="892" r:id="rId97"/>
    <p:sldId id="893" r:id="rId98"/>
    <p:sldId id="895" r:id="rId99"/>
    <p:sldId id="896" r:id="rId100"/>
    <p:sldId id="897" r:id="rId101"/>
    <p:sldId id="898" r:id="rId102"/>
    <p:sldId id="901" r:id="rId103"/>
  </p:sldIdLst>
  <p:sldSz cx="9144000" cy="6858000" type="screen4x3"/>
  <p:notesSz cx="6858000" cy="9144000"/>
  <p:defaultTextStyle>
    <a:defPPr>
      <a:defRPr lang="en-US"/>
    </a:defPPr>
    <a:lvl1pPr algn="ctr" rtl="0" fontAlgn="base">
      <a:spcBef>
        <a:spcPct val="0"/>
      </a:spcBef>
      <a:spcAft>
        <a:spcPct val="0"/>
      </a:spcAft>
      <a:defRPr sz="4400" kern="1200">
        <a:solidFill>
          <a:schemeClr val="tx2"/>
        </a:solidFill>
        <a:latin typeface="Arial Unicode MS" pitchFamily="34" charset="-128"/>
        <a:ea typeface="+mn-ea"/>
        <a:cs typeface="+mn-cs"/>
      </a:defRPr>
    </a:lvl1pPr>
    <a:lvl2pPr marL="457200" algn="ctr" rtl="0" fontAlgn="base">
      <a:spcBef>
        <a:spcPct val="0"/>
      </a:spcBef>
      <a:spcAft>
        <a:spcPct val="0"/>
      </a:spcAft>
      <a:defRPr sz="4400" kern="1200">
        <a:solidFill>
          <a:schemeClr val="tx2"/>
        </a:solidFill>
        <a:latin typeface="Arial Unicode MS" pitchFamily="34" charset="-128"/>
        <a:ea typeface="+mn-ea"/>
        <a:cs typeface="+mn-cs"/>
      </a:defRPr>
    </a:lvl2pPr>
    <a:lvl3pPr marL="914400" algn="ctr" rtl="0" fontAlgn="base">
      <a:spcBef>
        <a:spcPct val="0"/>
      </a:spcBef>
      <a:spcAft>
        <a:spcPct val="0"/>
      </a:spcAft>
      <a:defRPr sz="4400" kern="1200">
        <a:solidFill>
          <a:schemeClr val="tx2"/>
        </a:solidFill>
        <a:latin typeface="Arial Unicode MS" pitchFamily="34" charset="-128"/>
        <a:ea typeface="+mn-ea"/>
        <a:cs typeface="+mn-cs"/>
      </a:defRPr>
    </a:lvl3pPr>
    <a:lvl4pPr marL="1371600" algn="ctr" rtl="0" fontAlgn="base">
      <a:spcBef>
        <a:spcPct val="0"/>
      </a:spcBef>
      <a:spcAft>
        <a:spcPct val="0"/>
      </a:spcAft>
      <a:defRPr sz="4400" kern="1200">
        <a:solidFill>
          <a:schemeClr val="tx2"/>
        </a:solidFill>
        <a:latin typeface="Arial Unicode MS" pitchFamily="34" charset="-128"/>
        <a:ea typeface="+mn-ea"/>
        <a:cs typeface="+mn-cs"/>
      </a:defRPr>
    </a:lvl4pPr>
    <a:lvl5pPr marL="1828800" algn="ctr" rtl="0" fontAlgn="base">
      <a:spcBef>
        <a:spcPct val="0"/>
      </a:spcBef>
      <a:spcAft>
        <a:spcPct val="0"/>
      </a:spcAft>
      <a:defRPr sz="4400" kern="1200">
        <a:solidFill>
          <a:schemeClr val="tx2"/>
        </a:solidFill>
        <a:latin typeface="Arial Unicode MS" pitchFamily="34" charset="-128"/>
        <a:ea typeface="+mn-ea"/>
        <a:cs typeface="+mn-cs"/>
      </a:defRPr>
    </a:lvl5pPr>
    <a:lvl6pPr marL="2286000" algn="l" defTabSz="914400" rtl="0" eaLnBrk="1" latinLnBrk="0" hangingPunct="1">
      <a:defRPr sz="4400" kern="1200">
        <a:solidFill>
          <a:schemeClr val="tx2"/>
        </a:solidFill>
        <a:latin typeface="Arial Unicode MS" pitchFamily="34" charset="-128"/>
        <a:ea typeface="+mn-ea"/>
        <a:cs typeface="+mn-cs"/>
      </a:defRPr>
    </a:lvl6pPr>
    <a:lvl7pPr marL="2743200" algn="l" defTabSz="914400" rtl="0" eaLnBrk="1" latinLnBrk="0" hangingPunct="1">
      <a:defRPr sz="4400" kern="1200">
        <a:solidFill>
          <a:schemeClr val="tx2"/>
        </a:solidFill>
        <a:latin typeface="Arial Unicode MS" pitchFamily="34" charset="-128"/>
        <a:ea typeface="+mn-ea"/>
        <a:cs typeface="+mn-cs"/>
      </a:defRPr>
    </a:lvl7pPr>
    <a:lvl8pPr marL="3200400" algn="l" defTabSz="914400" rtl="0" eaLnBrk="1" latinLnBrk="0" hangingPunct="1">
      <a:defRPr sz="4400" kern="1200">
        <a:solidFill>
          <a:schemeClr val="tx2"/>
        </a:solidFill>
        <a:latin typeface="Arial Unicode MS" pitchFamily="34" charset="-128"/>
        <a:ea typeface="+mn-ea"/>
        <a:cs typeface="+mn-cs"/>
      </a:defRPr>
    </a:lvl8pPr>
    <a:lvl9pPr marL="3657600" algn="l" defTabSz="914400" rtl="0" eaLnBrk="1" latinLnBrk="0" hangingPunct="1">
      <a:defRPr sz="4400" kern="1200">
        <a:solidFill>
          <a:schemeClr val="tx2"/>
        </a:solidFill>
        <a:latin typeface="Arial Unicode MS" pitchFamily="34" charset="-12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A"/>
    <a:srgbClr val="21C5FF"/>
    <a:srgbClr val="66C2FA"/>
    <a:srgbClr val="FFFFFF"/>
    <a:srgbClr val="96944A"/>
    <a:srgbClr val="57FC04"/>
    <a:srgbClr val="AC0000"/>
    <a:srgbClr val="D2A424"/>
    <a:srgbClr val="E4E480"/>
    <a:srgbClr val="FF8F4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721" autoAdjust="0"/>
    <p:restoredTop sz="79667" autoAdjust="0"/>
  </p:normalViewPr>
  <p:slideViewPr>
    <p:cSldViewPr snapToGrid="0">
      <p:cViewPr varScale="1">
        <p:scale>
          <a:sx n="103" d="100"/>
          <a:sy n="103" d="100"/>
        </p:scale>
        <p:origin x="-96" y="-246"/>
      </p:cViewPr>
      <p:guideLst>
        <p:guide orient="horz"/>
        <p:guide pos="5759"/>
      </p:guideLst>
    </p:cSldViewPr>
  </p:slideViewPr>
  <p:outlineViewPr>
    <p:cViewPr>
      <p:scale>
        <a:sx n="33" d="100"/>
        <a:sy n="33" d="100"/>
      </p:scale>
      <p:origin x="0" y="41214"/>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8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endParaRPr lang="en-US" dirty="0"/>
          </a:p>
        </p:txBody>
      </p:sp>
      <p:sp>
        <p:nvSpPr>
          <p:cNvPr id="418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dirty="0"/>
          </a:p>
        </p:txBody>
      </p:sp>
      <p:sp>
        <p:nvSpPr>
          <p:cNvPr id="418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8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8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dirty="0"/>
          </a:p>
        </p:txBody>
      </p:sp>
      <p:sp>
        <p:nvSpPr>
          <p:cNvPr id="418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1F0BF215-BB9B-41E3-B98A-2C829D14E523}" type="slidenum">
              <a:rPr lang="en-US"/>
              <a:pPr/>
              <a:t>&lt;#&gt;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0BF215-BB9B-41E3-B98A-2C829D14E52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10</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2D180-64CE-45FF-9D3B-F4B95392C5A0}" type="slidenum">
              <a:rPr lang="en-US"/>
              <a:pPr/>
              <a:t>100</a:t>
            </a:fld>
            <a:endParaRPr lang="en-US"/>
          </a:p>
        </p:txBody>
      </p:sp>
      <p:sp>
        <p:nvSpPr>
          <p:cNvPr id="1419266" name="Rectangle 2"/>
          <p:cNvSpPr>
            <a:spLocks noGrp="1" noRot="1" noChangeAspect="1" noChangeArrowheads="1" noTextEdit="1"/>
          </p:cNvSpPr>
          <p:nvPr>
            <p:ph type="sldImg"/>
          </p:nvPr>
        </p:nvSpPr>
        <p:spPr>
          <a:ln/>
        </p:spPr>
      </p:sp>
      <p:sp>
        <p:nvSpPr>
          <p:cNvPr id="141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2D180-64CE-45FF-9D3B-F4B95392C5A0}" type="slidenum">
              <a:rPr lang="en-US"/>
              <a:pPr/>
              <a:t>101</a:t>
            </a:fld>
            <a:endParaRPr lang="en-US"/>
          </a:p>
        </p:txBody>
      </p:sp>
      <p:sp>
        <p:nvSpPr>
          <p:cNvPr id="1419266" name="Rectangle 2"/>
          <p:cNvSpPr>
            <a:spLocks noGrp="1" noRot="1" noChangeAspect="1" noChangeArrowheads="1" noTextEdit="1"/>
          </p:cNvSpPr>
          <p:nvPr>
            <p:ph type="sldImg"/>
          </p:nvPr>
        </p:nvSpPr>
        <p:spPr>
          <a:ln/>
        </p:spPr>
      </p:sp>
      <p:sp>
        <p:nvSpPr>
          <p:cNvPr id="141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11</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12</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13</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14</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15</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16</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17</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18</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19</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98E99-A309-4D3A-855B-2C28AE8DBCB7}" type="slidenum">
              <a:rPr lang="en-US"/>
              <a:pPr/>
              <a:t>2</a:t>
            </a:fld>
            <a:endParaRPr lang="en-US" dirty="0"/>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20</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21</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22</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23</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24</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25</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26</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27</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28</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2A361-6EC6-4392-94F9-C403B92B86BF}" type="slidenum">
              <a:rPr lang="en-US"/>
              <a:pPr/>
              <a:t>29</a:t>
            </a:fld>
            <a:endParaRPr lang="en-US"/>
          </a:p>
        </p:txBody>
      </p:sp>
      <p:sp>
        <p:nvSpPr>
          <p:cNvPr id="1288194" name="Rectangle 2"/>
          <p:cNvSpPr>
            <a:spLocks noGrp="1" noRot="1" noChangeAspect="1" noChangeArrowheads="1" noTextEdit="1"/>
          </p:cNvSpPr>
          <p:nvPr>
            <p:ph type="sldImg"/>
          </p:nvPr>
        </p:nvSpPr>
        <p:spPr>
          <a:ln/>
        </p:spPr>
      </p:sp>
      <p:sp>
        <p:nvSpPr>
          <p:cNvPr id="128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3</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D1BFD-C741-4B79-AC2E-00198C4BB38B}" type="slidenum">
              <a:rPr lang="en-US"/>
              <a:pPr/>
              <a:t>30</a:t>
            </a:fld>
            <a:endParaRPr lang="en-US"/>
          </a:p>
        </p:txBody>
      </p:sp>
      <p:sp>
        <p:nvSpPr>
          <p:cNvPr id="1290242" name="Rectangle 2"/>
          <p:cNvSpPr>
            <a:spLocks noGrp="1" noRot="1" noChangeAspect="1" noChangeArrowheads="1" noTextEdit="1"/>
          </p:cNvSpPr>
          <p:nvPr>
            <p:ph type="sldImg"/>
          </p:nvPr>
        </p:nvSpPr>
        <p:spPr>
          <a:ln/>
        </p:spPr>
      </p:sp>
      <p:sp>
        <p:nvSpPr>
          <p:cNvPr id="129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E486C-81FA-44AF-99A1-404E0896C922}" type="slidenum">
              <a:rPr lang="en-US"/>
              <a:pPr/>
              <a:t>31</a:t>
            </a:fld>
            <a:endParaRPr lang="en-US"/>
          </a:p>
        </p:txBody>
      </p:sp>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9558C-0AE3-4C45-AE08-8C58AB743958}" type="slidenum">
              <a:rPr lang="en-US"/>
              <a:pPr/>
              <a:t>32</a:t>
            </a:fld>
            <a:endParaRPr lang="en-US"/>
          </a:p>
        </p:txBody>
      </p:sp>
      <p:sp>
        <p:nvSpPr>
          <p:cNvPr id="1294338" name="Rectangle 2"/>
          <p:cNvSpPr>
            <a:spLocks noGrp="1" noRot="1" noChangeAspect="1" noChangeArrowheads="1" noTextEdit="1"/>
          </p:cNvSpPr>
          <p:nvPr>
            <p:ph type="sldImg"/>
          </p:nvPr>
        </p:nvSpPr>
        <p:spPr>
          <a:ln/>
        </p:spPr>
      </p:sp>
      <p:sp>
        <p:nvSpPr>
          <p:cNvPr id="129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02C5E-0212-477E-9DC5-97BE93AE411D}" type="slidenum">
              <a:rPr lang="en-US"/>
              <a:pPr/>
              <a:t>33</a:t>
            </a:fld>
            <a:endParaRPr lang="en-US"/>
          </a:p>
        </p:txBody>
      </p:sp>
      <p:sp>
        <p:nvSpPr>
          <p:cNvPr id="1296386" name="Rectangle 2"/>
          <p:cNvSpPr>
            <a:spLocks noGrp="1" noRot="1" noChangeAspect="1" noChangeArrowheads="1" noTextEdit="1"/>
          </p:cNvSpPr>
          <p:nvPr>
            <p:ph type="sldImg"/>
          </p:nvPr>
        </p:nvSpPr>
        <p:spPr>
          <a:ln/>
        </p:spPr>
      </p:sp>
      <p:sp>
        <p:nvSpPr>
          <p:cNvPr id="129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93B78-8445-4861-8CDE-2DC2B2BDEB4D}" type="slidenum">
              <a:rPr lang="en-US"/>
              <a:pPr/>
              <a:t>34</a:t>
            </a:fld>
            <a:endParaRPr lang="en-US"/>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12A76-5119-458D-B9D5-E605DAEB6AC7}" type="slidenum">
              <a:rPr lang="en-US"/>
              <a:pPr/>
              <a:t>35</a:t>
            </a:fld>
            <a:endParaRPr lang="en-US"/>
          </a:p>
        </p:txBody>
      </p:sp>
      <p:sp>
        <p:nvSpPr>
          <p:cNvPr id="1302530" name="Rectangle 2"/>
          <p:cNvSpPr>
            <a:spLocks noGrp="1" noRot="1" noChangeAspect="1" noChangeArrowheads="1" noTextEdit="1"/>
          </p:cNvSpPr>
          <p:nvPr>
            <p:ph type="sldImg"/>
          </p:nvPr>
        </p:nvSpPr>
        <p:spPr>
          <a:ln/>
        </p:spPr>
      </p:sp>
      <p:sp>
        <p:nvSpPr>
          <p:cNvPr id="130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3EF8E-9F26-46D3-8DD1-B66C04705D3B}" type="slidenum">
              <a:rPr lang="en-US"/>
              <a:pPr/>
              <a:t>36</a:t>
            </a:fld>
            <a:endParaRPr lang="en-US"/>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D941F-5CBF-4335-98FF-585FF71F6ADB}" type="slidenum">
              <a:rPr lang="en-US"/>
              <a:pPr/>
              <a:t>37</a:t>
            </a:fld>
            <a:endParaRPr lang="en-US"/>
          </a:p>
        </p:txBody>
      </p:sp>
      <p:sp>
        <p:nvSpPr>
          <p:cNvPr id="1304578" name="Rectangle 2"/>
          <p:cNvSpPr>
            <a:spLocks noGrp="1" noRot="1" noChangeAspect="1" noChangeArrowheads="1" noTextEdit="1"/>
          </p:cNvSpPr>
          <p:nvPr>
            <p:ph type="sldImg"/>
          </p:nvPr>
        </p:nvSpPr>
        <p:spPr>
          <a:ln/>
        </p:spPr>
      </p:sp>
      <p:sp>
        <p:nvSpPr>
          <p:cNvPr id="130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1BAE8-85C6-46A9-BF8D-EB1F28E38C8F}" type="slidenum">
              <a:rPr lang="en-US"/>
              <a:pPr/>
              <a:t>38</a:t>
            </a:fld>
            <a:endParaRPr lang="en-US"/>
          </a:p>
        </p:txBody>
      </p:sp>
      <p:sp>
        <p:nvSpPr>
          <p:cNvPr id="1308674" name="Rectangle 2"/>
          <p:cNvSpPr>
            <a:spLocks noGrp="1" noRot="1" noChangeAspect="1" noChangeArrowheads="1" noTextEdit="1"/>
          </p:cNvSpPr>
          <p:nvPr>
            <p:ph type="sldImg"/>
          </p:nvPr>
        </p:nvSpPr>
        <p:spPr>
          <a:ln/>
        </p:spPr>
      </p:sp>
      <p:sp>
        <p:nvSpPr>
          <p:cNvPr id="130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39</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4</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33768-051A-402E-8B45-779EE2D6F22A}" type="slidenum">
              <a:rPr lang="en-US"/>
              <a:pPr/>
              <a:t>40</a:t>
            </a:fld>
            <a:endParaRPr lang="en-US"/>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36C22-26CB-4309-A255-E94062D9344A}" type="slidenum">
              <a:rPr lang="en-US"/>
              <a:pPr/>
              <a:t>41</a:t>
            </a:fld>
            <a:endParaRPr lang="en-US"/>
          </a:p>
        </p:txBody>
      </p:sp>
      <p:sp>
        <p:nvSpPr>
          <p:cNvPr id="1312770" name="Rectangle 2"/>
          <p:cNvSpPr>
            <a:spLocks noGrp="1" noRot="1" noChangeAspect="1" noChangeArrowheads="1" noTextEdit="1"/>
          </p:cNvSpPr>
          <p:nvPr>
            <p:ph type="sldImg"/>
          </p:nvPr>
        </p:nvSpPr>
        <p:spPr>
          <a:ln/>
        </p:spPr>
      </p:sp>
      <p:sp>
        <p:nvSpPr>
          <p:cNvPr id="131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BD68A-CED5-41FC-B9D2-84D23DECBE61}" type="slidenum">
              <a:rPr lang="en-US"/>
              <a:pPr/>
              <a:t>42</a:t>
            </a:fld>
            <a:endParaRPr lang="en-US"/>
          </a:p>
        </p:txBody>
      </p:sp>
      <p:sp>
        <p:nvSpPr>
          <p:cNvPr id="1318914" name="Rectangle 2"/>
          <p:cNvSpPr>
            <a:spLocks noGrp="1" noRot="1" noChangeAspect="1" noChangeArrowheads="1" noTextEdit="1"/>
          </p:cNvSpPr>
          <p:nvPr>
            <p:ph type="sldImg"/>
          </p:nvPr>
        </p:nvSpPr>
        <p:spPr>
          <a:ln/>
        </p:spPr>
      </p:sp>
      <p:sp>
        <p:nvSpPr>
          <p:cNvPr id="131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47AF7-472F-4228-8B1F-A47EFD2355E9}" type="slidenum">
              <a:rPr lang="en-US"/>
              <a:pPr/>
              <a:t>43</a:t>
            </a:fld>
            <a:endParaRPr lang="en-US"/>
          </a:p>
        </p:txBody>
      </p:sp>
      <p:sp>
        <p:nvSpPr>
          <p:cNvPr id="1314818" name="Rectangle 2"/>
          <p:cNvSpPr>
            <a:spLocks noGrp="1" noRot="1" noChangeAspect="1" noChangeArrowheads="1" noTextEdit="1"/>
          </p:cNvSpPr>
          <p:nvPr>
            <p:ph type="sldImg"/>
          </p:nvPr>
        </p:nvSpPr>
        <p:spPr>
          <a:ln/>
        </p:spPr>
      </p:sp>
      <p:sp>
        <p:nvSpPr>
          <p:cNvPr id="131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65B03-EC56-4926-8684-4DBEC9F4F1B1}" type="slidenum">
              <a:rPr lang="en-US"/>
              <a:pPr/>
              <a:t>44</a:t>
            </a:fld>
            <a:endParaRPr lang="en-US"/>
          </a:p>
        </p:txBody>
      </p:sp>
      <p:sp>
        <p:nvSpPr>
          <p:cNvPr id="1316866" name="Rectangle 2"/>
          <p:cNvSpPr>
            <a:spLocks noGrp="1" noRot="1" noChangeAspect="1" noChangeArrowheads="1" noTextEdit="1"/>
          </p:cNvSpPr>
          <p:nvPr>
            <p:ph type="sldImg"/>
          </p:nvPr>
        </p:nvSpPr>
        <p:spPr>
          <a:ln/>
        </p:spPr>
      </p:sp>
      <p:sp>
        <p:nvSpPr>
          <p:cNvPr id="131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36C22-26CB-4309-A255-E94062D9344A}" type="slidenum">
              <a:rPr lang="en-US"/>
              <a:pPr/>
              <a:t>45</a:t>
            </a:fld>
            <a:endParaRPr lang="en-US"/>
          </a:p>
        </p:txBody>
      </p:sp>
      <p:sp>
        <p:nvSpPr>
          <p:cNvPr id="1312770" name="Rectangle 2"/>
          <p:cNvSpPr>
            <a:spLocks noGrp="1" noRot="1" noChangeAspect="1" noChangeArrowheads="1" noTextEdit="1"/>
          </p:cNvSpPr>
          <p:nvPr>
            <p:ph type="sldImg"/>
          </p:nvPr>
        </p:nvSpPr>
        <p:spPr>
          <a:ln/>
        </p:spPr>
      </p:sp>
      <p:sp>
        <p:nvSpPr>
          <p:cNvPr id="131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36C22-26CB-4309-A255-E94062D9344A}" type="slidenum">
              <a:rPr lang="en-US"/>
              <a:pPr/>
              <a:t>46</a:t>
            </a:fld>
            <a:endParaRPr lang="en-US"/>
          </a:p>
        </p:txBody>
      </p:sp>
      <p:sp>
        <p:nvSpPr>
          <p:cNvPr id="1312770" name="Rectangle 2"/>
          <p:cNvSpPr>
            <a:spLocks noGrp="1" noRot="1" noChangeAspect="1" noChangeArrowheads="1" noTextEdit="1"/>
          </p:cNvSpPr>
          <p:nvPr>
            <p:ph type="sldImg"/>
          </p:nvPr>
        </p:nvSpPr>
        <p:spPr>
          <a:ln/>
        </p:spPr>
      </p:sp>
      <p:sp>
        <p:nvSpPr>
          <p:cNvPr id="131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BCBDB-247E-4A81-8A0D-3A1C02BB7CC5}" type="slidenum">
              <a:rPr lang="en-US"/>
              <a:pPr/>
              <a:t>47</a:t>
            </a:fld>
            <a:endParaRPr lang="en-US"/>
          </a:p>
        </p:txBody>
      </p:sp>
      <p:sp>
        <p:nvSpPr>
          <p:cNvPr id="1320962" name="Rectangle 2"/>
          <p:cNvSpPr>
            <a:spLocks noGrp="1" noRot="1" noChangeAspect="1" noChangeArrowheads="1" noTextEdit="1"/>
          </p:cNvSpPr>
          <p:nvPr>
            <p:ph type="sldImg"/>
          </p:nvPr>
        </p:nvSpPr>
        <p:spPr>
          <a:ln/>
        </p:spPr>
      </p:sp>
      <p:sp>
        <p:nvSpPr>
          <p:cNvPr id="132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C8749-A904-40A8-96F3-DD12E6B569BD}" type="slidenum">
              <a:rPr lang="en-US"/>
              <a:pPr/>
              <a:t>48</a:t>
            </a:fld>
            <a:endParaRPr lang="en-US"/>
          </a:p>
        </p:txBody>
      </p:sp>
      <p:sp>
        <p:nvSpPr>
          <p:cNvPr id="1327106" name="Rectangle 2"/>
          <p:cNvSpPr>
            <a:spLocks noGrp="1" noRot="1" noChangeAspect="1" noChangeArrowheads="1" noTextEdit="1"/>
          </p:cNvSpPr>
          <p:nvPr>
            <p:ph type="sldImg"/>
          </p:nvPr>
        </p:nvSpPr>
        <p:spPr>
          <a:ln/>
        </p:spPr>
      </p:sp>
      <p:sp>
        <p:nvSpPr>
          <p:cNvPr id="132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2E246-06E7-48C4-BAB2-C9D084AB40AD}" type="slidenum">
              <a:rPr lang="en-US"/>
              <a:pPr/>
              <a:t>49</a:t>
            </a:fld>
            <a:endParaRPr lang="en-US"/>
          </a:p>
        </p:txBody>
      </p:sp>
      <p:sp>
        <p:nvSpPr>
          <p:cNvPr id="1325058" name="Rectangle 2"/>
          <p:cNvSpPr>
            <a:spLocks noGrp="1" noRot="1" noChangeAspect="1" noChangeArrowheads="1" noTextEdit="1"/>
          </p:cNvSpPr>
          <p:nvPr>
            <p:ph type="sldImg"/>
          </p:nvPr>
        </p:nvSpPr>
        <p:spPr>
          <a:ln/>
        </p:spPr>
      </p:sp>
      <p:sp>
        <p:nvSpPr>
          <p:cNvPr id="132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5</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5F68D09-DCF4-4E71-BFE1-5B5F637E8BB6}" type="slidenum">
              <a:rPr lang="en-US" smtClean="0"/>
              <a:pPr/>
              <a:t>50</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E70AD-3DF2-441D-8633-31CA4C77FB5C}" type="slidenum">
              <a:rPr lang="en-US"/>
              <a:pPr/>
              <a:t>51</a:t>
            </a:fld>
            <a:endParaRPr lang="en-US"/>
          </a:p>
        </p:txBody>
      </p:sp>
      <p:sp>
        <p:nvSpPr>
          <p:cNvPr id="1329154" name="Rectangle 2"/>
          <p:cNvSpPr>
            <a:spLocks noGrp="1" noRot="1" noChangeAspect="1" noChangeArrowheads="1" noTextEdit="1"/>
          </p:cNvSpPr>
          <p:nvPr>
            <p:ph type="sldImg"/>
          </p:nvPr>
        </p:nvSpPr>
        <p:spPr>
          <a:ln/>
        </p:spPr>
      </p:sp>
      <p:sp>
        <p:nvSpPr>
          <p:cNvPr id="132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33768-051A-402E-8B45-779EE2D6F22A}" type="slidenum">
              <a:rPr lang="en-US"/>
              <a:pPr/>
              <a:t>52</a:t>
            </a:fld>
            <a:endParaRPr lang="en-US" dirty="0"/>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33768-051A-402E-8B45-779EE2D6F22A}" type="slidenum">
              <a:rPr lang="en-US"/>
              <a:pPr/>
              <a:t>53</a:t>
            </a:fld>
            <a:endParaRPr lang="en-US" dirty="0"/>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E75B7-FDFE-43F2-B9C7-3F2A1528AA00}" type="slidenum">
              <a:rPr lang="en-US"/>
              <a:pPr/>
              <a:t>54</a:t>
            </a:fld>
            <a:endParaRPr lang="en-US"/>
          </a:p>
        </p:txBody>
      </p:sp>
      <p:sp>
        <p:nvSpPr>
          <p:cNvPr id="1331202" name="Rectangle 2"/>
          <p:cNvSpPr>
            <a:spLocks noGrp="1" noRot="1" noChangeAspect="1" noChangeArrowheads="1" noTextEdit="1"/>
          </p:cNvSpPr>
          <p:nvPr>
            <p:ph type="sldImg"/>
          </p:nvPr>
        </p:nvSpPr>
        <p:spPr>
          <a:ln/>
        </p:spPr>
      </p:sp>
      <p:sp>
        <p:nvSpPr>
          <p:cNvPr id="133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E75B7-FDFE-43F2-B9C7-3F2A1528AA00}" type="slidenum">
              <a:rPr lang="en-US"/>
              <a:pPr/>
              <a:t>55</a:t>
            </a:fld>
            <a:endParaRPr lang="en-US"/>
          </a:p>
        </p:txBody>
      </p:sp>
      <p:sp>
        <p:nvSpPr>
          <p:cNvPr id="1331202" name="Rectangle 2"/>
          <p:cNvSpPr>
            <a:spLocks noGrp="1" noRot="1" noChangeAspect="1" noChangeArrowheads="1" noTextEdit="1"/>
          </p:cNvSpPr>
          <p:nvPr>
            <p:ph type="sldImg"/>
          </p:nvPr>
        </p:nvSpPr>
        <p:spPr>
          <a:ln/>
        </p:spPr>
      </p:sp>
      <p:sp>
        <p:nvSpPr>
          <p:cNvPr id="133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1631-8CF3-48D4-96D6-4C9CDF3D3B9B}" type="slidenum">
              <a:rPr lang="en-US"/>
              <a:pPr/>
              <a:t>56</a:t>
            </a:fld>
            <a:endParaRPr lang="en-US"/>
          </a:p>
        </p:txBody>
      </p:sp>
      <p:sp>
        <p:nvSpPr>
          <p:cNvPr id="1423362" name="Rectangle 2"/>
          <p:cNvSpPr>
            <a:spLocks noGrp="1" noRot="1" noChangeAspect="1" noChangeArrowheads="1" noTextEdit="1"/>
          </p:cNvSpPr>
          <p:nvPr>
            <p:ph type="sldImg"/>
          </p:nvPr>
        </p:nvSpPr>
        <p:spPr>
          <a:ln/>
        </p:spPr>
      </p:sp>
      <p:sp>
        <p:nvSpPr>
          <p:cNvPr id="142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F9418-A2DF-446C-925D-A2C0CC0D09BA}" type="slidenum">
              <a:rPr lang="en-US"/>
              <a:pPr/>
              <a:t>57</a:t>
            </a:fld>
            <a:endParaRPr lang="en-US" dirty="0"/>
          </a:p>
        </p:txBody>
      </p:sp>
      <p:sp>
        <p:nvSpPr>
          <p:cNvPr id="1333250" name="Rectangle 2"/>
          <p:cNvSpPr>
            <a:spLocks noGrp="1" noRot="1" noChangeAspect="1" noChangeArrowheads="1" noTextEdit="1"/>
          </p:cNvSpPr>
          <p:nvPr>
            <p:ph type="sldImg"/>
          </p:nvPr>
        </p:nvSpPr>
        <p:spPr>
          <a:ln/>
        </p:spPr>
      </p:sp>
      <p:sp>
        <p:nvSpPr>
          <p:cNvPr id="133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0A40F-7486-4784-9F1D-715FF98E5A11}" type="slidenum">
              <a:rPr lang="en-US"/>
              <a:pPr/>
              <a:t>58</a:t>
            </a:fld>
            <a:endParaRPr lang="en-US" dirty="0"/>
          </a:p>
        </p:txBody>
      </p:sp>
      <p:sp>
        <p:nvSpPr>
          <p:cNvPr id="1335298" name="Rectangle 2"/>
          <p:cNvSpPr>
            <a:spLocks noGrp="1" noRot="1" noChangeAspect="1" noChangeArrowheads="1" noTextEdit="1"/>
          </p:cNvSpPr>
          <p:nvPr>
            <p:ph type="sldImg"/>
          </p:nvPr>
        </p:nvSpPr>
        <p:spPr>
          <a:ln/>
        </p:spPr>
      </p:sp>
      <p:sp>
        <p:nvSpPr>
          <p:cNvPr id="1335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F9C7D-54C9-4631-A085-2219065CEECF}" type="slidenum">
              <a:rPr lang="en-US"/>
              <a:pPr/>
              <a:t>59</a:t>
            </a:fld>
            <a:endParaRPr lang="en-US" dirty="0"/>
          </a:p>
        </p:txBody>
      </p:sp>
      <p:sp>
        <p:nvSpPr>
          <p:cNvPr id="1337346" name="Rectangle 2"/>
          <p:cNvSpPr>
            <a:spLocks noGrp="1" noRot="1" noChangeAspect="1" noChangeArrowheads="1" noTextEdit="1"/>
          </p:cNvSpPr>
          <p:nvPr>
            <p:ph type="sldImg"/>
          </p:nvPr>
        </p:nvSpPr>
        <p:spPr>
          <a:ln/>
        </p:spPr>
      </p:sp>
      <p:sp>
        <p:nvSpPr>
          <p:cNvPr id="133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6</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F9C7D-54C9-4631-A085-2219065CEECF}" type="slidenum">
              <a:rPr lang="en-US"/>
              <a:pPr/>
              <a:t>60</a:t>
            </a:fld>
            <a:endParaRPr lang="en-US" dirty="0"/>
          </a:p>
        </p:txBody>
      </p:sp>
      <p:sp>
        <p:nvSpPr>
          <p:cNvPr id="1337346" name="Rectangle 2"/>
          <p:cNvSpPr>
            <a:spLocks noGrp="1" noRot="1" noChangeAspect="1" noChangeArrowheads="1" noTextEdit="1"/>
          </p:cNvSpPr>
          <p:nvPr>
            <p:ph type="sldImg"/>
          </p:nvPr>
        </p:nvSpPr>
        <p:spPr>
          <a:ln/>
        </p:spPr>
      </p:sp>
      <p:sp>
        <p:nvSpPr>
          <p:cNvPr id="133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F9C7D-54C9-4631-A085-2219065CEECF}" type="slidenum">
              <a:rPr lang="en-US"/>
              <a:pPr/>
              <a:t>61</a:t>
            </a:fld>
            <a:endParaRPr lang="en-US"/>
          </a:p>
        </p:txBody>
      </p:sp>
      <p:sp>
        <p:nvSpPr>
          <p:cNvPr id="1337346" name="Rectangle 2"/>
          <p:cNvSpPr>
            <a:spLocks noGrp="1" noRot="1" noChangeAspect="1" noChangeArrowheads="1" noTextEdit="1"/>
          </p:cNvSpPr>
          <p:nvPr>
            <p:ph type="sldImg"/>
          </p:nvPr>
        </p:nvSpPr>
        <p:spPr>
          <a:ln/>
        </p:spPr>
      </p:sp>
      <p:sp>
        <p:nvSpPr>
          <p:cNvPr id="133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60CEE-5BAC-4723-A193-3FF01AE461DF}" type="slidenum">
              <a:rPr lang="en-US"/>
              <a:pPr/>
              <a:t>62</a:t>
            </a:fld>
            <a:endParaRPr lang="en-US"/>
          </a:p>
        </p:txBody>
      </p:sp>
      <p:sp>
        <p:nvSpPr>
          <p:cNvPr id="1339394" name="Rectangle 2"/>
          <p:cNvSpPr>
            <a:spLocks noGrp="1" noRot="1" noChangeAspect="1" noChangeArrowheads="1" noTextEdit="1"/>
          </p:cNvSpPr>
          <p:nvPr>
            <p:ph type="sldImg"/>
          </p:nvPr>
        </p:nvSpPr>
        <p:spPr>
          <a:ln/>
        </p:spPr>
      </p:sp>
      <p:sp>
        <p:nvSpPr>
          <p:cNvPr id="133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BBA7B-4EBB-4565-BA7F-99B9AAECEBE9}" type="slidenum">
              <a:rPr lang="en-US"/>
              <a:pPr/>
              <a:t>63</a:t>
            </a:fld>
            <a:endParaRPr lang="en-US"/>
          </a:p>
        </p:txBody>
      </p:sp>
      <p:sp>
        <p:nvSpPr>
          <p:cNvPr id="1425410" name="Rectangle 2"/>
          <p:cNvSpPr>
            <a:spLocks noGrp="1" noRot="1" noChangeAspect="1" noChangeArrowheads="1" noTextEdit="1"/>
          </p:cNvSpPr>
          <p:nvPr>
            <p:ph type="sldImg"/>
          </p:nvPr>
        </p:nvSpPr>
        <p:spPr>
          <a:ln/>
        </p:spPr>
      </p:sp>
      <p:sp>
        <p:nvSpPr>
          <p:cNvPr id="142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33768-051A-402E-8B45-779EE2D6F22A}" type="slidenum">
              <a:rPr lang="en-US"/>
              <a:pPr/>
              <a:t>64</a:t>
            </a:fld>
            <a:endParaRPr lang="en-US" dirty="0"/>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33768-051A-402E-8B45-779EE2D6F22A}" type="slidenum">
              <a:rPr lang="en-US"/>
              <a:pPr/>
              <a:t>65</a:t>
            </a:fld>
            <a:endParaRPr lang="en-US" dirty="0"/>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29621-E538-4DD4-BEBB-777C0F406294}" type="slidenum">
              <a:rPr lang="en-US"/>
              <a:pPr/>
              <a:t>66</a:t>
            </a:fld>
            <a:endParaRPr lang="en-US"/>
          </a:p>
        </p:txBody>
      </p:sp>
      <p:sp>
        <p:nvSpPr>
          <p:cNvPr id="1427458" name="Rectangle 2"/>
          <p:cNvSpPr>
            <a:spLocks noGrp="1" noRot="1" noChangeAspect="1" noChangeArrowheads="1" noTextEdit="1"/>
          </p:cNvSpPr>
          <p:nvPr>
            <p:ph type="sldImg"/>
          </p:nvPr>
        </p:nvSpPr>
        <p:spPr>
          <a:ln/>
        </p:spPr>
      </p:sp>
      <p:sp>
        <p:nvSpPr>
          <p:cNvPr id="142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551C4-C6F0-49CD-8CE2-E7604D61FBDF}" type="slidenum">
              <a:rPr lang="en-US"/>
              <a:pPr/>
              <a:t>67</a:t>
            </a:fld>
            <a:endParaRPr lang="en-US" dirty="0"/>
          </a:p>
        </p:txBody>
      </p:sp>
      <p:sp>
        <p:nvSpPr>
          <p:cNvPr id="1341442" name="Rectangle 2"/>
          <p:cNvSpPr>
            <a:spLocks noGrp="1" noRot="1" noChangeAspect="1" noChangeArrowheads="1" noTextEdit="1"/>
          </p:cNvSpPr>
          <p:nvPr>
            <p:ph type="sldImg"/>
          </p:nvPr>
        </p:nvSpPr>
        <p:spPr>
          <a:ln/>
        </p:spPr>
      </p:sp>
      <p:sp>
        <p:nvSpPr>
          <p:cNvPr id="13414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4E668-C0CF-4AAA-A796-C167EF3B42A3}" type="slidenum">
              <a:rPr lang="en-US"/>
              <a:pPr/>
              <a:t>68</a:t>
            </a:fld>
            <a:endParaRPr lang="en-US"/>
          </a:p>
        </p:txBody>
      </p:sp>
      <p:sp>
        <p:nvSpPr>
          <p:cNvPr id="1355778" name="Rectangle 2"/>
          <p:cNvSpPr>
            <a:spLocks noGrp="1" noRot="1" noChangeAspect="1" noChangeArrowheads="1" noTextEdit="1"/>
          </p:cNvSpPr>
          <p:nvPr>
            <p:ph type="sldImg"/>
          </p:nvPr>
        </p:nvSpPr>
        <p:spPr>
          <a:ln/>
        </p:spPr>
      </p:sp>
      <p:sp>
        <p:nvSpPr>
          <p:cNvPr id="135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FF1BD-7B11-449B-94BB-D74C2F9C77AD}" type="slidenum">
              <a:rPr lang="en-US"/>
              <a:pPr/>
              <a:t>69</a:t>
            </a:fld>
            <a:endParaRPr lang="en-US"/>
          </a:p>
        </p:txBody>
      </p:sp>
      <p:sp>
        <p:nvSpPr>
          <p:cNvPr id="1357826" name="Rectangle 2"/>
          <p:cNvSpPr>
            <a:spLocks noGrp="1" noRot="1" noChangeAspect="1" noChangeArrowheads="1" noTextEdit="1"/>
          </p:cNvSpPr>
          <p:nvPr>
            <p:ph type="sldImg"/>
          </p:nvPr>
        </p:nvSpPr>
        <p:spPr>
          <a:ln/>
        </p:spPr>
      </p:sp>
      <p:sp>
        <p:nvSpPr>
          <p:cNvPr id="135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7</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47630-751D-4E47-8AA2-C6A530677946}" type="slidenum">
              <a:rPr lang="en-US"/>
              <a:pPr/>
              <a:t>70</a:t>
            </a:fld>
            <a:endParaRPr lang="en-US"/>
          </a:p>
        </p:txBody>
      </p:sp>
      <p:sp>
        <p:nvSpPr>
          <p:cNvPr id="1359874" name="Rectangle 2"/>
          <p:cNvSpPr>
            <a:spLocks noGrp="1" noRot="1" noChangeAspect="1" noChangeArrowheads="1" noTextEdit="1"/>
          </p:cNvSpPr>
          <p:nvPr>
            <p:ph type="sldImg"/>
          </p:nvPr>
        </p:nvSpPr>
        <p:spPr>
          <a:ln/>
        </p:spPr>
      </p:sp>
      <p:sp>
        <p:nvSpPr>
          <p:cNvPr id="135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749AB-90CB-4954-B565-887597A264B2}" type="slidenum">
              <a:rPr lang="en-US"/>
              <a:pPr/>
              <a:t>71</a:t>
            </a:fld>
            <a:endParaRPr lang="en-US"/>
          </a:p>
        </p:txBody>
      </p:sp>
      <p:sp>
        <p:nvSpPr>
          <p:cNvPr id="1361922" name="Rectangle 2"/>
          <p:cNvSpPr>
            <a:spLocks noGrp="1" noRot="1" noChangeAspect="1" noChangeArrowheads="1" noTextEdit="1"/>
          </p:cNvSpPr>
          <p:nvPr>
            <p:ph type="sldImg"/>
          </p:nvPr>
        </p:nvSpPr>
        <p:spPr>
          <a:ln/>
        </p:spPr>
      </p:sp>
      <p:sp>
        <p:nvSpPr>
          <p:cNvPr id="136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0192-E98E-4B6A-AF23-3DAE106662C1}" type="slidenum">
              <a:rPr lang="en-US"/>
              <a:pPr/>
              <a:t>72</a:t>
            </a:fld>
            <a:endParaRPr lang="en-US"/>
          </a:p>
        </p:txBody>
      </p:sp>
      <p:sp>
        <p:nvSpPr>
          <p:cNvPr id="1363970" name="Rectangle 2"/>
          <p:cNvSpPr>
            <a:spLocks noGrp="1" noRot="1" noChangeAspect="1" noChangeArrowheads="1" noTextEdit="1"/>
          </p:cNvSpPr>
          <p:nvPr>
            <p:ph type="sldImg"/>
          </p:nvPr>
        </p:nvSpPr>
        <p:spPr>
          <a:ln/>
        </p:spPr>
      </p:sp>
      <p:sp>
        <p:nvSpPr>
          <p:cNvPr id="136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A62DD-640E-448F-83FA-E7A03EF9DBA8}" type="slidenum">
              <a:rPr lang="en-US"/>
              <a:pPr/>
              <a:t>73</a:t>
            </a:fld>
            <a:endParaRPr lang="en-US"/>
          </a:p>
        </p:txBody>
      </p:sp>
      <p:sp>
        <p:nvSpPr>
          <p:cNvPr id="1370114" name="Rectangle 2"/>
          <p:cNvSpPr>
            <a:spLocks noGrp="1" noRot="1" noChangeAspect="1" noChangeArrowheads="1" noTextEdit="1"/>
          </p:cNvSpPr>
          <p:nvPr>
            <p:ph type="sldImg"/>
          </p:nvPr>
        </p:nvSpPr>
        <p:spPr>
          <a:ln/>
        </p:spPr>
      </p:sp>
      <p:sp>
        <p:nvSpPr>
          <p:cNvPr id="137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5955A-8C7F-434D-ABD0-7B927B7275EB}" type="slidenum">
              <a:rPr lang="en-US"/>
              <a:pPr/>
              <a:t>74</a:t>
            </a:fld>
            <a:endParaRPr lang="en-US" dirty="0"/>
          </a:p>
        </p:txBody>
      </p:sp>
      <p:sp>
        <p:nvSpPr>
          <p:cNvPr id="1372162" name="Rectangle 2"/>
          <p:cNvSpPr>
            <a:spLocks noGrp="1" noRot="1" noChangeAspect="1" noChangeArrowheads="1" noTextEdit="1"/>
          </p:cNvSpPr>
          <p:nvPr>
            <p:ph type="sldImg"/>
          </p:nvPr>
        </p:nvSpPr>
        <p:spPr>
          <a:ln/>
        </p:spPr>
      </p:sp>
      <p:sp>
        <p:nvSpPr>
          <p:cNvPr id="1372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6B564-53B6-4260-A612-D41D88821A68}" type="slidenum">
              <a:rPr lang="en-US"/>
              <a:pPr/>
              <a:t>75</a:t>
            </a:fld>
            <a:endParaRPr lang="en-US"/>
          </a:p>
        </p:txBody>
      </p:sp>
      <p:sp>
        <p:nvSpPr>
          <p:cNvPr id="1374210" name="Rectangle 2"/>
          <p:cNvSpPr>
            <a:spLocks noGrp="1" noRot="1" noChangeAspect="1" noChangeArrowheads="1" noTextEdit="1"/>
          </p:cNvSpPr>
          <p:nvPr>
            <p:ph type="sldImg"/>
          </p:nvPr>
        </p:nvSpPr>
        <p:spPr>
          <a:ln/>
        </p:spPr>
      </p:sp>
      <p:sp>
        <p:nvSpPr>
          <p:cNvPr id="137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08576-DA60-4872-8D8A-4466C1E5C637}" type="slidenum">
              <a:rPr lang="en-US"/>
              <a:pPr/>
              <a:t>76</a:t>
            </a:fld>
            <a:endParaRPr lang="en-US"/>
          </a:p>
        </p:txBody>
      </p:sp>
      <p:sp>
        <p:nvSpPr>
          <p:cNvPr id="1376258" name="Rectangle 2"/>
          <p:cNvSpPr>
            <a:spLocks noGrp="1" noRot="1" noChangeAspect="1" noChangeArrowheads="1" noTextEdit="1"/>
          </p:cNvSpPr>
          <p:nvPr>
            <p:ph type="sldImg"/>
          </p:nvPr>
        </p:nvSpPr>
        <p:spPr>
          <a:ln/>
        </p:spPr>
      </p:sp>
      <p:sp>
        <p:nvSpPr>
          <p:cNvPr id="137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33768-051A-402E-8B45-779EE2D6F22A}" type="slidenum">
              <a:rPr lang="en-US"/>
              <a:pPr/>
              <a:t>77</a:t>
            </a:fld>
            <a:endParaRPr lang="en-US" dirty="0"/>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33768-051A-402E-8B45-779EE2D6F22A}" type="slidenum">
              <a:rPr lang="en-US"/>
              <a:pPr/>
              <a:t>78</a:t>
            </a:fld>
            <a:endParaRPr lang="en-US" dirty="0"/>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29621-E538-4DD4-BEBB-777C0F406294}" type="slidenum">
              <a:rPr lang="en-US"/>
              <a:pPr/>
              <a:t>79</a:t>
            </a:fld>
            <a:endParaRPr lang="en-US"/>
          </a:p>
        </p:txBody>
      </p:sp>
      <p:sp>
        <p:nvSpPr>
          <p:cNvPr id="1427458" name="Rectangle 2"/>
          <p:cNvSpPr>
            <a:spLocks noGrp="1" noRot="1" noChangeAspect="1" noChangeArrowheads="1" noTextEdit="1"/>
          </p:cNvSpPr>
          <p:nvPr>
            <p:ph type="sldImg"/>
          </p:nvPr>
        </p:nvSpPr>
        <p:spPr>
          <a:ln/>
        </p:spPr>
      </p:sp>
      <p:sp>
        <p:nvSpPr>
          <p:cNvPr id="142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8</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C82E5-AF4D-4476-8875-72022DA9D01B}" type="slidenum">
              <a:rPr lang="en-US"/>
              <a:pPr/>
              <a:t>80</a:t>
            </a:fld>
            <a:endParaRPr lang="en-US" dirty="0"/>
          </a:p>
        </p:txBody>
      </p:sp>
      <p:sp>
        <p:nvSpPr>
          <p:cNvPr id="1378306" name="Rectangle 2"/>
          <p:cNvSpPr>
            <a:spLocks noGrp="1" noRot="1" noChangeAspect="1" noChangeArrowheads="1" noTextEdit="1"/>
          </p:cNvSpPr>
          <p:nvPr>
            <p:ph type="sldImg"/>
          </p:nvPr>
        </p:nvSpPr>
        <p:spPr>
          <a:ln/>
        </p:spPr>
      </p:sp>
      <p:sp>
        <p:nvSpPr>
          <p:cNvPr id="1378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F5AF8-8198-47AA-951D-6DCA1E4A1C40}" type="slidenum">
              <a:rPr lang="en-US"/>
              <a:pPr/>
              <a:t>81</a:t>
            </a:fld>
            <a:endParaRPr lang="en-US" dirty="0"/>
          </a:p>
        </p:txBody>
      </p:sp>
      <p:sp>
        <p:nvSpPr>
          <p:cNvPr id="1382402" name="Rectangle 2"/>
          <p:cNvSpPr>
            <a:spLocks noGrp="1" noRot="1" noChangeAspect="1" noChangeArrowheads="1" noTextEdit="1"/>
          </p:cNvSpPr>
          <p:nvPr>
            <p:ph type="sldImg"/>
          </p:nvPr>
        </p:nvSpPr>
        <p:spPr>
          <a:ln/>
        </p:spPr>
      </p:sp>
      <p:sp>
        <p:nvSpPr>
          <p:cNvPr id="138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195BC-34A5-4B4C-9276-534E38BD0358}" type="slidenum">
              <a:rPr lang="en-US"/>
              <a:pPr/>
              <a:t>82</a:t>
            </a:fld>
            <a:endParaRPr lang="en-US" dirty="0"/>
          </a:p>
        </p:txBody>
      </p:sp>
      <p:sp>
        <p:nvSpPr>
          <p:cNvPr id="1386498" name="Rectangle 2"/>
          <p:cNvSpPr>
            <a:spLocks noGrp="1" noRot="1" noChangeAspect="1" noChangeArrowheads="1" noTextEdit="1"/>
          </p:cNvSpPr>
          <p:nvPr>
            <p:ph type="sldImg"/>
          </p:nvPr>
        </p:nvSpPr>
        <p:spPr>
          <a:ln/>
        </p:spPr>
      </p:sp>
      <p:sp>
        <p:nvSpPr>
          <p:cNvPr id="1386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D5B1D-0DAB-4339-9CBB-4C584174BE3D}" type="slidenum">
              <a:rPr lang="en-US"/>
              <a:pPr/>
              <a:t>83</a:t>
            </a:fld>
            <a:endParaRPr lang="en-US" dirty="0"/>
          </a:p>
        </p:txBody>
      </p:sp>
      <p:sp>
        <p:nvSpPr>
          <p:cNvPr id="1031170" name="Rectangle 2"/>
          <p:cNvSpPr>
            <a:spLocks noGrp="1" noRot="1" noChangeAspect="1" noChangeArrowheads="1" noTextEdit="1"/>
          </p:cNvSpPr>
          <p:nvPr>
            <p:ph type="sldImg"/>
          </p:nvPr>
        </p:nvSpPr>
        <p:spPr>
          <a:ln/>
        </p:spPr>
      </p:sp>
      <p:sp>
        <p:nvSpPr>
          <p:cNvPr id="1031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3D6B5-243D-4838-9715-B79B3E3EACF6}" type="slidenum">
              <a:rPr lang="en-US"/>
              <a:pPr/>
              <a:t>84</a:t>
            </a:fld>
            <a:endParaRPr lang="en-US" dirty="0"/>
          </a:p>
        </p:txBody>
      </p:sp>
      <p:sp>
        <p:nvSpPr>
          <p:cNvPr id="1043458" name="Rectangle 2"/>
          <p:cNvSpPr>
            <a:spLocks noGrp="1" noRot="1" noChangeAspect="1" noChangeArrowheads="1" noTextEdit="1"/>
          </p:cNvSpPr>
          <p:nvPr>
            <p:ph type="sldImg"/>
          </p:nvPr>
        </p:nvSpPr>
        <p:spPr>
          <a:ln/>
        </p:spPr>
      </p:sp>
      <p:sp>
        <p:nvSpPr>
          <p:cNvPr id="104345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5F243-A18C-4D9A-B5B7-C27D4DECFC3A}" type="slidenum">
              <a:rPr lang="en-US"/>
              <a:pPr/>
              <a:t>85</a:t>
            </a:fld>
            <a:endParaRPr lang="en-US" dirty="0"/>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C167A-8C0F-492F-B1A7-C5D3A57F64EE}" type="slidenum">
              <a:rPr lang="en-US"/>
              <a:pPr/>
              <a:t>86</a:t>
            </a:fld>
            <a:endParaRPr lang="en-US" dirty="0"/>
          </a:p>
        </p:txBody>
      </p:sp>
      <p:sp>
        <p:nvSpPr>
          <p:cNvPr id="1388546" name="Rectangle 2"/>
          <p:cNvSpPr>
            <a:spLocks noGrp="1" noRot="1" noChangeAspect="1" noChangeArrowheads="1" noTextEdit="1"/>
          </p:cNvSpPr>
          <p:nvPr>
            <p:ph type="sldImg"/>
          </p:nvPr>
        </p:nvSpPr>
        <p:spPr>
          <a:ln/>
        </p:spPr>
      </p:sp>
      <p:sp>
        <p:nvSpPr>
          <p:cNvPr id="1388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F084D-7083-4DF7-83A5-217583429CF4}" type="slidenum">
              <a:rPr lang="en-US"/>
              <a:pPr/>
              <a:t>87</a:t>
            </a:fld>
            <a:endParaRPr lang="en-US" dirty="0"/>
          </a:p>
        </p:txBody>
      </p:sp>
      <p:sp>
        <p:nvSpPr>
          <p:cNvPr id="1431554" name="Rectangle 2"/>
          <p:cNvSpPr>
            <a:spLocks noGrp="1" noRot="1" noChangeAspect="1" noChangeArrowheads="1" noTextEdit="1"/>
          </p:cNvSpPr>
          <p:nvPr>
            <p:ph type="sldImg"/>
          </p:nvPr>
        </p:nvSpPr>
        <p:spPr>
          <a:ln/>
        </p:spPr>
      </p:sp>
      <p:sp>
        <p:nvSpPr>
          <p:cNvPr id="143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5F243-A18C-4D9A-B5B7-C27D4DECFC3A}" type="slidenum">
              <a:rPr lang="en-US"/>
              <a:pPr/>
              <a:t>88</a:t>
            </a:fld>
            <a:endParaRPr lang="en-US" dirty="0"/>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33768-051A-402E-8B45-779EE2D6F22A}" type="slidenum">
              <a:rPr lang="en-US"/>
              <a:pPr/>
              <a:t>89</a:t>
            </a:fld>
            <a:endParaRPr lang="en-US" dirty="0"/>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9</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33768-051A-402E-8B45-779EE2D6F22A}" type="slidenum">
              <a:rPr lang="en-US"/>
              <a:pPr/>
              <a:t>90</a:t>
            </a:fld>
            <a:endParaRPr lang="en-US" dirty="0"/>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70AC-D645-4587-BFD5-3AC8DA5A07B9}" type="slidenum">
              <a:rPr lang="en-US"/>
              <a:pPr/>
              <a:t>91</a:t>
            </a:fld>
            <a:endParaRPr lang="en-US"/>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A9252-7D03-46CF-AAEE-406070C8E161}" type="slidenum">
              <a:rPr lang="en-US"/>
              <a:pPr/>
              <a:t>92</a:t>
            </a:fld>
            <a:endParaRPr lang="en-US"/>
          </a:p>
        </p:txBody>
      </p:sp>
      <p:sp>
        <p:nvSpPr>
          <p:cNvPr id="1392642" name="Rectangle 2"/>
          <p:cNvSpPr>
            <a:spLocks noGrp="1" noRot="1" noChangeAspect="1" noChangeArrowheads="1" noTextEdit="1"/>
          </p:cNvSpPr>
          <p:nvPr>
            <p:ph type="sldImg"/>
          </p:nvPr>
        </p:nvSpPr>
        <p:spPr>
          <a:ln/>
        </p:spPr>
      </p:sp>
      <p:sp>
        <p:nvSpPr>
          <p:cNvPr id="139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85038F-342C-419A-81D3-75DF7C58C497}" type="slidenum">
              <a:rPr lang="en-US"/>
              <a:pPr/>
              <a:t>93</a:t>
            </a:fld>
            <a:endParaRPr lang="en-US"/>
          </a:p>
        </p:txBody>
      </p:sp>
      <p:sp>
        <p:nvSpPr>
          <p:cNvPr id="1394690" name="Rectangle 2"/>
          <p:cNvSpPr>
            <a:spLocks noGrp="1" noRot="1" noChangeAspect="1" noChangeArrowheads="1" noTextEdit="1"/>
          </p:cNvSpPr>
          <p:nvPr>
            <p:ph type="sldImg"/>
          </p:nvPr>
        </p:nvSpPr>
        <p:spPr>
          <a:ln/>
        </p:spPr>
      </p:sp>
      <p:sp>
        <p:nvSpPr>
          <p:cNvPr id="139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BB3D0-496F-4F67-9B65-F04C209A4CBC}" type="slidenum">
              <a:rPr lang="en-US"/>
              <a:pPr/>
              <a:t>94</a:t>
            </a:fld>
            <a:endParaRPr lang="en-US"/>
          </a:p>
        </p:txBody>
      </p:sp>
      <p:sp>
        <p:nvSpPr>
          <p:cNvPr id="1396738" name="Rectangle 2"/>
          <p:cNvSpPr>
            <a:spLocks noGrp="1" noRot="1" noChangeAspect="1" noChangeArrowheads="1" noTextEdit="1"/>
          </p:cNvSpPr>
          <p:nvPr>
            <p:ph type="sldImg"/>
          </p:nvPr>
        </p:nvSpPr>
        <p:spPr>
          <a:ln/>
        </p:spPr>
      </p:sp>
      <p:sp>
        <p:nvSpPr>
          <p:cNvPr id="139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21BA2-B281-43ED-A7F4-D3D9238D366A}" type="slidenum">
              <a:rPr lang="en-US"/>
              <a:pPr/>
              <a:t>95</a:t>
            </a:fld>
            <a:endParaRPr lang="en-US"/>
          </a:p>
        </p:txBody>
      </p:sp>
      <p:sp>
        <p:nvSpPr>
          <p:cNvPr id="1406978" name="Rectangle 2"/>
          <p:cNvSpPr>
            <a:spLocks noGrp="1" noRot="1" noChangeAspect="1" noChangeArrowheads="1" noTextEdit="1"/>
          </p:cNvSpPr>
          <p:nvPr>
            <p:ph type="sldImg"/>
          </p:nvPr>
        </p:nvSpPr>
        <p:spPr>
          <a:ln/>
        </p:spPr>
      </p:sp>
      <p:sp>
        <p:nvSpPr>
          <p:cNvPr id="140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11804-36F6-4F76-889F-75FAA3A4DB6E}" type="slidenum">
              <a:rPr lang="en-US"/>
              <a:pPr/>
              <a:t>96</a:t>
            </a:fld>
            <a:endParaRPr lang="en-US"/>
          </a:p>
        </p:txBody>
      </p:sp>
      <p:sp>
        <p:nvSpPr>
          <p:cNvPr id="1409026" name="Rectangle 2"/>
          <p:cNvSpPr>
            <a:spLocks noGrp="1" noRot="1" noChangeAspect="1" noChangeArrowheads="1" noTextEdit="1"/>
          </p:cNvSpPr>
          <p:nvPr>
            <p:ph type="sldImg"/>
          </p:nvPr>
        </p:nvSpPr>
        <p:spPr>
          <a:ln/>
        </p:spPr>
      </p:sp>
      <p:sp>
        <p:nvSpPr>
          <p:cNvPr id="140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B859D-C915-4A8D-86E3-44939F23A213}" type="slidenum">
              <a:rPr lang="en-US"/>
              <a:pPr/>
              <a:t>97</a:t>
            </a:fld>
            <a:endParaRPr lang="en-US"/>
          </a:p>
        </p:txBody>
      </p:sp>
      <p:sp>
        <p:nvSpPr>
          <p:cNvPr id="1413122" name="Rectangle 2"/>
          <p:cNvSpPr>
            <a:spLocks noGrp="1" noRot="1" noChangeAspect="1" noChangeArrowheads="1" noTextEdit="1"/>
          </p:cNvSpPr>
          <p:nvPr>
            <p:ph type="sldImg"/>
          </p:nvPr>
        </p:nvSpPr>
        <p:spPr>
          <a:ln/>
        </p:spPr>
      </p:sp>
      <p:sp>
        <p:nvSpPr>
          <p:cNvPr id="141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1E3C0-B359-4EE9-AF59-D1F841A06EB0}" type="slidenum">
              <a:rPr lang="en-US"/>
              <a:pPr/>
              <a:t>98</a:t>
            </a:fld>
            <a:endParaRPr lang="en-US"/>
          </a:p>
        </p:txBody>
      </p:sp>
      <p:sp>
        <p:nvSpPr>
          <p:cNvPr id="1433602" name="Rectangle 2"/>
          <p:cNvSpPr>
            <a:spLocks noGrp="1" noRot="1" noChangeAspect="1" noChangeArrowheads="1" noTextEdit="1"/>
          </p:cNvSpPr>
          <p:nvPr>
            <p:ph type="sldImg"/>
          </p:nvPr>
        </p:nvSpPr>
        <p:spPr>
          <a:ln/>
        </p:spPr>
      </p:sp>
      <p:sp>
        <p:nvSpPr>
          <p:cNvPr id="143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CF2EB-5370-458A-BF2C-4594DB561334}" type="slidenum">
              <a:rPr lang="en-US"/>
              <a:pPr/>
              <a:t>99</a:t>
            </a:fld>
            <a:endParaRPr lang="en-US"/>
          </a:p>
        </p:txBody>
      </p:sp>
      <p:sp>
        <p:nvSpPr>
          <p:cNvPr id="1417218" name="Rectangle 2"/>
          <p:cNvSpPr>
            <a:spLocks noGrp="1" noRot="1" noChangeAspect="1" noChangeArrowheads="1" noTextEdit="1"/>
          </p:cNvSpPr>
          <p:nvPr>
            <p:ph type="sldImg"/>
          </p:nvPr>
        </p:nvSpPr>
        <p:spPr>
          <a:ln/>
        </p:spPr>
      </p:sp>
      <p:sp>
        <p:nvSpPr>
          <p:cNvPr id="1417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8763000" cy="5943600"/>
            <a:chOff x="0" y="0"/>
            <a:chExt cx="5520" cy="3744"/>
          </a:xfrm>
        </p:grpSpPr>
        <p:sp>
          <p:nvSpPr>
            <p:cNvPr id="1331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endParaRPr lang="en-US" sz="2400" dirty="0">
                <a:solidFill>
                  <a:schemeClr val="tx1"/>
                </a:solidFill>
                <a:latin typeface="Times New Roman" pitchFamily="18" charset="0"/>
              </a:endParaRPr>
            </a:p>
          </p:txBody>
        </p:sp>
        <p:grpSp>
          <p:nvGrpSpPr>
            <p:cNvPr id="13316" name="Group 4"/>
            <p:cNvGrpSpPr>
              <a:grpSpLocks/>
            </p:cNvGrpSpPr>
            <p:nvPr userDrawn="1"/>
          </p:nvGrpSpPr>
          <p:grpSpPr bwMode="auto">
            <a:xfrm>
              <a:off x="0" y="2208"/>
              <a:ext cx="5520" cy="1536"/>
              <a:chOff x="0" y="2208"/>
              <a:chExt cx="5520" cy="1536"/>
            </a:xfrm>
          </p:grpSpPr>
          <p:sp>
            <p:nvSpPr>
              <p:cNvPr id="13317"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endParaRPr lang="en-US" sz="2400" dirty="0">
                  <a:solidFill>
                    <a:schemeClr val="tx1"/>
                  </a:solidFill>
                  <a:latin typeface="Times New Roman" pitchFamily="18" charset="0"/>
                </a:endParaRPr>
              </a:p>
            </p:txBody>
          </p:sp>
          <p:sp>
            <p:nvSpPr>
              <p:cNvPr id="13318"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endParaRPr lang="en-US" sz="2400" dirty="0">
                  <a:solidFill>
                    <a:schemeClr val="tx1"/>
                  </a:solidFill>
                  <a:latin typeface="Times New Roman" pitchFamily="18" charset="0"/>
                </a:endParaRPr>
              </a:p>
            </p:txBody>
          </p:sp>
          <p:sp>
            <p:nvSpPr>
              <p:cNvPr id="13319"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US" dirty="0"/>
              </a:p>
            </p:txBody>
          </p:sp>
        </p:grpSp>
        <p:grpSp>
          <p:nvGrpSpPr>
            <p:cNvPr id="13320" name="Group 8"/>
            <p:cNvGrpSpPr>
              <a:grpSpLocks/>
            </p:cNvGrpSpPr>
            <p:nvPr userDrawn="1"/>
          </p:nvGrpSpPr>
          <p:grpSpPr bwMode="auto">
            <a:xfrm>
              <a:off x="400" y="336"/>
              <a:ext cx="5088" cy="192"/>
              <a:chOff x="400" y="336"/>
              <a:chExt cx="5088" cy="192"/>
            </a:xfrm>
          </p:grpSpPr>
          <p:sp>
            <p:nvSpPr>
              <p:cNvPr id="13321"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endParaRPr lang="en-US" sz="2400" dirty="0">
                  <a:solidFill>
                    <a:schemeClr val="tx1"/>
                  </a:solidFill>
                  <a:latin typeface="Times New Roman" pitchFamily="18" charset="0"/>
                </a:endParaRPr>
              </a:p>
            </p:txBody>
          </p:sp>
          <p:sp>
            <p:nvSpPr>
              <p:cNvPr id="13322"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dirty="0"/>
              </a:p>
            </p:txBody>
          </p:sp>
        </p:grpSp>
      </p:grpSp>
      <p:sp>
        <p:nvSpPr>
          <p:cNvPr id="1332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332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325" name="Rectangle 13"/>
          <p:cNvSpPr>
            <a:spLocks noGrp="1" noChangeArrowheads="1"/>
          </p:cNvSpPr>
          <p:nvPr>
            <p:ph type="dt" sz="half" idx="2"/>
          </p:nvPr>
        </p:nvSpPr>
        <p:spPr>
          <a:xfrm>
            <a:off x="912813" y="6251575"/>
            <a:ext cx="1905000" cy="457200"/>
          </a:xfrm>
        </p:spPr>
        <p:txBody>
          <a:bodyPr/>
          <a:lstStyle>
            <a:lvl1pPr>
              <a:defRPr/>
            </a:lvl1pPr>
          </a:lstStyle>
          <a:p>
            <a:endParaRPr lang="en-US" dirty="0"/>
          </a:p>
        </p:txBody>
      </p:sp>
      <p:sp>
        <p:nvSpPr>
          <p:cNvPr id="13326" name="Rectangle 14"/>
          <p:cNvSpPr>
            <a:spLocks noGrp="1" noChangeArrowheads="1"/>
          </p:cNvSpPr>
          <p:nvPr>
            <p:ph type="ftr" sz="quarter" idx="3"/>
          </p:nvPr>
        </p:nvSpPr>
        <p:spPr>
          <a:xfrm>
            <a:off x="3354388" y="6248400"/>
            <a:ext cx="2895600" cy="457200"/>
          </a:xfrm>
        </p:spPr>
        <p:txBody>
          <a:bodyPr/>
          <a:lstStyle>
            <a:lvl1pPr>
              <a:defRPr/>
            </a:lvl1pPr>
          </a:lstStyle>
          <a:p>
            <a:endParaRPr lang="en-US" dirty="0"/>
          </a:p>
        </p:txBody>
      </p:sp>
      <p:sp>
        <p:nvSpPr>
          <p:cNvPr id="13327" name="Rectangle 15"/>
          <p:cNvSpPr>
            <a:spLocks noGrp="1" noChangeArrowheads="1"/>
          </p:cNvSpPr>
          <p:nvPr>
            <p:ph type="sldNum" sz="quarter" idx="4"/>
          </p:nvPr>
        </p:nvSpPr>
        <p:spPr/>
        <p:txBody>
          <a:bodyPr/>
          <a:lstStyle>
            <a:lvl1pPr>
              <a:defRPr/>
            </a:lvl1pPr>
          </a:lstStyle>
          <a:p>
            <a:fld id="{3D13DAE8-055E-42F7-BE40-D6566156774C}" type="slidenum">
              <a:rPr lang="en-US"/>
              <a:pPr/>
              <a:t>&lt;#&gt;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7C609FD-8DC0-4FB1-AA30-F678DE786519}" type="slidenum">
              <a:rPr lang="en-US"/>
              <a:pPr/>
              <a:t>&lt;#&gt;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B34E9F3-B520-4721-A77C-2E825E41E8F3}" type="slidenum">
              <a:rPr lang="en-US"/>
              <a:pPr/>
              <a:t>&lt;#&gt;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51575"/>
            <a:ext cx="19812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6D70684B-2960-4E60-9448-D6FE66E998DE}" type="slidenum">
              <a:rPr lang="en-US"/>
              <a:pPr/>
              <a:t>&lt;#&gt;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600200"/>
            <a:ext cx="7772400" cy="4530725"/>
          </a:xfrm>
        </p:spPr>
        <p:txBody>
          <a:bodyPr/>
          <a:lstStyle/>
          <a:p>
            <a:endParaRPr lang="en-US"/>
          </a:p>
        </p:txBody>
      </p:sp>
      <p:sp>
        <p:nvSpPr>
          <p:cNvPr id="4" name="Date Placeholder 3"/>
          <p:cNvSpPr>
            <a:spLocks noGrp="1"/>
          </p:cNvSpPr>
          <p:nvPr>
            <p:ph type="dt" sz="half" idx="10"/>
          </p:nvPr>
        </p:nvSpPr>
        <p:spPr>
          <a:xfrm>
            <a:off x="914400" y="6251575"/>
            <a:ext cx="1981200" cy="457200"/>
          </a:xfr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AF35BEA7-D436-465A-A49E-BB978351B0C4}" type="slidenum">
              <a:rPr lang="en-US"/>
              <a:pPr/>
              <a:t>&lt;#&gt;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FA4892-0505-43C4-9724-0245002FF1A1}" type="datetimeFigureOut">
              <a:rPr lang="en-US" smtClean="0"/>
              <a:pPr/>
              <a:t>3/19/2010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C13553-E06B-4B76-87A9-180C7FF4A6B6}" type="slidenum">
              <a:rPr lang="en-US" smtClean="0"/>
              <a:pPr/>
              <a:t>&lt;#&gt;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A4892-0505-43C4-9724-0245002FF1A1}" type="datetimeFigureOut">
              <a:rPr lang="en-US" smtClean="0"/>
              <a:pPr/>
              <a:t>3/19/2010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C13553-E06B-4B76-87A9-180C7FF4A6B6}" type="slidenum">
              <a:rPr lang="en-US" smtClean="0"/>
              <a:pPr/>
              <a:t>&lt;#&gt;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A4892-0505-43C4-9724-0245002FF1A1}" type="datetimeFigureOut">
              <a:rPr lang="en-US" smtClean="0"/>
              <a:pPr/>
              <a:t>3/19/2010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C13553-E06B-4B76-87A9-180C7FF4A6B6}" type="slidenum">
              <a:rPr lang="en-US" smtClean="0"/>
              <a:pPr/>
              <a:t>&lt;#&gt;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FA4892-0505-43C4-9724-0245002FF1A1}" type="datetimeFigureOut">
              <a:rPr lang="en-US" smtClean="0"/>
              <a:pPr/>
              <a:t>3/19/2010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C13553-E06B-4B76-87A9-180C7FF4A6B6}" type="slidenum">
              <a:rPr lang="en-US" smtClean="0"/>
              <a:pPr/>
              <a:t>&lt;#&gt;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FA4892-0505-43C4-9724-0245002FF1A1}" type="datetimeFigureOut">
              <a:rPr lang="en-US" smtClean="0"/>
              <a:pPr/>
              <a:t>3/19/2010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C13553-E06B-4B76-87A9-180C7FF4A6B6}" type="slidenum">
              <a:rPr lang="en-US" smtClean="0"/>
              <a:pPr/>
              <a:t>&lt;#&gt;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FA4892-0505-43C4-9724-0245002FF1A1}" type="datetimeFigureOut">
              <a:rPr lang="en-US" smtClean="0"/>
              <a:pPr/>
              <a:t>3/19/2010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C13553-E06B-4B76-87A9-180C7FF4A6B6}" type="slidenum">
              <a:rPr lang="en-US" smtClean="0"/>
              <a:pPr/>
              <a:t>&lt;#&gt;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88DD849-97D2-4F80-A085-0243431621BF}" type="slidenum">
              <a:rPr lang="en-US"/>
              <a:pPr/>
              <a:t>&lt;#&gt;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A4892-0505-43C4-9724-0245002FF1A1}" type="datetimeFigureOut">
              <a:rPr lang="en-US" smtClean="0"/>
              <a:pPr/>
              <a:t>3/19/2010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C13553-E06B-4B76-87A9-180C7FF4A6B6}" type="slidenum">
              <a:rPr lang="en-US" smtClean="0"/>
              <a:pPr/>
              <a:t>&lt;#&gt;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A4892-0505-43C4-9724-0245002FF1A1}" type="datetimeFigureOut">
              <a:rPr lang="en-US" smtClean="0"/>
              <a:pPr/>
              <a:t>3/19/2010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C13553-E06B-4B76-87A9-180C7FF4A6B6}" type="slidenum">
              <a:rPr lang="en-US" smtClean="0"/>
              <a:pPr/>
              <a:t>&lt;#&gt;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A4892-0505-43C4-9724-0245002FF1A1}" type="datetimeFigureOut">
              <a:rPr lang="en-US" smtClean="0"/>
              <a:pPr/>
              <a:t>3/19/2010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C13553-E06B-4B76-87A9-180C7FF4A6B6}" type="slidenum">
              <a:rPr lang="en-US" smtClean="0"/>
              <a:pPr/>
              <a:t>&lt;#&gt;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A4892-0505-43C4-9724-0245002FF1A1}" type="datetimeFigureOut">
              <a:rPr lang="en-US" smtClean="0"/>
              <a:pPr/>
              <a:t>3/19/2010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C13553-E06B-4B76-87A9-180C7FF4A6B6}" type="slidenum">
              <a:rPr lang="en-US" smtClean="0"/>
              <a:pPr/>
              <a:t>&lt;#&gt;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A4892-0505-43C4-9724-0245002FF1A1}" type="datetimeFigureOut">
              <a:rPr lang="en-US" smtClean="0"/>
              <a:pPr/>
              <a:t>3/19/2010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C13553-E06B-4B76-87A9-180C7FF4A6B6}" type="slidenum">
              <a:rPr lang="en-US" smtClean="0"/>
              <a:pPr/>
              <a:t>&lt;#&gt;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B6FE68-6CF7-41FA-B29C-F919DFCC80C8}" type="slidenum">
              <a:rPr lang="en-US"/>
              <a:pPr/>
              <a:t>&lt;#&gt;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AD6035F-78C2-4C87-8C04-95998A0D317A}" type="slidenum">
              <a:rPr lang="en-US"/>
              <a:pPr/>
              <a:t>&lt;#&gt;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8B128A3-6299-4A7C-9D98-B7BB742281F3}" type="slidenum">
              <a:rPr lang="en-US"/>
              <a:pPr/>
              <a:t>&lt;#&gt;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16B5528E-F13B-40DB-BFA2-21C1B494E417}" type="slidenum">
              <a:rPr lang="en-US"/>
              <a:pPr/>
              <a:t>&lt;#&gt;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CAA5E88-2721-409A-96CD-254B93E09634}" type="slidenum">
              <a:rPr lang="en-US"/>
              <a:pPr/>
              <a:t>&lt;#&gt;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9E6A3AB-2DDD-4DA1-826D-05889B96138B}" type="slidenum">
              <a:rPr lang="en-US"/>
              <a:pPr/>
              <a:t>&lt;#&gt;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D0C585C-6072-45B3-A28B-E3399B0E0DA9}" type="slidenum">
              <a:rPr lang="en-US"/>
              <a:pPr/>
              <a:t>&lt;#&gt;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8686800" cy="4876800"/>
            <a:chOff x="0" y="0"/>
            <a:chExt cx="5472" cy="3072"/>
          </a:xfrm>
        </p:grpSpPr>
        <p:sp>
          <p:nvSpPr>
            <p:cNvPr id="1229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endParaRPr lang="en-US" sz="2400" dirty="0">
                <a:solidFill>
                  <a:schemeClr val="tx1"/>
                </a:solidFill>
                <a:latin typeface="Times New Roman" pitchFamily="18" charset="0"/>
              </a:endParaRPr>
            </a:p>
          </p:txBody>
        </p:sp>
        <p:grpSp>
          <p:nvGrpSpPr>
            <p:cNvPr id="12292" name="Group 4"/>
            <p:cNvGrpSpPr>
              <a:grpSpLocks/>
            </p:cNvGrpSpPr>
            <p:nvPr/>
          </p:nvGrpSpPr>
          <p:grpSpPr bwMode="auto">
            <a:xfrm>
              <a:off x="240" y="893"/>
              <a:ext cx="5232" cy="115"/>
              <a:chOff x="240" y="893"/>
              <a:chExt cx="5232" cy="115"/>
            </a:xfrm>
          </p:grpSpPr>
          <p:sp>
            <p:nvSpPr>
              <p:cNvPr id="1229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endParaRPr lang="en-US" sz="2400" dirty="0">
                  <a:solidFill>
                    <a:schemeClr val="tx1"/>
                  </a:solidFill>
                  <a:latin typeface="Times New Roman" pitchFamily="18" charset="0"/>
                </a:endParaRPr>
              </a:p>
            </p:txBody>
          </p:sp>
          <p:sp>
            <p:nvSpPr>
              <p:cNvPr id="1229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dirty="0"/>
              </a:p>
            </p:txBody>
          </p:sp>
        </p:grpSp>
      </p:grpSp>
      <p:sp>
        <p:nvSpPr>
          <p:cNvPr id="12295"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6"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mn-lt"/>
              </a:defRPr>
            </a:lvl1pPr>
          </a:lstStyle>
          <a:p>
            <a:endParaRPr lang="en-US" dirty="0"/>
          </a:p>
        </p:txBody>
      </p:sp>
      <p:sp>
        <p:nvSpPr>
          <p:cNvPr id="1229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mn-lt"/>
              </a:defRPr>
            </a:lvl1pPr>
          </a:lstStyle>
          <a:p>
            <a:endParaRPr lang="en-US" dirty="0"/>
          </a:p>
        </p:txBody>
      </p:sp>
      <p:sp>
        <p:nvSpPr>
          <p:cNvPr id="1229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latin typeface="+mn-lt"/>
              </a:defRPr>
            </a:lvl1pPr>
          </a:lstStyle>
          <a:p>
            <a:fld id="{4622B124-83D6-43D2-A759-2076AE71DE13}" type="slidenum">
              <a:rPr lang="en-US"/>
              <a:pPr/>
              <a:t>&lt;#&gt;</a:t>
            </a:fld>
            <a:endParaRPr lang="en-US" dirty="0"/>
          </a:p>
        </p:txBody>
      </p:sp>
      <p:sp>
        <p:nvSpPr>
          <p:cNvPr id="1230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4" r:id="rId13"/>
  </p:sldLayoutIdLst>
  <p:transition/>
  <p:timing>
    <p:tnLst>
      <p:par>
        <p:cTn id="1" dur="indefinite" restart="never" nodeType="tmRoot"/>
      </p:par>
    </p:tnLst>
  </p:timing>
  <p:hf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A4892-0505-43C4-9724-0245002FF1A1}" type="datetimeFigureOut">
              <a:rPr lang="en-US" smtClean="0"/>
              <a:pPr/>
              <a:t>3/19/2010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13553-E06B-4B76-87A9-180C7FF4A6B6}" type="slidenum">
              <a:rPr lang="en-US" smtClean="0"/>
              <a:pPr/>
              <a:t>&lt;#&gt;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0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AA5E88-2721-409A-96CD-254B93E09634}" type="slidenum">
              <a:rPr lang="en-US" smtClean="0"/>
              <a:pPr/>
              <a:t>1</a:t>
            </a:fld>
            <a:endParaRPr lang="en-US" dirty="0"/>
          </a:p>
        </p:txBody>
      </p:sp>
      <p:sp>
        <p:nvSpPr>
          <p:cNvPr id="3" name="TextBox 2"/>
          <p:cNvSpPr txBox="1"/>
          <p:nvPr/>
        </p:nvSpPr>
        <p:spPr>
          <a:xfrm>
            <a:off x="1118937" y="1022684"/>
            <a:ext cx="7435516" cy="3970318"/>
          </a:xfrm>
          <a:prstGeom prst="rect">
            <a:avLst/>
          </a:prstGeom>
          <a:noFill/>
        </p:spPr>
        <p:txBody>
          <a:bodyPr wrap="square" rtlCol="0">
            <a:spAutoFit/>
          </a:bodyPr>
          <a:lstStyle/>
          <a:p>
            <a:r>
              <a:rPr lang="en-US" sz="2800" dirty="0" smtClean="0">
                <a:solidFill>
                  <a:schemeClr val="tx1"/>
                </a:solidFill>
              </a:rPr>
              <a:t>The following slides are a preliminary version of my talk at the Kyoto Conference on “How and Why Economists and Philosophers Do Experiments”. </a:t>
            </a:r>
          </a:p>
          <a:p>
            <a:r>
              <a:rPr lang="en-US" sz="2800" dirty="0" smtClean="0">
                <a:solidFill>
                  <a:schemeClr val="tx1"/>
                </a:solidFill>
              </a:rPr>
              <a:t> </a:t>
            </a:r>
          </a:p>
          <a:p>
            <a:r>
              <a:rPr lang="en-US" sz="2800" dirty="0" smtClean="0">
                <a:solidFill>
                  <a:schemeClr val="tx1"/>
                </a:solidFill>
              </a:rPr>
              <a:t>Please do not quote or circulate without permission.</a:t>
            </a:r>
          </a:p>
          <a:p>
            <a:endParaRPr lang="en-US" sz="2800" dirty="0" smtClean="0">
              <a:solidFill>
                <a:schemeClr val="tx1"/>
              </a:solidFill>
            </a:endParaRPr>
          </a:p>
          <a:p>
            <a:r>
              <a:rPr lang="en-US" sz="2800" dirty="0" smtClean="0">
                <a:solidFill>
                  <a:schemeClr val="tx1"/>
                </a:solidFill>
              </a:rPr>
              <a:t>Stephen Stich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10</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a:spcBef>
                <a:spcPct val="0"/>
              </a:spcBef>
              <a:spcAft>
                <a:spcPct val="35000"/>
              </a:spcAft>
            </a:pPr>
            <a:r>
              <a:rPr lang="en-US" sz="2400" dirty="0" smtClean="0"/>
              <a:t>An example from Plato’s </a:t>
            </a:r>
            <a:r>
              <a:rPr lang="en-US" sz="2400" i="1" dirty="0" smtClean="0"/>
              <a:t>Republic</a:t>
            </a:r>
            <a:endParaRPr lang="en-US" sz="2000" dirty="0" smtClean="0"/>
          </a:p>
          <a:p>
            <a:pPr>
              <a:lnSpc>
                <a:spcPct val="90000"/>
              </a:lnSpc>
              <a:buNone/>
            </a:pPr>
            <a:r>
              <a:rPr lang="en-US" sz="2000" dirty="0" smtClean="0"/>
              <a:t>Well said, </a:t>
            </a:r>
            <a:r>
              <a:rPr lang="en-US" sz="2000" dirty="0" err="1" smtClean="0"/>
              <a:t>Cephalus</a:t>
            </a:r>
            <a:r>
              <a:rPr lang="en-US" sz="2000" dirty="0" smtClean="0"/>
              <a:t>, I replied: but as concerning justice, what is it? – to speak the truth and to pay your debts – no more than this?  And even to this are there not exceptions?  Suppose a friend when in his right mind has deposited arms with me and he asks for them when he is not in his right mind, ought I to given them back to him?  </a:t>
            </a:r>
            <a:r>
              <a:rPr lang="en-US" sz="2000" b="1" dirty="0" smtClean="0">
                <a:solidFill>
                  <a:schemeClr val="accent6"/>
                </a:solidFill>
                <a:effectLst>
                  <a:outerShdw blurRad="38100" dist="38100" dir="2700000" algn="tl">
                    <a:srgbClr val="000000">
                      <a:alpha val="43137"/>
                    </a:srgbClr>
                  </a:outerShdw>
                </a:effectLst>
              </a:rPr>
              <a:t>No one would say that I ought or that I should be right in doing so, any more than they would say that I ought always to speak the truth to one who is in his condition.</a:t>
            </a:r>
          </a:p>
          <a:p>
            <a:pPr>
              <a:lnSpc>
                <a:spcPct val="90000"/>
              </a:lnSpc>
              <a:buNone/>
            </a:pPr>
            <a:r>
              <a:rPr lang="en-US" sz="2000" b="1" dirty="0" smtClean="0">
                <a:solidFill>
                  <a:schemeClr val="accent6"/>
                </a:solidFill>
                <a:effectLst>
                  <a:outerShdw blurRad="38100" dist="38100" dir="2700000" algn="tl">
                    <a:srgbClr val="000000">
                      <a:alpha val="43137"/>
                    </a:srgbClr>
                  </a:outerShdw>
                </a:effectLst>
              </a:rPr>
              <a:t>You are quite right, he replied.</a:t>
            </a:r>
          </a:p>
          <a:p>
            <a:pPr>
              <a:lnSpc>
                <a:spcPct val="90000"/>
              </a:lnSpc>
              <a:buNone/>
            </a:pPr>
            <a:r>
              <a:rPr lang="en-US" sz="2000" dirty="0" smtClean="0"/>
              <a:t>But then, I said, speaking the truth and paying your debts is not a correct definition of justice.</a:t>
            </a:r>
          </a:p>
          <a:p>
            <a:pPr>
              <a:lnSpc>
                <a:spcPct val="90000"/>
              </a:lnSpc>
              <a:buNone/>
            </a:pPr>
            <a:r>
              <a:rPr lang="en-US" sz="2000" dirty="0" smtClean="0"/>
              <a:t>Quite correct, Socrates.		</a:t>
            </a:r>
          </a:p>
          <a:p>
            <a:pPr>
              <a:spcBef>
                <a:spcPct val="0"/>
              </a:spcBef>
              <a:spcAft>
                <a:spcPct val="35000"/>
              </a:spcAft>
              <a:buNone/>
            </a:pPr>
            <a:endParaRPr lang="en-US" sz="2200" dirty="0" smtClean="0">
              <a:effectLst>
                <a:outerShdw blurRad="38100" dist="38100" dir="2700000" algn="tl">
                  <a:srgbClr val="FFFFFF"/>
                </a:outerShdw>
              </a:effectLst>
            </a:endParaRPr>
          </a:p>
        </p:txBody>
      </p:sp>
      <p:grpSp>
        <p:nvGrpSpPr>
          <p:cNvPr id="9" name="Group 8"/>
          <p:cNvGrpSpPr/>
          <p:nvPr/>
        </p:nvGrpSpPr>
        <p:grpSpPr>
          <a:xfrm rot="18766170">
            <a:off x="5424616" y="1243216"/>
            <a:ext cx="3546390" cy="1433383"/>
            <a:chOff x="5436972" y="1119649"/>
            <a:chExt cx="3546390" cy="1433383"/>
          </a:xfrm>
        </p:grpSpPr>
        <p:sp>
          <p:nvSpPr>
            <p:cNvPr id="7" name="Right Arrow 6"/>
            <p:cNvSpPr/>
            <p:nvPr/>
          </p:nvSpPr>
          <p:spPr bwMode="auto">
            <a:xfrm rot="10800000">
              <a:off x="5436972" y="1119649"/>
              <a:ext cx="3546390" cy="1433383"/>
            </a:xfrm>
            <a:prstGeom prst="rightArrow">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
          <p:nvSpPr>
            <p:cNvPr id="8" name="TextBox 7"/>
            <p:cNvSpPr txBox="1"/>
            <p:nvPr/>
          </p:nvSpPr>
          <p:spPr>
            <a:xfrm>
              <a:off x="5777569" y="1577335"/>
              <a:ext cx="3015049" cy="461665"/>
            </a:xfrm>
            <a:prstGeom prst="rect">
              <a:avLst/>
            </a:prstGeom>
            <a:noFill/>
          </p:spPr>
          <p:txBody>
            <a:bodyPr wrap="square" rtlCol="0">
              <a:spAutoFit/>
            </a:bodyPr>
            <a:lstStyle/>
            <a:p>
              <a:r>
                <a:rPr lang="en-US" sz="2400" b="1" dirty="0" smtClean="0">
                  <a:solidFill>
                    <a:schemeClr val="accent6"/>
                  </a:solidFill>
                  <a:effectLst>
                    <a:outerShdw blurRad="38100" dist="38100" dir="2700000" algn="tl">
                      <a:srgbClr val="000000">
                        <a:alpha val="43137"/>
                      </a:srgbClr>
                    </a:outerShdw>
                  </a:effectLst>
                </a:rPr>
                <a:t>the  intuitions</a:t>
              </a:r>
              <a:endParaRPr lang="en-US" sz="2400" b="1" dirty="0">
                <a:solidFill>
                  <a:schemeClr val="accent6"/>
                </a:solidFill>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357E733C-DFAF-4C26-A914-B296D20F63F8}" type="slidenum">
              <a:rPr lang="en-US"/>
              <a:pPr/>
              <a:t>100</a:t>
            </a:fld>
            <a:endParaRPr lang="en-US"/>
          </a:p>
        </p:txBody>
      </p:sp>
      <p:sp>
        <p:nvSpPr>
          <p:cNvPr id="1418242" name="Rectangle 2"/>
          <p:cNvSpPr>
            <a:spLocks noGrp="1" noChangeArrowheads="1"/>
          </p:cNvSpPr>
          <p:nvPr>
            <p:ph type="title"/>
          </p:nvPr>
        </p:nvSpPr>
        <p:spPr/>
        <p:txBody>
          <a:bodyPr/>
          <a:lstStyle/>
          <a:p>
            <a:pPr algn="ctr"/>
            <a:r>
              <a:rPr lang="en-US" sz="3600">
                <a:latin typeface="Arial" charset="0"/>
              </a:rPr>
              <a:t>How Pervasive Is the Problem? </a:t>
            </a:r>
            <a:endParaRPr lang="en-US">
              <a:latin typeface="Arial" charset="0"/>
            </a:endParaRPr>
          </a:p>
        </p:txBody>
      </p:sp>
      <p:sp>
        <p:nvSpPr>
          <p:cNvPr id="1418243" name="Rectangle 3"/>
          <p:cNvSpPr>
            <a:spLocks noGrp="1" noChangeArrowheads="1"/>
          </p:cNvSpPr>
          <p:nvPr>
            <p:ph type="body" idx="1"/>
          </p:nvPr>
        </p:nvSpPr>
        <p:spPr>
          <a:xfrm>
            <a:off x="914400" y="1600200"/>
            <a:ext cx="7772400" cy="4876800"/>
          </a:xfrm>
        </p:spPr>
        <p:txBody>
          <a:bodyPr/>
          <a:lstStyle/>
          <a:p>
            <a:r>
              <a:rPr lang="en-US" sz="2400"/>
              <a:t>If that </a:t>
            </a:r>
            <a:r>
              <a:rPr lang="en-US" sz="2400" b="1">
                <a:solidFill>
                  <a:schemeClr val="accent2"/>
                </a:solidFill>
                <a:effectLst>
                  <a:outerShdw blurRad="38100" dist="38100" dir="2700000" algn="tl">
                    <a:srgbClr val="000000"/>
                  </a:outerShdw>
                </a:effectLst>
              </a:rPr>
              <a:t>bet is lost</a:t>
            </a:r>
            <a:r>
              <a:rPr lang="en-US" sz="2400"/>
              <a:t>, then a great deal of what goes on in contemporary philosophy, and a great deal of what has gone on in the past, belongs in the rubbish bin. </a:t>
            </a:r>
          </a:p>
        </p:txBody>
      </p:sp>
      <p:grpSp>
        <p:nvGrpSpPr>
          <p:cNvPr id="2" name="Group 9"/>
          <p:cNvGrpSpPr>
            <a:grpSpLocks/>
          </p:cNvGrpSpPr>
          <p:nvPr/>
        </p:nvGrpSpPr>
        <p:grpSpPr bwMode="auto">
          <a:xfrm>
            <a:off x="5867400" y="3429000"/>
            <a:ext cx="2438400" cy="2514600"/>
            <a:chOff x="3120" y="1392"/>
            <a:chExt cx="1536" cy="1584"/>
          </a:xfrm>
        </p:grpSpPr>
        <p:pic>
          <p:nvPicPr>
            <p:cNvPr id="1418250" name="Picture 10" descr="armchair with Person"/>
            <p:cNvPicPr>
              <a:picLocks noChangeAspect="1" noChangeArrowheads="1"/>
            </p:cNvPicPr>
            <p:nvPr/>
          </p:nvPicPr>
          <p:blipFill>
            <a:blip r:embed="rId3" cstate="print"/>
            <a:srcRect/>
            <a:stretch>
              <a:fillRect/>
            </a:stretch>
          </p:blipFill>
          <p:spPr bwMode="auto">
            <a:xfrm>
              <a:off x="3312" y="1632"/>
              <a:ext cx="1152" cy="1015"/>
            </a:xfrm>
            <a:prstGeom prst="rect">
              <a:avLst/>
            </a:prstGeom>
            <a:noFill/>
          </p:spPr>
        </p:pic>
        <p:sp>
          <p:nvSpPr>
            <p:cNvPr id="1418251" name="Oval 11"/>
            <p:cNvSpPr>
              <a:spLocks noChangeArrowheads="1"/>
            </p:cNvSpPr>
            <p:nvPr/>
          </p:nvSpPr>
          <p:spPr bwMode="auto">
            <a:xfrm>
              <a:off x="3120" y="1392"/>
              <a:ext cx="1536" cy="1584"/>
            </a:xfrm>
            <a:prstGeom prst="ellipse">
              <a:avLst/>
            </a:prstGeom>
            <a:noFill/>
            <a:ln w="76200">
              <a:solidFill>
                <a:schemeClr val="accent2"/>
              </a:solidFill>
              <a:round/>
              <a:headEnd/>
              <a:tailEnd/>
            </a:ln>
            <a:effectLst/>
          </p:spPr>
          <p:txBody>
            <a:bodyPr wrap="none" anchor="ctr"/>
            <a:lstStyle/>
            <a:p>
              <a:endParaRPr lang="en-US"/>
            </a:p>
          </p:txBody>
        </p:sp>
        <p:sp>
          <p:nvSpPr>
            <p:cNvPr id="1418252" name="Line 12"/>
            <p:cNvSpPr>
              <a:spLocks noChangeShapeType="1"/>
            </p:cNvSpPr>
            <p:nvPr/>
          </p:nvSpPr>
          <p:spPr bwMode="auto">
            <a:xfrm flipH="1">
              <a:off x="3120" y="1392"/>
              <a:ext cx="1488" cy="1488"/>
            </a:xfrm>
            <a:prstGeom prst="line">
              <a:avLst/>
            </a:prstGeom>
            <a:noFill/>
            <a:ln w="76200">
              <a:solidFill>
                <a:schemeClr val="accent2"/>
              </a:solidFill>
              <a:round/>
              <a:headEnd/>
              <a:tailEnd/>
            </a:ln>
            <a:effectLst/>
          </p:spPr>
          <p:txBody>
            <a:bodyPr/>
            <a:lstStyle/>
            <a:p>
              <a:endParaRPr lang="en-US"/>
            </a:p>
          </p:txBody>
        </p:sp>
      </p:grpSp>
      <p:pic>
        <p:nvPicPr>
          <p:cNvPr id="1418253" name="Picture 13" descr="garbage can"/>
          <p:cNvPicPr>
            <a:picLocks noChangeAspect="1" noChangeArrowheads="1"/>
          </p:cNvPicPr>
          <p:nvPr/>
        </p:nvPicPr>
        <p:blipFill>
          <a:blip r:embed="rId4" cstate="print"/>
          <a:srcRect/>
          <a:stretch>
            <a:fillRect/>
          </a:stretch>
        </p:blipFill>
        <p:spPr bwMode="auto">
          <a:xfrm>
            <a:off x="2057400" y="3048000"/>
            <a:ext cx="1965325" cy="304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418253"/>
                                        </p:tgtEl>
                                        <p:attrNameLst>
                                          <p:attrName>style.visibility</p:attrName>
                                        </p:attrNameLst>
                                      </p:cBhvr>
                                      <p:to>
                                        <p:strVal val="visible"/>
                                      </p:to>
                                    </p:set>
                                    <p:anim calcmode="lin" valueType="num">
                                      <p:cBhvr>
                                        <p:cTn id="7" dur="1000" fill="hold"/>
                                        <p:tgtEl>
                                          <p:spTgt spid="14182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41825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418253"/>
                                        </p:tgtEl>
                                        <p:attrNameLst>
                                          <p:attrName>ppt_y</p:attrName>
                                        </p:attrNameLst>
                                      </p:cBhvr>
                                      <p:tavLst>
                                        <p:tav tm="0">
                                          <p:val>
                                            <p:strVal val="#ppt_y"/>
                                          </p:val>
                                        </p:tav>
                                        <p:tav tm="100000">
                                          <p:val>
                                            <p:strVal val="#ppt_y"/>
                                          </p:val>
                                        </p:tav>
                                      </p:tavLst>
                                    </p:anim>
                                    <p:animEffect transition="in" filter="fade">
                                      <p:cBhvr>
                                        <p:cTn id="10" dur="1000"/>
                                        <p:tgtEl>
                                          <p:spTgt spid="1418253"/>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style.rotation</p:attrName>
                                        </p:attrNameLst>
                                      </p:cBhvr>
                                      <p:tavLst>
                                        <p:tav tm="0">
                                          <p:val>
                                            <p:fltVal val="720"/>
                                          </p:val>
                                        </p:tav>
                                        <p:tav tm="100000">
                                          <p:val>
                                            <p:fltVal val="0"/>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357E733C-DFAF-4C26-A914-B296D20F63F8}" type="slidenum">
              <a:rPr lang="en-US"/>
              <a:pPr/>
              <a:t>101</a:t>
            </a:fld>
            <a:endParaRPr lang="en-US"/>
          </a:p>
        </p:txBody>
      </p:sp>
      <p:sp>
        <p:nvSpPr>
          <p:cNvPr id="1418242" name="Rectangle 2"/>
          <p:cNvSpPr>
            <a:spLocks noGrp="1" noChangeArrowheads="1"/>
          </p:cNvSpPr>
          <p:nvPr>
            <p:ph type="title"/>
          </p:nvPr>
        </p:nvSpPr>
        <p:spPr/>
        <p:txBody>
          <a:bodyPr/>
          <a:lstStyle/>
          <a:p>
            <a:pPr algn="ctr"/>
            <a:r>
              <a:rPr lang="en-US" sz="3600">
                <a:latin typeface="Arial" charset="0"/>
              </a:rPr>
              <a:t>How Pervasive Is the Problem? </a:t>
            </a:r>
            <a:endParaRPr lang="en-US">
              <a:latin typeface="Arial" charset="0"/>
            </a:endParaRPr>
          </a:p>
        </p:txBody>
      </p:sp>
      <p:sp>
        <p:nvSpPr>
          <p:cNvPr id="1418243" name="Rectangle 3"/>
          <p:cNvSpPr>
            <a:spLocks noGrp="1" noChangeArrowheads="1"/>
          </p:cNvSpPr>
          <p:nvPr>
            <p:ph type="body" idx="1"/>
          </p:nvPr>
        </p:nvSpPr>
        <p:spPr>
          <a:xfrm>
            <a:off x="914400" y="1600200"/>
            <a:ext cx="7772400" cy="4876800"/>
          </a:xfrm>
        </p:spPr>
        <p:txBody>
          <a:bodyPr/>
          <a:lstStyle/>
          <a:p>
            <a:r>
              <a:rPr lang="en-US" sz="2400"/>
              <a:t>If that </a:t>
            </a:r>
            <a:r>
              <a:rPr lang="en-US" sz="2400" b="1">
                <a:solidFill>
                  <a:schemeClr val="accent2"/>
                </a:solidFill>
                <a:effectLst>
                  <a:outerShdw blurRad="38100" dist="38100" dir="2700000" algn="tl">
                    <a:srgbClr val="000000"/>
                  </a:outerShdw>
                </a:effectLst>
              </a:rPr>
              <a:t>bet is lost</a:t>
            </a:r>
            <a:r>
              <a:rPr lang="en-US" sz="2400"/>
              <a:t>, then a great deal of what goes on in contemporary philosophy, and a great deal of what has gone on in the past, belongs in the rubbish bin. </a:t>
            </a:r>
          </a:p>
        </p:txBody>
      </p:sp>
      <p:grpSp>
        <p:nvGrpSpPr>
          <p:cNvPr id="2" name="Group 9"/>
          <p:cNvGrpSpPr>
            <a:grpSpLocks/>
          </p:cNvGrpSpPr>
          <p:nvPr/>
        </p:nvGrpSpPr>
        <p:grpSpPr bwMode="auto">
          <a:xfrm>
            <a:off x="5867400" y="3429000"/>
            <a:ext cx="2438400" cy="2514600"/>
            <a:chOff x="3120" y="1392"/>
            <a:chExt cx="1536" cy="1584"/>
          </a:xfrm>
        </p:grpSpPr>
        <p:pic>
          <p:nvPicPr>
            <p:cNvPr id="1418250" name="Picture 10" descr="armchair with Person"/>
            <p:cNvPicPr>
              <a:picLocks noChangeAspect="1" noChangeArrowheads="1"/>
            </p:cNvPicPr>
            <p:nvPr/>
          </p:nvPicPr>
          <p:blipFill>
            <a:blip r:embed="rId3" cstate="print"/>
            <a:srcRect/>
            <a:stretch>
              <a:fillRect/>
            </a:stretch>
          </p:blipFill>
          <p:spPr bwMode="auto">
            <a:xfrm>
              <a:off x="3312" y="1632"/>
              <a:ext cx="1152" cy="1015"/>
            </a:xfrm>
            <a:prstGeom prst="rect">
              <a:avLst/>
            </a:prstGeom>
            <a:noFill/>
          </p:spPr>
        </p:pic>
        <p:sp>
          <p:nvSpPr>
            <p:cNvPr id="1418251" name="Oval 11"/>
            <p:cNvSpPr>
              <a:spLocks noChangeArrowheads="1"/>
            </p:cNvSpPr>
            <p:nvPr/>
          </p:nvSpPr>
          <p:spPr bwMode="auto">
            <a:xfrm>
              <a:off x="3120" y="1392"/>
              <a:ext cx="1536" cy="1584"/>
            </a:xfrm>
            <a:prstGeom prst="ellipse">
              <a:avLst/>
            </a:prstGeom>
            <a:noFill/>
            <a:ln w="76200">
              <a:solidFill>
                <a:schemeClr val="accent2"/>
              </a:solidFill>
              <a:round/>
              <a:headEnd/>
              <a:tailEnd/>
            </a:ln>
            <a:effectLst/>
          </p:spPr>
          <p:txBody>
            <a:bodyPr wrap="none" anchor="ctr"/>
            <a:lstStyle/>
            <a:p>
              <a:endParaRPr lang="en-US"/>
            </a:p>
          </p:txBody>
        </p:sp>
        <p:sp>
          <p:nvSpPr>
            <p:cNvPr id="1418252" name="Line 12"/>
            <p:cNvSpPr>
              <a:spLocks noChangeShapeType="1"/>
            </p:cNvSpPr>
            <p:nvPr/>
          </p:nvSpPr>
          <p:spPr bwMode="auto">
            <a:xfrm flipH="1">
              <a:off x="3120" y="1392"/>
              <a:ext cx="1488" cy="1488"/>
            </a:xfrm>
            <a:prstGeom prst="line">
              <a:avLst/>
            </a:prstGeom>
            <a:noFill/>
            <a:ln w="76200">
              <a:solidFill>
                <a:schemeClr val="accent2"/>
              </a:solidFill>
              <a:round/>
              <a:headEnd/>
              <a:tailEnd/>
            </a:ln>
            <a:effectLst/>
          </p:spPr>
          <p:txBody>
            <a:bodyPr/>
            <a:lstStyle/>
            <a:p>
              <a:endParaRPr lang="en-US"/>
            </a:p>
          </p:txBody>
        </p:sp>
      </p:grpSp>
      <p:pic>
        <p:nvPicPr>
          <p:cNvPr id="1418253" name="Picture 13" descr="garbage can"/>
          <p:cNvPicPr>
            <a:picLocks noChangeAspect="1" noChangeArrowheads="1"/>
          </p:cNvPicPr>
          <p:nvPr/>
        </p:nvPicPr>
        <p:blipFill>
          <a:blip r:embed="rId4" cstate="print"/>
          <a:srcRect/>
          <a:stretch>
            <a:fillRect/>
          </a:stretch>
        </p:blipFill>
        <p:spPr bwMode="auto">
          <a:xfrm>
            <a:off x="2057400" y="3048000"/>
            <a:ext cx="1965325" cy="3048000"/>
          </a:xfrm>
          <a:prstGeom prst="rect">
            <a:avLst/>
          </a:prstGeom>
          <a:noFill/>
        </p:spPr>
      </p:pic>
      <p:grpSp>
        <p:nvGrpSpPr>
          <p:cNvPr id="14" name="Group 13"/>
          <p:cNvGrpSpPr/>
          <p:nvPr/>
        </p:nvGrpSpPr>
        <p:grpSpPr>
          <a:xfrm>
            <a:off x="926432" y="541420"/>
            <a:ext cx="7760368" cy="5907505"/>
            <a:chOff x="926432" y="541420"/>
            <a:chExt cx="7760368" cy="5907505"/>
          </a:xfrm>
        </p:grpSpPr>
        <p:sp>
          <p:nvSpPr>
            <p:cNvPr id="10" name="Rectangle 9"/>
            <p:cNvSpPr/>
            <p:nvPr/>
          </p:nvSpPr>
          <p:spPr bwMode="auto">
            <a:xfrm>
              <a:off x="926432" y="541420"/>
              <a:ext cx="7760368" cy="59075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
          <p:nvSpPr>
            <p:cNvPr id="11" name="Rectangle 10"/>
            <p:cNvSpPr/>
            <p:nvPr/>
          </p:nvSpPr>
          <p:spPr>
            <a:xfrm>
              <a:off x="1479884" y="854526"/>
              <a:ext cx="6533148" cy="1569660"/>
            </a:xfrm>
            <a:prstGeom prst="rect">
              <a:avLst/>
            </a:prstGeom>
          </p:spPr>
          <p:txBody>
            <a:bodyPr wrap="square">
              <a:spAutoFit/>
            </a:bodyPr>
            <a:lstStyle/>
            <a:p>
              <a:pPr marL="609600" indent="-609600"/>
              <a:r>
                <a:rPr lang="en-US" sz="9600" i="1" dirty="0" smtClean="0">
                  <a:cs typeface="Times New Roman" pitchFamily="18" charset="0"/>
                </a:rPr>
                <a:t>The  End</a:t>
              </a:r>
            </a:p>
          </p:txBody>
        </p:sp>
        <p:pic>
          <p:nvPicPr>
            <p:cNvPr id="12" name="Picture 3" descr="applause 1"/>
            <p:cNvPicPr>
              <a:picLocks noChangeAspect="1" noChangeArrowheads="1"/>
            </p:cNvPicPr>
            <p:nvPr/>
          </p:nvPicPr>
          <p:blipFill>
            <a:blip r:embed="rId5" cstate="print"/>
            <a:srcRect/>
            <a:stretch>
              <a:fillRect/>
            </a:stretch>
          </p:blipFill>
          <p:spPr bwMode="auto">
            <a:xfrm>
              <a:off x="3728832" y="2546685"/>
              <a:ext cx="2535607" cy="3132221"/>
            </a:xfrm>
            <a:prstGeom prst="rect">
              <a:avLst/>
            </a:prstGeom>
            <a:noFill/>
            <a:ln w="38100">
              <a:solidFill>
                <a:schemeClr val="accent1"/>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11</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a:spcBef>
                <a:spcPct val="0"/>
              </a:spcBef>
              <a:spcAft>
                <a:spcPct val="35000"/>
              </a:spcAft>
            </a:pPr>
            <a:r>
              <a:rPr lang="en-US" sz="2400" dirty="0" smtClean="0"/>
              <a:t>An example from Plato’s </a:t>
            </a:r>
            <a:r>
              <a:rPr lang="en-US" sz="2400" i="1" dirty="0" smtClean="0"/>
              <a:t>Republic</a:t>
            </a:r>
            <a:endParaRPr lang="en-US" sz="2000" dirty="0" smtClean="0"/>
          </a:p>
          <a:p>
            <a:pPr>
              <a:lnSpc>
                <a:spcPct val="90000"/>
              </a:lnSpc>
              <a:buNone/>
            </a:pPr>
            <a:r>
              <a:rPr lang="en-US" sz="2000" dirty="0" smtClean="0"/>
              <a:t>Well said, </a:t>
            </a:r>
            <a:r>
              <a:rPr lang="en-US" sz="2000" dirty="0" err="1" smtClean="0"/>
              <a:t>Cephalus</a:t>
            </a:r>
            <a:r>
              <a:rPr lang="en-US" sz="2000" dirty="0" smtClean="0"/>
              <a:t>, I replied: but as concerning justice, what is it? – to speak the truth and to pay your debts – no more than this?  And even to this are there not exceptions?  Suppose a friend when in his right mind has deposited arms with me and he asks for them when he is not in his right mind, ought I to given them back to him?  No one would say that I ought or that I should be right in doing so, any more than they would say that I ought always to speak the truth to one who is in his condition.</a:t>
            </a:r>
          </a:p>
          <a:p>
            <a:pPr>
              <a:lnSpc>
                <a:spcPct val="90000"/>
              </a:lnSpc>
              <a:buNone/>
            </a:pPr>
            <a:r>
              <a:rPr lang="en-US" sz="2000" dirty="0" smtClean="0"/>
              <a:t>You are quite right, he replied.</a:t>
            </a:r>
          </a:p>
          <a:p>
            <a:pPr>
              <a:lnSpc>
                <a:spcPct val="90000"/>
              </a:lnSpc>
              <a:buNone/>
            </a:pPr>
            <a:r>
              <a:rPr lang="en-US" sz="2000" b="1" dirty="0" smtClean="0">
                <a:solidFill>
                  <a:schemeClr val="accent6"/>
                </a:solidFill>
                <a:effectLst>
                  <a:outerShdw blurRad="38100" dist="38100" dir="2700000" algn="tl">
                    <a:srgbClr val="000000">
                      <a:alpha val="43137"/>
                    </a:srgbClr>
                  </a:outerShdw>
                </a:effectLst>
              </a:rPr>
              <a:t>But then, I said, speaking the truth and paying your debts is not a correct definition of justice.</a:t>
            </a:r>
          </a:p>
          <a:p>
            <a:pPr>
              <a:lnSpc>
                <a:spcPct val="90000"/>
              </a:lnSpc>
              <a:buNone/>
            </a:pPr>
            <a:r>
              <a:rPr lang="en-US" sz="2000" dirty="0" smtClean="0"/>
              <a:t>Quite correct, Socrates.		</a:t>
            </a:r>
          </a:p>
          <a:p>
            <a:pPr>
              <a:spcBef>
                <a:spcPct val="0"/>
              </a:spcBef>
              <a:spcAft>
                <a:spcPct val="35000"/>
              </a:spcAft>
              <a:buNone/>
            </a:pPr>
            <a:endParaRPr lang="en-US" sz="2200" dirty="0" smtClean="0">
              <a:effectLst>
                <a:outerShdw blurRad="38100" dist="38100" dir="2700000" algn="tl">
                  <a:srgbClr val="FFFFFF"/>
                </a:outerShdw>
              </a:effectLst>
            </a:endParaRPr>
          </a:p>
        </p:txBody>
      </p:sp>
      <p:grpSp>
        <p:nvGrpSpPr>
          <p:cNvPr id="5" name="Group 4"/>
          <p:cNvGrpSpPr/>
          <p:nvPr/>
        </p:nvGrpSpPr>
        <p:grpSpPr>
          <a:xfrm rot="18766170">
            <a:off x="3954162" y="2528319"/>
            <a:ext cx="3546390" cy="1433383"/>
            <a:chOff x="5436972" y="1119649"/>
            <a:chExt cx="3546390" cy="1433383"/>
          </a:xfrm>
        </p:grpSpPr>
        <p:sp>
          <p:nvSpPr>
            <p:cNvPr id="7" name="Right Arrow 6"/>
            <p:cNvSpPr/>
            <p:nvPr/>
          </p:nvSpPr>
          <p:spPr bwMode="auto">
            <a:xfrm rot="10800000">
              <a:off x="5436972" y="1119649"/>
              <a:ext cx="3546390" cy="1433383"/>
            </a:xfrm>
            <a:prstGeom prst="rightArrow">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
          <p:nvSpPr>
            <p:cNvPr id="8" name="TextBox 7"/>
            <p:cNvSpPr txBox="1"/>
            <p:nvPr/>
          </p:nvSpPr>
          <p:spPr>
            <a:xfrm>
              <a:off x="5777569" y="1546558"/>
              <a:ext cx="3015049" cy="523220"/>
            </a:xfrm>
            <a:prstGeom prst="rect">
              <a:avLst/>
            </a:prstGeom>
            <a:noFill/>
          </p:spPr>
          <p:txBody>
            <a:bodyPr wrap="square" rtlCol="0">
              <a:spAutoFit/>
            </a:bodyPr>
            <a:lstStyle/>
            <a:p>
              <a:r>
                <a:rPr lang="en-US" sz="2800" b="1" dirty="0" smtClean="0">
                  <a:solidFill>
                    <a:schemeClr val="accent6"/>
                  </a:solidFill>
                  <a:effectLst>
                    <a:outerShdw blurRad="38100" dist="38100" dir="2700000" algn="tl">
                      <a:srgbClr val="000000">
                        <a:alpha val="43137"/>
                      </a:srgbClr>
                    </a:outerShdw>
                  </a:effectLst>
                </a:rPr>
                <a:t>the  conclusion</a:t>
              </a:r>
              <a:endParaRPr lang="en-US" sz="2800" b="1" dirty="0">
                <a:solidFill>
                  <a:schemeClr val="accent6"/>
                </a:solidFill>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12</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Autofit/>
          </a:bodyPr>
          <a:lstStyle/>
          <a:p>
            <a:pPr>
              <a:spcBef>
                <a:spcPct val="0"/>
              </a:spcBef>
              <a:spcAft>
                <a:spcPct val="35000"/>
              </a:spcAft>
            </a:pPr>
            <a:r>
              <a:rPr lang="en-US" sz="2400" dirty="0" smtClean="0"/>
              <a:t>Appeal to intuitions continues to play a central role in contemporary moral philosophy</a:t>
            </a:r>
          </a:p>
          <a:p>
            <a:pPr>
              <a:spcBef>
                <a:spcPct val="0"/>
              </a:spcBef>
              <a:spcAft>
                <a:spcPct val="35000"/>
              </a:spcAft>
            </a:pPr>
            <a:endParaRPr lang="en-US" sz="2400" dirty="0" smtClean="0"/>
          </a:p>
          <a:p>
            <a:pPr>
              <a:spcBef>
                <a:spcPct val="0"/>
              </a:spcBef>
              <a:spcAft>
                <a:spcPct val="35000"/>
              </a:spcAft>
            </a:pPr>
            <a:endParaRPr lang="en-US" sz="2400" dirty="0" smtClean="0"/>
          </a:p>
          <a:p>
            <a:pPr>
              <a:spcBef>
                <a:spcPct val="0"/>
              </a:spcBef>
              <a:spcAft>
                <a:spcPct val="35000"/>
              </a:spcAft>
            </a:pPr>
            <a:endParaRPr lang="en-US" sz="2400" dirty="0" smtClean="0"/>
          </a:p>
          <a:p>
            <a:pPr>
              <a:spcBef>
                <a:spcPct val="0"/>
              </a:spcBef>
              <a:spcAft>
                <a:spcPct val="35000"/>
              </a:spcAft>
            </a:pPr>
            <a:endParaRPr lang="en-US" sz="2400" dirty="0" smtClean="0"/>
          </a:p>
          <a:p>
            <a:pPr>
              <a:spcBef>
                <a:spcPct val="0"/>
              </a:spcBef>
              <a:spcAft>
                <a:spcPct val="35000"/>
              </a:spcAft>
            </a:pPr>
            <a:endParaRPr lang="en-US" sz="2400" dirty="0" smtClean="0"/>
          </a:p>
          <a:p>
            <a:pPr>
              <a:spcBef>
                <a:spcPct val="0"/>
              </a:spcBef>
              <a:spcAft>
                <a:spcPct val="35000"/>
              </a:spcAft>
            </a:pPr>
            <a:endParaRPr lang="en-US" sz="2400" dirty="0" smtClean="0"/>
          </a:p>
          <a:p>
            <a:pPr>
              <a:spcBef>
                <a:spcPts val="0"/>
              </a:spcBef>
              <a:spcAft>
                <a:spcPct val="35000"/>
              </a:spcAft>
            </a:pPr>
            <a:r>
              <a:rPr lang="en-US" sz="2400" dirty="0" smtClean="0"/>
              <a:t>“Trolley Problems” have been widely discussed in debates about </a:t>
            </a:r>
            <a:r>
              <a:rPr lang="en-US" sz="2400" b="1" dirty="0" smtClean="0">
                <a:solidFill>
                  <a:schemeClr val="accent6"/>
                </a:solidFill>
                <a:effectLst>
                  <a:outerShdw blurRad="38100" dist="38100" dir="2700000" algn="tl">
                    <a:srgbClr val="000000">
                      <a:alpha val="43137"/>
                    </a:srgbClr>
                  </a:outerShdw>
                </a:effectLst>
              </a:rPr>
              <a:t>Utilitarianism</a:t>
            </a:r>
            <a:r>
              <a:rPr lang="en-US" sz="2400" dirty="0" smtClean="0"/>
              <a:t> and the </a:t>
            </a:r>
            <a:r>
              <a:rPr lang="en-US" sz="2400" b="1" dirty="0" smtClean="0">
                <a:solidFill>
                  <a:schemeClr val="accent6"/>
                </a:solidFill>
                <a:effectLst>
                  <a:outerShdw blurRad="38100" dist="38100" dir="2700000" algn="tl">
                    <a:srgbClr val="000000">
                      <a:alpha val="43137"/>
                    </a:srgbClr>
                  </a:outerShdw>
                </a:effectLst>
              </a:rPr>
              <a:t>doctrine of double effect</a:t>
            </a:r>
          </a:p>
          <a:p>
            <a:pPr>
              <a:spcBef>
                <a:spcPct val="0"/>
              </a:spcBef>
              <a:spcAft>
                <a:spcPct val="35000"/>
              </a:spcAft>
              <a:buNone/>
            </a:pPr>
            <a:endParaRPr lang="en-US" sz="2200" dirty="0" smtClean="0">
              <a:effectLst>
                <a:outerShdw blurRad="38100" dist="38100" dir="2700000" algn="tl">
                  <a:srgbClr val="FFFFFF"/>
                </a:outerShdw>
              </a:effectLst>
            </a:endParaRPr>
          </a:p>
        </p:txBody>
      </p:sp>
      <p:pic>
        <p:nvPicPr>
          <p:cNvPr id="5" name="Picture 4" descr="Trolley Problem"/>
          <p:cNvPicPr>
            <a:picLocks noChangeAspect="1" noChangeArrowheads="1"/>
          </p:cNvPicPr>
          <p:nvPr/>
        </p:nvPicPr>
        <p:blipFill>
          <a:blip r:embed="rId3" cstate="print"/>
          <a:srcRect/>
          <a:stretch>
            <a:fillRect/>
          </a:stretch>
        </p:blipFill>
        <p:spPr bwMode="auto">
          <a:xfrm>
            <a:off x="2148016" y="2765854"/>
            <a:ext cx="2751138" cy="2501900"/>
          </a:xfrm>
          <a:prstGeom prst="rect">
            <a:avLst/>
          </a:prstGeom>
          <a:noFill/>
          <a:ln w="9525">
            <a:solidFill>
              <a:schemeClr val="tx1"/>
            </a:solidFill>
            <a:miter lim="800000"/>
            <a:headEnd/>
            <a:tailEnd/>
          </a:ln>
        </p:spPr>
      </p:pic>
      <p:pic>
        <p:nvPicPr>
          <p:cNvPr id="7" name="Picture 5" descr="Footbridge Problem"/>
          <p:cNvPicPr>
            <a:picLocks noChangeAspect="1" noChangeArrowheads="1"/>
          </p:cNvPicPr>
          <p:nvPr/>
        </p:nvPicPr>
        <p:blipFill>
          <a:blip r:embed="rId4" cstate="print"/>
          <a:srcRect/>
          <a:stretch>
            <a:fillRect/>
          </a:stretch>
        </p:blipFill>
        <p:spPr bwMode="auto">
          <a:xfrm>
            <a:off x="5729416" y="2384854"/>
            <a:ext cx="2112963" cy="30480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3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13</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a:spcBef>
                <a:spcPct val="0"/>
              </a:spcBef>
              <a:spcAft>
                <a:spcPct val="35000"/>
              </a:spcAft>
            </a:pPr>
            <a:r>
              <a:rPr lang="en-US" sz="2400" dirty="0" smtClean="0"/>
              <a:t>An example from </a:t>
            </a:r>
            <a:r>
              <a:rPr lang="en-US" sz="2400" b="1" dirty="0" smtClean="0">
                <a:solidFill>
                  <a:schemeClr val="accent6"/>
                </a:solidFill>
                <a:effectLst>
                  <a:outerShdw blurRad="38100" dist="38100" dir="2700000" algn="tl">
                    <a:srgbClr val="000000">
                      <a:alpha val="43137"/>
                    </a:srgbClr>
                  </a:outerShdw>
                </a:effectLst>
              </a:rPr>
              <a:t>epistemology</a:t>
            </a:r>
            <a:r>
              <a:rPr lang="en-US" sz="2400" dirty="0" smtClean="0"/>
              <a:t>  </a:t>
            </a:r>
          </a:p>
          <a:p>
            <a:pPr>
              <a:spcBef>
                <a:spcPct val="0"/>
              </a:spcBef>
              <a:spcAft>
                <a:spcPct val="35000"/>
              </a:spcAft>
            </a:pPr>
            <a:r>
              <a:rPr lang="en-US" sz="2400" dirty="0" smtClean="0"/>
              <a:t>From Plato until the middle of the 20</a:t>
            </a:r>
            <a:r>
              <a:rPr lang="en-US" sz="2400" baseline="30000" dirty="0" smtClean="0"/>
              <a:t>th</a:t>
            </a:r>
            <a:r>
              <a:rPr lang="en-US" sz="2400" dirty="0" smtClean="0"/>
              <a:t> century, the most widely accepted account of knowledge was that</a:t>
            </a:r>
          </a:p>
          <a:p>
            <a:pPr lvl="2">
              <a:spcBef>
                <a:spcPct val="0"/>
              </a:spcBef>
              <a:spcAft>
                <a:spcPct val="35000"/>
              </a:spcAft>
              <a:buNone/>
            </a:pPr>
            <a:r>
              <a:rPr lang="en-US" sz="1900" b="1" dirty="0" smtClean="0">
                <a:solidFill>
                  <a:schemeClr val="accent6"/>
                </a:solidFill>
                <a:effectLst>
                  <a:outerShdw blurRad="38100" dist="38100" dir="2700000" algn="tl">
                    <a:srgbClr val="000000">
                      <a:alpha val="43137"/>
                    </a:srgbClr>
                  </a:outerShdw>
                </a:effectLst>
              </a:rPr>
              <a:t>    	    </a:t>
            </a:r>
            <a:r>
              <a:rPr lang="en-US" sz="3200" b="1" dirty="0" smtClean="0">
                <a:solidFill>
                  <a:schemeClr val="accent6"/>
                </a:solidFill>
                <a:effectLst>
                  <a:outerShdw blurRad="38100" dist="38100" dir="2700000" algn="tl">
                    <a:srgbClr val="000000">
                      <a:alpha val="43137"/>
                    </a:srgbClr>
                  </a:outerShdw>
                </a:effectLst>
              </a:rPr>
              <a:t>knowledge   </a:t>
            </a:r>
          </a:p>
          <a:p>
            <a:pPr lvl="2">
              <a:spcBef>
                <a:spcPct val="0"/>
              </a:spcBef>
              <a:spcAft>
                <a:spcPct val="35000"/>
              </a:spcAft>
              <a:buNone/>
            </a:pPr>
            <a:r>
              <a:rPr lang="en-US" sz="3200" b="1" dirty="0" smtClean="0">
                <a:solidFill>
                  <a:schemeClr val="accent6"/>
                </a:solidFill>
                <a:effectLst>
                  <a:outerShdw blurRad="38100" dist="38100" dir="2700000" algn="tl">
                    <a:srgbClr val="000000">
                      <a:alpha val="43137"/>
                    </a:srgbClr>
                  </a:outerShdw>
                </a:effectLst>
              </a:rPr>
              <a:t>			</a:t>
            </a:r>
            <a:r>
              <a:rPr lang="en-US" sz="2800" dirty="0" smtClean="0"/>
              <a:t>is</a:t>
            </a:r>
          </a:p>
          <a:p>
            <a:pPr lvl="5">
              <a:spcBef>
                <a:spcPct val="0"/>
              </a:spcBef>
              <a:spcAft>
                <a:spcPct val="35000"/>
              </a:spcAft>
              <a:buNone/>
            </a:pPr>
            <a:r>
              <a:rPr lang="en-US" sz="3200" b="1" dirty="0" smtClean="0">
                <a:solidFill>
                  <a:schemeClr val="accent6"/>
                </a:solidFill>
                <a:effectLst>
                  <a:outerShdw blurRad="38100" dist="38100" dir="2700000" algn="tl">
                    <a:srgbClr val="000000">
                      <a:alpha val="43137"/>
                    </a:srgbClr>
                  </a:outerShdw>
                </a:effectLst>
              </a:rPr>
              <a:t>justified</a:t>
            </a:r>
          </a:p>
          <a:p>
            <a:pPr lvl="5">
              <a:spcBef>
                <a:spcPct val="0"/>
              </a:spcBef>
              <a:spcAft>
                <a:spcPct val="35000"/>
              </a:spcAft>
              <a:buNone/>
            </a:pPr>
            <a:r>
              <a:rPr lang="en-US" sz="3200" b="1" dirty="0" smtClean="0">
                <a:solidFill>
                  <a:schemeClr val="accent6"/>
                </a:solidFill>
                <a:effectLst>
                  <a:outerShdw blurRad="38100" dist="38100" dir="2700000" algn="tl">
                    <a:srgbClr val="000000">
                      <a:alpha val="43137"/>
                    </a:srgbClr>
                  </a:outerShdw>
                </a:effectLst>
              </a:rPr>
              <a:t>true</a:t>
            </a:r>
          </a:p>
          <a:p>
            <a:pPr lvl="5">
              <a:spcBef>
                <a:spcPct val="0"/>
              </a:spcBef>
              <a:spcAft>
                <a:spcPct val="35000"/>
              </a:spcAft>
              <a:buNone/>
            </a:pPr>
            <a:r>
              <a:rPr lang="en-US" sz="3200" b="1" dirty="0" smtClean="0">
                <a:solidFill>
                  <a:schemeClr val="accent6"/>
                </a:solidFill>
                <a:effectLst>
                  <a:outerShdw blurRad="38100" dist="38100" dir="2700000" algn="tl">
                    <a:srgbClr val="000000">
                      <a:alpha val="43137"/>
                    </a:srgbClr>
                  </a:outerShdw>
                </a:effectLst>
              </a:rPr>
              <a:t>belief</a:t>
            </a:r>
            <a:r>
              <a:rPr lang="en-US" sz="3200" dirty="0" smtClean="0"/>
              <a:t>	</a:t>
            </a:r>
          </a:p>
          <a:p>
            <a:pPr>
              <a:spcBef>
                <a:spcPct val="0"/>
              </a:spcBef>
              <a:spcAft>
                <a:spcPct val="35000"/>
              </a:spcAft>
              <a:buNone/>
            </a:pPr>
            <a:endParaRPr lang="en-US" sz="2200" dirty="0" smtClean="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34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34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34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34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3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14</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2977978" y="1600200"/>
            <a:ext cx="5684758" cy="4800600"/>
          </a:xfrm>
        </p:spPr>
        <p:txBody>
          <a:bodyPr>
            <a:normAutofit/>
          </a:bodyPr>
          <a:lstStyle/>
          <a:p>
            <a:pPr>
              <a:spcBef>
                <a:spcPct val="0"/>
              </a:spcBef>
              <a:spcAft>
                <a:spcPct val="35000"/>
              </a:spcAft>
            </a:pPr>
            <a:r>
              <a:rPr lang="en-US" sz="2400" dirty="0" smtClean="0"/>
              <a:t>But in 1963, Edmund Gettier constructed a collection of thought experiments which have been widely interpreted as showing that Plato’s “JTB”  account of knowledge is mistaken</a:t>
            </a:r>
          </a:p>
          <a:p>
            <a:pPr>
              <a:spcBef>
                <a:spcPct val="0"/>
              </a:spcBef>
              <a:spcAft>
                <a:spcPct val="35000"/>
              </a:spcAft>
            </a:pPr>
            <a:endParaRPr lang="en-US" sz="2400" dirty="0" smtClean="0">
              <a:effectLst>
                <a:outerShdw blurRad="38100" dist="38100" dir="2700000" algn="tl">
                  <a:srgbClr val="FFFFFF"/>
                </a:outerShdw>
              </a:effectLst>
            </a:endParaRPr>
          </a:p>
          <a:p>
            <a:pPr>
              <a:spcBef>
                <a:spcPct val="0"/>
              </a:spcBef>
              <a:spcAft>
                <a:spcPct val="35000"/>
              </a:spcAft>
            </a:pPr>
            <a:endParaRPr lang="en-US" sz="2200" dirty="0" smtClean="0">
              <a:effectLst>
                <a:outerShdw blurRad="38100" dist="38100" dir="2700000" algn="tl">
                  <a:srgbClr val="FFFFFF"/>
                </a:outerShdw>
              </a:effectLst>
            </a:endParaRPr>
          </a:p>
        </p:txBody>
      </p:sp>
      <p:pic>
        <p:nvPicPr>
          <p:cNvPr id="397314" name="Picture 2"/>
          <p:cNvPicPr>
            <a:picLocks noChangeAspect="1" noChangeArrowheads="1"/>
          </p:cNvPicPr>
          <p:nvPr/>
        </p:nvPicPr>
        <p:blipFill>
          <a:blip r:embed="rId3" cstate="print"/>
          <a:srcRect/>
          <a:stretch>
            <a:fillRect/>
          </a:stretch>
        </p:blipFill>
        <p:spPr bwMode="auto">
          <a:xfrm>
            <a:off x="1201598" y="1828617"/>
            <a:ext cx="1467460" cy="1888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15</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a:spcBef>
                <a:spcPct val="0"/>
              </a:spcBef>
              <a:spcAft>
                <a:spcPct val="35000"/>
              </a:spcAft>
              <a:buNone/>
            </a:pPr>
            <a:r>
              <a:rPr lang="en-US" sz="2200" dirty="0" smtClean="0"/>
              <a:t>	Bob has a friend, Jill, who has driven a Buick for many years.  Bob therefore thinks that Jill drives an American car.  He is not aware, however, that her Buick has recently been stolen, and he is also not aware that Jill has replaced it with a Pontiac, which is a different kind of American car.  </a:t>
            </a:r>
          </a:p>
          <a:p>
            <a:pPr>
              <a:spcBef>
                <a:spcPts val="1200"/>
              </a:spcBef>
              <a:spcAft>
                <a:spcPct val="35000"/>
              </a:spcAft>
              <a:buNone/>
            </a:pPr>
            <a:r>
              <a:rPr lang="en-US" sz="2200" dirty="0" smtClean="0"/>
              <a:t>	Does Bob really know that Jill drives an American car, </a:t>
            </a:r>
          </a:p>
          <a:p>
            <a:pPr>
              <a:spcBef>
                <a:spcPct val="0"/>
              </a:spcBef>
              <a:spcAft>
                <a:spcPct val="35000"/>
              </a:spcAft>
              <a:buNone/>
            </a:pPr>
            <a:r>
              <a:rPr lang="en-US" sz="2200" dirty="0" smtClean="0"/>
              <a:t>	or </a:t>
            </a:r>
          </a:p>
          <a:p>
            <a:pPr>
              <a:spcBef>
                <a:spcPct val="0"/>
              </a:spcBef>
              <a:spcAft>
                <a:spcPct val="35000"/>
              </a:spcAft>
              <a:buNone/>
            </a:pPr>
            <a:r>
              <a:rPr lang="en-US" sz="2200" dirty="0" smtClean="0"/>
              <a:t>	does he only believe it?</a:t>
            </a:r>
            <a:endParaRPr lang="en-US" sz="2200" dirty="0" smtClean="0">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16</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a:spcBef>
                <a:spcPct val="0"/>
              </a:spcBef>
              <a:spcAft>
                <a:spcPct val="35000"/>
              </a:spcAft>
              <a:buNone/>
            </a:pPr>
            <a:r>
              <a:rPr lang="en-US" sz="2200" dirty="0" smtClean="0"/>
              <a:t>	Bob has a friend, Jill, who has driven a Buick for many years.  Bob therefore thinks that Jill drives an American car.  He is not aware, however, that her Buick has recently been stolen, and he is also not aware that Jill has replaced it with a Pontiac, which is a different kind of American car.  </a:t>
            </a:r>
          </a:p>
          <a:p>
            <a:pPr>
              <a:spcBef>
                <a:spcPts val="1200"/>
              </a:spcBef>
              <a:spcAft>
                <a:spcPct val="35000"/>
              </a:spcAft>
              <a:buNone/>
            </a:pPr>
            <a:r>
              <a:rPr lang="en-US" sz="2200" dirty="0" smtClean="0"/>
              <a:t>	Does Bob really know that Jill drives an American car, </a:t>
            </a:r>
          </a:p>
          <a:p>
            <a:pPr>
              <a:spcBef>
                <a:spcPct val="0"/>
              </a:spcBef>
              <a:spcAft>
                <a:spcPct val="35000"/>
              </a:spcAft>
              <a:buNone/>
            </a:pPr>
            <a:r>
              <a:rPr lang="en-US" sz="2200" dirty="0" smtClean="0"/>
              <a:t>	or </a:t>
            </a:r>
          </a:p>
          <a:p>
            <a:pPr>
              <a:spcBef>
                <a:spcPct val="0"/>
              </a:spcBef>
              <a:spcAft>
                <a:spcPct val="35000"/>
              </a:spcAft>
              <a:buNone/>
            </a:pPr>
            <a:r>
              <a:rPr lang="en-US" sz="2200" dirty="0" smtClean="0"/>
              <a:t>	does he only believe it?</a:t>
            </a:r>
            <a:endParaRPr lang="en-US" sz="2200" dirty="0" smtClean="0">
              <a:effectLst>
                <a:outerShdw blurRad="38100" dist="38100" dir="2700000" algn="tl">
                  <a:srgbClr val="FFFFFF"/>
                </a:outerShdw>
              </a:effectLst>
            </a:endParaRPr>
          </a:p>
        </p:txBody>
      </p:sp>
      <p:grpSp>
        <p:nvGrpSpPr>
          <p:cNvPr id="2" name="Group 8"/>
          <p:cNvGrpSpPr/>
          <p:nvPr/>
        </p:nvGrpSpPr>
        <p:grpSpPr>
          <a:xfrm>
            <a:off x="4707924" y="4270621"/>
            <a:ext cx="4139514" cy="1433383"/>
            <a:chOff x="4707924" y="4270621"/>
            <a:chExt cx="4139514" cy="1433383"/>
          </a:xfrm>
        </p:grpSpPr>
        <p:sp>
          <p:nvSpPr>
            <p:cNvPr id="7" name="Right Arrow 6"/>
            <p:cNvSpPr/>
            <p:nvPr/>
          </p:nvSpPr>
          <p:spPr bwMode="auto">
            <a:xfrm rot="10800000">
              <a:off x="4707924" y="4270621"/>
              <a:ext cx="4139514" cy="1433383"/>
            </a:xfrm>
            <a:prstGeom prst="rightArrow">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
          <p:nvSpPr>
            <p:cNvPr id="8" name="TextBox 7"/>
            <p:cNvSpPr txBox="1"/>
            <p:nvPr/>
          </p:nvSpPr>
          <p:spPr>
            <a:xfrm>
              <a:off x="5105485" y="4567666"/>
              <a:ext cx="3519308" cy="830997"/>
            </a:xfrm>
            <a:prstGeom prst="rect">
              <a:avLst/>
            </a:prstGeom>
            <a:noFill/>
          </p:spPr>
          <p:txBody>
            <a:bodyPr wrap="square" rtlCol="0">
              <a:spAutoFit/>
            </a:bodyPr>
            <a:lstStyle/>
            <a:p>
              <a:r>
                <a:rPr lang="en-US" sz="2400" b="1" dirty="0" smtClean="0">
                  <a:solidFill>
                    <a:schemeClr val="accent6"/>
                  </a:solidFill>
                  <a:effectLst>
                    <a:outerShdw blurRad="38100" dist="38100" dir="2700000" algn="tl">
                      <a:srgbClr val="000000">
                        <a:alpha val="43137"/>
                      </a:srgbClr>
                    </a:outerShdw>
                  </a:effectLst>
                </a:rPr>
                <a:t>The  intuition of most philosophers</a:t>
              </a:r>
              <a:endParaRPr lang="en-US" sz="2400" b="1" dirty="0">
                <a:solidFill>
                  <a:schemeClr val="accent6"/>
                </a:solidFill>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17</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a:spcBef>
                <a:spcPct val="0"/>
              </a:spcBef>
              <a:spcAft>
                <a:spcPct val="35000"/>
              </a:spcAft>
              <a:buNone/>
            </a:pPr>
            <a:r>
              <a:rPr lang="en-US" sz="2200" dirty="0" smtClean="0"/>
              <a:t>	Bob has a friend, Jill, who has driven a Buick for many years.  Bob therefore thinks that Jill drives an American car.  He is not aware, however, that her Buick has recently been stolen, and he is also not aware that Jill has replaced it with a Pontiac, which is a different kind of American car.  </a:t>
            </a:r>
          </a:p>
          <a:p>
            <a:pPr>
              <a:spcBef>
                <a:spcPts val="1200"/>
              </a:spcBef>
              <a:spcAft>
                <a:spcPct val="35000"/>
              </a:spcAft>
              <a:buNone/>
            </a:pPr>
            <a:r>
              <a:rPr lang="en-US" sz="2200" dirty="0" smtClean="0"/>
              <a:t>	Does Bob really know that Jill drives an American car, </a:t>
            </a:r>
          </a:p>
          <a:p>
            <a:pPr>
              <a:spcBef>
                <a:spcPct val="0"/>
              </a:spcBef>
              <a:spcAft>
                <a:spcPct val="35000"/>
              </a:spcAft>
              <a:buNone/>
            </a:pPr>
            <a:r>
              <a:rPr lang="en-US" sz="2200" dirty="0" smtClean="0"/>
              <a:t>	or </a:t>
            </a:r>
          </a:p>
          <a:p>
            <a:pPr>
              <a:spcBef>
                <a:spcPct val="0"/>
              </a:spcBef>
              <a:spcAft>
                <a:spcPct val="35000"/>
              </a:spcAft>
              <a:buNone/>
            </a:pPr>
            <a:r>
              <a:rPr lang="en-US" sz="2200" dirty="0" smtClean="0"/>
              <a:t>	does he only believe it?</a:t>
            </a:r>
            <a:endParaRPr lang="en-US" sz="2200" dirty="0" smtClean="0">
              <a:effectLst>
                <a:outerShdw blurRad="38100" dist="38100" dir="2700000" algn="tl">
                  <a:srgbClr val="FFFFFF"/>
                </a:outerShdw>
              </a:effectLst>
            </a:endParaRPr>
          </a:p>
        </p:txBody>
      </p:sp>
      <p:grpSp>
        <p:nvGrpSpPr>
          <p:cNvPr id="2" name="Group 8"/>
          <p:cNvGrpSpPr/>
          <p:nvPr/>
        </p:nvGrpSpPr>
        <p:grpSpPr>
          <a:xfrm>
            <a:off x="4707924" y="4270621"/>
            <a:ext cx="4139514" cy="1433383"/>
            <a:chOff x="4707924" y="4270621"/>
            <a:chExt cx="4139514" cy="1433383"/>
          </a:xfrm>
        </p:grpSpPr>
        <p:sp>
          <p:nvSpPr>
            <p:cNvPr id="7" name="Right Arrow 6"/>
            <p:cNvSpPr/>
            <p:nvPr/>
          </p:nvSpPr>
          <p:spPr bwMode="auto">
            <a:xfrm rot="10800000">
              <a:off x="4707924" y="4270621"/>
              <a:ext cx="4139514" cy="1433383"/>
            </a:xfrm>
            <a:prstGeom prst="rightArrow">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
          <p:nvSpPr>
            <p:cNvPr id="8" name="TextBox 7"/>
            <p:cNvSpPr txBox="1"/>
            <p:nvPr/>
          </p:nvSpPr>
          <p:spPr>
            <a:xfrm>
              <a:off x="5105485" y="4567666"/>
              <a:ext cx="3519308" cy="830997"/>
            </a:xfrm>
            <a:prstGeom prst="rect">
              <a:avLst/>
            </a:prstGeom>
            <a:noFill/>
          </p:spPr>
          <p:txBody>
            <a:bodyPr wrap="square" rtlCol="0">
              <a:spAutoFit/>
            </a:bodyPr>
            <a:lstStyle/>
            <a:p>
              <a:r>
                <a:rPr lang="en-US" sz="2400" b="1" dirty="0" smtClean="0">
                  <a:solidFill>
                    <a:schemeClr val="accent6"/>
                  </a:solidFill>
                  <a:effectLst>
                    <a:outerShdw blurRad="38100" dist="38100" dir="2700000" algn="tl">
                      <a:srgbClr val="000000">
                        <a:alpha val="43137"/>
                      </a:srgbClr>
                    </a:outerShdw>
                  </a:effectLst>
                </a:rPr>
                <a:t>The  intuition of most philosophers</a:t>
              </a:r>
              <a:endParaRPr lang="en-US" sz="2400" b="1" dirty="0">
                <a:solidFill>
                  <a:schemeClr val="accent6"/>
                </a:solidFill>
                <a:effectLst>
                  <a:outerShdw blurRad="38100" dist="38100" dir="2700000" algn="tl">
                    <a:srgbClr val="000000">
                      <a:alpha val="43137"/>
                    </a:srgbClr>
                  </a:outerShdw>
                </a:effectLst>
              </a:endParaRPr>
            </a:p>
          </p:txBody>
        </p:sp>
      </p:grpSp>
      <p:sp>
        <p:nvSpPr>
          <p:cNvPr id="9" name="Rounded Rectangular Callout 8"/>
          <p:cNvSpPr/>
          <p:nvPr/>
        </p:nvSpPr>
        <p:spPr bwMode="auto">
          <a:xfrm>
            <a:off x="1106905" y="1022684"/>
            <a:ext cx="3681663" cy="1744579"/>
          </a:xfrm>
          <a:prstGeom prst="wedgeRoundRectCallout">
            <a:avLst>
              <a:gd name="adj1" fmla="val 102370"/>
              <a:gd name="adj2" fmla="val 156561"/>
              <a:gd name="adj3" fmla="val 16667"/>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chemeClr val="accent6"/>
                </a:solidFill>
                <a:effectLst>
                  <a:outerShdw blurRad="38100" dist="38100" dir="2700000" algn="tl">
                    <a:srgbClr val="000000">
                      <a:alpha val="43137"/>
                    </a:srgbClr>
                  </a:outerShdw>
                </a:effectLst>
              </a:rPr>
              <a:t>Evidence  that  the justified-true-belief account  of  knowledge is  mistaken</a:t>
            </a:r>
            <a:endParaRPr kumimoji="0" lang="en-US" sz="2400" b="1"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18</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a:spcBef>
                <a:spcPct val="0"/>
              </a:spcBef>
              <a:spcAft>
                <a:spcPct val="35000"/>
              </a:spcAft>
            </a:pPr>
            <a:r>
              <a:rPr lang="en-US" sz="2400" dirty="0" smtClean="0"/>
              <a:t>An example from </a:t>
            </a:r>
            <a:r>
              <a:rPr lang="en-US" sz="2400" b="1" dirty="0" smtClean="0">
                <a:solidFill>
                  <a:schemeClr val="accent6"/>
                </a:solidFill>
                <a:effectLst>
                  <a:outerShdw blurRad="38100" dist="38100" dir="2700000" algn="tl">
                    <a:srgbClr val="000000"/>
                  </a:outerShdw>
                </a:effectLst>
              </a:rPr>
              <a:t>philosophy of language</a:t>
            </a:r>
            <a:endParaRPr lang="en-US" sz="2400" b="1" dirty="0" smtClean="0">
              <a:solidFill>
                <a:schemeClr val="accent6"/>
              </a:solidFill>
              <a:effectLst>
                <a:outerShdw blurRad="38100" dist="38100" dir="2700000" algn="tl">
                  <a:srgbClr val="000000">
                    <a:alpha val="43137"/>
                  </a:srgbClr>
                </a:outerShdw>
              </a:effectLst>
            </a:endParaRPr>
          </a:p>
          <a:p>
            <a:pPr lvl="1">
              <a:defRPr/>
            </a:pPr>
            <a:r>
              <a:rPr lang="en-US" sz="2400" b="1" dirty="0" smtClean="0">
                <a:solidFill>
                  <a:schemeClr val="accent6"/>
                </a:solidFill>
                <a:effectLst>
                  <a:outerShdw blurRad="38100" dist="38100" dir="2700000" algn="tl">
                    <a:srgbClr val="000000"/>
                  </a:outerShdw>
                </a:effectLst>
              </a:rPr>
              <a:t>Philosophy of Language 101</a:t>
            </a:r>
          </a:p>
          <a:p>
            <a:pPr lvl="2">
              <a:defRPr/>
            </a:pPr>
            <a:r>
              <a:rPr lang="en-US" sz="2400" b="1" dirty="0" smtClean="0">
                <a:solidFill>
                  <a:schemeClr val="accent6"/>
                </a:solidFill>
                <a:effectLst>
                  <a:outerShdw blurRad="38100" dist="38100" dir="2700000" algn="tl">
                    <a:srgbClr val="000000"/>
                  </a:outerShdw>
                </a:effectLst>
              </a:rPr>
              <a:t>Descriptivism</a:t>
            </a:r>
            <a:r>
              <a:rPr lang="en-US" sz="2400" dirty="0" smtClean="0"/>
              <a:t>, championed by </a:t>
            </a:r>
            <a:r>
              <a:rPr lang="en-US" sz="2400" dirty="0" err="1" smtClean="0"/>
              <a:t>Frege</a:t>
            </a:r>
            <a:r>
              <a:rPr lang="en-US" sz="2400" dirty="0" smtClean="0"/>
              <a:t> and others maintains that</a:t>
            </a:r>
            <a:r>
              <a:rPr lang="en-US" sz="2400" dirty="0" smtClean="0">
                <a:effectLst>
                  <a:outerShdw blurRad="38100" dist="38100" dir="2700000" algn="tl">
                    <a:srgbClr val="FFFFFF"/>
                  </a:outerShdw>
                </a:effectLst>
              </a:rPr>
              <a:t> </a:t>
            </a:r>
          </a:p>
          <a:p>
            <a:pPr lvl="3">
              <a:defRPr/>
            </a:pPr>
            <a:r>
              <a:rPr lang="en-US" sz="2400" dirty="0" smtClean="0">
                <a:effectLst>
                  <a:outerShdw blurRad="38100" dist="38100" dir="2700000" algn="tl">
                    <a:srgbClr val="FFFFFF"/>
                  </a:outerShdw>
                </a:effectLst>
              </a:rPr>
              <a:t>c</a:t>
            </a:r>
            <a:r>
              <a:rPr lang="en-US" sz="2400" dirty="0" smtClean="0"/>
              <a:t>ompetent speakers associate a </a:t>
            </a:r>
            <a:r>
              <a:rPr lang="en-US" sz="2400" b="1" i="1" dirty="0" smtClean="0">
                <a:solidFill>
                  <a:schemeClr val="accent6"/>
                </a:solidFill>
                <a:effectLst>
                  <a:outerShdw blurRad="38100" dist="38100" dir="2700000" algn="tl">
                    <a:srgbClr val="000000"/>
                  </a:outerShdw>
                </a:effectLst>
              </a:rPr>
              <a:t>description</a:t>
            </a:r>
            <a:r>
              <a:rPr lang="en-US" sz="2400" b="1" dirty="0" smtClean="0">
                <a:solidFill>
                  <a:schemeClr val="hlink"/>
                </a:solidFill>
                <a:effectLst>
                  <a:outerShdw blurRad="38100" dist="38100" dir="2700000" algn="tl">
                    <a:srgbClr val="000000"/>
                  </a:outerShdw>
                </a:effectLst>
              </a:rPr>
              <a:t> </a:t>
            </a:r>
            <a:r>
              <a:rPr lang="en-US" sz="2400" dirty="0" smtClean="0"/>
              <a:t>with every </a:t>
            </a:r>
            <a:r>
              <a:rPr lang="en-US" sz="2400" b="1" dirty="0" smtClean="0">
                <a:solidFill>
                  <a:schemeClr val="accent6"/>
                </a:solidFill>
                <a:effectLst>
                  <a:outerShdw blurRad="38100" dist="38100" dir="2700000" algn="tl">
                    <a:srgbClr val="000000"/>
                  </a:outerShdw>
                </a:effectLst>
              </a:rPr>
              <a:t>proper name</a:t>
            </a:r>
            <a:r>
              <a:rPr lang="en-US" sz="2400" dirty="0" smtClean="0"/>
              <a:t>; this description specifies a set of properties</a:t>
            </a:r>
          </a:p>
          <a:p>
            <a:pPr lvl="3">
              <a:defRPr/>
            </a:pPr>
            <a:r>
              <a:rPr lang="en-US" sz="2400" dirty="0" smtClean="0"/>
              <a:t>an object is the</a:t>
            </a:r>
            <a:r>
              <a:rPr lang="en-US" sz="2400" b="1" dirty="0" smtClean="0">
                <a:solidFill>
                  <a:schemeClr val="hlink"/>
                </a:solidFill>
                <a:effectLst>
                  <a:outerShdw blurRad="38100" dist="38100" dir="2700000" algn="tl">
                    <a:srgbClr val="000000"/>
                  </a:outerShdw>
                </a:effectLst>
              </a:rPr>
              <a:t> </a:t>
            </a:r>
            <a:r>
              <a:rPr lang="en-US" sz="2400" b="1" dirty="0" smtClean="0">
                <a:solidFill>
                  <a:schemeClr val="accent6"/>
                </a:solidFill>
                <a:effectLst>
                  <a:outerShdw blurRad="38100" dist="38100" dir="2700000" algn="tl">
                    <a:srgbClr val="000000"/>
                  </a:outerShdw>
                </a:effectLst>
              </a:rPr>
              <a:t>referent</a:t>
            </a:r>
            <a:r>
              <a:rPr lang="en-US" sz="2400" dirty="0" smtClean="0"/>
              <a:t> of a proper name if and only if it </a:t>
            </a:r>
            <a:r>
              <a:rPr lang="en-US" sz="2400" b="1" i="1" dirty="0" smtClean="0">
                <a:solidFill>
                  <a:schemeClr val="accent6"/>
                </a:solidFill>
                <a:effectLst>
                  <a:outerShdw blurRad="38100" dist="38100" dir="2700000" algn="tl">
                    <a:srgbClr val="000000"/>
                  </a:outerShdw>
                </a:effectLst>
              </a:rPr>
              <a:t>uniquely</a:t>
            </a:r>
            <a:r>
              <a:rPr lang="en-US" sz="2400" b="1" dirty="0" smtClean="0">
                <a:solidFill>
                  <a:schemeClr val="accent6"/>
                </a:solidFill>
                <a:effectLst>
                  <a:outerShdw blurRad="38100" dist="38100" dir="2700000" algn="tl">
                    <a:srgbClr val="000000"/>
                  </a:outerShdw>
                </a:effectLst>
              </a:rPr>
              <a:t> or </a:t>
            </a:r>
            <a:r>
              <a:rPr lang="en-US" sz="2400" b="1" i="1" dirty="0" smtClean="0">
                <a:solidFill>
                  <a:schemeClr val="accent6"/>
                </a:solidFill>
                <a:effectLst>
                  <a:outerShdw blurRad="38100" dist="38100" dir="2700000" algn="tl">
                    <a:srgbClr val="000000"/>
                  </a:outerShdw>
                </a:effectLst>
              </a:rPr>
              <a:t>best satisfies </a:t>
            </a:r>
            <a:r>
              <a:rPr lang="en-US" sz="2400" b="1" dirty="0" smtClean="0">
                <a:solidFill>
                  <a:schemeClr val="accent6"/>
                </a:solidFill>
                <a:effectLst>
                  <a:outerShdw blurRad="38100" dist="38100" dir="2700000" algn="tl">
                    <a:srgbClr val="000000"/>
                  </a:outerShdw>
                </a:effectLst>
              </a:rPr>
              <a:t>the description</a:t>
            </a:r>
            <a:r>
              <a:rPr lang="en-US" sz="2400" dirty="0" smtClean="0">
                <a:solidFill>
                  <a:schemeClr val="accent6"/>
                </a:solidFill>
              </a:rPr>
              <a:t> </a:t>
            </a:r>
            <a:r>
              <a:rPr lang="en-US" sz="2400" dirty="0" smtClean="0"/>
              <a:t>associated with this proper name</a:t>
            </a:r>
          </a:p>
          <a:p>
            <a:pPr>
              <a:spcBef>
                <a:spcPct val="0"/>
              </a:spcBef>
              <a:spcAft>
                <a:spcPct val="35000"/>
              </a:spcAft>
            </a:pPr>
            <a:endParaRPr lang="en-US" sz="2200" dirty="0" smtClean="0">
              <a:effectLst>
                <a:outerShdw blurRad="38100" dist="38100" dir="2700000" algn="tl">
                  <a:srgbClr val="FFFFFF"/>
                </a:outerShdw>
              </a:effectLst>
            </a:endParaRPr>
          </a:p>
        </p:txBody>
      </p:sp>
      <p:pic>
        <p:nvPicPr>
          <p:cNvPr id="7" name="Picture 11" descr="Frege"/>
          <p:cNvPicPr>
            <a:picLocks noChangeAspect="1" noChangeArrowheads="1"/>
          </p:cNvPicPr>
          <p:nvPr/>
        </p:nvPicPr>
        <p:blipFill>
          <a:blip r:embed="rId3" cstate="print"/>
          <a:srcRect/>
          <a:stretch>
            <a:fillRect/>
          </a:stretch>
        </p:blipFill>
        <p:spPr>
          <a:xfrm>
            <a:off x="228600" y="5105400"/>
            <a:ext cx="1193800" cy="1511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4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34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3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19</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lvl="2">
              <a:lnSpc>
                <a:spcPct val="90000"/>
              </a:lnSpc>
              <a:defRPr/>
            </a:pPr>
            <a:r>
              <a:rPr lang="en-US" sz="2400" dirty="0" smtClean="0"/>
              <a:t>The </a:t>
            </a:r>
            <a:r>
              <a:rPr lang="en-US" sz="2400" b="1" dirty="0" smtClean="0">
                <a:solidFill>
                  <a:schemeClr val="accent6"/>
                </a:solidFill>
                <a:effectLst>
                  <a:outerShdw blurRad="38100" dist="38100" dir="2700000" algn="tl">
                    <a:srgbClr val="000000"/>
                  </a:outerShdw>
                </a:effectLst>
              </a:rPr>
              <a:t>Causal / Historical theory</a:t>
            </a:r>
            <a:r>
              <a:rPr lang="en-US" sz="2400" dirty="0" smtClean="0"/>
              <a:t>, championed by </a:t>
            </a:r>
            <a:r>
              <a:rPr lang="en-US" sz="2400" dirty="0" err="1" smtClean="0"/>
              <a:t>Kripke</a:t>
            </a:r>
            <a:r>
              <a:rPr lang="en-US" sz="2400" dirty="0" smtClean="0"/>
              <a:t> and others maintains that</a:t>
            </a:r>
            <a:r>
              <a:rPr lang="en-US" sz="2400" dirty="0" smtClean="0">
                <a:effectLst>
                  <a:outerShdw blurRad="38100" dist="38100" dir="2700000" algn="tl">
                    <a:srgbClr val="FFFFFF"/>
                  </a:outerShdw>
                </a:effectLst>
              </a:rPr>
              <a:t> </a:t>
            </a:r>
          </a:p>
          <a:p>
            <a:pPr lvl="2" eaLnBrk="1" hangingPunct="1">
              <a:lnSpc>
                <a:spcPct val="90000"/>
              </a:lnSpc>
              <a:spcBef>
                <a:spcPts val="1200"/>
              </a:spcBef>
              <a:defRPr/>
            </a:pPr>
            <a:r>
              <a:rPr lang="en-US" sz="2400" dirty="0" smtClean="0">
                <a:effectLst>
                  <a:outerShdw blurRad="38100" dist="38100" dir="2700000" algn="tl">
                    <a:srgbClr val="FFFFFF"/>
                  </a:outerShdw>
                </a:effectLst>
              </a:rPr>
              <a:t>a </a:t>
            </a:r>
            <a:r>
              <a:rPr lang="en-US" sz="2400" dirty="0" smtClean="0"/>
              <a:t>name is introduced into a linguistic community for the purpose of referring to an individual; it continues to refer to that individual as long as its uses are linked to the individual </a:t>
            </a:r>
            <a:r>
              <a:rPr lang="en-US" sz="2400" i="1" dirty="0" smtClean="0"/>
              <a:t>via a </a:t>
            </a:r>
            <a:r>
              <a:rPr lang="en-US" sz="2400" i="1" dirty="0" smtClean="0">
                <a:solidFill>
                  <a:schemeClr val="accent6"/>
                </a:solidFill>
                <a:effectLst>
                  <a:outerShdw blurRad="38100" dist="38100" dir="2700000" algn="tl">
                    <a:srgbClr val="000000"/>
                  </a:outerShdw>
                </a:effectLst>
              </a:rPr>
              <a:t>causal chain</a:t>
            </a:r>
            <a:r>
              <a:rPr lang="en-US" sz="2400" dirty="0" smtClean="0">
                <a:solidFill>
                  <a:schemeClr val="accent6"/>
                </a:solidFill>
              </a:rPr>
              <a:t> </a:t>
            </a:r>
            <a:r>
              <a:rPr lang="en-US" sz="2400" dirty="0" smtClean="0"/>
              <a:t>of successive users</a:t>
            </a:r>
          </a:p>
          <a:p>
            <a:pPr lvl="2" eaLnBrk="1" hangingPunct="1">
              <a:lnSpc>
                <a:spcPct val="90000"/>
              </a:lnSpc>
              <a:spcBef>
                <a:spcPts val="1200"/>
              </a:spcBef>
              <a:defRPr/>
            </a:pPr>
            <a:r>
              <a:rPr lang="en-US" sz="2400" dirty="0" smtClean="0"/>
              <a:t>speakers may associate descriptions with names;  but after a name is introduced, the associated description </a:t>
            </a:r>
            <a:r>
              <a:rPr lang="en-US" sz="2400" i="1" dirty="0" smtClean="0"/>
              <a:t>does </a:t>
            </a:r>
            <a:r>
              <a:rPr lang="en-US" sz="2400" i="1" dirty="0" smtClean="0">
                <a:solidFill>
                  <a:schemeClr val="accent6"/>
                </a:solidFill>
                <a:effectLst>
                  <a:outerShdw blurRad="38100" dist="38100" dir="2700000" algn="tl">
                    <a:srgbClr val="000000"/>
                  </a:outerShdw>
                </a:effectLst>
              </a:rPr>
              <a:t>not play any role</a:t>
            </a:r>
            <a:r>
              <a:rPr lang="en-US" sz="2400" dirty="0" smtClean="0">
                <a:solidFill>
                  <a:schemeClr val="accent6"/>
                </a:solidFill>
              </a:rPr>
              <a:t> </a:t>
            </a:r>
            <a:r>
              <a:rPr lang="en-US" sz="2400" dirty="0" smtClean="0"/>
              <a:t>in the fixation of the referent; the referent may </a:t>
            </a:r>
            <a:r>
              <a:rPr lang="en-US" sz="2400" i="1" dirty="0" smtClean="0">
                <a:solidFill>
                  <a:schemeClr val="accent6"/>
                </a:solidFill>
                <a:effectLst>
                  <a:outerShdw blurRad="38100" dist="38100" dir="2700000" algn="tl">
                    <a:srgbClr val="000000"/>
                  </a:outerShdw>
                </a:effectLst>
              </a:rPr>
              <a:t>entirely</a:t>
            </a:r>
            <a:r>
              <a:rPr lang="en-US" sz="2400" dirty="0" smtClean="0">
                <a:solidFill>
                  <a:schemeClr val="accent6"/>
                </a:solidFill>
              </a:rPr>
              <a:t> </a:t>
            </a:r>
            <a:r>
              <a:rPr lang="en-US" sz="2400" dirty="0" smtClean="0"/>
              <a:t>fail to satisfy the description. </a:t>
            </a:r>
            <a:endParaRPr lang="en-US" sz="2200" dirty="0" smtClean="0">
              <a:effectLst>
                <a:outerShdw blurRad="38100" dist="38100" dir="2700000" algn="tl">
                  <a:srgbClr val="FFFFFF"/>
                </a:outerShdw>
              </a:effectLst>
            </a:endParaRPr>
          </a:p>
        </p:txBody>
      </p:sp>
      <p:pic>
        <p:nvPicPr>
          <p:cNvPr id="8" name="Picture 6" descr="kripke"/>
          <p:cNvPicPr>
            <a:picLocks noChangeAspect="1" noChangeArrowheads="1"/>
          </p:cNvPicPr>
          <p:nvPr/>
        </p:nvPicPr>
        <p:blipFill>
          <a:blip r:embed="rId3" cstate="print"/>
          <a:srcRect/>
          <a:stretch>
            <a:fillRect/>
          </a:stretch>
        </p:blipFill>
        <p:spPr>
          <a:xfrm>
            <a:off x="187413" y="5029200"/>
            <a:ext cx="1346200" cy="1663700"/>
          </a:xfrm>
          <a:prstGeom prst="ellipse">
            <a:avLst/>
          </a:prstGeom>
          <a:ln w="63500" cap="rnd">
            <a:solidFill>
              <a:schemeClr val="accent6">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a:spLocks noGrp="1" noChangeArrowheads="1"/>
          </p:cNvSpPr>
          <p:nvPr>
            <p:ph type="sldNum" sz="quarter" idx="4"/>
          </p:nvPr>
        </p:nvSpPr>
        <p:spPr/>
        <p:txBody>
          <a:bodyPr/>
          <a:lstStyle/>
          <a:p>
            <a:fld id="{7D58AEED-2BE1-40D6-B2B3-1E72587AC338}" type="slidenum">
              <a:rPr lang="en-US"/>
              <a:pPr/>
              <a:t>2</a:t>
            </a:fld>
            <a:endParaRPr lang="en-US" dirty="0"/>
          </a:p>
        </p:txBody>
      </p:sp>
      <p:sp>
        <p:nvSpPr>
          <p:cNvPr id="792578" name="Rectangle 2"/>
          <p:cNvSpPr>
            <a:spLocks noGrp="1" noChangeArrowheads="1"/>
          </p:cNvSpPr>
          <p:nvPr>
            <p:ph type="ctrTitle"/>
          </p:nvPr>
        </p:nvSpPr>
        <p:spPr>
          <a:xfrm>
            <a:off x="1271766" y="620441"/>
            <a:ext cx="8082299" cy="1995487"/>
          </a:xfrm>
        </p:spPr>
        <p:txBody>
          <a:bodyPr>
            <a:noAutofit/>
          </a:bodyPr>
          <a:lstStyle/>
          <a:p>
            <a:pPr algn="ctr"/>
            <a:r>
              <a:rPr lang="en-US" sz="3400" b="1" dirty="0">
                <a:latin typeface="Arial" charset="0"/>
              </a:rPr>
              <a:t/>
            </a:r>
            <a:br>
              <a:rPr lang="en-US" sz="3400" b="1" dirty="0">
                <a:latin typeface="Arial" charset="0"/>
              </a:rPr>
            </a:br>
            <a:r>
              <a:rPr lang="en-US" sz="3400" b="1" dirty="0">
                <a:latin typeface="Arial" charset="0"/>
              </a:rPr>
              <a:t/>
            </a:r>
            <a:br>
              <a:rPr lang="en-US" sz="3400" b="1" dirty="0">
                <a:latin typeface="Arial" charset="0"/>
              </a:rPr>
            </a:br>
            <a:r>
              <a:rPr lang="en-US" sz="4000" b="1" dirty="0" smtClean="0">
                <a:latin typeface="Arial" charset="0"/>
              </a:rPr>
              <a:t>Experimental Philosophy and Experimental Economics: </a:t>
            </a:r>
            <a:r>
              <a:rPr lang="en-US" sz="4400" b="1" dirty="0" smtClean="0">
                <a:latin typeface="Arial" charset="0"/>
              </a:rPr>
              <a:t/>
            </a:r>
            <a:br>
              <a:rPr lang="en-US" sz="4400" b="1" dirty="0" smtClean="0">
                <a:latin typeface="Arial" charset="0"/>
              </a:rPr>
            </a:br>
            <a:r>
              <a:rPr lang="en-US" sz="4400" b="1" dirty="0" smtClean="0">
                <a:solidFill>
                  <a:schemeClr val="accent6"/>
                </a:solidFill>
                <a:effectLst>
                  <a:outerShdw blurRad="38100" dist="38100" dir="2700000" algn="tl">
                    <a:srgbClr val="000000">
                      <a:alpha val="43137"/>
                    </a:srgbClr>
                  </a:outerShdw>
                </a:effectLst>
                <a:latin typeface="Arial" charset="0"/>
              </a:rPr>
              <a:t>Challenging Entrenched </a:t>
            </a:r>
            <a:br>
              <a:rPr lang="en-US" sz="4400" b="1" dirty="0" smtClean="0">
                <a:solidFill>
                  <a:schemeClr val="accent6"/>
                </a:solidFill>
                <a:effectLst>
                  <a:outerShdw blurRad="38100" dist="38100" dir="2700000" algn="tl">
                    <a:srgbClr val="000000">
                      <a:alpha val="43137"/>
                    </a:srgbClr>
                  </a:outerShdw>
                </a:effectLst>
                <a:latin typeface="Arial" charset="0"/>
              </a:rPr>
            </a:br>
            <a:r>
              <a:rPr lang="en-US" sz="4400" b="1" dirty="0" smtClean="0">
                <a:solidFill>
                  <a:schemeClr val="accent6"/>
                </a:solidFill>
                <a:effectLst>
                  <a:outerShdw blurRad="38100" dist="38100" dir="2700000" algn="tl">
                    <a:srgbClr val="000000">
                      <a:alpha val="43137"/>
                    </a:srgbClr>
                  </a:outerShdw>
                </a:effectLst>
                <a:latin typeface="Arial" charset="0"/>
              </a:rPr>
              <a:t> Assumptions</a:t>
            </a:r>
            <a:endParaRPr lang="en-US" sz="4400" dirty="0">
              <a:solidFill>
                <a:schemeClr val="accent6"/>
              </a:solidFill>
              <a:effectLst>
                <a:outerShdw blurRad="38100" dist="38100" dir="2700000" algn="tl">
                  <a:srgbClr val="000000">
                    <a:alpha val="43137"/>
                  </a:srgbClr>
                </a:outerShdw>
              </a:effectLst>
            </a:endParaRPr>
          </a:p>
        </p:txBody>
      </p:sp>
      <p:sp>
        <p:nvSpPr>
          <p:cNvPr id="792579" name="Rectangle 3"/>
          <p:cNvSpPr>
            <a:spLocks noGrp="1" noChangeArrowheads="1"/>
          </p:cNvSpPr>
          <p:nvPr>
            <p:ph type="subTitle" idx="1"/>
          </p:nvPr>
        </p:nvSpPr>
        <p:spPr>
          <a:xfrm>
            <a:off x="1216025" y="3810000"/>
            <a:ext cx="7253288" cy="2013284"/>
          </a:xfrm>
        </p:spPr>
        <p:txBody>
          <a:bodyPr/>
          <a:lstStyle/>
          <a:p>
            <a:pPr>
              <a:spcBef>
                <a:spcPct val="0"/>
              </a:spcBef>
            </a:pPr>
            <a:r>
              <a:rPr lang="en-US" sz="4300" b="1" dirty="0" smtClean="0"/>
              <a:t>Stephen Stich</a:t>
            </a:r>
          </a:p>
          <a:p>
            <a:pPr>
              <a:spcBef>
                <a:spcPct val="0"/>
              </a:spcBef>
            </a:pPr>
            <a:r>
              <a:rPr lang="en-US" b="1" dirty="0" smtClean="0"/>
              <a:t>Dept. of Philosophy &amp; Center for Cognitive Science</a:t>
            </a:r>
          </a:p>
          <a:p>
            <a:pPr>
              <a:spcBef>
                <a:spcPct val="0"/>
              </a:spcBef>
            </a:pPr>
            <a:r>
              <a:rPr lang="en-US" sz="2000" b="1" dirty="0" smtClean="0"/>
              <a:t>sstich@ruccs.rutgers.edu</a:t>
            </a:r>
            <a:endParaRPr lang="en-US" sz="2000" b="1" dirty="0"/>
          </a:p>
        </p:txBody>
      </p:sp>
      <p:pic>
        <p:nvPicPr>
          <p:cNvPr id="1027" name="Picture 3"/>
          <p:cNvPicPr>
            <a:picLocks noChangeAspect="1" noChangeArrowheads="1"/>
          </p:cNvPicPr>
          <p:nvPr/>
        </p:nvPicPr>
        <p:blipFill>
          <a:blip r:embed="rId3" cstate="print"/>
          <a:srcRect/>
          <a:stretch>
            <a:fillRect/>
          </a:stretch>
        </p:blipFill>
        <p:spPr bwMode="auto">
          <a:xfrm>
            <a:off x="3886200" y="6027823"/>
            <a:ext cx="4779544" cy="637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20</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Autofit/>
          </a:bodyPr>
          <a:lstStyle/>
          <a:p>
            <a:pPr lvl="2">
              <a:lnSpc>
                <a:spcPct val="90000"/>
              </a:lnSpc>
              <a:defRPr/>
            </a:pPr>
            <a:r>
              <a:rPr lang="en-US" sz="2400" dirty="0" smtClean="0"/>
              <a:t>It is widely agreed that in deciding between these two theories, </a:t>
            </a:r>
            <a:r>
              <a:rPr lang="en-US" sz="2400" dirty="0" smtClean="0">
                <a:solidFill>
                  <a:schemeClr val="accent6"/>
                </a:solidFill>
                <a:effectLst>
                  <a:outerShdw blurRad="38100" dist="38100" dir="2700000" algn="tl">
                    <a:srgbClr val="000000"/>
                  </a:outerShdw>
                </a:effectLst>
              </a:rPr>
              <a:t>appeal to intuition</a:t>
            </a:r>
            <a:r>
              <a:rPr lang="en-US" sz="2400" dirty="0" smtClean="0">
                <a:solidFill>
                  <a:schemeClr val="accent6"/>
                </a:solidFill>
              </a:rPr>
              <a:t> </a:t>
            </a:r>
            <a:r>
              <a:rPr lang="en-US" sz="2400" dirty="0" smtClean="0"/>
              <a:t>is crucial.  The correct theory is the one which best comports with our intuitions in actual and hypothetical cases. </a:t>
            </a:r>
          </a:p>
          <a:p>
            <a:pPr lvl="2">
              <a:lnSpc>
                <a:spcPct val="90000"/>
              </a:lnSpc>
              <a:defRPr/>
            </a:pPr>
            <a:r>
              <a:rPr lang="en-US" sz="2400" b="1" dirty="0" err="1" smtClean="0">
                <a:solidFill>
                  <a:schemeClr val="accent6"/>
                </a:solidFill>
                <a:effectLst>
                  <a:outerShdw blurRad="38100" dist="38100" dir="2700000" algn="tl">
                    <a:srgbClr val="000000"/>
                  </a:outerShdw>
                </a:effectLst>
              </a:rPr>
              <a:t>Kripke’s</a:t>
            </a:r>
            <a:r>
              <a:rPr lang="en-US" sz="2400" b="1" dirty="0" smtClean="0">
                <a:solidFill>
                  <a:schemeClr val="accent6"/>
                </a:solidFill>
                <a:effectLst>
                  <a:outerShdw blurRad="38100" dist="38100" dir="2700000" algn="tl">
                    <a:srgbClr val="000000"/>
                  </a:outerShdw>
                </a:effectLst>
              </a:rPr>
              <a:t> masterstroke</a:t>
            </a:r>
            <a:r>
              <a:rPr lang="en-US" sz="2400" dirty="0" smtClean="0">
                <a:solidFill>
                  <a:schemeClr val="accent6"/>
                </a:solidFill>
              </a:rPr>
              <a:t> </a:t>
            </a:r>
            <a:r>
              <a:rPr lang="en-US" sz="2400" dirty="0" smtClean="0"/>
              <a:t>was to propose cases that elicited widely shared intuitions that were inconsistent with traditional descriptivist theories.</a:t>
            </a:r>
          </a:p>
          <a:p>
            <a:pPr lvl="2">
              <a:lnSpc>
                <a:spcPct val="90000"/>
              </a:lnSpc>
              <a:defRPr/>
            </a:pPr>
            <a:r>
              <a:rPr lang="en-US" sz="2400" dirty="0" smtClean="0"/>
              <a:t>Since almost all philosophers share the intuitions elicited by </a:t>
            </a:r>
            <a:r>
              <a:rPr lang="en-US" sz="2400" dirty="0" err="1" smtClean="0"/>
              <a:t>Kripke's</a:t>
            </a:r>
            <a:r>
              <a:rPr lang="en-US" sz="2400" dirty="0" smtClean="0"/>
              <a:t> fictional cases, it was widely conceded that the </a:t>
            </a:r>
            <a:r>
              <a:rPr lang="en-US" sz="2400" b="1" dirty="0" smtClean="0">
                <a:solidFill>
                  <a:schemeClr val="accent6"/>
                </a:solidFill>
                <a:effectLst>
                  <a:outerShdw blurRad="38100" dist="38100" dir="2700000" algn="tl">
                    <a:srgbClr val="000000"/>
                  </a:outerShdw>
                </a:effectLst>
              </a:rPr>
              <a:t>description theory was in trouble</a:t>
            </a:r>
            <a:r>
              <a:rPr lang="en-US" sz="2400" dirty="0" smtClean="0">
                <a:solidFill>
                  <a:schemeClr val="accent6"/>
                </a:solidFill>
              </a:rPr>
              <a:t> </a:t>
            </a:r>
            <a:r>
              <a:rPr lang="en-US" sz="2400" dirty="0" smtClean="0"/>
              <a:t>and (at least) would need a sophisticated patch. </a:t>
            </a:r>
          </a:p>
        </p:txBody>
      </p:sp>
      <p:pic>
        <p:nvPicPr>
          <p:cNvPr id="8" name="Picture 6" descr="kripke"/>
          <p:cNvPicPr>
            <a:picLocks noChangeAspect="1" noChangeArrowheads="1"/>
          </p:cNvPicPr>
          <p:nvPr/>
        </p:nvPicPr>
        <p:blipFill>
          <a:blip r:embed="rId3" cstate="print"/>
          <a:srcRect/>
          <a:stretch>
            <a:fillRect/>
          </a:stretch>
        </p:blipFill>
        <p:spPr>
          <a:xfrm>
            <a:off x="187413" y="5029200"/>
            <a:ext cx="1346200" cy="1663700"/>
          </a:xfrm>
          <a:prstGeom prst="ellipse">
            <a:avLst/>
          </a:prstGeom>
          <a:ln w="63500" cap="rnd">
            <a:solidFill>
              <a:schemeClr val="accent6">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21</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Autofit/>
          </a:bodyPr>
          <a:lstStyle/>
          <a:p>
            <a:pPr eaLnBrk="1" hangingPunct="1">
              <a:lnSpc>
                <a:spcPct val="80000"/>
              </a:lnSpc>
            </a:pPr>
            <a:r>
              <a:rPr lang="en-US" sz="1800" dirty="0" smtClean="0"/>
              <a:t>Suppose that John has learned in college that Gödel is the man who proved an important mathematical theorem, called the incompleteness of arithmetic. John is quite good at mathematics and he can give an accurate statement of the incompleteness theorem, which he attributes to Gödel as the discoverer.  But this is the only thing that he has heard about Gödel. Now suppose that Gödel was not the author of this theorem.  A man called “Schmidt” whose body was found in Vienna under mysterious circumstances many years ago, actually did the work in question.  His friend Gödel somehow got hold of the manuscript and claimed credit for the work, which was thereafter attributed to Gödel.  Thus he has been known as the man who proved the incompleteness of arithmetic. Most people who have heard the name “Gödel” are like John; the claim that Gödel discovered the incompleteness theorem is the only thing they have ever heard about Gödel.  When John uses the name “Gödel,” is he talking about:</a:t>
            </a:r>
          </a:p>
          <a:p>
            <a:pPr>
              <a:lnSpc>
                <a:spcPct val="80000"/>
              </a:lnSpc>
              <a:buNone/>
            </a:pPr>
            <a:r>
              <a:rPr lang="en-US" sz="1800" dirty="0" smtClean="0"/>
              <a:t> </a:t>
            </a:r>
          </a:p>
          <a:p>
            <a:pPr lvl="2">
              <a:lnSpc>
                <a:spcPct val="80000"/>
              </a:lnSpc>
              <a:buNone/>
            </a:pPr>
            <a:r>
              <a:rPr lang="en-US" sz="1900" dirty="0" smtClean="0"/>
              <a:t>(A)  the person who really discovered the incompleteness of arithmetic?</a:t>
            </a:r>
          </a:p>
          <a:p>
            <a:pPr lvl="2">
              <a:lnSpc>
                <a:spcPct val="80000"/>
              </a:lnSpc>
              <a:buNone/>
            </a:pPr>
            <a:r>
              <a:rPr lang="en-US" sz="1900" dirty="0" smtClean="0"/>
              <a:t>or</a:t>
            </a:r>
          </a:p>
          <a:p>
            <a:pPr lvl="2">
              <a:lnSpc>
                <a:spcPct val="80000"/>
              </a:lnSpc>
              <a:buNone/>
            </a:pPr>
            <a:r>
              <a:rPr lang="en-US" sz="1900" dirty="0" smtClean="0"/>
              <a:t>(B) the person who got hold of the manuscript and claimed credit for the work?</a:t>
            </a:r>
          </a:p>
        </p:txBody>
      </p:sp>
      <p:pic>
        <p:nvPicPr>
          <p:cNvPr id="8" name="Picture 6" descr="kripke"/>
          <p:cNvPicPr>
            <a:picLocks noChangeAspect="1" noChangeArrowheads="1"/>
          </p:cNvPicPr>
          <p:nvPr/>
        </p:nvPicPr>
        <p:blipFill>
          <a:blip r:embed="rId3" cstate="print"/>
          <a:srcRect/>
          <a:stretch>
            <a:fillRect/>
          </a:stretch>
        </p:blipFill>
        <p:spPr>
          <a:xfrm>
            <a:off x="187413" y="5029200"/>
            <a:ext cx="1346200" cy="1663700"/>
          </a:xfrm>
          <a:prstGeom prst="ellipse">
            <a:avLst/>
          </a:prstGeom>
          <a:ln w="63500" cap="rnd">
            <a:solidFill>
              <a:schemeClr val="accent6">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22</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Autofit/>
          </a:bodyPr>
          <a:lstStyle/>
          <a:p>
            <a:pPr eaLnBrk="1" hangingPunct="1">
              <a:lnSpc>
                <a:spcPct val="80000"/>
              </a:lnSpc>
            </a:pPr>
            <a:r>
              <a:rPr lang="en-US" sz="1800" dirty="0" smtClean="0"/>
              <a:t>Suppose that John has learned in college that Gödel is the man who proved an important mathematical theorem, called the incompleteness of arithmetic. John is quite good at mathematics and he can give an accurate statement of the incompleteness theorem, which he attributes to Gödel as the discoverer.  But this is the only thing that he has heard about Gödel. Now suppose that Gödel was not the author of this theorem.  A man called “Schmidt” whose body was found in Vienna under mysterious circumstances many years ago, actually did the work in question.  His friend Gödel somehow got hold of the manuscript and claimed credit for the work, which was thereafter attributed to Gödel.  Thus he has been known as the man who proved the incompleteness of arithmetic. Most people who have heard the name “Gödel” are like John; the claim that Gödel discovered the incompleteness theorem is the only thing they have ever heard about Gödel.  When John uses the name “Gödel,” is he talking about:</a:t>
            </a:r>
          </a:p>
          <a:p>
            <a:pPr>
              <a:lnSpc>
                <a:spcPct val="80000"/>
              </a:lnSpc>
              <a:buNone/>
            </a:pPr>
            <a:r>
              <a:rPr lang="en-US" sz="1800" dirty="0" smtClean="0"/>
              <a:t> </a:t>
            </a:r>
          </a:p>
          <a:p>
            <a:pPr lvl="2">
              <a:lnSpc>
                <a:spcPct val="80000"/>
              </a:lnSpc>
              <a:buNone/>
            </a:pPr>
            <a:r>
              <a:rPr lang="en-US" sz="1900" dirty="0" smtClean="0"/>
              <a:t>(A)  the person who really discovered the incompleteness of arithmetic?</a:t>
            </a:r>
          </a:p>
          <a:p>
            <a:pPr lvl="2">
              <a:lnSpc>
                <a:spcPct val="80000"/>
              </a:lnSpc>
              <a:buNone/>
            </a:pPr>
            <a:r>
              <a:rPr lang="en-US" sz="1900" dirty="0" smtClean="0"/>
              <a:t>or</a:t>
            </a:r>
          </a:p>
          <a:p>
            <a:pPr lvl="2">
              <a:lnSpc>
                <a:spcPct val="80000"/>
              </a:lnSpc>
              <a:buNone/>
            </a:pPr>
            <a:r>
              <a:rPr lang="en-US" sz="1900" dirty="0" smtClean="0"/>
              <a:t>(B) the person who got hold of the manuscript and claimed credit for the work?</a:t>
            </a:r>
          </a:p>
        </p:txBody>
      </p:sp>
      <p:pic>
        <p:nvPicPr>
          <p:cNvPr id="8" name="Picture 6" descr="kripke"/>
          <p:cNvPicPr>
            <a:picLocks noChangeAspect="1" noChangeArrowheads="1"/>
          </p:cNvPicPr>
          <p:nvPr/>
        </p:nvPicPr>
        <p:blipFill>
          <a:blip r:embed="rId3" cstate="print"/>
          <a:srcRect/>
          <a:stretch>
            <a:fillRect/>
          </a:stretch>
        </p:blipFill>
        <p:spPr>
          <a:xfrm>
            <a:off x="187413" y="5029200"/>
            <a:ext cx="1346200" cy="1663700"/>
          </a:xfrm>
          <a:prstGeom prst="ellipse">
            <a:avLst/>
          </a:prstGeom>
          <a:ln w="63500" cap="rnd">
            <a:solidFill>
              <a:schemeClr val="accent6">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0"/>
          <p:cNvGrpSpPr/>
          <p:nvPr/>
        </p:nvGrpSpPr>
        <p:grpSpPr>
          <a:xfrm rot="18463908">
            <a:off x="3748911" y="2915021"/>
            <a:ext cx="3546390" cy="1632005"/>
            <a:chOff x="3640627" y="629021"/>
            <a:chExt cx="3546390" cy="1632005"/>
          </a:xfrm>
        </p:grpSpPr>
        <p:sp>
          <p:nvSpPr>
            <p:cNvPr id="9" name="Right Arrow 8"/>
            <p:cNvSpPr/>
            <p:nvPr/>
          </p:nvSpPr>
          <p:spPr bwMode="auto">
            <a:xfrm rot="10800000">
              <a:off x="3640627" y="629021"/>
              <a:ext cx="3546390" cy="1632005"/>
            </a:xfrm>
            <a:prstGeom prst="rightArrow">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
          <p:nvSpPr>
            <p:cNvPr id="10" name="TextBox 9"/>
            <p:cNvSpPr txBox="1"/>
            <p:nvPr/>
          </p:nvSpPr>
          <p:spPr>
            <a:xfrm>
              <a:off x="4129714" y="974557"/>
              <a:ext cx="3015049" cy="954107"/>
            </a:xfrm>
            <a:prstGeom prst="rect">
              <a:avLst/>
            </a:prstGeom>
            <a:noFill/>
          </p:spPr>
          <p:txBody>
            <a:bodyPr wrap="square" rtlCol="0">
              <a:spAutoFit/>
            </a:bodyPr>
            <a:lstStyle/>
            <a:p>
              <a:r>
                <a:rPr lang="en-US" sz="2800" b="1" dirty="0" smtClean="0">
                  <a:solidFill>
                    <a:schemeClr val="accent6"/>
                  </a:solidFill>
                  <a:effectLst>
                    <a:outerShdw blurRad="38100" dist="38100" dir="2700000" algn="tl">
                      <a:srgbClr val="000000">
                        <a:alpha val="43137"/>
                      </a:srgbClr>
                    </a:outerShdw>
                  </a:effectLst>
                </a:rPr>
                <a:t>the  description theory  answer</a:t>
              </a:r>
              <a:endParaRPr lang="en-US" sz="2800" b="1" dirty="0">
                <a:solidFill>
                  <a:schemeClr val="accent6"/>
                </a:solidFill>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23</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Autofit/>
          </a:bodyPr>
          <a:lstStyle/>
          <a:p>
            <a:pPr eaLnBrk="1" hangingPunct="1">
              <a:lnSpc>
                <a:spcPct val="80000"/>
              </a:lnSpc>
            </a:pPr>
            <a:r>
              <a:rPr lang="en-US" sz="1800" dirty="0" smtClean="0"/>
              <a:t>Suppose that John has learned in college that Gödel is the man who proved an important mathematical theorem, called the incompleteness of arithmetic. John is quite good at mathematics and he can give an accurate statement of the incompleteness theorem, which he attributes to Gödel as the discoverer.  But this is the only thing that he has heard about Gödel. Now suppose that Gödel was not the author of this theorem.  A man called “Schmidt” whose body was found in Vienna under mysterious circumstances many years ago, actually did the work in question.  His friend Gödel somehow got hold of the manuscript and claimed credit for the work, which was thereafter attributed to Gödel.  Thus he has been known as the man who proved the incompleteness of arithmetic. Most people who have heard the name “Gödel” are like John; the claim that Gödel discovered the incompleteness theorem is the only thing they have ever heard about Gödel.  When John uses the name “Gödel,” is he talking about:</a:t>
            </a:r>
          </a:p>
          <a:p>
            <a:pPr>
              <a:lnSpc>
                <a:spcPct val="80000"/>
              </a:lnSpc>
              <a:buNone/>
            </a:pPr>
            <a:r>
              <a:rPr lang="en-US" sz="1800" dirty="0" smtClean="0"/>
              <a:t> </a:t>
            </a:r>
          </a:p>
          <a:p>
            <a:pPr lvl="2">
              <a:lnSpc>
                <a:spcPct val="80000"/>
              </a:lnSpc>
              <a:buNone/>
            </a:pPr>
            <a:r>
              <a:rPr lang="en-US" sz="1900" dirty="0" smtClean="0"/>
              <a:t>(A)  the person who really discovered the incompleteness of arithmetic?</a:t>
            </a:r>
          </a:p>
          <a:p>
            <a:pPr lvl="2">
              <a:lnSpc>
                <a:spcPct val="80000"/>
              </a:lnSpc>
              <a:buNone/>
            </a:pPr>
            <a:r>
              <a:rPr lang="en-US" sz="1900" dirty="0" smtClean="0"/>
              <a:t>or</a:t>
            </a:r>
          </a:p>
          <a:p>
            <a:pPr lvl="2">
              <a:lnSpc>
                <a:spcPct val="80000"/>
              </a:lnSpc>
              <a:buNone/>
            </a:pPr>
            <a:r>
              <a:rPr lang="en-US" sz="1900" dirty="0" smtClean="0"/>
              <a:t>(B) the person who got hold of the manuscript and claimed credit for the work?</a:t>
            </a:r>
          </a:p>
        </p:txBody>
      </p:sp>
      <p:pic>
        <p:nvPicPr>
          <p:cNvPr id="8" name="Picture 6" descr="kripke"/>
          <p:cNvPicPr>
            <a:picLocks noChangeAspect="1" noChangeArrowheads="1"/>
          </p:cNvPicPr>
          <p:nvPr/>
        </p:nvPicPr>
        <p:blipFill>
          <a:blip r:embed="rId3" cstate="print"/>
          <a:srcRect/>
          <a:stretch>
            <a:fillRect/>
          </a:stretch>
        </p:blipFill>
        <p:spPr>
          <a:xfrm>
            <a:off x="187413" y="5029200"/>
            <a:ext cx="1346200" cy="1663700"/>
          </a:xfrm>
          <a:prstGeom prst="ellipse">
            <a:avLst/>
          </a:prstGeom>
          <a:ln w="63500" cap="rnd">
            <a:solidFill>
              <a:schemeClr val="accent6">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1" name="Group 10"/>
          <p:cNvGrpSpPr/>
          <p:nvPr/>
        </p:nvGrpSpPr>
        <p:grpSpPr>
          <a:xfrm rot="18248002">
            <a:off x="3644374" y="3288291"/>
            <a:ext cx="4519270" cy="1696437"/>
            <a:chOff x="3740629" y="496963"/>
            <a:chExt cx="4519270" cy="1696437"/>
          </a:xfrm>
        </p:grpSpPr>
        <p:sp>
          <p:nvSpPr>
            <p:cNvPr id="9" name="Right Arrow 8"/>
            <p:cNvSpPr/>
            <p:nvPr/>
          </p:nvSpPr>
          <p:spPr bwMode="auto">
            <a:xfrm rot="10800000">
              <a:off x="3740629" y="496963"/>
              <a:ext cx="4519270" cy="1632005"/>
            </a:xfrm>
            <a:prstGeom prst="rightArrow">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
          <p:nvSpPr>
            <p:cNvPr id="10" name="TextBox 9"/>
            <p:cNvSpPr txBox="1"/>
            <p:nvPr/>
          </p:nvSpPr>
          <p:spPr>
            <a:xfrm>
              <a:off x="4294716" y="808405"/>
              <a:ext cx="3842166" cy="1384995"/>
            </a:xfrm>
            <a:prstGeom prst="rect">
              <a:avLst/>
            </a:prstGeom>
            <a:noFill/>
          </p:spPr>
          <p:txBody>
            <a:bodyPr wrap="square" rtlCol="0">
              <a:spAutoFit/>
            </a:bodyPr>
            <a:lstStyle/>
            <a:p>
              <a:r>
                <a:rPr lang="en-US" sz="2800" b="1" dirty="0" smtClean="0">
                  <a:solidFill>
                    <a:schemeClr val="accent6"/>
                  </a:solidFill>
                  <a:effectLst>
                    <a:outerShdw blurRad="38100" dist="38100" dir="2700000" algn="tl">
                      <a:srgbClr val="000000">
                        <a:alpha val="43137"/>
                      </a:srgbClr>
                    </a:outerShdw>
                  </a:effectLst>
                </a:rPr>
                <a:t>the  causal-historical theory  answer</a:t>
              </a:r>
              <a:endParaRPr lang="en-US" sz="2800" b="1" dirty="0">
                <a:solidFill>
                  <a:schemeClr val="accent6"/>
                </a:solidFill>
                <a:effectLst>
                  <a:outerShdw blurRad="38100" dist="38100" dir="2700000" algn="tl">
                    <a:srgbClr val="000000">
                      <a:alpha val="43137"/>
                    </a:srgbClr>
                  </a:outerShdw>
                </a:effectLst>
              </a:endParaRPr>
            </a:p>
          </p:txBody>
        </p:sp>
      </p:grpSp>
      <p:grpSp>
        <p:nvGrpSpPr>
          <p:cNvPr id="12" name="Group 11"/>
          <p:cNvGrpSpPr/>
          <p:nvPr/>
        </p:nvGrpSpPr>
        <p:grpSpPr>
          <a:xfrm rot="18340820">
            <a:off x="1868465" y="3657021"/>
            <a:ext cx="4139514" cy="1433383"/>
            <a:chOff x="4707924" y="4270621"/>
            <a:chExt cx="4139514" cy="1433383"/>
          </a:xfrm>
        </p:grpSpPr>
        <p:sp>
          <p:nvSpPr>
            <p:cNvPr id="13" name="Right Arrow 12"/>
            <p:cNvSpPr/>
            <p:nvPr/>
          </p:nvSpPr>
          <p:spPr bwMode="auto">
            <a:xfrm rot="10800000">
              <a:off x="4707924" y="4270621"/>
              <a:ext cx="4139514" cy="1433383"/>
            </a:xfrm>
            <a:prstGeom prst="rightArrow">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
          <p:nvSpPr>
            <p:cNvPr id="14" name="TextBox 13"/>
            <p:cNvSpPr txBox="1"/>
            <p:nvPr/>
          </p:nvSpPr>
          <p:spPr>
            <a:xfrm>
              <a:off x="5105485" y="4567666"/>
              <a:ext cx="3519308" cy="830997"/>
            </a:xfrm>
            <a:prstGeom prst="rect">
              <a:avLst/>
            </a:prstGeom>
            <a:noFill/>
          </p:spPr>
          <p:txBody>
            <a:bodyPr wrap="square" rtlCol="0">
              <a:spAutoFit/>
            </a:bodyPr>
            <a:lstStyle/>
            <a:p>
              <a:r>
                <a:rPr lang="en-US" sz="2400" b="1" dirty="0" smtClean="0">
                  <a:solidFill>
                    <a:schemeClr val="accent6"/>
                  </a:solidFill>
                  <a:effectLst>
                    <a:outerShdw blurRad="38100" dist="38100" dir="2700000" algn="tl">
                      <a:srgbClr val="000000">
                        <a:alpha val="43137"/>
                      </a:srgbClr>
                    </a:outerShdw>
                  </a:effectLst>
                </a:rPr>
                <a:t>The  intuition of most philosophers</a:t>
              </a:r>
              <a:endParaRPr lang="en-US" sz="2400" b="1" dirty="0">
                <a:solidFill>
                  <a:schemeClr val="accent6"/>
                </a:solidFill>
                <a:effectLst>
                  <a:outerShdw blurRad="38100" dist="38100" dir="2700000" algn="tl">
                    <a:srgbClr val="000000">
                      <a:alpha val="43137"/>
                    </a:srgbClr>
                  </a:outerShdw>
                </a:effectLst>
              </a:endParaRPr>
            </a:p>
          </p:txBody>
        </p:sp>
      </p:grpSp>
      <p:sp>
        <p:nvSpPr>
          <p:cNvPr id="15" name="Rounded Rectangular Callout 14"/>
          <p:cNvSpPr/>
          <p:nvPr/>
        </p:nvSpPr>
        <p:spPr bwMode="auto">
          <a:xfrm>
            <a:off x="264695" y="986590"/>
            <a:ext cx="3681663" cy="1275348"/>
          </a:xfrm>
          <a:prstGeom prst="wedgeRoundRectCallout">
            <a:avLst>
              <a:gd name="adj1" fmla="val 48121"/>
              <a:gd name="adj2" fmla="val 181727"/>
              <a:gd name="adj3" fmla="val 16667"/>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chemeClr val="accent6"/>
                </a:solidFill>
                <a:effectLst>
                  <a:outerShdw blurRad="38100" dist="38100" dir="2700000" algn="tl">
                    <a:srgbClr val="000000">
                      <a:alpha val="43137"/>
                    </a:srgbClr>
                  </a:outerShdw>
                </a:effectLst>
              </a:rPr>
              <a:t>Evidence  that  the causal-historical theory is correct</a:t>
            </a:r>
            <a:endParaRPr kumimoji="0" lang="en-US" sz="2400" b="1" i="0" u="none" strike="noStrike" cap="none" normalizeH="0" baseline="0" dirty="0" smtClean="0">
              <a:ln>
                <a:noFill/>
              </a:ln>
              <a:solidFill>
                <a:schemeClr val="accent6"/>
              </a:solidFill>
              <a:effectLst>
                <a:outerShdw blurRad="38100" dist="38100" dir="2700000" algn="tl">
                  <a:srgbClr val="000000">
                    <a:alpha val="43137"/>
                  </a:srgbClr>
                </a:outerShdw>
              </a:effectLst>
              <a:latin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24</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a:spcBef>
                <a:spcPct val="0"/>
              </a:spcBef>
              <a:spcAft>
                <a:spcPct val="35000"/>
              </a:spcAft>
            </a:pPr>
            <a:r>
              <a:rPr lang="en-US" sz="2400" dirty="0" smtClean="0"/>
              <a:t>Though this method is familiar and widely used, it has been subjected to a fair amount of </a:t>
            </a:r>
            <a:r>
              <a:rPr lang="en-US" sz="2400" b="1" dirty="0" smtClean="0">
                <a:solidFill>
                  <a:srgbClr val="FF0000"/>
                </a:solidFill>
                <a:effectLst>
                  <a:outerShdw blurRad="38100" dist="38100" dir="2700000" algn="tl">
                    <a:srgbClr val="000000">
                      <a:alpha val="43137"/>
                    </a:srgbClr>
                  </a:outerShdw>
                </a:effectLst>
              </a:rPr>
              <a:t>criticism</a:t>
            </a:r>
            <a:r>
              <a:rPr lang="en-US" sz="2400" dirty="0" smtClean="0"/>
              <a:t> from both historical and contemporary philosophers</a:t>
            </a:r>
          </a:p>
          <a:p>
            <a:pPr>
              <a:spcBef>
                <a:spcPct val="0"/>
              </a:spcBef>
              <a:spcAft>
                <a:spcPct val="35000"/>
              </a:spcAft>
            </a:pPr>
            <a:endParaRPr lang="en-US" sz="2400" dirty="0" smtClean="0"/>
          </a:p>
          <a:p>
            <a:pPr>
              <a:spcBef>
                <a:spcPct val="0"/>
              </a:spcBef>
              <a:spcAft>
                <a:spcPct val="35000"/>
              </a:spcAft>
            </a:pPr>
            <a:endParaRPr lang="en-US" sz="2400" dirty="0" smtClean="0"/>
          </a:p>
          <a:p>
            <a:pPr>
              <a:spcBef>
                <a:spcPct val="0"/>
              </a:spcBef>
              <a:spcAft>
                <a:spcPct val="35000"/>
              </a:spcAft>
            </a:pPr>
            <a:endParaRPr lang="en-US" sz="2400" dirty="0" smtClean="0"/>
          </a:p>
          <a:p>
            <a:pPr>
              <a:spcBef>
                <a:spcPct val="0"/>
              </a:spcBef>
              <a:spcAft>
                <a:spcPct val="35000"/>
              </a:spcAft>
            </a:pPr>
            <a:endParaRPr lang="en-US" sz="2400" dirty="0" smtClean="0"/>
          </a:p>
          <a:p>
            <a:pPr>
              <a:spcBef>
                <a:spcPct val="0"/>
              </a:spcBef>
              <a:spcAft>
                <a:spcPct val="35000"/>
              </a:spcAft>
            </a:pPr>
            <a:endParaRPr lang="en-US" sz="2400" dirty="0" smtClean="0"/>
          </a:p>
          <a:p>
            <a:pPr>
              <a:spcBef>
                <a:spcPct val="0"/>
              </a:spcBef>
              <a:spcAft>
                <a:spcPct val="35000"/>
              </a:spcAft>
            </a:pPr>
            <a:endParaRPr lang="en-US" sz="2400" dirty="0" smtClean="0"/>
          </a:p>
        </p:txBody>
      </p:sp>
      <p:grpSp>
        <p:nvGrpSpPr>
          <p:cNvPr id="10" name="Group 9"/>
          <p:cNvGrpSpPr/>
          <p:nvPr/>
        </p:nvGrpSpPr>
        <p:grpSpPr>
          <a:xfrm>
            <a:off x="808371" y="3261227"/>
            <a:ext cx="2257425" cy="2686110"/>
            <a:chOff x="808371" y="3248527"/>
            <a:chExt cx="2257425" cy="2686110"/>
          </a:xfrm>
        </p:grpSpPr>
        <p:pic>
          <p:nvPicPr>
            <p:cNvPr id="1026" name="Picture 2"/>
            <p:cNvPicPr>
              <a:picLocks noChangeAspect="1" noChangeArrowheads="1"/>
            </p:cNvPicPr>
            <p:nvPr/>
          </p:nvPicPr>
          <p:blipFill>
            <a:blip r:embed="rId3" cstate="print"/>
            <a:srcRect t="9579" b="23293"/>
            <a:stretch>
              <a:fillRect/>
            </a:stretch>
          </p:blipFill>
          <p:spPr bwMode="auto">
            <a:xfrm>
              <a:off x="808371" y="3248527"/>
              <a:ext cx="2257425" cy="223787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938463" y="5534527"/>
              <a:ext cx="1997242" cy="400110"/>
            </a:xfrm>
            <a:prstGeom prst="rect">
              <a:avLst/>
            </a:prstGeom>
            <a:noFill/>
          </p:spPr>
          <p:txBody>
            <a:bodyPr wrap="square" rtlCol="0">
              <a:spAutoFit/>
            </a:bodyPr>
            <a:lstStyle/>
            <a:p>
              <a:r>
                <a:rPr lang="en-US" sz="2000" dirty="0" smtClean="0"/>
                <a:t>Sidgwick</a:t>
              </a:r>
              <a:endParaRPr lang="en-US" sz="2000" dirty="0"/>
            </a:p>
          </p:txBody>
        </p:sp>
      </p:grpSp>
      <p:grpSp>
        <p:nvGrpSpPr>
          <p:cNvPr id="13" name="Group 12"/>
          <p:cNvGrpSpPr/>
          <p:nvPr/>
        </p:nvGrpSpPr>
        <p:grpSpPr>
          <a:xfrm>
            <a:off x="3441270" y="3276199"/>
            <a:ext cx="2478024" cy="2682500"/>
            <a:chOff x="3441270" y="3276199"/>
            <a:chExt cx="2478024" cy="2682500"/>
          </a:xfrm>
        </p:grpSpPr>
        <p:pic>
          <p:nvPicPr>
            <p:cNvPr id="7" name="Picture 6" descr="Mill, John Stuart.jpg"/>
            <p:cNvPicPr>
              <a:picLocks noChangeAspect="1"/>
            </p:cNvPicPr>
            <p:nvPr/>
          </p:nvPicPr>
          <p:blipFill>
            <a:blip r:embed="rId4" cstate="print"/>
            <a:srcRect b="22014"/>
            <a:stretch>
              <a:fillRect/>
            </a:stretch>
          </p:blipFill>
          <p:spPr>
            <a:xfrm>
              <a:off x="3441270" y="3276199"/>
              <a:ext cx="2478024" cy="2246295"/>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3934326" y="5558589"/>
              <a:ext cx="1491915" cy="400110"/>
            </a:xfrm>
            <a:prstGeom prst="rect">
              <a:avLst/>
            </a:prstGeom>
            <a:noFill/>
          </p:spPr>
          <p:txBody>
            <a:bodyPr wrap="square" rtlCol="0">
              <a:spAutoFit/>
            </a:bodyPr>
            <a:lstStyle/>
            <a:p>
              <a:r>
                <a:rPr lang="en-US" sz="2000" dirty="0" smtClean="0"/>
                <a:t>Mill</a:t>
              </a:r>
              <a:endParaRPr lang="en-US" sz="2000" dirty="0"/>
            </a:p>
          </p:txBody>
        </p:sp>
      </p:grpSp>
      <p:grpSp>
        <p:nvGrpSpPr>
          <p:cNvPr id="14" name="Group 13"/>
          <p:cNvGrpSpPr/>
          <p:nvPr/>
        </p:nvGrpSpPr>
        <p:grpSpPr>
          <a:xfrm>
            <a:off x="6210826" y="3283281"/>
            <a:ext cx="2500037" cy="2718196"/>
            <a:chOff x="6210826" y="3308681"/>
            <a:chExt cx="2500037" cy="2718196"/>
          </a:xfrm>
        </p:grpSpPr>
        <p:pic>
          <p:nvPicPr>
            <p:cNvPr id="8" name="Picture 7" descr="singer, peter 2.jpg"/>
            <p:cNvPicPr>
              <a:picLocks noChangeAspect="1"/>
            </p:cNvPicPr>
            <p:nvPr/>
          </p:nvPicPr>
          <p:blipFill>
            <a:blip r:embed="rId5" cstate="print"/>
            <a:srcRect l="12268" r="6463"/>
            <a:stretch>
              <a:fillRect/>
            </a:stretch>
          </p:blipFill>
          <p:spPr>
            <a:xfrm>
              <a:off x="6210826" y="3308681"/>
              <a:ext cx="2500037" cy="2261939"/>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6757736" y="5626767"/>
              <a:ext cx="1491915" cy="400110"/>
            </a:xfrm>
            <a:prstGeom prst="rect">
              <a:avLst/>
            </a:prstGeom>
            <a:noFill/>
          </p:spPr>
          <p:txBody>
            <a:bodyPr wrap="square" rtlCol="0">
              <a:spAutoFit/>
            </a:bodyPr>
            <a:lstStyle/>
            <a:p>
              <a:r>
                <a:rPr lang="en-US" sz="2000" dirty="0" smtClean="0"/>
                <a:t>Singer</a:t>
              </a:r>
              <a:endParaRPr lang="en-US" sz="20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25</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lnSpcReduction="10000"/>
          </a:bodyPr>
          <a:lstStyle/>
          <a:p>
            <a:pPr>
              <a:spcBef>
                <a:spcPct val="0"/>
              </a:spcBef>
              <a:spcAft>
                <a:spcPct val="35000"/>
              </a:spcAft>
            </a:pPr>
            <a:endParaRPr lang="en-US" sz="2400" dirty="0" smtClean="0"/>
          </a:p>
          <a:p>
            <a:pPr>
              <a:spcBef>
                <a:spcPct val="0"/>
              </a:spcBef>
              <a:spcAft>
                <a:spcPct val="35000"/>
              </a:spcAft>
            </a:pPr>
            <a:endParaRPr lang="en-US" sz="2400" dirty="0" smtClean="0"/>
          </a:p>
          <a:p>
            <a:pPr>
              <a:spcBef>
                <a:spcPct val="0"/>
              </a:spcBef>
              <a:spcAft>
                <a:spcPct val="35000"/>
              </a:spcAft>
            </a:pPr>
            <a:r>
              <a:rPr lang="en-US" sz="2400" dirty="0" smtClean="0"/>
              <a:t>X-PHIL has opened a new and powerful line of criticism of the entrenched philosophical practice of using intuitions as evidence by conducting </a:t>
            </a:r>
            <a:r>
              <a:rPr lang="en-US" sz="2400" b="1" dirty="0" smtClean="0">
                <a:solidFill>
                  <a:srgbClr val="FF0000"/>
                </a:solidFill>
                <a:effectLst>
                  <a:outerShdw blurRad="38100" dist="38100" dir="2700000" algn="tl">
                    <a:srgbClr val="000000">
                      <a:alpha val="43137"/>
                    </a:srgbClr>
                  </a:outerShdw>
                </a:effectLst>
              </a:rPr>
              <a:t>experiments </a:t>
            </a:r>
            <a:r>
              <a:rPr lang="en-US" sz="2400" dirty="0" smtClean="0"/>
              <a:t>designed to explore the factors that </a:t>
            </a:r>
            <a:r>
              <a:rPr lang="en-US" sz="2400" b="1" dirty="0" smtClean="0">
                <a:solidFill>
                  <a:srgbClr val="FF0000"/>
                </a:solidFill>
                <a:effectLst>
                  <a:outerShdw blurRad="38100" dist="38100" dir="2700000" algn="tl">
                    <a:srgbClr val="000000">
                      <a:alpha val="43137"/>
                    </a:srgbClr>
                  </a:outerShdw>
                </a:effectLst>
              </a:rPr>
              <a:t>influence intuitive judgments </a:t>
            </a:r>
          </a:p>
          <a:p>
            <a:pPr lvl="1">
              <a:spcBef>
                <a:spcPct val="0"/>
              </a:spcBef>
              <a:spcAft>
                <a:spcPct val="35000"/>
              </a:spcAft>
            </a:pPr>
            <a:endParaRPr lang="en-US" sz="2200" dirty="0" smtClean="0"/>
          </a:p>
          <a:p>
            <a:pPr>
              <a:spcBef>
                <a:spcPct val="0"/>
              </a:spcBef>
              <a:spcAft>
                <a:spcPct val="35000"/>
              </a:spcAft>
            </a:pPr>
            <a:r>
              <a:rPr lang="en-US" sz="2400" dirty="0" smtClean="0"/>
              <a:t>What these experiments have shown is that, in many cases, </a:t>
            </a:r>
            <a:r>
              <a:rPr lang="en-US" sz="2400" b="1" dirty="0" smtClean="0">
                <a:solidFill>
                  <a:schemeClr val="accent6"/>
                </a:solidFill>
                <a:effectLst>
                  <a:outerShdw blurRad="38100" dist="38100" dir="2700000" algn="tl">
                    <a:srgbClr val="000000">
                      <a:alpha val="43137"/>
                    </a:srgbClr>
                  </a:outerShdw>
                </a:effectLst>
              </a:rPr>
              <a:t>intuitions are influenced by factors that undermine their use as evidence for </a:t>
            </a:r>
            <a:r>
              <a:rPr lang="en-US" sz="2400" b="1" dirty="0" err="1" smtClean="0">
                <a:solidFill>
                  <a:schemeClr val="accent6"/>
                </a:solidFill>
                <a:effectLst>
                  <a:outerShdw blurRad="38100" dist="38100" dir="2700000" algn="tl">
                    <a:srgbClr val="000000">
                      <a:alpha val="43137"/>
                    </a:srgbClr>
                  </a:outerShdw>
                </a:effectLst>
              </a:rPr>
              <a:t>philo</a:t>
            </a:r>
            <a:r>
              <a:rPr lang="en-US" sz="2400" b="1" dirty="0" smtClean="0">
                <a:solidFill>
                  <a:schemeClr val="accent6"/>
                </a:solidFill>
                <a:effectLst>
                  <a:outerShdw blurRad="38100" dist="38100" dir="2700000" algn="tl">
                    <a:srgbClr val="000000">
                      <a:alpha val="43137"/>
                    </a:srgbClr>
                  </a:outerShdw>
                </a:effectLst>
              </a:rPr>
              <a:t>- </a:t>
            </a:r>
            <a:r>
              <a:rPr lang="en-US" sz="2400" b="1" dirty="0" err="1" smtClean="0">
                <a:solidFill>
                  <a:schemeClr val="accent6"/>
                </a:solidFill>
                <a:effectLst>
                  <a:outerShdw blurRad="38100" dist="38100" dir="2700000" algn="tl">
                    <a:srgbClr val="000000">
                      <a:alpha val="43137"/>
                    </a:srgbClr>
                  </a:outerShdw>
                </a:effectLst>
              </a:rPr>
              <a:t>sophical</a:t>
            </a:r>
            <a:r>
              <a:rPr lang="en-US" sz="2400" b="1" dirty="0" smtClean="0">
                <a:solidFill>
                  <a:schemeClr val="accent6"/>
                </a:solidFill>
                <a:effectLst>
                  <a:outerShdw blurRad="38100" dist="38100" dir="2700000" algn="tl">
                    <a:srgbClr val="000000">
                      <a:alpha val="43137"/>
                    </a:srgbClr>
                  </a:outerShdw>
                </a:effectLst>
              </a:rPr>
              <a:t> theories</a:t>
            </a:r>
            <a:endParaRPr lang="en-US" sz="2400" dirty="0" smtClean="0"/>
          </a:p>
          <a:p>
            <a:pPr>
              <a:spcBef>
                <a:spcPct val="0"/>
              </a:spcBef>
              <a:spcAft>
                <a:spcPct val="35000"/>
              </a:spcAft>
            </a:pPr>
            <a:endParaRPr lang="en-US" sz="2400" dirty="0" smtClean="0"/>
          </a:p>
        </p:txBody>
      </p:sp>
      <p:pic>
        <p:nvPicPr>
          <p:cNvPr id="7" name="Picture 2"/>
          <p:cNvPicPr>
            <a:picLocks noChangeAspect="1" noChangeArrowheads="1"/>
          </p:cNvPicPr>
          <p:nvPr/>
        </p:nvPicPr>
        <p:blipFill>
          <a:blip r:embed="rId3" cstate="print"/>
          <a:srcRect/>
          <a:stretch>
            <a:fillRect/>
          </a:stretch>
        </p:blipFill>
        <p:spPr bwMode="auto">
          <a:xfrm>
            <a:off x="819241" y="299449"/>
            <a:ext cx="1635204" cy="1998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26</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An Overview of the Rest of the Talk </a:t>
            </a:r>
            <a:endParaRPr lang="en-US" dirty="0">
              <a:latin typeface="Arial" charset="0"/>
            </a:endParaRPr>
          </a:p>
        </p:txBody>
      </p:sp>
      <p:sp>
        <p:nvSpPr>
          <p:cNvPr id="403459" name="Rectangle 3"/>
          <p:cNvSpPr>
            <a:spLocks noGrp="1" noChangeArrowheads="1"/>
          </p:cNvSpPr>
          <p:nvPr>
            <p:ph type="body" idx="1"/>
          </p:nvPr>
        </p:nvSpPr>
        <p:spPr>
          <a:xfrm>
            <a:off x="1503947" y="1720516"/>
            <a:ext cx="7158789" cy="4680284"/>
          </a:xfrm>
        </p:spPr>
        <p:txBody>
          <a:bodyPr>
            <a:normAutofit/>
          </a:bodyPr>
          <a:lstStyle/>
          <a:p>
            <a:pPr marL="457200" indent="-457200">
              <a:spcBef>
                <a:spcPct val="0"/>
              </a:spcBef>
              <a:spcAft>
                <a:spcPct val="35000"/>
              </a:spcAft>
              <a:buClrTx/>
              <a:buFont typeface="+mj-lt"/>
              <a:buAutoNum type="arabicPeriod"/>
            </a:pPr>
            <a:r>
              <a:rPr lang="en-US" sz="2400" dirty="0" smtClean="0"/>
              <a:t>What is Experimental Philosophy?</a:t>
            </a:r>
          </a:p>
          <a:p>
            <a:pPr marL="457200" indent="-457200">
              <a:spcBef>
                <a:spcPct val="0"/>
              </a:spcBef>
              <a:spcAft>
                <a:spcPct val="35000"/>
              </a:spcAft>
              <a:buClrTx/>
              <a:buFont typeface="+mj-lt"/>
              <a:buAutoNum type="arabicPeriod"/>
            </a:pPr>
            <a:r>
              <a:rPr lang="en-US" sz="2400" dirty="0" smtClean="0"/>
              <a:t>Three Families of Philosophical Projects</a:t>
            </a:r>
          </a:p>
          <a:p>
            <a:pPr marL="457200" indent="-457200">
              <a:spcBef>
                <a:spcPct val="0"/>
              </a:spcBef>
              <a:spcAft>
                <a:spcPct val="35000"/>
              </a:spcAft>
              <a:buClrTx/>
              <a:buFont typeface="+mj-lt"/>
              <a:buAutoNum type="arabicPeriod"/>
            </a:pPr>
            <a:r>
              <a:rPr lang="en-US" sz="2400" dirty="0" smtClean="0"/>
              <a:t>The Empirical Study of Philosophical Intuitions:  Four Sorts of Findings that Challenge the Use of Intuitions as Evidence</a:t>
            </a:r>
          </a:p>
          <a:p>
            <a:pPr marL="457200" indent="-457200">
              <a:spcBef>
                <a:spcPct val="0"/>
              </a:spcBef>
              <a:spcAft>
                <a:spcPct val="35000"/>
              </a:spcAft>
              <a:buClrTx/>
              <a:buFont typeface="+mj-lt"/>
              <a:buAutoNum type="arabicPeriod"/>
            </a:pPr>
            <a:r>
              <a:rPr lang="en-US" sz="2400" dirty="0" smtClean="0"/>
              <a:t>What Can We Conclude from these Findings?</a:t>
            </a:r>
          </a:p>
          <a:p>
            <a:pPr marL="457200" indent="-457200">
              <a:spcBef>
                <a:spcPct val="0"/>
              </a:spcBef>
              <a:spcAft>
                <a:spcPct val="35000"/>
              </a:spcAft>
              <a:buClrTx/>
              <a:buNone/>
            </a:pPr>
            <a:r>
              <a:rPr lang="en-US" sz="2400" dirty="0" smtClean="0"/>
              <a:t> </a:t>
            </a:r>
          </a:p>
        </p:txBody>
      </p:sp>
      <p:sp>
        <p:nvSpPr>
          <p:cNvPr id="5" name="Right Arrow 4"/>
          <p:cNvSpPr/>
          <p:nvPr/>
        </p:nvSpPr>
        <p:spPr bwMode="auto">
          <a:xfrm>
            <a:off x="721897" y="1684420"/>
            <a:ext cx="866274" cy="601579"/>
          </a:xfrm>
          <a:prstGeom prst="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27</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What Is a Experimental Philosophy? </a:t>
            </a:r>
            <a:endParaRPr lang="en-US" dirty="0">
              <a:latin typeface="Arial" charset="0"/>
            </a:endParaRPr>
          </a:p>
        </p:txBody>
      </p:sp>
      <p:sp>
        <p:nvSpPr>
          <p:cNvPr id="403459" name="Rectangle 3"/>
          <p:cNvSpPr>
            <a:spLocks noGrp="1" noChangeArrowheads="1"/>
          </p:cNvSpPr>
          <p:nvPr>
            <p:ph type="body" idx="1"/>
          </p:nvPr>
        </p:nvSpPr>
        <p:spPr>
          <a:xfrm>
            <a:off x="914399" y="1600200"/>
            <a:ext cx="8025064" cy="4800600"/>
          </a:xfrm>
        </p:spPr>
        <p:txBody>
          <a:bodyPr>
            <a:normAutofit fontScale="92500"/>
          </a:bodyPr>
          <a:lstStyle/>
          <a:p>
            <a:pPr marL="457200" indent="-457200">
              <a:spcBef>
                <a:spcPct val="0"/>
              </a:spcBef>
              <a:spcAft>
                <a:spcPct val="35000"/>
              </a:spcAft>
              <a:buClrTx/>
            </a:pPr>
            <a:r>
              <a:rPr lang="en-US" sz="2600" dirty="0" smtClean="0"/>
              <a:t>As I use the term, it has a </a:t>
            </a:r>
            <a:r>
              <a:rPr lang="en-US" sz="2600" b="1" dirty="0" smtClean="0">
                <a:solidFill>
                  <a:schemeClr val="accent2"/>
                </a:solidFill>
                <a:effectLst>
                  <a:outerShdw blurRad="38100" dist="38100" dir="2700000" algn="tl">
                    <a:srgbClr val="000000">
                      <a:alpha val="43137"/>
                    </a:srgbClr>
                  </a:outerShdw>
                </a:effectLst>
              </a:rPr>
              <a:t>broad extension </a:t>
            </a:r>
            <a:r>
              <a:rPr lang="en-US" sz="2600" dirty="0" smtClean="0"/>
              <a:t>and very </a:t>
            </a:r>
            <a:r>
              <a:rPr lang="en-US" sz="2600" b="1" dirty="0" smtClean="0">
                <a:solidFill>
                  <a:schemeClr val="accent2"/>
                </a:solidFill>
                <a:effectLst>
                  <a:outerShdw blurRad="38100" dist="38100" dir="2700000" algn="tl">
                    <a:srgbClr val="000000">
                      <a:alpha val="43137"/>
                    </a:srgbClr>
                  </a:outerShdw>
                </a:effectLst>
              </a:rPr>
              <a:t>fuzzy boundaries</a:t>
            </a:r>
            <a:r>
              <a:rPr lang="en-US" sz="2600" dirty="0" smtClean="0"/>
              <a:t> </a:t>
            </a:r>
          </a:p>
          <a:p>
            <a:pPr marL="857250" lvl="1" indent="-457200">
              <a:spcBef>
                <a:spcPct val="0"/>
              </a:spcBef>
              <a:spcAft>
                <a:spcPct val="35000"/>
              </a:spcAft>
              <a:buClrTx/>
            </a:pPr>
            <a:r>
              <a:rPr lang="en-US" sz="2400" dirty="0" smtClean="0"/>
              <a:t>Experimental philosophy is </a:t>
            </a:r>
            <a:r>
              <a:rPr lang="en-US" sz="2400" b="1" dirty="0" smtClean="0">
                <a:solidFill>
                  <a:schemeClr val="accent2"/>
                </a:solidFill>
                <a:effectLst>
                  <a:outerShdw blurRad="38100" dist="38100" dir="2700000" algn="tl">
                    <a:srgbClr val="000000">
                      <a:alpha val="43137"/>
                    </a:srgbClr>
                  </a:outerShdw>
                </a:effectLst>
              </a:rPr>
              <a:t>empirical work </a:t>
            </a:r>
            <a:r>
              <a:rPr lang="en-US" sz="2400" dirty="0" smtClean="0"/>
              <a:t>undertaken with the </a:t>
            </a:r>
            <a:r>
              <a:rPr lang="en-US" sz="2400" b="1" dirty="0" smtClean="0">
                <a:solidFill>
                  <a:schemeClr val="accent2"/>
                </a:solidFill>
                <a:effectLst>
                  <a:outerShdw blurRad="38100" dist="38100" dir="2700000" algn="tl">
                    <a:srgbClr val="000000">
                      <a:alpha val="43137"/>
                    </a:srgbClr>
                  </a:outerShdw>
                </a:effectLst>
              </a:rPr>
              <a:t>goal</a:t>
            </a:r>
            <a:r>
              <a:rPr lang="en-US" sz="2400" dirty="0" smtClean="0"/>
              <a:t> of </a:t>
            </a:r>
            <a:r>
              <a:rPr lang="en-US" sz="2400" b="1" dirty="0" smtClean="0">
                <a:solidFill>
                  <a:schemeClr val="accent2"/>
                </a:solidFill>
                <a:effectLst>
                  <a:outerShdw blurRad="38100" dist="38100" dir="2700000" algn="tl">
                    <a:srgbClr val="000000">
                      <a:alpha val="43137"/>
                    </a:srgbClr>
                  </a:outerShdw>
                </a:effectLst>
              </a:rPr>
              <a:t>contributing to a philosophical debate</a:t>
            </a:r>
          </a:p>
          <a:p>
            <a:pPr marL="1257300" lvl="2" indent="-457200">
              <a:spcBef>
                <a:spcPct val="0"/>
              </a:spcBef>
              <a:spcAft>
                <a:spcPct val="35000"/>
              </a:spcAft>
              <a:buClrTx/>
            </a:pPr>
            <a:r>
              <a:rPr lang="en-US" sz="2200" dirty="0" smtClean="0"/>
              <a:t>though that may not be the only goal</a:t>
            </a:r>
          </a:p>
          <a:p>
            <a:pPr marL="857250" lvl="1" indent="-457200">
              <a:spcBef>
                <a:spcPct val="0"/>
              </a:spcBef>
              <a:spcAft>
                <a:spcPct val="35000"/>
              </a:spcAft>
              <a:buClrTx/>
            </a:pPr>
            <a:r>
              <a:rPr lang="en-US" sz="2400" dirty="0" smtClean="0"/>
              <a:t>Sometimes experimental philosophers </a:t>
            </a:r>
            <a:r>
              <a:rPr lang="en-US" sz="2400" b="1" dirty="0" smtClean="0">
                <a:solidFill>
                  <a:schemeClr val="accent2"/>
                </a:solidFill>
                <a:effectLst>
                  <a:outerShdw blurRad="38100" dist="38100" dir="2700000" algn="tl">
                    <a:srgbClr val="000000">
                      <a:alpha val="43137"/>
                    </a:srgbClr>
                  </a:outerShdw>
                </a:effectLst>
              </a:rPr>
              <a:t>do experiments</a:t>
            </a:r>
            <a:r>
              <a:rPr lang="en-US" sz="2400" dirty="0" smtClean="0"/>
              <a:t>, sometimes they </a:t>
            </a:r>
            <a:r>
              <a:rPr lang="en-US" sz="2400" b="1" dirty="0" smtClean="0">
                <a:solidFill>
                  <a:schemeClr val="accent2"/>
                </a:solidFill>
                <a:effectLst>
                  <a:outerShdw blurRad="38100" dist="38100" dir="2700000" algn="tl">
                    <a:srgbClr val="000000">
                      <a:alpha val="43137"/>
                    </a:srgbClr>
                  </a:outerShdw>
                </a:effectLst>
              </a:rPr>
              <a:t>don’t</a:t>
            </a:r>
          </a:p>
          <a:p>
            <a:pPr marL="1257300" lvl="2" indent="-457200">
              <a:spcBef>
                <a:spcPct val="0"/>
              </a:spcBef>
              <a:spcAft>
                <a:spcPct val="35000"/>
              </a:spcAft>
              <a:buClrTx/>
            </a:pPr>
            <a:r>
              <a:rPr lang="en-US" sz="2200" b="1" dirty="0" smtClean="0">
                <a:solidFill>
                  <a:schemeClr val="accent2"/>
                </a:solidFill>
                <a:effectLst>
                  <a:outerShdw blurRad="38100" dist="38100" dir="2700000" algn="tl">
                    <a:srgbClr val="000000">
                      <a:alpha val="43137"/>
                    </a:srgbClr>
                  </a:outerShdw>
                </a:effectLst>
              </a:rPr>
              <a:t>Brandt’s Hopi ethnography </a:t>
            </a:r>
            <a:r>
              <a:rPr lang="en-US" sz="2200" dirty="0" smtClean="0"/>
              <a:t>is leading example of X-</a:t>
            </a:r>
            <a:r>
              <a:rPr lang="el-GR" sz="2200" dirty="0" smtClean="0"/>
              <a:t>Φ</a:t>
            </a:r>
            <a:endParaRPr lang="en-US" sz="2200" dirty="0" smtClean="0"/>
          </a:p>
          <a:p>
            <a:pPr marL="857250" lvl="1" indent="-457200">
              <a:spcBef>
                <a:spcPct val="0"/>
              </a:spcBef>
              <a:spcAft>
                <a:spcPct val="35000"/>
              </a:spcAft>
              <a:buClrTx/>
            </a:pPr>
            <a:r>
              <a:rPr lang="en-US" sz="2400" dirty="0" smtClean="0"/>
              <a:t>Some X-</a:t>
            </a:r>
            <a:r>
              <a:rPr lang="el-GR" sz="2400" dirty="0" smtClean="0"/>
              <a:t>Φ</a:t>
            </a:r>
            <a:r>
              <a:rPr lang="en-US" sz="2400" dirty="0" smtClean="0"/>
              <a:t> is done by </a:t>
            </a:r>
            <a:r>
              <a:rPr lang="en-US" sz="2400" b="1" dirty="0" smtClean="0">
                <a:solidFill>
                  <a:schemeClr val="accent6"/>
                </a:solidFill>
                <a:effectLst>
                  <a:outerShdw blurRad="38100" dist="38100" dir="2700000" algn="tl">
                    <a:srgbClr val="000000">
                      <a:alpha val="43137"/>
                    </a:srgbClr>
                  </a:outerShdw>
                </a:effectLst>
              </a:rPr>
              <a:t>philosophers</a:t>
            </a:r>
            <a:r>
              <a:rPr lang="en-US" sz="2400" dirty="0" smtClean="0"/>
              <a:t>, some is done by </a:t>
            </a:r>
            <a:r>
              <a:rPr lang="en-US" sz="2400" b="1" dirty="0" smtClean="0">
                <a:solidFill>
                  <a:schemeClr val="accent2"/>
                </a:solidFill>
                <a:effectLst>
                  <a:outerShdw blurRad="38100" dist="38100" dir="2700000" algn="tl">
                    <a:srgbClr val="000000">
                      <a:alpha val="43137"/>
                    </a:srgbClr>
                  </a:outerShdw>
                </a:effectLst>
              </a:rPr>
              <a:t>psychologists</a:t>
            </a:r>
            <a:r>
              <a:rPr lang="en-US" sz="2400" dirty="0" smtClean="0"/>
              <a:t>, </a:t>
            </a:r>
            <a:r>
              <a:rPr lang="en-US" sz="2400" b="1" dirty="0" smtClean="0">
                <a:solidFill>
                  <a:schemeClr val="accent2"/>
                </a:solidFill>
                <a:effectLst>
                  <a:outerShdw blurRad="38100" dist="38100" dir="2700000" algn="tl">
                    <a:srgbClr val="000000">
                      <a:alpha val="43137"/>
                    </a:srgbClr>
                  </a:outerShdw>
                </a:effectLst>
              </a:rPr>
              <a:t>anthropologists</a:t>
            </a:r>
            <a:r>
              <a:rPr lang="en-US" sz="2400" dirty="0" smtClean="0"/>
              <a:t>, </a:t>
            </a:r>
            <a:r>
              <a:rPr lang="en-US" sz="2400" b="1" dirty="0" smtClean="0">
                <a:solidFill>
                  <a:schemeClr val="accent2"/>
                </a:solidFill>
                <a:effectLst>
                  <a:outerShdw blurRad="38100" dist="38100" dir="2700000" algn="tl">
                    <a:srgbClr val="000000">
                      <a:alpha val="43137"/>
                    </a:srgbClr>
                  </a:outerShdw>
                </a:effectLst>
              </a:rPr>
              <a:t>economists</a:t>
            </a:r>
            <a:r>
              <a:rPr lang="en-US" sz="2400" dirty="0" smtClean="0"/>
              <a:t>, etc.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34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345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3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28</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An Overview of the Rest of the Talk </a:t>
            </a:r>
            <a:endParaRPr lang="en-US" dirty="0">
              <a:latin typeface="Arial" charset="0"/>
            </a:endParaRPr>
          </a:p>
        </p:txBody>
      </p:sp>
      <p:sp>
        <p:nvSpPr>
          <p:cNvPr id="403459" name="Rectangle 3"/>
          <p:cNvSpPr>
            <a:spLocks noGrp="1" noChangeArrowheads="1"/>
          </p:cNvSpPr>
          <p:nvPr>
            <p:ph type="body" idx="1"/>
          </p:nvPr>
        </p:nvSpPr>
        <p:spPr>
          <a:xfrm>
            <a:off x="1503947" y="1720516"/>
            <a:ext cx="7158789" cy="4680284"/>
          </a:xfrm>
        </p:spPr>
        <p:txBody>
          <a:bodyPr>
            <a:normAutofit/>
          </a:bodyPr>
          <a:lstStyle/>
          <a:p>
            <a:pPr marL="457200" indent="-457200">
              <a:spcBef>
                <a:spcPct val="0"/>
              </a:spcBef>
              <a:spcAft>
                <a:spcPct val="35000"/>
              </a:spcAft>
              <a:buClrTx/>
              <a:buFont typeface="+mj-lt"/>
              <a:buAutoNum type="arabicPeriod"/>
            </a:pPr>
            <a:r>
              <a:rPr lang="en-US" sz="2400" dirty="0" smtClean="0"/>
              <a:t>What is Experimental Philosophy?</a:t>
            </a:r>
          </a:p>
          <a:p>
            <a:pPr marL="457200" indent="-457200">
              <a:spcBef>
                <a:spcPct val="0"/>
              </a:spcBef>
              <a:spcAft>
                <a:spcPct val="35000"/>
              </a:spcAft>
              <a:buClrTx/>
              <a:buFont typeface="+mj-lt"/>
              <a:buAutoNum type="arabicPeriod"/>
            </a:pPr>
            <a:r>
              <a:rPr lang="en-US" sz="2400" dirty="0" smtClean="0"/>
              <a:t>Three Families of Philosophical Projects</a:t>
            </a:r>
          </a:p>
          <a:p>
            <a:pPr marL="457200" indent="-457200">
              <a:spcBef>
                <a:spcPct val="0"/>
              </a:spcBef>
              <a:spcAft>
                <a:spcPct val="35000"/>
              </a:spcAft>
              <a:buClrTx/>
              <a:buFont typeface="+mj-lt"/>
              <a:buAutoNum type="arabicPeriod"/>
            </a:pPr>
            <a:r>
              <a:rPr lang="en-US" sz="2400" dirty="0" smtClean="0"/>
              <a:t>The Empirical Study of Philosophical Intuitions:  Four Sorts of Findings that Challenge the Use of Intuitions as Evidence</a:t>
            </a:r>
          </a:p>
          <a:p>
            <a:pPr marL="457200" indent="-457200">
              <a:spcBef>
                <a:spcPct val="0"/>
              </a:spcBef>
              <a:spcAft>
                <a:spcPct val="35000"/>
              </a:spcAft>
              <a:buClrTx/>
              <a:buFont typeface="+mj-lt"/>
              <a:buAutoNum type="arabicPeriod"/>
            </a:pPr>
            <a:r>
              <a:rPr lang="en-US" sz="2400" dirty="0" smtClean="0"/>
              <a:t>What Can We Conclude from these Findings?</a:t>
            </a:r>
          </a:p>
          <a:p>
            <a:pPr marL="457200" indent="-457200">
              <a:spcBef>
                <a:spcPct val="0"/>
              </a:spcBef>
              <a:spcAft>
                <a:spcPct val="35000"/>
              </a:spcAft>
              <a:buClrTx/>
              <a:buNone/>
            </a:pPr>
            <a:r>
              <a:rPr lang="en-US" sz="2400" dirty="0" smtClean="0"/>
              <a:t> </a:t>
            </a:r>
          </a:p>
        </p:txBody>
      </p:sp>
      <p:sp>
        <p:nvSpPr>
          <p:cNvPr id="5" name="Right Arrow 4"/>
          <p:cNvSpPr/>
          <p:nvPr/>
        </p:nvSpPr>
        <p:spPr bwMode="auto">
          <a:xfrm>
            <a:off x="721894" y="1720515"/>
            <a:ext cx="757991" cy="469232"/>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96296E-6 L 0.00139 0.07547 " pathEditMode="relative" rAng="0" ptsTypes="AA">
                                      <p:cBhvr>
                                        <p:cTn id="6" dur="500" fill="hold"/>
                                        <p:tgtEl>
                                          <p:spTgt spid="5"/>
                                        </p:tgtEl>
                                        <p:attrNameLst>
                                          <p:attrName>ppt_x</p:attrName>
                                          <p:attrName>ppt_y</p:attrName>
                                        </p:attrNameLst>
                                      </p:cBhvr>
                                      <p:rCtr x="1" y="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065759B-B206-41B0-A183-29BAF7ED73B6}" type="slidenum">
              <a:rPr lang="en-US"/>
              <a:pPr/>
              <a:t>29</a:t>
            </a:fld>
            <a:endParaRPr lang="en-US"/>
          </a:p>
        </p:txBody>
      </p:sp>
      <p:sp>
        <p:nvSpPr>
          <p:cNvPr id="1287170" name="Rectangle 2"/>
          <p:cNvSpPr>
            <a:spLocks noGrp="1" noChangeArrowheads="1"/>
          </p:cNvSpPr>
          <p:nvPr>
            <p:ph type="title"/>
          </p:nvPr>
        </p:nvSpPr>
        <p:spPr/>
        <p:txBody>
          <a:bodyPr/>
          <a:lstStyle/>
          <a:p>
            <a:pPr algn="ctr"/>
            <a:r>
              <a:rPr lang="en-US" sz="3200">
                <a:latin typeface="Arial" charset="0"/>
              </a:rPr>
              <a:t>Three Families of Philosophical Projects</a:t>
            </a:r>
            <a:endParaRPr lang="en-US" sz="3800">
              <a:latin typeface="Arial" charset="0"/>
            </a:endParaRPr>
          </a:p>
        </p:txBody>
      </p:sp>
      <p:sp>
        <p:nvSpPr>
          <p:cNvPr id="1287171" name="Rectangle 3"/>
          <p:cNvSpPr>
            <a:spLocks noGrp="1" noChangeArrowheads="1"/>
          </p:cNvSpPr>
          <p:nvPr>
            <p:ph type="body" idx="1"/>
          </p:nvPr>
        </p:nvSpPr>
        <p:spPr>
          <a:xfrm>
            <a:off x="914400" y="1600200"/>
            <a:ext cx="7772400" cy="4648200"/>
          </a:xfrm>
        </p:spPr>
        <p:txBody>
          <a:bodyPr/>
          <a:lstStyle/>
          <a:p>
            <a:pPr>
              <a:lnSpc>
                <a:spcPct val="80000"/>
              </a:lnSpc>
              <a:buFont typeface="Wingdings" pitchFamily="2" charset="2"/>
              <a:buNone/>
            </a:pPr>
            <a:r>
              <a:rPr lang="en-US" sz="2400"/>
              <a:t>1.  </a:t>
            </a:r>
            <a:r>
              <a:rPr lang="en-US" sz="2400" b="1">
                <a:solidFill>
                  <a:schemeClr val="accent2"/>
                </a:solidFill>
                <a:effectLst>
                  <a:outerShdw blurRad="38100" dist="38100" dir="2700000" algn="tl">
                    <a:srgbClr val="000000"/>
                  </a:outerShdw>
                </a:effectLst>
              </a:rPr>
              <a:t>Conceptual Analysis</a:t>
            </a:r>
            <a:r>
              <a:rPr lang="en-US" sz="2400"/>
              <a:t>:  Projects in the first family aim to analyze or characterize some philosophically important </a:t>
            </a:r>
            <a:r>
              <a:rPr lang="en-US" sz="2400" i="1"/>
              <a:t>concept</a:t>
            </a:r>
            <a:r>
              <a:rPr lang="en-US" sz="2400"/>
              <a:t>, like</a:t>
            </a:r>
          </a:p>
          <a:p>
            <a:pPr lvl="1">
              <a:lnSpc>
                <a:spcPct val="80000"/>
              </a:lnSpc>
              <a:spcBef>
                <a:spcPct val="50000"/>
              </a:spcBef>
            </a:pPr>
            <a:r>
              <a:rPr lang="en-US" sz="2200"/>
              <a:t>the concept of knowledge, or the concept of rationality (in epistemology)</a:t>
            </a:r>
          </a:p>
          <a:p>
            <a:pPr lvl="1">
              <a:lnSpc>
                <a:spcPct val="80000"/>
              </a:lnSpc>
              <a:spcBef>
                <a:spcPct val="50000"/>
              </a:spcBef>
            </a:pPr>
            <a:r>
              <a:rPr lang="en-US" sz="2200"/>
              <a:t>the concept of causation or the concept of free will (in metaphysics)</a:t>
            </a:r>
          </a:p>
          <a:p>
            <a:pPr lvl="1">
              <a:lnSpc>
                <a:spcPct val="80000"/>
              </a:lnSpc>
              <a:spcBef>
                <a:spcPct val="50000"/>
              </a:spcBef>
            </a:pPr>
            <a:r>
              <a:rPr lang="en-US" sz="2200"/>
              <a:t>the concept of belief or the concept of emotion (in the philosophy of mind)</a:t>
            </a:r>
          </a:p>
          <a:p>
            <a:pPr lvl="1">
              <a:lnSpc>
                <a:spcPct val="80000"/>
              </a:lnSpc>
              <a:spcBef>
                <a:spcPct val="50000"/>
              </a:spcBef>
            </a:pPr>
            <a:r>
              <a:rPr lang="en-US" sz="2200"/>
              <a:t>the concept of moral responsibility or the concept of justice (in ethics)</a:t>
            </a:r>
          </a:p>
          <a:p>
            <a:pPr>
              <a:lnSpc>
                <a:spcPct val="80000"/>
              </a:lnSpc>
              <a:buFont typeface="Wingdings" pitchFamily="2" charset="2"/>
              <a:buNone/>
            </a:pPr>
            <a:endParaRPr lang="en-US"/>
          </a:p>
          <a:p>
            <a:pPr>
              <a:lnSpc>
                <a:spcPct val="80000"/>
              </a:lnSpc>
              <a:buFont typeface="Wingdings" pitchFamily="2" charset="2"/>
              <a:buNone/>
            </a:pPr>
            <a:r>
              <a:rPr lang="en-US"/>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3</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199"/>
            <a:ext cx="7748337" cy="5005137"/>
          </a:xfrm>
        </p:spPr>
        <p:txBody>
          <a:bodyPr>
            <a:normAutofit/>
          </a:bodyPr>
          <a:lstStyle/>
          <a:p>
            <a:pPr>
              <a:spcBef>
                <a:spcPct val="0"/>
              </a:spcBef>
              <a:spcAft>
                <a:spcPct val="35000"/>
              </a:spcAft>
            </a:pPr>
            <a:r>
              <a:rPr lang="en-US" sz="2400" dirty="0" smtClean="0">
                <a:effectLst>
                  <a:outerShdw blurRad="38100" dist="38100" dir="2700000" algn="tl">
                    <a:srgbClr val="FFFFFF"/>
                  </a:outerShdw>
                </a:effectLst>
              </a:rPr>
              <a:t>Though Experimental Economics (X-ECON) &amp; Experimental Philosophy (X-PHIL) differ in many ways, my goal in this talk is to underscore one crucial feature that they share</a:t>
            </a:r>
          </a:p>
          <a:p>
            <a:pPr>
              <a:spcBef>
                <a:spcPct val="0"/>
              </a:spcBef>
              <a:spcAft>
                <a:spcPct val="35000"/>
              </a:spcAft>
            </a:pPr>
            <a:endParaRPr lang="en-US" sz="2400" dirty="0" smtClean="0">
              <a:effectLst>
                <a:outerShdw blurRad="38100" dist="38100" dir="2700000" algn="tl">
                  <a:srgbClr val="FFFFFF"/>
                </a:outerShdw>
              </a:effectLst>
            </a:endParaRPr>
          </a:p>
          <a:p>
            <a:pPr>
              <a:spcBef>
                <a:spcPct val="0"/>
              </a:spcBef>
              <a:spcAft>
                <a:spcPct val="35000"/>
              </a:spcAft>
            </a:pPr>
            <a:r>
              <a:rPr lang="en-US" b="1" dirty="0" smtClean="0">
                <a:solidFill>
                  <a:schemeClr val="accent6"/>
                </a:solidFill>
                <a:effectLst>
                  <a:outerShdw blurRad="38100" dist="38100" dir="2700000" algn="tl">
                    <a:srgbClr val="000000">
                      <a:alpha val="43137"/>
                    </a:srgbClr>
                  </a:outerShdw>
                </a:effectLst>
              </a:rPr>
              <a:t>They both challenge fundamental and long entrenched assumptions in their discipline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431272B-411C-4A1A-B565-C1579A74AFD6}" type="slidenum">
              <a:rPr lang="en-US"/>
              <a:pPr/>
              <a:t>30</a:t>
            </a:fld>
            <a:endParaRPr lang="en-US"/>
          </a:p>
        </p:txBody>
      </p:sp>
      <p:sp>
        <p:nvSpPr>
          <p:cNvPr id="1289218" name="Rectangle 2"/>
          <p:cNvSpPr>
            <a:spLocks noGrp="1" noChangeArrowheads="1"/>
          </p:cNvSpPr>
          <p:nvPr>
            <p:ph type="title"/>
          </p:nvPr>
        </p:nvSpPr>
        <p:spPr/>
        <p:txBody>
          <a:bodyPr/>
          <a:lstStyle/>
          <a:p>
            <a:pPr algn="ctr"/>
            <a:r>
              <a:rPr lang="en-US" sz="3200">
                <a:latin typeface="Arial" charset="0"/>
              </a:rPr>
              <a:t>Three Families of Philosophical Projects</a:t>
            </a:r>
            <a:endParaRPr lang="en-US" sz="3800">
              <a:latin typeface="Arial" charset="0"/>
            </a:endParaRPr>
          </a:p>
        </p:txBody>
      </p:sp>
      <p:sp>
        <p:nvSpPr>
          <p:cNvPr id="1289219" name="Rectangle 3"/>
          <p:cNvSpPr>
            <a:spLocks noGrp="1" noChangeArrowheads="1"/>
          </p:cNvSpPr>
          <p:nvPr>
            <p:ph type="body" idx="1"/>
          </p:nvPr>
        </p:nvSpPr>
        <p:spPr>
          <a:xfrm>
            <a:off x="914400" y="1600200"/>
            <a:ext cx="7772400" cy="4648200"/>
          </a:xfrm>
        </p:spPr>
        <p:txBody>
          <a:bodyPr/>
          <a:lstStyle/>
          <a:p>
            <a:pPr lvl="1"/>
            <a:r>
              <a:rPr lang="en-US" sz="2200" dirty="0"/>
              <a:t>The term ‘concept’ can be understood quite differently by different philosophers.  </a:t>
            </a:r>
          </a:p>
          <a:p>
            <a:pPr lvl="1"/>
            <a:r>
              <a:rPr lang="en-US" sz="2200" dirty="0"/>
              <a:t>The prototypical examples of the sort of conceptual analysis that I</a:t>
            </a:r>
            <a:r>
              <a:rPr lang="en-US" sz="2200" dirty="0" smtClean="0"/>
              <a:t> </a:t>
            </a:r>
            <a:r>
              <a:rPr lang="en-US" sz="2200" dirty="0"/>
              <a:t>have in mind try to characterize what Goldman usefully labels </a:t>
            </a:r>
            <a:r>
              <a:rPr lang="en-US" sz="2200" b="1" i="1" dirty="0">
                <a:solidFill>
                  <a:schemeClr val="accent2"/>
                </a:solidFill>
                <a:effectLst>
                  <a:outerShdw blurRad="38100" dist="38100" dir="2700000" algn="tl">
                    <a:srgbClr val="000000"/>
                  </a:outerShdw>
                </a:effectLst>
              </a:rPr>
              <a:t>personal psychological concepts</a:t>
            </a:r>
            <a:r>
              <a:rPr lang="en-US" sz="2200" dirty="0"/>
              <a:t>.  </a:t>
            </a:r>
          </a:p>
          <a:p>
            <a:pPr lvl="2"/>
            <a:r>
              <a:rPr lang="en-US" sz="2100" dirty="0"/>
              <a:t>A concept, in this sense, “is </a:t>
            </a:r>
            <a:r>
              <a:rPr lang="en-US" sz="2100" b="1" dirty="0">
                <a:solidFill>
                  <a:schemeClr val="accent2"/>
                </a:solidFill>
                <a:effectLst>
                  <a:outerShdw blurRad="38100" dist="38100" dir="2700000" algn="tl">
                    <a:srgbClr val="000000"/>
                  </a:outerShdw>
                </a:effectLst>
              </a:rPr>
              <a:t>literally something in the head</a:t>
            </a:r>
            <a:r>
              <a:rPr lang="en-US" sz="2100" dirty="0"/>
              <a:t>, for example,</a:t>
            </a:r>
            <a:r>
              <a:rPr lang="en-US" sz="2100" b="1" dirty="0">
                <a:solidFill>
                  <a:schemeClr val="accent2"/>
                </a:solidFill>
                <a:effectLst>
                  <a:outerShdw blurRad="38100" dist="38100" dir="2700000" algn="tl">
                    <a:srgbClr val="000000"/>
                  </a:outerShdw>
                </a:effectLst>
              </a:rPr>
              <a:t> a mental representation of a category</a:t>
            </a:r>
            <a:r>
              <a:rPr lang="en-US" sz="2100" dirty="0"/>
              <a:t>” </a:t>
            </a:r>
            <a:r>
              <a:rPr lang="en-US" sz="2500" dirty="0"/>
              <a:t>  </a:t>
            </a:r>
          </a:p>
          <a:p>
            <a:pPr>
              <a:buFont typeface="Wingdings" pitchFamily="2" charset="2"/>
              <a:buNone/>
            </a:pPr>
            <a:endParaRPr lang="en-US" sz="3200" dirty="0"/>
          </a:p>
          <a:p>
            <a:pPr>
              <a:buFont typeface="Wingdings" pitchFamily="2" charset="2"/>
              <a:buNone/>
            </a:pPr>
            <a:r>
              <a:rPr lang="en-US" sz="32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1AF91FE-4B15-48EE-912E-8DB30C906494}" type="slidenum">
              <a:rPr lang="en-US"/>
              <a:pPr/>
              <a:t>31</a:t>
            </a:fld>
            <a:endParaRPr lang="en-US"/>
          </a:p>
        </p:txBody>
      </p:sp>
      <p:sp>
        <p:nvSpPr>
          <p:cNvPr id="1291266" name="Rectangle 2"/>
          <p:cNvSpPr>
            <a:spLocks noGrp="1" noChangeArrowheads="1"/>
          </p:cNvSpPr>
          <p:nvPr>
            <p:ph type="title"/>
          </p:nvPr>
        </p:nvSpPr>
        <p:spPr/>
        <p:txBody>
          <a:bodyPr/>
          <a:lstStyle/>
          <a:p>
            <a:pPr algn="ctr"/>
            <a:r>
              <a:rPr lang="en-US" sz="3200">
                <a:latin typeface="Arial" charset="0"/>
              </a:rPr>
              <a:t>Three Families of Philosophical Projects</a:t>
            </a:r>
            <a:endParaRPr lang="en-US" sz="3800">
              <a:latin typeface="Arial" charset="0"/>
            </a:endParaRPr>
          </a:p>
        </p:txBody>
      </p:sp>
      <p:sp>
        <p:nvSpPr>
          <p:cNvPr id="1291267" name="Rectangle 3"/>
          <p:cNvSpPr>
            <a:spLocks noGrp="1" noChangeArrowheads="1"/>
          </p:cNvSpPr>
          <p:nvPr>
            <p:ph type="body" idx="1"/>
          </p:nvPr>
        </p:nvSpPr>
        <p:spPr>
          <a:xfrm>
            <a:off x="914400" y="1600200"/>
            <a:ext cx="7772400" cy="4648200"/>
          </a:xfrm>
        </p:spPr>
        <p:txBody>
          <a:bodyPr/>
          <a:lstStyle/>
          <a:p>
            <a:pPr>
              <a:lnSpc>
                <a:spcPct val="90000"/>
              </a:lnSpc>
              <a:buFont typeface="Wingdings" pitchFamily="2" charset="2"/>
              <a:buNone/>
            </a:pPr>
            <a:r>
              <a:rPr lang="en-US" sz="2400"/>
              <a:t>2.  The goal of projects in the second family is to </a:t>
            </a:r>
            <a:r>
              <a:rPr lang="en-US" sz="2400" b="1">
                <a:solidFill>
                  <a:schemeClr val="accent2"/>
                </a:solidFill>
                <a:effectLst>
                  <a:outerShdw blurRad="38100" dist="38100" dir="2700000" algn="tl">
                    <a:srgbClr val="000000"/>
                  </a:outerShdw>
                </a:effectLst>
              </a:rPr>
              <a:t>characterize some philosophically important phenomenon, property, state or relationship</a:t>
            </a:r>
            <a:r>
              <a:rPr lang="en-US" sz="2400"/>
              <a:t>. For example, </a:t>
            </a:r>
          </a:p>
          <a:p>
            <a:pPr lvl="1">
              <a:lnSpc>
                <a:spcPct val="90000"/>
              </a:lnSpc>
              <a:spcBef>
                <a:spcPct val="50000"/>
              </a:spcBef>
            </a:pPr>
            <a:r>
              <a:rPr lang="en-US" sz="2200"/>
              <a:t>in epistemology, projects in this family try to characterize </a:t>
            </a:r>
            <a:r>
              <a:rPr lang="en-US" sz="2200" b="1">
                <a:solidFill>
                  <a:schemeClr val="accent2"/>
                </a:solidFill>
                <a:effectLst>
                  <a:outerShdw blurRad="38100" dist="38100" dir="2700000" algn="tl">
                    <a:srgbClr val="000000"/>
                  </a:outerShdw>
                </a:effectLst>
              </a:rPr>
              <a:t>knowledge</a:t>
            </a:r>
            <a:r>
              <a:rPr lang="en-US" sz="2200"/>
              <a:t>, not some person or group’s concept of knowledge</a:t>
            </a:r>
          </a:p>
          <a:p>
            <a:pPr lvl="1">
              <a:lnSpc>
                <a:spcPct val="90000"/>
              </a:lnSpc>
              <a:spcBef>
                <a:spcPct val="50000"/>
              </a:spcBef>
            </a:pPr>
            <a:r>
              <a:rPr lang="en-US" sz="2200"/>
              <a:t>in metaphysics, projects in this family try to characterize </a:t>
            </a:r>
            <a:r>
              <a:rPr lang="en-US" sz="2200" b="1">
                <a:solidFill>
                  <a:schemeClr val="accent2"/>
                </a:solidFill>
                <a:effectLst>
                  <a:outerShdw blurRad="38100" dist="38100" dir="2700000" algn="tl">
                    <a:srgbClr val="000000"/>
                  </a:outerShdw>
                </a:effectLst>
              </a:rPr>
              <a:t>causation</a:t>
            </a:r>
            <a:r>
              <a:rPr lang="en-US" sz="2200"/>
              <a:t>, not some person or group’s concept of causation</a:t>
            </a:r>
          </a:p>
          <a:p>
            <a:pPr lvl="1">
              <a:lnSpc>
                <a:spcPct val="90000"/>
              </a:lnSpc>
              <a:spcBef>
                <a:spcPct val="50000"/>
              </a:spcBef>
            </a:pPr>
            <a:r>
              <a:rPr lang="en-US" sz="2200"/>
              <a:t>in ethics, projects in this family try to characterize </a:t>
            </a:r>
            <a:r>
              <a:rPr lang="en-US" sz="2200" b="1">
                <a:solidFill>
                  <a:schemeClr val="accent2"/>
                </a:solidFill>
                <a:effectLst>
                  <a:outerShdw blurRad="38100" dist="38100" dir="2700000" algn="tl">
                    <a:srgbClr val="000000"/>
                  </a:outerShdw>
                </a:effectLst>
              </a:rPr>
              <a:t>justice</a:t>
            </a:r>
            <a:r>
              <a:rPr lang="en-US" sz="2200"/>
              <a:t>, not some person or group’s concept of justice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E25BBC3-5F0C-44F9-8D5E-D2A396567FDF}" type="slidenum">
              <a:rPr lang="en-US"/>
              <a:pPr/>
              <a:t>32</a:t>
            </a:fld>
            <a:endParaRPr lang="en-US"/>
          </a:p>
        </p:txBody>
      </p:sp>
      <p:sp>
        <p:nvSpPr>
          <p:cNvPr id="1293314" name="Rectangle 2"/>
          <p:cNvSpPr>
            <a:spLocks noGrp="1" noChangeArrowheads="1"/>
          </p:cNvSpPr>
          <p:nvPr>
            <p:ph type="title"/>
          </p:nvPr>
        </p:nvSpPr>
        <p:spPr/>
        <p:txBody>
          <a:bodyPr/>
          <a:lstStyle/>
          <a:p>
            <a:pPr algn="ctr"/>
            <a:r>
              <a:rPr lang="en-US" sz="3200">
                <a:latin typeface="Arial" charset="0"/>
              </a:rPr>
              <a:t>Three Families of Philosophical Projects</a:t>
            </a:r>
            <a:endParaRPr lang="en-US" sz="3800">
              <a:latin typeface="Arial" charset="0"/>
            </a:endParaRPr>
          </a:p>
        </p:txBody>
      </p:sp>
      <p:sp>
        <p:nvSpPr>
          <p:cNvPr id="1293315" name="Rectangle 3"/>
          <p:cNvSpPr>
            <a:spLocks noGrp="1" noChangeArrowheads="1"/>
          </p:cNvSpPr>
          <p:nvPr>
            <p:ph type="body" idx="1"/>
          </p:nvPr>
        </p:nvSpPr>
        <p:spPr>
          <a:xfrm>
            <a:off x="914400" y="1600200"/>
            <a:ext cx="7772400" cy="4648200"/>
          </a:xfrm>
        </p:spPr>
        <p:txBody>
          <a:bodyPr/>
          <a:lstStyle/>
          <a:p>
            <a:pPr>
              <a:buFont typeface="Wingdings" pitchFamily="2" charset="2"/>
              <a:buNone/>
            </a:pPr>
            <a:r>
              <a:rPr lang="en-US"/>
              <a:t>3.  </a:t>
            </a:r>
            <a:r>
              <a:rPr lang="en-US" sz="2400"/>
              <a:t>Projects in the third family have as their goal articulating and defending claims that are </a:t>
            </a:r>
            <a:r>
              <a:rPr lang="en-US" sz="2400" b="1">
                <a:solidFill>
                  <a:schemeClr val="accent2"/>
                </a:solidFill>
                <a:effectLst>
                  <a:outerShdw blurRad="38100" dist="38100" dir="2700000" algn="tl">
                    <a:srgbClr val="000000"/>
                  </a:outerShdw>
                </a:effectLst>
              </a:rPr>
              <a:t>explicitly normative</a:t>
            </a:r>
            <a:r>
              <a:rPr lang="en-US" sz="2400"/>
              <a:t>.  For example,</a:t>
            </a:r>
          </a:p>
          <a:p>
            <a:pPr>
              <a:buFont typeface="Wingdings" pitchFamily="2" charset="2"/>
              <a:buNone/>
            </a:pPr>
            <a:endParaRPr lang="en-US"/>
          </a:p>
          <a:p>
            <a:pPr lvl="1">
              <a:spcBef>
                <a:spcPct val="0"/>
              </a:spcBef>
            </a:pPr>
            <a:r>
              <a:rPr lang="en-US" sz="2200"/>
              <a:t>in epistemology, projects in this family try to say </a:t>
            </a:r>
            <a:r>
              <a:rPr lang="en-US" sz="2200" b="1">
                <a:solidFill>
                  <a:schemeClr val="accent2"/>
                </a:solidFill>
                <a:effectLst>
                  <a:outerShdw blurRad="38100" dist="38100" dir="2700000" algn="tl">
                    <a:srgbClr val="000000"/>
                  </a:outerShdw>
                </a:effectLst>
              </a:rPr>
              <a:t>what people ought to believe</a:t>
            </a:r>
            <a:r>
              <a:rPr lang="en-US" sz="2200"/>
              <a:t> or </a:t>
            </a:r>
            <a:r>
              <a:rPr lang="en-US" sz="2200" b="1">
                <a:solidFill>
                  <a:schemeClr val="accent2"/>
                </a:solidFill>
                <a:effectLst>
                  <a:outerShdw blurRad="38100" dist="38100" dir="2700000" algn="tl">
                    <a:srgbClr val="000000"/>
                  </a:outerShdw>
                </a:effectLst>
              </a:rPr>
              <a:t>how people ought to revise their beliefs</a:t>
            </a:r>
            <a:r>
              <a:rPr lang="en-US" sz="2200"/>
              <a:t> when confronted with new evidence</a:t>
            </a:r>
          </a:p>
          <a:p>
            <a:pPr lvl="1">
              <a:spcBef>
                <a:spcPct val="50000"/>
              </a:spcBef>
            </a:pPr>
            <a:r>
              <a:rPr lang="en-US" sz="2200"/>
              <a:t>in ethics, projects in this family try to say </a:t>
            </a:r>
            <a:r>
              <a:rPr lang="en-US" sz="2200" b="1">
                <a:solidFill>
                  <a:schemeClr val="accent2"/>
                </a:solidFill>
                <a:effectLst>
                  <a:outerShdw blurRad="38100" dist="38100" dir="2700000" algn="tl">
                    <a:srgbClr val="000000"/>
                  </a:outerShdw>
                </a:effectLst>
              </a:rPr>
              <a:t>how we should act</a:t>
            </a:r>
            <a:r>
              <a:rPr lang="en-US" sz="2200"/>
              <a:t>, or what sorts of people we should be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3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3421F9-F67A-4B76-B199-593F0D65E486}" type="slidenum">
              <a:rPr lang="en-US"/>
              <a:pPr/>
              <a:t>33</a:t>
            </a:fld>
            <a:endParaRPr lang="en-US"/>
          </a:p>
        </p:txBody>
      </p:sp>
      <p:sp>
        <p:nvSpPr>
          <p:cNvPr id="1295362" name="Rectangle 2"/>
          <p:cNvSpPr>
            <a:spLocks noGrp="1" noChangeArrowheads="1"/>
          </p:cNvSpPr>
          <p:nvPr>
            <p:ph type="title"/>
          </p:nvPr>
        </p:nvSpPr>
        <p:spPr/>
        <p:txBody>
          <a:bodyPr/>
          <a:lstStyle/>
          <a:p>
            <a:pPr algn="ctr"/>
            <a:r>
              <a:rPr lang="en-US" sz="3200">
                <a:latin typeface="Arial" charset="0"/>
              </a:rPr>
              <a:t>Three Families of Philosophical Projects</a:t>
            </a:r>
            <a:endParaRPr lang="en-US" sz="3800">
              <a:latin typeface="Arial" charset="0"/>
            </a:endParaRPr>
          </a:p>
        </p:txBody>
      </p:sp>
      <p:sp>
        <p:nvSpPr>
          <p:cNvPr id="1295365" name="Text Box 5"/>
          <p:cNvSpPr txBox="1">
            <a:spLocks noChangeArrowheads="1"/>
          </p:cNvSpPr>
          <p:nvPr/>
        </p:nvSpPr>
        <p:spPr bwMode="auto">
          <a:xfrm>
            <a:off x="838200" y="1600200"/>
            <a:ext cx="1828800" cy="348297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1.</a:t>
            </a:r>
          </a:p>
          <a:p>
            <a:pPr algn="ctr"/>
            <a:r>
              <a:rPr lang="en-US" sz="2400"/>
              <a:t>Conceptual Analysis</a:t>
            </a:r>
          </a:p>
          <a:p>
            <a:pPr algn="l">
              <a:spcBef>
                <a:spcPct val="50000"/>
              </a:spcBef>
              <a:buClr>
                <a:schemeClr val="hlink"/>
              </a:buClr>
              <a:buFont typeface="Wingdings" pitchFamily="2" charset="2"/>
              <a:buChar char="§"/>
            </a:pPr>
            <a:r>
              <a:rPr lang="en-US" sz="2000"/>
              <a:t>the concept of knowledge</a:t>
            </a:r>
          </a:p>
          <a:p>
            <a:pPr algn="l">
              <a:spcBef>
                <a:spcPct val="50000"/>
              </a:spcBef>
              <a:buClr>
                <a:schemeClr val="hlink"/>
              </a:buClr>
              <a:buFont typeface="Wingdings" pitchFamily="2" charset="2"/>
              <a:buChar char="§"/>
            </a:pPr>
            <a:r>
              <a:rPr lang="en-US" sz="2000"/>
              <a:t>the concept of justice</a:t>
            </a:r>
          </a:p>
          <a:p>
            <a:pPr algn="l">
              <a:spcBef>
                <a:spcPct val="50000"/>
              </a:spcBef>
              <a:buClr>
                <a:schemeClr val="hlink"/>
              </a:buClr>
              <a:buFont typeface="Wingdings" pitchFamily="2" charset="2"/>
              <a:buChar char="§"/>
            </a:pPr>
            <a:r>
              <a:rPr lang="en-US" sz="2000"/>
              <a:t>the concept of causation</a:t>
            </a:r>
          </a:p>
        </p:txBody>
      </p:sp>
      <p:sp>
        <p:nvSpPr>
          <p:cNvPr id="1295366" name="Text Box 6"/>
          <p:cNvSpPr txBox="1">
            <a:spLocks noChangeArrowheads="1"/>
          </p:cNvSpPr>
          <p:nvPr/>
        </p:nvSpPr>
        <p:spPr bwMode="auto">
          <a:xfrm>
            <a:off x="3276600" y="1600200"/>
            <a:ext cx="2438400" cy="32988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2.</a:t>
            </a:r>
          </a:p>
          <a:p>
            <a:pPr algn="ctr"/>
            <a:r>
              <a:rPr lang="en-US" sz="2400"/>
              <a:t>Characterizing a philosophically important phenomenon</a:t>
            </a:r>
          </a:p>
          <a:p>
            <a:pPr algn="l">
              <a:spcBef>
                <a:spcPct val="50000"/>
              </a:spcBef>
              <a:buClr>
                <a:schemeClr val="hlink"/>
              </a:buClr>
              <a:buFont typeface="Wingdings" pitchFamily="2" charset="2"/>
              <a:buChar char="§"/>
            </a:pPr>
            <a:r>
              <a:rPr lang="en-US" sz="2000"/>
              <a:t>knowledge</a:t>
            </a:r>
          </a:p>
          <a:p>
            <a:pPr algn="l">
              <a:spcBef>
                <a:spcPct val="50000"/>
              </a:spcBef>
              <a:buClr>
                <a:schemeClr val="hlink"/>
              </a:buClr>
              <a:buFont typeface="Wingdings" pitchFamily="2" charset="2"/>
              <a:buChar char="§"/>
            </a:pPr>
            <a:r>
              <a:rPr lang="en-US" sz="2000"/>
              <a:t>justice</a:t>
            </a:r>
          </a:p>
          <a:p>
            <a:pPr algn="l">
              <a:spcBef>
                <a:spcPct val="50000"/>
              </a:spcBef>
              <a:buClr>
                <a:schemeClr val="hlink"/>
              </a:buClr>
              <a:buFont typeface="Wingdings" pitchFamily="2" charset="2"/>
              <a:buChar char="§"/>
            </a:pPr>
            <a:r>
              <a:rPr lang="en-US" sz="2000"/>
              <a:t>causation</a:t>
            </a:r>
          </a:p>
        </p:txBody>
      </p:sp>
      <p:sp>
        <p:nvSpPr>
          <p:cNvPr id="1295367" name="Text Box 7"/>
          <p:cNvSpPr txBox="1">
            <a:spLocks noChangeArrowheads="1"/>
          </p:cNvSpPr>
          <p:nvPr/>
        </p:nvSpPr>
        <p:spPr bwMode="auto">
          <a:xfrm>
            <a:off x="6172200" y="1600200"/>
            <a:ext cx="2438400" cy="37560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3.</a:t>
            </a:r>
          </a:p>
          <a:p>
            <a:pPr algn="ctr"/>
            <a:r>
              <a:rPr lang="en-US" sz="2400"/>
              <a:t>Defend claims that are explicitly normative</a:t>
            </a:r>
          </a:p>
          <a:p>
            <a:pPr algn="l">
              <a:spcBef>
                <a:spcPct val="50000"/>
              </a:spcBef>
              <a:buClr>
                <a:schemeClr val="hlink"/>
              </a:buClr>
              <a:buFont typeface="Wingdings" pitchFamily="2" charset="2"/>
              <a:buChar char="§"/>
            </a:pPr>
            <a:r>
              <a:rPr lang="en-US" sz="2000"/>
              <a:t>how people should revise their beliefs</a:t>
            </a:r>
          </a:p>
          <a:p>
            <a:pPr algn="l">
              <a:spcBef>
                <a:spcPct val="50000"/>
              </a:spcBef>
              <a:buClr>
                <a:schemeClr val="hlink"/>
              </a:buClr>
              <a:buFont typeface="Wingdings" pitchFamily="2" charset="2"/>
              <a:buChar char="§"/>
            </a:pPr>
            <a:r>
              <a:rPr lang="en-US" sz="2000"/>
              <a:t>what sort of people we should be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881DFE99-63F2-4236-92DF-2E44E798AAE8}" type="slidenum">
              <a:rPr lang="en-US"/>
              <a:pPr/>
              <a:t>34</a:t>
            </a:fld>
            <a:endParaRPr lang="en-US"/>
          </a:p>
        </p:txBody>
      </p:sp>
      <p:sp>
        <p:nvSpPr>
          <p:cNvPr id="1299458" name="Rectangle 2"/>
          <p:cNvSpPr>
            <a:spLocks noGrp="1" noChangeArrowheads="1"/>
          </p:cNvSpPr>
          <p:nvPr>
            <p:ph type="title"/>
          </p:nvPr>
        </p:nvSpPr>
        <p:spPr/>
        <p:txBody>
          <a:bodyPr/>
          <a:lstStyle/>
          <a:p>
            <a:pPr algn="ctr"/>
            <a:r>
              <a:rPr lang="en-US" sz="3200">
                <a:latin typeface="Arial" charset="0"/>
              </a:rPr>
              <a:t>Three Families of Philosophical Projects</a:t>
            </a:r>
            <a:endParaRPr lang="en-US" sz="3800">
              <a:latin typeface="Arial" charset="0"/>
            </a:endParaRPr>
          </a:p>
        </p:txBody>
      </p:sp>
      <p:sp>
        <p:nvSpPr>
          <p:cNvPr id="1299459" name="Text Box 3"/>
          <p:cNvSpPr txBox="1">
            <a:spLocks noChangeArrowheads="1"/>
          </p:cNvSpPr>
          <p:nvPr/>
        </p:nvSpPr>
        <p:spPr bwMode="auto">
          <a:xfrm>
            <a:off x="838200" y="1600200"/>
            <a:ext cx="1828800" cy="348297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1.</a:t>
            </a:r>
          </a:p>
          <a:p>
            <a:pPr algn="ctr"/>
            <a:r>
              <a:rPr lang="en-US" sz="2400"/>
              <a:t>Conceptual Analysis</a:t>
            </a:r>
          </a:p>
          <a:p>
            <a:pPr algn="l">
              <a:spcBef>
                <a:spcPct val="50000"/>
              </a:spcBef>
              <a:buClr>
                <a:schemeClr val="hlink"/>
              </a:buClr>
              <a:buFont typeface="Wingdings" pitchFamily="2" charset="2"/>
              <a:buChar char="§"/>
            </a:pPr>
            <a:r>
              <a:rPr lang="en-US" sz="2000"/>
              <a:t>the concept of knowledge</a:t>
            </a:r>
          </a:p>
          <a:p>
            <a:pPr algn="l">
              <a:spcBef>
                <a:spcPct val="50000"/>
              </a:spcBef>
              <a:buClr>
                <a:schemeClr val="hlink"/>
              </a:buClr>
              <a:buFont typeface="Wingdings" pitchFamily="2" charset="2"/>
              <a:buChar char="§"/>
            </a:pPr>
            <a:r>
              <a:rPr lang="en-US" sz="2000"/>
              <a:t>the concept of justice</a:t>
            </a:r>
          </a:p>
          <a:p>
            <a:pPr algn="l">
              <a:spcBef>
                <a:spcPct val="50000"/>
              </a:spcBef>
              <a:buClr>
                <a:schemeClr val="hlink"/>
              </a:buClr>
              <a:buFont typeface="Wingdings" pitchFamily="2" charset="2"/>
              <a:buChar char="§"/>
            </a:pPr>
            <a:r>
              <a:rPr lang="en-US" sz="2000"/>
              <a:t>the concept of causation</a:t>
            </a:r>
          </a:p>
        </p:txBody>
      </p:sp>
      <p:sp>
        <p:nvSpPr>
          <p:cNvPr id="1299460" name="Text Box 4"/>
          <p:cNvSpPr txBox="1">
            <a:spLocks noChangeArrowheads="1"/>
          </p:cNvSpPr>
          <p:nvPr/>
        </p:nvSpPr>
        <p:spPr bwMode="auto">
          <a:xfrm>
            <a:off x="3276600" y="1600200"/>
            <a:ext cx="2438400" cy="32988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2.</a:t>
            </a:r>
          </a:p>
          <a:p>
            <a:pPr algn="ctr"/>
            <a:r>
              <a:rPr lang="en-US" sz="2400"/>
              <a:t>Characterizing a philosophically important phenomenon</a:t>
            </a:r>
          </a:p>
          <a:p>
            <a:pPr algn="l">
              <a:spcBef>
                <a:spcPct val="50000"/>
              </a:spcBef>
              <a:buClr>
                <a:schemeClr val="hlink"/>
              </a:buClr>
              <a:buFont typeface="Wingdings" pitchFamily="2" charset="2"/>
              <a:buChar char="§"/>
            </a:pPr>
            <a:r>
              <a:rPr lang="en-US" sz="2000"/>
              <a:t>knowledge</a:t>
            </a:r>
          </a:p>
          <a:p>
            <a:pPr algn="l">
              <a:spcBef>
                <a:spcPct val="50000"/>
              </a:spcBef>
              <a:buClr>
                <a:schemeClr val="hlink"/>
              </a:buClr>
              <a:buFont typeface="Wingdings" pitchFamily="2" charset="2"/>
              <a:buChar char="§"/>
            </a:pPr>
            <a:r>
              <a:rPr lang="en-US" sz="2000"/>
              <a:t>justice</a:t>
            </a:r>
          </a:p>
          <a:p>
            <a:pPr algn="l">
              <a:spcBef>
                <a:spcPct val="50000"/>
              </a:spcBef>
              <a:buClr>
                <a:schemeClr val="hlink"/>
              </a:buClr>
              <a:buFont typeface="Wingdings" pitchFamily="2" charset="2"/>
              <a:buChar char="§"/>
            </a:pPr>
            <a:r>
              <a:rPr lang="en-US" sz="2000"/>
              <a:t>causation</a:t>
            </a:r>
          </a:p>
        </p:txBody>
      </p:sp>
      <p:sp>
        <p:nvSpPr>
          <p:cNvPr id="1299461" name="Text Box 5"/>
          <p:cNvSpPr txBox="1">
            <a:spLocks noChangeArrowheads="1"/>
          </p:cNvSpPr>
          <p:nvPr/>
        </p:nvSpPr>
        <p:spPr bwMode="auto">
          <a:xfrm>
            <a:off x="6172200" y="1600200"/>
            <a:ext cx="2438400" cy="37560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3.</a:t>
            </a:r>
          </a:p>
          <a:p>
            <a:pPr algn="ctr"/>
            <a:r>
              <a:rPr lang="en-US" sz="2400"/>
              <a:t>Defend claims that are explicitly normative</a:t>
            </a:r>
          </a:p>
          <a:p>
            <a:pPr algn="l">
              <a:spcBef>
                <a:spcPct val="50000"/>
              </a:spcBef>
              <a:buClr>
                <a:schemeClr val="hlink"/>
              </a:buClr>
              <a:buFont typeface="Wingdings" pitchFamily="2" charset="2"/>
              <a:buChar char="§"/>
            </a:pPr>
            <a:r>
              <a:rPr lang="en-US" sz="2000"/>
              <a:t>how people should revise their beliefs</a:t>
            </a:r>
          </a:p>
          <a:p>
            <a:pPr algn="l">
              <a:spcBef>
                <a:spcPct val="50000"/>
              </a:spcBef>
              <a:buClr>
                <a:schemeClr val="hlink"/>
              </a:buClr>
              <a:buFont typeface="Wingdings" pitchFamily="2" charset="2"/>
              <a:buChar char="§"/>
            </a:pPr>
            <a:r>
              <a:rPr lang="en-US" sz="2000"/>
              <a:t>what sort of people we should be</a:t>
            </a:r>
          </a:p>
        </p:txBody>
      </p:sp>
      <p:grpSp>
        <p:nvGrpSpPr>
          <p:cNvPr id="2" name="Group 10"/>
          <p:cNvGrpSpPr/>
          <p:nvPr/>
        </p:nvGrpSpPr>
        <p:grpSpPr>
          <a:xfrm>
            <a:off x="1524000" y="5181600"/>
            <a:ext cx="6019800" cy="1088886"/>
            <a:chOff x="1524000" y="5181600"/>
            <a:chExt cx="6019800" cy="1088886"/>
          </a:xfrm>
        </p:grpSpPr>
        <p:sp>
          <p:nvSpPr>
            <p:cNvPr id="1299463" name="Text Box 7"/>
            <p:cNvSpPr txBox="1">
              <a:spLocks noChangeArrowheads="1"/>
            </p:cNvSpPr>
            <p:nvPr/>
          </p:nvSpPr>
          <p:spPr bwMode="auto">
            <a:xfrm>
              <a:off x="1600200" y="5562600"/>
              <a:ext cx="5943600" cy="707886"/>
            </a:xfrm>
            <a:prstGeom prst="rect">
              <a:avLst/>
            </a:prstGeom>
            <a:noFill/>
            <a:ln w="9525">
              <a:noFill/>
              <a:miter lim="800000"/>
              <a:headEnd/>
              <a:tailEnd/>
            </a:ln>
            <a:effectLst/>
          </p:spPr>
          <p:txBody>
            <a:bodyPr>
              <a:spAutoFit/>
            </a:bodyPr>
            <a:lstStyle/>
            <a:p>
              <a:pPr algn="ctr">
                <a:spcBef>
                  <a:spcPct val="50000"/>
                </a:spcBef>
              </a:pPr>
              <a:r>
                <a:rPr lang="en-US" sz="2000" b="1" dirty="0" smtClean="0">
                  <a:solidFill>
                    <a:schemeClr val="accent2"/>
                  </a:solidFill>
                  <a:effectLst>
                    <a:outerShdw blurRad="38100" dist="38100" dir="2700000" algn="tl">
                      <a:srgbClr val="000000"/>
                    </a:outerShdw>
                  </a:effectLst>
                </a:rPr>
                <a:t>I have </a:t>
              </a:r>
              <a:r>
                <a:rPr lang="en-US" sz="2000" b="1" dirty="0">
                  <a:solidFill>
                    <a:schemeClr val="accent2"/>
                  </a:solidFill>
                  <a:effectLst>
                    <a:outerShdw blurRad="38100" dist="38100" dir="2700000" algn="tl">
                      <a:srgbClr val="000000"/>
                    </a:outerShdw>
                  </a:effectLst>
                </a:rPr>
                <a:t>no </a:t>
              </a:r>
              <a:r>
                <a:rPr lang="en-US" sz="2000" b="1" i="1" u="sng" dirty="0">
                  <a:solidFill>
                    <a:schemeClr val="accent2"/>
                  </a:solidFill>
                  <a:effectLst>
                    <a:outerShdw blurRad="38100" dist="38100" dir="2700000" algn="tl">
                      <a:srgbClr val="000000"/>
                    </a:outerShdw>
                  </a:effectLst>
                  <a:uFill>
                    <a:solidFill>
                      <a:schemeClr val="tx1"/>
                    </a:solidFill>
                  </a:uFill>
                </a:rPr>
                <a:t>in principle</a:t>
              </a:r>
              <a:r>
                <a:rPr lang="en-US" sz="2000" b="1" u="sng" dirty="0">
                  <a:solidFill>
                    <a:schemeClr val="accent2"/>
                  </a:solidFill>
                  <a:effectLst>
                    <a:outerShdw blurRad="38100" dist="38100" dir="2700000" algn="tl">
                      <a:srgbClr val="000000"/>
                    </a:outerShdw>
                  </a:effectLst>
                  <a:uFill>
                    <a:solidFill>
                      <a:schemeClr val="tx1"/>
                    </a:solidFill>
                  </a:uFill>
                </a:rPr>
                <a:t> </a:t>
              </a:r>
              <a:r>
                <a:rPr lang="en-US" sz="2000" b="1" u="sng" dirty="0" smtClean="0">
                  <a:solidFill>
                    <a:schemeClr val="accent2"/>
                  </a:solidFill>
                  <a:effectLst>
                    <a:outerShdw blurRad="38100" dist="38100" dir="2700000" algn="tl">
                      <a:srgbClr val="000000"/>
                    </a:outerShdw>
                  </a:effectLst>
                  <a:uFill>
                    <a:solidFill>
                      <a:schemeClr val="tx1"/>
                    </a:solidFill>
                  </a:uFill>
                </a:rPr>
                <a:t> </a:t>
              </a:r>
              <a:r>
                <a:rPr lang="en-US" sz="2000" b="1" dirty="0" smtClean="0">
                  <a:solidFill>
                    <a:schemeClr val="accent2"/>
                  </a:solidFill>
                  <a:effectLst>
                    <a:outerShdw blurRad="38100" dist="38100" dir="2700000" algn="tl">
                      <a:srgbClr val="000000"/>
                    </a:outerShdw>
                  </a:effectLst>
                </a:rPr>
                <a:t>objection </a:t>
              </a:r>
              <a:r>
                <a:rPr lang="en-US" sz="2000" b="1" dirty="0">
                  <a:solidFill>
                    <a:schemeClr val="accent2"/>
                  </a:solidFill>
                  <a:effectLst>
                    <a:outerShdw blurRad="38100" dist="38100" dir="2700000" algn="tl">
                      <a:srgbClr val="000000"/>
                    </a:outerShdw>
                  </a:effectLst>
                </a:rPr>
                <a:t>to using </a:t>
              </a:r>
              <a:r>
                <a:rPr lang="en-US" sz="2000" b="1" dirty="0" smtClean="0">
                  <a:solidFill>
                    <a:schemeClr val="accent2"/>
                  </a:solidFill>
                  <a:effectLst>
                    <a:outerShdw blurRad="38100" dist="38100" dir="2700000" algn="tl">
                      <a:srgbClr val="000000"/>
                    </a:outerShdw>
                  </a:effectLst>
                </a:rPr>
                <a:t>     intuitions </a:t>
              </a:r>
              <a:r>
                <a:rPr lang="en-US" sz="2000" b="1" dirty="0">
                  <a:solidFill>
                    <a:schemeClr val="accent2"/>
                  </a:solidFill>
                  <a:effectLst>
                    <a:outerShdw blurRad="38100" dist="38100" dir="2700000" algn="tl">
                      <a:srgbClr val="000000"/>
                    </a:outerShdw>
                  </a:effectLst>
                </a:rPr>
                <a:t>as evidence for projects of this sort</a:t>
              </a:r>
              <a:r>
                <a:rPr lang="en-US" sz="2000" dirty="0"/>
                <a:t>. </a:t>
              </a:r>
            </a:p>
          </p:txBody>
        </p:sp>
        <p:grpSp>
          <p:nvGrpSpPr>
            <p:cNvPr id="3" name="Group 8"/>
            <p:cNvGrpSpPr>
              <a:grpSpLocks/>
            </p:cNvGrpSpPr>
            <p:nvPr/>
          </p:nvGrpSpPr>
          <p:grpSpPr bwMode="auto">
            <a:xfrm>
              <a:off x="1524000" y="5181600"/>
              <a:ext cx="381000" cy="914400"/>
              <a:chOff x="816" y="3264"/>
              <a:chExt cx="240" cy="576"/>
            </a:xfrm>
          </p:grpSpPr>
          <p:sp>
            <p:nvSpPr>
              <p:cNvPr id="1299465" name="Line 9"/>
              <p:cNvSpPr>
                <a:spLocks noChangeShapeType="1"/>
              </p:cNvSpPr>
              <p:nvPr/>
            </p:nvSpPr>
            <p:spPr bwMode="auto">
              <a:xfrm flipH="1">
                <a:off x="816" y="3840"/>
                <a:ext cx="240" cy="0"/>
              </a:xfrm>
              <a:prstGeom prst="line">
                <a:avLst/>
              </a:prstGeom>
              <a:noFill/>
              <a:ln w="38100">
                <a:solidFill>
                  <a:schemeClr val="accent2"/>
                </a:solidFill>
                <a:round/>
                <a:headEnd/>
                <a:tailEnd/>
              </a:ln>
              <a:effectLst/>
            </p:spPr>
            <p:txBody>
              <a:bodyPr/>
              <a:lstStyle/>
              <a:p>
                <a:endParaRPr lang="en-US"/>
              </a:p>
            </p:txBody>
          </p:sp>
          <p:sp>
            <p:nvSpPr>
              <p:cNvPr id="1299466" name="Line 10"/>
              <p:cNvSpPr>
                <a:spLocks noChangeShapeType="1"/>
              </p:cNvSpPr>
              <p:nvPr/>
            </p:nvSpPr>
            <p:spPr bwMode="auto">
              <a:xfrm flipV="1">
                <a:off x="816" y="3264"/>
                <a:ext cx="0" cy="576"/>
              </a:xfrm>
              <a:prstGeom prst="line">
                <a:avLst/>
              </a:prstGeom>
              <a:noFill/>
              <a:ln w="38100">
                <a:solidFill>
                  <a:schemeClr val="accent2"/>
                </a:solidFill>
                <a:round/>
                <a:headEnd/>
                <a:tailEnd type="triangle" w="med" len="med"/>
              </a:ln>
              <a:effectLst/>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EABF3E97-8F89-40D6-887F-77B3B51E6216}" type="slidenum">
              <a:rPr lang="en-US"/>
              <a:pPr/>
              <a:t>35</a:t>
            </a:fld>
            <a:endParaRPr lang="en-US"/>
          </a:p>
        </p:txBody>
      </p:sp>
      <p:sp>
        <p:nvSpPr>
          <p:cNvPr id="1301506" name="Rectangle 2"/>
          <p:cNvSpPr>
            <a:spLocks noGrp="1" noChangeArrowheads="1"/>
          </p:cNvSpPr>
          <p:nvPr>
            <p:ph type="title"/>
          </p:nvPr>
        </p:nvSpPr>
        <p:spPr/>
        <p:txBody>
          <a:bodyPr/>
          <a:lstStyle/>
          <a:p>
            <a:pPr algn="ctr"/>
            <a:r>
              <a:rPr lang="en-US" sz="3200">
                <a:latin typeface="Arial" charset="0"/>
              </a:rPr>
              <a:t>Three Families of Philosophical Projects</a:t>
            </a:r>
            <a:endParaRPr lang="en-US" sz="3800">
              <a:latin typeface="Arial" charset="0"/>
            </a:endParaRPr>
          </a:p>
        </p:txBody>
      </p:sp>
      <p:sp>
        <p:nvSpPr>
          <p:cNvPr id="1301507" name="Text Box 3"/>
          <p:cNvSpPr txBox="1">
            <a:spLocks noChangeArrowheads="1"/>
          </p:cNvSpPr>
          <p:nvPr/>
        </p:nvSpPr>
        <p:spPr bwMode="auto">
          <a:xfrm>
            <a:off x="838200" y="1600200"/>
            <a:ext cx="1828800" cy="348297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1.</a:t>
            </a:r>
          </a:p>
          <a:p>
            <a:pPr algn="ctr"/>
            <a:r>
              <a:rPr lang="en-US" sz="2400"/>
              <a:t>Conceptual Analysis</a:t>
            </a:r>
          </a:p>
          <a:p>
            <a:pPr algn="l">
              <a:spcBef>
                <a:spcPct val="50000"/>
              </a:spcBef>
              <a:buClr>
                <a:schemeClr val="hlink"/>
              </a:buClr>
              <a:buFont typeface="Wingdings" pitchFamily="2" charset="2"/>
              <a:buChar char="§"/>
            </a:pPr>
            <a:r>
              <a:rPr lang="en-US" sz="2000"/>
              <a:t>the concept of knowledge</a:t>
            </a:r>
          </a:p>
          <a:p>
            <a:pPr algn="l">
              <a:spcBef>
                <a:spcPct val="50000"/>
              </a:spcBef>
              <a:buClr>
                <a:schemeClr val="hlink"/>
              </a:buClr>
              <a:buFont typeface="Wingdings" pitchFamily="2" charset="2"/>
              <a:buChar char="§"/>
            </a:pPr>
            <a:r>
              <a:rPr lang="en-US" sz="2000"/>
              <a:t>the concept of justice</a:t>
            </a:r>
          </a:p>
          <a:p>
            <a:pPr algn="l">
              <a:spcBef>
                <a:spcPct val="50000"/>
              </a:spcBef>
              <a:buClr>
                <a:schemeClr val="hlink"/>
              </a:buClr>
              <a:buFont typeface="Wingdings" pitchFamily="2" charset="2"/>
              <a:buChar char="§"/>
            </a:pPr>
            <a:r>
              <a:rPr lang="en-US" sz="2000"/>
              <a:t>the concept of causation</a:t>
            </a:r>
          </a:p>
        </p:txBody>
      </p:sp>
      <p:sp>
        <p:nvSpPr>
          <p:cNvPr id="1301508" name="Text Box 4"/>
          <p:cNvSpPr txBox="1">
            <a:spLocks noChangeArrowheads="1"/>
          </p:cNvSpPr>
          <p:nvPr/>
        </p:nvSpPr>
        <p:spPr bwMode="auto">
          <a:xfrm>
            <a:off x="3276600" y="1600200"/>
            <a:ext cx="2438400" cy="32988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2.</a:t>
            </a:r>
          </a:p>
          <a:p>
            <a:pPr algn="ctr"/>
            <a:r>
              <a:rPr lang="en-US" sz="2400"/>
              <a:t>Characterizing a philosophically important phenomenon</a:t>
            </a:r>
          </a:p>
          <a:p>
            <a:pPr algn="l">
              <a:spcBef>
                <a:spcPct val="50000"/>
              </a:spcBef>
              <a:buClr>
                <a:schemeClr val="hlink"/>
              </a:buClr>
              <a:buFont typeface="Wingdings" pitchFamily="2" charset="2"/>
              <a:buChar char="§"/>
            </a:pPr>
            <a:r>
              <a:rPr lang="en-US" sz="2000"/>
              <a:t>knowledge</a:t>
            </a:r>
          </a:p>
          <a:p>
            <a:pPr algn="l">
              <a:spcBef>
                <a:spcPct val="50000"/>
              </a:spcBef>
              <a:buClr>
                <a:schemeClr val="hlink"/>
              </a:buClr>
              <a:buFont typeface="Wingdings" pitchFamily="2" charset="2"/>
              <a:buChar char="§"/>
            </a:pPr>
            <a:r>
              <a:rPr lang="en-US" sz="2000"/>
              <a:t>justice</a:t>
            </a:r>
          </a:p>
          <a:p>
            <a:pPr algn="l">
              <a:spcBef>
                <a:spcPct val="50000"/>
              </a:spcBef>
              <a:buClr>
                <a:schemeClr val="hlink"/>
              </a:buClr>
              <a:buFont typeface="Wingdings" pitchFamily="2" charset="2"/>
              <a:buChar char="§"/>
            </a:pPr>
            <a:r>
              <a:rPr lang="en-US" sz="2000"/>
              <a:t>causation</a:t>
            </a:r>
          </a:p>
        </p:txBody>
      </p:sp>
      <p:sp>
        <p:nvSpPr>
          <p:cNvPr id="1301509" name="Text Box 5"/>
          <p:cNvSpPr txBox="1">
            <a:spLocks noChangeArrowheads="1"/>
          </p:cNvSpPr>
          <p:nvPr/>
        </p:nvSpPr>
        <p:spPr bwMode="auto">
          <a:xfrm>
            <a:off x="6172200" y="1600200"/>
            <a:ext cx="2438400" cy="37560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3.</a:t>
            </a:r>
          </a:p>
          <a:p>
            <a:pPr algn="ctr"/>
            <a:r>
              <a:rPr lang="en-US" sz="2400"/>
              <a:t>Defend claims that are explicitly normative</a:t>
            </a:r>
          </a:p>
          <a:p>
            <a:pPr algn="l">
              <a:spcBef>
                <a:spcPct val="50000"/>
              </a:spcBef>
              <a:buClr>
                <a:schemeClr val="hlink"/>
              </a:buClr>
              <a:buFont typeface="Wingdings" pitchFamily="2" charset="2"/>
              <a:buChar char="§"/>
            </a:pPr>
            <a:r>
              <a:rPr lang="en-US" sz="2000"/>
              <a:t>how people should revise their beliefs</a:t>
            </a:r>
          </a:p>
          <a:p>
            <a:pPr algn="l">
              <a:spcBef>
                <a:spcPct val="50000"/>
              </a:spcBef>
              <a:buClr>
                <a:schemeClr val="hlink"/>
              </a:buClr>
              <a:buFont typeface="Wingdings" pitchFamily="2" charset="2"/>
              <a:buChar char="§"/>
            </a:pPr>
            <a:r>
              <a:rPr lang="en-US" sz="2000"/>
              <a:t>what sort of people we should be</a:t>
            </a:r>
          </a:p>
        </p:txBody>
      </p:sp>
      <p:sp>
        <p:nvSpPr>
          <p:cNvPr id="1301510" name="Text Box 6"/>
          <p:cNvSpPr txBox="1">
            <a:spLocks noChangeArrowheads="1"/>
          </p:cNvSpPr>
          <p:nvPr/>
        </p:nvSpPr>
        <p:spPr bwMode="auto">
          <a:xfrm>
            <a:off x="2057400" y="5562600"/>
            <a:ext cx="5257800" cy="1006475"/>
          </a:xfrm>
          <a:prstGeom prst="rect">
            <a:avLst/>
          </a:prstGeom>
          <a:noFill/>
          <a:ln w="9525">
            <a:noFill/>
            <a:miter lim="800000"/>
            <a:headEnd/>
            <a:tailEnd/>
          </a:ln>
          <a:effectLst/>
        </p:spPr>
        <p:txBody>
          <a:bodyPr>
            <a:spAutoFit/>
          </a:bodyPr>
          <a:lstStyle/>
          <a:p>
            <a:pPr algn="ctr">
              <a:spcBef>
                <a:spcPct val="50000"/>
              </a:spcBef>
            </a:pPr>
            <a:r>
              <a:rPr lang="en-US" sz="2000" dirty="0">
                <a:solidFill>
                  <a:schemeClr val="tx1"/>
                </a:solidFill>
              </a:rPr>
              <a:t>I</a:t>
            </a:r>
            <a:r>
              <a:rPr lang="en-US" sz="2000" dirty="0" smtClean="0">
                <a:solidFill>
                  <a:schemeClr val="tx1"/>
                </a:solidFill>
              </a:rPr>
              <a:t> </a:t>
            </a:r>
            <a:r>
              <a:rPr lang="en-US" sz="2000" dirty="0">
                <a:solidFill>
                  <a:schemeClr val="tx1"/>
                </a:solidFill>
              </a:rPr>
              <a:t>do have serious qualms about the way philosophers have </a:t>
            </a:r>
            <a:r>
              <a:rPr lang="en-US" sz="2000" dirty="0" smtClean="0">
                <a:solidFill>
                  <a:schemeClr val="tx1"/>
                </a:solidFill>
              </a:rPr>
              <a:t>gathered </a:t>
            </a:r>
            <a:r>
              <a:rPr lang="en-US" sz="2000" dirty="0">
                <a:solidFill>
                  <a:schemeClr val="tx1"/>
                </a:solidFill>
              </a:rPr>
              <a:t>evidence about intuitions. </a:t>
            </a:r>
            <a:r>
              <a:rPr lang="en-US" sz="2000" dirty="0">
                <a:solidFill>
                  <a:schemeClr val="bg1"/>
                </a:solidFill>
              </a:rPr>
              <a:t>But that’s a topic for another talk.</a:t>
            </a:r>
            <a:r>
              <a:rPr lang="en-US" sz="2000" dirty="0"/>
              <a:t> </a:t>
            </a:r>
          </a:p>
        </p:txBody>
      </p:sp>
      <p:grpSp>
        <p:nvGrpSpPr>
          <p:cNvPr id="2" name="Group 7"/>
          <p:cNvGrpSpPr>
            <a:grpSpLocks/>
          </p:cNvGrpSpPr>
          <p:nvPr/>
        </p:nvGrpSpPr>
        <p:grpSpPr bwMode="auto">
          <a:xfrm>
            <a:off x="1524000" y="5181600"/>
            <a:ext cx="381000" cy="914400"/>
            <a:chOff x="816" y="3264"/>
            <a:chExt cx="240" cy="576"/>
          </a:xfrm>
        </p:grpSpPr>
        <p:sp>
          <p:nvSpPr>
            <p:cNvPr id="1301512" name="Line 8"/>
            <p:cNvSpPr>
              <a:spLocks noChangeShapeType="1"/>
            </p:cNvSpPr>
            <p:nvPr/>
          </p:nvSpPr>
          <p:spPr bwMode="auto">
            <a:xfrm flipH="1">
              <a:off x="816" y="3840"/>
              <a:ext cx="240" cy="0"/>
            </a:xfrm>
            <a:prstGeom prst="line">
              <a:avLst/>
            </a:prstGeom>
            <a:noFill/>
            <a:ln w="38100">
              <a:solidFill>
                <a:schemeClr val="accent2"/>
              </a:solidFill>
              <a:round/>
              <a:headEnd/>
              <a:tailEnd/>
            </a:ln>
            <a:effectLst/>
          </p:spPr>
          <p:txBody>
            <a:bodyPr/>
            <a:lstStyle/>
            <a:p>
              <a:endParaRPr lang="en-US"/>
            </a:p>
          </p:txBody>
        </p:sp>
        <p:sp>
          <p:nvSpPr>
            <p:cNvPr id="1301513" name="Line 9"/>
            <p:cNvSpPr>
              <a:spLocks noChangeShapeType="1"/>
            </p:cNvSpPr>
            <p:nvPr/>
          </p:nvSpPr>
          <p:spPr bwMode="auto">
            <a:xfrm flipV="1">
              <a:off x="816" y="3264"/>
              <a:ext cx="0" cy="576"/>
            </a:xfrm>
            <a:prstGeom prst="line">
              <a:avLst/>
            </a:prstGeom>
            <a:noFill/>
            <a:ln w="38100">
              <a:solidFill>
                <a:schemeClr val="accent2"/>
              </a:solidFill>
              <a:round/>
              <a:headEnd/>
              <a:tailEnd type="triangle" w="med" len="med"/>
            </a:ln>
            <a:effectLst/>
          </p:spPr>
          <p:txBody>
            <a:bodyPr/>
            <a:lstStyle/>
            <a:p>
              <a:endParaRPr lang="en-US"/>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4785502-318C-48B5-8B7D-91B14624928D}" type="slidenum">
              <a:rPr lang="en-US"/>
              <a:pPr/>
              <a:t>36</a:t>
            </a:fld>
            <a:endParaRPr lang="en-US"/>
          </a:p>
        </p:txBody>
      </p:sp>
      <p:sp>
        <p:nvSpPr>
          <p:cNvPr id="1305602" name="Rectangle 2"/>
          <p:cNvSpPr>
            <a:spLocks noGrp="1" noChangeArrowheads="1"/>
          </p:cNvSpPr>
          <p:nvPr>
            <p:ph type="title"/>
          </p:nvPr>
        </p:nvSpPr>
        <p:spPr/>
        <p:txBody>
          <a:bodyPr/>
          <a:lstStyle/>
          <a:p>
            <a:pPr algn="ctr"/>
            <a:r>
              <a:rPr lang="en-US" sz="3200">
                <a:latin typeface="Arial" charset="0"/>
              </a:rPr>
              <a:t>Three Families of Philosophical Projects</a:t>
            </a:r>
            <a:endParaRPr lang="en-US" sz="3800">
              <a:latin typeface="Arial" charset="0"/>
            </a:endParaRPr>
          </a:p>
        </p:txBody>
      </p:sp>
      <p:sp>
        <p:nvSpPr>
          <p:cNvPr id="1305603" name="Text Box 3"/>
          <p:cNvSpPr txBox="1">
            <a:spLocks noChangeArrowheads="1"/>
          </p:cNvSpPr>
          <p:nvPr/>
        </p:nvSpPr>
        <p:spPr bwMode="auto">
          <a:xfrm>
            <a:off x="838200" y="1600200"/>
            <a:ext cx="1828800" cy="348297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1.</a:t>
            </a:r>
          </a:p>
          <a:p>
            <a:pPr algn="ctr"/>
            <a:r>
              <a:rPr lang="en-US" sz="2400"/>
              <a:t>Conceptual Analysis</a:t>
            </a:r>
          </a:p>
          <a:p>
            <a:pPr algn="l">
              <a:spcBef>
                <a:spcPct val="50000"/>
              </a:spcBef>
              <a:buClr>
                <a:schemeClr val="hlink"/>
              </a:buClr>
              <a:buFont typeface="Wingdings" pitchFamily="2" charset="2"/>
              <a:buChar char="§"/>
            </a:pPr>
            <a:r>
              <a:rPr lang="en-US" sz="2000"/>
              <a:t>the concept of knowledge</a:t>
            </a:r>
          </a:p>
          <a:p>
            <a:pPr algn="l">
              <a:spcBef>
                <a:spcPct val="50000"/>
              </a:spcBef>
              <a:buClr>
                <a:schemeClr val="hlink"/>
              </a:buClr>
              <a:buFont typeface="Wingdings" pitchFamily="2" charset="2"/>
              <a:buChar char="§"/>
            </a:pPr>
            <a:r>
              <a:rPr lang="en-US" sz="2000"/>
              <a:t>the concept of justice</a:t>
            </a:r>
          </a:p>
          <a:p>
            <a:pPr algn="l">
              <a:spcBef>
                <a:spcPct val="50000"/>
              </a:spcBef>
              <a:buClr>
                <a:schemeClr val="hlink"/>
              </a:buClr>
              <a:buFont typeface="Wingdings" pitchFamily="2" charset="2"/>
              <a:buChar char="§"/>
            </a:pPr>
            <a:r>
              <a:rPr lang="en-US" sz="2000"/>
              <a:t>the concept of causation</a:t>
            </a:r>
          </a:p>
        </p:txBody>
      </p:sp>
      <p:sp>
        <p:nvSpPr>
          <p:cNvPr id="1305604" name="Text Box 4"/>
          <p:cNvSpPr txBox="1">
            <a:spLocks noChangeArrowheads="1"/>
          </p:cNvSpPr>
          <p:nvPr/>
        </p:nvSpPr>
        <p:spPr bwMode="auto">
          <a:xfrm>
            <a:off x="3276600" y="1600200"/>
            <a:ext cx="2438400" cy="32988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2.</a:t>
            </a:r>
          </a:p>
          <a:p>
            <a:pPr algn="ctr"/>
            <a:r>
              <a:rPr lang="en-US" sz="2400"/>
              <a:t>Characterizing a philosophically important phenomenon</a:t>
            </a:r>
          </a:p>
          <a:p>
            <a:pPr algn="l">
              <a:spcBef>
                <a:spcPct val="50000"/>
              </a:spcBef>
              <a:buClr>
                <a:schemeClr val="hlink"/>
              </a:buClr>
              <a:buFont typeface="Wingdings" pitchFamily="2" charset="2"/>
              <a:buChar char="§"/>
            </a:pPr>
            <a:r>
              <a:rPr lang="en-US" sz="2000"/>
              <a:t>knowledge</a:t>
            </a:r>
          </a:p>
          <a:p>
            <a:pPr algn="l">
              <a:spcBef>
                <a:spcPct val="50000"/>
              </a:spcBef>
              <a:buClr>
                <a:schemeClr val="hlink"/>
              </a:buClr>
              <a:buFont typeface="Wingdings" pitchFamily="2" charset="2"/>
              <a:buChar char="§"/>
            </a:pPr>
            <a:r>
              <a:rPr lang="en-US" sz="2000"/>
              <a:t>justice</a:t>
            </a:r>
          </a:p>
          <a:p>
            <a:pPr algn="l">
              <a:spcBef>
                <a:spcPct val="50000"/>
              </a:spcBef>
              <a:buClr>
                <a:schemeClr val="hlink"/>
              </a:buClr>
              <a:buFont typeface="Wingdings" pitchFamily="2" charset="2"/>
              <a:buChar char="§"/>
            </a:pPr>
            <a:r>
              <a:rPr lang="en-US" sz="2000"/>
              <a:t>causation</a:t>
            </a:r>
          </a:p>
        </p:txBody>
      </p:sp>
      <p:sp>
        <p:nvSpPr>
          <p:cNvPr id="1305605" name="Text Box 5"/>
          <p:cNvSpPr txBox="1">
            <a:spLocks noChangeArrowheads="1"/>
          </p:cNvSpPr>
          <p:nvPr/>
        </p:nvSpPr>
        <p:spPr bwMode="auto">
          <a:xfrm>
            <a:off x="6172200" y="1600200"/>
            <a:ext cx="2438400" cy="37560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3.</a:t>
            </a:r>
          </a:p>
          <a:p>
            <a:pPr algn="ctr"/>
            <a:r>
              <a:rPr lang="en-US" sz="2400"/>
              <a:t>Defend claims that are explicitly normative</a:t>
            </a:r>
          </a:p>
          <a:p>
            <a:pPr algn="l">
              <a:spcBef>
                <a:spcPct val="50000"/>
              </a:spcBef>
              <a:buClr>
                <a:schemeClr val="hlink"/>
              </a:buClr>
              <a:buFont typeface="Wingdings" pitchFamily="2" charset="2"/>
              <a:buChar char="§"/>
            </a:pPr>
            <a:r>
              <a:rPr lang="en-US" sz="2000"/>
              <a:t>how people should revise their beliefs</a:t>
            </a:r>
          </a:p>
          <a:p>
            <a:pPr algn="l">
              <a:spcBef>
                <a:spcPct val="50000"/>
              </a:spcBef>
              <a:buClr>
                <a:schemeClr val="hlink"/>
              </a:buClr>
              <a:buFont typeface="Wingdings" pitchFamily="2" charset="2"/>
              <a:buChar char="§"/>
            </a:pPr>
            <a:r>
              <a:rPr lang="en-US" sz="2000"/>
              <a:t>what sort of people we should be</a:t>
            </a:r>
          </a:p>
        </p:txBody>
      </p:sp>
      <p:sp>
        <p:nvSpPr>
          <p:cNvPr id="1305606" name="Text Box 6"/>
          <p:cNvSpPr txBox="1">
            <a:spLocks noChangeArrowheads="1"/>
          </p:cNvSpPr>
          <p:nvPr/>
        </p:nvSpPr>
        <p:spPr bwMode="auto">
          <a:xfrm>
            <a:off x="2057400" y="5562600"/>
            <a:ext cx="5257800" cy="1006475"/>
          </a:xfrm>
          <a:prstGeom prst="rect">
            <a:avLst/>
          </a:prstGeom>
          <a:noFill/>
          <a:ln w="9525">
            <a:noFill/>
            <a:miter lim="800000"/>
            <a:headEnd/>
            <a:tailEnd/>
          </a:ln>
          <a:effectLst/>
        </p:spPr>
        <p:txBody>
          <a:bodyPr>
            <a:spAutoFit/>
          </a:bodyPr>
          <a:lstStyle/>
          <a:p>
            <a:pPr algn="ctr">
              <a:spcBef>
                <a:spcPct val="50000"/>
              </a:spcBef>
            </a:pPr>
            <a:r>
              <a:rPr lang="en-US" sz="2000" dirty="0" smtClean="0">
                <a:solidFill>
                  <a:schemeClr val="tx1"/>
                </a:solidFill>
              </a:rPr>
              <a:t>I do </a:t>
            </a:r>
            <a:r>
              <a:rPr lang="en-US" sz="2000" dirty="0">
                <a:solidFill>
                  <a:schemeClr val="tx1"/>
                </a:solidFill>
              </a:rPr>
              <a:t>have serious qualms about the way philosophers have </a:t>
            </a:r>
            <a:r>
              <a:rPr lang="en-US" sz="2000" dirty="0" smtClean="0">
                <a:solidFill>
                  <a:schemeClr val="tx1"/>
                </a:solidFill>
              </a:rPr>
              <a:t>gathered </a:t>
            </a:r>
            <a:r>
              <a:rPr lang="en-US" sz="2000" dirty="0">
                <a:solidFill>
                  <a:schemeClr val="tx1"/>
                </a:solidFill>
              </a:rPr>
              <a:t>evidence about intuitions. But that’s a topic for another talk. </a:t>
            </a:r>
          </a:p>
        </p:txBody>
      </p:sp>
      <p:grpSp>
        <p:nvGrpSpPr>
          <p:cNvPr id="2" name="Group 7"/>
          <p:cNvGrpSpPr>
            <a:grpSpLocks/>
          </p:cNvGrpSpPr>
          <p:nvPr/>
        </p:nvGrpSpPr>
        <p:grpSpPr bwMode="auto">
          <a:xfrm>
            <a:off x="1524000" y="5181600"/>
            <a:ext cx="381000" cy="914400"/>
            <a:chOff x="816" y="3264"/>
            <a:chExt cx="240" cy="576"/>
          </a:xfrm>
        </p:grpSpPr>
        <p:sp>
          <p:nvSpPr>
            <p:cNvPr id="1305608" name="Line 8"/>
            <p:cNvSpPr>
              <a:spLocks noChangeShapeType="1"/>
            </p:cNvSpPr>
            <p:nvPr/>
          </p:nvSpPr>
          <p:spPr bwMode="auto">
            <a:xfrm flipH="1">
              <a:off x="816" y="3840"/>
              <a:ext cx="240" cy="0"/>
            </a:xfrm>
            <a:prstGeom prst="line">
              <a:avLst/>
            </a:prstGeom>
            <a:noFill/>
            <a:ln w="38100">
              <a:solidFill>
                <a:schemeClr val="accent2"/>
              </a:solidFill>
              <a:round/>
              <a:headEnd/>
              <a:tailEnd/>
            </a:ln>
            <a:effectLst/>
          </p:spPr>
          <p:txBody>
            <a:bodyPr/>
            <a:lstStyle/>
            <a:p>
              <a:endParaRPr lang="en-US"/>
            </a:p>
          </p:txBody>
        </p:sp>
        <p:sp>
          <p:nvSpPr>
            <p:cNvPr id="1305609" name="Line 9"/>
            <p:cNvSpPr>
              <a:spLocks noChangeShapeType="1"/>
            </p:cNvSpPr>
            <p:nvPr/>
          </p:nvSpPr>
          <p:spPr bwMode="auto">
            <a:xfrm flipV="1">
              <a:off x="816" y="3264"/>
              <a:ext cx="0" cy="576"/>
            </a:xfrm>
            <a:prstGeom prst="line">
              <a:avLst/>
            </a:prstGeom>
            <a:noFill/>
            <a:ln w="38100">
              <a:solidFill>
                <a:schemeClr val="accent2"/>
              </a:solidFill>
              <a:round/>
              <a:headEnd/>
              <a:tailEnd type="triangle" w="med" len="med"/>
            </a:ln>
            <a:effectLst/>
          </p:spPr>
          <p:txBody>
            <a:bodyPr/>
            <a:lstStyle/>
            <a:p>
              <a:endParaRPr lang="en-US"/>
            </a:p>
          </p:txBody>
        </p:sp>
      </p:grpSp>
    </p:spTree>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E5F63FD-90CD-41E1-9AC3-641D388D7B7F}" type="slidenum">
              <a:rPr lang="en-US"/>
              <a:pPr/>
              <a:t>37</a:t>
            </a:fld>
            <a:endParaRPr lang="en-US"/>
          </a:p>
        </p:txBody>
      </p:sp>
      <p:sp>
        <p:nvSpPr>
          <p:cNvPr id="1303554" name="Rectangle 2"/>
          <p:cNvSpPr>
            <a:spLocks noGrp="1" noChangeArrowheads="1"/>
          </p:cNvSpPr>
          <p:nvPr>
            <p:ph type="title"/>
          </p:nvPr>
        </p:nvSpPr>
        <p:spPr/>
        <p:txBody>
          <a:bodyPr/>
          <a:lstStyle/>
          <a:p>
            <a:pPr algn="ctr"/>
            <a:r>
              <a:rPr lang="en-US" sz="3200">
                <a:latin typeface="Arial" charset="0"/>
              </a:rPr>
              <a:t>Three Families of Philosophical Projects</a:t>
            </a:r>
            <a:endParaRPr lang="en-US" sz="3800">
              <a:latin typeface="Arial" charset="0"/>
            </a:endParaRPr>
          </a:p>
        </p:txBody>
      </p:sp>
      <p:sp>
        <p:nvSpPr>
          <p:cNvPr id="1303555" name="Text Box 3"/>
          <p:cNvSpPr txBox="1">
            <a:spLocks noChangeArrowheads="1"/>
          </p:cNvSpPr>
          <p:nvPr/>
        </p:nvSpPr>
        <p:spPr bwMode="auto">
          <a:xfrm>
            <a:off x="838200" y="1600200"/>
            <a:ext cx="1828800" cy="348297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1.</a:t>
            </a:r>
          </a:p>
          <a:p>
            <a:pPr algn="ctr"/>
            <a:r>
              <a:rPr lang="en-US" sz="2400"/>
              <a:t>Conceptual Analysis</a:t>
            </a:r>
          </a:p>
          <a:p>
            <a:pPr algn="l">
              <a:spcBef>
                <a:spcPct val="50000"/>
              </a:spcBef>
              <a:buClr>
                <a:schemeClr val="hlink"/>
              </a:buClr>
              <a:buFont typeface="Wingdings" pitchFamily="2" charset="2"/>
              <a:buChar char="§"/>
            </a:pPr>
            <a:r>
              <a:rPr lang="en-US" sz="2000"/>
              <a:t>the concept of knowledge</a:t>
            </a:r>
          </a:p>
          <a:p>
            <a:pPr algn="l">
              <a:spcBef>
                <a:spcPct val="50000"/>
              </a:spcBef>
              <a:buClr>
                <a:schemeClr val="hlink"/>
              </a:buClr>
              <a:buFont typeface="Wingdings" pitchFamily="2" charset="2"/>
              <a:buChar char="§"/>
            </a:pPr>
            <a:r>
              <a:rPr lang="en-US" sz="2000"/>
              <a:t>the concept of justice</a:t>
            </a:r>
          </a:p>
          <a:p>
            <a:pPr algn="l">
              <a:spcBef>
                <a:spcPct val="50000"/>
              </a:spcBef>
              <a:buClr>
                <a:schemeClr val="hlink"/>
              </a:buClr>
              <a:buFont typeface="Wingdings" pitchFamily="2" charset="2"/>
              <a:buChar char="§"/>
            </a:pPr>
            <a:r>
              <a:rPr lang="en-US" sz="2000"/>
              <a:t>the concept of causation</a:t>
            </a:r>
          </a:p>
        </p:txBody>
      </p:sp>
      <p:sp>
        <p:nvSpPr>
          <p:cNvPr id="1303556" name="Text Box 4"/>
          <p:cNvSpPr txBox="1">
            <a:spLocks noChangeArrowheads="1"/>
          </p:cNvSpPr>
          <p:nvPr/>
        </p:nvSpPr>
        <p:spPr bwMode="auto">
          <a:xfrm>
            <a:off x="3276600" y="1600200"/>
            <a:ext cx="2438400" cy="32988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2.</a:t>
            </a:r>
          </a:p>
          <a:p>
            <a:pPr algn="ctr"/>
            <a:r>
              <a:rPr lang="en-US" sz="2400"/>
              <a:t>Characterizing a philosophically important phenomenon</a:t>
            </a:r>
          </a:p>
          <a:p>
            <a:pPr algn="l">
              <a:spcBef>
                <a:spcPct val="50000"/>
              </a:spcBef>
              <a:buClr>
                <a:schemeClr val="hlink"/>
              </a:buClr>
              <a:buFont typeface="Wingdings" pitchFamily="2" charset="2"/>
              <a:buChar char="§"/>
            </a:pPr>
            <a:r>
              <a:rPr lang="en-US" sz="2000"/>
              <a:t>knowledge</a:t>
            </a:r>
          </a:p>
          <a:p>
            <a:pPr algn="l">
              <a:spcBef>
                <a:spcPct val="50000"/>
              </a:spcBef>
              <a:buClr>
                <a:schemeClr val="hlink"/>
              </a:buClr>
              <a:buFont typeface="Wingdings" pitchFamily="2" charset="2"/>
              <a:buChar char="§"/>
            </a:pPr>
            <a:r>
              <a:rPr lang="en-US" sz="2000"/>
              <a:t>justice</a:t>
            </a:r>
          </a:p>
          <a:p>
            <a:pPr algn="l">
              <a:spcBef>
                <a:spcPct val="50000"/>
              </a:spcBef>
              <a:buClr>
                <a:schemeClr val="hlink"/>
              </a:buClr>
              <a:buFont typeface="Wingdings" pitchFamily="2" charset="2"/>
              <a:buChar char="§"/>
            </a:pPr>
            <a:r>
              <a:rPr lang="en-US" sz="2000"/>
              <a:t>causation</a:t>
            </a:r>
          </a:p>
        </p:txBody>
      </p:sp>
      <p:sp>
        <p:nvSpPr>
          <p:cNvPr id="1303557" name="Text Box 5"/>
          <p:cNvSpPr txBox="1">
            <a:spLocks noChangeArrowheads="1"/>
          </p:cNvSpPr>
          <p:nvPr/>
        </p:nvSpPr>
        <p:spPr bwMode="auto">
          <a:xfrm>
            <a:off x="6172200" y="1600200"/>
            <a:ext cx="2438400" cy="37560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3.</a:t>
            </a:r>
          </a:p>
          <a:p>
            <a:pPr algn="ctr"/>
            <a:r>
              <a:rPr lang="en-US" sz="2400"/>
              <a:t>Defend claims that are explicitly normative</a:t>
            </a:r>
          </a:p>
          <a:p>
            <a:pPr algn="l">
              <a:spcBef>
                <a:spcPct val="50000"/>
              </a:spcBef>
              <a:buClr>
                <a:schemeClr val="hlink"/>
              </a:buClr>
              <a:buFont typeface="Wingdings" pitchFamily="2" charset="2"/>
              <a:buChar char="§"/>
            </a:pPr>
            <a:r>
              <a:rPr lang="en-US" sz="2000"/>
              <a:t>how people should revise their beliefs</a:t>
            </a:r>
          </a:p>
          <a:p>
            <a:pPr algn="l">
              <a:spcBef>
                <a:spcPct val="50000"/>
              </a:spcBef>
              <a:buClr>
                <a:schemeClr val="hlink"/>
              </a:buClr>
              <a:buFont typeface="Wingdings" pitchFamily="2" charset="2"/>
              <a:buChar char="§"/>
            </a:pPr>
            <a:r>
              <a:rPr lang="en-US" sz="2000"/>
              <a:t>what sort of people we should be</a:t>
            </a:r>
          </a:p>
        </p:txBody>
      </p:sp>
      <p:sp>
        <p:nvSpPr>
          <p:cNvPr id="1303558" name="Text Box 6"/>
          <p:cNvSpPr txBox="1">
            <a:spLocks noChangeArrowheads="1"/>
          </p:cNvSpPr>
          <p:nvPr/>
        </p:nvSpPr>
        <p:spPr bwMode="auto">
          <a:xfrm>
            <a:off x="2057400" y="5562600"/>
            <a:ext cx="5257800" cy="1006475"/>
          </a:xfrm>
          <a:prstGeom prst="rect">
            <a:avLst/>
          </a:prstGeom>
          <a:noFill/>
          <a:ln w="9525">
            <a:noFill/>
            <a:miter lim="800000"/>
            <a:headEnd/>
            <a:tailEnd/>
          </a:ln>
          <a:effectLst/>
        </p:spPr>
        <p:txBody>
          <a:bodyPr>
            <a:spAutoFit/>
          </a:bodyPr>
          <a:lstStyle/>
          <a:p>
            <a:pPr algn="ctr">
              <a:spcBef>
                <a:spcPct val="50000"/>
              </a:spcBef>
            </a:pPr>
            <a:r>
              <a:rPr lang="en-US" sz="2000" dirty="0" smtClean="0"/>
              <a:t>I do </a:t>
            </a:r>
            <a:r>
              <a:rPr lang="en-US" sz="2000" dirty="0"/>
              <a:t>have serious qualms about the way philosophers have </a:t>
            </a:r>
            <a:r>
              <a:rPr lang="en-US" sz="2000" dirty="0" smtClean="0"/>
              <a:t>gathered </a:t>
            </a:r>
            <a:r>
              <a:rPr lang="en-US" sz="2000" dirty="0"/>
              <a:t>evidence about intuitions. But that’s a topic for another talk. </a:t>
            </a:r>
          </a:p>
        </p:txBody>
      </p:sp>
      <p:grpSp>
        <p:nvGrpSpPr>
          <p:cNvPr id="2" name="Group 7"/>
          <p:cNvGrpSpPr>
            <a:grpSpLocks/>
          </p:cNvGrpSpPr>
          <p:nvPr/>
        </p:nvGrpSpPr>
        <p:grpSpPr bwMode="auto">
          <a:xfrm>
            <a:off x="1524000" y="5181600"/>
            <a:ext cx="381000" cy="914400"/>
            <a:chOff x="816" y="3264"/>
            <a:chExt cx="240" cy="576"/>
          </a:xfrm>
        </p:grpSpPr>
        <p:sp>
          <p:nvSpPr>
            <p:cNvPr id="1303560" name="Line 8"/>
            <p:cNvSpPr>
              <a:spLocks noChangeShapeType="1"/>
            </p:cNvSpPr>
            <p:nvPr/>
          </p:nvSpPr>
          <p:spPr bwMode="auto">
            <a:xfrm flipH="1">
              <a:off x="816" y="3840"/>
              <a:ext cx="240" cy="0"/>
            </a:xfrm>
            <a:prstGeom prst="line">
              <a:avLst/>
            </a:prstGeom>
            <a:noFill/>
            <a:ln w="38100">
              <a:solidFill>
                <a:schemeClr val="accent2"/>
              </a:solidFill>
              <a:round/>
              <a:headEnd/>
              <a:tailEnd/>
            </a:ln>
            <a:effectLst/>
          </p:spPr>
          <p:txBody>
            <a:bodyPr/>
            <a:lstStyle/>
            <a:p>
              <a:endParaRPr lang="en-US"/>
            </a:p>
          </p:txBody>
        </p:sp>
        <p:sp>
          <p:nvSpPr>
            <p:cNvPr id="1303561" name="Line 9"/>
            <p:cNvSpPr>
              <a:spLocks noChangeShapeType="1"/>
            </p:cNvSpPr>
            <p:nvPr/>
          </p:nvSpPr>
          <p:spPr bwMode="auto">
            <a:xfrm flipV="1">
              <a:off x="816" y="3264"/>
              <a:ext cx="0" cy="576"/>
            </a:xfrm>
            <a:prstGeom prst="line">
              <a:avLst/>
            </a:prstGeom>
            <a:noFill/>
            <a:ln w="38100">
              <a:solidFill>
                <a:schemeClr val="accent2"/>
              </a:solidFill>
              <a:round/>
              <a:headEnd/>
              <a:tailEnd type="triangle" w="med" len="me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303555"/>
                                        </p:tgtEl>
                                      </p:cBhvr>
                                    </p:animEffect>
                                    <p:set>
                                      <p:cBhvr>
                                        <p:cTn id="7" dur="1" fill="hold">
                                          <p:stCondLst>
                                            <p:cond delay="999"/>
                                          </p:stCondLst>
                                        </p:cTn>
                                        <p:tgtEl>
                                          <p:spTgt spid="130355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303558"/>
                                        </p:tgtEl>
                                      </p:cBhvr>
                                    </p:animEffect>
                                    <p:set>
                                      <p:cBhvr>
                                        <p:cTn id="13" dur="1" fill="hold">
                                          <p:stCondLst>
                                            <p:cond delay="999"/>
                                          </p:stCondLst>
                                        </p:cTn>
                                        <p:tgtEl>
                                          <p:spTgt spid="13035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55" grpId="0" animBg="1"/>
      <p:bldP spid="130355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004843-264D-4962-AFB5-AB99799FF130}" type="slidenum">
              <a:rPr lang="en-US"/>
              <a:pPr/>
              <a:t>38</a:t>
            </a:fld>
            <a:endParaRPr lang="en-US"/>
          </a:p>
        </p:txBody>
      </p:sp>
      <p:sp>
        <p:nvSpPr>
          <p:cNvPr id="1307650" name="Rectangle 2"/>
          <p:cNvSpPr>
            <a:spLocks noGrp="1" noChangeArrowheads="1"/>
          </p:cNvSpPr>
          <p:nvPr>
            <p:ph type="title"/>
          </p:nvPr>
        </p:nvSpPr>
        <p:spPr/>
        <p:txBody>
          <a:bodyPr/>
          <a:lstStyle/>
          <a:p>
            <a:pPr algn="ctr"/>
            <a:r>
              <a:rPr lang="en-US" sz="3200" dirty="0">
                <a:latin typeface="Arial" charset="0"/>
              </a:rPr>
              <a:t>Three Families of Philosophical Projects</a:t>
            </a:r>
            <a:endParaRPr lang="en-US" sz="3800" dirty="0">
              <a:latin typeface="Arial" charset="0"/>
            </a:endParaRPr>
          </a:p>
        </p:txBody>
      </p:sp>
      <p:sp>
        <p:nvSpPr>
          <p:cNvPr id="1307652" name="Text Box 4"/>
          <p:cNvSpPr txBox="1">
            <a:spLocks noChangeArrowheads="1"/>
          </p:cNvSpPr>
          <p:nvPr/>
        </p:nvSpPr>
        <p:spPr bwMode="auto">
          <a:xfrm>
            <a:off x="3276600" y="1600200"/>
            <a:ext cx="2438400" cy="32988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2.</a:t>
            </a:r>
          </a:p>
          <a:p>
            <a:pPr algn="ctr"/>
            <a:r>
              <a:rPr lang="en-US" sz="2400"/>
              <a:t>Characterizing a philosophically important phenomenon</a:t>
            </a:r>
          </a:p>
          <a:p>
            <a:pPr algn="l">
              <a:spcBef>
                <a:spcPct val="50000"/>
              </a:spcBef>
              <a:buClr>
                <a:schemeClr val="hlink"/>
              </a:buClr>
              <a:buFont typeface="Wingdings" pitchFamily="2" charset="2"/>
              <a:buChar char="§"/>
            </a:pPr>
            <a:r>
              <a:rPr lang="en-US" sz="2000"/>
              <a:t>knowledge</a:t>
            </a:r>
          </a:p>
          <a:p>
            <a:pPr algn="l">
              <a:spcBef>
                <a:spcPct val="50000"/>
              </a:spcBef>
              <a:buClr>
                <a:schemeClr val="hlink"/>
              </a:buClr>
              <a:buFont typeface="Wingdings" pitchFamily="2" charset="2"/>
              <a:buChar char="§"/>
            </a:pPr>
            <a:r>
              <a:rPr lang="en-US" sz="2000"/>
              <a:t>justice</a:t>
            </a:r>
          </a:p>
          <a:p>
            <a:pPr algn="l">
              <a:spcBef>
                <a:spcPct val="50000"/>
              </a:spcBef>
              <a:buClr>
                <a:schemeClr val="hlink"/>
              </a:buClr>
              <a:buFont typeface="Wingdings" pitchFamily="2" charset="2"/>
              <a:buChar char="§"/>
            </a:pPr>
            <a:r>
              <a:rPr lang="en-US" sz="2000"/>
              <a:t>causation</a:t>
            </a:r>
          </a:p>
        </p:txBody>
      </p:sp>
      <p:sp>
        <p:nvSpPr>
          <p:cNvPr id="1307653" name="Text Box 5"/>
          <p:cNvSpPr txBox="1">
            <a:spLocks noChangeArrowheads="1"/>
          </p:cNvSpPr>
          <p:nvPr/>
        </p:nvSpPr>
        <p:spPr bwMode="auto">
          <a:xfrm>
            <a:off x="6172200" y="1600200"/>
            <a:ext cx="2438400" cy="37560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a:t>3.</a:t>
            </a:r>
          </a:p>
          <a:p>
            <a:pPr algn="ctr"/>
            <a:r>
              <a:rPr lang="en-US" sz="2400"/>
              <a:t>Defend claims that are explicitly normative</a:t>
            </a:r>
          </a:p>
          <a:p>
            <a:pPr algn="l">
              <a:spcBef>
                <a:spcPct val="50000"/>
              </a:spcBef>
              <a:buClr>
                <a:schemeClr val="hlink"/>
              </a:buClr>
              <a:buFont typeface="Wingdings" pitchFamily="2" charset="2"/>
              <a:buChar char="§"/>
            </a:pPr>
            <a:r>
              <a:rPr lang="en-US" sz="2000"/>
              <a:t>how people should revise their beliefs</a:t>
            </a:r>
          </a:p>
          <a:p>
            <a:pPr algn="l">
              <a:spcBef>
                <a:spcPct val="50000"/>
              </a:spcBef>
              <a:buClr>
                <a:schemeClr val="hlink"/>
              </a:buClr>
              <a:buFont typeface="Wingdings" pitchFamily="2" charset="2"/>
              <a:buChar char="§"/>
            </a:pPr>
            <a:r>
              <a:rPr lang="en-US" sz="2000"/>
              <a:t>what sort of people we should be</a:t>
            </a:r>
          </a:p>
        </p:txBody>
      </p:sp>
      <p:sp>
        <p:nvSpPr>
          <p:cNvPr id="1307654" name="Text Box 6"/>
          <p:cNvSpPr txBox="1">
            <a:spLocks noChangeArrowheads="1"/>
          </p:cNvSpPr>
          <p:nvPr/>
        </p:nvSpPr>
        <p:spPr bwMode="auto">
          <a:xfrm>
            <a:off x="1219200" y="5486400"/>
            <a:ext cx="6629400" cy="1200329"/>
          </a:xfrm>
          <a:prstGeom prst="rect">
            <a:avLst/>
          </a:prstGeom>
          <a:noFill/>
          <a:ln w="9525">
            <a:noFill/>
            <a:miter lim="800000"/>
            <a:headEnd/>
            <a:tailEnd/>
          </a:ln>
          <a:effectLst/>
        </p:spPr>
        <p:txBody>
          <a:bodyPr>
            <a:spAutoFit/>
          </a:bodyPr>
          <a:lstStyle/>
          <a:p>
            <a:pPr algn="ctr">
              <a:spcBef>
                <a:spcPct val="50000"/>
              </a:spcBef>
            </a:pPr>
            <a:r>
              <a:rPr lang="en-US" sz="2400" dirty="0">
                <a:solidFill>
                  <a:schemeClr val="tx1"/>
                </a:solidFill>
              </a:rPr>
              <a:t>I</a:t>
            </a:r>
            <a:r>
              <a:rPr lang="en-US" sz="2400" dirty="0" smtClean="0">
                <a:solidFill>
                  <a:schemeClr val="tx1"/>
                </a:solidFill>
              </a:rPr>
              <a:t> </a:t>
            </a:r>
            <a:r>
              <a:rPr lang="en-US" sz="2400" dirty="0">
                <a:solidFill>
                  <a:schemeClr val="tx1"/>
                </a:solidFill>
              </a:rPr>
              <a:t>maintain that there are </a:t>
            </a:r>
            <a:r>
              <a:rPr lang="en-US" sz="2400" b="1" dirty="0">
                <a:solidFill>
                  <a:schemeClr val="accent2"/>
                </a:solidFill>
                <a:effectLst>
                  <a:outerShdw blurRad="38100" dist="38100" dir="2700000" algn="tl">
                    <a:srgbClr val="000000"/>
                  </a:outerShdw>
                </a:effectLst>
              </a:rPr>
              <a:t>EMPIRICAL</a:t>
            </a:r>
            <a:r>
              <a:rPr lang="en-US" sz="2400" dirty="0"/>
              <a:t> </a:t>
            </a:r>
            <a:r>
              <a:rPr lang="en-US" sz="2400" dirty="0">
                <a:solidFill>
                  <a:schemeClr val="tx1"/>
                </a:solidFill>
              </a:rPr>
              <a:t>reasons to worry about the use of intuitions as evidence in projects like these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07654"/>
                                        </p:tgtEl>
                                        <p:attrNameLst>
                                          <p:attrName>style.visibility</p:attrName>
                                        </p:attrNameLst>
                                      </p:cBhvr>
                                      <p:to>
                                        <p:strVal val="visible"/>
                                      </p:to>
                                    </p:set>
                                    <p:anim calcmode="lin" valueType="num">
                                      <p:cBhvr>
                                        <p:cTn id="7" dur="500" fill="hold"/>
                                        <p:tgtEl>
                                          <p:spTgt spid="1307654"/>
                                        </p:tgtEl>
                                        <p:attrNameLst>
                                          <p:attrName>ppt_w</p:attrName>
                                        </p:attrNameLst>
                                      </p:cBhvr>
                                      <p:tavLst>
                                        <p:tav tm="0">
                                          <p:val>
                                            <p:fltVal val="0"/>
                                          </p:val>
                                        </p:tav>
                                        <p:tav tm="100000">
                                          <p:val>
                                            <p:strVal val="#ppt_w"/>
                                          </p:val>
                                        </p:tav>
                                      </p:tavLst>
                                    </p:anim>
                                    <p:anim calcmode="lin" valueType="num">
                                      <p:cBhvr>
                                        <p:cTn id="8" dur="500" fill="hold"/>
                                        <p:tgtEl>
                                          <p:spTgt spid="13076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765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39</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An Overview of the Rest of the Talk </a:t>
            </a:r>
            <a:endParaRPr lang="en-US" dirty="0">
              <a:latin typeface="Arial" charset="0"/>
            </a:endParaRPr>
          </a:p>
        </p:txBody>
      </p:sp>
      <p:sp>
        <p:nvSpPr>
          <p:cNvPr id="403459" name="Rectangle 3"/>
          <p:cNvSpPr>
            <a:spLocks noGrp="1" noChangeArrowheads="1"/>
          </p:cNvSpPr>
          <p:nvPr>
            <p:ph type="body" idx="1"/>
          </p:nvPr>
        </p:nvSpPr>
        <p:spPr>
          <a:xfrm>
            <a:off x="1503947" y="1720516"/>
            <a:ext cx="7158789" cy="4680284"/>
          </a:xfrm>
        </p:spPr>
        <p:txBody>
          <a:bodyPr>
            <a:normAutofit/>
          </a:bodyPr>
          <a:lstStyle/>
          <a:p>
            <a:pPr marL="457200" indent="-457200">
              <a:spcBef>
                <a:spcPct val="0"/>
              </a:spcBef>
              <a:spcAft>
                <a:spcPct val="35000"/>
              </a:spcAft>
              <a:buClrTx/>
              <a:buFont typeface="+mj-lt"/>
              <a:buAutoNum type="arabicPeriod"/>
            </a:pPr>
            <a:r>
              <a:rPr lang="en-US" sz="2400" dirty="0" smtClean="0"/>
              <a:t>What is Experimental Philosophy?</a:t>
            </a:r>
          </a:p>
          <a:p>
            <a:pPr marL="457200" indent="-457200">
              <a:spcBef>
                <a:spcPct val="0"/>
              </a:spcBef>
              <a:spcAft>
                <a:spcPct val="35000"/>
              </a:spcAft>
              <a:buClrTx/>
              <a:buFont typeface="+mj-lt"/>
              <a:buAutoNum type="arabicPeriod"/>
            </a:pPr>
            <a:r>
              <a:rPr lang="en-US" sz="2400" dirty="0" smtClean="0"/>
              <a:t>Three Families of Philosophical Projects</a:t>
            </a:r>
          </a:p>
          <a:p>
            <a:pPr marL="457200" indent="-457200">
              <a:spcBef>
                <a:spcPct val="0"/>
              </a:spcBef>
              <a:spcAft>
                <a:spcPct val="35000"/>
              </a:spcAft>
              <a:buClrTx/>
              <a:buFont typeface="+mj-lt"/>
              <a:buAutoNum type="arabicPeriod"/>
            </a:pPr>
            <a:r>
              <a:rPr lang="en-US" sz="2400" dirty="0" smtClean="0"/>
              <a:t>The Empirical Study of Philosophical Intuitions:  Four Sorts of Findings that Challenge the Use of Intuitions as Evidence</a:t>
            </a:r>
          </a:p>
          <a:p>
            <a:pPr marL="457200" indent="-457200">
              <a:spcBef>
                <a:spcPct val="0"/>
              </a:spcBef>
              <a:spcAft>
                <a:spcPct val="35000"/>
              </a:spcAft>
              <a:buClrTx/>
              <a:buFont typeface="+mj-lt"/>
              <a:buAutoNum type="arabicPeriod"/>
            </a:pPr>
            <a:r>
              <a:rPr lang="en-US" sz="2400" dirty="0" smtClean="0"/>
              <a:t>What Can We Conclude from these Findings?</a:t>
            </a:r>
          </a:p>
          <a:p>
            <a:pPr marL="457200" indent="-457200">
              <a:spcBef>
                <a:spcPct val="0"/>
              </a:spcBef>
              <a:spcAft>
                <a:spcPct val="35000"/>
              </a:spcAft>
              <a:buClrTx/>
              <a:buNone/>
            </a:pPr>
            <a:r>
              <a:rPr lang="en-US" sz="2400" dirty="0" smtClean="0"/>
              <a:t> </a:t>
            </a:r>
          </a:p>
        </p:txBody>
      </p:sp>
      <p:sp>
        <p:nvSpPr>
          <p:cNvPr id="5" name="Right Arrow 4"/>
          <p:cNvSpPr/>
          <p:nvPr/>
        </p:nvSpPr>
        <p:spPr bwMode="auto">
          <a:xfrm>
            <a:off x="721894" y="2213810"/>
            <a:ext cx="757991" cy="469232"/>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96296E-6 L 0.00139 0.07547 " pathEditMode="relative" rAng="0" ptsTypes="AA">
                                      <p:cBhvr>
                                        <p:cTn id="6" dur="500" fill="hold"/>
                                        <p:tgtEl>
                                          <p:spTgt spid="5"/>
                                        </p:tgtEl>
                                        <p:attrNameLst>
                                          <p:attrName>ppt_x</p:attrName>
                                          <p:attrName>ppt_y</p:attrName>
                                        </p:attrNameLst>
                                      </p:cBhvr>
                                      <p:rCtr x="1" y="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4</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199"/>
            <a:ext cx="7748337" cy="5005137"/>
          </a:xfrm>
        </p:spPr>
        <p:txBody>
          <a:bodyPr>
            <a:normAutofit/>
          </a:bodyPr>
          <a:lstStyle/>
          <a:p>
            <a:pPr lvl="5">
              <a:spcBef>
                <a:spcPct val="0"/>
              </a:spcBef>
              <a:spcAft>
                <a:spcPct val="35000"/>
              </a:spcAft>
              <a:buNone/>
            </a:pPr>
            <a:r>
              <a:rPr lang="en-US" sz="4000" b="1" u="sng" dirty="0" smtClean="0">
                <a:solidFill>
                  <a:schemeClr val="accent6"/>
                </a:solidFill>
                <a:effectLst>
                  <a:outerShdw blurRad="38100" dist="38100" dir="2700000" algn="tl">
                    <a:srgbClr val="000000">
                      <a:alpha val="43137"/>
                    </a:srgbClr>
                  </a:outerShdw>
                </a:effectLst>
              </a:rPr>
              <a:t>Economics</a:t>
            </a:r>
          </a:p>
          <a:p>
            <a:pPr>
              <a:spcBef>
                <a:spcPct val="0"/>
              </a:spcBef>
              <a:spcAft>
                <a:spcPct val="35000"/>
              </a:spcAft>
            </a:pPr>
            <a:endParaRPr lang="en-US" sz="2400" dirty="0" smtClean="0">
              <a:effectLst>
                <a:outerShdw blurRad="38100" dist="38100" dir="2700000" algn="tl">
                  <a:srgbClr val="FFFFFF"/>
                </a:outerShdw>
              </a:effectLst>
            </a:endParaRPr>
          </a:p>
          <a:p>
            <a:pPr>
              <a:spcBef>
                <a:spcPct val="0"/>
              </a:spcBef>
              <a:spcAft>
                <a:spcPct val="35000"/>
              </a:spcAft>
            </a:pPr>
            <a:r>
              <a:rPr lang="en-US" sz="2400" dirty="0" smtClean="0">
                <a:effectLst>
                  <a:outerShdw blurRad="38100" dist="38100" dir="2700000" algn="tl">
                    <a:srgbClr val="FFFFFF"/>
                  </a:outerShdw>
                </a:effectLst>
              </a:rPr>
              <a:t>From Adam Smith until the 1970s economists assumed that </a:t>
            </a:r>
            <a:r>
              <a:rPr lang="en-US" sz="2400" b="1" dirty="0" smtClean="0">
                <a:solidFill>
                  <a:schemeClr val="accent6"/>
                </a:solidFill>
                <a:effectLst>
                  <a:outerShdw blurRad="38100" dist="38100" dir="2700000" algn="tl">
                    <a:srgbClr val="000000">
                      <a:alpha val="43137"/>
                    </a:srgbClr>
                  </a:outerShdw>
                </a:effectLst>
              </a:rPr>
              <a:t>Homo </a:t>
            </a:r>
            <a:r>
              <a:rPr lang="en-US" sz="2400" b="1" dirty="0" err="1" smtClean="0">
                <a:solidFill>
                  <a:schemeClr val="accent6"/>
                </a:solidFill>
                <a:effectLst>
                  <a:outerShdw blurRad="38100" dist="38100" dir="2700000" algn="tl">
                    <a:srgbClr val="000000">
                      <a:alpha val="43137"/>
                    </a:srgbClr>
                  </a:outerShdw>
                </a:effectLst>
              </a:rPr>
              <a:t>Economicus</a:t>
            </a:r>
            <a:r>
              <a:rPr lang="en-US" sz="2400" b="1" dirty="0" smtClean="0">
                <a:solidFill>
                  <a:schemeClr val="accent6"/>
                </a:solidFill>
                <a:effectLst>
                  <a:outerShdw blurRad="38100" dist="38100" dir="2700000" algn="tl">
                    <a:srgbClr val="000000">
                      <a:alpha val="43137"/>
                    </a:srgbClr>
                  </a:outerShdw>
                </a:effectLst>
              </a:rPr>
              <a:t> (a rational utility </a:t>
            </a:r>
            <a:r>
              <a:rPr lang="en-US" sz="2400" b="1" dirty="0" err="1" smtClean="0">
                <a:solidFill>
                  <a:schemeClr val="accent6"/>
                </a:solidFill>
                <a:effectLst>
                  <a:outerShdw blurRad="38100" dist="38100" dir="2700000" algn="tl">
                    <a:srgbClr val="000000">
                      <a:alpha val="43137"/>
                    </a:srgbClr>
                  </a:outerShdw>
                </a:effectLst>
              </a:rPr>
              <a:t>maximizer</a:t>
            </a:r>
            <a:r>
              <a:rPr lang="en-US" sz="2400" b="1" dirty="0" smtClean="0">
                <a:solidFill>
                  <a:schemeClr val="accent6"/>
                </a:solidFill>
                <a:effectLst>
                  <a:outerShdw blurRad="38100" dist="38100" dir="2700000" algn="tl">
                    <a:srgbClr val="000000">
                      <a:alpha val="43137"/>
                    </a:srgbClr>
                  </a:outerShdw>
                </a:effectLst>
              </a:rPr>
              <a:t>) </a:t>
            </a:r>
            <a:r>
              <a:rPr lang="en-US" sz="2400" dirty="0" smtClean="0">
                <a:effectLst>
                  <a:outerShdw blurRad="38100" dist="38100" dir="2700000" algn="tl">
                    <a:srgbClr val="FFFFFF"/>
                  </a:outerShdw>
                </a:effectLst>
              </a:rPr>
              <a:t>is a plausible model for Homo Sapiens </a:t>
            </a:r>
          </a:p>
          <a:p>
            <a:pPr>
              <a:spcBef>
                <a:spcPct val="0"/>
              </a:spcBef>
              <a:spcAft>
                <a:spcPct val="35000"/>
              </a:spcAft>
            </a:pPr>
            <a:endParaRPr lang="en-US" sz="2400" dirty="0" smtClean="0">
              <a:effectLst>
                <a:outerShdw blurRad="38100" dist="38100" dir="2700000" algn="tl">
                  <a:srgbClr val="FFFFFF"/>
                </a:outerShdw>
              </a:effectLst>
            </a:endParaRPr>
          </a:p>
          <a:p>
            <a:pPr>
              <a:spcBef>
                <a:spcPct val="0"/>
              </a:spcBef>
              <a:spcAft>
                <a:spcPct val="35000"/>
              </a:spcAft>
            </a:pPr>
            <a:r>
              <a:rPr lang="en-US" sz="2400" dirty="0" smtClean="0">
                <a:effectLst>
                  <a:outerShdw blurRad="38100" dist="38100" dir="2700000" algn="tl">
                    <a:srgbClr val="FFFFFF"/>
                  </a:outerShdw>
                </a:effectLst>
              </a:rPr>
              <a:t>The work of </a:t>
            </a:r>
            <a:r>
              <a:rPr lang="en-US" sz="2400" b="1" dirty="0" smtClean="0">
                <a:solidFill>
                  <a:schemeClr val="accent6"/>
                </a:solidFill>
                <a:effectLst>
                  <a:outerShdw blurRad="38100" dist="38100" dir="2700000" algn="tl">
                    <a:srgbClr val="000000">
                      <a:alpha val="43137"/>
                    </a:srgbClr>
                  </a:outerShdw>
                </a:effectLst>
              </a:rPr>
              <a:t>Kahneman, </a:t>
            </a:r>
            <a:r>
              <a:rPr lang="en-US" sz="2400" b="1" dirty="0" err="1" smtClean="0">
                <a:solidFill>
                  <a:schemeClr val="accent6"/>
                </a:solidFill>
                <a:effectLst>
                  <a:outerShdw blurRad="38100" dist="38100" dir="2700000" algn="tl">
                    <a:srgbClr val="000000">
                      <a:alpha val="43137"/>
                    </a:srgbClr>
                  </a:outerShdw>
                </a:effectLst>
              </a:rPr>
              <a:t>Tversky</a:t>
            </a:r>
            <a:r>
              <a:rPr lang="en-US" sz="2400" b="1" dirty="0" smtClean="0">
                <a:solidFill>
                  <a:schemeClr val="accent6"/>
                </a:solidFill>
                <a:effectLst>
                  <a:outerShdw blurRad="38100" dist="38100" dir="2700000" algn="tl">
                    <a:srgbClr val="000000">
                      <a:alpha val="43137"/>
                    </a:srgbClr>
                  </a:outerShdw>
                </a:effectLst>
              </a:rPr>
              <a:t> </a:t>
            </a:r>
            <a:r>
              <a:rPr lang="en-US" sz="2400" dirty="0" smtClean="0">
                <a:effectLst>
                  <a:outerShdw blurRad="38100" dist="38100" dir="2700000" algn="tl">
                    <a:srgbClr val="FFFFFF"/>
                  </a:outerShdw>
                </a:effectLst>
              </a:rPr>
              <a:t>&amp; others posed a fundamental challenge to this assumption </a:t>
            </a:r>
            <a:endParaRPr lang="en-US" sz="2000" dirty="0" smtClean="0"/>
          </a:p>
        </p:txBody>
      </p:sp>
      <p:pic>
        <p:nvPicPr>
          <p:cNvPr id="8" name="Picture 7" descr="Adam Smith.gif"/>
          <p:cNvPicPr>
            <a:picLocks noChangeAspect="1"/>
          </p:cNvPicPr>
          <p:nvPr/>
        </p:nvPicPr>
        <p:blipFill>
          <a:blip r:embed="rId3" cstate="print"/>
          <a:stretch>
            <a:fillRect/>
          </a:stretch>
        </p:blipFill>
        <p:spPr>
          <a:xfrm>
            <a:off x="931692" y="156410"/>
            <a:ext cx="1875381" cy="2719137"/>
          </a:xfrm>
          <a:prstGeom prst="rect">
            <a:avLst/>
          </a:prstGeom>
        </p:spPr>
      </p:pic>
      <p:pic>
        <p:nvPicPr>
          <p:cNvPr id="9" name="Picture 8" descr="Kahneman.bmp"/>
          <p:cNvPicPr>
            <a:picLocks noChangeAspect="1"/>
          </p:cNvPicPr>
          <p:nvPr/>
        </p:nvPicPr>
        <p:blipFill>
          <a:blip r:embed="rId4" cstate="print"/>
          <a:stretch>
            <a:fillRect/>
          </a:stretch>
        </p:blipFill>
        <p:spPr>
          <a:xfrm>
            <a:off x="6904115" y="336884"/>
            <a:ext cx="1905000"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FF3A0F0-22CE-4349-BB83-541C5B916B9A}" type="slidenum">
              <a:rPr lang="en-US"/>
              <a:pPr/>
              <a:t>40</a:t>
            </a:fld>
            <a:endParaRPr lang="en-US"/>
          </a:p>
        </p:txBody>
      </p:sp>
      <p:sp>
        <p:nvSpPr>
          <p:cNvPr id="1309698"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09699" name="Rectangle 3"/>
          <p:cNvSpPr>
            <a:spLocks noGrp="1" noChangeArrowheads="1"/>
          </p:cNvSpPr>
          <p:nvPr>
            <p:ph type="body" idx="1"/>
          </p:nvPr>
        </p:nvSpPr>
        <p:spPr>
          <a:xfrm>
            <a:off x="914400" y="1600200"/>
            <a:ext cx="7772400" cy="4648200"/>
          </a:xfrm>
        </p:spPr>
        <p:txBody>
          <a:bodyPr/>
          <a:lstStyle/>
          <a:p>
            <a:r>
              <a:rPr lang="en-US" dirty="0"/>
              <a:t>The empirical studies I’ll focus on falls into four categories</a:t>
            </a:r>
          </a:p>
          <a:p>
            <a:pPr lvl="1">
              <a:spcBef>
                <a:spcPct val="50000"/>
              </a:spcBef>
              <a:buFont typeface="Wingdings" pitchFamily="2" charset="2"/>
              <a:buNone/>
            </a:pPr>
            <a:r>
              <a:rPr lang="en-US" dirty="0"/>
              <a:t>	1.  </a:t>
            </a:r>
            <a:r>
              <a:rPr lang="en-US" sz="2400" dirty="0"/>
              <a:t>Studies that find </a:t>
            </a:r>
            <a:r>
              <a:rPr lang="en-US" sz="2400" b="1" dirty="0">
                <a:solidFill>
                  <a:schemeClr val="accent2"/>
                </a:solidFill>
                <a:effectLst>
                  <a:outerShdw blurRad="38100" dist="38100" dir="2700000" algn="tl">
                    <a:srgbClr val="000000"/>
                  </a:outerShdw>
                </a:effectLst>
              </a:rPr>
              <a:t>demographic differences</a:t>
            </a:r>
            <a:r>
              <a:rPr lang="en-US" sz="2400" dirty="0"/>
              <a:t> in intuitions</a:t>
            </a:r>
          </a:p>
          <a:p>
            <a:pPr lvl="1">
              <a:spcBef>
                <a:spcPct val="50000"/>
              </a:spcBef>
              <a:buFont typeface="Wingdings" pitchFamily="2" charset="2"/>
              <a:buNone/>
            </a:pPr>
            <a:r>
              <a:rPr lang="en-US" sz="2400" dirty="0"/>
              <a:t>	2.  Studies that find </a:t>
            </a:r>
            <a:r>
              <a:rPr lang="en-US" sz="2400" b="1" dirty="0">
                <a:solidFill>
                  <a:schemeClr val="accent2"/>
                </a:solidFill>
                <a:effectLst>
                  <a:outerShdw blurRad="38100" dist="38100" dir="2700000" algn="tl">
                    <a:srgbClr val="000000"/>
                  </a:outerShdw>
                </a:effectLst>
              </a:rPr>
              <a:t>order effects</a:t>
            </a:r>
            <a:r>
              <a:rPr lang="en-US" sz="2400" dirty="0"/>
              <a:t> in intuitions</a:t>
            </a:r>
          </a:p>
          <a:p>
            <a:pPr lvl="1">
              <a:spcBef>
                <a:spcPct val="50000"/>
              </a:spcBef>
              <a:buFont typeface="Wingdings" pitchFamily="2" charset="2"/>
              <a:buNone/>
            </a:pPr>
            <a:r>
              <a:rPr lang="en-US" sz="2400" dirty="0"/>
              <a:t>	3.  Studies that find </a:t>
            </a:r>
            <a:r>
              <a:rPr lang="en-US" sz="2400" b="1" dirty="0">
                <a:solidFill>
                  <a:schemeClr val="accent2"/>
                </a:solidFill>
                <a:effectLst>
                  <a:outerShdw blurRad="38100" dist="38100" dir="2700000" algn="tl">
                    <a:srgbClr val="000000"/>
                  </a:outerShdw>
                </a:effectLst>
              </a:rPr>
              <a:t>framing effects</a:t>
            </a:r>
            <a:r>
              <a:rPr lang="en-US" sz="2400" dirty="0"/>
              <a:t> in intuitions</a:t>
            </a:r>
          </a:p>
          <a:p>
            <a:pPr lvl="1">
              <a:spcBef>
                <a:spcPct val="50000"/>
              </a:spcBef>
              <a:buFont typeface="Wingdings" pitchFamily="2" charset="2"/>
              <a:buNone/>
            </a:pPr>
            <a:r>
              <a:rPr lang="en-US" sz="2400" dirty="0"/>
              <a:t>	4.  Studies that find intuitions are covertly influenced by </a:t>
            </a:r>
            <a:r>
              <a:rPr lang="en-US" sz="2400" b="1" dirty="0">
                <a:solidFill>
                  <a:schemeClr val="accent2"/>
                </a:solidFill>
                <a:effectLst>
                  <a:outerShdw blurRad="38100" dist="38100" dir="2700000" algn="tl">
                    <a:srgbClr val="000000"/>
                  </a:outerShdw>
                </a:effectLst>
              </a:rPr>
              <a:t>environmental factors</a:t>
            </a:r>
            <a:r>
              <a:rPr lang="en-US" sz="2400" dirty="0"/>
              <a:t> which are </a:t>
            </a:r>
            <a:r>
              <a:rPr lang="en-US" sz="2400" b="1" dirty="0">
                <a:solidFill>
                  <a:schemeClr val="accent2"/>
                </a:solidFill>
                <a:effectLst>
                  <a:outerShdw blurRad="38100" dist="38100" dir="2700000" algn="tl">
                    <a:srgbClr val="000000"/>
                  </a:outerShdw>
                </a:effectLst>
              </a:rPr>
              <a:t>irrelevant</a:t>
            </a:r>
            <a:r>
              <a:rPr lang="en-US" sz="2400" dirty="0"/>
              <a:t> to the subject matter of the intuition</a:t>
            </a:r>
          </a:p>
        </p:txBody>
      </p:sp>
      <p:sp>
        <p:nvSpPr>
          <p:cNvPr id="5" name="AutoShape 4"/>
          <p:cNvSpPr>
            <a:spLocks noChangeArrowheads="1"/>
          </p:cNvSpPr>
          <p:nvPr/>
        </p:nvSpPr>
        <p:spPr bwMode="auto">
          <a:xfrm>
            <a:off x="762000" y="2667000"/>
            <a:ext cx="914400" cy="457200"/>
          </a:xfrm>
          <a:prstGeom prst="rightArrow">
            <a:avLst>
              <a:gd name="adj1" fmla="val 50000"/>
              <a:gd name="adj2" fmla="val 50000"/>
            </a:avLst>
          </a:prstGeom>
          <a:solidFill>
            <a:srgbClr val="0000FF"/>
          </a:solidFill>
          <a:ln w="9525">
            <a:solidFill>
              <a:schemeClr val="tx1"/>
            </a:solidFill>
            <a:miter lim="800000"/>
            <a:headEnd/>
            <a:tailEnd/>
          </a:ln>
          <a:effectLst/>
        </p:spPr>
        <p:txBody>
          <a:bodyPr wrap="none" anchor="ctr"/>
          <a:lstStyle/>
          <a:p>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style.rotation</p:attrName>
                                        </p:attrNameLst>
                                      </p:cBhvr>
                                      <p:tavLst>
                                        <p:tav tm="0">
                                          <p:val>
                                            <p:fltVal val="360"/>
                                          </p:val>
                                        </p:tav>
                                        <p:tav tm="100000">
                                          <p:val>
                                            <p:fltVal val="0"/>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214CB8C-993F-480B-ABD3-2BDC54BE5AEB}" type="slidenum">
              <a:rPr lang="en-US"/>
              <a:pPr/>
              <a:t>41</a:t>
            </a:fld>
            <a:endParaRPr lang="en-US"/>
          </a:p>
        </p:txBody>
      </p:sp>
      <p:sp>
        <p:nvSpPr>
          <p:cNvPr id="1311746"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11747" name="Rectangle 3"/>
          <p:cNvSpPr>
            <a:spLocks noGrp="1" noChangeArrowheads="1"/>
          </p:cNvSpPr>
          <p:nvPr>
            <p:ph type="body" idx="1"/>
          </p:nvPr>
        </p:nvSpPr>
        <p:spPr>
          <a:xfrm>
            <a:off x="914400" y="1600200"/>
            <a:ext cx="7772400" cy="4648200"/>
          </a:xfrm>
        </p:spPr>
        <p:txBody>
          <a:bodyPr/>
          <a:lstStyle/>
          <a:p>
            <a:pPr>
              <a:buFont typeface="Wingdings" pitchFamily="2" charset="2"/>
              <a:buNone/>
            </a:pPr>
            <a:r>
              <a:rPr lang="en-US" dirty="0"/>
              <a:t>1. Demographic Differences</a:t>
            </a:r>
          </a:p>
          <a:p>
            <a:pPr lvl="1">
              <a:buFont typeface="Wingdings" pitchFamily="2" charset="2"/>
              <a:buNone/>
            </a:pPr>
            <a:r>
              <a:rPr lang="en-US" dirty="0" err="1"/>
              <a:t>i</a:t>
            </a:r>
            <a:r>
              <a:rPr lang="en-US" dirty="0"/>
              <a:t>. Differences in </a:t>
            </a:r>
            <a:r>
              <a:rPr lang="en-US" b="1" i="1" dirty="0">
                <a:solidFill>
                  <a:schemeClr val="accent2"/>
                </a:solidFill>
                <a:effectLst>
                  <a:outerShdw blurRad="38100" dist="38100" dir="2700000" algn="tl">
                    <a:srgbClr val="000000"/>
                  </a:outerShdw>
                </a:effectLst>
              </a:rPr>
              <a:t>epistemic</a:t>
            </a:r>
            <a:r>
              <a:rPr lang="en-US" dirty="0"/>
              <a:t> intuitions elicited from </a:t>
            </a:r>
          </a:p>
          <a:p>
            <a:pPr lvl="1">
              <a:spcBef>
                <a:spcPct val="50000"/>
              </a:spcBef>
              <a:buFont typeface="Wingdings" pitchFamily="2" charset="2"/>
              <a:buNone/>
            </a:pPr>
            <a:r>
              <a:rPr lang="en-US" dirty="0"/>
              <a:t>	</a:t>
            </a:r>
            <a:r>
              <a:rPr lang="en-US" sz="2200" dirty="0"/>
              <a:t>a. Americans students of European ancestry &amp; American students of East Asian ancestry</a:t>
            </a:r>
          </a:p>
          <a:p>
            <a:pPr lvl="1">
              <a:spcBef>
                <a:spcPct val="50000"/>
              </a:spcBef>
              <a:buFont typeface="Wingdings" pitchFamily="2" charset="2"/>
              <a:buNone/>
            </a:pPr>
            <a:r>
              <a:rPr lang="en-US" sz="2200" dirty="0"/>
              <a:t>	b. high SES Americans &amp; low SES Americans</a:t>
            </a:r>
          </a:p>
          <a:p>
            <a:pPr lvl="1">
              <a:spcBef>
                <a:spcPct val="50000"/>
              </a:spcBef>
              <a:buFont typeface="Wingdings" pitchFamily="2" charset="2"/>
              <a:buNone/>
            </a:pPr>
            <a:r>
              <a:rPr lang="en-US" sz="2200" dirty="0"/>
              <a:t>	c. students who have had one or more philosophy course &amp; students who have had no philosophy courses  </a:t>
            </a:r>
            <a:r>
              <a:rPr lang="en-US" sz="1600" dirty="0"/>
              <a:t>(Weinberg et al. 2001: Nichols et al. 2003</a:t>
            </a:r>
            <a:r>
              <a:rPr lang="en-US" sz="1600" dirty="0" smtClean="0"/>
              <a:t>) </a:t>
            </a:r>
          </a:p>
          <a:p>
            <a:pPr lvl="1">
              <a:spcBef>
                <a:spcPct val="50000"/>
              </a:spcBef>
              <a:buFont typeface="Wingdings" pitchFamily="2" charset="2"/>
              <a:buNone/>
            </a:pPr>
            <a:endParaRPr lang="en-US" sz="1600" dirty="0"/>
          </a:p>
          <a:p>
            <a:pPr lvl="1">
              <a:spcBef>
                <a:spcPct val="50000"/>
              </a:spcBef>
              <a:buFont typeface="Wingdings" pitchFamily="2" charset="2"/>
              <a:buNone/>
            </a:pP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6530EA1-19BA-4765-9C90-191E3A54FC00}" type="slidenum">
              <a:rPr lang="en-US"/>
              <a:pPr/>
              <a:t>42</a:t>
            </a:fld>
            <a:endParaRPr lang="en-US"/>
          </a:p>
        </p:txBody>
      </p:sp>
      <p:sp>
        <p:nvSpPr>
          <p:cNvPr id="1317890"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17891" name="Rectangle 3"/>
          <p:cNvSpPr>
            <a:spLocks noGrp="1" noChangeArrowheads="1"/>
          </p:cNvSpPr>
          <p:nvPr>
            <p:ph type="body" idx="1"/>
          </p:nvPr>
        </p:nvSpPr>
        <p:spPr/>
        <p:txBody>
          <a:bodyPr/>
          <a:lstStyle/>
          <a:p>
            <a:pPr>
              <a:spcAft>
                <a:spcPct val="10000"/>
              </a:spcAft>
            </a:pPr>
            <a:r>
              <a:rPr lang="en-US" sz="2400" dirty="0"/>
              <a:t>Gettier Cases</a:t>
            </a:r>
          </a:p>
          <a:p>
            <a:pPr algn="just" eaLnBrk="0" hangingPunct="0">
              <a:spcBef>
                <a:spcPct val="0"/>
              </a:spcBef>
              <a:buClrTx/>
              <a:buSzTx/>
              <a:buFontTx/>
              <a:buNone/>
            </a:pPr>
            <a:endParaRPr lang="en-US" sz="2400" dirty="0"/>
          </a:p>
          <a:p>
            <a:pPr>
              <a:spcBef>
                <a:spcPct val="0"/>
              </a:spcBef>
              <a:spcAft>
                <a:spcPct val="35000"/>
              </a:spcAft>
              <a:buNone/>
            </a:pPr>
            <a:r>
              <a:rPr lang="en-US" sz="2400" dirty="0"/>
              <a:t>    </a:t>
            </a:r>
            <a:r>
              <a:rPr lang="en-US" sz="2200" dirty="0" smtClean="0"/>
              <a:t>Bob has a friend, Jill, who has driven a Buick for many years.  Bob therefore thinks that Jill drives an American car.  He is not aware, however, that her Buick has recently been stolen, and he is also not aware that Jill has replaced it with a Pontiac, which is a different kind of American car.  </a:t>
            </a:r>
          </a:p>
          <a:p>
            <a:pPr>
              <a:spcBef>
                <a:spcPts val="1200"/>
              </a:spcBef>
              <a:spcAft>
                <a:spcPct val="35000"/>
              </a:spcAft>
              <a:buNone/>
            </a:pPr>
            <a:r>
              <a:rPr lang="en-US" sz="2200" dirty="0" smtClean="0"/>
              <a:t>	Does Bob really know that Jill drives an American car, </a:t>
            </a:r>
          </a:p>
          <a:p>
            <a:pPr>
              <a:spcBef>
                <a:spcPct val="0"/>
              </a:spcBef>
              <a:spcAft>
                <a:spcPct val="35000"/>
              </a:spcAft>
              <a:buNone/>
            </a:pPr>
            <a:r>
              <a:rPr lang="en-US" sz="2200" dirty="0" smtClean="0"/>
              <a:t>	or </a:t>
            </a:r>
          </a:p>
          <a:p>
            <a:pPr>
              <a:spcBef>
                <a:spcPct val="0"/>
              </a:spcBef>
              <a:spcAft>
                <a:spcPct val="35000"/>
              </a:spcAft>
              <a:buNone/>
            </a:pPr>
            <a:r>
              <a:rPr lang="en-US" sz="2200" dirty="0" smtClean="0"/>
              <a:t>	does he only believe it?</a:t>
            </a:r>
            <a:endParaRPr lang="en-US" sz="2200" dirty="0" smtClean="0">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BE43BE5-9B6F-45E0-8DE2-6E71126FA7B0}" type="slidenum">
              <a:rPr lang="en-US"/>
              <a:pPr/>
              <a:t>43</a:t>
            </a:fld>
            <a:endParaRPr lang="en-US"/>
          </a:p>
        </p:txBody>
      </p:sp>
      <p:sp>
        <p:nvSpPr>
          <p:cNvPr id="1313794" name="Rectangle 2"/>
          <p:cNvSpPr>
            <a:spLocks noGrp="1" noChangeArrowheads="1"/>
          </p:cNvSpPr>
          <p:nvPr>
            <p:ph type="title"/>
          </p:nvPr>
        </p:nvSpPr>
        <p:spPr>
          <a:xfrm>
            <a:off x="914400" y="228600"/>
            <a:ext cx="7772400" cy="1143000"/>
          </a:xfrm>
        </p:spPr>
        <p:txBody>
          <a:bodyPr anchor="b"/>
          <a:lstStyle/>
          <a:p>
            <a:pPr algn="ctr"/>
            <a:r>
              <a:rPr lang="en-US" sz="3200">
                <a:latin typeface="Arial" charset="0"/>
              </a:rPr>
              <a:t>Some Empirical Reasons to Worry About the Use of Intuitions as Evidence</a:t>
            </a:r>
            <a:endParaRPr lang="en-US" sz="3400">
              <a:latin typeface="Arial" charset="0"/>
            </a:endParaRPr>
          </a:p>
        </p:txBody>
      </p:sp>
      <p:sp>
        <p:nvSpPr>
          <p:cNvPr id="1313795" name="Rectangle 3"/>
          <p:cNvSpPr>
            <a:spLocks noChangeArrowheads="1"/>
          </p:cNvSpPr>
          <p:nvPr/>
        </p:nvSpPr>
        <p:spPr bwMode="auto">
          <a:xfrm>
            <a:off x="838200" y="1981200"/>
            <a:ext cx="6705600" cy="1143000"/>
          </a:xfrm>
          <a:prstGeom prst="rect">
            <a:avLst/>
          </a:prstGeom>
          <a:noFill/>
          <a:ln w="9525">
            <a:noFill/>
            <a:miter lim="800000"/>
            <a:headEnd/>
            <a:tailEnd/>
          </a:ln>
          <a:effectLst/>
        </p:spPr>
        <p:txBody>
          <a:bodyPr anchor="ctr"/>
          <a:lstStyle/>
          <a:p>
            <a:pPr algn="ctr"/>
            <a:r>
              <a:rPr lang="en-US" sz="3400">
                <a:latin typeface="Arial" charset="0"/>
              </a:rPr>
              <a:t>Gettier Case</a:t>
            </a:r>
            <a:br>
              <a:rPr lang="en-US" sz="3400">
                <a:latin typeface="Arial" charset="0"/>
              </a:rPr>
            </a:br>
            <a:r>
              <a:rPr lang="en-US" sz="3400">
                <a:latin typeface="Arial" charset="0"/>
              </a:rPr>
              <a:t>Western &amp; East Asian</a:t>
            </a:r>
          </a:p>
        </p:txBody>
      </p:sp>
      <p:graphicFrame>
        <p:nvGraphicFramePr>
          <p:cNvPr id="1313796" name="Object 4"/>
          <p:cNvGraphicFramePr>
            <a:graphicFrameLocks noChangeAspect="1"/>
          </p:cNvGraphicFramePr>
          <p:nvPr/>
        </p:nvGraphicFramePr>
        <p:xfrm>
          <a:off x="1676400" y="3200400"/>
          <a:ext cx="5945188" cy="3068638"/>
        </p:xfrm>
        <a:graphic>
          <a:graphicData uri="http://schemas.openxmlformats.org/presentationml/2006/ole">
            <p:oleObj spid="_x0000_s398338" name="Chart" r:id="rId4" imgW="6096000" imgH="4057785"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333A009-10B9-449D-A68E-68E1ACD7D049}" type="slidenum">
              <a:rPr lang="en-US"/>
              <a:pPr/>
              <a:t>44</a:t>
            </a:fld>
            <a:endParaRPr lang="en-US"/>
          </a:p>
        </p:txBody>
      </p:sp>
      <p:sp>
        <p:nvSpPr>
          <p:cNvPr id="1315842" name="Rectangle 2"/>
          <p:cNvSpPr>
            <a:spLocks noGrp="1" noChangeArrowheads="1"/>
          </p:cNvSpPr>
          <p:nvPr>
            <p:ph type="title"/>
          </p:nvPr>
        </p:nvSpPr>
        <p:spPr>
          <a:xfrm>
            <a:off x="914400" y="228600"/>
            <a:ext cx="7772400" cy="1143000"/>
          </a:xfrm>
        </p:spPr>
        <p:txBody>
          <a:bodyPr anchor="b"/>
          <a:lstStyle/>
          <a:p>
            <a:pPr algn="ctr"/>
            <a:r>
              <a:rPr lang="en-US" sz="3200">
                <a:latin typeface="Arial" charset="0"/>
              </a:rPr>
              <a:t>Some Empirical Reasons to Worry About the Use of Intuitions as Evidence</a:t>
            </a:r>
            <a:endParaRPr lang="en-US" sz="3400">
              <a:latin typeface="Arial" charset="0"/>
            </a:endParaRPr>
          </a:p>
        </p:txBody>
      </p:sp>
      <p:graphicFrame>
        <p:nvGraphicFramePr>
          <p:cNvPr id="1315843" name="Object 3"/>
          <p:cNvGraphicFramePr>
            <a:graphicFrameLocks noChangeAspect="1"/>
          </p:cNvGraphicFramePr>
          <p:nvPr/>
        </p:nvGraphicFramePr>
        <p:xfrm>
          <a:off x="1600200" y="3276600"/>
          <a:ext cx="5791200" cy="2971800"/>
        </p:xfrm>
        <a:graphic>
          <a:graphicData uri="http://schemas.openxmlformats.org/presentationml/2006/ole">
            <p:oleObj spid="_x0000_s399362" name="Chart" r:id="rId4" imgW="7772400" imgH="4114800" progId="MSGraph.Chart.8">
              <p:embed followColorScheme="full"/>
            </p:oleObj>
          </a:graphicData>
        </a:graphic>
      </p:graphicFrame>
      <p:sp>
        <p:nvSpPr>
          <p:cNvPr id="1315844" name="Rectangle 4"/>
          <p:cNvSpPr>
            <a:spLocks noChangeArrowheads="1"/>
          </p:cNvSpPr>
          <p:nvPr/>
        </p:nvSpPr>
        <p:spPr bwMode="auto">
          <a:xfrm>
            <a:off x="685800" y="1905000"/>
            <a:ext cx="6400800" cy="1371600"/>
          </a:xfrm>
          <a:prstGeom prst="rect">
            <a:avLst/>
          </a:prstGeom>
          <a:noFill/>
          <a:ln w="9525">
            <a:noFill/>
            <a:miter lim="800000"/>
            <a:headEnd/>
            <a:tailEnd/>
          </a:ln>
          <a:effectLst/>
        </p:spPr>
        <p:txBody>
          <a:bodyPr lIns="92075" tIns="46038" rIns="92075" bIns="46038" anchor="ctr"/>
          <a:lstStyle/>
          <a:p>
            <a:pPr algn="ctr"/>
            <a:r>
              <a:rPr lang="en-US" sz="3400">
                <a:latin typeface="Arial" charset="0"/>
              </a:rPr>
              <a:t>Gettier Case</a:t>
            </a:r>
            <a:br>
              <a:rPr lang="en-US" sz="3400">
                <a:latin typeface="Arial" charset="0"/>
              </a:rPr>
            </a:br>
            <a:r>
              <a:rPr lang="en-US" sz="3400">
                <a:latin typeface="Arial" charset="0"/>
              </a:rPr>
              <a:t>  Western &amp; South Asian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214CB8C-993F-480B-ABD3-2BDC54BE5AEB}" type="slidenum">
              <a:rPr lang="en-US"/>
              <a:pPr/>
              <a:t>45</a:t>
            </a:fld>
            <a:endParaRPr lang="en-US"/>
          </a:p>
        </p:txBody>
      </p:sp>
      <p:sp>
        <p:nvSpPr>
          <p:cNvPr id="1311746"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11747" name="Rectangle 3"/>
          <p:cNvSpPr>
            <a:spLocks noGrp="1" noChangeArrowheads="1"/>
          </p:cNvSpPr>
          <p:nvPr>
            <p:ph type="body" idx="1"/>
          </p:nvPr>
        </p:nvSpPr>
        <p:spPr>
          <a:xfrm>
            <a:off x="914400" y="1600200"/>
            <a:ext cx="7772400" cy="4648200"/>
          </a:xfrm>
        </p:spPr>
        <p:txBody>
          <a:bodyPr/>
          <a:lstStyle/>
          <a:p>
            <a:pPr>
              <a:buFont typeface="Wingdings" pitchFamily="2" charset="2"/>
              <a:buNone/>
            </a:pPr>
            <a:r>
              <a:rPr lang="en-US" dirty="0"/>
              <a:t>1. Demographic Differences</a:t>
            </a:r>
          </a:p>
          <a:p>
            <a:pPr lvl="1">
              <a:buFont typeface="Wingdings" pitchFamily="2" charset="2"/>
              <a:buNone/>
            </a:pPr>
            <a:r>
              <a:rPr lang="en-US" dirty="0" err="1"/>
              <a:t>i</a:t>
            </a:r>
            <a:r>
              <a:rPr lang="en-US" dirty="0"/>
              <a:t>. Differences in </a:t>
            </a:r>
            <a:r>
              <a:rPr lang="en-US" b="1" i="1" dirty="0">
                <a:solidFill>
                  <a:schemeClr val="accent2"/>
                </a:solidFill>
                <a:effectLst>
                  <a:outerShdw blurRad="38100" dist="38100" dir="2700000" algn="tl">
                    <a:srgbClr val="000000"/>
                  </a:outerShdw>
                </a:effectLst>
              </a:rPr>
              <a:t>epistemic</a:t>
            </a:r>
            <a:r>
              <a:rPr lang="en-US" dirty="0"/>
              <a:t> intuitions elicited from </a:t>
            </a:r>
          </a:p>
          <a:p>
            <a:pPr lvl="1">
              <a:spcBef>
                <a:spcPct val="50000"/>
              </a:spcBef>
              <a:buFont typeface="Wingdings" pitchFamily="2" charset="2"/>
              <a:buNone/>
            </a:pPr>
            <a:r>
              <a:rPr lang="en-US" dirty="0"/>
              <a:t>	</a:t>
            </a:r>
            <a:r>
              <a:rPr lang="en-US" sz="2200" dirty="0"/>
              <a:t>a. Americans students of European ancestry &amp; American students of East Asian ancestry</a:t>
            </a:r>
          </a:p>
          <a:p>
            <a:pPr lvl="1">
              <a:spcBef>
                <a:spcPct val="50000"/>
              </a:spcBef>
              <a:buFont typeface="Wingdings" pitchFamily="2" charset="2"/>
              <a:buNone/>
            </a:pPr>
            <a:r>
              <a:rPr lang="en-US" sz="2200" dirty="0"/>
              <a:t>	b. high SES Americans &amp; low SES Americans</a:t>
            </a:r>
          </a:p>
          <a:p>
            <a:pPr lvl="1">
              <a:spcBef>
                <a:spcPct val="50000"/>
              </a:spcBef>
              <a:buFont typeface="Wingdings" pitchFamily="2" charset="2"/>
              <a:buNone/>
            </a:pPr>
            <a:r>
              <a:rPr lang="en-US" sz="2200" dirty="0"/>
              <a:t>	c. students who have had one or more philosophy course &amp; students who have had no philosophy courses  </a:t>
            </a:r>
            <a:r>
              <a:rPr lang="en-US" sz="1600" dirty="0"/>
              <a:t>(Weinberg et al. 2001: Nichols et al. 2003</a:t>
            </a:r>
            <a:r>
              <a:rPr lang="en-US" sz="1600" dirty="0" smtClean="0"/>
              <a:t>) </a:t>
            </a:r>
          </a:p>
          <a:p>
            <a:pPr lvl="1">
              <a:spcBef>
                <a:spcPct val="50000"/>
              </a:spcBef>
              <a:buFont typeface="Wingdings" pitchFamily="2" charset="2"/>
              <a:buNone/>
            </a:pPr>
            <a:endParaRPr lang="en-US" sz="1600" dirty="0"/>
          </a:p>
          <a:p>
            <a:pPr lvl="1">
              <a:spcBef>
                <a:spcPct val="50000"/>
              </a:spcBef>
              <a:buFont typeface="Wingdings" pitchFamily="2" charset="2"/>
              <a:buNone/>
            </a:pPr>
            <a:r>
              <a:rPr lang="en-US" dirty="0"/>
              <a:t> </a:t>
            </a:r>
          </a:p>
        </p:txBody>
      </p:sp>
      <p:sp>
        <p:nvSpPr>
          <p:cNvPr id="5" name="TextBox 4"/>
          <p:cNvSpPr txBox="1"/>
          <p:nvPr/>
        </p:nvSpPr>
        <p:spPr>
          <a:xfrm>
            <a:off x="2021305" y="5678905"/>
            <a:ext cx="5233737" cy="646331"/>
          </a:xfrm>
          <a:prstGeom prst="rect">
            <a:avLst/>
          </a:prstGeom>
          <a:noFill/>
        </p:spPr>
        <p:txBody>
          <a:bodyPr wrap="square" rtlCol="0">
            <a:spAutoFit/>
          </a:bodyPr>
          <a:lstStyle/>
          <a:p>
            <a:r>
              <a:rPr lang="en-US" sz="3600" b="1" dirty="0" smtClean="0">
                <a:solidFill>
                  <a:schemeClr val="accent6"/>
                </a:solidFill>
                <a:effectLst>
                  <a:outerShdw blurRad="38100" dist="38100" dir="2700000" algn="tl">
                    <a:srgbClr val="000000">
                      <a:alpha val="43137"/>
                    </a:srgbClr>
                  </a:outerShdw>
                </a:effectLst>
              </a:rPr>
              <a:t>What about gender?</a:t>
            </a:r>
            <a:endParaRPr lang="en-US" sz="3600" b="1" dirty="0">
              <a:solidFill>
                <a:schemeClr val="accent6"/>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214CB8C-993F-480B-ABD3-2BDC54BE5AEB}" type="slidenum">
              <a:rPr lang="en-US"/>
              <a:pPr/>
              <a:t>46</a:t>
            </a:fld>
            <a:endParaRPr lang="en-US"/>
          </a:p>
        </p:txBody>
      </p:sp>
      <p:sp>
        <p:nvSpPr>
          <p:cNvPr id="1311746"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11747" name="Rectangle 3"/>
          <p:cNvSpPr>
            <a:spLocks noGrp="1" noChangeArrowheads="1"/>
          </p:cNvSpPr>
          <p:nvPr>
            <p:ph type="body" idx="1"/>
          </p:nvPr>
        </p:nvSpPr>
        <p:spPr>
          <a:xfrm>
            <a:off x="914400" y="1600200"/>
            <a:ext cx="7772400" cy="4648200"/>
          </a:xfrm>
        </p:spPr>
        <p:txBody>
          <a:bodyPr/>
          <a:lstStyle/>
          <a:p>
            <a:pPr>
              <a:buFont typeface="Wingdings" pitchFamily="2" charset="2"/>
              <a:buNone/>
            </a:pPr>
            <a:r>
              <a:rPr lang="en-US" dirty="0"/>
              <a:t>1. Demographic Differences</a:t>
            </a:r>
          </a:p>
          <a:p>
            <a:pPr lvl="1">
              <a:buFont typeface="Wingdings" pitchFamily="2" charset="2"/>
              <a:buNone/>
            </a:pPr>
            <a:r>
              <a:rPr lang="en-US" dirty="0" err="1"/>
              <a:t>i</a:t>
            </a:r>
            <a:r>
              <a:rPr lang="en-US" dirty="0"/>
              <a:t>. Differences in </a:t>
            </a:r>
            <a:r>
              <a:rPr lang="en-US" b="1" i="1" dirty="0">
                <a:solidFill>
                  <a:schemeClr val="accent2"/>
                </a:solidFill>
                <a:effectLst>
                  <a:outerShdw blurRad="38100" dist="38100" dir="2700000" algn="tl">
                    <a:srgbClr val="000000"/>
                  </a:outerShdw>
                </a:effectLst>
              </a:rPr>
              <a:t>epistemic</a:t>
            </a:r>
            <a:r>
              <a:rPr lang="en-US" dirty="0"/>
              <a:t> intuitions elicited from </a:t>
            </a:r>
          </a:p>
          <a:p>
            <a:pPr lvl="1">
              <a:spcBef>
                <a:spcPct val="50000"/>
              </a:spcBef>
              <a:buFont typeface="Wingdings" pitchFamily="2" charset="2"/>
              <a:buNone/>
            </a:pPr>
            <a:r>
              <a:rPr lang="en-US" dirty="0"/>
              <a:t>	</a:t>
            </a:r>
            <a:r>
              <a:rPr lang="en-US" sz="2200" dirty="0"/>
              <a:t>a. Americans students of European ancestry &amp; American students of East Asian ancestry</a:t>
            </a:r>
          </a:p>
          <a:p>
            <a:pPr lvl="1">
              <a:spcBef>
                <a:spcPct val="50000"/>
              </a:spcBef>
              <a:buFont typeface="Wingdings" pitchFamily="2" charset="2"/>
              <a:buNone/>
            </a:pPr>
            <a:r>
              <a:rPr lang="en-US" sz="2200" dirty="0"/>
              <a:t>	b. high SES Americans &amp; low SES Americans</a:t>
            </a:r>
          </a:p>
          <a:p>
            <a:pPr lvl="1">
              <a:spcBef>
                <a:spcPct val="50000"/>
              </a:spcBef>
              <a:buFont typeface="Wingdings" pitchFamily="2" charset="2"/>
              <a:buNone/>
            </a:pPr>
            <a:r>
              <a:rPr lang="en-US" sz="2200" dirty="0"/>
              <a:t>	c. students who have had one or more philosophy course &amp; students who have had no philosophy courses  </a:t>
            </a:r>
            <a:r>
              <a:rPr lang="en-US" sz="1600" dirty="0"/>
              <a:t>(Weinberg et al. 2001: Nichols et al. 2003</a:t>
            </a:r>
            <a:r>
              <a:rPr lang="en-US" sz="1600" dirty="0" smtClean="0"/>
              <a:t>) </a:t>
            </a:r>
          </a:p>
          <a:p>
            <a:pPr lvl="1">
              <a:spcBef>
                <a:spcPct val="50000"/>
              </a:spcBef>
              <a:buFont typeface="Wingdings" pitchFamily="2" charset="2"/>
              <a:buNone/>
            </a:pPr>
            <a:endParaRPr lang="en-US" sz="1600" dirty="0"/>
          </a:p>
          <a:p>
            <a:pPr lvl="1">
              <a:spcBef>
                <a:spcPct val="50000"/>
              </a:spcBef>
              <a:buFont typeface="Wingdings" pitchFamily="2" charset="2"/>
              <a:buNone/>
            </a:pPr>
            <a:r>
              <a:rPr lang="en-US" dirty="0"/>
              <a:t> </a:t>
            </a:r>
          </a:p>
        </p:txBody>
      </p:sp>
      <p:sp>
        <p:nvSpPr>
          <p:cNvPr id="5" name="TextBox 4"/>
          <p:cNvSpPr txBox="1"/>
          <p:nvPr/>
        </p:nvSpPr>
        <p:spPr>
          <a:xfrm>
            <a:off x="2021305" y="5678905"/>
            <a:ext cx="5233737" cy="646331"/>
          </a:xfrm>
          <a:prstGeom prst="rect">
            <a:avLst/>
          </a:prstGeom>
          <a:noFill/>
        </p:spPr>
        <p:txBody>
          <a:bodyPr wrap="square" rtlCol="0">
            <a:spAutoFit/>
          </a:bodyPr>
          <a:lstStyle/>
          <a:p>
            <a:r>
              <a:rPr lang="en-US" sz="3600" b="1" dirty="0" smtClean="0">
                <a:solidFill>
                  <a:schemeClr val="accent6"/>
                </a:solidFill>
                <a:effectLst>
                  <a:outerShdw blurRad="38100" dist="38100" dir="2700000" algn="tl">
                    <a:srgbClr val="000000">
                      <a:alpha val="43137"/>
                    </a:srgbClr>
                  </a:outerShdw>
                </a:effectLst>
              </a:rPr>
              <a:t>What about gender?</a:t>
            </a:r>
            <a:endParaRPr lang="en-US" sz="3600" b="1" dirty="0">
              <a:solidFill>
                <a:schemeClr val="accent6"/>
              </a:solidFill>
              <a:effectLst>
                <a:outerShdw blurRad="38100" dist="38100" dir="2700000" algn="tl">
                  <a:srgbClr val="000000">
                    <a:alpha val="43137"/>
                  </a:srgbClr>
                </a:outerShdw>
              </a:effectLst>
            </a:endParaRPr>
          </a:p>
        </p:txBody>
      </p:sp>
      <p:grpSp>
        <p:nvGrpSpPr>
          <p:cNvPr id="11" name="Group 10"/>
          <p:cNvGrpSpPr/>
          <p:nvPr/>
        </p:nvGrpSpPr>
        <p:grpSpPr>
          <a:xfrm>
            <a:off x="1239252" y="360946"/>
            <a:ext cx="7134726" cy="5329991"/>
            <a:chOff x="1227221" y="409073"/>
            <a:chExt cx="7134726" cy="5329991"/>
          </a:xfrm>
        </p:grpSpPr>
        <p:grpSp>
          <p:nvGrpSpPr>
            <p:cNvPr id="6" name="Group 5"/>
            <p:cNvGrpSpPr/>
            <p:nvPr/>
          </p:nvGrpSpPr>
          <p:grpSpPr>
            <a:xfrm>
              <a:off x="1227221" y="409073"/>
              <a:ext cx="7134726" cy="5329991"/>
              <a:chOff x="1540042" y="372979"/>
              <a:chExt cx="7134726" cy="5329991"/>
            </a:xfrm>
          </p:grpSpPr>
          <p:sp>
            <p:nvSpPr>
              <p:cNvPr id="7" name="Flowchart: Alternate Process 6"/>
              <p:cNvSpPr/>
              <p:nvPr/>
            </p:nvSpPr>
            <p:spPr bwMode="auto">
              <a:xfrm>
                <a:off x="1540042" y="372979"/>
                <a:ext cx="7134726" cy="4343400"/>
              </a:xfrm>
              <a:prstGeom prst="flowChartAlternateProcess">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pic>
            <p:nvPicPr>
              <p:cNvPr id="8" name="Picture 2"/>
              <p:cNvPicPr>
                <a:picLocks noChangeAspect="1" noChangeArrowheads="1"/>
              </p:cNvPicPr>
              <p:nvPr/>
            </p:nvPicPr>
            <p:blipFill>
              <a:blip r:embed="rId3" cstate="print"/>
              <a:srcRect/>
              <a:stretch>
                <a:fillRect/>
              </a:stretch>
            </p:blipFill>
            <p:spPr bwMode="auto">
              <a:xfrm>
                <a:off x="1925054" y="631410"/>
                <a:ext cx="6389521" cy="3826924"/>
              </a:xfrm>
              <a:prstGeom prst="rect">
                <a:avLst/>
              </a:prstGeom>
              <a:noFill/>
              <a:ln w="9525">
                <a:noFill/>
                <a:miter lim="800000"/>
                <a:headEnd/>
                <a:tailEnd/>
              </a:ln>
            </p:spPr>
          </p:pic>
          <p:sp>
            <p:nvSpPr>
              <p:cNvPr id="9" name="Up Arrow 8"/>
              <p:cNvSpPr/>
              <p:nvPr/>
            </p:nvSpPr>
            <p:spPr bwMode="auto">
              <a:xfrm>
                <a:off x="2803357" y="4728412"/>
                <a:ext cx="649703" cy="974558"/>
              </a:xfrm>
              <a:prstGeom prst="up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grpSp>
        <p:sp>
          <p:nvSpPr>
            <p:cNvPr id="10" name="TextBox 9"/>
            <p:cNvSpPr txBox="1"/>
            <p:nvPr/>
          </p:nvSpPr>
          <p:spPr>
            <a:xfrm>
              <a:off x="4174964" y="757989"/>
              <a:ext cx="3705726" cy="338554"/>
            </a:xfrm>
            <a:prstGeom prst="rect">
              <a:avLst/>
            </a:prstGeom>
            <a:solidFill>
              <a:schemeClr val="accent6">
                <a:lumMod val="20000"/>
                <a:lumOff val="80000"/>
              </a:schemeClr>
            </a:solidFill>
          </p:spPr>
          <p:txBody>
            <a:bodyPr wrap="square" rtlCol="0">
              <a:spAutoFit/>
            </a:bodyPr>
            <a:lstStyle/>
            <a:p>
              <a:r>
                <a:rPr lang="en-US" sz="1600" dirty="0" err="1" smtClean="0"/>
                <a:t>Starmans</a:t>
              </a:r>
              <a:r>
                <a:rPr lang="en-US" sz="1600" dirty="0" smtClean="0"/>
                <a:t> &amp; Friedman (forthcoming)</a:t>
              </a:r>
              <a:endParaRPr lang="en-US" sz="16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CF5E3C7-AC32-4738-8FA2-E12C55097A4E}" type="slidenum">
              <a:rPr lang="en-US"/>
              <a:pPr/>
              <a:t>47</a:t>
            </a:fld>
            <a:endParaRPr lang="en-US"/>
          </a:p>
        </p:txBody>
      </p:sp>
      <p:sp>
        <p:nvSpPr>
          <p:cNvPr id="1319938"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19939" name="Rectangle 3"/>
          <p:cNvSpPr>
            <a:spLocks noGrp="1" noChangeArrowheads="1"/>
          </p:cNvSpPr>
          <p:nvPr>
            <p:ph type="body" idx="1"/>
          </p:nvPr>
        </p:nvSpPr>
        <p:spPr>
          <a:xfrm>
            <a:off x="914400" y="1600200"/>
            <a:ext cx="7772400" cy="4648200"/>
          </a:xfrm>
        </p:spPr>
        <p:txBody>
          <a:bodyPr/>
          <a:lstStyle/>
          <a:p>
            <a:pPr>
              <a:buFont typeface="Wingdings" pitchFamily="2" charset="2"/>
              <a:buNone/>
            </a:pPr>
            <a:r>
              <a:rPr lang="en-US"/>
              <a:t>1. Demographic Differences</a:t>
            </a:r>
          </a:p>
          <a:p>
            <a:pPr lvl="1">
              <a:buFont typeface="Wingdings" pitchFamily="2" charset="2"/>
              <a:buNone/>
            </a:pPr>
            <a:r>
              <a:rPr lang="en-US"/>
              <a:t>ii. Differences in intuitions about </a:t>
            </a:r>
            <a:r>
              <a:rPr lang="en-US" b="1" i="1">
                <a:solidFill>
                  <a:schemeClr val="accent2"/>
                </a:solidFill>
                <a:effectLst>
                  <a:outerShdw blurRad="38100" dist="38100" dir="2700000" algn="tl">
                    <a:srgbClr val="000000"/>
                  </a:outerShdw>
                </a:effectLst>
              </a:rPr>
              <a:t>reference </a:t>
            </a:r>
            <a:r>
              <a:rPr lang="en-US"/>
              <a:t>elicited from American students and English speaking Chinese students in Hong King </a:t>
            </a:r>
            <a:r>
              <a:rPr lang="en-US" sz="1800"/>
              <a:t>(Machery et al. 2004)</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5F1CB74-9DE3-4E20-B1DC-8027EBD69F30}" type="slidenum">
              <a:rPr lang="en-US"/>
              <a:pPr/>
              <a:t>48</a:t>
            </a:fld>
            <a:endParaRPr lang="en-US"/>
          </a:p>
        </p:txBody>
      </p:sp>
      <p:sp>
        <p:nvSpPr>
          <p:cNvPr id="1326082"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26083" name="Rectangle 3"/>
          <p:cNvSpPr>
            <a:spLocks noGrp="1" noChangeArrowheads="1"/>
          </p:cNvSpPr>
          <p:nvPr>
            <p:ph type="body" idx="1"/>
          </p:nvPr>
        </p:nvSpPr>
        <p:spPr>
          <a:xfrm>
            <a:off x="914400" y="1600200"/>
            <a:ext cx="8001000" cy="5257800"/>
          </a:xfrm>
        </p:spPr>
        <p:txBody>
          <a:bodyPr/>
          <a:lstStyle/>
          <a:p>
            <a:pPr>
              <a:lnSpc>
                <a:spcPct val="80000"/>
              </a:lnSpc>
              <a:spcAft>
                <a:spcPct val="10000"/>
              </a:spcAft>
            </a:pPr>
            <a:r>
              <a:rPr lang="en-US" sz="2000"/>
              <a:t>Kripke’s G</a:t>
            </a:r>
            <a:r>
              <a:rPr lang="en-US" sz="2000">
                <a:cs typeface="Times New Roman" pitchFamily="18" charset="0"/>
              </a:rPr>
              <a:t>ö</a:t>
            </a:r>
            <a:r>
              <a:rPr lang="en-US" sz="2000"/>
              <a:t>del Case</a:t>
            </a:r>
          </a:p>
          <a:p>
            <a:pPr>
              <a:lnSpc>
                <a:spcPct val="80000"/>
              </a:lnSpc>
            </a:pPr>
            <a:endParaRPr lang="en-US" sz="1200"/>
          </a:p>
          <a:p>
            <a:pPr>
              <a:lnSpc>
                <a:spcPct val="80000"/>
              </a:lnSpc>
              <a:buFont typeface="Wingdings" pitchFamily="2" charset="2"/>
              <a:buNone/>
            </a:pPr>
            <a:r>
              <a:rPr lang="en-US" sz="900"/>
              <a:t>          </a:t>
            </a:r>
            <a:r>
              <a:rPr lang="en-US" sz="1600"/>
              <a:t>Suppose that John has learned in college that Gödel is the man who proved an important mathematical theorem, called the incompleteness of arithmetic. John is quite good at mathematics and he can give an accurate statement of the incompleteness theorem, which he attributes to Gödel as the discoverer.  But this is the only thing that he has heard about Gödel. Now suppose that Gödel was not the author of this theorem.  A man called “Schmidt” whose body was found in Vienna under mysterious circumstances many years ago, actually did the work in question.  His friend Gödel somehow got hold of the manuscript and claimed credit for the work, which was thereafter attributed to Gödel.  Thus he has been known as the man who proved the incompleteness of arithmetic. Most people who have heard the name “Gödel” are like John; the claim that Gödel discovered the incompleteness theorem is the only thing they have ever heard about Gödel.  When John uses the name “Gödel,” is he talking about:</a:t>
            </a:r>
          </a:p>
          <a:p>
            <a:pPr>
              <a:lnSpc>
                <a:spcPct val="80000"/>
              </a:lnSpc>
              <a:buFont typeface="Wingdings" pitchFamily="2" charset="2"/>
              <a:buNone/>
            </a:pPr>
            <a:r>
              <a:rPr lang="en-US" sz="1400"/>
              <a:t> </a:t>
            </a:r>
          </a:p>
          <a:p>
            <a:pPr>
              <a:lnSpc>
                <a:spcPct val="80000"/>
              </a:lnSpc>
              <a:buFont typeface="Wingdings" pitchFamily="2" charset="2"/>
              <a:buNone/>
            </a:pPr>
            <a:r>
              <a:rPr lang="en-US" sz="1600"/>
              <a:t>(A)  the person who really discovered the incompleteness of arithmetic?</a:t>
            </a:r>
          </a:p>
          <a:p>
            <a:pPr>
              <a:lnSpc>
                <a:spcPct val="80000"/>
              </a:lnSpc>
              <a:buFont typeface="Wingdings" pitchFamily="2" charset="2"/>
              <a:buNone/>
            </a:pPr>
            <a:r>
              <a:rPr lang="en-US" sz="1600"/>
              <a:t>          or</a:t>
            </a:r>
          </a:p>
          <a:p>
            <a:pPr>
              <a:lnSpc>
                <a:spcPct val="80000"/>
              </a:lnSpc>
              <a:buFont typeface="Wingdings" pitchFamily="2" charset="2"/>
              <a:buNone/>
            </a:pPr>
            <a:r>
              <a:rPr lang="en-US" sz="1600"/>
              <a:t>(B) the person who got hold of the manuscript and claimed credit for the work?</a:t>
            </a:r>
            <a:endParaRPr lang="en-US" sz="140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4034" name="Rectangle 2"/>
          <p:cNvSpPr>
            <a:spLocks noChangeArrowheads="1"/>
          </p:cNvSpPr>
          <p:nvPr/>
        </p:nvSpPr>
        <p:spPr bwMode="auto">
          <a:xfrm>
            <a:off x="0" y="1852613"/>
            <a:ext cx="9144000" cy="0"/>
          </a:xfrm>
          <a:prstGeom prst="rect">
            <a:avLst/>
          </a:prstGeom>
          <a:noFill/>
          <a:ln w="9525">
            <a:noFill/>
            <a:miter lim="800000"/>
            <a:headEnd/>
            <a:tailEnd/>
          </a:ln>
          <a:effectLst/>
        </p:spPr>
        <p:txBody>
          <a:bodyPr wrap="none" anchor="ctr">
            <a:spAutoFit/>
          </a:bodyPr>
          <a:lstStyle/>
          <a:p>
            <a:endParaRPr lang="en-US"/>
          </a:p>
        </p:txBody>
      </p:sp>
      <p:sp>
        <p:nvSpPr>
          <p:cNvPr id="1324035" name="Rectangle 3"/>
          <p:cNvSpPr>
            <a:spLocks noChangeArrowheads="1"/>
          </p:cNvSpPr>
          <p:nvPr/>
        </p:nvSpPr>
        <p:spPr bwMode="auto">
          <a:xfrm>
            <a:off x="3124200" y="6019800"/>
            <a:ext cx="3238500" cy="366713"/>
          </a:xfrm>
          <a:prstGeom prst="rect">
            <a:avLst/>
          </a:prstGeom>
          <a:noFill/>
          <a:ln w="9525">
            <a:noFill/>
            <a:miter lim="800000"/>
            <a:headEnd/>
            <a:tailEnd/>
          </a:ln>
          <a:effectLst/>
        </p:spPr>
        <p:txBody>
          <a:bodyPr wrap="none" anchor="ctr">
            <a:spAutoFit/>
          </a:bodyPr>
          <a:lstStyle/>
          <a:p>
            <a:pPr algn="l"/>
            <a:r>
              <a:rPr lang="en-US" sz="1800">
                <a:solidFill>
                  <a:schemeClr val="tx1"/>
                </a:solidFill>
                <a:latin typeface="Arial" charset="0"/>
              </a:rPr>
              <a:t>χ 2 (1, N=72) = 6.023, </a:t>
            </a:r>
            <a:r>
              <a:rPr lang="en-US" sz="1800" i="1">
                <a:solidFill>
                  <a:schemeClr val="tx1"/>
                </a:solidFill>
                <a:latin typeface="Arial" charset="0"/>
              </a:rPr>
              <a:t>p </a:t>
            </a:r>
            <a:r>
              <a:rPr lang="en-US" sz="1800">
                <a:solidFill>
                  <a:schemeClr val="tx1"/>
                </a:solidFill>
                <a:latin typeface="Arial" charset="0"/>
              </a:rPr>
              <a:t>&lt; .05</a:t>
            </a:r>
            <a:r>
              <a:rPr lang="en-US" sz="1800">
                <a:solidFill>
                  <a:schemeClr val="tx1"/>
                </a:solidFill>
                <a:latin typeface="Times New Roman" pitchFamily="18" charset="0"/>
              </a:rPr>
              <a:t> </a:t>
            </a:r>
          </a:p>
        </p:txBody>
      </p:sp>
      <p:sp>
        <p:nvSpPr>
          <p:cNvPr id="1324036" name="Text Box 4"/>
          <p:cNvSpPr txBox="1">
            <a:spLocks noChangeArrowheads="1"/>
          </p:cNvSpPr>
          <p:nvPr/>
        </p:nvSpPr>
        <p:spPr bwMode="auto">
          <a:xfrm>
            <a:off x="76200" y="1736725"/>
            <a:ext cx="1828800" cy="1616075"/>
          </a:xfrm>
          <a:prstGeom prst="rect">
            <a:avLst/>
          </a:prstGeom>
          <a:noFill/>
          <a:ln w="9525">
            <a:noFill/>
            <a:miter lim="800000"/>
            <a:headEnd/>
            <a:tailEnd/>
          </a:ln>
          <a:effectLst/>
        </p:spPr>
        <p:txBody>
          <a:bodyPr>
            <a:spAutoFit/>
          </a:bodyPr>
          <a:lstStyle/>
          <a:p>
            <a:pPr algn="l"/>
            <a:r>
              <a:rPr lang="en-US" sz="2000">
                <a:solidFill>
                  <a:schemeClr val="tx1"/>
                </a:solidFill>
                <a:latin typeface="Arial" charset="0"/>
              </a:rPr>
              <a:t>Percentage of participants </a:t>
            </a:r>
          </a:p>
          <a:p>
            <a:pPr algn="l"/>
            <a:r>
              <a:rPr lang="en-US" sz="2000">
                <a:solidFill>
                  <a:schemeClr val="tx1"/>
                </a:solidFill>
                <a:latin typeface="Arial" charset="0"/>
              </a:rPr>
              <a:t>giving causal-historical responses</a:t>
            </a:r>
          </a:p>
        </p:txBody>
      </p:sp>
      <p:grpSp>
        <p:nvGrpSpPr>
          <p:cNvPr id="2" name="Group 5"/>
          <p:cNvGrpSpPr>
            <a:grpSpLocks noChangeAspect="1"/>
          </p:cNvGrpSpPr>
          <p:nvPr/>
        </p:nvGrpSpPr>
        <p:grpSpPr bwMode="auto">
          <a:xfrm>
            <a:off x="1755775" y="915988"/>
            <a:ext cx="7083425" cy="4721225"/>
            <a:chOff x="1106" y="577"/>
            <a:chExt cx="4462" cy="2974"/>
          </a:xfrm>
        </p:grpSpPr>
        <p:sp>
          <p:nvSpPr>
            <p:cNvPr id="1324038" name="AutoShape 6"/>
            <p:cNvSpPr>
              <a:spLocks noChangeAspect="1" noChangeArrowheads="1" noTextEdit="1"/>
            </p:cNvSpPr>
            <p:nvPr/>
          </p:nvSpPr>
          <p:spPr bwMode="auto">
            <a:xfrm>
              <a:off x="1106" y="577"/>
              <a:ext cx="4462" cy="2974"/>
            </a:xfrm>
            <a:prstGeom prst="rect">
              <a:avLst/>
            </a:prstGeom>
            <a:noFill/>
            <a:ln w="9525">
              <a:noFill/>
              <a:miter lim="800000"/>
              <a:headEnd/>
              <a:tailEnd/>
            </a:ln>
          </p:spPr>
          <p:txBody>
            <a:bodyPr/>
            <a:lstStyle/>
            <a:p>
              <a:endParaRPr lang="en-US"/>
            </a:p>
          </p:txBody>
        </p:sp>
        <p:sp>
          <p:nvSpPr>
            <p:cNvPr id="1324039" name="Rectangle 7"/>
            <p:cNvSpPr>
              <a:spLocks noChangeArrowheads="1"/>
            </p:cNvSpPr>
            <p:nvPr/>
          </p:nvSpPr>
          <p:spPr bwMode="auto">
            <a:xfrm>
              <a:off x="1566" y="814"/>
              <a:ext cx="2726" cy="2201"/>
            </a:xfrm>
            <a:prstGeom prst="rect">
              <a:avLst/>
            </a:prstGeom>
            <a:noFill/>
            <a:ln w="9525">
              <a:noFill/>
              <a:miter lim="800000"/>
              <a:headEnd/>
              <a:tailEnd/>
            </a:ln>
          </p:spPr>
          <p:txBody>
            <a:bodyPr/>
            <a:lstStyle/>
            <a:p>
              <a:endParaRPr lang="en-US"/>
            </a:p>
          </p:txBody>
        </p:sp>
        <p:sp>
          <p:nvSpPr>
            <p:cNvPr id="1324040" name="Line 8"/>
            <p:cNvSpPr>
              <a:spLocks noChangeShapeType="1"/>
            </p:cNvSpPr>
            <p:nvPr/>
          </p:nvSpPr>
          <p:spPr bwMode="auto">
            <a:xfrm>
              <a:off x="1566" y="2701"/>
              <a:ext cx="2726" cy="1"/>
            </a:xfrm>
            <a:prstGeom prst="line">
              <a:avLst/>
            </a:prstGeom>
            <a:noFill/>
            <a:ln w="11113">
              <a:solidFill>
                <a:srgbClr val="000000"/>
              </a:solidFill>
              <a:round/>
              <a:headEnd/>
              <a:tailEnd/>
            </a:ln>
          </p:spPr>
          <p:txBody>
            <a:bodyPr/>
            <a:lstStyle/>
            <a:p>
              <a:endParaRPr lang="en-US"/>
            </a:p>
          </p:txBody>
        </p:sp>
        <p:sp>
          <p:nvSpPr>
            <p:cNvPr id="1324041" name="Line 9"/>
            <p:cNvSpPr>
              <a:spLocks noChangeShapeType="1"/>
            </p:cNvSpPr>
            <p:nvPr/>
          </p:nvSpPr>
          <p:spPr bwMode="auto">
            <a:xfrm>
              <a:off x="1566" y="2388"/>
              <a:ext cx="2726" cy="1"/>
            </a:xfrm>
            <a:prstGeom prst="line">
              <a:avLst/>
            </a:prstGeom>
            <a:noFill/>
            <a:ln w="11113">
              <a:solidFill>
                <a:srgbClr val="000000"/>
              </a:solidFill>
              <a:round/>
              <a:headEnd/>
              <a:tailEnd/>
            </a:ln>
          </p:spPr>
          <p:txBody>
            <a:bodyPr/>
            <a:lstStyle/>
            <a:p>
              <a:endParaRPr lang="en-US"/>
            </a:p>
          </p:txBody>
        </p:sp>
        <p:sp>
          <p:nvSpPr>
            <p:cNvPr id="1324042" name="Line 10"/>
            <p:cNvSpPr>
              <a:spLocks noChangeShapeType="1"/>
            </p:cNvSpPr>
            <p:nvPr/>
          </p:nvSpPr>
          <p:spPr bwMode="auto">
            <a:xfrm>
              <a:off x="1566" y="2074"/>
              <a:ext cx="2726" cy="1"/>
            </a:xfrm>
            <a:prstGeom prst="line">
              <a:avLst/>
            </a:prstGeom>
            <a:noFill/>
            <a:ln w="11113">
              <a:solidFill>
                <a:srgbClr val="000000"/>
              </a:solidFill>
              <a:round/>
              <a:headEnd/>
              <a:tailEnd/>
            </a:ln>
          </p:spPr>
          <p:txBody>
            <a:bodyPr/>
            <a:lstStyle/>
            <a:p>
              <a:endParaRPr lang="en-US"/>
            </a:p>
          </p:txBody>
        </p:sp>
        <p:sp>
          <p:nvSpPr>
            <p:cNvPr id="1324043" name="Line 11"/>
            <p:cNvSpPr>
              <a:spLocks noChangeShapeType="1"/>
            </p:cNvSpPr>
            <p:nvPr/>
          </p:nvSpPr>
          <p:spPr bwMode="auto">
            <a:xfrm>
              <a:off x="1566" y="1754"/>
              <a:ext cx="2726" cy="1"/>
            </a:xfrm>
            <a:prstGeom prst="line">
              <a:avLst/>
            </a:prstGeom>
            <a:noFill/>
            <a:ln w="11113">
              <a:solidFill>
                <a:srgbClr val="000000"/>
              </a:solidFill>
              <a:round/>
              <a:headEnd/>
              <a:tailEnd/>
            </a:ln>
          </p:spPr>
          <p:txBody>
            <a:bodyPr/>
            <a:lstStyle/>
            <a:p>
              <a:endParaRPr lang="en-US"/>
            </a:p>
          </p:txBody>
        </p:sp>
        <p:sp>
          <p:nvSpPr>
            <p:cNvPr id="1324044" name="Line 12"/>
            <p:cNvSpPr>
              <a:spLocks noChangeShapeType="1"/>
            </p:cNvSpPr>
            <p:nvPr/>
          </p:nvSpPr>
          <p:spPr bwMode="auto">
            <a:xfrm>
              <a:off x="1566" y="1441"/>
              <a:ext cx="2726" cy="1"/>
            </a:xfrm>
            <a:prstGeom prst="line">
              <a:avLst/>
            </a:prstGeom>
            <a:noFill/>
            <a:ln w="11113">
              <a:solidFill>
                <a:srgbClr val="000000"/>
              </a:solidFill>
              <a:round/>
              <a:headEnd/>
              <a:tailEnd/>
            </a:ln>
          </p:spPr>
          <p:txBody>
            <a:bodyPr/>
            <a:lstStyle/>
            <a:p>
              <a:endParaRPr lang="en-US"/>
            </a:p>
          </p:txBody>
        </p:sp>
        <p:sp>
          <p:nvSpPr>
            <p:cNvPr id="1324045" name="Line 13"/>
            <p:cNvSpPr>
              <a:spLocks noChangeShapeType="1"/>
            </p:cNvSpPr>
            <p:nvPr/>
          </p:nvSpPr>
          <p:spPr bwMode="auto">
            <a:xfrm>
              <a:off x="1566" y="1127"/>
              <a:ext cx="2726" cy="1"/>
            </a:xfrm>
            <a:prstGeom prst="line">
              <a:avLst/>
            </a:prstGeom>
            <a:noFill/>
            <a:ln w="11113">
              <a:solidFill>
                <a:srgbClr val="000000"/>
              </a:solidFill>
              <a:round/>
              <a:headEnd/>
              <a:tailEnd/>
            </a:ln>
          </p:spPr>
          <p:txBody>
            <a:bodyPr/>
            <a:lstStyle/>
            <a:p>
              <a:endParaRPr lang="en-US"/>
            </a:p>
          </p:txBody>
        </p:sp>
        <p:sp>
          <p:nvSpPr>
            <p:cNvPr id="1324046" name="Line 14"/>
            <p:cNvSpPr>
              <a:spLocks noChangeShapeType="1"/>
            </p:cNvSpPr>
            <p:nvPr/>
          </p:nvSpPr>
          <p:spPr bwMode="auto">
            <a:xfrm>
              <a:off x="1566" y="814"/>
              <a:ext cx="2726" cy="1"/>
            </a:xfrm>
            <a:prstGeom prst="line">
              <a:avLst/>
            </a:prstGeom>
            <a:noFill/>
            <a:ln w="11113">
              <a:solidFill>
                <a:srgbClr val="000000"/>
              </a:solidFill>
              <a:round/>
              <a:headEnd/>
              <a:tailEnd/>
            </a:ln>
          </p:spPr>
          <p:txBody>
            <a:bodyPr/>
            <a:lstStyle/>
            <a:p>
              <a:endParaRPr lang="en-US"/>
            </a:p>
          </p:txBody>
        </p:sp>
        <p:sp>
          <p:nvSpPr>
            <p:cNvPr id="1324047" name="Rectangle 15"/>
            <p:cNvSpPr>
              <a:spLocks noChangeArrowheads="1"/>
            </p:cNvSpPr>
            <p:nvPr/>
          </p:nvSpPr>
          <p:spPr bwMode="auto">
            <a:xfrm>
              <a:off x="1566" y="814"/>
              <a:ext cx="2726" cy="2201"/>
            </a:xfrm>
            <a:prstGeom prst="rect">
              <a:avLst/>
            </a:prstGeom>
            <a:noFill/>
            <a:ln w="11113">
              <a:solidFill>
                <a:srgbClr val="000000"/>
              </a:solidFill>
              <a:miter lim="800000"/>
              <a:headEnd/>
              <a:tailEnd/>
            </a:ln>
          </p:spPr>
          <p:txBody>
            <a:bodyPr/>
            <a:lstStyle/>
            <a:p>
              <a:endParaRPr lang="en-US"/>
            </a:p>
          </p:txBody>
        </p:sp>
        <p:sp>
          <p:nvSpPr>
            <p:cNvPr id="1324048" name="Rectangle 16"/>
            <p:cNvSpPr>
              <a:spLocks noChangeArrowheads="1"/>
            </p:cNvSpPr>
            <p:nvPr/>
          </p:nvSpPr>
          <p:spPr bwMode="auto">
            <a:xfrm>
              <a:off x="2152" y="1190"/>
              <a:ext cx="781" cy="1825"/>
            </a:xfrm>
            <a:prstGeom prst="rect">
              <a:avLst/>
            </a:prstGeom>
            <a:solidFill>
              <a:srgbClr val="FF0000"/>
            </a:solidFill>
            <a:ln w="11113">
              <a:solidFill>
                <a:srgbClr val="000000"/>
              </a:solidFill>
              <a:miter lim="800000"/>
              <a:headEnd/>
              <a:tailEnd/>
            </a:ln>
          </p:spPr>
          <p:txBody>
            <a:bodyPr/>
            <a:lstStyle/>
            <a:p>
              <a:endParaRPr lang="en-US"/>
            </a:p>
          </p:txBody>
        </p:sp>
        <p:sp>
          <p:nvSpPr>
            <p:cNvPr id="1324049" name="Rectangle 17"/>
            <p:cNvSpPr>
              <a:spLocks noChangeArrowheads="1"/>
            </p:cNvSpPr>
            <p:nvPr/>
          </p:nvSpPr>
          <p:spPr bwMode="auto">
            <a:xfrm>
              <a:off x="2933" y="2102"/>
              <a:ext cx="774" cy="913"/>
            </a:xfrm>
            <a:prstGeom prst="rect">
              <a:avLst/>
            </a:prstGeom>
            <a:solidFill>
              <a:schemeClr val="accent1"/>
            </a:solidFill>
            <a:ln w="11113">
              <a:solidFill>
                <a:srgbClr val="000000"/>
              </a:solidFill>
              <a:miter lim="800000"/>
              <a:headEnd/>
              <a:tailEnd/>
            </a:ln>
          </p:spPr>
          <p:txBody>
            <a:bodyPr/>
            <a:lstStyle/>
            <a:p>
              <a:endParaRPr lang="en-US"/>
            </a:p>
          </p:txBody>
        </p:sp>
        <p:sp>
          <p:nvSpPr>
            <p:cNvPr id="1324050" name="Line 18"/>
            <p:cNvSpPr>
              <a:spLocks noChangeShapeType="1"/>
            </p:cNvSpPr>
            <p:nvPr/>
          </p:nvSpPr>
          <p:spPr bwMode="auto">
            <a:xfrm>
              <a:off x="1566" y="814"/>
              <a:ext cx="1" cy="2201"/>
            </a:xfrm>
            <a:prstGeom prst="line">
              <a:avLst/>
            </a:prstGeom>
            <a:noFill/>
            <a:ln w="11113">
              <a:solidFill>
                <a:srgbClr val="000000"/>
              </a:solidFill>
              <a:round/>
              <a:headEnd/>
              <a:tailEnd/>
            </a:ln>
          </p:spPr>
          <p:txBody>
            <a:bodyPr/>
            <a:lstStyle/>
            <a:p>
              <a:endParaRPr lang="en-US"/>
            </a:p>
          </p:txBody>
        </p:sp>
        <p:sp>
          <p:nvSpPr>
            <p:cNvPr id="1324051" name="Line 19"/>
            <p:cNvSpPr>
              <a:spLocks noChangeShapeType="1"/>
            </p:cNvSpPr>
            <p:nvPr/>
          </p:nvSpPr>
          <p:spPr bwMode="auto">
            <a:xfrm>
              <a:off x="1510" y="3015"/>
              <a:ext cx="56" cy="1"/>
            </a:xfrm>
            <a:prstGeom prst="line">
              <a:avLst/>
            </a:prstGeom>
            <a:noFill/>
            <a:ln w="11113">
              <a:solidFill>
                <a:srgbClr val="000000"/>
              </a:solidFill>
              <a:round/>
              <a:headEnd/>
              <a:tailEnd/>
            </a:ln>
          </p:spPr>
          <p:txBody>
            <a:bodyPr/>
            <a:lstStyle/>
            <a:p>
              <a:endParaRPr lang="en-US"/>
            </a:p>
          </p:txBody>
        </p:sp>
        <p:sp>
          <p:nvSpPr>
            <p:cNvPr id="1324052" name="Line 20"/>
            <p:cNvSpPr>
              <a:spLocks noChangeShapeType="1"/>
            </p:cNvSpPr>
            <p:nvPr/>
          </p:nvSpPr>
          <p:spPr bwMode="auto">
            <a:xfrm>
              <a:off x="1510" y="2701"/>
              <a:ext cx="56" cy="1"/>
            </a:xfrm>
            <a:prstGeom prst="line">
              <a:avLst/>
            </a:prstGeom>
            <a:noFill/>
            <a:ln w="11113">
              <a:solidFill>
                <a:srgbClr val="000000"/>
              </a:solidFill>
              <a:round/>
              <a:headEnd/>
              <a:tailEnd/>
            </a:ln>
          </p:spPr>
          <p:txBody>
            <a:bodyPr/>
            <a:lstStyle/>
            <a:p>
              <a:endParaRPr lang="en-US"/>
            </a:p>
          </p:txBody>
        </p:sp>
        <p:sp>
          <p:nvSpPr>
            <p:cNvPr id="1324053" name="Line 21"/>
            <p:cNvSpPr>
              <a:spLocks noChangeShapeType="1"/>
            </p:cNvSpPr>
            <p:nvPr/>
          </p:nvSpPr>
          <p:spPr bwMode="auto">
            <a:xfrm>
              <a:off x="1510" y="2388"/>
              <a:ext cx="56" cy="1"/>
            </a:xfrm>
            <a:prstGeom prst="line">
              <a:avLst/>
            </a:prstGeom>
            <a:noFill/>
            <a:ln w="11113">
              <a:solidFill>
                <a:srgbClr val="000000"/>
              </a:solidFill>
              <a:round/>
              <a:headEnd/>
              <a:tailEnd/>
            </a:ln>
          </p:spPr>
          <p:txBody>
            <a:bodyPr/>
            <a:lstStyle/>
            <a:p>
              <a:endParaRPr lang="en-US"/>
            </a:p>
          </p:txBody>
        </p:sp>
        <p:sp>
          <p:nvSpPr>
            <p:cNvPr id="1324054" name="Line 22"/>
            <p:cNvSpPr>
              <a:spLocks noChangeShapeType="1"/>
            </p:cNvSpPr>
            <p:nvPr/>
          </p:nvSpPr>
          <p:spPr bwMode="auto">
            <a:xfrm>
              <a:off x="1510" y="2074"/>
              <a:ext cx="56" cy="1"/>
            </a:xfrm>
            <a:prstGeom prst="line">
              <a:avLst/>
            </a:prstGeom>
            <a:noFill/>
            <a:ln w="11113">
              <a:solidFill>
                <a:srgbClr val="000000"/>
              </a:solidFill>
              <a:round/>
              <a:headEnd/>
              <a:tailEnd/>
            </a:ln>
          </p:spPr>
          <p:txBody>
            <a:bodyPr/>
            <a:lstStyle/>
            <a:p>
              <a:endParaRPr lang="en-US"/>
            </a:p>
          </p:txBody>
        </p:sp>
        <p:sp>
          <p:nvSpPr>
            <p:cNvPr id="1324055" name="Line 23"/>
            <p:cNvSpPr>
              <a:spLocks noChangeShapeType="1"/>
            </p:cNvSpPr>
            <p:nvPr/>
          </p:nvSpPr>
          <p:spPr bwMode="auto">
            <a:xfrm>
              <a:off x="1510" y="1754"/>
              <a:ext cx="56" cy="1"/>
            </a:xfrm>
            <a:prstGeom prst="line">
              <a:avLst/>
            </a:prstGeom>
            <a:noFill/>
            <a:ln w="11113">
              <a:solidFill>
                <a:srgbClr val="000000"/>
              </a:solidFill>
              <a:round/>
              <a:headEnd/>
              <a:tailEnd/>
            </a:ln>
          </p:spPr>
          <p:txBody>
            <a:bodyPr/>
            <a:lstStyle/>
            <a:p>
              <a:endParaRPr lang="en-US"/>
            </a:p>
          </p:txBody>
        </p:sp>
        <p:sp>
          <p:nvSpPr>
            <p:cNvPr id="1324056" name="Line 24"/>
            <p:cNvSpPr>
              <a:spLocks noChangeShapeType="1"/>
            </p:cNvSpPr>
            <p:nvPr/>
          </p:nvSpPr>
          <p:spPr bwMode="auto">
            <a:xfrm>
              <a:off x="1510" y="1441"/>
              <a:ext cx="56" cy="1"/>
            </a:xfrm>
            <a:prstGeom prst="line">
              <a:avLst/>
            </a:prstGeom>
            <a:noFill/>
            <a:ln w="11113">
              <a:solidFill>
                <a:srgbClr val="000000"/>
              </a:solidFill>
              <a:round/>
              <a:headEnd/>
              <a:tailEnd/>
            </a:ln>
          </p:spPr>
          <p:txBody>
            <a:bodyPr/>
            <a:lstStyle/>
            <a:p>
              <a:endParaRPr lang="en-US"/>
            </a:p>
          </p:txBody>
        </p:sp>
        <p:sp>
          <p:nvSpPr>
            <p:cNvPr id="1324057" name="Line 25"/>
            <p:cNvSpPr>
              <a:spLocks noChangeShapeType="1"/>
            </p:cNvSpPr>
            <p:nvPr/>
          </p:nvSpPr>
          <p:spPr bwMode="auto">
            <a:xfrm>
              <a:off x="1510" y="1127"/>
              <a:ext cx="56" cy="1"/>
            </a:xfrm>
            <a:prstGeom prst="line">
              <a:avLst/>
            </a:prstGeom>
            <a:noFill/>
            <a:ln w="11113">
              <a:solidFill>
                <a:srgbClr val="000000"/>
              </a:solidFill>
              <a:round/>
              <a:headEnd/>
              <a:tailEnd/>
            </a:ln>
          </p:spPr>
          <p:txBody>
            <a:bodyPr/>
            <a:lstStyle/>
            <a:p>
              <a:endParaRPr lang="en-US"/>
            </a:p>
          </p:txBody>
        </p:sp>
        <p:sp>
          <p:nvSpPr>
            <p:cNvPr id="1324058" name="Line 26"/>
            <p:cNvSpPr>
              <a:spLocks noChangeShapeType="1"/>
            </p:cNvSpPr>
            <p:nvPr/>
          </p:nvSpPr>
          <p:spPr bwMode="auto">
            <a:xfrm>
              <a:off x="1510" y="814"/>
              <a:ext cx="56" cy="1"/>
            </a:xfrm>
            <a:prstGeom prst="line">
              <a:avLst/>
            </a:prstGeom>
            <a:noFill/>
            <a:ln w="11113">
              <a:solidFill>
                <a:srgbClr val="000000"/>
              </a:solidFill>
              <a:round/>
              <a:headEnd/>
              <a:tailEnd/>
            </a:ln>
          </p:spPr>
          <p:txBody>
            <a:bodyPr/>
            <a:lstStyle/>
            <a:p>
              <a:endParaRPr lang="en-US"/>
            </a:p>
          </p:txBody>
        </p:sp>
        <p:sp>
          <p:nvSpPr>
            <p:cNvPr id="1324059" name="Line 27"/>
            <p:cNvSpPr>
              <a:spLocks noChangeShapeType="1"/>
            </p:cNvSpPr>
            <p:nvPr/>
          </p:nvSpPr>
          <p:spPr bwMode="auto">
            <a:xfrm>
              <a:off x="1566" y="3015"/>
              <a:ext cx="2726" cy="1"/>
            </a:xfrm>
            <a:prstGeom prst="line">
              <a:avLst/>
            </a:prstGeom>
            <a:noFill/>
            <a:ln w="11113">
              <a:solidFill>
                <a:srgbClr val="000000"/>
              </a:solidFill>
              <a:round/>
              <a:headEnd/>
              <a:tailEnd/>
            </a:ln>
          </p:spPr>
          <p:txBody>
            <a:bodyPr/>
            <a:lstStyle/>
            <a:p>
              <a:endParaRPr lang="en-US"/>
            </a:p>
          </p:txBody>
        </p:sp>
        <p:sp>
          <p:nvSpPr>
            <p:cNvPr id="1324060" name="Line 28"/>
            <p:cNvSpPr>
              <a:spLocks noChangeShapeType="1"/>
            </p:cNvSpPr>
            <p:nvPr/>
          </p:nvSpPr>
          <p:spPr bwMode="auto">
            <a:xfrm flipV="1">
              <a:off x="1566" y="3015"/>
              <a:ext cx="1" cy="55"/>
            </a:xfrm>
            <a:prstGeom prst="line">
              <a:avLst/>
            </a:prstGeom>
            <a:noFill/>
            <a:ln w="11113">
              <a:solidFill>
                <a:srgbClr val="000000"/>
              </a:solidFill>
              <a:round/>
              <a:headEnd/>
              <a:tailEnd/>
            </a:ln>
          </p:spPr>
          <p:txBody>
            <a:bodyPr/>
            <a:lstStyle/>
            <a:p>
              <a:endParaRPr lang="en-US"/>
            </a:p>
          </p:txBody>
        </p:sp>
        <p:sp>
          <p:nvSpPr>
            <p:cNvPr id="1324061" name="Line 29"/>
            <p:cNvSpPr>
              <a:spLocks noChangeShapeType="1"/>
            </p:cNvSpPr>
            <p:nvPr/>
          </p:nvSpPr>
          <p:spPr bwMode="auto">
            <a:xfrm flipV="1">
              <a:off x="4292" y="3015"/>
              <a:ext cx="1" cy="55"/>
            </a:xfrm>
            <a:prstGeom prst="line">
              <a:avLst/>
            </a:prstGeom>
            <a:noFill/>
            <a:ln w="11113">
              <a:solidFill>
                <a:srgbClr val="000000"/>
              </a:solidFill>
              <a:round/>
              <a:headEnd/>
              <a:tailEnd/>
            </a:ln>
          </p:spPr>
          <p:txBody>
            <a:bodyPr/>
            <a:lstStyle/>
            <a:p>
              <a:endParaRPr lang="en-US"/>
            </a:p>
          </p:txBody>
        </p:sp>
        <p:sp>
          <p:nvSpPr>
            <p:cNvPr id="1324062" name="Rectangle 30"/>
            <p:cNvSpPr>
              <a:spLocks noChangeArrowheads="1"/>
            </p:cNvSpPr>
            <p:nvPr/>
          </p:nvSpPr>
          <p:spPr bwMode="auto">
            <a:xfrm>
              <a:off x="1336" y="2917"/>
              <a:ext cx="167" cy="223"/>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Arial" charset="0"/>
                </a:rPr>
                <a:t>0</a:t>
              </a:r>
              <a:endParaRPr lang="en-US" sz="2000">
                <a:solidFill>
                  <a:schemeClr val="tx1"/>
                </a:solidFill>
                <a:latin typeface="Arial" charset="0"/>
              </a:endParaRPr>
            </a:p>
          </p:txBody>
        </p:sp>
        <p:sp>
          <p:nvSpPr>
            <p:cNvPr id="1324063" name="Rectangle 31"/>
            <p:cNvSpPr>
              <a:spLocks noChangeArrowheads="1"/>
            </p:cNvSpPr>
            <p:nvPr/>
          </p:nvSpPr>
          <p:spPr bwMode="auto">
            <a:xfrm>
              <a:off x="1245" y="2604"/>
              <a:ext cx="265" cy="223"/>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Arial" charset="0"/>
                </a:rPr>
                <a:t>10</a:t>
              </a:r>
              <a:endParaRPr lang="en-US" sz="2000">
                <a:solidFill>
                  <a:schemeClr val="tx1"/>
                </a:solidFill>
                <a:latin typeface="Arial" charset="0"/>
              </a:endParaRPr>
            </a:p>
          </p:txBody>
        </p:sp>
        <p:sp>
          <p:nvSpPr>
            <p:cNvPr id="1324064" name="Rectangle 32"/>
            <p:cNvSpPr>
              <a:spLocks noChangeArrowheads="1"/>
            </p:cNvSpPr>
            <p:nvPr/>
          </p:nvSpPr>
          <p:spPr bwMode="auto">
            <a:xfrm>
              <a:off x="1245" y="2290"/>
              <a:ext cx="265" cy="223"/>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Arial" charset="0"/>
                </a:rPr>
                <a:t>20</a:t>
              </a:r>
              <a:endParaRPr lang="en-US" sz="2000">
                <a:solidFill>
                  <a:schemeClr val="tx1"/>
                </a:solidFill>
                <a:latin typeface="Arial" charset="0"/>
              </a:endParaRPr>
            </a:p>
          </p:txBody>
        </p:sp>
        <p:sp>
          <p:nvSpPr>
            <p:cNvPr id="1324065" name="Rectangle 33"/>
            <p:cNvSpPr>
              <a:spLocks noChangeArrowheads="1"/>
            </p:cNvSpPr>
            <p:nvPr/>
          </p:nvSpPr>
          <p:spPr bwMode="auto">
            <a:xfrm>
              <a:off x="1245" y="1977"/>
              <a:ext cx="265" cy="223"/>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Arial" charset="0"/>
                </a:rPr>
                <a:t>30</a:t>
              </a:r>
              <a:endParaRPr lang="en-US" sz="2000">
                <a:solidFill>
                  <a:schemeClr val="tx1"/>
                </a:solidFill>
                <a:latin typeface="Arial" charset="0"/>
              </a:endParaRPr>
            </a:p>
          </p:txBody>
        </p:sp>
        <p:sp>
          <p:nvSpPr>
            <p:cNvPr id="1324066" name="Rectangle 34"/>
            <p:cNvSpPr>
              <a:spLocks noChangeArrowheads="1"/>
            </p:cNvSpPr>
            <p:nvPr/>
          </p:nvSpPr>
          <p:spPr bwMode="auto">
            <a:xfrm>
              <a:off x="1245" y="1657"/>
              <a:ext cx="265" cy="223"/>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Arial" charset="0"/>
                </a:rPr>
                <a:t>40</a:t>
              </a:r>
              <a:endParaRPr lang="en-US" sz="2000">
                <a:solidFill>
                  <a:schemeClr val="tx1"/>
                </a:solidFill>
                <a:latin typeface="Arial" charset="0"/>
              </a:endParaRPr>
            </a:p>
          </p:txBody>
        </p:sp>
        <p:sp>
          <p:nvSpPr>
            <p:cNvPr id="1324067" name="Rectangle 35"/>
            <p:cNvSpPr>
              <a:spLocks noChangeArrowheads="1"/>
            </p:cNvSpPr>
            <p:nvPr/>
          </p:nvSpPr>
          <p:spPr bwMode="auto">
            <a:xfrm>
              <a:off x="1245" y="1343"/>
              <a:ext cx="265" cy="223"/>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Arial" charset="0"/>
                </a:rPr>
                <a:t>50</a:t>
              </a:r>
              <a:endParaRPr lang="en-US" sz="2000">
                <a:solidFill>
                  <a:schemeClr val="tx1"/>
                </a:solidFill>
                <a:latin typeface="Arial" charset="0"/>
              </a:endParaRPr>
            </a:p>
          </p:txBody>
        </p:sp>
        <p:sp>
          <p:nvSpPr>
            <p:cNvPr id="1324068" name="Rectangle 36"/>
            <p:cNvSpPr>
              <a:spLocks noChangeArrowheads="1"/>
            </p:cNvSpPr>
            <p:nvPr/>
          </p:nvSpPr>
          <p:spPr bwMode="auto">
            <a:xfrm>
              <a:off x="1245" y="1030"/>
              <a:ext cx="265" cy="223"/>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Arial" charset="0"/>
                </a:rPr>
                <a:t>60</a:t>
              </a:r>
              <a:endParaRPr lang="en-US" sz="2000">
                <a:solidFill>
                  <a:schemeClr val="tx1"/>
                </a:solidFill>
                <a:latin typeface="Arial" charset="0"/>
              </a:endParaRPr>
            </a:p>
          </p:txBody>
        </p:sp>
        <p:sp>
          <p:nvSpPr>
            <p:cNvPr id="1324069" name="Rectangle 37"/>
            <p:cNvSpPr>
              <a:spLocks noChangeArrowheads="1"/>
            </p:cNvSpPr>
            <p:nvPr/>
          </p:nvSpPr>
          <p:spPr bwMode="auto">
            <a:xfrm>
              <a:off x="1245" y="716"/>
              <a:ext cx="265" cy="223"/>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Arial" charset="0"/>
                </a:rPr>
                <a:t>70</a:t>
              </a:r>
              <a:endParaRPr lang="en-US" sz="2000">
                <a:solidFill>
                  <a:schemeClr val="tx1"/>
                </a:solidFill>
                <a:latin typeface="Arial" charset="0"/>
              </a:endParaRPr>
            </a:p>
          </p:txBody>
        </p:sp>
        <p:sp>
          <p:nvSpPr>
            <p:cNvPr id="1324070" name="Rectangle 38"/>
            <p:cNvSpPr>
              <a:spLocks noChangeArrowheads="1"/>
            </p:cNvSpPr>
            <p:nvPr/>
          </p:nvSpPr>
          <p:spPr bwMode="auto">
            <a:xfrm>
              <a:off x="2375" y="3175"/>
              <a:ext cx="1199" cy="223"/>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Arial" charset="0"/>
                </a:rPr>
                <a:t>Gödel case #1</a:t>
              </a:r>
              <a:endParaRPr lang="en-US" sz="2000">
                <a:solidFill>
                  <a:schemeClr val="tx1"/>
                </a:solidFill>
                <a:latin typeface="Arial" charset="0"/>
              </a:endParaRPr>
            </a:p>
          </p:txBody>
        </p:sp>
        <p:sp>
          <p:nvSpPr>
            <p:cNvPr id="1324071" name="Rectangle 39"/>
            <p:cNvSpPr>
              <a:spLocks noChangeArrowheads="1"/>
            </p:cNvSpPr>
            <p:nvPr/>
          </p:nvSpPr>
          <p:spPr bwMode="auto">
            <a:xfrm>
              <a:off x="4341" y="1684"/>
              <a:ext cx="1143" cy="488"/>
            </a:xfrm>
            <a:prstGeom prst="rect">
              <a:avLst/>
            </a:prstGeom>
            <a:noFill/>
            <a:ln w="11113">
              <a:solidFill>
                <a:srgbClr val="000000"/>
              </a:solidFill>
              <a:miter lim="800000"/>
              <a:headEnd/>
              <a:tailEnd/>
            </a:ln>
          </p:spPr>
          <p:txBody>
            <a:bodyPr/>
            <a:lstStyle/>
            <a:p>
              <a:endParaRPr lang="en-US"/>
            </a:p>
          </p:txBody>
        </p:sp>
        <p:sp>
          <p:nvSpPr>
            <p:cNvPr id="1324072" name="Rectangle 40"/>
            <p:cNvSpPr>
              <a:spLocks noChangeArrowheads="1"/>
            </p:cNvSpPr>
            <p:nvPr/>
          </p:nvSpPr>
          <p:spPr bwMode="auto">
            <a:xfrm>
              <a:off x="4397" y="1768"/>
              <a:ext cx="104" cy="104"/>
            </a:xfrm>
            <a:prstGeom prst="rect">
              <a:avLst/>
            </a:prstGeom>
            <a:solidFill>
              <a:srgbClr val="FF0000"/>
            </a:solidFill>
            <a:ln w="11113">
              <a:solidFill>
                <a:srgbClr val="000000"/>
              </a:solidFill>
              <a:miter lim="800000"/>
              <a:headEnd/>
              <a:tailEnd/>
            </a:ln>
          </p:spPr>
          <p:txBody>
            <a:bodyPr/>
            <a:lstStyle/>
            <a:p>
              <a:endParaRPr lang="en-US"/>
            </a:p>
          </p:txBody>
        </p:sp>
        <p:sp>
          <p:nvSpPr>
            <p:cNvPr id="1324073" name="Rectangle 41"/>
            <p:cNvSpPr>
              <a:spLocks noChangeArrowheads="1"/>
            </p:cNvSpPr>
            <p:nvPr/>
          </p:nvSpPr>
          <p:spPr bwMode="auto">
            <a:xfrm>
              <a:off x="4550" y="1726"/>
              <a:ext cx="990" cy="223"/>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Arial" charset="0"/>
                </a:rPr>
                <a:t>Westerners</a:t>
              </a:r>
              <a:endParaRPr lang="en-US" sz="2000">
                <a:solidFill>
                  <a:schemeClr val="tx1"/>
                </a:solidFill>
                <a:latin typeface="Arial" charset="0"/>
              </a:endParaRPr>
            </a:p>
          </p:txBody>
        </p:sp>
        <p:sp>
          <p:nvSpPr>
            <p:cNvPr id="1324074" name="Rectangle 42"/>
            <p:cNvSpPr>
              <a:spLocks noChangeArrowheads="1"/>
            </p:cNvSpPr>
            <p:nvPr/>
          </p:nvSpPr>
          <p:spPr bwMode="auto">
            <a:xfrm>
              <a:off x="4397" y="2012"/>
              <a:ext cx="104" cy="104"/>
            </a:xfrm>
            <a:prstGeom prst="rect">
              <a:avLst/>
            </a:prstGeom>
            <a:solidFill>
              <a:schemeClr val="accent1"/>
            </a:solidFill>
            <a:ln w="11113">
              <a:solidFill>
                <a:srgbClr val="000000"/>
              </a:solidFill>
              <a:miter lim="800000"/>
              <a:headEnd/>
              <a:tailEnd/>
            </a:ln>
          </p:spPr>
          <p:txBody>
            <a:bodyPr/>
            <a:lstStyle/>
            <a:p>
              <a:endParaRPr lang="en-US"/>
            </a:p>
          </p:txBody>
        </p:sp>
        <p:sp>
          <p:nvSpPr>
            <p:cNvPr id="1324075" name="Rectangle 43"/>
            <p:cNvSpPr>
              <a:spLocks noChangeArrowheads="1"/>
            </p:cNvSpPr>
            <p:nvPr/>
          </p:nvSpPr>
          <p:spPr bwMode="auto">
            <a:xfrm>
              <a:off x="4550" y="1970"/>
              <a:ext cx="725" cy="223"/>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Arial" charset="0"/>
                </a:rPr>
                <a:t>Chinese</a:t>
              </a:r>
              <a:endParaRPr lang="en-US" sz="2000">
                <a:solidFill>
                  <a:schemeClr val="tx1"/>
                </a:solidFill>
                <a:latin typeface="Arial" charset="0"/>
              </a:endParaRPr>
            </a:p>
          </p:txBody>
        </p:sp>
      </p:gr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5</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199"/>
            <a:ext cx="7748337" cy="5005137"/>
          </a:xfrm>
        </p:spPr>
        <p:txBody>
          <a:bodyPr>
            <a:normAutofit/>
          </a:bodyPr>
          <a:lstStyle/>
          <a:p>
            <a:pPr lvl="5">
              <a:spcBef>
                <a:spcPct val="0"/>
              </a:spcBef>
              <a:spcAft>
                <a:spcPct val="35000"/>
              </a:spcAft>
              <a:buNone/>
            </a:pPr>
            <a:r>
              <a:rPr lang="en-US" sz="4000" b="1" u="sng" dirty="0" smtClean="0">
                <a:solidFill>
                  <a:schemeClr val="accent6"/>
                </a:solidFill>
                <a:effectLst>
                  <a:outerShdw blurRad="38100" dist="38100" dir="2700000" algn="tl">
                    <a:srgbClr val="000000">
                      <a:alpha val="43137"/>
                    </a:srgbClr>
                  </a:outerShdw>
                </a:effectLst>
              </a:rPr>
              <a:t>Philosophy</a:t>
            </a:r>
          </a:p>
          <a:p>
            <a:pPr>
              <a:spcBef>
                <a:spcPct val="0"/>
              </a:spcBef>
              <a:spcAft>
                <a:spcPct val="35000"/>
              </a:spcAft>
            </a:pPr>
            <a:endParaRPr lang="en-US" sz="800" dirty="0" smtClean="0">
              <a:effectLst>
                <a:outerShdw blurRad="38100" dist="38100" dir="2700000" algn="tl">
                  <a:srgbClr val="FFFFFF"/>
                </a:outerShdw>
              </a:effectLst>
            </a:endParaRPr>
          </a:p>
          <a:p>
            <a:pPr>
              <a:spcBef>
                <a:spcPct val="0"/>
              </a:spcBef>
              <a:spcAft>
                <a:spcPct val="35000"/>
              </a:spcAft>
            </a:pPr>
            <a:r>
              <a:rPr lang="en-US" sz="2400" dirty="0" smtClean="0">
                <a:effectLst>
                  <a:outerShdw blurRad="38100" dist="38100" dir="2700000" algn="tl">
                    <a:srgbClr val="FFFFFF"/>
                  </a:outerShdw>
                </a:effectLst>
              </a:rPr>
              <a:t>In philosophy the challenge is aimed at a </a:t>
            </a:r>
            <a:r>
              <a:rPr lang="en-US" sz="2400" b="1" dirty="0" smtClean="0">
                <a:solidFill>
                  <a:schemeClr val="accent6"/>
                </a:solidFill>
                <a:effectLst>
                  <a:outerShdw blurRad="38100" dist="38100" dir="2700000" algn="tl">
                    <a:srgbClr val="000000">
                      <a:alpha val="43137"/>
                    </a:srgbClr>
                  </a:outerShdw>
                </a:effectLst>
              </a:rPr>
              <a:t>METHOD</a:t>
            </a:r>
            <a:r>
              <a:rPr lang="en-US" sz="2400" dirty="0" smtClean="0">
                <a:effectLst>
                  <a:outerShdw blurRad="38100" dist="38100" dir="2700000" algn="tl">
                    <a:srgbClr val="FFFFFF"/>
                  </a:outerShdw>
                </a:effectLst>
              </a:rPr>
              <a:t> that has been widely used by philosophers since antiquity</a:t>
            </a:r>
          </a:p>
          <a:p>
            <a:pPr>
              <a:spcBef>
                <a:spcPct val="0"/>
              </a:spcBef>
              <a:spcAft>
                <a:spcPct val="35000"/>
              </a:spcAft>
            </a:pPr>
            <a:endParaRPr lang="en-US" sz="800" dirty="0" smtClean="0">
              <a:effectLst>
                <a:outerShdw blurRad="38100" dist="38100" dir="2700000" algn="tl">
                  <a:srgbClr val="FFFFFF"/>
                </a:outerShdw>
              </a:effectLst>
            </a:endParaRPr>
          </a:p>
          <a:p>
            <a:pPr>
              <a:spcBef>
                <a:spcPct val="0"/>
              </a:spcBef>
              <a:spcAft>
                <a:spcPct val="35000"/>
              </a:spcAft>
            </a:pPr>
            <a:r>
              <a:rPr lang="en-US" sz="2400" dirty="0" smtClean="0">
                <a:effectLst>
                  <a:outerShdw blurRad="38100" dist="38100" dir="2700000" algn="tl">
                    <a:srgbClr val="FFFFFF"/>
                  </a:outerShdw>
                </a:effectLst>
              </a:rPr>
              <a:t>The method uses the </a:t>
            </a:r>
            <a:r>
              <a:rPr lang="en-US" sz="2400" b="1" dirty="0" smtClean="0">
                <a:solidFill>
                  <a:schemeClr val="accent6"/>
                </a:solidFill>
                <a:effectLst>
                  <a:outerShdw blurRad="38100" dist="38100" dir="2700000" algn="tl">
                    <a:srgbClr val="000000">
                      <a:alpha val="43137"/>
                    </a:srgbClr>
                  </a:outerShdw>
                </a:effectLst>
              </a:rPr>
              <a:t>spontaneous judgments about thought experiments</a:t>
            </a:r>
            <a:r>
              <a:rPr lang="en-US" sz="2400" dirty="0" smtClean="0">
                <a:effectLst>
                  <a:outerShdw blurRad="38100" dist="38100" dir="2700000" algn="tl">
                    <a:srgbClr val="FFFFFF"/>
                  </a:outerShdw>
                </a:effectLst>
              </a:rPr>
              <a:t> as </a:t>
            </a:r>
            <a:r>
              <a:rPr lang="en-US" sz="2400" b="1" dirty="0" smtClean="0">
                <a:solidFill>
                  <a:schemeClr val="accent6"/>
                </a:solidFill>
                <a:effectLst>
                  <a:outerShdw blurRad="38100" dist="38100" dir="2700000" algn="tl">
                    <a:srgbClr val="000000">
                      <a:alpha val="43137"/>
                    </a:srgbClr>
                  </a:outerShdw>
                </a:effectLst>
              </a:rPr>
              <a:t>EVIDENCE</a:t>
            </a:r>
            <a:r>
              <a:rPr lang="en-US" sz="2400" dirty="0" smtClean="0">
                <a:effectLst>
                  <a:outerShdw blurRad="38100" dist="38100" dir="2700000" algn="tl">
                    <a:srgbClr val="FFFFFF"/>
                  </a:outerShdw>
                </a:effectLst>
              </a:rPr>
              <a:t> in philosophical arguments</a:t>
            </a:r>
          </a:p>
          <a:p>
            <a:pPr>
              <a:spcBef>
                <a:spcPct val="0"/>
              </a:spcBef>
              <a:spcAft>
                <a:spcPct val="35000"/>
              </a:spcAft>
            </a:pPr>
            <a:endParaRPr lang="en-US" sz="800" dirty="0" smtClean="0">
              <a:effectLst>
                <a:outerShdw blurRad="38100" dist="38100" dir="2700000" algn="tl">
                  <a:srgbClr val="FFFFFF"/>
                </a:outerShdw>
              </a:effectLst>
            </a:endParaRPr>
          </a:p>
          <a:p>
            <a:pPr lvl="2">
              <a:spcBef>
                <a:spcPct val="0"/>
              </a:spcBef>
              <a:spcAft>
                <a:spcPct val="35000"/>
              </a:spcAft>
            </a:pPr>
            <a:r>
              <a:rPr lang="en-US" sz="2400" dirty="0" smtClean="0">
                <a:effectLst>
                  <a:outerShdw blurRad="38100" dist="38100" dir="2700000" algn="tl">
                    <a:srgbClr val="FFFFFF"/>
                  </a:outerShdw>
                </a:effectLst>
              </a:rPr>
              <a:t>These judgments are often called</a:t>
            </a:r>
          </a:p>
          <a:p>
            <a:pPr lvl="2">
              <a:spcBef>
                <a:spcPct val="0"/>
              </a:spcBef>
              <a:spcAft>
                <a:spcPct val="35000"/>
              </a:spcAft>
              <a:buNone/>
            </a:pPr>
            <a:r>
              <a:rPr lang="en-US" sz="2400" dirty="0" smtClean="0">
                <a:effectLst>
                  <a:outerShdw blurRad="38100" dist="38100" dir="2700000" algn="tl">
                    <a:srgbClr val="FFFFFF"/>
                  </a:outerShdw>
                </a:effectLst>
              </a:rPr>
              <a:t>     </a:t>
            </a:r>
            <a:r>
              <a:rPr lang="en-US" sz="2800" b="1" dirty="0" smtClean="0">
                <a:solidFill>
                  <a:schemeClr val="accent6"/>
                </a:solidFill>
                <a:effectLst>
                  <a:outerShdw blurRad="38100" dist="38100" dir="2700000" algn="tl">
                    <a:srgbClr val="000000">
                      <a:alpha val="43137"/>
                    </a:srgbClr>
                  </a:outerShdw>
                </a:effectLst>
              </a:rPr>
              <a:t>“(philosophical) intuitions”</a:t>
            </a:r>
            <a:endParaRPr lang="en-US" sz="1500" b="1" dirty="0" smtClean="0">
              <a:solidFill>
                <a:schemeClr val="accent6"/>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45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3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cstate="print"/>
          <a:srcRect/>
          <a:stretch>
            <a:fillRect/>
          </a:stretch>
        </p:blipFill>
        <p:spPr bwMode="auto">
          <a:xfrm>
            <a:off x="304800" y="444500"/>
            <a:ext cx="8610600" cy="5110163"/>
          </a:xfrm>
          <a:prstGeom prst="rect">
            <a:avLst/>
          </a:prstGeom>
          <a:noFill/>
          <a:ln w="9525">
            <a:noFill/>
            <a:miter lim="800000"/>
            <a:headEnd/>
            <a:tailEnd/>
          </a:ln>
        </p:spPr>
      </p:pic>
      <p:sp>
        <p:nvSpPr>
          <p:cNvPr id="58371" name="Text Box 5"/>
          <p:cNvSpPr txBox="1">
            <a:spLocks noChangeArrowheads="1"/>
          </p:cNvSpPr>
          <p:nvPr/>
        </p:nvSpPr>
        <p:spPr bwMode="auto">
          <a:xfrm>
            <a:off x="1066800" y="5715000"/>
            <a:ext cx="5867400" cy="461665"/>
          </a:xfrm>
          <a:prstGeom prst="rect">
            <a:avLst/>
          </a:prstGeom>
          <a:noFill/>
          <a:ln w="9525">
            <a:noFill/>
            <a:miter lim="800000"/>
            <a:headEnd/>
            <a:tailEnd/>
          </a:ln>
        </p:spPr>
        <p:txBody>
          <a:bodyPr>
            <a:spAutoFit/>
          </a:bodyPr>
          <a:lstStyle/>
          <a:p>
            <a:pPr>
              <a:spcBef>
                <a:spcPct val="50000"/>
              </a:spcBef>
            </a:pPr>
            <a:r>
              <a:rPr lang="en-US" sz="2400" dirty="0" err="1">
                <a:solidFill>
                  <a:schemeClr val="tx1"/>
                </a:solidFill>
              </a:rPr>
              <a:t>Machery</a:t>
            </a:r>
            <a:r>
              <a:rPr lang="en-US" sz="2400" dirty="0">
                <a:solidFill>
                  <a:schemeClr val="tx1"/>
                </a:solidFill>
              </a:rPr>
              <a:t>, </a:t>
            </a:r>
            <a:r>
              <a:rPr lang="en-US" sz="2400" dirty="0" err="1">
                <a:solidFill>
                  <a:schemeClr val="tx1"/>
                </a:solidFill>
              </a:rPr>
              <a:t>Olivola</a:t>
            </a:r>
            <a:r>
              <a:rPr lang="en-US" sz="2400" dirty="0">
                <a:solidFill>
                  <a:schemeClr val="tx1"/>
                </a:solidFill>
              </a:rPr>
              <a:t> &amp; </a:t>
            </a:r>
            <a:r>
              <a:rPr lang="en-US" sz="2400" dirty="0" err="1">
                <a:solidFill>
                  <a:schemeClr val="tx1"/>
                </a:solidFill>
              </a:rPr>
              <a:t>DeBlanc</a:t>
            </a:r>
            <a:r>
              <a:rPr lang="en-US" sz="2400" dirty="0">
                <a:solidFill>
                  <a:schemeClr val="tx1"/>
                </a:solidFill>
              </a:rPr>
              <a:t>, 2009</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E99F1B2-4CBC-4BD1-87AC-A7AD99C7D063}" type="slidenum">
              <a:rPr lang="en-US"/>
              <a:pPr/>
              <a:t>51</a:t>
            </a:fld>
            <a:endParaRPr lang="en-US"/>
          </a:p>
        </p:txBody>
      </p:sp>
      <p:sp>
        <p:nvSpPr>
          <p:cNvPr id="1328130"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28131" name="Rectangle 3"/>
          <p:cNvSpPr>
            <a:spLocks noGrp="1" noChangeArrowheads="1"/>
          </p:cNvSpPr>
          <p:nvPr>
            <p:ph type="body" idx="1"/>
          </p:nvPr>
        </p:nvSpPr>
        <p:spPr>
          <a:xfrm>
            <a:off x="914400" y="1600200"/>
            <a:ext cx="7772400" cy="4648200"/>
          </a:xfrm>
        </p:spPr>
        <p:txBody>
          <a:bodyPr/>
          <a:lstStyle/>
          <a:p>
            <a:pPr>
              <a:buFont typeface="Wingdings" pitchFamily="2" charset="2"/>
              <a:buNone/>
            </a:pPr>
            <a:r>
              <a:rPr lang="en-US" dirty="0"/>
              <a:t>1. Demographic </a:t>
            </a:r>
            <a:r>
              <a:rPr lang="en-US" dirty="0" smtClean="0"/>
              <a:t>Differences</a:t>
            </a:r>
            <a:endParaRPr lang="en-US" dirty="0"/>
          </a:p>
          <a:p>
            <a:pPr lvl="1">
              <a:buFont typeface="Wingdings" pitchFamily="2" charset="2"/>
              <a:buNone/>
            </a:pPr>
            <a:r>
              <a:rPr lang="en-US" dirty="0"/>
              <a:t>iii. Differences in </a:t>
            </a:r>
            <a:r>
              <a:rPr lang="en-US" b="1" i="1" dirty="0">
                <a:solidFill>
                  <a:schemeClr val="accent2"/>
                </a:solidFill>
                <a:effectLst>
                  <a:outerShdw blurRad="38100" dist="38100" dir="2700000" algn="tl">
                    <a:srgbClr val="000000"/>
                  </a:outerShdw>
                </a:effectLst>
              </a:rPr>
              <a:t>moral judgments</a:t>
            </a:r>
            <a:r>
              <a:rPr lang="en-US" dirty="0"/>
              <a:t> </a:t>
            </a:r>
            <a:endParaRPr lang="en-US" dirty="0" smtClean="0"/>
          </a:p>
          <a:p>
            <a:pPr lvl="2"/>
            <a:r>
              <a:rPr lang="en-US" dirty="0" smtClean="0"/>
              <a:t>about the treatment of animals (Brandt)</a:t>
            </a:r>
          </a:p>
          <a:p>
            <a:pPr lvl="2"/>
            <a:r>
              <a:rPr lang="en-US" dirty="0" smtClean="0"/>
              <a:t>“the Magistrate </a:t>
            </a:r>
            <a:r>
              <a:rPr lang="en-US" dirty="0"/>
              <a:t>and the </a:t>
            </a:r>
            <a:r>
              <a:rPr lang="en-US" dirty="0" smtClean="0"/>
              <a:t>Mob</a:t>
            </a:r>
            <a:r>
              <a:rPr lang="en-US" dirty="0"/>
              <a:t>” </a:t>
            </a:r>
            <a:r>
              <a:rPr lang="en-US" dirty="0" smtClean="0"/>
              <a:t>(Peng, Doris, et al.)</a:t>
            </a:r>
          </a:p>
          <a:p>
            <a:pPr lvl="2"/>
            <a:r>
              <a:rPr lang="en-US" dirty="0" smtClean="0"/>
              <a:t>the Ultimatum Game (Henrich et al.)</a:t>
            </a:r>
          </a:p>
          <a:p>
            <a:pPr lvl="2"/>
            <a:r>
              <a:rPr lang="en-US" dirty="0" smtClean="0"/>
              <a:t>the Public Goods Game (</a:t>
            </a:r>
            <a:r>
              <a:rPr lang="en-US" dirty="0" err="1" smtClean="0"/>
              <a:t>Gächter</a:t>
            </a:r>
            <a:r>
              <a:rPr lang="en-US" dirty="0" smtClean="0"/>
              <a:t> et al.) </a:t>
            </a:r>
            <a:endParaRPr lang="en-US" dirty="0"/>
          </a:p>
          <a:p>
            <a:pPr lvl="2"/>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81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81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81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73768" y="2117560"/>
          <a:ext cx="8145378" cy="4397542"/>
        </p:xfrm>
        <a:graphic>
          <a:graphicData uri="http://schemas.openxmlformats.org/drawingml/2006/table">
            <a:tbl>
              <a:tblPr firstRow="1">
                <a:tableStyleId>{073A0DAA-6AF3-43AB-8588-CEC1D06C72B9}</a:tableStyleId>
              </a:tblPr>
              <a:tblGrid>
                <a:gridCol w="2033337"/>
                <a:gridCol w="1864895"/>
                <a:gridCol w="1804737"/>
                <a:gridCol w="2442409"/>
              </a:tblGrid>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Demographic Differences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bg1"/>
                          </a:solidFill>
                        </a:rPr>
                        <a:t>TrueTemp</a:t>
                      </a:r>
                      <a:r>
                        <a:rPr lang="en-US" b="0" baseline="0" dirty="0" smtClean="0">
                          <a:solidFill>
                            <a:schemeClr val="bg1"/>
                          </a:solidFill>
                        </a:rPr>
                        <a:t> </a:t>
                      </a:r>
                      <a:r>
                        <a:rPr lang="en-US" sz="1400" b="0" baseline="0" dirty="0" smtClean="0">
                          <a:solidFill>
                            <a:schemeClr val="bg1"/>
                          </a:solidFill>
                        </a:rPr>
                        <a:t>(W/EA)</a:t>
                      </a:r>
                    </a:p>
                    <a:p>
                      <a:pPr>
                        <a:buFont typeface="Arial" pitchFamily="34" charset="0"/>
                        <a:buChar char="•"/>
                      </a:pPr>
                      <a:r>
                        <a:rPr lang="en-US" b="0" baseline="0" dirty="0" smtClean="0">
                          <a:solidFill>
                            <a:schemeClr val="bg1"/>
                          </a:solidFill>
                        </a:rPr>
                        <a:t>Gettier </a:t>
                      </a:r>
                      <a:r>
                        <a:rPr lang="en-US" sz="1400" b="0" baseline="0" dirty="0" smtClean="0">
                          <a:solidFill>
                            <a:schemeClr val="bg1"/>
                          </a:solidFill>
                        </a:rPr>
                        <a:t>(W/EA/SA; SES, Hi</a:t>
                      </a:r>
                      <a:r>
                        <a:rPr lang="el-GR" sz="1400" b="0" dirty="0" smtClean="0">
                          <a:solidFill>
                            <a:schemeClr val="bg1"/>
                          </a:solidFill>
                        </a:rPr>
                        <a:t>Φ</a:t>
                      </a:r>
                      <a:r>
                        <a:rPr lang="en-US" sz="1400" b="0" dirty="0" smtClean="0">
                          <a:solidFill>
                            <a:schemeClr val="bg1"/>
                          </a:solidFill>
                        </a:rPr>
                        <a:t>  </a:t>
                      </a:r>
                      <a:r>
                        <a:rPr lang="en-US" sz="1400" b="0" baseline="0" dirty="0" smtClean="0">
                          <a:solidFill>
                            <a:schemeClr val="bg1"/>
                          </a:solidFill>
                        </a:rPr>
                        <a:t>/Lo-</a:t>
                      </a:r>
                      <a:r>
                        <a:rPr lang="el-GR" sz="1400" b="0" dirty="0" smtClean="0">
                          <a:solidFill>
                            <a:schemeClr val="bg1"/>
                          </a:solidFill>
                        </a:rPr>
                        <a:t>Φ</a:t>
                      </a:r>
                      <a:r>
                        <a:rPr lang="en-US" sz="1400" b="0" baseline="0" dirty="0" smtClean="0">
                          <a:solidFill>
                            <a:schemeClr val="bg1"/>
                          </a:solidFill>
                        </a:rPr>
                        <a:t>, Gender)</a:t>
                      </a:r>
                      <a:r>
                        <a:rPr lang="en-US" sz="1600" b="0" baseline="0" dirty="0" smtClean="0">
                          <a:solidFill>
                            <a:schemeClr val="bg1"/>
                          </a:solidFill>
                        </a:rPr>
                        <a:t> </a:t>
                      </a:r>
                      <a:endParaRPr lang="en-US" sz="1600" b="0" dirty="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bg1"/>
                          </a:solidFill>
                        </a:rPr>
                        <a:t>Gödel </a:t>
                      </a:r>
                      <a:r>
                        <a:rPr lang="en-US" sz="1400" b="0" baseline="0" dirty="0" smtClean="0">
                          <a:solidFill>
                            <a:schemeClr val="bg1"/>
                          </a:solidFill>
                        </a:rPr>
                        <a:t>(US/HK in English)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bg1"/>
                          </a:solidFill>
                        </a:rPr>
                        <a:t>Gödel</a:t>
                      </a:r>
                      <a:r>
                        <a:rPr lang="en-US" sz="1600" b="0" dirty="0" smtClean="0">
                          <a:solidFill>
                            <a:schemeClr val="bg1"/>
                          </a:solidFill>
                        </a:rPr>
                        <a:t> </a:t>
                      </a:r>
                      <a:r>
                        <a:rPr lang="en-US" sz="1400" b="0" baseline="0" dirty="0" smtClean="0">
                          <a:solidFill>
                            <a:schemeClr val="bg1"/>
                          </a:solidFill>
                        </a:rPr>
                        <a:t>(US/Fr/India/ Mongolia - trans.)</a:t>
                      </a:r>
                      <a:endParaRPr lang="en-US" sz="1400" b="0" dirty="0" smtClean="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bg1"/>
                          </a:solidFill>
                        </a:rPr>
                        <a:t>Animals </a:t>
                      </a:r>
                      <a:r>
                        <a:rPr lang="en-US" sz="1400" b="0" baseline="0" dirty="0" smtClean="0">
                          <a:solidFill>
                            <a:schemeClr val="bg1"/>
                          </a:solidFill>
                        </a:rPr>
                        <a:t>(Brandt – Hopi)</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bg1"/>
                          </a:solidFill>
                        </a:rPr>
                        <a:t>Magistrate &amp; Mob </a:t>
                      </a:r>
                      <a:r>
                        <a:rPr lang="en-US" sz="1400" b="0" baseline="0" dirty="0" smtClean="0">
                          <a:solidFill>
                            <a:schemeClr val="bg1"/>
                          </a:solidFill>
                        </a:rPr>
                        <a:t>(Peng et 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bg1"/>
                          </a:solidFill>
                        </a:rPr>
                        <a:t>UG </a:t>
                      </a:r>
                      <a:r>
                        <a:rPr lang="en-US" sz="1400" b="0" baseline="0" dirty="0" smtClean="0">
                          <a:solidFill>
                            <a:schemeClr val="bg1"/>
                          </a:solidFill>
                        </a:rPr>
                        <a:t>(Henrich et al. 16 small scale)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bg1"/>
                          </a:solidFill>
                        </a:rPr>
                        <a:t>PGG </a:t>
                      </a:r>
                      <a:r>
                        <a:rPr lang="en-US" sz="1400" b="0" baseline="0" dirty="0" smtClean="0">
                          <a:solidFill>
                            <a:schemeClr val="bg1"/>
                          </a:solidFill>
                        </a:rPr>
                        <a:t>(G</a:t>
                      </a:r>
                      <a:r>
                        <a:rPr lang="en-US" sz="1400" b="0" dirty="0" smtClean="0">
                          <a:solidFill>
                            <a:schemeClr val="bg1"/>
                          </a:solidFill>
                        </a:rPr>
                        <a:t>ä</a:t>
                      </a:r>
                      <a:r>
                        <a:rPr lang="en-US" sz="1400" b="0" baseline="0" dirty="0" smtClean="0">
                          <a:solidFill>
                            <a:schemeClr val="bg1"/>
                          </a:solidFill>
                        </a:rPr>
                        <a:t>chter et al.)</a:t>
                      </a:r>
                      <a:endParaRPr lang="en-US" sz="1400" dirty="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Order </a:t>
                      </a:r>
                    </a:p>
                    <a:p>
                      <a:pPr algn="ctr"/>
                      <a:r>
                        <a:rPr lang="en-US" sz="2000" b="1" dirty="0" smtClean="0"/>
                        <a:t>Effects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bg1"/>
                          </a:solidFill>
                        </a:rPr>
                        <a:t>TrueTemp </a:t>
                      </a:r>
                      <a:r>
                        <a:rPr lang="en-US" sz="1600" b="0" dirty="0" smtClean="0">
                          <a:solidFill>
                            <a:schemeClr val="bg1"/>
                          </a:solidFill>
                        </a:rPr>
                        <a:t>(Weinberg et al.)</a:t>
                      </a:r>
                      <a:endParaRPr lang="en-US" sz="1600" dirty="0">
                        <a:solidFill>
                          <a:schemeClr val="bg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dirty="0" smtClean="0">
                          <a:solidFill>
                            <a:schemeClr val="bg1"/>
                          </a:solidFill>
                        </a:rPr>
                        <a:t> Various </a:t>
                      </a:r>
                      <a:r>
                        <a:rPr lang="en-US" sz="1400" dirty="0" smtClean="0">
                          <a:solidFill>
                            <a:schemeClr val="bg1"/>
                          </a:solidFill>
                        </a:rPr>
                        <a:t>(</a:t>
                      </a:r>
                      <a:r>
                        <a:rPr lang="en-US" sz="1400" kern="1200" dirty="0" smtClean="0">
                          <a:solidFill>
                            <a:schemeClr val="bg1"/>
                          </a:solidFill>
                          <a:latin typeface="+mn-lt"/>
                          <a:ea typeface="+mn-ea"/>
                          <a:cs typeface="+mn-cs"/>
                        </a:rPr>
                        <a:t>Petrinovich &amp; O’Neill, Haidt &amp; Baron, Fessler et al.) </a:t>
                      </a:r>
                      <a:endParaRPr lang="en-US" sz="1400" dirty="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Framing </a:t>
                      </a:r>
                    </a:p>
                    <a:p>
                      <a:pPr algn="ctr"/>
                      <a:r>
                        <a:rPr lang="en-US" sz="2000" b="1" dirty="0" smtClean="0"/>
                        <a:t>Effects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Various </a:t>
                      </a:r>
                      <a:r>
                        <a:rPr lang="en-US" sz="1400" dirty="0" smtClean="0">
                          <a:solidFill>
                            <a:schemeClr val="bg1"/>
                          </a:solidFill>
                        </a:rPr>
                        <a:t>(Tversky</a:t>
                      </a:r>
                      <a:r>
                        <a:rPr lang="en-US" sz="1400" baseline="0" dirty="0" smtClean="0">
                          <a:solidFill>
                            <a:schemeClr val="bg1"/>
                          </a:solidFill>
                        </a:rPr>
                        <a:t> &amp; Kahneman, </a:t>
                      </a:r>
                      <a:r>
                        <a:rPr lang="en-US" sz="1400" kern="1200" dirty="0" smtClean="0">
                          <a:solidFill>
                            <a:schemeClr val="bg1"/>
                          </a:solidFill>
                          <a:latin typeface="+mn-lt"/>
                          <a:ea typeface="+mn-ea"/>
                          <a:cs typeface="+mn-cs"/>
                        </a:rPr>
                        <a:t>Petrinovich &amp; O’Neill, etc.)</a:t>
                      </a:r>
                      <a:endParaRPr lang="en-US" sz="1400" dirty="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Environmental</a:t>
                      </a:r>
                    </a:p>
                    <a:p>
                      <a:pPr algn="ctr"/>
                      <a:r>
                        <a:rPr lang="en-US" sz="2000" b="1" dirty="0" smtClean="0"/>
                        <a:t>Factors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Dirty Office</a:t>
                      </a:r>
                      <a:r>
                        <a:rPr lang="en-US" baseline="0" dirty="0" smtClean="0">
                          <a:solidFill>
                            <a:schemeClr val="bg1"/>
                          </a:solidFill>
                        </a:rPr>
                        <a:t> &amp; Lady Macbeth </a:t>
                      </a:r>
                      <a:r>
                        <a:rPr lang="en-US" sz="1400" baseline="0" dirty="0" smtClean="0">
                          <a:solidFill>
                            <a:schemeClr val="bg1"/>
                          </a:solidFill>
                        </a:rPr>
                        <a:t>(Schnall)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bg1"/>
                          </a:solidFill>
                        </a:rPr>
                        <a:t> Saturday Night Live </a:t>
                      </a:r>
                      <a:r>
                        <a:rPr lang="en-US" sz="1400" baseline="0" dirty="0" smtClean="0">
                          <a:solidFill>
                            <a:schemeClr val="bg1"/>
                          </a:solidFill>
                        </a:rPr>
                        <a:t>(</a:t>
                      </a:r>
                      <a:r>
                        <a:rPr lang="en-US" sz="1400" kern="1200" dirty="0" smtClean="0">
                          <a:solidFill>
                            <a:schemeClr val="bg1"/>
                          </a:solidFill>
                          <a:latin typeface="+mn-lt"/>
                          <a:ea typeface="+mn-ea"/>
                          <a:cs typeface="+mn-cs"/>
                        </a:rPr>
                        <a:t>Valdesolo &amp; DeSteno)</a:t>
                      </a:r>
                      <a:endParaRPr lang="en-US" dirty="0">
                        <a:solidFill>
                          <a:schemeClr val="bg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bl>
          </a:graphicData>
        </a:graphic>
      </p:graphicFrame>
      <p:sp>
        <p:nvSpPr>
          <p:cNvPr id="1309698"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9" name="TextBox 8"/>
          <p:cNvSpPr txBox="1"/>
          <p:nvPr/>
        </p:nvSpPr>
        <p:spPr>
          <a:xfrm>
            <a:off x="2695079" y="1732551"/>
            <a:ext cx="1864895" cy="400110"/>
          </a:xfrm>
          <a:prstGeom prst="rect">
            <a:avLst/>
          </a:prstGeom>
          <a:noFill/>
        </p:spPr>
        <p:txBody>
          <a:bodyPr wrap="square" rtlCol="0">
            <a:spAutoFit/>
          </a:bodyPr>
          <a:lstStyle/>
          <a:p>
            <a:r>
              <a:rPr lang="en-US" sz="2000" b="1" dirty="0" smtClean="0"/>
              <a:t>Epistemology</a:t>
            </a:r>
            <a:endParaRPr lang="en-US" sz="2000" b="1" dirty="0"/>
          </a:p>
        </p:txBody>
      </p:sp>
      <p:sp>
        <p:nvSpPr>
          <p:cNvPr id="10" name="TextBox 9"/>
          <p:cNvSpPr txBox="1"/>
          <p:nvPr/>
        </p:nvSpPr>
        <p:spPr>
          <a:xfrm>
            <a:off x="4483760" y="1740574"/>
            <a:ext cx="1864895" cy="400110"/>
          </a:xfrm>
          <a:prstGeom prst="rect">
            <a:avLst/>
          </a:prstGeom>
          <a:noFill/>
        </p:spPr>
        <p:txBody>
          <a:bodyPr wrap="square" rtlCol="0">
            <a:spAutoFit/>
          </a:bodyPr>
          <a:lstStyle/>
          <a:p>
            <a:r>
              <a:rPr lang="en-US" sz="2000" b="1" dirty="0" smtClean="0"/>
              <a:t>Reference</a:t>
            </a:r>
            <a:endParaRPr lang="en-US" sz="2000" b="1" dirty="0"/>
          </a:p>
        </p:txBody>
      </p:sp>
      <p:sp>
        <p:nvSpPr>
          <p:cNvPr id="11" name="TextBox 10"/>
          <p:cNvSpPr txBox="1"/>
          <p:nvPr/>
        </p:nvSpPr>
        <p:spPr>
          <a:xfrm>
            <a:off x="6581262" y="1732551"/>
            <a:ext cx="1864895" cy="400110"/>
          </a:xfrm>
          <a:prstGeom prst="rect">
            <a:avLst/>
          </a:prstGeom>
          <a:noFill/>
        </p:spPr>
        <p:txBody>
          <a:bodyPr wrap="square" rtlCol="0">
            <a:spAutoFit/>
          </a:bodyPr>
          <a:lstStyle/>
          <a:p>
            <a:r>
              <a:rPr lang="en-US" sz="2000" b="1" dirty="0" smtClean="0"/>
              <a:t>Ethics</a:t>
            </a:r>
            <a:endParaRPr lang="en-US" sz="2000" b="1" dirty="0"/>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73768" y="2117560"/>
          <a:ext cx="8145378" cy="4397542"/>
        </p:xfrm>
        <a:graphic>
          <a:graphicData uri="http://schemas.openxmlformats.org/drawingml/2006/table">
            <a:tbl>
              <a:tblPr firstRow="1">
                <a:tableStyleId>{073A0DAA-6AF3-43AB-8588-CEC1D06C72B9}</a:tableStyleId>
              </a:tblPr>
              <a:tblGrid>
                <a:gridCol w="2033337"/>
                <a:gridCol w="1864895"/>
                <a:gridCol w="1804737"/>
                <a:gridCol w="2442409"/>
              </a:tblGrid>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Demographic Differences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a:t>
                      </a:r>
                      <a:r>
                        <a:rPr lang="en-US" b="0" baseline="0" dirty="0" smtClean="0">
                          <a:solidFill>
                            <a:schemeClr val="tx1"/>
                          </a:solidFill>
                        </a:rPr>
                        <a:t> </a:t>
                      </a:r>
                      <a:r>
                        <a:rPr lang="en-US" sz="1400" b="0" baseline="0" dirty="0" smtClean="0">
                          <a:solidFill>
                            <a:schemeClr val="tx1"/>
                          </a:solidFill>
                        </a:rPr>
                        <a:t>(W/EA)</a:t>
                      </a:r>
                    </a:p>
                    <a:p>
                      <a:pPr>
                        <a:buFont typeface="Arial" pitchFamily="34" charset="0"/>
                        <a:buChar char="•"/>
                      </a:pPr>
                      <a:r>
                        <a:rPr lang="en-US" b="0" baseline="0" dirty="0" smtClean="0">
                          <a:solidFill>
                            <a:schemeClr val="tx1"/>
                          </a:solidFill>
                        </a:rPr>
                        <a:t>Gettier </a:t>
                      </a:r>
                      <a:r>
                        <a:rPr lang="en-US" sz="1400" b="0" baseline="0" dirty="0" smtClean="0">
                          <a:solidFill>
                            <a:schemeClr val="tx1"/>
                          </a:solidFill>
                        </a:rPr>
                        <a:t>(W/EA/SA; SES, Hi</a:t>
                      </a:r>
                      <a:r>
                        <a:rPr lang="el-GR" sz="1400" b="0" dirty="0" smtClean="0">
                          <a:solidFill>
                            <a:schemeClr val="tx1"/>
                          </a:solidFill>
                        </a:rPr>
                        <a:t>Φ</a:t>
                      </a:r>
                      <a:r>
                        <a:rPr lang="en-US" sz="1400" b="0" dirty="0" smtClean="0">
                          <a:solidFill>
                            <a:schemeClr val="tx1"/>
                          </a:solidFill>
                        </a:rPr>
                        <a:t>  </a:t>
                      </a:r>
                      <a:r>
                        <a:rPr lang="en-US" sz="1400" b="0" baseline="0" dirty="0" smtClean="0">
                          <a:solidFill>
                            <a:schemeClr val="tx1"/>
                          </a:solidFill>
                        </a:rPr>
                        <a:t>/Lo-</a:t>
                      </a:r>
                      <a:r>
                        <a:rPr lang="el-GR" sz="1400" b="0" dirty="0" smtClean="0">
                          <a:solidFill>
                            <a:schemeClr val="tx1"/>
                          </a:solidFill>
                        </a:rPr>
                        <a:t>Φ</a:t>
                      </a:r>
                      <a:r>
                        <a:rPr lang="en-US" sz="1400" b="0" baseline="0" dirty="0" smtClean="0">
                          <a:solidFill>
                            <a:schemeClr val="tx1"/>
                          </a:solidFill>
                        </a:rPr>
                        <a:t>, Gender)</a:t>
                      </a:r>
                      <a:r>
                        <a:rPr lang="en-US" sz="1600" b="0" baseline="0" dirty="0" smtClean="0">
                          <a:solidFill>
                            <a:schemeClr val="tx1"/>
                          </a:solidFill>
                        </a:rPr>
                        <a:t> </a:t>
                      </a:r>
                      <a:endParaRPr lang="en-US" sz="1600" b="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Gödel </a:t>
                      </a:r>
                      <a:r>
                        <a:rPr lang="en-US" sz="1400" b="0" baseline="0" dirty="0" smtClean="0">
                          <a:solidFill>
                            <a:schemeClr val="tx1"/>
                          </a:solidFill>
                        </a:rPr>
                        <a:t>(US/HK in English)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Gödel</a:t>
                      </a:r>
                      <a:r>
                        <a:rPr lang="en-US" sz="1600" b="0" dirty="0" smtClean="0">
                          <a:solidFill>
                            <a:schemeClr val="tx1"/>
                          </a:solidFill>
                        </a:rPr>
                        <a:t> </a:t>
                      </a:r>
                      <a:r>
                        <a:rPr lang="en-US" sz="1400" b="0" baseline="0" dirty="0" smtClean="0">
                          <a:solidFill>
                            <a:schemeClr val="tx1"/>
                          </a:solidFill>
                        </a:rPr>
                        <a:t>(US/Fr/India/ Mongolia - trans.)</a:t>
                      </a:r>
                      <a:endParaRPr lang="en-US" sz="1400" b="0" dirty="0" smtClean="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Animals </a:t>
                      </a:r>
                      <a:r>
                        <a:rPr lang="en-US" sz="1400" b="0" baseline="0" dirty="0" smtClean="0">
                          <a:solidFill>
                            <a:schemeClr val="tx1"/>
                          </a:solidFill>
                        </a:rPr>
                        <a:t>(Brandt – Hopi)</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Magistrate &amp; Mob </a:t>
                      </a:r>
                      <a:r>
                        <a:rPr lang="en-US" sz="1400" b="0" baseline="0" dirty="0" smtClean="0">
                          <a:solidFill>
                            <a:schemeClr val="tx1"/>
                          </a:solidFill>
                        </a:rPr>
                        <a:t>(Peng et 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UG </a:t>
                      </a:r>
                      <a:r>
                        <a:rPr lang="en-US" sz="1400" b="0" baseline="0" dirty="0" smtClean="0">
                          <a:solidFill>
                            <a:schemeClr val="tx1"/>
                          </a:solidFill>
                        </a:rPr>
                        <a:t>(Henrich et al. 16 small scale)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PGG </a:t>
                      </a:r>
                      <a:r>
                        <a:rPr lang="en-US" sz="1400" b="0" baseline="0" dirty="0" smtClean="0">
                          <a:solidFill>
                            <a:schemeClr val="tx1"/>
                          </a:solidFill>
                        </a:rPr>
                        <a:t>(G</a:t>
                      </a:r>
                      <a:r>
                        <a:rPr lang="en-US" sz="1400" b="0" dirty="0" smtClean="0">
                          <a:solidFill>
                            <a:schemeClr val="tx1"/>
                          </a:solidFill>
                        </a:rPr>
                        <a:t>ä</a:t>
                      </a:r>
                      <a:r>
                        <a:rPr lang="en-US" sz="1400" b="0" baseline="0" dirty="0" smtClean="0">
                          <a:solidFill>
                            <a:schemeClr val="tx1"/>
                          </a:solidFill>
                        </a:rPr>
                        <a:t>chter et al.)</a:t>
                      </a:r>
                      <a:endParaRPr lang="en-US" sz="140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Order </a:t>
                      </a:r>
                    </a:p>
                    <a:p>
                      <a:pPr algn="ctr"/>
                      <a:r>
                        <a:rPr lang="en-US" sz="2000" b="1" dirty="0" smtClean="0"/>
                        <a:t>Effects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bg1"/>
                          </a:solidFill>
                        </a:rPr>
                        <a:t>TrueTemp </a:t>
                      </a:r>
                      <a:r>
                        <a:rPr lang="en-US" sz="1600" b="0" dirty="0" smtClean="0">
                          <a:solidFill>
                            <a:schemeClr val="bg1"/>
                          </a:solidFill>
                        </a:rPr>
                        <a:t>(Weinberg et al.)</a:t>
                      </a:r>
                      <a:endParaRPr lang="en-US" sz="1600" dirty="0">
                        <a:solidFill>
                          <a:schemeClr val="bg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dirty="0" smtClean="0">
                          <a:solidFill>
                            <a:schemeClr val="bg1"/>
                          </a:solidFill>
                        </a:rPr>
                        <a:t> Various </a:t>
                      </a:r>
                      <a:r>
                        <a:rPr lang="en-US" sz="1400" dirty="0" smtClean="0">
                          <a:solidFill>
                            <a:schemeClr val="bg1"/>
                          </a:solidFill>
                        </a:rPr>
                        <a:t>(</a:t>
                      </a:r>
                      <a:r>
                        <a:rPr lang="en-US" sz="1400" kern="1200" dirty="0" smtClean="0">
                          <a:solidFill>
                            <a:schemeClr val="bg1"/>
                          </a:solidFill>
                          <a:latin typeface="+mn-lt"/>
                          <a:ea typeface="+mn-ea"/>
                          <a:cs typeface="+mn-cs"/>
                        </a:rPr>
                        <a:t>Petrinovich &amp; O’Neill, Haidt &amp; Baron, Fessler et al.) </a:t>
                      </a:r>
                      <a:endParaRPr lang="en-US" sz="1400" dirty="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Framing </a:t>
                      </a:r>
                    </a:p>
                    <a:p>
                      <a:pPr algn="ctr"/>
                      <a:r>
                        <a:rPr lang="en-US" sz="2000" b="1" dirty="0" smtClean="0"/>
                        <a:t>Effects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Various </a:t>
                      </a:r>
                      <a:r>
                        <a:rPr lang="en-US" sz="1400" dirty="0" smtClean="0">
                          <a:solidFill>
                            <a:schemeClr val="bg1"/>
                          </a:solidFill>
                        </a:rPr>
                        <a:t>(Tversky</a:t>
                      </a:r>
                      <a:r>
                        <a:rPr lang="en-US" sz="1400" baseline="0" dirty="0" smtClean="0">
                          <a:solidFill>
                            <a:schemeClr val="bg1"/>
                          </a:solidFill>
                        </a:rPr>
                        <a:t> &amp; Kahneman, </a:t>
                      </a:r>
                      <a:r>
                        <a:rPr lang="en-US" sz="1400" kern="1200" dirty="0" smtClean="0">
                          <a:solidFill>
                            <a:schemeClr val="bg1"/>
                          </a:solidFill>
                          <a:latin typeface="+mn-lt"/>
                          <a:ea typeface="+mn-ea"/>
                          <a:cs typeface="+mn-cs"/>
                        </a:rPr>
                        <a:t>Petrinovich &amp; O’Neill, etc.)</a:t>
                      </a:r>
                      <a:endParaRPr lang="en-US" sz="1400" dirty="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Environmental</a:t>
                      </a:r>
                    </a:p>
                    <a:p>
                      <a:pPr algn="ctr"/>
                      <a:r>
                        <a:rPr lang="en-US" sz="2000" b="1" dirty="0" smtClean="0"/>
                        <a:t>Factors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Dirty Office</a:t>
                      </a:r>
                      <a:r>
                        <a:rPr lang="en-US" baseline="0" dirty="0" smtClean="0">
                          <a:solidFill>
                            <a:schemeClr val="bg1"/>
                          </a:solidFill>
                        </a:rPr>
                        <a:t> &amp; Lady Macbeth </a:t>
                      </a:r>
                      <a:r>
                        <a:rPr lang="en-US" sz="1400" baseline="0" dirty="0" smtClean="0">
                          <a:solidFill>
                            <a:schemeClr val="bg1"/>
                          </a:solidFill>
                        </a:rPr>
                        <a:t>(Schnall)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bg1"/>
                          </a:solidFill>
                        </a:rPr>
                        <a:t> Saturday Night Live </a:t>
                      </a:r>
                      <a:r>
                        <a:rPr lang="en-US" sz="1400" baseline="0" dirty="0" smtClean="0">
                          <a:solidFill>
                            <a:schemeClr val="bg1"/>
                          </a:solidFill>
                        </a:rPr>
                        <a:t>(</a:t>
                      </a:r>
                      <a:r>
                        <a:rPr lang="en-US" sz="1400" kern="1200" dirty="0" smtClean="0">
                          <a:solidFill>
                            <a:schemeClr val="bg1"/>
                          </a:solidFill>
                          <a:latin typeface="+mn-lt"/>
                          <a:ea typeface="+mn-ea"/>
                          <a:cs typeface="+mn-cs"/>
                        </a:rPr>
                        <a:t>Valdesolo &amp; DeSteno)</a:t>
                      </a:r>
                      <a:endParaRPr lang="en-US" dirty="0">
                        <a:solidFill>
                          <a:schemeClr val="bg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bl>
          </a:graphicData>
        </a:graphic>
      </p:graphicFrame>
      <p:sp>
        <p:nvSpPr>
          <p:cNvPr id="1309698"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9" name="TextBox 8"/>
          <p:cNvSpPr txBox="1"/>
          <p:nvPr/>
        </p:nvSpPr>
        <p:spPr>
          <a:xfrm>
            <a:off x="2695079" y="1732551"/>
            <a:ext cx="1864895" cy="400110"/>
          </a:xfrm>
          <a:prstGeom prst="rect">
            <a:avLst/>
          </a:prstGeom>
          <a:noFill/>
        </p:spPr>
        <p:txBody>
          <a:bodyPr wrap="square" rtlCol="0">
            <a:spAutoFit/>
          </a:bodyPr>
          <a:lstStyle/>
          <a:p>
            <a:r>
              <a:rPr lang="en-US" sz="2000" b="1" dirty="0" smtClean="0"/>
              <a:t>Epistemology</a:t>
            </a:r>
            <a:endParaRPr lang="en-US" sz="2000" b="1" dirty="0"/>
          </a:p>
        </p:txBody>
      </p:sp>
      <p:sp>
        <p:nvSpPr>
          <p:cNvPr id="10" name="TextBox 9"/>
          <p:cNvSpPr txBox="1"/>
          <p:nvPr/>
        </p:nvSpPr>
        <p:spPr>
          <a:xfrm>
            <a:off x="4483760" y="1740574"/>
            <a:ext cx="1864895" cy="400110"/>
          </a:xfrm>
          <a:prstGeom prst="rect">
            <a:avLst/>
          </a:prstGeom>
          <a:noFill/>
        </p:spPr>
        <p:txBody>
          <a:bodyPr wrap="square" rtlCol="0">
            <a:spAutoFit/>
          </a:bodyPr>
          <a:lstStyle/>
          <a:p>
            <a:r>
              <a:rPr lang="en-US" sz="2000" b="1" dirty="0" smtClean="0"/>
              <a:t>Reference</a:t>
            </a:r>
            <a:endParaRPr lang="en-US" sz="2000" b="1" dirty="0"/>
          </a:p>
        </p:txBody>
      </p:sp>
      <p:sp>
        <p:nvSpPr>
          <p:cNvPr id="11" name="TextBox 10"/>
          <p:cNvSpPr txBox="1"/>
          <p:nvPr/>
        </p:nvSpPr>
        <p:spPr>
          <a:xfrm>
            <a:off x="6581262" y="1732551"/>
            <a:ext cx="1864895" cy="400110"/>
          </a:xfrm>
          <a:prstGeom prst="rect">
            <a:avLst/>
          </a:prstGeom>
          <a:noFill/>
        </p:spPr>
        <p:txBody>
          <a:bodyPr wrap="square" rtlCol="0">
            <a:spAutoFit/>
          </a:bodyPr>
          <a:lstStyle/>
          <a:p>
            <a:r>
              <a:rPr lang="en-US" sz="2000" b="1" dirty="0" smtClean="0"/>
              <a:t>Ethics</a:t>
            </a:r>
            <a:endParaRPr lang="en-US" sz="2000" b="1" dirty="0"/>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8706007-E5EB-4C4B-9BFA-A7A01FD04CF1}" type="slidenum">
              <a:rPr lang="en-US"/>
              <a:pPr/>
              <a:t>54</a:t>
            </a:fld>
            <a:endParaRPr lang="en-US"/>
          </a:p>
        </p:txBody>
      </p:sp>
      <p:sp>
        <p:nvSpPr>
          <p:cNvPr id="1330178"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30179" name="Rectangle 3"/>
          <p:cNvSpPr>
            <a:spLocks noGrp="1" noChangeArrowheads="1"/>
          </p:cNvSpPr>
          <p:nvPr>
            <p:ph type="body" idx="1"/>
          </p:nvPr>
        </p:nvSpPr>
        <p:spPr>
          <a:xfrm>
            <a:off x="914400" y="1600200"/>
            <a:ext cx="7772400" cy="4648200"/>
          </a:xfrm>
        </p:spPr>
        <p:txBody>
          <a:bodyPr/>
          <a:lstStyle/>
          <a:p>
            <a:pPr>
              <a:lnSpc>
                <a:spcPct val="90000"/>
              </a:lnSpc>
              <a:buFont typeface="Wingdings" pitchFamily="2" charset="2"/>
              <a:buNone/>
            </a:pPr>
            <a:r>
              <a:rPr lang="en-US" dirty="0"/>
              <a:t>1. Demographic </a:t>
            </a:r>
            <a:r>
              <a:rPr lang="en-US" dirty="0" smtClean="0"/>
              <a:t>Differences</a:t>
            </a:r>
          </a:p>
          <a:p>
            <a:pPr>
              <a:lnSpc>
                <a:spcPct val="90000"/>
              </a:lnSpc>
              <a:buFont typeface="Wingdings" pitchFamily="2" charset="2"/>
              <a:buNone/>
            </a:pPr>
            <a:endParaRPr lang="en-US" dirty="0"/>
          </a:p>
          <a:p>
            <a:pPr lvl="1">
              <a:lnSpc>
                <a:spcPct val="90000"/>
              </a:lnSpc>
            </a:pPr>
            <a:r>
              <a:rPr lang="en-US" sz="2400" dirty="0"/>
              <a:t>If these findings are reliable &amp; robust, the </a:t>
            </a:r>
            <a:r>
              <a:rPr lang="en-US" sz="2400" b="1" dirty="0">
                <a:solidFill>
                  <a:schemeClr val="accent2"/>
                </a:solidFill>
                <a:effectLst>
                  <a:outerShdw blurRad="38100" dist="38100" dir="2700000" algn="tl">
                    <a:srgbClr val="000000"/>
                  </a:outerShdw>
                </a:effectLst>
              </a:rPr>
              <a:t>consequences</a:t>
            </a:r>
            <a:r>
              <a:rPr lang="en-US" sz="2400" dirty="0"/>
              <a:t> for those who would use intuitions as evidence in Projects 2 &amp; 3 are </a:t>
            </a:r>
            <a:r>
              <a:rPr lang="en-US" sz="2400" b="1" dirty="0">
                <a:solidFill>
                  <a:schemeClr val="accent2"/>
                </a:solidFill>
                <a:effectLst>
                  <a:outerShdw blurRad="38100" dist="38100" dir="2700000" algn="tl">
                    <a:srgbClr val="000000"/>
                  </a:outerShdw>
                </a:effectLst>
              </a:rPr>
              <a:t>unsettling</a:t>
            </a:r>
            <a:r>
              <a:rPr lang="en-US" sz="2400" dirty="0"/>
              <a:t>.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8706007-E5EB-4C4B-9BFA-A7A01FD04CF1}" type="slidenum">
              <a:rPr lang="en-US"/>
              <a:pPr/>
              <a:t>55</a:t>
            </a:fld>
            <a:endParaRPr lang="en-US"/>
          </a:p>
        </p:txBody>
      </p:sp>
      <p:sp>
        <p:nvSpPr>
          <p:cNvPr id="1330178"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30179" name="Rectangle 3"/>
          <p:cNvSpPr>
            <a:spLocks noGrp="1" noChangeArrowheads="1"/>
          </p:cNvSpPr>
          <p:nvPr>
            <p:ph type="body" idx="1"/>
          </p:nvPr>
        </p:nvSpPr>
        <p:spPr>
          <a:xfrm>
            <a:off x="914400" y="1600200"/>
            <a:ext cx="7772400" cy="4648200"/>
          </a:xfrm>
        </p:spPr>
        <p:txBody>
          <a:bodyPr/>
          <a:lstStyle/>
          <a:p>
            <a:pPr>
              <a:lnSpc>
                <a:spcPct val="90000"/>
              </a:lnSpc>
              <a:buFont typeface="Wingdings" pitchFamily="2" charset="2"/>
              <a:buNone/>
            </a:pPr>
            <a:r>
              <a:rPr lang="en-US" dirty="0"/>
              <a:t>1. Demographic Differences</a:t>
            </a:r>
          </a:p>
          <a:p>
            <a:pPr lvl="1">
              <a:lnSpc>
                <a:spcPct val="90000"/>
              </a:lnSpc>
            </a:pPr>
            <a:endParaRPr lang="en-US" sz="1200" dirty="0" smtClean="0"/>
          </a:p>
          <a:p>
            <a:pPr lvl="1">
              <a:lnSpc>
                <a:spcPct val="90000"/>
              </a:lnSpc>
            </a:pPr>
            <a:r>
              <a:rPr lang="en-US" sz="2200" dirty="0" smtClean="0"/>
              <a:t>As </a:t>
            </a:r>
            <a:r>
              <a:rPr lang="en-US" sz="2200" b="1" dirty="0">
                <a:solidFill>
                  <a:schemeClr val="accent2"/>
                </a:solidFill>
                <a:effectLst>
                  <a:outerShdw blurRad="38100" dist="38100" dir="2700000" algn="tl">
                    <a:srgbClr val="000000"/>
                  </a:outerShdw>
                </a:effectLst>
              </a:rPr>
              <a:t>Sosa</a:t>
            </a:r>
            <a:r>
              <a:rPr lang="en-US" sz="2200" dirty="0"/>
              <a:t>, a leading advocate of the use of intuitions in Projects 2 &amp; 3 has noted, if we are going to take </a:t>
            </a:r>
            <a:r>
              <a:rPr lang="en-US" sz="2200" i="1" dirty="0"/>
              <a:t>our</a:t>
            </a:r>
            <a:r>
              <a:rPr lang="en-US" sz="2200" dirty="0"/>
              <a:t> intuitions (i.e. the intuitions of mostly upper middle class, mostly white, mostly western, mostly male and all highly educated professional philosophers) as evidence, we will need some</a:t>
            </a:r>
            <a:r>
              <a:rPr lang="en-US" sz="2200" b="1" dirty="0">
                <a:solidFill>
                  <a:schemeClr val="accent2"/>
                </a:solidFill>
                <a:effectLst>
                  <a:outerShdw blurRad="38100" dist="38100" dir="2700000" algn="tl">
                    <a:srgbClr val="000000"/>
                  </a:outerShdw>
                </a:effectLst>
              </a:rPr>
              <a:t> “theory of error that will explain why so many are going wrong when we are getting it right</a:t>
            </a:r>
            <a:r>
              <a:rPr lang="en-US" sz="2200" b="1" dirty="0" smtClean="0">
                <a:solidFill>
                  <a:schemeClr val="accent2"/>
                </a:solidFill>
                <a:effectLst>
                  <a:outerShdw blurRad="38100" dist="38100" dir="2700000" algn="tl">
                    <a:srgbClr val="000000"/>
                  </a:outerShdw>
                </a:effectLst>
              </a:rPr>
              <a:t>”</a:t>
            </a:r>
            <a:r>
              <a:rPr lang="en-US" sz="2200" dirty="0" smtClean="0"/>
              <a:t>  </a:t>
            </a:r>
            <a:endParaRPr lang="en-US" sz="2200" dirty="0"/>
          </a:p>
          <a:p>
            <a:pPr lvl="1">
              <a:lnSpc>
                <a:spcPct val="90000"/>
              </a:lnSpc>
            </a:pPr>
            <a:endParaRPr lang="en-US" sz="2200" dirty="0" smtClean="0"/>
          </a:p>
          <a:p>
            <a:pPr lvl="1">
              <a:lnSpc>
                <a:spcPct val="90000"/>
              </a:lnSpc>
            </a:pPr>
            <a:r>
              <a:rPr lang="en-US" sz="2200" dirty="0" smtClean="0"/>
              <a:t>And </a:t>
            </a:r>
            <a:r>
              <a:rPr lang="en-US" sz="2200" dirty="0"/>
              <a:t>plausible, empirically supported theories of that sort are not exactly thick on the </a:t>
            </a:r>
            <a:r>
              <a:rPr lang="en-US" sz="2200" dirty="0" smtClean="0"/>
              <a:t>ground </a:t>
            </a:r>
            <a:endParaRPr lang="en-US" sz="2200" dirty="0"/>
          </a:p>
        </p:txBody>
      </p:sp>
      <p:pic>
        <p:nvPicPr>
          <p:cNvPr id="5" name="Picture 4" descr="sosa.gif"/>
          <p:cNvPicPr>
            <a:picLocks noChangeAspect="1"/>
          </p:cNvPicPr>
          <p:nvPr/>
        </p:nvPicPr>
        <p:blipFill>
          <a:blip r:embed="rId3" cstate="print"/>
          <a:stretch>
            <a:fillRect/>
          </a:stretch>
        </p:blipFill>
        <p:spPr>
          <a:xfrm>
            <a:off x="318333" y="2691316"/>
            <a:ext cx="1047750" cy="1571625"/>
          </a:xfrm>
          <a:prstGeom prst="rect">
            <a:avLst/>
          </a:prstGeom>
          <a:ln w="38100">
            <a:solidFill>
              <a:schemeClr val="accent6">
                <a:lumMod val="50000"/>
              </a:schemeClr>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D7504C9-8F74-4A2D-9311-8F5D5E110181}" type="slidenum">
              <a:rPr lang="en-US"/>
              <a:pPr/>
              <a:t>56</a:t>
            </a:fld>
            <a:endParaRPr lang="en-US"/>
          </a:p>
        </p:txBody>
      </p:sp>
      <p:sp>
        <p:nvSpPr>
          <p:cNvPr id="1422338"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422339" name="Rectangle 3"/>
          <p:cNvSpPr>
            <a:spLocks noGrp="1" noChangeArrowheads="1"/>
          </p:cNvSpPr>
          <p:nvPr>
            <p:ph type="body" idx="1"/>
          </p:nvPr>
        </p:nvSpPr>
        <p:spPr>
          <a:xfrm>
            <a:off x="914400" y="1600200"/>
            <a:ext cx="7772400" cy="4648200"/>
          </a:xfrm>
        </p:spPr>
        <p:txBody>
          <a:bodyPr/>
          <a:lstStyle/>
          <a:p>
            <a:r>
              <a:rPr lang="en-US"/>
              <a:t>The empirical studies I’ll focus on falls into four categories</a:t>
            </a:r>
          </a:p>
          <a:p>
            <a:pPr lvl="1">
              <a:spcBef>
                <a:spcPct val="50000"/>
              </a:spcBef>
              <a:buFont typeface="Wingdings" pitchFamily="2" charset="2"/>
              <a:buNone/>
            </a:pPr>
            <a:r>
              <a:rPr lang="en-US"/>
              <a:t>	1.  </a:t>
            </a:r>
            <a:r>
              <a:rPr lang="en-US" sz="2400"/>
              <a:t>Studies that find </a:t>
            </a:r>
            <a:r>
              <a:rPr lang="en-US" sz="2400" b="1">
                <a:solidFill>
                  <a:schemeClr val="accent2"/>
                </a:solidFill>
                <a:effectLst>
                  <a:outerShdw blurRad="38100" dist="38100" dir="2700000" algn="tl">
                    <a:srgbClr val="000000"/>
                  </a:outerShdw>
                </a:effectLst>
              </a:rPr>
              <a:t>demographic differences</a:t>
            </a:r>
            <a:r>
              <a:rPr lang="en-US" sz="2400"/>
              <a:t> in intuitions</a:t>
            </a:r>
          </a:p>
          <a:p>
            <a:pPr lvl="1">
              <a:spcBef>
                <a:spcPct val="50000"/>
              </a:spcBef>
              <a:buFont typeface="Wingdings" pitchFamily="2" charset="2"/>
              <a:buNone/>
            </a:pPr>
            <a:r>
              <a:rPr lang="en-US" sz="2400"/>
              <a:t>	2.  Studies that find </a:t>
            </a:r>
            <a:r>
              <a:rPr lang="en-US" sz="2400" b="1">
                <a:solidFill>
                  <a:schemeClr val="accent2"/>
                </a:solidFill>
                <a:effectLst>
                  <a:outerShdw blurRad="38100" dist="38100" dir="2700000" algn="tl">
                    <a:srgbClr val="000000"/>
                  </a:outerShdw>
                </a:effectLst>
              </a:rPr>
              <a:t>order effects</a:t>
            </a:r>
            <a:r>
              <a:rPr lang="en-US" sz="2400"/>
              <a:t> in intuitions</a:t>
            </a:r>
          </a:p>
          <a:p>
            <a:pPr lvl="1">
              <a:spcBef>
                <a:spcPct val="50000"/>
              </a:spcBef>
              <a:buFont typeface="Wingdings" pitchFamily="2" charset="2"/>
              <a:buNone/>
            </a:pPr>
            <a:r>
              <a:rPr lang="en-US" sz="2400"/>
              <a:t>	3.  Studies that find </a:t>
            </a:r>
            <a:r>
              <a:rPr lang="en-US" sz="2400" b="1">
                <a:solidFill>
                  <a:schemeClr val="accent2"/>
                </a:solidFill>
                <a:effectLst>
                  <a:outerShdw blurRad="38100" dist="38100" dir="2700000" algn="tl">
                    <a:srgbClr val="000000"/>
                  </a:outerShdw>
                </a:effectLst>
              </a:rPr>
              <a:t>framing effects</a:t>
            </a:r>
            <a:r>
              <a:rPr lang="en-US" sz="2400"/>
              <a:t> in intuitions</a:t>
            </a:r>
          </a:p>
          <a:p>
            <a:pPr lvl="1">
              <a:spcBef>
                <a:spcPct val="50000"/>
              </a:spcBef>
              <a:buFont typeface="Wingdings" pitchFamily="2" charset="2"/>
              <a:buNone/>
            </a:pPr>
            <a:r>
              <a:rPr lang="en-US" sz="2400"/>
              <a:t>	4.  Studies that find intuitions are covertly influenced by </a:t>
            </a:r>
            <a:r>
              <a:rPr lang="en-US" sz="2400" b="1">
                <a:solidFill>
                  <a:schemeClr val="accent2"/>
                </a:solidFill>
                <a:effectLst>
                  <a:outerShdw blurRad="38100" dist="38100" dir="2700000" algn="tl">
                    <a:srgbClr val="000000"/>
                  </a:outerShdw>
                </a:effectLst>
              </a:rPr>
              <a:t>environmental factors</a:t>
            </a:r>
            <a:r>
              <a:rPr lang="en-US" sz="2400"/>
              <a:t> which are </a:t>
            </a:r>
            <a:r>
              <a:rPr lang="en-US" sz="2400" b="1">
                <a:solidFill>
                  <a:schemeClr val="accent2"/>
                </a:solidFill>
                <a:effectLst>
                  <a:outerShdw blurRad="38100" dist="38100" dir="2700000" algn="tl">
                    <a:srgbClr val="000000"/>
                  </a:outerShdw>
                </a:effectLst>
              </a:rPr>
              <a:t>irrelevant</a:t>
            </a:r>
            <a:r>
              <a:rPr lang="en-US" sz="2400"/>
              <a:t> to the subject matter of the intuition</a:t>
            </a:r>
          </a:p>
        </p:txBody>
      </p:sp>
      <p:sp>
        <p:nvSpPr>
          <p:cNvPr id="1422340" name="AutoShape 4"/>
          <p:cNvSpPr>
            <a:spLocks noChangeArrowheads="1"/>
          </p:cNvSpPr>
          <p:nvPr/>
        </p:nvSpPr>
        <p:spPr bwMode="auto">
          <a:xfrm>
            <a:off x="762000" y="2667000"/>
            <a:ext cx="914400" cy="457200"/>
          </a:xfrm>
          <a:prstGeom prst="rightArrow">
            <a:avLst>
              <a:gd name="adj1" fmla="val 50000"/>
              <a:gd name="adj2" fmla="val 50000"/>
            </a:avLst>
          </a:prstGeom>
          <a:solidFill>
            <a:srgbClr val="0000FF"/>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2.22222E-6 L -3.33333E-6 0.13334 " pathEditMode="relative" rAng="0" ptsTypes="AA">
                                      <p:cBhvr>
                                        <p:cTn id="6" dur="500" fill="hold"/>
                                        <p:tgtEl>
                                          <p:spTgt spid="1422340"/>
                                        </p:tgtEl>
                                        <p:attrNameLst>
                                          <p:attrName>ppt_x</p:attrName>
                                          <p:attrName>ppt_y</p:attrName>
                                        </p:attrNameLst>
                                      </p:cBhvr>
                                      <p:rCtr x="0" y="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234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F85699A-D8F3-4A57-91AB-656FDD6617C6}" type="slidenum">
              <a:rPr lang="en-US"/>
              <a:pPr/>
              <a:t>57</a:t>
            </a:fld>
            <a:endParaRPr lang="en-US" dirty="0"/>
          </a:p>
        </p:txBody>
      </p:sp>
      <p:sp>
        <p:nvSpPr>
          <p:cNvPr id="1332226"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1332227" name="Rectangle 3"/>
          <p:cNvSpPr>
            <a:spLocks noGrp="1" noChangeArrowheads="1"/>
          </p:cNvSpPr>
          <p:nvPr>
            <p:ph type="body" idx="1"/>
          </p:nvPr>
        </p:nvSpPr>
        <p:spPr>
          <a:xfrm>
            <a:off x="914400" y="1600200"/>
            <a:ext cx="7772400" cy="4648200"/>
          </a:xfrm>
        </p:spPr>
        <p:txBody>
          <a:bodyPr/>
          <a:lstStyle/>
          <a:p>
            <a:pPr>
              <a:buFont typeface="Wingdings" pitchFamily="2" charset="2"/>
              <a:buNone/>
            </a:pPr>
            <a:r>
              <a:rPr lang="en-US" dirty="0"/>
              <a:t>2. Order Effects</a:t>
            </a:r>
          </a:p>
          <a:p>
            <a:pPr lvl="1"/>
            <a:r>
              <a:rPr lang="en-US" sz="2200" dirty="0"/>
              <a:t>In a typical demonstration of order effects, participants are asked to make judgments about a number of cases, and their </a:t>
            </a:r>
            <a:r>
              <a:rPr lang="en-US" sz="2200" b="1" dirty="0">
                <a:solidFill>
                  <a:schemeClr val="accent2"/>
                </a:solidFill>
                <a:effectLst>
                  <a:outerShdw blurRad="38100" dist="38100" dir="2700000" algn="tl">
                    <a:srgbClr val="000000"/>
                  </a:outerShdw>
                </a:effectLst>
              </a:rPr>
              <a:t>judgments vary</a:t>
            </a:r>
            <a:r>
              <a:rPr lang="en-US" sz="2200" dirty="0"/>
              <a:t> as a function of the </a:t>
            </a:r>
            <a:r>
              <a:rPr lang="en-US" sz="2200" b="1" dirty="0">
                <a:solidFill>
                  <a:schemeClr val="accent2"/>
                </a:solidFill>
                <a:effectLst>
                  <a:outerShdw blurRad="38100" dist="38100" dir="2700000" algn="tl">
                    <a:srgbClr val="000000"/>
                  </a:outerShdw>
                </a:effectLst>
              </a:rPr>
              <a:t>order in which the cases are presented</a:t>
            </a:r>
          </a:p>
          <a:p>
            <a:pPr lvl="1">
              <a:buFont typeface="Wingdings" pitchFamily="2" charset="2"/>
              <a:buNone/>
            </a:pPr>
            <a:r>
              <a:rPr lang="en-US" dirty="0"/>
              <a:t>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A589DFC-4FE0-4D08-ADB6-A6EBD6B578DA}" type="slidenum">
              <a:rPr lang="en-US"/>
              <a:pPr/>
              <a:t>58</a:t>
            </a:fld>
            <a:endParaRPr lang="en-US" dirty="0"/>
          </a:p>
        </p:txBody>
      </p:sp>
      <p:sp>
        <p:nvSpPr>
          <p:cNvPr id="1334274"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1334275" name="Rectangle 3"/>
          <p:cNvSpPr>
            <a:spLocks noGrp="1" noChangeArrowheads="1"/>
          </p:cNvSpPr>
          <p:nvPr>
            <p:ph type="body" idx="1"/>
          </p:nvPr>
        </p:nvSpPr>
        <p:spPr>
          <a:xfrm>
            <a:off x="914400" y="1600200"/>
            <a:ext cx="7772400" cy="5105400"/>
          </a:xfrm>
        </p:spPr>
        <p:txBody>
          <a:bodyPr/>
          <a:lstStyle/>
          <a:p>
            <a:pPr>
              <a:buFont typeface="Wingdings" pitchFamily="2" charset="2"/>
              <a:buNone/>
            </a:pPr>
            <a:r>
              <a:rPr lang="en-US" dirty="0"/>
              <a:t>2. Order Effects</a:t>
            </a:r>
          </a:p>
          <a:p>
            <a:pPr lvl="1"/>
            <a:endParaRPr lang="en-US" sz="2200" dirty="0"/>
          </a:p>
          <a:p>
            <a:pPr lvl="1"/>
            <a:endParaRPr lang="en-US" sz="2200" dirty="0"/>
          </a:p>
          <a:p>
            <a:pPr lvl="1"/>
            <a:endParaRPr lang="en-US" sz="2200" dirty="0"/>
          </a:p>
          <a:p>
            <a:pPr lvl="1"/>
            <a:endParaRPr lang="en-US" sz="2200" dirty="0"/>
          </a:p>
          <a:p>
            <a:pPr lvl="1"/>
            <a:endParaRPr lang="en-US" sz="2200" dirty="0"/>
          </a:p>
          <a:p>
            <a:pPr lvl="1"/>
            <a:endParaRPr lang="en-US" sz="2200" dirty="0"/>
          </a:p>
          <a:p>
            <a:pPr lvl="1"/>
            <a:endParaRPr lang="en-US" sz="2200" dirty="0"/>
          </a:p>
          <a:p>
            <a:pPr lvl="1"/>
            <a:r>
              <a:rPr lang="en-US" sz="2400" dirty="0"/>
              <a:t>Significant order effects have been found in participants judgments about trolley problems &amp; a variety of other moral issues</a:t>
            </a:r>
            <a:r>
              <a:rPr lang="en-US" sz="2200" dirty="0"/>
              <a:t> </a:t>
            </a:r>
            <a:r>
              <a:rPr lang="en-US" sz="1600" dirty="0"/>
              <a:t>(Petrinovich &amp; O’Neill (1996); Haidt &amp; Baron (1996))</a:t>
            </a:r>
          </a:p>
        </p:txBody>
      </p:sp>
      <p:pic>
        <p:nvPicPr>
          <p:cNvPr id="1334276" name="Picture 4" descr="Trolley Problem"/>
          <p:cNvPicPr>
            <a:picLocks noChangeAspect="1" noChangeArrowheads="1"/>
          </p:cNvPicPr>
          <p:nvPr/>
        </p:nvPicPr>
        <p:blipFill>
          <a:blip r:embed="rId3" cstate="print"/>
          <a:srcRect/>
          <a:stretch>
            <a:fillRect/>
          </a:stretch>
        </p:blipFill>
        <p:spPr bwMode="auto">
          <a:xfrm>
            <a:off x="2209800" y="2209800"/>
            <a:ext cx="2751138" cy="2501900"/>
          </a:xfrm>
          <a:prstGeom prst="rect">
            <a:avLst/>
          </a:prstGeom>
          <a:noFill/>
          <a:ln w="9525">
            <a:solidFill>
              <a:schemeClr val="tx1"/>
            </a:solidFill>
            <a:miter lim="800000"/>
            <a:headEnd/>
            <a:tailEnd/>
          </a:ln>
        </p:spPr>
      </p:pic>
      <p:pic>
        <p:nvPicPr>
          <p:cNvPr id="1334277" name="Picture 5" descr="Footbridge Problem"/>
          <p:cNvPicPr>
            <a:picLocks noChangeAspect="1" noChangeArrowheads="1"/>
          </p:cNvPicPr>
          <p:nvPr/>
        </p:nvPicPr>
        <p:blipFill>
          <a:blip r:embed="rId4" cstate="print"/>
          <a:srcRect/>
          <a:stretch>
            <a:fillRect/>
          </a:stretch>
        </p:blipFill>
        <p:spPr bwMode="auto">
          <a:xfrm>
            <a:off x="5791200" y="1828800"/>
            <a:ext cx="2112963" cy="3048000"/>
          </a:xfrm>
          <a:prstGeom prst="rect">
            <a:avLst/>
          </a:prstGeom>
          <a:noFill/>
          <a:ln w="9525">
            <a:solidFill>
              <a:schemeClr val="tx1"/>
            </a:solidFill>
            <a:miter lim="800000"/>
            <a:headEnd/>
            <a:tailEnd/>
          </a:ln>
        </p:spPr>
      </p:pic>
      <p:sp>
        <p:nvSpPr>
          <p:cNvPr id="1334278" name="Text Box 6"/>
          <p:cNvSpPr txBox="1">
            <a:spLocks noChangeArrowheads="1"/>
          </p:cNvSpPr>
          <p:nvPr/>
        </p:nvSpPr>
        <p:spPr bwMode="auto">
          <a:xfrm>
            <a:off x="1371600" y="2362200"/>
            <a:ext cx="511175" cy="2016125"/>
          </a:xfrm>
          <a:prstGeom prst="rect">
            <a:avLst/>
          </a:prstGeom>
          <a:noFill/>
          <a:ln w="9525">
            <a:noFill/>
            <a:miter lim="800000"/>
            <a:headEnd/>
            <a:tailEnd/>
          </a:ln>
          <a:effectLst/>
        </p:spPr>
        <p:txBody>
          <a:bodyPr>
            <a:spAutoFit/>
          </a:bodyPr>
          <a:lstStyle/>
          <a:p>
            <a:pPr algn="ctr">
              <a:lnSpc>
                <a:spcPct val="75000"/>
              </a:lnSpc>
            </a:pPr>
            <a:r>
              <a:rPr lang="en-US" sz="2800" b="1" dirty="0">
                <a:solidFill>
                  <a:schemeClr val="accent2"/>
                </a:solidFill>
                <a:effectLst>
                  <a:outerShdw blurRad="38100" dist="38100" dir="2700000" algn="tl">
                    <a:srgbClr val="000000"/>
                  </a:outerShdw>
                </a:effectLst>
              </a:rPr>
              <a:t>E</a:t>
            </a:r>
          </a:p>
          <a:p>
            <a:pPr algn="ctr">
              <a:lnSpc>
                <a:spcPct val="75000"/>
              </a:lnSpc>
            </a:pPr>
            <a:r>
              <a:rPr lang="en-US" sz="2800" b="1" dirty="0">
                <a:solidFill>
                  <a:schemeClr val="accent2"/>
                </a:solidFill>
                <a:effectLst>
                  <a:outerShdw blurRad="38100" dist="38100" dir="2700000" algn="tl">
                    <a:srgbClr val="000000"/>
                  </a:outerShdw>
                </a:effectLst>
              </a:rPr>
              <a:t>T</a:t>
            </a:r>
          </a:p>
          <a:p>
            <a:pPr algn="ctr">
              <a:lnSpc>
                <a:spcPct val="75000"/>
              </a:lnSpc>
            </a:pPr>
            <a:r>
              <a:rPr lang="en-US" sz="2800" b="1" dirty="0">
                <a:solidFill>
                  <a:schemeClr val="accent2"/>
                </a:solidFill>
                <a:effectLst>
                  <a:outerShdw blurRad="38100" dist="38100" dir="2700000" algn="tl">
                    <a:srgbClr val="000000"/>
                  </a:outerShdw>
                </a:effectLst>
              </a:rPr>
              <a:t>H</a:t>
            </a:r>
          </a:p>
          <a:p>
            <a:pPr algn="ctr">
              <a:lnSpc>
                <a:spcPct val="75000"/>
              </a:lnSpc>
            </a:pPr>
            <a:r>
              <a:rPr lang="en-US" sz="2800" b="1" dirty="0">
                <a:solidFill>
                  <a:schemeClr val="accent2"/>
                </a:solidFill>
                <a:effectLst>
                  <a:outerShdw blurRad="38100" dist="38100" dir="2700000" algn="tl">
                    <a:srgbClr val="000000"/>
                  </a:outerShdw>
                </a:effectLst>
              </a:rPr>
              <a:t>I</a:t>
            </a:r>
          </a:p>
          <a:p>
            <a:pPr algn="ctr">
              <a:lnSpc>
                <a:spcPct val="75000"/>
              </a:lnSpc>
            </a:pPr>
            <a:r>
              <a:rPr lang="en-US" sz="2800" b="1" dirty="0">
                <a:solidFill>
                  <a:schemeClr val="accent2"/>
                </a:solidFill>
                <a:effectLst>
                  <a:outerShdw blurRad="38100" dist="38100" dir="2700000" algn="tl">
                    <a:srgbClr val="000000"/>
                  </a:outerShdw>
                </a:effectLst>
              </a:rPr>
              <a:t>C</a:t>
            </a:r>
          </a:p>
          <a:p>
            <a:pPr algn="ctr">
              <a:lnSpc>
                <a:spcPct val="75000"/>
              </a:lnSpc>
            </a:pPr>
            <a:r>
              <a:rPr lang="en-US" sz="2800" b="1" dirty="0">
                <a:solidFill>
                  <a:schemeClr val="accent2"/>
                </a:solidFill>
                <a:effectLst>
                  <a:outerShdw blurRad="38100" dist="38100" dir="2700000" algn="tl">
                    <a:srgbClr val="000000"/>
                  </a:outerShdw>
                </a:effectLst>
              </a:rPr>
              <a: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34276"/>
                                        </p:tgtEl>
                                        <p:attrNameLst>
                                          <p:attrName>style.visibility</p:attrName>
                                        </p:attrNameLst>
                                      </p:cBhvr>
                                      <p:to>
                                        <p:strVal val="visible"/>
                                      </p:to>
                                    </p:set>
                                    <p:anim calcmode="lin" valueType="num">
                                      <p:cBhvr>
                                        <p:cTn id="7" dur="500" fill="hold"/>
                                        <p:tgtEl>
                                          <p:spTgt spid="1334276"/>
                                        </p:tgtEl>
                                        <p:attrNameLst>
                                          <p:attrName>ppt_w</p:attrName>
                                        </p:attrNameLst>
                                      </p:cBhvr>
                                      <p:tavLst>
                                        <p:tav tm="0">
                                          <p:val>
                                            <p:fltVal val="0"/>
                                          </p:val>
                                        </p:tav>
                                        <p:tav tm="100000">
                                          <p:val>
                                            <p:strVal val="#ppt_w"/>
                                          </p:val>
                                        </p:tav>
                                      </p:tavLst>
                                    </p:anim>
                                    <p:anim calcmode="lin" valueType="num">
                                      <p:cBhvr>
                                        <p:cTn id="8" dur="500" fill="hold"/>
                                        <p:tgtEl>
                                          <p:spTgt spid="133427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34277"/>
                                        </p:tgtEl>
                                        <p:attrNameLst>
                                          <p:attrName>style.visibility</p:attrName>
                                        </p:attrNameLst>
                                      </p:cBhvr>
                                      <p:to>
                                        <p:strVal val="visible"/>
                                      </p:to>
                                    </p:set>
                                    <p:anim calcmode="lin" valueType="num">
                                      <p:cBhvr>
                                        <p:cTn id="11" dur="500" fill="hold"/>
                                        <p:tgtEl>
                                          <p:spTgt spid="1334277"/>
                                        </p:tgtEl>
                                        <p:attrNameLst>
                                          <p:attrName>ppt_w</p:attrName>
                                        </p:attrNameLst>
                                      </p:cBhvr>
                                      <p:tavLst>
                                        <p:tav tm="0">
                                          <p:val>
                                            <p:fltVal val="0"/>
                                          </p:val>
                                        </p:tav>
                                        <p:tav tm="100000">
                                          <p:val>
                                            <p:strVal val="#ppt_w"/>
                                          </p:val>
                                        </p:tav>
                                      </p:tavLst>
                                    </p:anim>
                                    <p:anim calcmode="lin" valueType="num">
                                      <p:cBhvr>
                                        <p:cTn id="12" dur="500" fill="hold"/>
                                        <p:tgtEl>
                                          <p:spTgt spid="133427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334278"/>
                                        </p:tgtEl>
                                        <p:attrNameLst>
                                          <p:attrName>style.visibility</p:attrName>
                                        </p:attrNameLst>
                                      </p:cBhvr>
                                      <p:to>
                                        <p:strVal val="visible"/>
                                      </p:to>
                                    </p:set>
                                    <p:anim calcmode="lin" valueType="num">
                                      <p:cBhvr>
                                        <p:cTn id="15" dur="500" fill="hold"/>
                                        <p:tgtEl>
                                          <p:spTgt spid="1334278"/>
                                        </p:tgtEl>
                                        <p:attrNameLst>
                                          <p:attrName>ppt_w</p:attrName>
                                        </p:attrNameLst>
                                      </p:cBhvr>
                                      <p:tavLst>
                                        <p:tav tm="0">
                                          <p:val>
                                            <p:fltVal val="0"/>
                                          </p:val>
                                        </p:tav>
                                        <p:tav tm="100000">
                                          <p:val>
                                            <p:strVal val="#ppt_w"/>
                                          </p:val>
                                        </p:tav>
                                      </p:tavLst>
                                    </p:anim>
                                    <p:anim calcmode="lin" valueType="num">
                                      <p:cBhvr>
                                        <p:cTn id="16" dur="500" fill="hold"/>
                                        <p:tgtEl>
                                          <p:spTgt spid="133427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4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278"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AB2AEE9-BB2C-47A0-B1AC-F607E690CF37}" type="slidenum">
              <a:rPr lang="en-US"/>
              <a:pPr/>
              <a:t>59</a:t>
            </a:fld>
            <a:endParaRPr lang="en-US" dirty="0"/>
          </a:p>
        </p:txBody>
      </p:sp>
      <p:sp>
        <p:nvSpPr>
          <p:cNvPr id="1336322"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1336323" name="Rectangle 3"/>
          <p:cNvSpPr>
            <a:spLocks noGrp="1" noChangeArrowheads="1"/>
          </p:cNvSpPr>
          <p:nvPr>
            <p:ph type="body" idx="1"/>
          </p:nvPr>
        </p:nvSpPr>
        <p:spPr>
          <a:xfrm>
            <a:off x="914400" y="1600200"/>
            <a:ext cx="5462337" cy="4648200"/>
          </a:xfrm>
        </p:spPr>
        <p:txBody>
          <a:bodyPr/>
          <a:lstStyle/>
          <a:p>
            <a:pPr>
              <a:lnSpc>
                <a:spcPct val="90000"/>
              </a:lnSpc>
              <a:buFont typeface="Wingdings" pitchFamily="2" charset="2"/>
              <a:buNone/>
            </a:pPr>
            <a:r>
              <a:rPr lang="en-US" sz="2000" dirty="0"/>
              <a:t>2. </a:t>
            </a:r>
            <a:r>
              <a:rPr lang="en-US" dirty="0"/>
              <a:t>Order Effects</a:t>
            </a:r>
          </a:p>
          <a:p>
            <a:pPr lvl="1">
              <a:lnSpc>
                <a:spcPct val="90000"/>
              </a:lnSpc>
              <a:spcBef>
                <a:spcPct val="30000"/>
              </a:spcBef>
            </a:pPr>
            <a:r>
              <a:rPr lang="en-US" sz="2400" dirty="0" smtClean="0"/>
              <a:t>Swain</a:t>
            </a:r>
            <a:r>
              <a:rPr lang="en-US" sz="2400" dirty="0"/>
              <a:t>, Alexander &amp; Weinberg (2008) </a:t>
            </a:r>
            <a:r>
              <a:rPr lang="en-US" sz="2400" dirty="0" smtClean="0"/>
              <a:t>report some important order </a:t>
            </a:r>
            <a:r>
              <a:rPr lang="en-US" sz="2400" dirty="0"/>
              <a:t>effects in intuitions about “Truetemp</a:t>
            </a:r>
            <a:r>
              <a:rPr lang="en-US" sz="2400" dirty="0" smtClean="0"/>
              <a:t>”</a:t>
            </a:r>
          </a:p>
          <a:p>
            <a:pPr lvl="1">
              <a:lnSpc>
                <a:spcPct val="90000"/>
              </a:lnSpc>
              <a:spcBef>
                <a:spcPct val="30000"/>
              </a:spcBef>
            </a:pPr>
            <a:endParaRPr lang="en-US" sz="2400" dirty="0"/>
          </a:p>
          <a:p>
            <a:pPr lvl="1">
              <a:lnSpc>
                <a:spcPct val="90000"/>
              </a:lnSpc>
              <a:spcBef>
                <a:spcPct val="30000"/>
              </a:spcBef>
            </a:pPr>
            <a:r>
              <a:rPr lang="en-US" sz="2400" dirty="0"/>
              <a:t>“I</a:t>
            </a:r>
            <a:r>
              <a:rPr lang="en-US" altLang="zh-CN" sz="2400" dirty="0">
                <a:ea typeface="宋体" pitchFamily="2" charset="-122"/>
              </a:rPr>
              <a:t>ntuitions about the Truetemp Case </a:t>
            </a:r>
            <a:r>
              <a:rPr lang="en-US" altLang="zh-CN" sz="2400" b="1" i="1" dirty="0">
                <a:solidFill>
                  <a:schemeClr val="accent2"/>
                </a:solidFill>
                <a:effectLst>
                  <a:outerShdw blurRad="38100" dist="38100" dir="2700000" algn="tl">
                    <a:srgbClr val="000000"/>
                  </a:outerShdw>
                </a:effectLst>
                <a:ea typeface="宋体" pitchFamily="2" charset="-122"/>
              </a:rPr>
              <a:t>reverse direction</a:t>
            </a:r>
            <a:r>
              <a:rPr lang="en-US" altLang="zh-CN" sz="2400" dirty="0">
                <a:ea typeface="宋体" pitchFamily="2" charset="-122"/>
              </a:rPr>
              <a:t> depending on whether the case is presented after a case of clear non-knowledge.” </a:t>
            </a:r>
          </a:p>
        </p:txBody>
      </p:sp>
      <p:sp>
        <p:nvSpPr>
          <p:cNvPr id="1336324" name="Text Box 4"/>
          <p:cNvSpPr txBox="1">
            <a:spLocks noChangeArrowheads="1"/>
          </p:cNvSpPr>
          <p:nvPr/>
        </p:nvSpPr>
        <p:spPr bwMode="auto">
          <a:xfrm>
            <a:off x="762000" y="2209800"/>
            <a:ext cx="511175" cy="3940175"/>
          </a:xfrm>
          <a:prstGeom prst="rect">
            <a:avLst/>
          </a:prstGeom>
          <a:noFill/>
          <a:ln w="9525">
            <a:noFill/>
            <a:miter lim="800000"/>
            <a:headEnd/>
            <a:tailEnd/>
          </a:ln>
          <a:effectLst/>
        </p:spPr>
        <p:txBody>
          <a:bodyPr>
            <a:spAutoFit/>
          </a:bodyPr>
          <a:lstStyle/>
          <a:p>
            <a:pPr algn="ctr">
              <a:lnSpc>
                <a:spcPct val="75000"/>
              </a:lnSpc>
            </a:pPr>
            <a:r>
              <a:rPr lang="en-US" sz="2800" b="1" dirty="0">
                <a:solidFill>
                  <a:schemeClr val="accent2"/>
                </a:solidFill>
                <a:effectLst>
                  <a:outerShdw blurRad="38100" dist="38100" dir="2700000" algn="tl">
                    <a:srgbClr val="000000"/>
                  </a:outerShdw>
                </a:effectLst>
              </a:rPr>
              <a:t>EPISTEMOLOGY</a:t>
            </a:r>
          </a:p>
        </p:txBody>
      </p:sp>
      <p:pic>
        <p:nvPicPr>
          <p:cNvPr id="103427" name="Picture 3"/>
          <p:cNvPicPr>
            <a:picLocks noChangeAspect="1" noChangeArrowheads="1"/>
          </p:cNvPicPr>
          <p:nvPr/>
        </p:nvPicPr>
        <p:blipFill>
          <a:blip r:embed="rId3" cstate="print"/>
          <a:srcRect/>
          <a:stretch>
            <a:fillRect/>
          </a:stretch>
        </p:blipFill>
        <p:spPr bwMode="auto">
          <a:xfrm flipH="1">
            <a:off x="6316079" y="1717008"/>
            <a:ext cx="2695575" cy="3905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6</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199"/>
            <a:ext cx="7748337" cy="5005137"/>
          </a:xfrm>
        </p:spPr>
        <p:txBody>
          <a:bodyPr>
            <a:normAutofit/>
          </a:bodyPr>
          <a:lstStyle/>
          <a:p>
            <a:pPr>
              <a:spcBef>
                <a:spcPct val="0"/>
              </a:spcBef>
              <a:spcAft>
                <a:spcPct val="35000"/>
              </a:spcAft>
            </a:pPr>
            <a:r>
              <a:rPr lang="en-US" sz="2400" dirty="0" smtClean="0"/>
              <a:t>In a </a:t>
            </a:r>
            <a:r>
              <a:rPr lang="en-US" sz="2400" b="1" dirty="0" smtClean="0">
                <a:solidFill>
                  <a:srgbClr val="FF0000"/>
                </a:solidFill>
                <a:effectLst>
                  <a:outerShdw blurRad="38100" dist="38100" dir="2700000" algn="tl">
                    <a:srgbClr val="000000">
                      <a:alpha val="43137"/>
                    </a:srgbClr>
                  </a:outerShdw>
                </a:effectLst>
              </a:rPr>
              <a:t>typical episode</a:t>
            </a:r>
            <a:r>
              <a:rPr lang="en-US" sz="2400" dirty="0" smtClean="0"/>
              <a:t>, a philosopher will describe a real or (more commonly) an imaginary situation and ask whether some of the people or objects or events in the situation described exhibit some </a:t>
            </a:r>
            <a:r>
              <a:rPr lang="en-US" sz="2400" b="1" dirty="0" smtClean="0">
                <a:solidFill>
                  <a:srgbClr val="FF0000"/>
                </a:solidFill>
                <a:effectLst>
                  <a:outerShdw blurRad="38100" dist="38100" dir="2700000" algn="tl">
                    <a:srgbClr val="000000">
                      <a:alpha val="43137"/>
                    </a:srgbClr>
                  </a:outerShdw>
                </a:effectLst>
              </a:rPr>
              <a:t>philosophically interesting property or relation</a:t>
            </a:r>
            <a:r>
              <a:rPr lang="en-US" sz="2400" dirty="0" smtClean="0"/>
              <a:t>:  </a:t>
            </a:r>
          </a:p>
          <a:p>
            <a:pPr lvl="1">
              <a:spcBef>
                <a:spcPct val="0"/>
              </a:spcBef>
              <a:spcAft>
                <a:spcPct val="35000"/>
              </a:spcAft>
            </a:pPr>
            <a:r>
              <a:rPr lang="en-US" sz="2200" dirty="0" smtClean="0"/>
              <a:t>Is the action described  </a:t>
            </a:r>
            <a:r>
              <a:rPr lang="en-US" sz="2200" b="1" i="1" dirty="0" smtClean="0">
                <a:solidFill>
                  <a:srgbClr val="FF0000"/>
                </a:solidFill>
                <a:effectLst>
                  <a:outerShdw blurRad="38100" dist="38100" dir="2700000" algn="tl">
                    <a:srgbClr val="000000">
                      <a:alpha val="43137"/>
                    </a:srgbClr>
                  </a:outerShdw>
                </a:effectLst>
              </a:rPr>
              <a:t>morally wrong</a:t>
            </a:r>
            <a:r>
              <a:rPr lang="en-US" sz="2200" dirty="0" smtClean="0"/>
              <a:t>?  </a:t>
            </a:r>
          </a:p>
          <a:p>
            <a:pPr lvl="1">
              <a:spcBef>
                <a:spcPct val="0"/>
              </a:spcBef>
              <a:spcAft>
                <a:spcPct val="35000"/>
              </a:spcAft>
            </a:pPr>
            <a:r>
              <a:rPr lang="en-US" sz="2200" dirty="0" smtClean="0"/>
              <a:t>Does the person described </a:t>
            </a:r>
            <a:r>
              <a:rPr lang="en-US" sz="2200" b="1" i="1" dirty="0" smtClean="0">
                <a:solidFill>
                  <a:srgbClr val="FF0000"/>
                </a:solidFill>
                <a:effectLst>
                  <a:outerShdw blurRad="38100" dist="38100" dir="2700000" algn="tl">
                    <a:srgbClr val="000000">
                      <a:alpha val="43137"/>
                    </a:srgbClr>
                  </a:outerShdw>
                </a:effectLst>
              </a:rPr>
              <a:t>know  </a:t>
            </a:r>
            <a:r>
              <a:rPr lang="en-US" sz="2200" dirty="0" smtClean="0"/>
              <a:t>that some proposition is true?  </a:t>
            </a:r>
          </a:p>
          <a:p>
            <a:pPr lvl="1">
              <a:spcBef>
                <a:spcPct val="0"/>
              </a:spcBef>
              <a:spcAft>
                <a:spcPct val="35000"/>
              </a:spcAft>
            </a:pPr>
            <a:r>
              <a:rPr lang="en-US" sz="2200" dirty="0" smtClean="0"/>
              <a:t>Does the protagonist in the story have </a:t>
            </a:r>
            <a:r>
              <a:rPr lang="en-US" sz="2200" b="1" i="1" dirty="0" smtClean="0">
                <a:solidFill>
                  <a:srgbClr val="FF0000"/>
                </a:solidFill>
                <a:effectLst>
                  <a:outerShdw blurRad="38100" dist="38100" dir="2700000" algn="tl">
                    <a:srgbClr val="000000">
                      <a:alpha val="43137"/>
                    </a:srgbClr>
                  </a:outerShdw>
                </a:effectLst>
              </a:rPr>
              <a:t>free will</a:t>
            </a:r>
            <a:r>
              <a:rPr lang="en-US" sz="2200" dirty="0" smtClean="0"/>
              <a:t>?   </a:t>
            </a:r>
          </a:p>
          <a:p>
            <a:pPr lvl="1">
              <a:spcBef>
                <a:spcPct val="0"/>
              </a:spcBef>
              <a:spcAft>
                <a:spcPct val="35000"/>
              </a:spcAft>
            </a:pPr>
            <a:r>
              <a:rPr lang="en-US" sz="2200" dirty="0" smtClean="0"/>
              <a:t>Does the “Chinese Room” (a weird sort of computer) really </a:t>
            </a:r>
            <a:r>
              <a:rPr lang="en-US" sz="2200" b="1" i="1" dirty="0" smtClean="0">
                <a:solidFill>
                  <a:srgbClr val="FF0000"/>
                </a:solidFill>
                <a:effectLst>
                  <a:outerShdw blurRad="38100" dist="38100" dir="2700000" algn="tl">
                    <a:srgbClr val="000000">
                      <a:alpha val="43137"/>
                    </a:srgbClr>
                  </a:outerShdw>
                </a:effectLst>
              </a:rPr>
              <a:t>understand  </a:t>
            </a:r>
            <a:r>
              <a:rPr lang="en-US" sz="2200" dirty="0" smtClean="0"/>
              <a:t>the story?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3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AB2AEE9-BB2C-47A0-B1AC-F607E690CF37}" type="slidenum">
              <a:rPr lang="en-US"/>
              <a:pPr/>
              <a:t>60</a:t>
            </a:fld>
            <a:endParaRPr lang="en-US" dirty="0"/>
          </a:p>
        </p:txBody>
      </p:sp>
      <p:sp>
        <p:nvSpPr>
          <p:cNvPr id="1336322"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1336323" name="Rectangle 3"/>
          <p:cNvSpPr>
            <a:spLocks noGrp="1" noChangeArrowheads="1"/>
          </p:cNvSpPr>
          <p:nvPr>
            <p:ph type="body" idx="1"/>
          </p:nvPr>
        </p:nvSpPr>
        <p:spPr>
          <a:xfrm>
            <a:off x="914400" y="1600200"/>
            <a:ext cx="5462337" cy="4648200"/>
          </a:xfrm>
        </p:spPr>
        <p:txBody>
          <a:bodyPr/>
          <a:lstStyle/>
          <a:p>
            <a:pPr>
              <a:lnSpc>
                <a:spcPct val="90000"/>
              </a:lnSpc>
              <a:buFont typeface="Wingdings" pitchFamily="2" charset="2"/>
              <a:buNone/>
            </a:pPr>
            <a:r>
              <a:rPr lang="en-US" sz="2000" dirty="0"/>
              <a:t>2. </a:t>
            </a:r>
            <a:r>
              <a:rPr lang="en-US" dirty="0"/>
              <a:t>Order Effects</a:t>
            </a:r>
          </a:p>
          <a:p>
            <a:pPr lvl="1">
              <a:lnSpc>
                <a:spcPct val="90000"/>
              </a:lnSpc>
              <a:spcBef>
                <a:spcPct val="30000"/>
              </a:spcBef>
            </a:pPr>
            <a:r>
              <a:rPr lang="en-US" sz="2400" dirty="0" smtClean="0"/>
              <a:t>Swain</a:t>
            </a:r>
            <a:r>
              <a:rPr lang="en-US" sz="2400" dirty="0"/>
              <a:t>, Alexander &amp; Weinberg (2008) </a:t>
            </a:r>
            <a:r>
              <a:rPr lang="en-US" sz="2400" dirty="0" smtClean="0"/>
              <a:t>report some important order </a:t>
            </a:r>
            <a:r>
              <a:rPr lang="en-US" sz="2400" dirty="0"/>
              <a:t>effects in intuitions about “Truetemp</a:t>
            </a:r>
            <a:r>
              <a:rPr lang="en-US" sz="2400" dirty="0" smtClean="0"/>
              <a:t>”</a:t>
            </a:r>
          </a:p>
          <a:p>
            <a:pPr lvl="1">
              <a:lnSpc>
                <a:spcPct val="90000"/>
              </a:lnSpc>
              <a:spcBef>
                <a:spcPct val="30000"/>
              </a:spcBef>
            </a:pPr>
            <a:endParaRPr lang="en-US" sz="2400" dirty="0" smtClean="0"/>
          </a:p>
          <a:p>
            <a:pPr lvl="1">
              <a:lnSpc>
                <a:spcPct val="90000"/>
              </a:lnSpc>
              <a:spcBef>
                <a:spcPct val="30000"/>
              </a:spcBef>
            </a:pPr>
            <a:r>
              <a:rPr lang="en-US" sz="2400" dirty="0" smtClean="0"/>
              <a:t>“I</a:t>
            </a:r>
            <a:r>
              <a:rPr lang="en-US" altLang="zh-CN" sz="2400" dirty="0" smtClean="0">
                <a:ea typeface="宋体" pitchFamily="2" charset="-122"/>
              </a:rPr>
              <a:t>ntuitions about the Truetemp Case </a:t>
            </a:r>
            <a:r>
              <a:rPr lang="en-US" altLang="zh-CN" sz="2400" b="1" i="1" dirty="0" smtClean="0">
                <a:solidFill>
                  <a:schemeClr val="accent2"/>
                </a:solidFill>
                <a:effectLst>
                  <a:outerShdw blurRad="38100" dist="38100" dir="2700000" algn="tl">
                    <a:srgbClr val="000000"/>
                  </a:outerShdw>
                </a:effectLst>
                <a:ea typeface="宋体" pitchFamily="2" charset="-122"/>
              </a:rPr>
              <a:t>reverse direction</a:t>
            </a:r>
            <a:r>
              <a:rPr lang="en-US" altLang="zh-CN" sz="2400" dirty="0" smtClean="0">
                <a:ea typeface="宋体" pitchFamily="2" charset="-122"/>
              </a:rPr>
              <a:t> depending on whether the case is presented after a case of clear non-knowledge.” </a:t>
            </a:r>
          </a:p>
          <a:p>
            <a:pPr lvl="1">
              <a:lnSpc>
                <a:spcPct val="90000"/>
              </a:lnSpc>
              <a:spcBef>
                <a:spcPct val="30000"/>
              </a:spcBef>
            </a:pPr>
            <a:endParaRPr lang="en-US" sz="2400" dirty="0"/>
          </a:p>
        </p:txBody>
      </p:sp>
      <p:sp>
        <p:nvSpPr>
          <p:cNvPr id="1336324" name="Text Box 4"/>
          <p:cNvSpPr txBox="1">
            <a:spLocks noChangeArrowheads="1"/>
          </p:cNvSpPr>
          <p:nvPr/>
        </p:nvSpPr>
        <p:spPr bwMode="auto">
          <a:xfrm>
            <a:off x="762000" y="2209800"/>
            <a:ext cx="511175" cy="3940175"/>
          </a:xfrm>
          <a:prstGeom prst="rect">
            <a:avLst/>
          </a:prstGeom>
          <a:noFill/>
          <a:ln w="9525">
            <a:noFill/>
            <a:miter lim="800000"/>
            <a:headEnd/>
            <a:tailEnd/>
          </a:ln>
          <a:effectLst/>
        </p:spPr>
        <p:txBody>
          <a:bodyPr>
            <a:spAutoFit/>
          </a:bodyPr>
          <a:lstStyle/>
          <a:p>
            <a:pPr algn="ctr">
              <a:lnSpc>
                <a:spcPct val="75000"/>
              </a:lnSpc>
            </a:pPr>
            <a:r>
              <a:rPr lang="en-US" sz="2800" b="1" dirty="0">
                <a:solidFill>
                  <a:schemeClr val="accent2"/>
                </a:solidFill>
                <a:effectLst>
                  <a:outerShdw blurRad="38100" dist="38100" dir="2700000" algn="tl">
                    <a:srgbClr val="000000"/>
                  </a:outerShdw>
                </a:effectLst>
              </a:rPr>
              <a:t>EPISTEMOLOGY</a:t>
            </a:r>
          </a:p>
        </p:txBody>
      </p:sp>
      <p:pic>
        <p:nvPicPr>
          <p:cNvPr id="103427" name="Picture 3"/>
          <p:cNvPicPr>
            <a:picLocks noChangeAspect="1" noChangeArrowheads="1"/>
          </p:cNvPicPr>
          <p:nvPr/>
        </p:nvPicPr>
        <p:blipFill>
          <a:blip r:embed="rId3" cstate="print"/>
          <a:srcRect/>
          <a:stretch>
            <a:fillRect/>
          </a:stretch>
        </p:blipFill>
        <p:spPr bwMode="auto">
          <a:xfrm>
            <a:off x="6316079" y="1717008"/>
            <a:ext cx="2695575" cy="39052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AB2AEE9-BB2C-47A0-B1AC-F607E690CF37}" type="slidenum">
              <a:rPr lang="en-US"/>
              <a:pPr/>
              <a:t>61</a:t>
            </a:fld>
            <a:endParaRPr lang="en-US"/>
          </a:p>
        </p:txBody>
      </p:sp>
      <p:sp>
        <p:nvSpPr>
          <p:cNvPr id="1336322"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36323" name="Rectangle 3"/>
          <p:cNvSpPr>
            <a:spLocks noGrp="1" noChangeArrowheads="1"/>
          </p:cNvSpPr>
          <p:nvPr>
            <p:ph type="body" idx="1"/>
          </p:nvPr>
        </p:nvSpPr>
        <p:spPr>
          <a:xfrm>
            <a:off x="914400" y="1600200"/>
            <a:ext cx="7772400" cy="4648200"/>
          </a:xfrm>
        </p:spPr>
        <p:txBody>
          <a:bodyPr/>
          <a:lstStyle/>
          <a:p>
            <a:pPr>
              <a:lnSpc>
                <a:spcPct val="90000"/>
              </a:lnSpc>
              <a:buFont typeface="Wingdings" pitchFamily="2" charset="2"/>
              <a:buNone/>
            </a:pPr>
            <a:r>
              <a:rPr lang="en-US" sz="2000" dirty="0"/>
              <a:t>2. </a:t>
            </a:r>
            <a:r>
              <a:rPr lang="en-US" dirty="0"/>
              <a:t>Order Effects</a:t>
            </a:r>
          </a:p>
          <a:p>
            <a:pPr lvl="1">
              <a:lnSpc>
                <a:spcPct val="90000"/>
              </a:lnSpc>
              <a:spcBef>
                <a:spcPct val="30000"/>
              </a:spcBef>
            </a:pPr>
            <a:r>
              <a:rPr lang="en-US" altLang="zh-CN" sz="2400" dirty="0" smtClean="0">
                <a:ea typeface="宋体" pitchFamily="2" charset="-122"/>
              </a:rPr>
              <a:t>As </a:t>
            </a:r>
            <a:r>
              <a:rPr lang="en-US" altLang="zh-CN" sz="2400" dirty="0">
                <a:ea typeface="宋体" pitchFamily="2" charset="-122"/>
              </a:rPr>
              <a:t>Swain and colleagues note:  “The fact that people’s intuitions about particular thought-experiments vary based on what other things they have been thinking about recently is troubling.  Philosophers who rely on thought-experiments should be especially concerned about findings that indicate that, at least in some cases, </a:t>
            </a:r>
            <a:r>
              <a:rPr lang="en-US" altLang="zh-CN" sz="2400" b="1" dirty="0">
                <a:solidFill>
                  <a:schemeClr val="accent2"/>
                </a:solidFill>
                <a:effectLst>
                  <a:outerShdw blurRad="38100" dist="38100" dir="2700000" algn="tl">
                    <a:srgbClr val="000000"/>
                  </a:outerShdw>
                </a:effectLst>
                <a:ea typeface="宋体" pitchFamily="2" charset="-122"/>
              </a:rPr>
              <a:t>subjects’ intuitions are easily influenced</a:t>
            </a:r>
            <a:r>
              <a:rPr lang="en-US" altLang="zh-CN" sz="2400" dirty="0">
                <a:ea typeface="宋体" pitchFamily="2" charset="-122"/>
              </a:rPr>
              <a:t>. </a:t>
            </a:r>
            <a:endParaRPr lang="en-US" sz="2400" dirty="0"/>
          </a:p>
        </p:txBody>
      </p:sp>
      <p:sp>
        <p:nvSpPr>
          <p:cNvPr id="1336324" name="Text Box 4"/>
          <p:cNvSpPr txBox="1">
            <a:spLocks noChangeArrowheads="1"/>
          </p:cNvSpPr>
          <p:nvPr/>
        </p:nvSpPr>
        <p:spPr bwMode="auto">
          <a:xfrm>
            <a:off x="762000" y="2209800"/>
            <a:ext cx="511175" cy="3940175"/>
          </a:xfrm>
          <a:prstGeom prst="rect">
            <a:avLst/>
          </a:prstGeom>
          <a:noFill/>
          <a:ln w="9525">
            <a:noFill/>
            <a:miter lim="800000"/>
            <a:headEnd/>
            <a:tailEnd/>
          </a:ln>
          <a:effectLst/>
        </p:spPr>
        <p:txBody>
          <a:bodyPr>
            <a:spAutoFit/>
          </a:bodyPr>
          <a:lstStyle/>
          <a:p>
            <a:pPr algn="ctr">
              <a:lnSpc>
                <a:spcPct val="75000"/>
              </a:lnSpc>
            </a:pPr>
            <a:r>
              <a:rPr lang="en-US" sz="2800" b="1">
                <a:solidFill>
                  <a:schemeClr val="accent2"/>
                </a:solidFill>
                <a:effectLst>
                  <a:outerShdw blurRad="38100" dist="38100" dir="2700000" algn="tl">
                    <a:srgbClr val="000000"/>
                  </a:outerShdw>
                </a:effectLst>
              </a:rPr>
              <a:t>EPISTEMOLOGY</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95A8778-AD0C-4160-A4BE-E534EB208F08}" type="slidenum">
              <a:rPr lang="en-US"/>
              <a:pPr/>
              <a:t>62</a:t>
            </a:fld>
            <a:endParaRPr lang="en-US"/>
          </a:p>
        </p:txBody>
      </p:sp>
      <p:sp>
        <p:nvSpPr>
          <p:cNvPr id="1338370"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38371" name="Rectangle 3"/>
          <p:cNvSpPr>
            <a:spLocks noGrp="1" noChangeArrowheads="1"/>
          </p:cNvSpPr>
          <p:nvPr>
            <p:ph type="body" idx="1"/>
          </p:nvPr>
        </p:nvSpPr>
        <p:spPr>
          <a:xfrm>
            <a:off x="914400" y="1600200"/>
            <a:ext cx="7772400" cy="4876800"/>
          </a:xfrm>
        </p:spPr>
        <p:txBody>
          <a:bodyPr/>
          <a:lstStyle/>
          <a:p>
            <a:pPr>
              <a:buFont typeface="Wingdings" pitchFamily="2" charset="2"/>
              <a:buNone/>
            </a:pPr>
            <a:endParaRPr lang="en-US" dirty="0"/>
          </a:p>
          <a:p>
            <a:pPr lvl="1">
              <a:lnSpc>
                <a:spcPct val="90000"/>
              </a:lnSpc>
              <a:spcBef>
                <a:spcPct val="30000"/>
              </a:spcBef>
            </a:pPr>
            <a:r>
              <a:rPr lang="en-US" sz="2200" dirty="0"/>
              <a:t>Of course, it is </a:t>
            </a:r>
            <a:r>
              <a:rPr lang="en-US" sz="2200" b="1" dirty="0">
                <a:solidFill>
                  <a:schemeClr val="accent2"/>
                </a:solidFill>
                <a:effectLst>
                  <a:outerShdw blurRad="38100" dist="38100" dir="2700000" algn="tl">
                    <a:srgbClr val="000000"/>
                  </a:outerShdw>
                </a:effectLst>
              </a:rPr>
              <a:t>not merely the </a:t>
            </a:r>
            <a:r>
              <a:rPr lang="en-US" sz="2200" b="1" i="1" dirty="0">
                <a:solidFill>
                  <a:schemeClr val="accent2"/>
                </a:solidFill>
                <a:effectLst>
                  <a:outerShdw blurRad="38100" dist="38100" dir="2700000" algn="tl">
                    <a:srgbClr val="000000"/>
                  </a:outerShdw>
                </a:effectLst>
              </a:rPr>
              <a:t>ease</a:t>
            </a:r>
            <a:r>
              <a:rPr lang="en-US" sz="2200" dirty="0"/>
              <a:t> with which intuitions or judgments are influenced that is disquieting</a:t>
            </a:r>
          </a:p>
          <a:p>
            <a:pPr lvl="2">
              <a:lnSpc>
                <a:spcPct val="90000"/>
              </a:lnSpc>
              <a:spcBef>
                <a:spcPct val="30000"/>
              </a:spcBef>
            </a:pPr>
            <a:r>
              <a:rPr lang="en-US" sz="2100" dirty="0"/>
              <a:t>it is the fact that they are being influenced by factors that appear to be</a:t>
            </a:r>
            <a:r>
              <a:rPr lang="en-US" sz="2100" b="1" dirty="0">
                <a:solidFill>
                  <a:schemeClr val="accent2"/>
                </a:solidFill>
                <a:effectLst>
                  <a:outerShdw blurRad="38100" dist="38100" dir="2700000" algn="tl">
                    <a:srgbClr val="000000"/>
                  </a:outerShdw>
                </a:effectLst>
              </a:rPr>
              <a:t> </a:t>
            </a:r>
            <a:r>
              <a:rPr lang="en-US" sz="2100" b="1" i="1" u="sng" dirty="0">
                <a:solidFill>
                  <a:schemeClr val="accent2"/>
                </a:solidFill>
                <a:effectLst>
                  <a:outerShdw blurRad="38100" dist="38100" dir="2700000" algn="tl">
                    <a:srgbClr val="000000"/>
                  </a:outerShdw>
                </a:effectLst>
              </a:rPr>
              <a:t>irrelevant</a:t>
            </a:r>
            <a:r>
              <a:rPr lang="en-US" sz="2100" b="1" dirty="0">
                <a:solidFill>
                  <a:schemeClr val="accent2"/>
                </a:solidFill>
                <a:effectLst>
                  <a:outerShdw blurRad="38100" dist="38100" dir="2700000" algn="tl">
                    <a:srgbClr val="000000"/>
                  </a:outerShdw>
                </a:effectLst>
              </a:rPr>
              <a:t> </a:t>
            </a:r>
            <a:r>
              <a:rPr lang="en-US" sz="2100" dirty="0"/>
              <a:t>to the subject matter of the judgment.  </a:t>
            </a:r>
          </a:p>
          <a:p>
            <a:pPr lvl="1">
              <a:lnSpc>
                <a:spcPct val="90000"/>
              </a:lnSpc>
              <a:spcBef>
                <a:spcPct val="30000"/>
              </a:spcBef>
            </a:pPr>
            <a:r>
              <a:rPr lang="en-US" sz="2200" dirty="0"/>
              <a:t>As </a:t>
            </a:r>
            <a:r>
              <a:rPr lang="en-US" sz="2200" dirty="0" err="1"/>
              <a:t>Sinnott</a:t>
            </a:r>
            <a:r>
              <a:rPr lang="en-US" sz="2200" dirty="0"/>
              <a:t>-Armstrong notes, in a discussion of order effects in moral judgment studies </a:t>
            </a:r>
          </a:p>
          <a:p>
            <a:pPr lvl="2">
              <a:lnSpc>
                <a:spcPct val="90000"/>
              </a:lnSpc>
              <a:spcBef>
                <a:spcPct val="30000"/>
              </a:spcBef>
            </a:pPr>
            <a:r>
              <a:rPr lang="en-US" sz="2100" dirty="0"/>
              <a:t>“</a:t>
            </a:r>
            <a:r>
              <a:rPr lang="en-US" sz="2100" b="1" dirty="0">
                <a:solidFill>
                  <a:schemeClr val="accent2"/>
                </a:solidFill>
                <a:effectLst>
                  <a:outerShdw blurRad="38100" dist="38100" dir="2700000" algn="tl">
                    <a:srgbClr val="000000"/>
                  </a:outerShdw>
                </a:effectLst>
              </a:rPr>
              <a:t>the truth </a:t>
            </a:r>
            <a:r>
              <a:rPr lang="en-US" sz="2100" dirty="0"/>
              <a:t>about what is morally right or wrong in the cases</a:t>
            </a:r>
            <a:r>
              <a:rPr lang="en-US" sz="2100" b="1" dirty="0">
                <a:solidFill>
                  <a:schemeClr val="accent2"/>
                </a:solidFill>
                <a:effectLst>
                  <a:outerShdw blurRad="38100" dist="38100" dir="2700000" algn="tl">
                    <a:srgbClr val="000000"/>
                  </a:outerShdw>
                </a:effectLst>
              </a:rPr>
              <a:t> did not vary with order</a:t>
            </a:r>
            <a:r>
              <a:rPr lang="en-US" sz="2100" dirty="0"/>
              <a:t>.  </a:t>
            </a:r>
            <a:r>
              <a:rPr lang="en-US" sz="2100" dirty="0">
                <a:solidFill>
                  <a:schemeClr val="bg1"/>
                </a:solidFill>
              </a:rPr>
              <a:t>Hence moral [intuitions] fail to track the truth and are unreliable insofar as they are subject to such order effects.”  </a:t>
            </a:r>
            <a:r>
              <a:rPr lang="en-US" sz="1500" dirty="0">
                <a:solidFill>
                  <a:schemeClr val="bg1"/>
                </a:solidFill>
              </a:rPr>
              <a:t>(</a:t>
            </a:r>
            <a:r>
              <a:rPr lang="en-US" sz="1500" dirty="0" err="1">
                <a:solidFill>
                  <a:schemeClr val="bg1"/>
                </a:solidFill>
              </a:rPr>
              <a:t>Sinnott</a:t>
            </a:r>
            <a:r>
              <a:rPr lang="en-US" sz="1500" dirty="0">
                <a:solidFill>
                  <a:schemeClr val="bg1"/>
                </a:solidFill>
              </a:rPr>
              <a:t>-Armstrong 2008, 67)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83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83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E254BBE-6E2A-4DCB-A86B-8279DF09F072}" type="slidenum">
              <a:rPr lang="en-US"/>
              <a:pPr/>
              <a:t>63</a:t>
            </a:fld>
            <a:endParaRPr lang="en-US"/>
          </a:p>
        </p:txBody>
      </p:sp>
      <p:sp>
        <p:nvSpPr>
          <p:cNvPr id="1424386"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424387" name="Rectangle 3"/>
          <p:cNvSpPr>
            <a:spLocks noGrp="1" noChangeArrowheads="1"/>
          </p:cNvSpPr>
          <p:nvPr>
            <p:ph type="body" idx="1"/>
          </p:nvPr>
        </p:nvSpPr>
        <p:spPr>
          <a:xfrm>
            <a:off x="914400" y="1600200"/>
            <a:ext cx="7772400" cy="4876800"/>
          </a:xfrm>
        </p:spPr>
        <p:txBody>
          <a:bodyPr/>
          <a:lstStyle/>
          <a:p>
            <a:pPr>
              <a:buFont typeface="Wingdings" pitchFamily="2" charset="2"/>
              <a:buNone/>
            </a:pPr>
            <a:endParaRPr lang="en-US" dirty="0"/>
          </a:p>
          <a:p>
            <a:pPr lvl="1">
              <a:lnSpc>
                <a:spcPct val="90000"/>
              </a:lnSpc>
              <a:spcBef>
                <a:spcPct val="30000"/>
              </a:spcBef>
            </a:pPr>
            <a:r>
              <a:rPr lang="en-US" sz="2200" dirty="0"/>
              <a:t>Of course, it is </a:t>
            </a:r>
            <a:r>
              <a:rPr lang="en-US" sz="2200" b="1" dirty="0">
                <a:solidFill>
                  <a:schemeClr val="accent2"/>
                </a:solidFill>
                <a:effectLst>
                  <a:outerShdw blurRad="38100" dist="38100" dir="2700000" algn="tl">
                    <a:srgbClr val="000000"/>
                  </a:outerShdw>
                </a:effectLst>
              </a:rPr>
              <a:t>not merely the </a:t>
            </a:r>
            <a:r>
              <a:rPr lang="en-US" sz="2200" b="1" i="1" dirty="0">
                <a:solidFill>
                  <a:schemeClr val="accent2"/>
                </a:solidFill>
                <a:effectLst>
                  <a:outerShdw blurRad="38100" dist="38100" dir="2700000" algn="tl">
                    <a:srgbClr val="000000"/>
                  </a:outerShdw>
                </a:effectLst>
              </a:rPr>
              <a:t>ease</a:t>
            </a:r>
            <a:r>
              <a:rPr lang="en-US" sz="2200" dirty="0"/>
              <a:t> with which intuitions or judgments are influenced that is disquieting</a:t>
            </a:r>
          </a:p>
          <a:p>
            <a:pPr lvl="2">
              <a:lnSpc>
                <a:spcPct val="90000"/>
              </a:lnSpc>
              <a:spcBef>
                <a:spcPct val="30000"/>
              </a:spcBef>
            </a:pPr>
            <a:r>
              <a:rPr lang="en-US" sz="2100" dirty="0"/>
              <a:t>it is the fact that they are being influenced by factors that appear to be</a:t>
            </a:r>
            <a:r>
              <a:rPr lang="en-US" sz="2100" b="1" dirty="0">
                <a:solidFill>
                  <a:schemeClr val="accent2"/>
                </a:solidFill>
                <a:effectLst>
                  <a:outerShdw blurRad="38100" dist="38100" dir="2700000" algn="tl">
                    <a:srgbClr val="000000"/>
                  </a:outerShdw>
                </a:effectLst>
              </a:rPr>
              <a:t> </a:t>
            </a:r>
            <a:r>
              <a:rPr lang="en-US" sz="2100" b="1" i="1" u="sng" dirty="0">
                <a:solidFill>
                  <a:schemeClr val="accent2"/>
                </a:solidFill>
                <a:effectLst>
                  <a:outerShdw blurRad="38100" dist="38100" dir="2700000" algn="tl">
                    <a:srgbClr val="000000"/>
                  </a:outerShdw>
                </a:effectLst>
              </a:rPr>
              <a:t>irrelevant</a:t>
            </a:r>
            <a:r>
              <a:rPr lang="en-US" sz="2100" b="1" dirty="0">
                <a:solidFill>
                  <a:schemeClr val="accent2"/>
                </a:solidFill>
                <a:effectLst>
                  <a:outerShdw blurRad="38100" dist="38100" dir="2700000" algn="tl">
                    <a:srgbClr val="000000"/>
                  </a:outerShdw>
                </a:effectLst>
              </a:rPr>
              <a:t> </a:t>
            </a:r>
            <a:r>
              <a:rPr lang="en-US" sz="2100" dirty="0"/>
              <a:t>to the subject matter of the judgment.  </a:t>
            </a:r>
          </a:p>
          <a:p>
            <a:pPr lvl="1">
              <a:lnSpc>
                <a:spcPct val="90000"/>
              </a:lnSpc>
              <a:spcBef>
                <a:spcPct val="30000"/>
              </a:spcBef>
            </a:pPr>
            <a:r>
              <a:rPr lang="en-US" sz="2200" dirty="0"/>
              <a:t>As </a:t>
            </a:r>
            <a:r>
              <a:rPr lang="en-US" sz="2200" dirty="0" err="1"/>
              <a:t>Sinnott</a:t>
            </a:r>
            <a:r>
              <a:rPr lang="en-US" sz="2200" dirty="0"/>
              <a:t>-Armstrong notes, in a discussion of order effects in moral judgment studies </a:t>
            </a:r>
          </a:p>
          <a:p>
            <a:pPr lvl="2">
              <a:lnSpc>
                <a:spcPct val="90000"/>
              </a:lnSpc>
              <a:spcBef>
                <a:spcPct val="30000"/>
              </a:spcBef>
            </a:pPr>
            <a:r>
              <a:rPr lang="en-US" sz="2100" dirty="0"/>
              <a:t>“</a:t>
            </a:r>
            <a:r>
              <a:rPr lang="en-US" sz="2100" b="1" dirty="0">
                <a:solidFill>
                  <a:schemeClr val="accent2"/>
                </a:solidFill>
                <a:effectLst>
                  <a:outerShdw blurRad="38100" dist="38100" dir="2700000" algn="tl">
                    <a:srgbClr val="000000"/>
                  </a:outerShdw>
                </a:effectLst>
              </a:rPr>
              <a:t>the truth </a:t>
            </a:r>
            <a:r>
              <a:rPr lang="en-US" sz="2100" dirty="0"/>
              <a:t>about what is morally right or wrong in the cases</a:t>
            </a:r>
            <a:r>
              <a:rPr lang="en-US" sz="2100" b="1" dirty="0">
                <a:solidFill>
                  <a:schemeClr val="accent2"/>
                </a:solidFill>
                <a:effectLst>
                  <a:outerShdw blurRad="38100" dist="38100" dir="2700000" algn="tl">
                    <a:srgbClr val="000000"/>
                  </a:outerShdw>
                </a:effectLst>
              </a:rPr>
              <a:t> did not vary with order</a:t>
            </a:r>
            <a:r>
              <a:rPr lang="en-US" sz="2100" dirty="0"/>
              <a:t>.  </a:t>
            </a:r>
          </a:p>
          <a:p>
            <a:pPr lvl="2">
              <a:lnSpc>
                <a:spcPct val="90000"/>
              </a:lnSpc>
              <a:spcBef>
                <a:spcPct val="30000"/>
              </a:spcBef>
              <a:buFont typeface="Wingdings" pitchFamily="2" charset="2"/>
              <a:buNone/>
            </a:pPr>
            <a:r>
              <a:rPr lang="en-US" sz="2100" dirty="0"/>
              <a:t>   Hence moral </a:t>
            </a:r>
            <a:r>
              <a:rPr lang="en-US" sz="2100" b="1" dirty="0">
                <a:solidFill>
                  <a:schemeClr val="accent2"/>
                </a:solidFill>
                <a:effectLst>
                  <a:outerShdw blurRad="38100" dist="38100" dir="2700000" algn="tl">
                    <a:srgbClr val="000000"/>
                  </a:outerShdw>
                </a:effectLst>
              </a:rPr>
              <a:t>[intuitions] fail to track the truth</a:t>
            </a:r>
            <a:r>
              <a:rPr lang="en-US" sz="2100" dirty="0"/>
              <a:t> and are unreliable insofar as they are subject to such order effects.”  </a:t>
            </a:r>
            <a:r>
              <a:rPr lang="en-US" sz="1500" dirty="0"/>
              <a:t>(</a:t>
            </a:r>
            <a:r>
              <a:rPr lang="en-US" sz="1500" dirty="0" err="1"/>
              <a:t>Sinnott</a:t>
            </a:r>
            <a:r>
              <a:rPr lang="en-US" sz="1500" dirty="0"/>
              <a:t>-Armstrong 2008, 67)</a:t>
            </a:r>
          </a:p>
        </p:txBody>
      </p:sp>
    </p:spTree>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73768" y="2117560"/>
          <a:ext cx="8145378" cy="4397542"/>
        </p:xfrm>
        <a:graphic>
          <a:graphicData uri="http://schemas.openxmlformats.org/drawingml/2006/table">
            <a:tbl>
              <a:tblPr firstRow="1">
                <a:tableStyleId>{073A0DAA-6AF3-43AB-8588-CEC1D06C72B9}</a:tableStyleId>
              </a:tblPr>
              <a:tblGrid>
                <a:gridCol w="2033337"/>
                <a:gridCol w="1864895"/>
                <a:gridCol w="1804737"/>
                <a:gridCol w="2442409"/>
              </a:tblGrid>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Demographic Differences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a:t>
                      </a:r>
                      <a:r>
                        <a:rPr lang="en-US" b="0" baseline="0" dirty="0" smtClean="0">
                          <a:solidFill>
                            <a:schemeClr val="tx1"/>
                          </a:solidFill>
                        </a:rPr>
                        <a:t> </a:t>
                      </a:r>
                      <a:r>
                        <a:rPr lang="en-US" sz="1400" b="0" baseline="0" dirty="0" smtClean="0">
                          <a:solidFill>
                            <a:schemeClr val="tx1"/>
                          </a:solidFill>
                        </a:rPr>
                        <a:t>(W/EA)</a:t>
                      </a:r>
                    </a:p>
                    <a:p>
                      <a:pPr>
                        <a:buFont typeface="Arial" pitchFamily="34" charset="0"/>
                        <a:buChar char="•"/>
                      </a:pPr>
                      <a:r>
                        <a:rPr lang="en-US" b="0" baseline="0" dirty="0" smtClean="0">
                          <a:solidFill>
                            <a:schemeClr val="tx1"/>
                          </a:solidFill>
                        </a:rPr>
                        <a:t>Gettier </a:t>
                      </a:r>
                      <a:r>
                        <a:rPr lang="en-US" sz="1400" b="0" baseline="0" dirty="0" smtClean="0">
                          <a:solidFill>
                            <a:schemeClr val="tx1"/>
                          </a:solidFill>
                        </a:rPr>
                        <a:t>(W/EA/SA; SES, Hi</a:t>
                      </a:r>
                      <a:r>
                        <a:rPr lang="el-GR" sz="1400" b="0" dirty="0" smtClean="0">
                          <a:solidFill>
                            <a:schemeClr val="tx1"/>
                          </a:solidFill>
                        </a:rPr>
                        <a:t>Φ</a:t>
                      </a:r>
                      <a:r>
                        <a:rPr lang="en-US" sz="1400" b="0" dirty="0" smtClean="0">
                          <a:solidFill>
                            <a:schemeClr val="tx1"/>
                          </a:solidFill>
                        </a:rPr>
                        <a:t>  </a:t>
                      </a:r>
                      <a:r>
                        <a:rPr lang="en-US" sz="1400" b="0" baseline="0" dirty="0" smtClean="0">
                          <a:solidFill>
                            <a:schemeClr val="tx1"/>
                          </a:solidFill>
                        </a:rPr>
                        <a:t>/Lo-</a:t>
                      </a:r>
                      <a:r>
                        <a:rPr lang="el-GR" sz="1400" b="0" dirty="0" smtClean="0">
                          <a:solidFill>
                            <a:schemeClr val="tx1"/>
                          </a:solidFill>
                        </a:rPr>
                        <a:t>Φ</a:t>
                      </a:r>
                      <a:r>
                        <a:rPr lang="en-US" sz="1400" b="0" baseline="0" dirty="0" smtClean="0">
                          <a:solidFill>
                            <a:schemeClr val="tx1"/>
                          </a:solidFill>
                        </a:rPr>
                        <a:t>, Gender)</a:t>
                      </a:r>
                      <a:r>
                        <a:rPr lang="en-US" sz="1600" b="0" baseline="0" dirty="0" smtClean="0">
                          <a:solidFill>
                            <a:schemeClr val="tx1"/>
                          </a:solidFill>
                        </a:rPr>
                        <a:t> </a:t>
                      </a:r>
                      <a:endParaRPr lang="en-US" sz="1600" b="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Gödel </a:t>
                      </a:r>
                      <a:r>
                        <a:rPr lang="en-US" sz="1400" b="0" baseline="0" dirty="0" smtClean="0">
                          <a:solidFill>
                            <a:schemeClr val="tx1"/>
                          </a:solidFill>
                        </a:rPr>
                        <a:t>(US/HK in English)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Gödel</a:t>
                      </a:r>
                      <a:r>
                        <a:rPr lang="en-US" sz="1600" b="0" dirty="0" smtClean="0">
                          <a:solidFill>
                            <a:schemeClr val="tx1"/>
                          </a:solidFill>
                        </a:rPr>
                        <a:t> </a:t>
                      </a:r>
                      <a:r>
                        <a:rPr lang="en-US" sz="1400" b="0" baseline="0" dirty="0" smtClean="0">
                          <a:solidFill>
                            <a:schemeClr val="tx1"/>
                          </a:solidFill>
                        </a:rPr>
                        <a:t>(US/Fr/India/ Mongolia - trans.)</a:t>
                      </a:r>
                      <a:endParaRPr lang="en-US" sz="1400" b="0" dirty="0" smtClean="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Animals </a:t>
                      </a:r>
                      <a:r>
                        <a:rPr lang="en-US" sz="1400" b="0" baseline="0" dirty="0" smtClean="0">
                          <a:solidFill>
                            <a:schemeClr val="tx1"/>
                          </a:solidFill>
                        </a:rPr>
                        <a:t>(Brandt – Hopi)</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Magistrate &amp; Mob </a:t>
                      </a:r>
                      <a:r>
                        <a:rPr lang="en-US" sz="1400" b="0" baseline="0" dirty="0" smtClean="0">
                          <a:solidFill>
                            <a:schemeClr val="tx1"/>
                          </a:solidFill>
                        </a:rPr>
                        <a:t>(Peng et 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UG </a:t>
                      </a:r>
                      <a:r>
                        <a:rPr lang="en-US" sz="1400" b="0" baseline="0" dirty="0" smtClean="0">
                          <a:solidFill>
                            <a:schemeClr val="tx1"/>
                          </a:solidFill>
                        </a:rPr>
                        <a:t>(Henrich et al. 16 small scale)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PGG </a:t>
                      </a:r>
                      <a:r>
                        <a:rPr lang="en-US" sz="1400" b="0" baseline="0" dirty="0" smtClean="0">
                          <a:solidFill>
                            <a:schemeClr val="tx1"/>
                          </a:solidFill>
                        </a:rPr>
                        <a:t>(G</a:t>
                      </a:r>
                      <a:r>
                        <a:rPr lang="en-US" sz="1400" b="0" dirty="0" smtClean="0">
                          <a:solidFill>
                            <a:schemeClr val="tx1"/>
                          </a:solidFill>
                        </a:rPr>
                        <a:t>ä</a:t>
                      </a:r>
                      <a:r>
                        <a:rPr lang="en-US" sz="1400" b="0" baseline="0" dirty="0" smtClean="0">
                          <a:solidFill>
                            <a:schemeClr val="tx1"/>
                          </a:solidFill>
                        </a:rPr>
                        <a:t>chter et al.)</a:t>
                      </a:r>
                      <a:endParaRPr lang="en-US" sz="140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Order </a:t>
                      </a:r>
                    </a:p>
                    <a:p>
                      <a:pPr algn="ctr"/>
                      <a:r>
                        <a:rPr lang="en-US" sz="2000" b="1" dirty="0" smtClean="0">
                          <a:solidFill>
                            <a:schemeClr val="accent2"/>
                          </a:solidFill>
                          <a:effectLst>
                            <a:outerShdw blurRad="38100" dist="38100" dir="2700000" algn="tl">
                              <a:srgbClr val="000000">
                                <a:alpha val="43137"/>
                              </a:srgbClr>
                            </a:outerShdw>
                          </a:effectLst>
                        </a:rPr>
                        <a:t>Effects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bg1"/>
                          </a:solidFill>
                        </a:rPr>
                        <a:t>TrueTemp </a:t>
                      </a:r>
                      <a:r>
                        <a:rPr lang="en-US" sz="1600" b="0" dirty="0" smtClean="0">
                          <a:solidFill>
                            <a:schemeClr val="bg1"/>
                          </a:solidFill>
                        </a:rPr>
                        <a:t>(Weinberg et al.)</a:t>
                      </a:r>
                      <a:endParaRPr lang="en-US" sz="1600" dirty="0">
                        <a:solidFill>
                          <a:schemeClr val="bg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dirty="0" smtClean="0">
                          <a:solidFill>
                            <a:schemeClr val="bg1"/>
                          </a:solidFill>
                        </a:rPr>
                        <a:t> Various </a:t>
                      </a:r>
                      <a:r>
                        <a:rPr lang="en-US" sz="1400" dirty="0" smtClean="0">
                          <a:solidFill>
                            <a:schemeClr val="bg1"/>
                          </a:solidFill>
                        </a:rPr>
                        <a:t>(</a:t>
                      </a:r>
                      <a:r>
                        <a:rPr lang="en-US" sz="1400" kern="1200" dirty="0" smtClean="0">
                          <a:solidFill>
                            <a:schemeClr val="bg1"/>
                          </a:solidFill>
                          <a:latin typeface="+mn-lt"/>
                          <a:ea typeface="+mn-ea"/>
                          <a:cs typeface="+mn-cs"/>
                        </a:rPr>
                        <a:t>Petrinovich &amp; O’Neill, Haidt &amp; Baron, Fessler et al.) </a:t>
                      </a:r>
                      <a:endParaRPr lang="en-US" sz="1400" dirty="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Framing </a:t>
                      </a:r>
                    </a:p>
                    <a:p>
                      <a:pPr algn="ctr"/>
                      <a:r>
                        <a:rPr lang="en-US" sz="2000" b="1" dirty="0" smtClean="0"/>
                        <a:t>Effects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Various </a:t>
                      </a:r>
                      <a:r>
                        <a:rPr lang="en-US" sz="1400" dirty="0" smtClean="0">
                          <a:solidFill>
                            <a:schemeClr val="bg1"/>
                          </a:solidFill>
                        </a:rPr>
                        <a:t>(Tversky</a:t>
                      </a:r>
                      <a:r>
                        <a:rPr lang="en-US" sz="1400" baseline="0" dirty="0" smtClean="0">
                          <a:solidFill>
                            <a:schemeClr val="bg1"/>
                          </a:solidFill>
                        </a:rPr>
                        <a:t> &amp; Kahneman, </a:t>
                      </a:r>
                      <a:r>
                        <a:rPr lang="en-US" sz="1400" kern="1200" dirty="0" smtClean="0">
                          <a:solidFill>
                            <a:schemeClr val="bg1"/>
                          </a:solidFill>
                          <a:latin typeface="+mn-lt"/>
                          <a:ea typeface="+mn-ea"/>
                          <a:cs typeface="+mn-cs"/>
                        </a:rPr>
                        <a:t>Petrinovich &amp; O’Neill, etc.)</a:t>
                      </a:r>
                      <a:endParaRPr lang="en-US" sz="1400" dirty="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Environmental</a:t>
                      </a:r>
                    </a:p>
                    <a:p>
                      <a:pPr algn="ctr"/>
                      <a:r>
                        <a:rPr lang="en-US" sz="2000" b="1" dirty="0" smtClean="0"/>
                        <a:t>Factors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Dirty Office</a:t>
                      </a:r>
                      <a:r>
                        <a:rPr lang="en-US" baseline="0" dirty="0" smtClean="0">
                          <a:solidFill>
                            <a:schemeClr val="bg1"/>
                          </a:solidFill>
                        </a:rPr>
                        <a:t> &amp; Lady Macbeth </a:t>
                      </a:r>
                      <a:r>
                        <a:rPr lang="en-US" sz="1400" baseline="0" dirty="0" smtClean="0">
                          <a:solidFill>
                            <a:schemeClr val="bg1"/>
                          </a:solidFill>
                        </a:rPr>
                        <a:t>(Schnall)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bg1"/>
                          </a:solidFill>
                        </a:rPr>
                        <a:t> Saturday Night Live </a:t>
                      </a:r>
                      <a:r>
                        <a:rPr lang="en-US" sz="1400" baseline="0" dirty="0" smtClean="0">
                          <a:solidFill>
                            <a:schemeClr val="bg1"/>
                          </a:solidFill>
                        </a:rPr>
                        <a:t>(</a:t>
                      </a:r>
                      <a:r>
                        <a:rPr lang="en-US" sz="1400" kern="1200" dirty="0" smtClean="0">
                          <a:solidFill>
                            <a:schemeClr val="bg1"/>
                          </a:solidFill>
                          <a:latin typeface="+mn-lt"/>
                          <a:ea typeface="+mn-ea"/>
                          <a:cs typeface="+mn-cs"/>
                        </a:rPr>
                        <a:t>Valdesolo &amp; DeSteno)</a:t>
                      </a:r>
                      <a:endParaRPr lang="en-US" dirty="0">
                        <a:solidFill>
                          <a:schemeClr val="bg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bl>
          </a:graphicData>
        </a:graphic>
      </p:graphicFrame>
      <p:sp>
        <p:nvSpPr>
          <p:cNvPr id="1309698"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9" name="TextBox 8"/>
          <p:cNvSpPr txBox="1"/>
          <p:nvPr/>
        </p:nvSpPr>
        <p:spPr>
          <a:xfrm>
            <a:off x="2695079" y="1732551"/>
            <a:ext cx="1864895" cy="400110"/>
          </a:xfrm>
          <a:prstGeom prst="rect">
            <a:avLst/>
          </a:prstGeom>
          <a:noFill/>
        </p:spPr>
        <p:txBody>
          <a:bodyPr wrap="square" rtlCol="0">
            <a:spAutoFit/>
          </a:bodyPr>
          <a:lstStyle/>
          <a:p>
            <a:r>
              <a:rPr lang="en-US" sz="2000" b="1" dirty="0" smtClean="0"/>
              <a:t>Epistemology</a:t>
            </a:r>
            <a:endParaRPr lang="en-US" sz="2000" b="1" dirty="0"/>
          </a:p>
        </p:txBody>
      </p:sp>
      <p:sp>
        <p:nvSpPr>
          <p:cNvPr id="10" name="TextBox 9"/>
          <p:cNvSpPr txBox="1"/>
          <p:nvPr/>
        </p:nvSpPr>
        <p:spPr>
          <a:xfrm>
            <a:off x="4483760" y="1740574"/>
            <a:ext cx="1864895" cy="400110"/>
          </a:xfrm>
          <a:prstGeom prst="rect">
            <a:avLst/>
          </a:prstGeom>
          <a:noFill/>
        </p:spPr>
        <p:txBody>
          <a:bodyPr wrap="square" rtlCol="0">
            <a:spAutoFit/>
          </a:bodyPr>
          <a:lstStyle/>
          <a:p>
            <a:r>
              <a:rPr lang="en-US" sz="2000" b="1" dirty="0" smtClean="0"/>
              <a:t>Reference</a:t>
            </a:r>
            <a:endParaRPr lang="en-US" sz="2000" b="1" dirty="0"/>
          </a:p>
        </p:txBody>
      </p:sp>
      <p:sp>
        <p:nvSpPr>
          <p:cNvPr id="11" name="TextBox 10"/>
          <p:cNvSpPr txBox="1"/>
          <p:nvPr/>
        </p:nvSpPr>
        <p:spPr>
          <a:xfrm>
            <a:off x="6581262" y="1732551"/>
            <a:ext cx="1864895" cy="400110"/>
          </a:xfrm>
          <a:prstGeom prst="rect">
            <a:avLst/>
          </a:prstGeom>
          <a:noFill/>
        </p:spPr>
        <p:txBody>
          <a:bodyPr wrap="square" rtlCol="0">
            <a:spAutoFit/>
          </a:bodyPr>
          <a:lstStyle/>
          <a:p>
            <a:r>
              <a:rPr lang="en-US" sz="2000" b="1" dirty="0" smtClean="0"/>
              <a:t>Ethics</a:t>
            </a:r>
            <a:endParaRPr lang="en-US" sz="2000" b="1" dirty="0"/>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73768" y="2117560"/>
          <a:ext cx="8145378" cy="4397542"/>
        </p:xfrm>
        <a:graphic>
          <a:graphicData uri="http://schemas.openxmlformats.org/drawingml/2006/table">
            <a:tbl>
              <a:tblPr firstRow="1">
                <a:tableStyleId>{073A0DAA-6AF3-43AB-8588-CEC1D06C72B9}</a:tableStyleId>
              </a:tblPr>
              <a:tblGrid>
                <a:gridCol w="2033337"/>
                <a:gridCol w="1864895"/>
                <a:gridCol w="1804737"/>
                <a:gridCol w="2442409"/>
              </a:tblGrid>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Demographic Differences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a:t>
                      </a:r>
                      <a:r>
                        <a:rPr lang="en-US" b="0" baseline="0" dirty="0" smtClean="0">
                          <a:solidFill>
                            <a:schemeClr val="tx1"/>
                          </a:solidFill>
                        </a:rPr>
                        <a:t> </a:t>
                      </a:r>
                      <a:r>
                        <a:rPr lang="en-US" sz="1400" b="0" baseline="0" dirty="0" smtClean="0">
                          <a:solidFill>
                            <a:schemeClr val="tx1"/>
                          </a:solidFill>
                        </a:rPr>
                        <a:t>(W/EA)</a:t>
                      </a:r>
                    </a:p>
                    <a:p>
                      <a:pPr>
                        <a:buFont typeface="Arial" pitchFamily="34" charset="0"/>
                        <a:buChar char="•"/>
                      </a:pPr>
                      <a:r>
                        <a:rPr lang="en-US" b="0" baseline="0" dirty="0" smtClean="0">
                          <a:solidFill>
                            <a:schemeClr val="tx1"/>
                          </a:solidFill>
                        </a:rPr>
                        <a:t>Gettier </a:t>
                      </a:r>
                      <a:r>
                        <a:rPr lang="en-US" sz="1400" b="0" baseline="0" dirty="0" smtClean="0">
                          <a:solidFill>
                            <a:schemeClr val="tx1"/>
                          </a:solidFill>
                        </a:rPr>
                        <a:t>(W/EA/SA; SES, Hi</a:t>
                      </a:r>
                      <a:r>
                        <a:rPr lang="el-GR" sz="1400" b="0" dirty="0" smtClean="0">
                          <a:solidFill>
                            <a:schemeClr val="tx1"/>
                          </a:solidFill>
                        </a:rPr>
                        <a:t>Φ</a:t>
                      </a:r>
                      <a:r>
                        <a:rPr lang="en-US" sz="1400" b="0" dirty="0" smtClean="0">
                          <a:solidFill>
                            <a:schemeClr val="tx1"/>
                          </a:solidFill>
                        </a:rPr>
                        <a:t>  </a:t>
                      </a:r>
                      <a:r>
                        <a:rPr lang="en-US" sz="1400" b="0" baseline="0" dirty="0" smtClean="0">
                          <a:solidFill>
                            <a:schemeClr val="tx1"/>
                          </a:solidFill>
                        </a:rPr>
                        <a:t>/Lo-</a:t>
                      </a:r>
                      <a:r>
                        <a:rPr lang="el-GR" sz="1400" b="0" dirty="0" smtClean="0">
                          <a:solidFill>
                            <a:schemeClr val="tx1"/>
                          </a:solidFill>
                        </a:rPr>
                        <a:t>Φ</a:t>
                      </a:r>
                      <a:r>
                        <a:rPr lang="en-US" sz="1400" b="0" baseline="0" dirty="0" smtClean="0">
                          <a:solidFill>
                            <a:schemeClr val="tx1"/>
                          </a:solidFill>
                        </a:rPr>
                        <a:t>, Gender)</a:t>
                      </a:r>
                      <a:r>
                        <a:rPr lang="en-US" sz="1600" b="0" baseline="0" dirty="0" smtClean="0">
                          <a:solidFill>
                            <a:schemeClr val="tx1"/>
                          </a:solidFill>
                        </a:rPr>
                        <a:t> </a:t>
                      </a:r>
                      <a:endParaRPr lang="en-US" sz="1600" b="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Gödel </a:t>
                      </a:r>
                      <a:r>
                        <a:rPr lang="en-US" sz="1400" b="0" baseline="0" dirty="0" smtClean="0">
                          <a:solidFill>
                            <a:schemeClr val="tx1"/>
                          </a:solidFill>
                        </a:rPr>
                        <a:t>(US/HK in English)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Gödel</a:t>
                      </a:r>
                      <a:r>
                        <a:rPr lang="en-US" sz="1600" b="0" dirty="0" smtClean="0">
                          <a:solidFill>
                            <a:schemeClr val="tx1"/>
                          </a:solidFill>
                        </a:rPr>
                        <a:t> </a:t>
                      </a:r>
                      <a:r>
                        <a:rPr lang="en-US" sz="1400" b="0" baseline="0" dirty="0" smtClean="0">
                          <a:solidFill>
                            <a:schemeClr val="tx1"/>
                          </a:solidFill>
                        </a:rPr>
                        <a:t>(US/Fr/India/ Mongolia - trans.)</a:t>
                      </a:r>
                      <a:endParaRPr lang="en-US" sz="1400" b="0" dirty="0" smtClean="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Animals </a:t>
                      </a:r>
                      <a:r>
                        <a:rPr lang="en-US" sz="1400" b="0" baseline="0" dirty="0" smtClean="0">
                          <a:solidFill>
                            <a:schemeClr val="tx1"/>
                          </a:solidFill>
                        </a:rPr>
                        <a:t>(Brandt – Hopi)</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Magistrate &amp; Mob </a:t>
                      </a:r>
                      <a:r>
                        <a:rPr lang="en-US" sz="1400" b="0" baseline="0" dirty="0" smtClean="0">
                          <a:solidFill>
                            <a:schemeClr val="tx1"/>
                          </a:solidFill>
                        </a:rPr>
                        <a:t>(Peng et 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UG </a:t>
                      </a:r>
                      <a:r>
                        <a:rPr lang="en-US" sz="1400" b="0" baseline="0" dirty="0" smtClean="0">
                          <a:solidFill>
                            <a:schemeClr val="tx1"/>
                          </a:solidFill>
                        </a:rPr>
                        <a:t>(Henrich et al. 16 small scale)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PGG </a:t>
                      </a:r>
                      <a:r>
                        <a:rPr lang="en-US" sz="1400" b="0" baseline="0" dirty="0" smtClean="0">
                          <a:solidFill>
                            <a:schemeClr val="tx1"/>
                          </a:solidFill>
                        </a:rPr>
                        <a:t>(G</a:t>
                      </a:r>
                      <a:r>
                        <a:rPr lang="en-US" sz="1400" b="0" dirty="0" smtClean="0">
                          <a:solidFill>
                            <a:schemeClr val="tx1"/>
                          </a:solidFill>
                        </a:rPr>
                        <a:t>ä</a:t>
                      </a:r>
                      <a:r>
                        <a:rPr lang="en-US" sz="1400" b="0" baseline="0" dirty="0" smtClean="0">
                          <a:solidFill>
                            <a:schemeClr val="tx1"/>
                          </a:solidFill>
                        </a:rPr>
                        <a:t>chter et al.)</a:t>
                      </a:r>
                      <a:endParaRPr lang="en-US" sz="140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Order </a:t>
                      </a:r>
                    </a:p>
                    <a:p>
                      <a:pPr algn="ctr"/>
                      <a:r>
                        <a:rPr lang="en-US" sz="2000" b="1" dirty="0" smtClean="0">
                          <a:solidFill>
                            <a:schemeClr val="accent2"/>
                          </a:solidFill>
                          <a:effectLst>
                            <a:outerShdw blurRad="38100" dist="38100" dir="2700000" algn="tl">
                              <a:srgbClr val="000000">
                                <a:alpha val="43137"/>
                              </a:srgbClr>
                            </a:outerShdw>
                          </a:effectLst>
                        </a:rPr>
                        <a:t>Effects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 </a:t>
                      </a:r>
                      <a:r>
                        <a:rPr lang="en-US" sz="1600" b="0" dirty="0" smtClean="0">
                          <a:solidFill>
                            <a:schemeClr val="tx1"/>
                          </a:solidFill>
                        </a:rPr>
                        <a:t>(Weinberg et al.)</a:t>
                      </a:r>
                      <a:endParaRPr lang="en-US" sz="1600" dirty="0">
                        <a:solidFill>
                          <a:schemeClr val="tx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dirty="0" smtClean="0">
                          <a:solidFill>
                            <a:schemeClr val="tx1"/>
                          </a:solidFill>
                        </a:rPr>
                        <a:t> Various </a:t>
                      </a:r>
                      <a:r>
                        <a:rPr lang="en-US" sz="1400" dirty="0" smtClean="0">
                          <a:solidFill>
                            <a:schemeClr val="tx1"/>
                          </a:solidFill>
                        </a:rPr>
                        <a:t>(</a:t>
                      </a:r>
                      <a:r>
                        <a:rPr lang="en-US" sz="1400" kern="1200" dirty="0" smtClean="0">
                          <a:solidFill>
                            <a:schemeClr val="tx1"/>
                          </a:solidFill>
                          <a:latin typeface="+mn-lt"/>
                          <a:ea typeface="+mn-ea"/>
                          <a:cs typeface="+mn-cs"/>
                        </a:rPr>
                        <a:t>Petrinovich &amp; O’Neill, Haidt &amp; Baron, Fessler et al.) </a:t>
                      </a:r>
                      <a:endParaRPr lang="en-US" sz="140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Framing </a:t>
                      </a:r>
                    </a:p>
                    <a:p>
                      <a:pPr algn="ctr"/>
                      <a:r>
                        <a:rPr lang="en-US" sz="2000" b="1" dirty="0" smtClean="0"/>
                        <a:t>Effects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Various </a:t>
                      </a:r>
                      <a:r>
                        <a:rPr lang="en-US" sz="1400" dirty="0" smtClean="0">
                          <a:solidFill>
                            <a:schemeClr val="bg1"/>
                          </a:solidFill>
                        </a:rPr>
                        <a:t>(Tversky</a:t>
                      </a:r>
                      <a:r>
                        <a:rPr lang="en-US" sz="1400" baseline="0" dirty="0" smtClean="0">
                          <a:solidFill>
                            <a:schemeClr val="bg1"/>
                          </a:solidFill>
                        </a:rPr>
                        <a:t> &amp; Kahneman, </a:t>
                      </a:r>
                      <a:r>
                        <a:rPr lang="en-US" sz="1400" kern="1200" dirty="0" smtClean="0">
                          <a:solidFill>
                            <a:schemeClr val="bg1"/>
                          </a:solidFill>
                          <a:latin typeface="+mn-lt"/>
                          <a:ea typeface="+mn-ea"/>
                          <a:cs typeface="+mn-cs"/>
                        </a:rPr>
                        <a:t>Petrinovich &amp; O’Neill, etc.)</a:t>
                      </a:r>
                      <a:endParaRPr lang="en-US" sz="1400" dirty="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Environmental</a:t>
                      </a:r>
                    </a:p>
                    <a:p>
                      <a:pPr algn="ctr"/>
                      <a:r>
                        <a:rPr lang="en-US" sz="2000" b="1" dirty="0" smtClean="0"/>
                        <a:t>Factors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Dirty Office</a:t>
                      </a:r>
                      <a:r>
                        <a:rPr lang="en-US" baseline="0" dirty="0" smtClean="0">
                          <a:solidFill>
                            <a:schemeClr val="bg1"/>
                          </a:solidFill>
                        </a:rPr>
                        <a:t> &amp; Lady Macbeth </a:t>
                      </a:r>
                      <a:r>
                        <a:rPr lang="en-US" sz="1400" baseline="0" dirty="0" smtClean="0">
                          <a:solidFill>
                            <a:schemeClr val="bg1"/>
                          </a:solidFill>
                        </a:rPr>
                        <a:t>(Schnall)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bg1"/>
                          </a:solidFill>
                        </a:rPr>
                        <a:t> Saturday Night Live </a:t>
                      </a:r>
                      <a:r>
                        <a:rPr lang="en-US" sz="1400" baseline="0" dirty="0" smtClean="0">
                          <a:solidFill>
                            <a:schemeClr val="bg1"/>
                          </a:solidFill>
                        </a:rPr>
                        <a:t>(</a:t>
                      </a:r>
                      <a:r>
                        <a:rPr lang="en-US" sz="1400" kern="1200" dirty="0" smtClean="0">
                          <a:solidFill>
                            <a:schemeClr val="bg1"/>
                          </a:solidFill>
                          <a:latin typeface="+mn-lt"/>
                          <a:ea typeface="+mn-ea"/>
                          <a:cs typeface="+mn-cs"/>
                        </a:rPr>
                        <a:t>Valdesolo &amp; DeSteno)</a:t>
                      </a:r>
                      <a:endParaRPr lang="en-US" dirty="0">
                        <a:solidFill>
                          <a:schemeClr val="bg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bl>
          </a:graphicData>
        </a:graphic>
      </p:graphicFrame>
      <p:sp>
        <p:nvSpPr>
          <p:cNvPr id="1309698"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9" name="TextBox 8"/>
          <p:cNvSpPr txBox="1"/>
          <p:nvPr/>
        </p:nvSpPr>
        <p:spPr>
          <a:xfrm>
            <a:off x="2695079" y="1732551"/>
            <a:ext cx="1864895" cy="400110"/>
          </a:xfrm>
          <a:prstGeom prst="rect">
            <a:avLst/>
          </a:prstGeom>
          <a:noFill/>
        </p:spPr>
        <p:txBody>
          <a:bodyPr wrap="square" rtlCol="0">
            <a:spAutoFit/>
          </a:bodyPr>
          <a:lstStyle/>
          <a:p>
            <a:r>
              <a:rPr lang="en-US" sz="2000" b="1" dirty="0" smtClean="0"/>
              <a:t>Epistemology</a:t>
            </a:r>
            <a:endParaRPr lang="en-US" sz="2000" b="1" dirty="0"/>
          </a:p>
        </p:txBody>
      </p:sp>
      <p:sp>
        <p:nvSpPr>
          <p:cNvPr id="10" name="TextBox 9"/>
          <p:cNvSpPr txBox="1"/>
          <p:nvPr/>
        </p:nvSpPr>
        <p:spPr>
          <a:xfrm>
            <a:off x="4483760" y="1740574"/>
            <a:ext cx="1864895" cy="400110"/>
          </a:xfrm>
          <a:prstGeom prst="rect">
            <a:avLst/>
          </a:prstGeom>
          <a:noFill/>
        </p:spPr>
        <p:txBody>
          <a:bodyPr wrap="square" rtlCol="0">
            <a:spAutoFit/>
          </a:bodyPr>
          <a:lstStyle/>
          <a:p>
            <a:r>
              <a:rPr lang="en-US" sz="2000" b="1" dirty="0" smtClean="0"/>
              <a:t>Reference</a:t>
            </a:r>
            <a:endParaRPr lang="en-US" sz="2000" b="1" dirty="0"/>
          </a:p>
        </p:txBody>
      </p:sp>
      <p:sp>
        <p:nvSpPr>
          <p:cNvPr id="11" name="TextBox 10"/>
          <p:cNvSpPr txBox="1"/>
          <p:nvPr/>
        </p:nvSpPr>
        <p:spPr>
          <a:xfrm>
            <a:off x="6581262" y="1732551"/>
            <a:ext cx="1864895" cy="400110"/>
          </a:xfrm>
          <a:prstGeom prst="rect">
            <a:avLst/>
          </a:prstGeom>
          <a:noFill/>
        </p:spPr>
        <p:txBody>
          <a:bodyPr wrap="square" rtlCol="0">
            <a:spAutoFit/>
          </a:bodyPr>
          <a:lstStyle/>
          <a:p>
            <a:r>
              <a:rPr lang="en-US" sz="2000" b="1" dirty="0" smtClean="0"/>
              <a:t>Ethics</a:t>
            </a:r>
            <a:endParaRPr lang="en-US" sz="2000" b="1" dirty="0"/>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05A9D77-4DC3-46CB-9DD1-9D843270464C}" type="slidenum">
              <a:rPr lang="en-US"/>
              <a:pPr/>
              <a:t>66</a:t>
            </a:fld>
            <a:endParaRPr lang="en-US"/>
          </a:p>
        </p:txBody>
      </p:sp>
      <p:sp>
        <p:nvSpPr>
          <p:cNvPr id="1426434"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426435" name="Rectangle 3"/>
          <p:cNvSpPr>
            <a:spLocks noGrp="1" noChangeArrowheads="1"/>
          </p:cNvSpPr>
          <p:nvPr>
            <p:ph type="body" idx="1"/>
          </p:nvPr>
        </p:nvSpPr>
        <p:spPr>
          <a:xfrm>
            <a:off x="914400" y="1600200"/>
            <a:ext cx="7772400" cy="4648200"/>
          </a:xfrm>
        </p:spPr>
        <p:txBody>
          <a:bodyPr/>
          <a:lstStyle/>
          <a:p>
            <a:r>
              <a:rPr lang="en-US"/>
              <a:t>The empirical studies I’ll focus on falls into four categories</a:t>
            </a:r>
          </a:p>
          <a:p>
            <a:pPr lvl="1">
              <a:spcBef>
                <a:spcPct val="50000"/>
              </a:spcBef>
              <a:buFont typeface="Wingdings" pitchFamily="2" charset="2"/>
              <a:buNone/>
            </a:pPr>
            <a:r>
              <a:rPr lang="en-US"/>
              <a:t>	1.  </a:t>
            </a:r>
            <a:r>
              <a:rPr lang="en-US" sz="2400"/>
              <a:t>Studies that find </a:t>
            </a:r>
            <a:r>
              <a:rPr lang="en-US" sz="2400" b="1">
                <a:solidFill>
                  <a:schemeClr val="accent2"/>
                </a:solidFill>
                <a:effectLst>
                  <a:outerShdw blurRad="38100" dist="38100" dir="2700000" algn="tl">
                    <a:srgbClr val="000000"/>
                  </a:outerShdw>
                </a:effectLst>
              </a:rPr>
              <a:t>demographic differences</a:t>
            </a:r>
            <a:r>
              <a:rPr lang="en-US" sz="2400"/>
              <a:t> in intuitions</a:t>
            </a:r>
          </a:p>
          <a:p>
            <a:pPr lvl="1">
              <a:spcBef>
                <a:spcPct val="50000"/>
              </a:spcBef>
              <a:buFont typeface="Wingdings" pitchFamily="2" charset="2"/>
              <a:buNone/>
            </a:pPr>
            <a:r>
              <a:rPr lang="en-US" sz="2400"/>
              <a:t>	2.  Studies that find </a:t>
            </a:r>
            <a:r>
              <a:rPr lang="en-US" sz="2400" b="1">
                <a:solidFill>
                  <a:schemeClr val="accent2"/>
                </a:solidFill>
                <a:effectLst>
                  <a:outerShdw blurRad="38100" dist="38100" dir="2700000" algn="tl">
                    <a:srgbClr val="000000"/>
                  </a:outerShdw>
                </a:effectLst>
              </a:rPr>
              <a:t>order effects</a:t>
            </a:r>
            <a:r>
              <a:rPr lang="en-US" sz="2400"/>
              <a:t> in intuitions</a:t>
            </a:r>
          </a:p>
          <a:p>
            <a:pPr lvl="1">
              <a:spcBef>
                <a:spcPct val="50000"/>
              </a:spcBef>
              <a:buFont typeface="Wingdings" pitchFamily="2" charset="2"/>
              <a:buNone/>
            </a:pPr>
            <a:r>
              <a:rPr lang="en-US" sz="2400"/>
              <a:t>	3.  Studies that find </a:t>
            </a:r>
            <a:r>
              <a:rPr lang="en-US" sz="2400" b="1">
                <a:solidFill>
                  <a:schemeClr val="accent2"/>
                </a:solidFill>
                <a:effectLst>
                  <a:outerShdw blurRad="38100" dist="38100" dir="2700000" algn="tl">
                    <a:srgbClr val="000000"/>
                  </a:outerShdw>
                </a:effectLst>
              </a:rPr>
              <a:t>framing effects</a:t>
            </a:r>
            <a:r>
              <a:rPr lang="en-US" sz="2400"/>
              <a:t> in intuitions</a:t>
            </a:r>
          </a:p>
          <a:p>
            <a:pPr lvl="1">
              <a:spcBef>
                <a:spcPct val="50000"/>
              </a:spcBef>
              <a:buFont typeface="Wingdings" pitchFamily="2" charset="2"/>
              <a:buNone/>
            </a:pPr>
            <a:r>
              <a:rPr lang="en-US" sz="2400"/>
              <a:t>	4.  Studies that find intuitions are covertly influenced by </a:t>
            </a:r>
            <a:r>
              <a:rPr lang="en-US" sz="2400" b="1">
                <a:solidFill>
                  <a:schemeClr val="accent2"/>
                </a:solidFill>
                <a:effectLst>
                  <a:outerShdw blurRad="38100" dist="38100" dir="2700000" algn="tl">
                    <a:srgbClr val="000000"/>
                  </a:outerShdw>
                </a:effectLst>
              </a:rPr>
              <a:t>environmental factors</a:t>
            </a:r>
            <a:r>
              <a:rPr lang="en-US" sz="2400"/>
              <a:t> which are </a:t>
            </a:r>
            <a:r>
              <a:rPr lang="en-US" sz="2400" b="1">
                <a:solidFill>
                  <a:schemeClr val="accent2"/>
                </a:solidFill>
                <a:effectLst>
                  <a:outerShdw blurRad="38100" dist="38100" dir="2700000" algn="tl">
                    <a:srgbClr val="000000"/>
                  </a:outerShdw>
                </a:effectLst>
              </a:rPr>
              <a:t>irrelevant</a:t>
            </a:r>
            <a:r>
              <a:rPr lang="en-US" sz="2400"/>
              <a:t> to the subject matter of the intuition</a:t>
            </a:r>
          </a:p>
        </p:txBody>
      </p:sp>
      <p:sp>
        <p:nvSpPr>
          <p:cNvPr id="1426436" name="AutoShape 4"/>
          <p:cNvSpPr>
            <a:spLocks noChangeArrowheads="1"/>
          </p:cNvSpPr>
          <p:nvPr/>
        </p:nvSpPr>
        <p:spPr bwMode="auto">
          <a:xfrm>
            <a:off x="762000" y="3581400"/>
            <a:ext cx="914400" cy="457200"/>
          </a:xfrm>
          <a:prstGeom prst="rightArrow">
            <a:avLst>
              <a:gd name="adj1" fmla="val 50000"/>
              <a:gd name="adj2" fmla="val 50000"/>
            </a:avLst>
          </a:prstGeom>
          <a:solidFill>
            <a:srgbClr val="0000FF"/>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44444E-6 L -3.33333E-6 0.08888 " pathEditMode="relative" rAng="0" ptsTypes="AA">
                                      <p:cBhvr>
                                        <p:cTn id="6" dur="500" fill="hold"/>
                                        <p:tgtEl>
                                          <p:spTgt spid="1426436"/>
                                        </p:tgtEl>
                                        <p:attrNameLst>
                                          <p:attrName>ppt_x</p:attrName>
                                          <p:attrName>ppt_y</p:attrName>
                                        </p:attrNameLst>
                                      </p:cBhvr>
                                      <p:rCtr x="0" y="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643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1B8729D-5B6C-4038-B851-F2A420CBA9F2}" type="slidenum">
              <a:rPr lang="en-US"/>
              <a:pPr/>
              <a:t>67</a:t>
            </a:fld>
            <a:endParaRPr lang="en-US" dirty="0"/>
          </a:p>
        </p:txBody>
      </p:sp>
      <p:sp>
        <p:nvSpPr>
          <p:cNvPr id="1340418"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1340419" name="Rectangle 3"/>
          <p:cNvSpPr>
            <a:spLocks noGrp="1" noChangeArrowheads="1"/>
          </p:cNvSpPr>
          <p:nvPr>
            <p:ph type="body" idx="1"/>
          </p:nvPr>
        </p:nvSpPr>
        <p:spPr>
          <a:xfrm>
            <a:off x="914400" y="1600200"/>
            <a:ext cx="7772400" cy="4876800"/>
          </a:xfrm>
        </p:spPr>
        <p:txBody>
          <a:bodyPr/>
          <a:lstStyle/>
          <a:p>
            <a:pPr>
              <a:buFont typeface="Wingdings" pitchFamily="2" charset="2"/>
              <a:buNone/>
            </a:pPr>
            <a:r>
              <a:rPr lang="en-US" dirty="0"/>
              <a:t>3. Framing Effects</a:t>
            </a:r>
          </a:p>
          <a:p>
            <a:pPr lvl="1">
              <a:spcBef>
                <a:spcPct val="30000"/>
              </a:spcBef>
            </a:pPr>
            <a:r>
              <a:rPr lang="en-US" sz="2400" dirty="0"/>
              <a:t>A “framing effect” is a </a:t>
            </a:r>
            <a:r>
              <a:rPr lang="en-US" sz="2400" b="1" dirty="0">
                <a:solidFill>
                  <a:schemeClr val="accent2"/>
                </a:solidFill>
                <a:effectLst>
                  <a:outerShdw blurRad="38100" dist="38100" dir="2700000" algn="tl">
                    <a:srgbClr val="000000">
                      <a:alpha val="43137"/>
                    </a:srgbClr>
                  </a:outerShdw>
                </a:effectLst>
              </a:rPr>
              <a:t>change in </a:t>
            </a:r>
            <a:r>
              <a:rPr lang="en-US" sz="2400" b="1" dirty="0" smtClean="0">
                <a:solidFill>
                  <a:schemeClr val="accent2"/>
                </a:solidFill>
                <a:effectLst>
                  <a:outerShdw blurRad="38100" dist="38100" dir="2700000" algn="tl">
                    <a:srgbClr val="000000">
                      <a:alpha val="43137"/>
                    </a:srgbClr>
                  </a:outerShdw>
                </a:effectLst>
              </a:rPr>
              <a:t>intuition </a:t>
            </a:r>
            <a:r>
              <a:rPr lang="en-US" sz="2400" dirty="0"/>
              <a:t>that is correlated with a </a:t>
            </a:r>
            <a:r>
              <a:rPr lang="en-US" sz="2400" b="1" dirty="0">
                <a:solidFill>
                  <a:schemeClr val="accent2"/>
                </a:solidFill>
                <a:effectLst>
                  <a:outerShdw blurRad="38100" dist="38100" dir="2700000" algn="tl">
                    <a:srgbClr val="000000">
                      <a:alpha val="43137"/>
                    </a:srgbClr>
                  </a:outerShdw>
                </a:effectLst>
              </a:rPr>
              <a:t>small</a:t>
            </a:r>
            <a:r>
              <a:rPr lang="en-US" sz="2400" dirty="0"/>
              <a:t> (and apparently inconsequential) </a:t>
            </a:r>
            <a:r>
              <a:rPr lang="en-US" sz="2400" b="1" dirty="0">
                <a:solidFill>
                  <a:schemeClr val="accent2"/>
                </a:solidFill>
                <a:effectLst>
                  <a:outerShdw blurRad="38100" dist="38100" dir="2700000" algn="tl">
                    <a:srgbClr val="000000">
                      <a:alpha val="43137"/>
                    </a:srgbClr>
                  </a:outerShdw>
                </a:effectLst>
              </a:rPr>
              <a:t>change in the vignette </a:t>
            </a:r>
            <a:r>
              <a:rPr lang="en-US" sz="2400" dirty="0"/>
              <a:t>used to elicit the </a:t>
            </a:r>
            <a:r>
              <a:rPr lang="en-US" sz="2400" dirty="0" smtClean="0"/>
              <a:t>intuition</a:t>
            </a:r>
            <a:endParaRPr lang="en-US" sz="2400" dirty="0"/>
          </a:p>
          <a:p>
            <a:pPr lvl="1">
              <a:spcBef>
                <a:spcPct val="30000"/>
              </a:spcBef>
            </a:pPr>
            <a:endParaRPr lang="en-US" sz="2400" dirty="0"/>
          </a:p>
          <a:p>
            <a:pPr lvl="1">
              <a:spcBef>
                <a:spcPct val="30000"/>
              </a:spcBef>
            </a:pPr>
            <a:r>
              <a:rPr lang="en-US" sz="2400" dirty="0"/>
              <a:t>The most famous of these is Tversky and Kahneman’s case of the impending Asian disease</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2C554C0-D1FD-4B14-84DD-7C0D1BD0C73F}" type="slidenum">
              <a:rPr lang="en-US"/>
              <a:pPr/>
              <a:t>68</a:t>
            </a:fld>
            <a:endParaRPr lang="en-US"/>
          </a:p>
        </p:txBody>
      </p:sp>
      <p:sp>
        <p:nvSpPr>
          <p:cNvPr id="1354754"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54757" name="Rectangle 5"/>
          <p:cNvSpPr>
            <a:spLocks noGrp="1" noChangeArrowheads="1"/>
          </p:cNvSpPr>
          <p:nvPr>
            <p:ph type="body" idx="1"/>
          </p:nvPr>
        </p:nvSpPr>
        <p:spPr>
          <a:xfrm>
            <a:off x="685800" y="1828800"/>
            <a:ext cx="7772400" cy="2743200"/>
          </a:xfrm>
          <a:noFill/>
          <a:ln/>
        </p:spPr>
        <p:txBody>
          <a:bodyPr/>
          <a:lstStyle/>
          <a:p>
            <a:pPr marL="609600" indent="-609600">
              <a:buFont typeface="Wingdings" pitchFamily="2" charset="2"/>
              <a:buNone/>
            </a:pPr>
            <a:r>
              <a:rPr lang="en-US"/>
              <a:t>	</a:t>
            </a:r>
            <a:r>
              <a:rPr lang="en-US" sz="2400"/>
              <a:t>Imagine the U.S. is preparing for the outbreak of an unusual Asian disease which is expected to kill 600 people.  Two alternative programs to combat the disease have been proposed.  Assume that the exact scientific estimates of the consequences of the program are as follows: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ADBF4D5-EA48-4BD4-8A21-4A3EFCF45ACA}" type="slidenum">
              <a:rPr lang="en-US"/>
              <a:pPr/>
              <a:t>69</a:t>
            </a:fld>
            <a:endParaRPr lang="en-US"/>
          </a:p>
        </p:txBody>
      </p:sp>
      <p:sp>
        <p:nvSpPr>
          <p:cNvPr id="1356802"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56803" name="Rectangle 3"/>
          <p:cNvSpPr>
            <a:spLocks noGrp="1" noChangeArrowheads="1"/>
          </p:cNvSpPr>
          <p:nvPr>
            <p:ph type="body" idx="1"/>
          </p:nvPr>
        </p:nvSpPr>
        <p:spPr>
          <a:xfrm>
            <a:off x="685800" y="1828800"/>
            <a:ext cx="8229600" cy="4800600"/>
          </a:xfrm>
          <a:noFill/>
          <a:ln/>
        </p:spPr>
        <p:txBody>
          <a:bodyPr/>
          <a:lstStyle/>
          <a:p>
            <a:pPr marL="609600" indent="-609600">
              <a:buFont typeface="Wingdings" pitchFamily="2" charset="2"/>
              <a:buNone/>
            </a:pPr>
            <a:r>
              <a:rPr lang="en-US"/>
              <a:t>	</a:t>
            </a:r>
            <a:r>
              <a:rPr lang="en-US" sz="2400"/>
              <a:t>If program A is adopted , 200 people will be saved.</a:t>
            </a:r>
          </a:p>
          <a:p>
            <a:pPr marL="609600" indent="-609600">
              <a:spcBef>
                <a:spcPct val="50000"/>
              </a:spcBef>
              <a:spcAft>
                <a:spcPct val="40000"/>
              </a:spcAft>
              <a:buFontTx/>
              <a:buNone/>
            </a:pPr>
            <a:r>
              <a:rPr lang="en-US" sz="2400"/>
              <a:t>	If program B is adopted, there is a 1/3 probability that 600 people will be saved and a 2/3 probability that no people will be saved.</a:t>
            </a:r>
          </a:p>
          <a:p>
            <a:pPr marL="1371600" lvl="2" indent="-457200">
              <a:spcAft>
                <a:spcPct val="40000"/>
              </a:spcAft>
              <a:buFontTx/>
              <a:buNone/>
            </a:pPr>
            <a:endParaRPr lang="en-US"/>
          </a:p>
          <a:p>
            <a:pPr marL="609600" indent="-609600">
              <a:buFont typeface="Wingdings" pitchFamily="2" charset="2"/>
              <a:buNone/>
            </a:pP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7</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a:spcBef>
                <a:spcPct val="0"/>
              </a:spcBef>
              <a:spcAft>
                <a:spcPct val="35000"/>
              </a:spcAft>
            </a:pPr>
            <a:r>
              <a:rPr lang="en-US" sz="2400" dirty="0" smtClean="0"/>
              <a:t>When things go well, both the philosopher and his audience will agree that the answer is </a:t>
            </a:r>
            <a:r>
              <a:rPr lang="en-US" sz="2400" b="1" dirty="0" smtClean="0">
                <a:solidFill>
                  <a:srgbClr val="FF0000"/>
                </a:solidFill>
                <a:effectLst>
                  <a:outerShdw blurRad="38100" dist="38100" dir="2700000" algn="tl">
                    <a:srgbClr val="000000">
                      <a:alpha val="43137"/>
                    </a:srgbClr>
                  </a:outerShdw>
                </a:effectLst>
              </a:rPr>
              <a:t>intuitively obvious</a:t>
            </a:r>
            <a:r>
              <a:rPr lang="en-US" sz="2400" dirty="0" smtClean="0"/>
              <a:t>…</a:t>
            </a:r>
          </a:p>
          <a:p>
            <a:pPr>
              <a:spcBef>
                <a:spcPct val="0"/>
              </a:spcBef>
              <a:spcAft>
                <a:spcPct val="35000"/>
              </a:spcAft>
              <a:buNone/>
            </a:pPr>
            <a:endParaRPr lang="en-US" sz="2400" dirty="0" smtClean="0"/>
          </a:p>
          <a:p>
            <a:pPr>
              <a:spcBef>
                <a:spcPct val="0"/>
              </a:spcBef>
              <a:spcAft>
                <a:spcPct val="35000"/>
              </a:spcAft>
            </a:pPr>
            <a:r>
              <a:rPr lang="en-US" sz="2400" dirty="0" smtClean="0"/>
              <a:t>…and that will be taken to be </a:t>
            </a:r>
            <a:r>
              <a:rPr lang="en-US" sz="2400" b="1" u="sng" dirty="0" smtClean="0">
                <a:solidFill>
                  <a:srgbClr val="FF0000"/>
                </a:solidFill>
                <a:effectLst>
                  <a:outerShdw blurRad="38100" dist="38100" dir="2700000" algn="tl">
                    <a:srgbClr val="000000">
                      <a:alpha val="43137"/>
                    </a:srgbClr>
                  </a:outerShdw>
                </a:effectLst>
                <a:uFill>
                  <a:solidFill>
                    <a:schemeClr val="tx1"/>
                  </a:solidFill>
                </a:uFill>
              </a:rPr>
              <a:t>evidence</a:t>
            </a:r>
            <a:r>
              <a:rPr lang="en-US" sz="2400" dirty="0" smtClean="0"/>
              <a:t> for or against some philosophical thesis.  </a:t>
            </a:r>
          </a:p>
          <a:p>
            <a:pPr>
              <a:spcBef>
                <a:spcPct val="0"/>
              </a:spcBef>
              <a:spcAft>
                <a:spcPct val="35000"/>
              </a:spcAft>
            </a:pPr>
            <a:endParaRPr lang="en-US" sz="2200" dirty="0" smtClean="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7945372-0A98-4B2E-B58E-7F617DDA8E0C}" type="slidenum">
              <a:rPr lang="en-US"/>
              <a:pPr/>
              <a:t>70</a:t>
            </a:fld>
            <a:endParaRPr lang="en-US"/>
          </a:p>
        </p:txBody>
      </p:sp>
      <p:sp>
        <p:nvSpPr>
          <p:cNvPr id="1358850"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58851" name="Rectangle 3"/>
          <p:cNvSpPr>
            <a:spLocks noGrp="1" noChangeArrowheads="1"/>
          </p:cNvSpPr>
          <p:nvPr>
            <p:ph type="body" idx="1"/>
          </p:nvPr>
        </p:nvSpPr>
        <p:spPr>
          <a:xfrm>
            <a:off x="685800" y="1828800"/>
            <a:ext cx="8305800" cy="4724400"/>
          </a:xfrm>
          <a:noFill/>
          <a:ln/>
        </p:spPr>
        <p:txBody>
          <a:bodyPr/>
          <a:lstStyle/>
          <a:p>
            <a:pPr marL="609600" indent="-609600">
              <a:buFont typeface="Wingdings" pitchFamily="2" charset="2"/>
              <a:buNone/>
            </a:pPr>
            <a:r>
              <a:rPr lang="en-US"/>
              <a:t>	</a:t>
            </a:r>
            <a:r>
              <a:rPr lang="en-US" sz="2400" b="1" u="sng"/>
              <a:t>If program A is adopted , 200 people will be saved.</a:t>
            </a:r>
          </a:p>
          <a:p>
            <a:pPr marL="609600" indent="-609600">
              <a:spcBef>
                <a:spcPct val="50000"/>
              </a:spcBef>
              <a:spcAft>
                <a:spcPct val="40000"/>
              </a:spcAft>
              <a:buFontTx/>
              <a:buNone/>
            </a:pPr>
            <a:r>
              <a:rPr lang="en-US" sz="2400"/>
              <a:t>	If program B is adopted, there is a 1/3 probability that 600 people will be saved and a 2/3 probability that no people will be saved.</a:t>
            </a:r>
          </a:p>
          <a:p>
            <a:pPr marL="1371600" lvl="2" indent="-457200">
              <a:spcAft>
                <a:spcPct val="40000"/>
              </a:spcAft>
              <a:buFontTx/>
              <a:buNone/>
            </a:pPr>
            <a:endParaRPr lang="en-US"/>
          </a:p>
          <a:p>
            <a:pPr marL="609600" indent="-609600">
              <a:buFont typeface="Wingdings" pitchFamily="2" charset="2"/>
              <a:buNone/>
            </a:pPr>
            <a:endParaRPr lang="en-US"/>
          </a:p>
        </p:txBody>
      </p:sp>
      <p:sp>
        <p:nvSpPr>
          <p:cNvPr id="1358852" name="AutoShape 4"/>
          <p:cNvSpPr>
            <a:spLocks noChangeArrowheads="1"/>
          </p:cNvSpPr>
          <p:nvPr/>
        </p:nvSpPr>
        <p:spPr bwMode="auto">
          <a:xfrm>
            <a:off x="762000" y="1828800"/>
            <a:ext cx="533400" cy="533400"/>
          </a:xfrm>
          <a:prstGeom prst="sun">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CC246D1-CCB3-4667-B36F-D01159559B45}" type="slidenum">
              <a:rPr lang="en-US"/>
              <a:pPr/>
              <a:t>71</a:t>
            </a:fld>
            <a:endParaRPr lang="en-US"/>
          </a:p>
        </p:txBody>
      </p:sp>
      <p:sp>
        <p:nvSpPr>
          <p:cNvPr id="1360898"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60899" name="Rectangle 3"/>
          <p:cNvSpPr>
            <a:spLocks noGrp="1" noChangeArrowheads="1"/>
          </p:cNvSpPr>
          <p:nvPr>
            <p:ph type="body" idx="1"/>
          </p:nvPr>
        </p:nvSpPr>
        <p:spPr>
          <a:xfrm>
            <a:off x="685800" y="1828800"/>
            <a:ext cx="8229600" cy="4800600"/>
          </a:xfrm>
          <a:noFill/>
          <a:ln/>
        </p:spPr>
        <p:txBody>
          <a:bodyPr/>
          <a:lstStyle/>
          <a:p>
            <a:pPr marL="609600" indent="-609600">
              <a:buFont typeface="Wingdings" pitchFamily="2" charset="2"/>
              <a:buNone/>
            </a:pPr>
            <a:r>
              <a:rPr lang="en-US"/>
              <a:t>	</a:t>
            </a:r>
            <a:r>
              <a:rPr lang="en-US" sz="2400">
                <a:solidFill>
                  <a:schemeClr val="bg1"/>
                </a:solidFill>
              </a:rPr>
              <a:t>If program A is adopted , 200 people will be saved.</a:t>
            </a:r>
          </a:p>
          <a:p>
            <a:pPr marL="609600" indent="-609600">
              <a:spcBef>
                <a:spcPct val="50000"/>
              </a:spcBef>
              <a:spcAft>
                <a:spcPct val="40000"/>
              </a:spcAft>
              <a:buFontTx/>
              <a:buNone/>
            </a:pPr>
            <a:r>
              <a:rPr lang="en-US" sz="2400">
                <a:solidFill>
                  <a:schemeClr val="bg1"/>
                </a:solidFill>
              </a:rPr>
              <a:t>	If program B is adopted, there is a 1/3 probability that 600 people will be saved and a 2/3 probability that no people will be saved.</a:t>
            </a:r>
          </a:p>
          <a:p>
            <a:pPr marL="609600" indent="-609600">
              <a:spcAft>
                <a:spcPct val="40000"/>
              </a:spcAft>
              <a:buFontTx/>
              <a:buNone/>
            </a:pPr>
            <a:r>
              <a:rPr lang="en-US" sz="2400"/>
              <a:t>	</a:t>
            </a:r>
          </a:p>
          <a:p>
            <a:pPr marL="609600" indent="-609600">
              <a:buFontTx/>
              <a:buNone/>
            </a:pPr>
            <a:r>
              <a:rPr lang="en-US" sz="2400"/>
              <a:t>	If program C is adopted, 400 people will die.</a:t>
            </a:r>
          </a:p>
          <a:p>
            <a:pPr marL="609600" indent="-609600">
              <a:spcBef>
                <a:spcPct val="50000"/>
              </a:spcBef>
              <a:spcAft>
                <a:spcPct val="40000"/>
              </a:spcAft>
              <a:buFontTx/>
              <a:buNone/>
            </a:pPr>
            <a:r>
              <a:rPr lang="en-US" sz="2400"/>
              <a:t>	If program D is adopted, there is a 1/3 probability that nobody will die and a 2/3 probability that 600 people will die.</a:t>
            </a:r>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0CCA66A-A05C-461E-83E7-6E1069A44901}" type="slidenum">
              <a:rPr lang="en-US"/>
              <a:pPr/>
              <a:t>72</a:t>
            </a:fld>
            <a:endParaRPr lang="en-US"/>
          </a:p>
        </p:txBody>
      </p:sp>
      <p:sp>
        <p:nvSpPr>
          <p:cNvPr id="1362946"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62947" name="Rectangle 3"/>
          <p:cNvSpPr>
            <a:spLocks noGrp="1" noChangeArrowheads="1"/>
          </p:cNvSpPr>
          <p:nvPr>
            <p:ph type="body" idx="1"/>
          </p:nvPr>
        </p:nvSpPr>
        <p:spPr>
          <a:xfrm>
            <a:off x="685800" y="1828800"/>
            <a:ext cx="8229600" cy="4800600"/>
          </a:xfrm>
          <a:noFill/>
          <a:ln/>
        </p:spPr>
        <p:txBody>
          <a:bodyPr/>
          <a:lstStyle/>
          <a:p>
            <a:pPr marL="609600" indent="-609600">
              <a:buFont typeface="Wingdings" pitchFamily="2" charset="2"/>
              <a:buNone/>
            </a:pPr>
            <a:r>
              <a:rPr lang="en-US"/>
              <a:t>	</a:t>
            </a:r>
            <a:r>
              <a:rPr lang="en-US" sz="2400">
                <a:solidFill>
                  <a:schemeClr val="bg1"/>
                </a:solidFill>
              </a:rPr>
              <a:t>If program A is adopted , 200 people will be saved.</a:t>
            </a:r>
          </a:p>
          <a:p>
            <a:pPr marL="609600" indent="-609600">
              <a:spcBef>
                <a:spcPct val="50000"/>
              </a:spcBef>
              <a:spcAft>
                <a:spcPct val="40000"/>
              </a:spcAft>
              <a:buFontTx/>
              <a:buNone/>
            </a:pPr>
            <a:r>
              <a:rPr lang="en-US" sz="2400">
                <a:solidFill>
                  <a:schemeClr val="bg1"/>
                </a:solidFill>
              </a:rPr>
              <a:t>	If program B is adopted, there is a 1/3 probability that 600 people will be saved and a 2/3 probability that no people will be saved.</a:t>
            </a:r>
          </a:p>
          <a:p>
            <a:pPr marL="609600" indent="-609600">
              <a:spcAft>
                <a:spcPct val="40000"/>
              </a:spcAft>
              <a:buFontTx/>
              <a:buNone/>
            </a:pPr>
            <a:r>
              <a:rPr lang="en-US" sz="2400"/>
              <a:t>	</a:t>
            </a:r>
          </a:p>
          <a:p>
            <a:pPr marL="609600" indent="-609600">
              <a:buFontTx/>
              <a:buNone/>
            </a:pPr>
            <a:r>
              <a:rPr lang="en-US" sz="2400"/>
              <a:t>	If program C is adopted, 400 people will die.</a:t>
            </a:r>
          </a:p>
          <a:p>
            <a:pPr marL="609600" indent="-609600">
              <a:spcBef>
                <a:spcPct val="50000"/>
              </a:spcBef>
              <a:spcAft>
                <a:spcPct val="40000"/>
              </a:spcAft>
              <a:buFontTx/>
              <a:buNone/>
            </a:pPr>
            <a:r>
              <a:rPr lang="en-US" sz="2400"/>
              <a:t>	</a:t>
            </a:r>
            <a:r>
              <a:rPr lang="en-US" sz="2400" b="1" u="sng"/>
              <a:t>If program D is adopted, there is a 1/3 probability that nobody will die and a 2/3 probability that 600 people will die</a:t>
            </a:r>
            <a:r>
              <a:rPr lang="en-US" sz="2400"/>
              <a:t>.</a:t>
            </a:r>
            <a:endParaRPr lang="en-US"/>
          </a:p>
        </p:txBody>
      </p:sp>
      <p:sp>
        <p:nvSpPr>
          <p:cNvPr id="1362949" name="AutoShape 5"/>
          <p:cNvSpPr>
            <a:spLocks noChangeArrowheads="1"/>
          </p:cNvSpPr>
          <p:nvPr/>
        </p:nvSpPr>
        <p:spPr bwMode="auto">
          <a:xfrm>
            <a:off x="685800" y="5029200"/>
            <a:ext cx="533400" cy="533400"/>
          </a:xfrm>
          <a:prstGeom prst="sun">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5D70F9-59B5-4D87-B3B1-168C0A9C71BF}" type="slidenum">
              <a:rPr lang="en-US"/>
              <a:pPr/>
              <a:t>73</a:t>
            </a:fld>
            <a:endParaRPr lang="en-US"/>
          </a:p>
        </p:txBody>
      </p:sp>
      <p:sp>
        <p:nvSpPr>
          <p:cNvPr id="1369090"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69091" name="Rectangle 3"/>
          <p:cNvSpPr>
            <a:spLocks noGrp="1" noChangeArrowheads="1"/>
          </p:cNvSpPr>
          <p:nvPr>
            <p:ph type="body" idx="1"/>
          </p:nvPr>
        </p:nvSpPr>
        <p:spPr>
          <a:xfrm>
            <a:off x="685800" y="1828800"/>
            <a:ext cx="8229600" cy="4800600"/>
          </a:xfrm>
          <a:noFill/>
          <a:ln/>
        </p:spPr>
        <p:txBody>
          <a:bodyPr/>
          <a:lstStyle/>
          <a:p>
            <a:pPr marL="609600" indent="-609600">
              <a:buFont typeface="Wingdings" pitchFamily="2" charset="2"/>
              <a:buNone/>
            </a:pPr>
            <a:r>
              <a:rPr lang="en-US"/>
              <a:t>	</a:t>
            </a:r>
            <a:r>
              <a:rPr lang="en-US" sz="2400" b="1" u="sng"/>
              <a:t>If program A is adopted , 200 people will be saved.</a:t>
            </a:r>
          </a:p>
          <a:p>
            <a:pPr marL="609600" indent="-609600">
              <a:spcBef>
                <a:spcPct val="50000"/>
              </a:spcBef>
              <a:spcAft>
                <a:spcPct val="40000"/>
              </a:spcAft>
              <a:buFontTx/>
              <a:buNone/>
            </a:pPr>
            <a:r>
              <a:rPr lang="en-US" sz="2400"/>
              <a:t>	If program B is adopted, there is a 1/3 probability that 600 people will be saved and a 2/3 probability that no people will be saved.</a:t>
            </a:r>
          </a:p>
          <a:p>
            <a:pPr marL="609600" indent="-609600">
              <a:spcAft>
                <a:spcPct val="40000"/>
              </a:spcAft>
              <a:buFontTx/>
              <a:buNone/>
            </a:pPr>
            <a:r>
              <a:rPr lang="en-US" sz="2400"/>
              <a:t>	</a:t>
            </a:r>
          </a:p>
          <a:p>
            <a:pPr marL="609600" indent="-609600">
              <a:buFontTx/>
              <a:buNone/>
            </a:pPr>
            <a:r>
              <a:rPr lang="en-US" sz="2400"/>
              <a:t>	If program C is adopted, 400 people will die.</a:t>
            </a:r>
          </a:p>
          <a:p>
            <a:pPr marL="609600" indent="-609600">
              <a:spcBef>
                <a:spcPct val="50000"/>
              </a:spcBef>
              <a:spcAft>
                <a:spcPct val="40000"/>
              </a:spcAft>
              <a:buFontTx/>
              <a:buNone/>
            </a:pPr>
            <a:r>
              <a:rPr lang="en-US" sz="2400"/>
              <a:t>	</a:t>
            </a:r>
            <a:r>
              <a:rPr lang="en-US" sz="2400" b="1" u="sng"/>
              <a:t>If program D is adopted, there is a 1/3 probability that nobody will die and a 2/3 probability that 600 people will die</a:t>
            </a:r>
            <a:r>
              <a:rPr lang="en-US" sz="2400"/>
              <a:t>.</a:t>
            </a:r>
            <a:endParaRPr lang="en-US"/>
          </a:p>
        </p:txBody>
      </p:sp>
      <p:sp>
        <p:nvSpPr>
          <p:cNvPr id="1369092" name="AutoShape 4"/>
          <p:cNvSpPr>
            <a:spLocks noChangeArrowheads="1"/>
          </p:cNvSpPr>
          <p:nvPr/>
        </p:nvSpPr>
        <p:spPr bwMode="auto">
          <a:xfrm>
            <a:off x="685800" y="5029200"/>
            <a:ext cx="533400" cy="533400"/>
          </a:xfrm>
          <a:prstGeom prst="sun">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369094" name="AutoShape 6"/>
          <p:cNvSpPr>
            <a:spLocks noChangeArrowheads="1"/>
          </p:cNvSpPr>
          <p:nvPr/>
        </p:nvSpPr>
        <p:spPr bwMode="auto">
          <a:xfrm>
            <a:off x="685800" y="1905000"/>
            <a:ext cx="533400" cy="533400"/>
          </a:xfrm>
          <a:prstGeom prst="sun">
            <a:avLst>
              <a:gd name="adj"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865C4-B7F0-46F0-A471-705AD46FA880}" type="slidenum">
              <a:rPr lang="en-US"/>
              <a:pPr/>
              <a:t>74</a:t>
            </a:fld>
            <a:endParaRPr lang="en-US" dirty="0"/>
          </a:p>
        </p:txBody>
      </p:sp>
      <p:sp>
        <p:nvSpPr>
          <p:cNvPr id="1371138"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1371139" name="Rectangle 3"/>
          <p:cNvSpPr>
            <a:spLocks noGrp="1" noChangeArrowheads="1"/>
          </p:cNvSpPr>
          <p:nvPr>
            <p:ph type="body" idx="1"/>
          </p:nvPr>
        </p:nvSpPr>
        <p:spPr>
          <a:xfrm>
            <a:off x="914400" y="1600200"/>
            <a:ext cx="7772400" cy="4876800"/>
          </a:xfrm>
        </p:spPr>
        <p:txBody>
          <a:bodyPr/>
          <a:lstStyle/>
          <a:p>
            <a:pPr>
              <a:buFont typeface="Wingdings" pitchFamily="2" charset="2"/>
              <a:buNone/>
            </a:pPr>
            <a:endParaRPr lang="en-US" dirty="0"/>
          </a:p>
          <a:p>
            <a:pPr lvl="1">
              <a:spcBef>
                <a:spcPct val="30000"/>
              </a:spcBef>
            </a:pPr>
            <a:r>
              <a:rPr lang="en-US" sz="2400" dirty="0"/>
              <a:t>Similar framing effects have been found in </a:t>
            </a:r>
            <a:r>
              <a:rPr lang="en-US" sz="2400" b="1" dirty="0">
                <a:solidFill>
                  <a:schemeClr val="accent2"/>
                </a:solidFill>
                <a:effectLst>
                  <a:outerShdw blurRad="38100" dist="38100" dir="2700000" algn="tl">
                    <a:srgbClr val="000000">
                      <a:alpha val="43137"/>
                    </a:srgbClr>
                  </a:outerShdw>
                </a:effectLst>
              </a:rPr>
              <a:t>trolley problems</a:t>
            </a:r>
            <a:r>
              <a:rPr lang="en-US" sz="2400" dirty="0"/>
              <a:t> and in a </a:t>
            </a:r>
            <a:r>
              <a:rPr lang="en-US" sz="2400" b="1" dirty="0">
                <a:solidFill>
                  <a:schemeClr val="accent2"/>
                </a:solidFill>
                <a:effectLst>
                  <a:outerShdw blurRad="38100" dist="38100" dir="2700000" algn="tl">
                    <a:srgbClr val="000000">
                      <a:alpha val="43137"/>
                    </a:srgbClr>
                  </a:outerShdw>
                </a:effectLst>
              </a:rPr>
              <a:t>wide range of decision tasks</a:t>
            </a:r>
            <a:endParaRPr lang="en-US" b="1" dirty="0">
              <a:solidFill>
                <a:schemeClr val="accent2"/>
              </a:solidFill>
              <a:effectLst>
                <a:outerShdw blurRad="38100" dist="38100" dir="2700000" algn="tl">
                  <a:srgbClr val="000000">
                    <a:alpha val="43137"/>
                  </a:srgbClr>
                </a:outerShdw>
              </a:effectLst>
            </a:endParaRPr>
          </a:p>
        </p:txBody>
      </p:sp>
      <p:pic>
        <p:nvPicPr>
          <p:cNvPr id="1371140" name="Picture 4" descr="Trolley Problem"/>
          <p:cNvPicPr>
            <a:picLocks noChangeAspect="1" noChangeArrowheads="1"/>
          </p:cNvPicPr>
          <p:nvPr/>
        </p:nvPicPr>
        <p:blipFill>
          <a:blip r:embed="rId3" cstate="print"/>
          <a:srcRect/>
          <a:stretch>
            <a:fillRect/>
          </a:stretch>
        </p:blipFill>
        <p:spPr bwMode="auto">
          <a:xfrm>
            <a:off x="1752600" y="3505200"/>
            <a:ext cx="2751138" cy="2501900"/>
          </a:xfrm>
          <a:prstGeom prst="rect">
            <a:avLst/>
          </a:prstGeom>
          <a:noFill/>
          <a:ln w="9525">
            <a:solidFill>
              <a:schemeClr val="tx1"/>
            </a:solidFill>
            <a:miter lim="800000"/>
            <a:headEnd/>
            <a:tailEnd/>
          </a:ln>
        </p:spPr>
      </p:pic>
      <p:pic>
        <p:nvPicPr>
          <p:cNvPr id="1371141" name="Picture 5" descr="Footbridge Problem"/>
          <p:cNvPicPr>
            <a:picLocks noChangeAspect="1" noChangeArrowheads="1"/>
          </p:cNvPicPr>
          <p:nvPr/>
        </p:nvPicPr>
        <p:blipFill>
          <a:blip r:embed="rId4" cstate="print"/>
          <a:srcRect/>
          <a:stretch>
            <a:fillRect/>
          </a:stretch>
        </p:blipFill>
        <p:spPr bwMode="auto">
          <a:xfrm>
            <a:off x="5334000" y="3124200"/>
            <a:ext cx="2112963" cy="30480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6B83129-8344-4B55-8001-E1551DCB4ABB}" type="slidenum">
              <a:rPr lang="en-US"/>
              <a:pPr/>
              <a:t>75</a:t>
            </a:fld>
            <a:endParaRPr lang="en-US"/>
          </a:p>
        </p:txBody>
      </p:sp>
      <p:sp>
        <p:nvSpPr>
          <p:cNvPr id="1373186"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73187" name="Rectangle 3"/>
          <p:cNvSpPr>
            <a:spLocks noGrp="1" noChangeArrowheads="1"/>
          </p:cNvSpPr>
          <p:nvPr>
            <p:ph type="body" idx="1"/>
          </p:nvPr>
        </p:nvSpPr>
        <p:spPr>
          <a:xfrm>
            <a:off x="914400" y="1600200"/>
            <a:ext cx="7772400" cy="4876800"/>
          </a:xfrm>
        </p:spPr>
        <p:txBody>
          <a:bodyPr/>
          <a:lstStyle/>
          <a:p>
            <a:pPr lvl="1"/>
            <a:r>
              <a:rPr lang="en-US" sz="2400"/>
              <a:t>What is </a:t>
            </a:r>
            <a:r>
              <a:rPr lang="en-US" sz="2400" b="1">
                <a:solidFill>
                  <a:schemeClr val="accent2"/>
                </a:solidFill>
                <a:effectLst>
                  <a:outerShdw blurRad="38100" dist="38100" dir="2700000" algn="tl">
                    <a:srgbClr val="000000"/>
                  </a:outerShdw>
                </a:effectLst>
              </a:rPr>
              <a:t>disquieting</a:t>
            </a:r>
            <a:r>
              <a:rPr lang="en-US" sz="2400"/>
              <a:t> about these findings is that people’s </a:t>
            </a:r>
            <a:r>
              <a:rPr lang="en-US" sz="2400" b="1">
                <a:solidFill>
                  <a:schemeClr val="accent2"/>
                </a:solidFill>
                <a:effectLst>
                  <a:outerShdw blurRad="38100" dist="38100" dir="2700000" algn="tl">
                    <a:srgbClr val="000000"/>
                  </a:outerShdw>
                </a:effectLst>
              </a:rPr>
              <a:t>moral intuitions</a:t>
            </a:r>
            <a:r>
              <a:rPr lang="en-US" sz="2400"/>
              <a:t> are being </a:t>
            </a:r>
            <a:r>
              <a:rPr lang="en-US" sz="2400" b="1">
                <a:solidFill>
                  <a:schemeClr val="accent2"/>
                </a:solidFill>
                <a:effectLst>
                  <a:outerShdw blurRad="38100" dist="38100" dir="2700000" algn="tl">
                    <a:srgbClr val="000000"/>
                  </a:outerShdw>
                </a:effectLst>
              </a:rPr>
              <a:t>profoundly, </a:t>
            </a:r>
            <a:r>
              <a:rPr lang="en-US" sz="2400"/>
              <a:t>though</a:t>
            </a:r>
            <a:r>
              <a:rPr lang="en-US" sz="2400" b="1">
                <a:solidFill>
                  <a:schemeClr val="accent2"/>
                </a:solidFill>
                <a:effectLst>
                  <a:outerShdw blurRad="38100" dist="38100" dir="2700000" algn="tl">
                    <a:srgbClr val="000000"/>
                  </a:outerShdw>
                </a:effectLst>
              </a:rPr>
              <a:t> covertly</a:t>
            </a:r>
            <a:r>
              <a:rPr lang="en-US" sz="2400"/>
              <a:t>, influenced by factors that just about everyone takes to be</a:t>
            </a:r>
            <a:r>
              <a:rPr lang="en-US" sz="2400" b="1">
                <a:solidFill>
                  <a:schemeClr val="accent2"/>
                </a:solidFill>
                <a:effectLst>
                  <a:outerShdw blurRad="38100" dist="38100" dir="2700000" algn="tl">
                    <a:srgbClr val="000000"/>
                  </a:outerShdw>
                </a:effectLst>
              </a:rPr>
              <a:t> morally irrelevant</a:t>
            </a:r>
            <a:r>
              <a:rPr lang="en-US" sz="2400"/>
              <a:t>.  </a:t>
            </a:r>
          </a:p>
          <a:p>
            <a:pPr lvl="1">
              <a:spcBef>
                <a:spcPct val="50000"/>
              </a:spcBef>
            </a:pPr>
            <a:r>
              <a:rPr lang="en-US" sz="2400"/>
              <a:t>In cases where this sort of influence is a serious possibility, the </a:t>
            </a:r>
            <a:r>
              <a:rPr lang="en-US" sz="2400" b="1">
                <a:solidFill>
                  <a:schemeClr val="accent2"/>
                </a:solidFill>
                <a:effectLst>
                  <a:outerShdw blurRad="38100" dist="38100" dir="2700000" algn="tl">
                    <a:srgbClr val="000000"/>
                  </a:outerShdw>
                </a:effectLst>
              </a:rPr>
              <a:t>status of moral intuitions as evidence</a:t>
            </a:r>
            <a:r>
              <a:rPr lang="en-US" sz="2400"/>
              <a:t> for moral conclusions is called into question.  </a:t>
            </a:r>
          </a:p>
          <a:p>
            <a:pPr lvl="1">
              <a:spcBef>
                <a:spcPct val="50000"/>
              </a:spcBef>
            </a:pPr>
            <a:r>
              <a:rPr lang="en-US" sz="2400"/>
              <a:t>But the </a:t>
            </a:r>
            <a:r>
              <a:rPr lang="en-US" sz="2400" b="1">
                <a:solidFill>
                  <a:schemeClr val="accent2"/>
                </a:solidFill>
                <a:effectLst>
                  <a:outerShdw blurRad="38100" dist="38100" dir="2700000" algn="tl">
                    <a:srgbClr val="000000"/>
                  </a:outerShdw>
                </a:effectLst>
              </a:rPr>
              <a:t>only way to know</a:t>
            </a:r>
            <a:r>
              <a:rPr lang="en-US" sz="2400"/>
              <a:t> when framing is likely is to undertake </a:t>
            </a:r>
            <a:r>
              <a:rPr lang="en-US" sz="2400" b="1">
                <a:solidFill>
                  <a:schemeClr val="accent2"/>
                </a:solidFill>
                <a:effectLst>
                  <a:outerShdw blurRad="38100" dist="38100" dir="2700000" algn="tl">
                    <a:srgbClr val="000000"/>
                  </a:outerShdw>
                </a:effectLst>
              </a:rPr>
              <a:t>systematic empirical studies</a:t>
            </a:r>
            <a:r>
              <a:rPr lang="en-US" sz="2400"/>
              <a:t>.</a:t>
            </a:r>
          </a:p>
          <a:p>
            <a:pPr lvl="1">
              <a:buFont typeface="Wingdings" pitchFamily="2" charset="2"/>
              <a:buNone/>
            </a:pP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31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3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EF5FDF7-BEA9-420A-9C37-201ADB1024C2}" type="slidenum">
              <a:rPr lang="en-US"/>
              <a:pPr/>
              <a:t>76</a:t>
            </a:fld>
            <a:endParaRPr lang="en-US"/>
          </a:p>
        </p:txBody>
      </p:sp>
      <p:sp>
        <p:nvSpPr>
          <p:cNvPr id="1375234"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375235" name="Rectangle 3"/>
          <p:cNvSpPr>
            <a:spLocks noGrp="1" noChangeArrowheads="1"/>
          </p:cNvSpPr>
          <p:nvPr>
            <p:ph type="body" idx="1"/>
          </p:nvPr>
        </p:nvSpPr>
        <p:spPr>
          <a:xfrm>
            <a:off x="914400" y="1600200"/>
            <a:ext cx="7772400" cy="4876800"/>
          </a:xfrm>
        </p:spPr>
        <p:txBody>
          <a:bodyPr/>
          <a:lstStyle/>
          <a:p>
            <a:pPr lvl="1">
              <a:spcBef>
                <a:spcPct val="50000"/>
              </a:spcBef>
            </a:pPr>
            <a:endParaRPr lang="en-US" sz="2400" dirty="0"/>
          </a:p>
          <a:p>
            <a:pPr lvl="1">
              <a:spcBef>
                <a:spcPct val="50000"/>
              </a:spcBef>
            </a:pPr>
            <a:r>
              <a:rPr lang="en-US" sz="2400" dirty="0"/>
              <a:t>Philosophers who continue to rely on intuitions as evidence without undertaking these sorts of studies are, I</a:t>
            </a:r>
            <a:r>
              <a:rPr lang="en-US" sz="2400" dirty="0" smtClean="0"/>
              <a:t> </a:t>
            </a:r>
            <a:r>
              <a:rPr lang="en-US" sz="2400" dirty="0"/>
              <a:t>submit, simply being </a:t>
            </a:r>
            <a:r>
              <a:rPr lang="en-US" sz="2400" b="1" dirty="0">
                <a:solidFill>
                  <a:schemeClr val="accent2"/>
                </a:solidFill>
                <a:effectLst>
                  <a:outerShdw blurRad="38100" dist="38100" dir="2700000" algn="tl">
                    <a:srgbClr val="000000"/>
                  </a:outerShdw>
                </a:effectLst>
              </a:rPr>
              <a:t>intellectually irresponsible</a:t>
            </a:r>
            <a:r>
              <a:rPr lang="en-US" sz="2400" dirty="0"/>
              <a:t>.</a:t>
            </a:r>
          </a:p>
          <a:p>
            <a:pPr lvl="1">
              <a:buFont typeface="Wingdings" pitchFamily="2" charset="2"/>
              <a:buNone/>
            </a:pPr>
            <a:endParaRPr lang="en-US" sz="2400"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73768" y="2117560"/>
          <a:ext cx="8145378" cy="4397542"/>
        </p:xfrm>
        <a:graphic>
          <a:graphicData uri="http://schemas.openxmlformats.org/drawingml/2006/table">
            <a:tbl>
              <a:tblPr firstRow="1">
                <a:tableStyleId>{073A0DAA-6AF3-43AB-8588-CEC1D06C72B9}</a:tableStyleId>
              </a:tblPr>
              <a:tblGrid>
                <a:gridCol w="2033337"/>
                <a:gridCol w="1864895"/>
                <a:gridCol w="1804737"/>
                <a:gridCol w="2442409"/>
              </a:tblGrid>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Demographic Differences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a:t>
                      </a:r>
                      <a:r>
                        <a:rPr lang="en-US" b="0" baseline="0" dirty="0" smtClean="0">
                          <a:solidFill>
                            <a:schemeClr val="tx1"/>
                          </a:solidFill>
                        </a:rPr>
                        <a:t> </a:t>
                      </a:r>
                      <a:r>
                        <a:rPr lang="en-US" sz="1400" b="0" baseline="0" dirty="0" smtClean="0">
                          <a:solidFill>
                            <a:schemeClr val="tx1"/>
                          </a:solidFill>
                        </a:rPr>
                        <a:t>(W/EA)</a:t>
                      </a:r>
                    </a:p>
                    <a:p>
                      <a:pPr>
                        <a:buFont typeface="Arial" pitchFamily="34" charset="0"/>
                        <a:buChar char="•"/>
                      </a:pPr>
                      <a:r>
                        <a:rPr lang="en-US" b="0" baseline="0" dirty="0" smtClean="0">
                          <a:solidFill>
                            <a:schemeClr val="tx1"/>
                          </a:solidFill>
                        </a:rPr>
                        <a:t>Gettier </a:t>
                      </a:r>
                      <a:r>
                        <a:rPr lang="en-US" sz="1400" b="0" baseline="0" dirty="0" smtClean="0">
                          <a:solidFill>
                            <a:schemeClr val="tx1"/>
                          </a:solidFill>
                        </a:rPr>
                        <a:t>(W/EA/SA; SES, Hi</a:t>
                      </a:r>
                      <a:r>
                        <a:rPr lang="el-GR" sz="1400" b="0" dirty="0" smtClean="0">
                          <a:solidFill>
                            <a:schemeClr val="tx1"/>
                          </a:solidFill>
                        </a:rPr>
                        <a:t>Φ</a:t>
                      </a:r>
                      <a:r>
                        <a:rPr lang="en-US" sz="1400" b="0" dirty="0" smtClean="0">
                          <a:solidFill>
                            <a:schemeClr val="tx1"/>
                          </a:solidFill>
                        </a:rPr>
                        <a:t>  </a:t>
                      </a:r>
                      <a:r>
                        <a:rPr lang="en-US" sz="1400" b="0" baseline="0" dirty="0" smtClean="0">
                          <a:solidFill>
                            <a:schemeClr val="tx1"/>
                          </a:solidFill>
                        </a:rPr>
                        <a:t>/Lo-</a:t>
                      </a:r>
                      <a:r>
                        <a:rPr lang="el-GR" sz="1400" b="0" dirty="0" smtClean="0">
                          <a:solidFill>
                            <a:schemeClr val="tx1"/>
                          </a:solidFill>
                        </a:rPr>
                        <a:t>Φ</a:t>
                      </a:r>
                      <a:r>
                        <a:rPr lang="en-US" sz="1400" b="0" baseline="0" dirty="0" smtClean="0">
                          <a:solidFill>
                            <a:schemeClr val="tx1"/>
                          </a:solidFill>
                        </a:rPr>
                        <a:t>, Gender)</a:t>
                      </a:r>
                      <a:r>
                        <a:rPr lang="en-US" sz="1600" b="0" baseline="0" dirty="0" smtClean="0">
                          <a:solidFill>
                            <a:schemeClr val="tx1"/>
                          </a:solidFill>
                        </a:rPr>
                        <a:t> </a:t>
                      </a:r>
                      <a:endParaRPr lang="en-US" sz="1600" b="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Gödel </a:t>
                      </a:r>
                      <a:r>
                        <a:rPr lang="en-US" sz="1400" b="0" baseline="0" dirty="0" smtClean="0">
                          <a:solidFill>
                            <a:schemeClr val="tx1"/>
                          </a:solidFill>
                        </a:rPr>
                        <a:t>(US/HK in English)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Gödel</a:t>
                      </a:r>
                      <a:r>
                        <a:rPr lang="en-US" sz="1600" b="0" dirty="0" smtClean="0">
                          <a:solidFill>
                            <a:schemeClr val="tx1"/>
                          </a:solidFill>
                        </a:rPr>
                        <a:t> </a:t>
                      </a:r>
                      <a:r>
                        <a:rPr lang="en-US" sz="1400" b="0" baseline="0" dirty="0" smtClean="0">
                          <a:solidFill>
                            <a:schemeClr val="tx1"/>
                          </a:solidFill>
                        </a:rPr>
                        <a:t>(US/Fr/India/ Mongolia - trans.)</a:t>
                      </a:r>
                      <a:endParaRPr lang="en-US" sz="1400" b="0" dirty="0" smtClean="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Animals </a:t>
                      </a:r>
                      <a:r>
                        <a:rPr lang="en-US" sz="1400" b="0" baseline="0" dirty="0" smtClean="0">
                          <a:solidFill>
                            <a:schemeClr val="tx1"/>
                          </a:solidFill>
                        </a:rPr>
                        <a:t>(Brandt – Hopi)</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Magistrate &amp; Mob </a:t>
                      </a:r>
                      <a:r>
                        <a:rPr lang="en-US" sz="1400" b="0" baseline="0" dirty="0" smtClean="0">
                          <a:solidFill>
                            <a:schemeClr val="tx1"/>
                          </a:solidFill>
                        </a:rPr>
                        <a:t>(Peng et 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UG </a:t>
                      </a:r>
                      <a:r>
                        <a:rPr lang="en-US" sz="1400" b="0" baseline="0" dirty="0" smtClean="0">
                          <a:solidFill>
                            <a:schemeClr val="tx1"/>
                          </a:solidFill>
                        </a:rPr>
                        <a:t>(Henrich et al. 16 small scale)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PGG </a:t>
                      </a:r>
                      <a:r>
                        <a:rPr lang="en-US" sz="1400" b="0" baseline="0" dirty="0" smtClean="0">
                          <a:solidFill>
                            <a:schemeClr val="tx1"/>
                          </a:solidFill>
                        </a:rPr>
                        <a:t>(G</a:t>
                      </a:r>
                      <a:r>
                        <a:rPr lang="en-US" sz="1400" b="0" dirty="0" smtClean="0">
                          <a:solidFill>
                            <a:schemeClr val="tx1"/>
                          </a:solidFill>
                        </a:rPr>
                        <a:t>ä</a:t>
                      </a:r>
                      <a:r>
                        <a:rPr lang="en-US" sz="1400" b="0" baseline="0" dirty="0" smtClean="0">
                          <a:solidFill>
                            <a:schemeClr val="tx1"/>
                          </a:solidFill>
                        </a:rPr>
                        <a:t>chter et al.)</a:t>
                      </a:r>
                      <a:endParaRPr lang="en-US" sz="140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Order </a:t>
                      </a:r>
                    </a:p>
                    <a:p>
                      <a:pPr algn="ctr"/>
                      <a:r>
                        <a:rPr lang="en-US" sz="2000" b="1" dirty="0" smtClean="0">
                          <a:solidFill>
                            <a:schemeClr val="accent2"/>
                          </a:solidFill>
                          <a:effectLst>
                            <a:outerShdw blurRad="38100" dist="38100" dir="2700000" algn="tl">
                              <a:srgbClr val="000000">
                                <a:alpha val="43137"/>
                              </a:srgbClr>
                            </a:outerShdw>
                          </a:effectLst>
                        </a:rPr>
                        <a:t>Effects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 </a:t>
                      </a:r>
                      <a:r>
                        <a:rPr lang="en-US" sz="1600" b="0" dirty="0" smtClean="0">
                          <a:solidFill>
                            <a:schemeClr val="tx1"/>
                          </a:solidFill>
                        </a:rPr>
                        <a:t>(Weinberg et al.)</a:t>
                      </a:r>
                      <a:endParaRPr lang="en-US" sz="1600" dirty="0">
                        <a:solidFill>
                          <a:schemeClr val="tx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dirty="0" smtClean="0">
                          <a:solidFill>
                            <a:schemeClr val="tx1"/>
                          </a:solidFill>
                        </a:rPr>
                        <a:t> Various </a:t>
                      </a:r>
                      <a:r>
                        <a:rPr lang="en-US" sz="1400" dirty="0" smtClean="0">
                          <a:solidFill>
                            <a:schemeClr val="tx1"/>
                          </a:solidFill>
                        </a:rPr>
                        <a:t>(</a:t>
                      </a:r>
                      <a:r>
                        <a:rPr lang="en-US" sz="1400" kern="1200" dirty="0" smtClean="0">
                          <a:solidFill>
                            <a:schemeClr val="tx1"/>
                          </a:solidFill>
                          <a:latin typeface="+mn-lt"/>
                          <a:ea typeface="+mn-ea"/>
                          <a:cs typeface="+mn-cs"/>
                        </a:rPr>
                        <a:t>Petrinovich &amp; O’Neill, Haidt &amp; Baron, Fessler et al.) </a:t>
                      </a:r>
                      <a:endParaRPr lang="en-US" sz="140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Framing </a:t>
                      </a:r>
                    </a:p>
                    <a:p>
                      <a:pPr algn="ctr"/>
                      <a:r>
                        <a:rPr lang="en-US" sz="2000" b="1" dirty="0" smtClean="0">
                          <a:solidFill>
                            <a:schemeClr val="accent2"/>
                          </a:solidFill>
                          <a:effectLst>
                            <a:outerShdw blurRad="38100" dist="38100" dir="2700000" algn="tl">
                              <a:srgbClr val="000000">
                                <a:alpha val="43137"/>
                              </a:srgbClr>
                            </a:outerShdw>
                          </a:effectLst>
                        </a:rPr>
                        <a:t>Effects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Various </a:t>
                      </a:r>
                      <a:r>
                        <a:rPr lang="en-US" sz="1400" dirty="0" smtClean="0">
                          <a:solidFill>
                            <a:schemeClr val="bg1"/>
                          </a:solidFill>
                        </a:rPr>
                        <a:t>(Tversky</a:t>
                      </a:r>
                      <a:r>
                        <a:rPr lang="en-US" sz="1400" baseline="0" dirty="0" smtClean="0">
                          <a:solidFill>
                            <a:schemeClr val="bg1"/>
                          </a:solidFill>
                        </a:rPr>
                        <a:t> &amp; Kahneman, </a:t>
                      </a:r>
                      <a:r>
                        <a:rPr lang="en-US" sz="1400" kern="1200" dirty="0" smtClean="0">
                          <a:solidFill>
                            <a:schemeClr val="bg1"/>
                          </a:solidFill>
                          <a:latin typeface="+mn-lt"/>
                          <a:ea typeface="+mn-ea"/>
                          <a:cs typeface="+mn-cs"/>
                        </a:rPr>
                        <a:t>Petrinovich &amp; O’Neill, etc.)</a:t>
                      </a:r>
                      <a:endParaRPr lang="en-US" sz="1400" dirty="0">
                        <a:solidFill>
                          <a:schemeClr val="bg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Environmental</a:t>
                      </a:r>
                    </a:p>
                    <a:p>
                      <a:pPr algn="ctr"/>
                      <a:r>
                        <a:rPr lang="en-US" sz="2000" b="1" dirty="0" smtClean="0"/>
                        <a:t>Factors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Dirty Office</a:t>
                      </a:r>
                      <a:r>
                        <a:rPr lang="en-US" baseline="0" dirty="0" smtClean="0">
                          <a:solidFill>
                            <a:schemeClr val="bg1"/>
                          </a:solidFill>
                        </a:rPr>
                        <a:t> &amp; Lady Macbeth </a:t>
                      </a:r>
                      <a:r>
                        <a:rPr lang="en-US" sz="1400" baseline="0" dirty="0" smtClean="0">
                          <a:solidFill>
                            <a:schemeClr val="bg1"/>
                          </a:solidFill>
                        </a:rPr>
                        <a:t>(Schnall)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bg1"/>
                          </a:solidFill>
                        </a:rPr>
                        <a:t> Saturday Night Live </a:t>
                      </a:r>
                      <a:r>
                        <a:rPr lang="en-US" sz="1400" baseline="0" dirty="0" smtClean="0">
                          <a:solidFill>
                            <a:schemeClr val="bg1"/>
                          </a:solidFill>
                        </a:rPr>
                        <a:t>(</a:t>
                      </a:r>
                      <a:r>
                        <a:rPr lang="en-US" sz="1400" kern="1200" dirty="0" smtClean="0">
                          <a:solidFill>
                            <a:schemeClr val="bg1"/>
                          </a:solidFill>
                          <a:latin typeface="+mn-lt"/>
                          <a:ea typeface="+mn-ea"/>
                          <a:cs typeface="+mn-cs"/>
                        </a:rPr>
                        <a:t>Valdesolo &amp; DeSteno)</a:t>
                      </a:r>
                      <a:endParaRPr lang="en-US" dirty="0">
                        <a:solidFill>
                          <a:schemeClr val="bg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bl>
          </a:graphicData>
        </a:graphic>
      </p:graphicFrame>
      <p:sp>
        <p:nvSpPr>
          <p:cNvPr id="1309698"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9" name="TextBox 8"/>
          <p:cNvSpPr txBox="1"/>
          <p:nvPr/>
        </p:nvSpPr>
        <p:spPr>
          <a:xfrm>
            <a:off x="2695079" y="1732551"/>
            <a:ext cx="1864895" cy="400110"/>
          </a:xfrm>
          <a:prstGeom prst="rect">
            <a:avLst/>
          </a:prstGeom>
          <a:noFill/>
        </p:spPr>
        <p:txBody>
          <a:bodyPr wrap="square" rtlCol="0">
            <a:spAutoFit/>
          </a:bodyPr>
          <a:lstStyle/>
          <a:p>
            <a:r>
              <a:rPr lang="en-US" sz="2000" b="1" dirty="0" smtClean="0"/>
              <a:t>Epistemology</a:t>
            </a:r>
            <a:endParaRPr lang="en-US" sz="2000" b="1" dirty="0"/>
          </a:p>
        </p:txBody>
      </p:sp>
      <p:sp>
        <p:nvSpPr>
          <p:cNvPr id="10" name="TextBox 9"/>
          <p:cNvSpPr txBox="1"/>
          <p:nvPr/>
        </p:nvSpPr>
        <p:spPr>
          <a:xfrm>
            <a:off x="4483760" y="1740574"/>
            <a:ext cx="1864895" cy="400110"/>
          </a:xfrm>
          <a:prstGeom prst="rect">
            <a:avLst/>
          </a:prstGeom>
          <a:noFill/>
        </p:spPr>
        <p:txBody>
          <a:bodyPr wrap="square" rtlCol="0">
            <a:spAutoFit/>
          </a:bodyPr>
          <a:lstStyle/>
          <a:p>
            <a:r>
              <a:rPr lang="en-US" sz="2000" b="1" dirty="0" smtClean="0"/>
              <a:t>Reference</a:t>
            </a:r>
            <a:endParaRPr lang="en-US" sz="2000" b="1" dirty="0"/>
          </a:p>
        </p:txBody>
      </p:sp>
      <p:sp>
        <p:nvSpPr>
          <p:cNvPr id="11" name="TextBox 10"/>
          <p:cNvSpPr txBox="1"/>
          <p:nvPr/>
        </p:nvSpPr>
        <p:spPr>
          <a:xfrm>
            <a:off x="6581262" y="1732551"/>
            <a:ext cx="1864895" cy="400110"/>
          </a:xfrm>
          <a:prstGeom prst="rect">
            <a:avLst/>
          </a:prstGeom>
          <a:noFill/>
        </p:spPr>
        <p:txBody>
          <a:bodyPr wrap="square" rtlCol="0">
            <a:spAutoFit/>
          </a:bodyPr>
          <a:lstStyle/>
          <a:p>
            <a:r>
              <a:rPr lang="en-US" sz="2000" b="1" dirty="0" smtClean="0"/>
              <a:t>Ethics</a:t>
            </a:r>
            <a:endParaRPr lang="en-US" sz="2000" b="1" dirty="0"/>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73768" y="2117560"/>
          <a:ext cx="8145378" cy="4397542"/>
        </p:xfrm>
        <a:graphic>
          <a:graphicData uri="http://schemas.openxmlformats.org/drawingml/2006/table">
            <a:tbl>
              <a:tblPr firstRow="1">
                <a:tableStyleId>{073A0DAA-6AF3-43AB-8588-CEC1D06C72B9}</a:tableStyleId>
              </a:tblPr>
              <a:tblGrid>
                <a:gridCol w="2033337"/>
                <a:gridCol w="1864895"/>
                <a:gridCol w="1804737"/>
                <a:gridCol w="2442409"/>
              </a:tblGrid>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Demographic Differences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a:t>
                      </a:r>
                      <a:r>
                        <a:rPr lang="en-US" b="0" baseline="0" dirty="0" smtClean="0">
                          <a:solidFill>
                            <a:schemeClr val="tx1"/>
                          </a:solidFill>
                        </a:rPr>
                        <a:t> </a:t>
                      </a:r>
                      <a:r>
                        <a:rPr lang="en-US" sz="1400" b="0" baseline="0" dirty="0" smtClean="0">
                          <a:solidFill>
                            <a:schemeClr val="tx1"/>
                          </a:solidFill>
                        </a:rPr>
                        <a:t>(W/EA)</a:t>
                      </a:r>
                    </a:p>
                    <a:p>
                      <a:pPr>
                        <a:buFont typeface="Arial" pitchFamily="34" charset="0"/>
                        <a:buChar char="•"/>
                      </a:pPr>
                      <a:r>
                        <a:rPr lang="en-US" b="0" baseline="0" dirty="0" smtClean="0">
                          <a:solidFill>
                            <a:schemeClr val="tx1"/>
                          </a:solidFill>
                        </a:rPr>
                        <a:t>Gettier </a:t>
                      </a:r>
                      <a:r>
                        <a:rPr lang="en-US" sz="1400" b="0" baseline="0" dirty="0" smtClean="0">
                          <a:solidFill>
                            <a:schemeClr val="tx1"/>
                          </a:solidFill>
                        </a:rPr>
                        <a:t>(W/EA/SA; SES, Hi</a:t>
                      </a:r>
                      <a:r>
                        <a:rPr lang="el-GR" sz="1400" b="0" dirty="0" smtClean="0">
                          <a:solidFill>
                            <a:schemeClr val="tx1"/>
                          </a:solidFill>
                        </a:rPr>
                        <a:t>Φ</a:t>
                      </a:r>
                      <a:r>
                        <a:rPr lang="en-US" sz="1400" b="0" dirty="0" smtClean="0">
                          <a:solidFill>
                            <a:schemeClr val="tx1"/>
                          </a:solidFill>
                        </a:rPr>
                        <a:t>  </a:t>
                      </a:r>
                      <a:r>
                        <a:rPr lang="en-US" sz="1400" b="0" baseline="0" dirty="0" smtClean="0">
                          <a:solidFill>
                            <a:schemeClr val="tx1"/>
                          </a:solidFill>
                        </a:rPr>
                        <a:t>/Lo-</a:t>
                      </a:r>
                      <a:r>
                        <a:rPr lang="el-GR" sz="1400" b="0" dirty="0" smtClean="0">
                          <a:solidFill>
                            <a:schemeClr val="tx1"/>
                          </a:solidFill>
                        </a:rPr>
                        <a:t>Φ</a:t>
                      </a:r>
                      <a:r>
                        <a:rPr lang="en-US" sz="1400" b="0" baseline="0" dirty="0" smtClean="0">
                          <a:solidFill>
                            <a:schemeClr val="tx1"/>
                          </a:solidFill>
                        </a:rPr>
                        <a:t>, Gender)</a:t>
                      </a:r>
                      <a:r>
                        <a:rPr lang="en-US" sz="1600" b="0" baseline="0" dirty="0" smtClean="0">
                          <a:solidFill>
                            <a:schemeClr val="tx1"/>
                          </a:solidFill>
                        </a:rPr>
                        <a:t> </a:t>
                      </a:r>
                      <a:endParaRPr lang="en-US" sz="1600" b="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Gödel </a:t>
                      </a:r>
                      <a:r>
                        <a:rPr lang="en-US" sz="1400" b="0" baseline="0" dirty="0" smtClean="0">
                          <a:solidFill>
                            <a:schemeClr val="tx1"/>
                          </a:solidFill>
                        </a:rPr>
                        <a:t>(US/HK in English)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Gödel</a:t>
                      </a:r>
                      <a:r>
                        <a:rPr lang="en-US" sz="1600" b="0" dirty="0" smtClean="0">
                          <a:solidFill>
                            <a:schemeClr val="tx1"/>
                          </a:solidFill>
                        </a:rPr>
                        <a:t> </a:t>
                      </a:r>
                      <a:r>
                        <a:rPr lang="en-US" sz="1400" b="0" baseline="0" dirty="0" smtClean="0">
                          <a:solidFill>
                            <a:schemeClr val="tx1"/>
                          </a:solidFill>
                        </a:rPr>
                        <a:t>(US/Fr/India/ Mongolia - trans.)</a:t>
                      </a:r>
                      <a:endParaRPr lang="en-US" sz="1400" b="0" dirty="0" smtClean="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Animals </a:t>
                      </a:r>
                      <a:r>
                        <a:rPr lang="en-US" sz="1400" b="0" baseline="0" dirty="0" smtClean="0">
                          <a:solidFill>
                            <a:schemeClr val="tx1"/>
                          </a:solidFill>
                        </a:rPr>
                        <a:t>(Brandt – Hopi)</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Magistrate &amp; Mob </a:t>
                      </a:r>
                      <a:r>
                        <a:rPr lang="en-US" sz="1400" b="0" baseline="0" dirty="0" smtClean="0">
                          <a:solidFill>
                            <a:schemeClr val="tx1"/>
                          </a:solidFill>
                        </a:rPr>
                        <a:t>(Peng et 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UG </a:t>
                      </a:r>
                      <a:r>
                        <a:rPr lang="en-US" sz="1400" b="0" baseline="0" dirty="0" smtClean="0">
                          <a:solidFill>
                            <a:schemeClr val="tx1"/>
                          </a:solidFill>
                        </a:rPr>
                        <a:t>(Henrich et al. 16 small scale)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PGG </a:t>
                      </a:r>
                      <a:r>
                        <a:rPr lang="en-US" sz="1400" b="0" baseline="0" dirty="0" smtClean="0">
                          <a:solidFill>
                            <a:schemeClr val="tx1"/>
                          </a:solidFill>
                        </a:rPr>
                        <a:t>(G</a:t>
                      </a:r>
                      <a:r>
                        <a:rPr lang="en-US" sz="1400" b="0" dirty="0" smtClean="0">
                          <a:solidFill>
                            <a:schemeClr val="tx1"/>
                          </a:solidFill>
                        </a:rPr>
                        <a:t>ä</a:t>
                      </a:r>
                      <a:r>
                        <a:rPr lang="en-US" sz="1400" b="0" baseline="0" dirty="0" smtClean="0">
                          <a:solidFill>
                            <a:schemeClr val="tx1"/>
                          </a:solidFill>
                        </a:rPr>
                        <a:t>chter et al.)</a:t>
                      </a:r>
                      <a:endParaRPr lang="en-US" sz="140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Order </a:t>
                      </a:r>
                    </a:p>
                    <a:p>
                      <a:pPr algn="ctr"/>
                      <a:r>
                        <a:rPr lang="en-US" sz="2000" b="1" dirty="0" smtClean="0">
                          <a:solidFill>
                            <a:schemeClr val="accent2"/>
                          </a:solidFill>
                          <a:effectLst>
                            <a:outerShdw blurRad="38100" dist="38100" dir="2700000" algn="tl">
                              <a:srgbClr val="000000">
                                <a:alpha val="43137"/>
                              </a:srgbClr>
                            </a:outerShdw>
                          </a:effectLst>
                        </a:rPr>
                        <a:t>Effects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 </a:t>
                      </a:r>
                      <a:r>
                        <a:rPr lang="en-US" sz="1600" b="0" dirty="0" smtClean="0">
                          <a:solidFill>
                            <a:schemeClr val="tx1"/>
                          </a:solidFill>
                        </a:rPr>
                        <a:t>(Weinberg et al.)</a:t>
                      </a:r>
                      <a:endParaRPr lang="en-US" sz="1600" dirty="0">
                        <a:solidFill>
                          <a:schemeClr val="tx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dirty="0" smtClean="0">
                          <a:solidFill>
                            <a:schemeClr val="tx1"/>
                          </a:solidFill>
                        </a:rPr>
                        <a:t> Various </a:t>
                      </a:r>
                      <a:r>
                        <a:rPr lang="en-US" sz="1400" dirty="0" smtClean="0">
                          <a:solidFill>
                            <a:schemeClr val="tx1"/>
                          </a:solidFill>
                        </a:rPr>
                        <a:t>(</a:t>
                      </a:r>
                      <a:r>
                        <a:rPr lang="en-US" sz="1400" kern="1200" dirty="0" smtClean="0">
                          <a:solidFill>
                            <a:schemeClr val="tx1"/>
                          </a:solidFill>
                          <a:latin typeface="+mn-lt"/>
                          <a:ea typeface="+mn-ea"/>
                          <a:cs typeface="+mn-cs"/>
                        </a:rPr>
                        <a:t>Petrinovich &amp; O’Neill, Haidt &amp; Baron, Fessler et al.) </a:t>
                      </a:r>
                      <a:endParaRPr lang="en-US" sz="140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Framing </a:t>
                      </a:r>
                    </a:p>
                    <a:p>
                      <a:pPr algn="ctr"/>
                      <a:r>
                        <a:rPr lang="en-US" sz="2000" b="1" dirty="0" smtClean="0">
                          <a:solidFill>
                            <a:schemeClr val="accent2"/>
                          </a:solidFill>
                          <a:effectLst>
                            <a:outerShdw blurRad="38100" dist="38100" dir="2700000" algn="tl">
                              <a:srgbClr val="000000">
                                <a:alpha val="43137"/>
                              </a:srgbClr>
                            </a:outerShdw>
                          </a:effectLst>
                        </a:rPr>
                        <a:t>Effects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1"/>
                          </a:solidFill>
                        </a:rPr>
                        <a:t> Various </a:t>
                      </a:r>
                      <a:r>
                        <a:rPr lang="en-US" sz="1400" dirty="0" smtClean="0">
                          <a:solidFill>
                            <a:schemeClr val="tx1"/>
                          </a:solidFill>
                        </a:rPr>
                        <a:t>(Tversky</a:t>
                      </a:r>
                      <a:r>
                        <a:rPr lang="en-US" sz="1400" baseline="0" dirty="0" smtClean="0">
                          <a:solidFill>
                            <a:schemeClr val="tx1"/>
                          </a:solidFill>
                        </a:rPr>
                        <a:t> &amp; Kahneman, </a:t>
                      </a:r>
                      <a:r>
                        <a:rPr lang="en-US" sz="1400" kern="1200" dirty="0" smtClean="0">
                          <a:solidFill>
                            <a:schemeClr val="tx1"/>
                          </a:solidFill>
                          <a:latin typeface="+mn-lt"/>
                          <a:ea typeface="+mn-ea"/>
                          <a:cs typeface="+mn-cs"/>
                        </a:rPr>
                        <a:t>Petrinovich &amp; O’Neill, etc.)</a:t>
                      </a:r>
                      <a:endParaRPr lang="en-US" sz="140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t>Environmental</a:t>
                      </a:r>
                    </a:p>
                    <a:p>
                      <a:pPr algn="ctr"/>
                      <a:r>
                        <a:rPr lang="en-US" sz="2000" b="1" dirty="0" smtClean="0"/>
                        <a:t>Factors</a:t>
                      </a:r>
                      <a:endParaRPr lang="en-US" sz="2000" b="1"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Dirty Office</a:t>
                      </a:r>
                      <a:r>
                        <a:rPr lang="en-US" baseline="0" dirty="0" smtClean="0">
                          <a:solidFill>
                            <a:schemeClr val="bg1"/>
                          </a:solidFill>
                        </a:rPr>
                        <a:t> &amp; Lady Macbeth </a:t>
                      </a:r>
                      <a:r>
                        <a:rPr lang="en-US" sz="1400" baseline="0" dirty="0" smtClean="0">
                          <a:solidFill>
                            <a:schemeClr val="bg1"/>
                          </a:solidFill>
                        </a:rPr>
                        <a:t>(Schnall)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bg1"/>
                          </a:solidFill>
                        </a:rPr>
                        <a:t> Saturday Night Live </a:t>
                      </a:r>
                      <a:r>
                        <a:rPr lang="en-US" sz="1400" baseline="0" dirty="0" smtClean="0">
                          <a:solidFill>
                            <a:schemeClr val="bg1"/>
                          </a:solidFill>
                        </a:rPr>
                        <a:t>(</a:t>
                      </a:r>
                      <a:r>
                        <a:rPr lang="en-US" sz="1400" kern="1200" dirty="0" smtClean="0">
                          <a:solidFill>
                            <a:schemeClr val="bg1"/>
                          </a:solidFill>
                          <a:latin typeface="+mn-lt"/>
                          <a:ea typeface="+mn-ea"/>
                          <a:cs typeface="+mn-cs"/>
                        </a:rPr>
                        <a:t>Valdesolo &amp; DeSteno)</a:t>
                      </a:r>
                      <a:endParaRPr lang="en-US" dirty="0">
                        <a:solidFill>
                          <a:schemeClr val="bg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bl>
          </a:graphicData>
        </a:graphic>
      </p:graphicFrame>
      <p:sp>
        <p:nvSpPr>
          <p:cNvPr id="1309698"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9" name="TextBox 8"/>
          <p:cNvSpPr txBox="1"/>
          <p:nvPr/>
        </p:nvSpPr>
        <p:spPr>
          <a:xfrm>
            <a:off x="2695079" y="1732551"/>
            <a:ext cx="1864895" cy="400110"/>
          </a:xfrm>
          <a:prstGeom prst="rect">
            <a:avLst/>
          </a:prstGeom>
          <a:noFill/>
        </p:spPr>
        <p:txBody>
          <a:bodyPr wrap="square" rtlCol="0">
            <a:spAutoFit/>
          </a:bodyPr>
          <a:lstStyle/>
          <a:p>
            <a:r>
              <a:rPr lang="en-US" sz="2000" b="1" dirty="0" smtClean="0"/>
              <a:t>Epistemology</a:t>
            </a:r>
            <a:endParaRPr lang="en-US" sz="2000" b="1" dirty="0"/>
          </a:p>
        </p:txBody>
      </p:sp>
      <p:sp>
        <p:nvSpPr>
          <p:cNvPr id="10" name="TextBox 9"/>
          <p:cNvSpPr txBox="1"/>
          <p:nvPr/>
        </p:nvSpPr>
        <p:spPr>
          <a:xfrm>
            <a:off x="4483760" y="1740574"/>
            <a:ext cx="1864895" cy="400110"/>
          </a:xfrm>
          <a:prstGeom prst="rect">
            <a:avLst/>
          </a:prstGeom>
          <a:noFill/>
        </p:spPr>
        <p:txBody>
          <a:bodyPr wrap="square" rtlCol="0">
            <a:spAutoFit/>
          </a:bodyPr>
          <a:lstStyle/>
          <a:p>
            <a:r>
              <a:rPr lang="en-US" sz="2000" b="1" dirty="0" smtClean="0"/>
              <a:t>Reference</a:t>
            </a:r>
            <a:endParaRPr lang="en-US" sz="2000" b="1" dirty="0"/>
          </a:p>
        </p:txBody>
      </p:sp>
      <p:sp>
        <p:nvSpPr>
          <p:cNvPr id="11" name="TextBox 10"/>
          <p:cNvSpPr txBox="1"/>
          <p:nvPr/>
        </p:nvSpPr>
        <p:spPr>
          <a:xfrm>
            <a:off x="6581262" y="1732551"/>
            <a:ext cx="1864895" cy="400110"/>
          </a:xfrm>
          <a:prstGeom prst="rect">
            <a:avLst/>
          </a:prstGeom>
          <a:noFill/>
        </p:spPr>
        <p:txBody>
          <a:bodyPr wrap="square" rtlCol="0">
            <a:spAutoFit/>
          </a:bodyPr>
          <a:lstStyle/>
          <a:p>
            <a:r>
              <a:rPr lang="en-US" sz="2000" b="1" dirty="0" smtClean="0"/>
              <a:t>Ethics</a:t>
            </a:r>
            <a:endParaRPr lang="en-US" sz="2000" b="1" dirty="0"/>
          </a:p>
        </p:txBody>
      </p:sp>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05A9D77-4DC3-46CB-9DD1-9D843270464C}" type="slidenum">
              <a:rPr lang="en-US"/>
              <a:pPr/>
              <a:t>79</a:t>
            </a:fld>
            <a:endParaRPr lang="en-US"/>
          </a:p>
        </p:txBody>
      </p:sp>
      <p:sp>
        <p:nvSpPr>
          <p:cNvPr id="1426434" name="Rectangle 2"/>
          <p:cNvSpPr>
            <a:spLocks noGrp="1" noChangeArrowheads="1"/>
          </p:cNvSpPr>
          <p:nvPr>
            <p:ph type="title"/>
          </p:nvPr>
        </p:nvSpPr>
        <p:spPr/>
        <p:txBody>
          <a:bodyPr/>
          <a:lstStyle/>
          <a:p>
            <a:pPr algn="ctr"/>
            <a:r>
              <a:rPr lang="en-US" sz="3200">
                <a:latin typeface="Arial" charset="0"/>
              </a:rPr>
              <a:t>Some Empirical Reasons to Worry About the Use of Intuitions as Evidence</a:t>
            </a:r>
            <a:endParaRPr lang="en-US" sz="3800">
              <a:latin typeface="Arial" charset="0"/>
            </a:endParaRPr>
          </a:p>
        </p:txBody>
      </p:sp>
      <p:sp>
        <p:nvSpPr>
          <p:cNvPr id="1426435" name="Rectangle 3"/>
          <p:cNvSpPr>
            <a:spLocks noGrp="1" noChangeArrowheads="1"/>
          </p:cNvSpPr>
          <p:nvPr>
            <p:ph type="body" idx="1"/>
          </p:nvPr>
        </p:nvSpPr>
        <p:spPr>
          <a:xfrm>
            <a:off x="914400" y="1600200"/>
            <a:ext cx="7772400" cy="4648200"/>
          </a:xfrm>
        </p:spPr>
        <p:txBody>
          <a:bodyPr/>
          <a:lstStyle/>
          <a:p>
            <a:r>
              <a:rPr lang="en-US"/>
              <a:t>The empirical studies I’ll focus on falls into four categories</a:t>
            </a:r>
          </a:p>
          <a:p>
            <a:pPr lvl="1">
              <a:spcBef>
                <a:spcPct val="50000"/>
              </a:spcBef>
              <a:buFont typeface="Wingdings" pitchFamily="2" charset="2"/>
              <a:buNone/>
            </a:pPr>
            <a:r>
              <a:rPr lang="en-US"/>
              <a:t>	1.  </a:t>
            </a:r>
            <a:r>
              <a:rPr lang="en-US" sz="2400"/>
              <a:t>Studies that find </a:t>
            </a:r>
            <a:r>
              <a:rPr lang="en-US" sz="2400" b="1">
                <a:solidFill>
                  <a:schemeClr val="accent2"/>
                </a:solidFill>
                <a:effectLst>
                  <a:outerShdw blurRad="38100" dist="38100" dir="2700000" algn="tl">
                    <a:srgbClr val="000000"/>
                  </a:outerShdw>
                </a:effectLst>
              </a:rPr>
              <a:t>demographic differences</a:t>
            </a:r>
            <a:r>
              <a:rPr lang="en-US" sz="2400"/>
              <a:t> in intuitions</a:t>
            </a:r>
          </a:p>
          <a:p>
            <a:pPr lvl="1">
              <a:spcBef>
                <a:spcPct val="50000"/>
              </a:spcBef>
              <a:buFont typeface="Wingdings" pitchFamily="2" charset="2"/>
              <a:buNone/>
            </a:pPr>
            <a:r>
              <a:rPr lang="en-US" sz="2400"/>
              <a:t>	2.  Studies that find </a:t>
            </a:r>
            <a:r>
              <a:rPr lang="en-US" sz="2400" b="1">
                <a:solidFill>
                  <a:schemeClr val="accent2"/>
                </a:solidFill>
                <a:effectLst>
                  <a:outerShdw blurRad="38100" dist="38100" dir="2700000" algn="tl">
                    <a:srgbClr val="000000"/>
                  </a:outerShdw>
                </a:effectLst>
              </a:rPr>
              <a:t>order effects</a:t>
            </a:r>
            <a:r>
              <a:rPr lang="en-US" sz="2400"/>
              <a:t> in intuitions</a:t>
            </a:r>
          </a:p>
          <a:p>
            <a:pPr lvl="1">
              <a:spcBef>
                <a:spcPct val="50000"/>
              </a:spcBef>
              <a:buFont typeface="Wingdings" pitchFamily="2" charset="2"/>
              <a:buNone/>
            </a:pPr>
            <a:r>
              <a:rPr lang="en-US" sz="2400"/>
              <a:t>	3.  Studies that find </a:t>
            </a:r>
            <a:r>
              <a:rPr lang="en-US" sz="2400" b="1">
                <a:solidFill>
                  <a:schemeClr val="accent2"/>
                </a:solidFill>
                <a:effectLst>
                  <a:outerShdw blurRad="38100" dist="38100" dir="2700000" algn="tl">
                    <a:srgbClr val="000000"/>
                  </a:outerShdw>
                </a:effectLst>
              </a:rPr>
              <a:t>framing effects</a:t>
            </a:r>
            <a:r>
              <a:rPr lang="en-US" sz="2400"/>
              <a:t> in intuitions</a:t>
            </a:r>
          </a:p>
          <a:p>
            <a:pPr lvl="1">
              <a:spcBef>
                <a:spcPct val="50000"/>
              </a:spcBef>
              <a:buFont typeface="Wingdings" pitchFamily="2" charset="2"/>
              <a:buNone/>
            </a:pPr>
            <a:r>
              <a:rPr lang="en-US" sz="2400"/>
              <a:t>	4.  Studies that find intuitions are covertly influenced by </a:t>
            </a:r>
            <a:r>
              <a:rPr lang="en-US" sz="2400" b="1">
                <a:solidFill>
                  <a:schemeClr val="accent2"/>
                </a:solidFill>
                <a:effectLst>
                  <a:outerShdw blurRad="38100" dist="38100" dir="2700000" algn="tl">
                    <a:srgbClr val="000000"/>
                  </a:outerShdw>
                </a:effectLst>
              </a:rPr>
              <a:t>environmental factors</a:t>
            </a:r>
            <a:r>
              <a:rPr lang="en-US" sz="2400"/>
              <a:t> which are </a:t>
            </a:r>
            <a:r>
              <a:rPr lang="en-US" sz="2400" b="1">
                <a:solidFill>
                  <a:schemeClr val="accent2"/>
                </a:solidFill>
                <a:effectLst>
                  <a:outerShdw blurRad="38100" dist="38100" dir="2700000" algn="tl">
                    <a:srgbClr val="000000"/>
                  </a:outerShdw>
                </a:effectLst>
              </a:rPr>
              <a:t>irrelevant</a:t>
            </a:r>
            <a:r>
              <a:rPr lang="en-US" sz="2400"/>
              <a:t> to the subject matter of the intuition</a:t>
            </a:r>
          </a:p>
        </p:txBody>
      </p:sp>
      <p:sp>
        <p:nvSpPr>
          <p:cNvPr id="1426436" name="AutoShape 4"/>
          <p:cNvSpPr>
            <a:spLocks noChangeArrowheads="1"/>
          </p:cNvSpPr>
          <p:nvPr/>
        </p:nvSpPr>
        <p:spPr bwMode="auto">
          <a:xfrm>
            <a:off x="762000" y="4146884"/>
            <a:ext cx="914400" cy="457200"/>
          </a:xfrm>
          <a:prstGeom prst="rightArrow">
            <a:avLst>
              <a:gd name="adj1" fmla="val 50000"/>
              <a:gd name="adj2" fmla="val 50000"/>
            </a:avLst>
          </a:prstGeom>
          <a:solidFill>
            <a:srgbClr val="0000FF"/>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44444E-6 L -3.33333E-6 0.08888 " pathEditMode="relative" rAng="0" ptsTypes="AA">
                                      <p:cBhvr>
                                        <p:cTn id="6" dur="500" fill="hold"/>
                                        <p:tgtEl>
                                          <p:spTgt spid="1426436"/>
                                        </p:tgtEl>
                                        <p:attrNameLst>
                                          <p:attrName>ppt_x</p:attrName>
                                          <p:attrName>ppt_y</p:attrName>
                                        </p:attrNameLst>
                                      </p:cBhvr>
                                      <p:rCtr x="0" y="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64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8</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a:spcBef>
                <a:spcPct val="0"/>
              </a:spcBef>
              <a:spcAft>
                <a:spcPct val="35000"/>
              </a:spcAft>
            </a:pPr>
            <a:r>
              <a:rPr lang="en-US" sz="2400" dirty="0" smtClean="0"/>
              <a:t>An example from Plato’s </a:t>
            </a:r>
            <a:r>
              <a:rPr lang="en-US" sz="2400" i="1" dirty="0" smtClean="0"/>
              <a:t>Republic</a:t>
            </a:r>
            <a:endParaRPr lang="en-US" sz="2000" dirty="0" smtClean="0"/>
          </a:p>
          <a:p>
            <a:pPr>
              <a:lnSpc>
                <a:spcPct val="90000"/>
              </a:lnSpc>
              <a:buNone/>
            </a:pPr>
            <a:r>
              <a:rPr lang="en-US" sz="2000" dirty="0" smtClean="0"/>
              <a:t>Well said, </a:t>
            </a:r>
            <a:r>
              <a:rPr lang="en-US" sz="2000" dirty="0" err="1" smtClean="0"/>
              <a:t>Cephalus</a:t>
            </a:r>
            <a:r>
              <a:rPr lang="en-US" sz="2000" dirty="0" smtClean="0"/>
              <a:t>, I replied: but as concerning justice, what is it? – to speak the truth and to pay your debts – no more than this?  And even to this are there not exceptions?  Suppose a friend when in his right mind has deposited arms with me and he asks for them when he is not in his right mind, ought I to given them back to him?  No one would say that I ought or that I should be right in doing so, any more than they would say that I ought always to speak the truth to one who is in his condition.</a:t>
            </a:r>
          </a:p>
          <a:p>
            <a:pPr>
              <a:lnSpc>
                <a:spcPct val="90000"/>
              </a:lnSpc>
              <a:buNone/>
            </a:pPr>
            <a:r>
              <a:rPr lang="en-US" sz="2000" dirty="0" smtClean="0"/>
              <a:t>You are quite right, he replied.</a:t>
            </a:r>
          </a:p>
          <a:p>
            <a:pPr>
              <a:lnSpc>
                <a:spcPct val="90000"/>
              </a:lnSpc>
              <a:buNone/>
            </a:pPr>
            <a:r>
              <a:rPr lang="en-US" sz="2000" dirty="0" smtClean="0"/>
              <a:t>But then, I said, speaking the truth and paying your debts is not a correct definition of justice.</a:t>
            </a:r>
          </a:p>
          <a:p>
            <a:pPr>
              <a:lnSpc>
                <a:spcPct val="90000"/>
              </a:lnSpc>
              <a:buNone/>
            </a:pPr>
            <a:r>
              <a:rPr lang="en-US" sz="2000" dirty="0" smtClean="0"/>
              <a:t>Quite correct, Socrates.		</a:t>
            </a:r>
          </a:p>
          <a:p>
            <a:pPr>
              <a:spcBef>
                <a:spcPct val="0"/>
              </a:spcBef>
              <a:spcAft>
                <a:spcPct val="35000"/>
              </a:spcAft>
              <a:buNone/>
            </a:pPr>
            <a:endParaRPr lang="en-US" sz="2200" dirty="0" smtClean="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34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34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3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9A35DD0-202E-4FCE-880A-D82D7BA34E06}" type="slidenum">
              <a:rPr lang="en-US"/>
              <a:pPr/>
              <a:t>80</a:t>
            </a:fld>
            <a:endParaRPr lang="en-US" dirty="0"/>
          </a:p>
        </p:txBody>
      </p:sp>
      <p:sp>
        <p:nvSpPr>
          <p:cNvPr id="1377282"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1377283" name="Rectangle 3"/>
          <p:cNvSpPr>
            <a:spLocks noGrp="1" noChangeArrowheads="1"/>
          </p:cNvSpPr>
          <p:nvPr>
            <p:ph type="body" idx="1"/>
          </p:nvPr>
        </p:nvSpPr>
        <p:spPr>
          <a:xfrm>
            <a:off x="914400" y="1600200"/>
            <a:ext cx="7772400" cy="4876800"/>
          </a:xfrm>
        </p:spPr>
        <p:txBody>
          <a:bodyPr/>
          <a:lstStyle/>
          <a:p>
            <a:pPr>
              <a:buFont typeface="Wingdings" pitchFamily="2" charset="2"/>
              <a:buNone/>
            </a:pPr>
            <a:r>
              <a:rPr lang="en-US" dirty="0"/>
              <a:t>4. Covert Influence by Irrelevant Environmental Factors</a:t>
            </a:r>
            <a:r>
              <a:rPr lang="en-US" sz="2400" dirty="0"/>
              <a:t> </a:t>
            </a:r>
          </a:p>
          <a:p>
            <a:pPr lvl="1">
              <a:spcBef>
                <a:spcPct val="30000"/>
              </a:spcBef>
            </a:pPr>
            <a:r>
              <a:rPr lang="en-US" sz="2200" dirty="0"/>
              <a:t>Studies of framing show that intuitions or judgments are covertly influenced by </a:t>
            </a:r>
            <a:r>
              <a:rPr lang="en-US" sz="2200" b="1" i="1" dirty="0">
                <a:solidFill>
                  <a:schemeClr val="accent2"/>
                </a:solidFill>
                <a:effectLst>
                  <a:outerShdw blurRad="38100" dist="38100" dir="2700000" algn="tl">
                    <a:srgbClr val="000000"/>
                  </a:outerShdw>
                </a:effectLst>
              </a:rPr>
              <a:t>features of the question</a:t>
            </a:r>
            <a:r>
              <a:rPr lang="en-US" sz="2200" dirty="0"/>
              <a:t> that are irrelevant to the issue at hand.  </a:t>
            </a:r>
          </a:p>
          <a:p>
            <a:pPr lvl="1">
              <a:spcBef>
                <a:spcPct val="30000"/>
              </a:spcBef>
            </a:pPr>
            <a:endParaRPr lang="en-US" sz="2200" dirty="0"/>
          </a:p>
          <a:p>
            <a:pPr lvl="1">
              <a:spcBef>
                <a:spcPct val="30000"/>
              </a:spcBef>
            </a:pPr>
            <a:r>
              <a:rPr lang="en-US" sz="2200" dirty="0"/>
              <a:t>There is also a large body of work showing that, in many cases, people’s judgments, choices and behavior are influenced by features of the</a:t>
            </a:r>
            <a:r>
              <a:rPr lang="en-US" sz="2200" i="1" dirty="0"/>
              <a:t> </a:t>
            </a:r>
            <a:r>
              <a:rPr lang="en-US" sz="2200" b="1" i="1" dirty="0">
                <a:solidFill>
                  <a:schemeClr val="accent2"/>
                </a:solidFill>
                <a:effectLst>
                  <a:outerShdw blurRad="38100" dist="38100" dir="2700000" algn="tl">
                    <a:srgbClr val="000000"/>
                  </a:outerShdw>
                </a:effectLst>
              </a:rPr>
              <a:t>physical or social situation</a:t>
            </a:r>
            <a:r>
              <a:rPr lang="en-US" sz="2200" dirty="0"/>
              <a:t> in which the judgment is elicited – features which are </a:t>
            </a:r>
            <a:r>
              <a:rPr lang="en-US" sz="2200" b="1" dirty="0">
                <a:solidFill>
                  <a:schemeClr val="accent2"/>
                </a:solidFill>
                <a:effectLst>
                  <a:outerShdw blurRad="38100" dist="38100" dir="2700000" algn="tl">
                    <a:srgbClr val="000000"/>
                  </a:outerShdw>
                </a:effectLst>
              </a:rPr>
              <a:t>utterly irrelevant</a:t>
            </a:r>
            <a:r>
              <a:rPr lang="en-US" sz="2200" dirty="0"/>
              <a:t> to the substance of the judgment.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7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A30B6B9-7AC9-4829-9EFD-7BAEC1269CA4}" type="slidenum">
              <a:rPr lang="en-US"/>
              <a:pPr/>
              <a:t>81</a:t>
            </a:fld>
            <a:endParaRPr lang="en-US" dirty="0"/>
          </a:p>
        </p:txBody>
      </p:sp>
      <p:sp>
        <p:nvSpPr>
          <p:cNvPr id="1381378"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1381379" name="Rectangle 3"/>
          <p:cNvSpPr>
            <a:spLocks noGrp="1" noChangeArrowheads="1"/>
          </p:cNvSpPr>
          <p:nvPr>
            <p:ph type="body" idx="1"/>
          </p:nvPr>
        </p:nvSpPr>
        <p:spPr>
          <a:xfrm>
            <a:off x="914400" y="1600200"/>
            <a:ext cx="7772400" cy="4876800"/>
          </a:xfrm>
        </p:spPr>
        <p:txBody>
          <a:bodyPr/>
          <a:lstStyle/>
          <a:p>
            <a:r>
              <a:rPr lang="en-US" sz="2400" b="1" dirty="0">
                <a:solidFill>
                  <a:schemeClr val="accent2"/>
                </a:solidFill>
                <a:effectLst>
                  <a:outerShdw blurRad="38100" dist="38100" dir="2700000" algn="tl">
                    <a:srgbClr val="000000"/>
                  </a:outerShdw>
                </a:effectLst>
              </a:rPr>
              <a:t>Schnall</a:t>
            </a:r>
            <a:r>
              <a:rPr lang="en-US" sz="2400" dirty="0"/>
              <a:t> &amp; colleagues asked subjects to make judgments about whether the characters described in 24 brief vignettes were doing something wrong, and to rate the wrongness on a 7 point Likert scale.</a:t>
            </a:r>
          </a:p>
          <a:p>
            <a:pPr>
              <a:spcBef>
                <a:spcPct val="50000"/>
              </a:spcBef>
            </a:pPr>
            <a:r>
              <a:rPr lang="en-US" sz="2400" dirty="0"/>
              <a:t>Some of the subjects performed the task at a clean and tidy desk.  </a:t>
            </a:r>
          </a:p>
          <a:p>
            <a:pPr>
              <a:spcBef>
                <a:spcPct val="50000"/>
              </a:spcBef>
            </a:pPr>
            <a:r>
              <a:rPr lang="en-US" sz="2400" dirty="0"/>
              <a:t>Others did it at a desk arranged to evoke mild feelings of disgust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13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1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4DA0A15-7B02-4304-B3B1-7CCF47EFDB6F}" type="slidenum">
              <a:rPr lang="en-US"/>
              <a:pPr/>
              <a:t>82</a:t>
            </a:fld>
            <a:endParaRPr lang="en-US" dirty="0"/>
          </a:p>
        </p:txBody>
      </p:sp>
      <p:sp>
        <p:nvSpPr>
          <p:cNvPr id="1385474"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pic>
        <p:nvPicPr>
          <p:cNvPr id="1385476" name="Picture 4" descr="pizza 2"/>
          <p:cNvPicPr>
            <a:picLocks noGrp="1" noChangeAspect="1" noChangeArrowheads="1"/>
          </p:cNvPicPr>
          <p:nvPr>
            <p:ph type="body" idx="1"/>
          </p:nvPr>
        </p:nvPicPr>
        <p:blipFill>
          <a:blip r:embed="rId3" cstate="print"/>
          <a:srcRect l="32126"/>
          <a:stretch>
            <a:fillRect/>
          </a:stretch>
        </p:blipFill>
        <p:spPr>
          <a:xfrm>
            <a:off x="4267200" y="1905000"/>
            <a:ext cx="4610100" cy="3798888"/>
          </a:xfrm>
          <a:noFill/>
          <a:ln w="12700">
            <a:solidFill>
              <a:schemeClr val="hlink"/>
            </a:solidFill>
          </a:ln>
        </p:spPr>
      </p:pic>
      <p:sp>
        <p:nvSpPr>
          <p:cNvPr id="1385477" name="Rectangle 5"/>
          <p:cNvSpPr>
            <a:spLocks noChangeArrowheads="1"/>
          </p:cNvSpPr>
          <p:nvPr/>
        </p:nvSpPr>
        <p:spPr bwMode="auto">
          <a:xfrm>
            <a:off x="685800" y="2209800"/>
            <a:ext cx="3810000" cy="2971800"/>
          </a:xfrm>
          <a:prstGeom prst="rect">
            <a:avLst/>
          </a:prstGeom>
          <a:noFill/>
          <a:ln w="9525">
            <a:noFill/>
            <a:miter lim="800000"/>
            <a:headEnd/>
            <a:tailEnd/>
          </a:ln>
          <a:effectLst/>
        </p:spPr>
        <p:txBody>
          <a:bodyPr/>
          <a:lstStyle/>
          <a:p>
            <a:pPr marL="342900" indent="-342900" algn="l">
              <a:spcBef>
                <a:spcPct val="20000"/>
              </a:spcBef>
              <a:buClr>
                <a:schemeClr val="folHlink"/>
              </a:buClr>
              <a:buSzPct val="90000"/>
              <a:buFont typeface="Wingdings" pitchFamily="2" charset="2"/>
              <a:buChar char="n"/>
            </a:pPr>
            <a:r>
              <a:rPr lang="en-US" sz="2400" dirty="0">
                <a:solidFill>
                  <a:schemeClr val="tx1"/>
                </a:solidFill>
                <a:latin typeface="Arial" charset="0"/>
              </a:rPr>
              <a:t>greasy pizza boxes </a:t>
            </a:r>
          </a:p>
          <a:p>
            <a:pPr marL="342900" indent="-342900" algn="l">
              <a:spcBef>
                <a:spcPct val="20000"/>
              </a:spcBef>
              <a:buClr>
                <a:schemeClr val="folHlink"/>
              </a:buClr>
              <a:buSzPct val="90000"/>
              <a:buFont typeface="Wingdings" pitchFamily="2" charset="2"/>
              <a:buChar char="n"/>
            </a:pPr>
            <a:r>
              <a:rPr lang="en-US" sz="2400" dirty="0">
                <a:solidFill>
                  <a:schemeClr val="tx1"/>
                </a:solidFill>
                <a:latin typeface="Arial" charset="0"/>
              </a:rPr>
              <a:t>sticky chair</a:t>
            </a:r>
          </a:p>
          <a:p>
            <a:pPr marL="342900" indent="-342900" algn="l">
              <a:spcBef>
                <a:spcPct val="20000"/>
              </a:spcBef>
              <a:buClr>
                <a:schemeClr val="folHlink"/>
              </a:buClr>
              <a:buSzPct val="90000"/>
              <a:buFont typeface="Wingdings" pitchFamily="2" charset="2"/>
              <a:buChar char="n"/>
            </a:pPr>
            <a:r>
              <a:rPr lang="en-US" sz="2400" dirty="0">
                <a:solidFill>
                  <a:schemeClr val="tx1"/>
                </a:solidFill>
                <a:latin typeface="Arial" charset="0"/>
              </a:rPr>
              <a:t>a dried up smoothie</a:t>
            </a:r>
          </a:p>
          <a:p>
            <a:pPr marL="342900" indent="-342900" algn="l">
              <a:spcBef>
                <a:spcPct val="20000"/>
              </a:spcBef>
              <a:buClr>
                <a:schemeClr val="folHlink"/>
              </a:buClr>
              <a:buSzPct val="90000"/>
              <a:buFont typeface="Wingdings" pitchFamily="2" charset="2"/>
              <a:buChar char="n"/>
            </a:pPr>
            <a:r>
              <a:rPr lang="en-US" sz="2400" dirty="0">
                <a:solidFill>
                  <a:schemeClr val="tx1"/>
                </a:solidFill>
                <a:latin typeface="Arial" charset="0"/>
              </a:rPr>
              <a:t>a chewed up pen</a:t>
            </a:r>
          </a:p>
          <a:p>
            <a:pPr marL="742950" lvl="1" indent="-285750" algn="l">
              <a:spcBef>
                <a:spcPct val="20000"/>
              </a:spcBef>
              <a:buClr>
                <a:schemeClr val="accent1"/>
              </a:buClr>
              <a:buSzPct val="75000"/>
              <a:buFont typeface="Wingdings" pitchFamily="2" charset="2"/>
              <a:buChar char="n"/>
            </a:pPr>
            <a:endParaRPr lang="en-US" sz="2400" dirty="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0148" name="Picture 4" descr="pizza 2"/>
          <p:cNvPicPr>
            <a:picLocks noChangeAspect="1" noChangeArrowheads="1"/>
          </p:cNvPicPr>
          <p:nvPr/>
        </p:nvPicPr>
        <p:blipFill>
          <a:blip r:embed="rId3" cstate="print"/>
          <a:srcRect l="32126"/>
          <a:stretch>
            <a:fillRect/>
          </a:stretch>
        </p:blipFill>
        <p:spPr bwMode="auto">
          <a:xfrm>
            <a:off x="4876800" y="1828800"/>
            <a:ext cx="3238500" cy="4724400"/>
          </a:xfrm>
          <a:prstGeom prst="upArrow">
            <a:avLst>
              <a:gd name="adj1" fmla="val 67833"/>
              <a:gd name="adj2" fmla="val 41084"/>
            </a:avLst>
          </a:prstGeom>
          <a:noFill/>
          <a:ln w="12700">
            <a:solidFill>
              <a:schemeClr val="hlink"/>
            </a:solidFill>
            <a:miter lim="800000"/>
            <a:headEnd/>
            <a:tailEnd/>
          </a:ln>
          <a:effectLst>
            <a:glow rad="228600">
              <a:schemeClr val="accent6">
                <a:alpha val="40000"/>
              </a:schemeClr>
            </a:glow>
          </a:effectLst>
        </p:spPr>
      </p:pic>
      <p:sp>
        <p:nvSpPr>
          <p:cNvPr id="5" name="Slide Number Placeholder 5"/>
          <p:cNvSpPr>
            <a:spLocks noGrp="1"/>
          </p:cNvSpPr>
          <p:nvPr>
            <p:ph type="sldNum" sz="quarter" idx="12"/>
          </p:nvPr>
        </p:nvSpPr>
        <p:spPr/>
        <p:txBody>
          <a:bodyPr/>
          <a:lstStyle/>
          <a:p>
            <a:fld id="{2CFA6432-7E4C-499D-8334-0C1012E36D3F}" type="slidenum">
              <a:rPr lang="en-US"/>
              <a:pPr/>
              <a:t>83</a:t>
            </a:fld>
            <a:endParaRPr lang="en-US" dirty="0"/>
          </a:p>
        </p:txBody>
      </p:sp>
      <p:sp>
        <p:nvSpPr>
          <p:cNvPr id="1030147" name="Rectangle 3"/>
          <p:cNvSpPr>
            <a:spLocks noGrp="1" noChangeArrowheads="1"/>
          </p:cNvSpPr>
          <p:nvPr>
            <p:ph type="body" idx="1"/>
          </p:nvPr>
        </p:nvSpPr>
        <p:spPr>
          <a:xfrm>
            <a:off x="914400" y="1600200"/>
            <a:ext cx="7772400" cy="4876800"/>
          </a:xfrm>
        </p:spPr>
        <p:txBody>
          <a:bodyPr/>
          <a:lstStyle/>
          <a:p>
            <a:endParaRPr lang="en-US" dirty="0"/>
          </a:p>
          <a:p>
            <a:r>
              <a:rPr lang="en-US" dirty="0" smtClean="0"/>
              <a:t>Judgments </a:t>
            </a:r>
            <a:r>
              <a:rPr lang="en-US" dirty="0"/>
              <a:t>of the subjects in the disgust evoking environment were </a:t>
            </a:r>
            <a:r>
              <a:rPr lang="en-US" b="1" dirty="0">
                <a:solidFill>
                  <a:schemeClr val="accent2"/>
                </a:solidFill>
                <a:effectLst>
                  <a:outerShdw blurRad="38100" dist="38100" dir="2700000" algn="tl">
                    <a:srgbClr val="000000"/>
                  </a:outerShdw>
                </a:effectLst>
              </a:rPr>
              <a:t>significantly more severe! </a:t>
            </a:r>
            <a:endParaRPr lang="en-US" sz="2600" b="1" dirty="0">
              <a:solidFill>
                <a:schemeClr val="accent2"/>
              </a:solidFill>
              <a:effectLst>
                <a:outerShdw blurRad="38100" dist="38100" dir="2700000" algn="tl">
                  <a:srgbClr val="000000"/>
                </a:outerShdw>
              </a:effectLst>
            </a:endParaRPr>
          </a:p>
        </p:txBody>
      </p:sp>
      <p:sp>
        <p:nvSpPr>
          <p:cNvPr id="7" name="Rectangle 2"/>
          <p:cNvSpPr>
            <a:spLocks noGrp="1" noChangeArrowheads="1"/>
          </p:cNvSpPr>
          <p:nvPr>
            <p:ph type="title"/>
          </p:nvPr>
        </p:nvSpPr>
        <p:spPr>
          <a:xfrm>
            <a:off x="914400" y="277813"/>
            <a:ext cx="7772400" cy="1143000"/>
          </a:xfrm>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148"/>
                                        </p:tgtEl>
                                        <p:attrNameLst>
                                          <p:attrName>style.visibility</p:attrName>
                                        </p:attrNameLst>
                                      </p:cBhvr>
                                      <p:to>
                                        <p:strVal val="visible"/>
                                      </p:to>
                                    </p:set>
                                    <p:animEffect transition="in" filter="wipe(down)">
                                      <p:cBhvr>
                                        <p:cTn id="7" dur="500"/>
                                        <p:tgtEl>
                                          <p:spTgt spid="1030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4045586-EB7F-4053-8E5E-16BBBE174E49}" type="slidenum">
              <a:rPr lang="en-US"/>
              <a:pPr/>
              <a:t>84</a:t>
            </a:fld>
            <a:endParaRPr lang="en-US" dirty="0"/>
          </a:p>
        </p:txBody>
      </p:sp>
      <p:sp>
        <p:nvSpPr>
          <p:cNvPr id="1042435" name="Rectangle 3"/>
          <p:cNvSpPr>
            <a:spLocks noGrp="1" noChangeArrowheads="1"/>
          </p:cNvSpPr>
          <p:nvPr>
            <p:ph type="body" idx="1"/>
          </p:nvPr>
        </p:nvSpPr>
        <p:spPr>
          <a:xfrm>
            <a:off x="914400" y="2057400"/>
            <a:ext cx="4648200" cy="4343400"/>
          </a:xfrm>
          <a:noFill/>
          <a:ln/>
        </p:spPr>
        <p:txBody>
          <a:bodyPr/>
          <a:lstStyle/>
          <a:p>
            <a:r>
              <a:rPr lang="en-US" b="1" dirty="0">
                <a:solidFill>
                  <a:schemeClr val="accent2"/>
                </a:solidFill>
                <a:effectLst>
                  <a:outerShdw blurRad="38100" dist="38100" dir="2700000" algn="tl">
                    <a:srgbClr val="000000"/>
                  </a:outerShdw>
                </a:effectLst>
              </a:rPr>
              <a:t>Schnall &amp; Prinz</a:t>
            </a:r>
            <a:r>
              <a:rPr lang="en-US" dirty="0"/>
              <a:t> have recently shown that anger induction leads participants make more severe moral judgments in some cases but not in others</a:t>
            </a:r>
            <a:endParaRPr lang="en-US" sz="3400" dirty="0"/>
          </a:p>
        </p:txBody>
      </p:sp>
      <p:pic>
        <p:nvPicPr>
          <p:cNvPr id="1042436" name="Picture 4" descr="anger"/>
          <p:cNvPicPr>
            <a:picLocks noChangeAspect="1" noChangeArrowheads="1"/>
          </p:cNvPicPr>
          <p:nvPr/>
        </p:nvPicPr>
        <p:blipFill>
          <a:blip r:embed="rId3" cstate="print"/>
          <a:srcRect/>
          <a:stretch>
            <a:fillRect/>
          </a:stretch>
        </p:blipFill>
        <p:spPr bwMode="auto">
          <a:xfrm>
            <a:off x="5943600" y="2057400"/>
            <a:ext cx="2743200" cy="4419600"/>
          </a:xfrm>
          <a:prstGeom prst="rect">
            <a:avLst/>
          </a:prstGeom>
          <a:noFill/>
          <a:ln w="19050">
            <a:solidFill>
              <a:srgbClr val="990000"/>
            </a:solidFill>
            <a:miter lim="800000"/>
            <a:headEnd/>
            <a:tailEnd/>
          </a:ln>
          <a:scene3d>
            <a:camera prst="perspectiveContrastingLeftFacing"/>
            <a:lightRig rig="threePt" dir="t"/>
          </a:scene3d>
        </p:spPr>
      </p:pic>
      <p:sp>
        <p:nvSpPr>
          <p:cNvPr id="7" name="Rectangle 2"/>
          <p:cNvSpPr>
            <a:spLocks noGrp="1" noChangeArrowheads="1"/>
          </p:cNvSpPr>
          <p:nvPr>
            <p:ph type="title"/>
          </p:nvPr>
        </p:nvSpPr>
        <p:spPr>
          <a:xfrm>
            <a:off x="914400" y="277813"/>
            <a:ext cx="7772400" cy="1143000"/>
          </a:xfrm>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837B90B-71E6-4BCA-B553-E77C0A47DE9C}" type="slidenum">
              <a:rPr lang="en-US"/>
              <a:pPr/>
              <a:t>85</a:t>
            </a:fld>
            <a:endParaRPr lang="en-US" dirty="0"/>
          </a:p>
        </p:txBody>
      </p:sp>
      <p:sp>
        <p:nvSpPr>
          <p:cNvPr id="1044483" name="Rectangle 3"/>
          <p:cNvSpPr>
            <a:spLocks noGrp="1" noChangeArrowheads="1"/>
          </p:cNvSpPr>
          <p:nvPr>
            <p:ph type="body" idx="1"/>
          </p:nvPr>
        </p:nvSpPr>
        <p:spPr>
          <a:xfrm>
            <a:off x="914400" y="1600200"/>
            <a:ext cx="7810500" cy="4800600"/>
          </a:xfrm>
        </p:spPr>
        <p:txBody>
          <a:bodyPr/>
          <a:lstStyle/>
          <a:p>
            <a:r>
              <a:rPr lang="en-US" sz="2400" b="1" dirty="0">
                <a:solidFill>
                  <a:schemeClr val="accent2"/>
                </a:solidFill>
                <a:effectLst>
                  <a:outerShdw blurRad="38100" dist="38100" dir="2700000" algn="tl">
                    <a:srgbClr val="000000"/>
                  </a:outerShdw>
                </a:effectLst>
              </a:rPr>
              <a:t>The Lady Macbeth Effect</a:t>
            </a:r>
          </a:p>
          <a:p>
            <a:endParaRPr lang="en-US" sz="2400" dirty="0"/>
          </a:p>
          <a:p>
            <a:pPr lvl="1"/>
            <a:r>
              <a:rPr lang="en-US" sz="2200" b="1" dirty="0">
                <a:solidFill>
                  <a:schemeClr val="accent2"/>
                </a:solidFill>
                <a:effectLst>
                  <a:outerShdw blurRad="38100" dist="38100" dir="2700000" algn="tl">
                    <a:srgbClr val="000000"/>
                  </a:outerShdw>
                </a:effectLst>
              </a:rPr>
              <a:t>Zhong &amp; Liljenquist</a:t>
            </a:r>
            <a:r>
              <a:rPr lang="en-US" sz="2200" dirty="0"/>
              <a:t> have shown that recalling an </a:t>
            </a:r>
            <a:r>
              <a:rPr lang="en-US" sz="2200" b="1" dirty="0">
                <a:solidFill>
                  <a:schemeClr val="accent2"/>
                </a:solidFill>
                <a:effectLst>
                  <a:outerShdw blurRad="38100" dist="38100" dir="2700000" algn="tl">
                    <a:srgbClr val="000000"/>
                  </a:outerShdw>
                </a:effectLst>
              </a:rPr>
              <a:t>unethical deed</a:t>
            </a:r>
            <a:r>
              <a:rPr lang="en-US" sz="2200" dirty="0"/>
              <a:t> increased the desire for products related to cleansing, like antiseptic wipes</a:t>
            </a:r>
          </a:p>
          <a:p>
            <a:pPr lvl="1"/>
            <a:endParaRPr lang="en-US" sz="2200" dirty="0"/>
          </a:p>
          <a:p>
            <a:pPr lvl="1"/>
            <a:r>
              <a:rPr lang="en-US" sz="2200" dirty="0"/>
              <a:t>And that </a:t>
            </a:r>
            <a:r>
              <a:rPr lang="en-US" sz="2200" b="1" dirty="0">
                <a:solidFill>
                  <a:schemeClr val="accent2"/>
                </a:solidFill>
                <a:effectLst>
                  <a:outerShdw blurRad="38100" dist="38100" dir="2700000" algn="tl">
                    <a:srgbClr val="000000"/>
                  </a:outerShdw>
                </a:effectLst>
              </a:rPr>
              <a:t>cleaning one’s hands</a:t>
            </a:r>
            <a:r>
              <a:rPr lang="en-US" sz="2200" dirty="0"/>
              <a:t> after describing a past unethical deed </a:t>
            </a:r>
            <a:r>
              <a:rPr lang="en-US" sz="2200" b="1" dirty="0">
                <a:solidFill>
                  <a:schemeClr val="accent2"/>
                </a:solidFill>
                <a:effectLst>
                  <a:outerShdw blurRad="38100" dist="38100" dir="2700000" algn="tl">
                    <a:srgbClr val="000000"/>
                  </a:outerShdw>
                </a:effectLst>
              </a:rPr>
              <a:t>reduced moral emotions</a:t>
            </a:r>
            <a:r>
              <a:rPr lang="en-US" sz="2200" dirty="0"/>
              <a:t> like guilt &amp; shame</a:t>
            </a:r>
          </a:p>
          <a:p>
            <a:pPr lvl="2"/>
            <a:r>
              <a:rPr lang="en-US" sz="2100" dirty="0"/>
              <a:t> and also </a:t>
            </a:r>
            <a:r>
              <a:rPr lang="en-US" sz="2100" b="1" dirty="0">
                <a:solidFill>
                  <a:schemeClr val="accent2"/>
                </a:solidFill>
                <a:effectLst>
                  <a:outerShdw blurRad="38100" dist="38100" dir="2700000" algn="tl">
                    <a:srgbClr val="000000"/>
                  </a:outerShdw>
                </a:effectLst>
              </a:rPr>
              <a:t>reduced the likelihood that participants would volunteer to help</a:t>
            </a:r>
            <a:r>
              <a:rPr lang="en-US" sz="2100" dirty="0"/>
              <a:t> a desperate graduate student! </a:t>
            </a:r>
            <a:endParaRPr lang="en-US" sz="2900" dirty="0"/>
          </a:p>
        </p:txBody>
      </p:sp>
      <p:sp>
        <p:nvSpPr>
          <p:cNvPr id="6" name="Rectangle 2"/>
          <p:cNvSpPr>
            <a:spLocks noGrp="1" noChangeArrowheads="1"/>
          </p:cNvSpPr>
          <p:nvPr>
            <p:ph type="title"/>
          </p:nvPr>
        </p:nvSpPr>
        <p:spPr>
          <a:xfrm>
            <a:off x="914400" y="277813"/>
            <a:ext cx="7772400" cy="1143000"/>
          </a:xfrm>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4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D9376E1-30B8-4404-A238-32375C20E799}" type="slidenum">
              <a:rPr lang="en-US"/>
              <a:pPr/>
              <a:t>86</a:t>
            </a:fld>
            <a:endParaRPr lang="en-US" dirty="0"/>
          </a:p>
        </p:txBody>
      </p:sp>
      <p:sp>
        <p:nvSpPr>
          <p:cNvPr id="1387522"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1387523" name="Rectangle 3"/>
          <p:cNvSpPr>
            <a:spLocks noGrp="1" noChangeArrowheads="1"/>
          </p:cNvSpPr>
          <p:nvPr>
            <p:ph type="body" idx="1"/>
          </p:nvPr>
        </p:nvSpPr>
        <p:spPr>
          <a:xfrm>
            <a:off x="914400" y="1600200"/>
            <a:ext cx="4343400" cy="4876800"/>
          </a:xfrm>
        </p:spPr>
        <p:txBody>
          <a:bodyPr/>
          <a:lstStyle/>
          <a:p>
            <a:r>
              <a:rPr lang="en-US" sz="2400" dirty="0"/>
              <a:t>In another experiment, illustrating </a:t>
            </a:r>
            <a:r>
              <a:rPr lang="en-US" sz="2400" dirty="0" smtClean="0"/>
              <a:t>the </a:t>
            </a:r>
            <a:r>
              <a:rPr lang="en-US" sz="2400" b="1" dirty="0" smtClean="0">
                <a:solidFill>
                  <a:schemeClr val="accent2"/>
                </a:solidFill>
                <a:effectLst>
                  <a:outerShdw blurRad="38100" dist="38100" dir="2700000" algn="tl">
                    <a:srgbClr val="000000"/>
                  </a:outerShdw>
                </a:effectLst>
              </a:rPr>
              <a:t>Lady Macbeth Effect</a:t>
            </a:r>
            <a:r>
              <a:rPr lang="en-US" sz="2400" dirty="0" smtClean="0"/>
              <a:t>, Schnall </a:t>
            </a:r>
            <a:r>
              <a:rPr lang="en-US" sz="2400" dirty="0"/>
              <a:t>&amp; colleagues found that the </a:t>
            </a:r>
            <a:r>
              <a:rPr lang="en-US" sz="2400" b="1" dirty="0" smtClean="0">
                <a:solidFill>
                  <a:schemeClr val="accent2"/>
                </a:solidFill>
                <a:effectLst>
                  <a:outerShdw blurRad="38100" dist="38100" dir="2700000" algn="tl">
                    <a:srgbClr val="000000"/>
                  </a:outerShdw>
                </a:effectLst>
              </a:rPr>
              <a:t> moral judgments </a:t>
            </a:r>
            <a:r>
              <a:rPr lang="en-US" sz="2400" dirty="0" smtClean="0"/>
              <a:t>of </a:t>
            </a:r>
            <a:r>
              <a:rPr lang="en-US" sz="2400" dirty="0"/>
              <a:t>subjects who had just used an alcohol based cleaning gel were </a:t>
            </a:r>
            <a:r>
              <a:rPr lang="en-US" sz="2400" b="1" dirty="0">
                <a:solidFill>
                  <a:schemeClr val="accent2"/>
                </a:solidFill>
                <a:effectLst>
                  <a:outerShdw blurRad="38100" dist="38100" dir="2700000" algn="tl">
                    <a:srgbClr val="000000"/>
                  </a:outerShdw>
                </a:effectLst>
              </a:rPr>
              <a:t>significantly less severe</a:t>
            </a:r>
            <a:r>
              <a:rPr lang="en-US" sz="2400" dirty="0"/>
              <a:t> </a:t>
            </a:r>
            <a:r>
              <a:rPr lang="en-US" sz="2400" dirty="0">
                <a:solidFill>
                  <a:schemeClr val="bg1"/>
                </a:solidFill>
              </a:rPr>
              <a:t>than the judgments of subjects who had used an ordinary non-cleansing hand cream</a:t>
            </a:r>
            <a:r>
              <a:rPr lang="en-US" sz="2400" dirty="0"/>
              <a:t> </a:t>
            </a:r>
          </a:p>
        </p:txBody>
      </p:sp>
      <p:pic>
        <p:nvPicPr>
          <p:cNvPr id="1387524" name="Picture 4" descr="hand gell -alcohol"/>
          <p:cNvPicPr>
            <a:picLocks noChangeAspect="1" noChangeArrowheads="1"/>
          </p:cNvPicPr>
          <p:nvPr/>
        </p:nvPicPr>
        <p:blipFill>
          <a:blip r:embed="rId3" cstate="print"/>
          <a:srcRect/>
          <a:stretch>
            <a:fillRect/>
          </a:stretch>
        </p:blipFill>
        <p:spPr bwMode="auto">
          <a:xfrm>
            <a:off x="5410200" y="1600200"/>
            <a:ext cx="3490913" cy="2595563"/>
          </a:xfrm>
          <a:prstGeom prst="rect">
            <a:avLst/>
          </a:prstGeom>
          <a:noFill/>
          <a:ln w="19050">
            <a:solidFill>
              <a:schemeClr val="accent1"/>
            </a:solidFill>
            <a:miter lim="800000"/>
            <a:headEnd/>
            <a:tailEnd/>
          </a:ln>
        </p:spPr>
      </p:pic>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45EAECB-246F-47A8-A905-4A9B9867FB3F}" type="slidenum">
              <a:rPr lang="en-US"/>
              <a:pPr/>
              <a:t>87</a:t>
            </a:fld>
            <a:endParaRPr lang="en-US" dirty="0"/>
          </a:p>
        </p:txBody>
      </p:sp>
      <p:pic>
        <p:nvPicPr>
          <p:cNvPr id="1430530" name="Picture 2" descr="hand cream"/>
          <p:cNvPicPr>
            <a:picLocks noChangeAspect="1" noChangeArrowheads="1"/>
          </p:cNvPicPr>
          <p:nvPr/>
        </p:nvPicPr>
        <p:blipFill>
          <a:blip r:embed="rId3" cstate="print"/>
          <a:srcRect l="4178" t="5081" r="4178" b="2541"/>
          <a:stretch>
            <a:fillRect/>
          </a:stretch>
        </p:blipFill>
        <p:spPr bwMode="auto">
          <a:xfrm rot="18023331">
            <a:off x="6515894" y="4228306"/>
            <a:ext cx="1741488" cy="2886075"/>
          </a:xfrm>
          <a:prstGeom prst="rect">
            <a:avLst/>
          </a:prstGeom>
          <a:noFill/>
        </p:spPr>
      </p:pic>
      <p:sp>
        <p:nvSpPr>
          <p:cNvPr id="1430531" name="Rectangle 3"/>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1430532" name="Rectangle 4"/>
          <p:cNvSpPr>
            <a:spLocks noGrp="1" noChangeArrowheads="1"/>
          </p:cNvSpPr>
          <p:nvPr>
            <p:ph type="body" idx="1"/>
          </p:nvPr>
        </p:nvSpPr>
        <p:spPr>
          <a:xfrm>
            <a:off x="914400" y="1600200"/>
            <a:ext cx="4343400" cy="4876800"/>
          </a:xfrm>
        </p:spPr>
        <p:txBody>
          <a:bodyPr/>
          <a:lstStyle/>
          <a:p>
            <a:r>
              <a:rPr lang="en-US" sz="2400" dirty="0"/>
              <a:t>In another experiment, illustrating </a:t>
            </a:r>
            <a:r>
              <a:rPr lang="en-US" sz="2400" dirty="0" smtClean="0"/>
              <a:t>the </a:t>
            </a:r>
            <a:r>
              <a:rPr lang="en-US" sz="2400" b="1" dirty="0" smtClean="0">
                <a:solidFill>
                  <a:schemeClr val="accent2"/>
                </a:solidFill>
                <a:effectLst>
                  <a:outerShdw blurRad="38100" dist="38100" dir="2700000" algn="tl">
                    <a:srgbClr val="000000"/>
                  </a:outerShdw>
                </a:effectLst>
              </a:rPr>
              <a:t>Lady </a:t>
            </a:r>
            <a:r>
              <a:rPr lang="en-US" sz="2400" b="1" dirty="0">
                <a:solidFill>
                  <a:schemeClr val="accent2"/>
                </a:solidFill>
                <a:effectLst>
                  <a:outerShdw blurRad="38100" dist="38100" dir="2700000" algn="tl">
                    <a:srgbClr val="000000"/>
                  </a:outerShdw>
                </a:effectLst>
              </a:rPr>
              <a:t>Macbeth </a:t>
            </a:r>
            <a:r>
              <a:rPr lang="en-US" sz="2400" b="1" dirty="0" smtClean="0">
                <a:solidFill>
                  <a:schemeClr val="accent2"/>
                </a:solidFill>
                <a:effectLst>
                  <a:outerShdw blurRad="38100" dist="38100" dir="2700000" algn="tl">
                    <a:srgbClr val="000000"/>
                  </a:outerShdw>
                </a:effectLst>
              </a:rPr>
              <a:t>Effect</a:t>
            </a:r>
            <a:r>
              <a:rPr lang="en-US" sz="2400" dirty="0" smtClean="0"/>
              <a:t>, </a:t>
            </a:r>
            <a:r>
              <a:rPr lang="en-US" sz="2400" dirty="0"/>
              <a:t>Schnall &amp; colleagues found that the </a:t>
            </a:r>
            <a:r>
              <a:rPr lang="en-US" sz="2400" b="1" dirty="0" smtClean="0">
                <a:solidFill>
                  <a:schemeClr val="accent2"/>
                </a:solidFill>
                <a:effectLst>
                  <a:outerShdw blurRad="38100" dist="38100" dir="2700000" algn="tl">
                    <a:srgbClr val="000000"/>
                  </a:outerShdw>
                </a:effectLst>
              </a:rPr>
              <a:t>moral judgments </a:t>
            </a:r>
            <a:r>
              <a:rPr lang="en-US" sz="2400" dirty="0" smtClean="0"/>
              <a:t>of </a:t>
            </a:r>
            <a:r>
              <a:rPr lang="en-US" sz="2400" dirty="0"/>
              <a:t>subjects who had just used an alcohol based cleaning gel were </a:t>
            </a:r>
            <a:r>
              <a:rPr lang="en-US" sz="2400" b="1" dirty="0">
                <a:solidFill>
                  <a:schemeClr val="accent2"/>
                </a:solidFill>
                <a:effectLst>
                  <a:outerShdw blurRad="38100" dist="38100" dir="2700000" algn="tl">
                    <a:srgbClr val="000000"/>
                  </a:outerShdw>
                </a:effectLst>
              </a:rPr>
              <a:t>significantly less severe</a:t>
            </a:r>
            <a:r>
              <a:rPr lang="en-US" sz="2400" dirty="0"/>
              <a:t> than the judgments of subjects who had used an ordinary non-cleansing hand cream </a:t>
            </a:r>
          </a:p>
        </p:txBody>
      </p:sp>
      <p:pic>
        <p:nvPicPr>
          <p:cNvPr id="1430533" name="Picture 5" descr="hand gell -alcohol"/>
          <p:cNvPicPr>
            <a:picLocks noChangeAspect="1" noChangeArrowheads="1"/>
          </p:cNvPicPr>
          <p:nvPr/>
        </p:nvPicPr>
        <p:blipFill>
          <a:blip r:embed="rId4" cstate="print"/>
          <a:srcRect/>
          <a:stretch>
            <a:fillRect/>
          </a:stretch>
        </p:blipFill>
        <p:spPr bwMode="auto">
          <a:xfrm>
            <a:off x="5410200" y="1600200"/>
            <a:ext cx="3490913" cy="2595563"/>
          </a:xfrm>
          <a:prstGeom prst="rect">
            <a:avLst/>
          </a:prstGeom>
          <a:noFill/>
          <a:ln w="19050">
            <a:solidFill>
              <a:schemeClr val="accent1"/>
            </a:solidFill>
            <a:miter lim="800000"/>
            <a:headEnd/>
            <a:tailEnd/>
          </a:ln>
        </p:spPr>
      </p:pic>
    </p:spTree>
  </p:cSld>
  <p:clrMapOvr>
    <a:masterClrMapping/>
  </p:clrMapOvr>
  <p:transition spd="med">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3" name="Rectangle 3"/>
          <p:cNvSpPr>
            <a:spLocks noGrp="1" noChangeArrowheads="1"/>
          </p:cNvSpPr>
          <p:nvPr>
            <p:ph type="body" idx="1"/>
          </p:nvPr>
        </p:nvSpPr>
        <p:spPr>
          <a:xfrm>
            <a:off x="914400" y="1600200"/>
            <a:ext cx="7591926" cy="4644189"/>
          </a:xfrm>
        </p:spPr>
        <p:txBody>
          <a:bodyPr/>
          <a:lstStyle/>
          <a:p>
            <a:r>
              <a:rPr lang="en-US" sz="2400" b="1" dirty="0" err="1" smtClean="0">
                <a:solidFill>
                  <a:schemeClr val="accent2"/>
                </a:solidFill>
                <a:effectLst>
                  <a:outerShdw blurRad="38100" dist="38100" dir="2700000" algn="tl">
                    <a:srgbClr val="000000">
                      <a:alpha val="43137"/>
                    </a:srgbClr>
                  </a:outerShdw>
                </a:effectLst>
              </a:rPr>
              <a:t>Valdesolo</a:t>
            </a:r>
            <a:r>
              <a:rPr lang="en-US" sz="2400" b="1" dirty="0" smtClean="0">
                <a:solidFill>
                  <a:schemeClr val="accent2"/>
                </a:solidFill>
                <a:effectLst>
                  <a:outerShdw blurRad="38100" dist="38100" dir="2700000" algn="tl">
                    <a:srgbClr val="000000">
                      <a:alpha val="43137"/>
                    </a:srgbClr>
                  </a:outerShdw>
                </a:effectLst>
              </a:rPr>
              <a:t> &amp; </a:t>
            </a:r>
            <a:r>
              <a:rPr lang="en-US" sz="2400" b="1" dirty="0" err="1" smtClean="0">
                <a:solidFill>
                  <a:schemeClr val="accent2"/>
                </a:solidFill>
                <a:effectLst>
                  <a:outerShdw blurRad="38100" dist="38100" dir="2700000" algn="tl">
                    <a:srgbClr val="000000">
                      <a:alpha val="43137"/>
                    </a:srgbClr>
                  </a:outerShdw>
                </a:effectLst>
              </a:rPr>
              <a:t>DeSteno</a:t>
            </a:r>
            <a:endParaRPr lang="en-US" sz="2400" b="1" dirty="0">
              <a:solidFill>
                <a:schemeClr val="accent2"/>
              </a:solidFill>
              <a:effectLst>
                <a:outerShdw blurRad="38100" dist="38100" dir="2700000" algn="tl">
                  <a:srgbClr val="000000">
                    <a:alpha val="43137"/>
                  </a:srgbClr>
                </a:outerShdw>
              </a:effectLst>
            </a:endParaRPr>
          </a:p>
          <a:p>
            <a:endParaRPr lang="en-US" sz="2400" dirty="0"/>
          </a:p>
        </p:txBody>
      </p:sp>
      <p:sp>
        <p:nvSpPr>
          <p:cNvPr id="1044485" name="Rectangle 5"/>
          <p:cNvSpPr>
            <a:spLocks noGrp="1" noChangeArrowheads="1"/>
          </p:cNvSpPr>
          <p:nvPr>
            <p:ph type="title"/>
          </p:nvPr>
        </p:nvSpPr>
        <p:spPr>
          <a:noFill/>
          <a:ln/>
        </p:spPr>
        <p:txBody>
          <a:bodyPr/>
          <a:lstStyle/>
          <a:p>
            <a:pPr algn="ctr"/>
            <a:r>
              <a:rPr lang="en-US" sz="3200" dirty="0" smtClean="0">
                <a:latin typeface="Arial" charset="0"/>
              </a:rPr>
              <a:t>Some Empirical Reasons to Worry About the Use of Intuitions as Evidence</a:t>
            </a:r>
            <a:endParaRPr lang="en-US" sz="3200" dirty="0">
              <a:latin typeface="Arial" charset="0"/>
            </a:endParaRPr>
          </a:p>
        </p:txBody>
      </p:sp>
      <p:pic>
        <p:nvPicPr>
          <p:cNvPr id="5" name="Picture 5" descr="Footbridge Problem"/>
          <p:cNvPicPr>
            <a:picLocks noChangeAspect="1" noChangeArrowheads="1"/>
          </p:cNvPicPr>
          <p:nvPr/>
        </p:nvPicPr>
        <p:blipFill>
          <a:blip r:embed="rId3" cstate="print"/>
          <a:srcRect/>
          <a:stretch>
            <a:fillRect/>
          </a:stretch>
        </p:blipFill>
        <p:spPr bwMode="auto">
          <a:xfrm>
            <a:off x="5221706" y="2450431"/>
            <a:ext cx="2334126" cy="3367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0" name="Group 19"/>
          <p:cNvGrpSpPr/>
          <p:nvPr/>
        </p:nvGrpSpPr>
        <p:grpSpPr>
          <a:xfrm>
            <a:off x="794083" y="2231357"/>
            <a:ext cx="4415589" cy="1683506"/>
            <a:chOff x="794083" y="2231357"/>
            <a:chExt cx="4415589" cy="1683506"/>
          </a:xfrm>
        </p:grpSpPr>
        <p:pic>
          <p:nvPicPr>
            <p:cNvPr id="104450" name="Picture 2"/>
            <p:cNvPicPr>
              <a:picLocks noChangeAspect="1" noChangeArrowheads="1"/>
            </p:cNvPicPr>
            <p:nvPr/>
          </p:nvPicPr>
          <p:blipFill>
            <a:blip r:embed="rId4" cstate="print"/>
            <a:srcRect/>
            <a:stretch>
              <a:fillRect/>
            </a:stretch>
          </p:blipFill>
          <p:spPr bwMode="auto">
            <a:xfrm>
              <a:off x="794083" y="2231357"/>
              <a:ext cx="3609475" cy="1683506"/>
            </a:xfrm>
            <a:prstGeom prst="rect">
              <a:avLst/>
            </a:prstGeom>
            <a:ln w="57150" cap="sq">
              <a:solidFill>
                <a:srgbClr val="FF0000"/>
              </a:solidFill>
              <a:prstDash val="solid"/>
              <a:miter lim="800000"/>
            </a:ln>
            <a:effectLst>
              <a:outerShdw blurRad="50800" dist="38100" dir="2700000" algn="tl" rotWithShape="0">
                <a:srgbClr val="000000">
                  <a:alpha val="43000"/>
                </a:srgbClr>
              </a:outerShdw>
            </a:effectLst>
          </p:spPr>
        </p:pic>
        <p:sp>
          <p:nvSpPr>
            <p:cNvPr id="8" name="Right Arrow 7"/>
            <p:cNvSpPr/>
            <p:nvPr/>
          </p:nvSpPr>
          <p:spPr bwMode="auto">
            <a:xfrm>
              <a:off x="4451683" y="3224463"/>
              <a:ext cx="757989" cy="348916"/>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grpSp>
      <p:grpSp>
        <p:nvGrpSpPr>
          <p:cNvPr id="19" name="Group 18"/>
          <p:cNvGrpSpPr/>
          <p:nvPr/>
        </p:nvGrpSpPr>
        <p:grpSpPr>
          <a:xfrm>
            <a:off x="806115" y="4331367"/>
            <a:ext cx="4387516" cy="1949117"/>
            <a:chOff x="806115" y="4331367"/>
            <a:chExt cx="4387516" cy="1949117"/>
          </a:xfrm>
        </p:grpSpPr>
        <p:pic>
          <p:nvPicPr>
            <p:cNvPr id="104451" name="Picture 3"/>
            <p:cNvPicPr>
              <a:picLocks noChangeAspect="1" noChangeArrowheads="1"/>
            </p:cNvPicPr>
            <p:nvPr/>
          </p:nvPicPr>
          <p:blipFill>
            <a:blip r:embed="rId5" cstate="print"/>
            <a:srcRect/>
            <a:stretch>
              <a:fillRect/>
            </a:stretch>
          </p:blipFill>
          <p:spPr bwMode="auto">
            <a:xfrm>
              <a:off x="806115" y="4331367"/>
              <a:ext cx="3573379" cy="194911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9" name="Right Arrow 8"/>
            <p:cNvSpPr/>
            <p:nvPr/>
          </p:nvSpPr>
          <p:spPr bwMode="auto">
            <a:xfrm>
              <a:off x="4411579" y="4652211"/>
              <a:ext cx="782052" cy="348916"/>
            </a:xfrm>
            <a:prstGeom prst="rightArrow">
              <a:avLst/>
            </a:prstGeom>
            <a:solidFill>
              <a:srgbClr val="66C2F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grpSp>
      <p:grpSp>
        <p:nvGrpSpPr>
          <p:cNvPr id="17" name="Group 16"/>
          <p:cNvGrpSpPr/>
          <p:nvPr/>
        </p:nvGrpSpPr>
        <p:grpSpPr>
          <a:xfrm>
            <a:off x="7892716" y="5089360"/>
            <a:ext cx="577516" cy="690508"/>
            <a:chOff x="7892716" y="5089360"/>
            <a:chExt cx="577516" cy="690508"/>
          </a:xfrm>
        </p:grpSpPr>
        <p:sp>
          <p:nvSpPr>
            <p:cNvPr id="12" name="Rectangle 11"/>
            <p:cNvSpPr/>
            <p:nvPr/>
          </p:nvSpPr>
          <p:spPr>
            <a:xfrm>
              <a:off x="8013032" y="5417442"/>
              <a:ext cx="312821" cy="362426"/>
            </a:xfrm>
            <a:prstGeom prst="rect">
              <a:avLst/>
            </a:prstGeom>
            <a:solidFill>
              <a:srgbClr val="66C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892716" y="5089360"/>
              <a:ext cx="577516" cy="338554"/>
            </a:xfrm>
            <a:prstGeom prst="rect">
              <a:avLst/>
            </a:prstGeom>
            <a:noFill/>
          </p:spPr>
          <p:txBody>
            <a:bodyPr wrap="square" rtlCol="0">
              <a:spAutoFit/>
            </a:bodyPr>
            <a:lstStyle/>
            <a:p>
              <a:r>
                <a:rPr lang="en-US" sz="1600" b="1" dirty="0" smtClean="0"/>
                <a:t>8%</a:t>
              </a:r>
              <a:endParaRPr lang="en-US" sz="1600" b="1" dirty="0"/>
            </a:p>
          </p:txBody>
        </p:sp>
      </p:grpSp>
      <p:grpSp>
        <p:nvGrpSpPr>
          <p:cNvPr id="18" name="Group 17"/>
          <p:cNvGrpSpPr/>
          <p:nvPr/>
        </p:nvGrpSpPr>
        <p:grpSpPr>
          <a:xfrm>
            <a:off x="8329862" y="3605468"/>
            <a:ext cx="621632" cy="2177710"/>
            <a:chOff x="8329862" y="3605468"/>
            <a:chExt cx="621632" cy="2177710"/>
          </a:xfrm>
        </p:grpSpPr>
        <p:sp>
          <p:nvSpPr>
            <p:cNvPr id="13" name="Rectangle 12"/>
            <p:cNvSpPr/>
            <p:nvPr/>
          </p:nvSpPr>
          <p:spPr>
            <a:xfrm>
              <a:off x="8442158" y="3898231"/>
              <a:ext cx="312821" cy="188494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29862" y="3605468"/>
              <a:ext cx="621632" cy="338554"/>
            </a:xfrm>
            <a:prstGeom prst="rect">
              <a:avLst/>
            </a:prstGeom>
            <a:noFill/>
          </p:spPr>
          <p:txBody>
            <a:bodyPr wrap="square" rtlCol="0">
              <a:spAutoFit/>
            </a:bodyPr>
            <a:lstStyle/>
            <a:p>
              <a:r>
                <a:rPr lang="en-US" sz="1600" b="1" dirty="0" smtClean="0"/>
                <a:t>32%</a:t>
              </a:r>
              <a:endParaRPr lang="en-US" sz="1600" b="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73768" y="2117560"/>
          <a:ext cx="8145378" cy="4397542"/>
        </p:xfrm>
        <a:graphic>
          <a:graphicData uri="http://schemas.openxmlformats.org/drawingml/2006/table">
            <a:tbl>
              <a:tblPr firstRow="1">
                <a:tableStyleId>{073A0DAA-6AF3-43AB-8588-CEC1D06C72B9}</a:tableStyleId>
              </a:tblPr>
              <a:tblGrid>
                <a:gridCol w="2033337"/>
                <a:gridCol w="1864895"/>
                <a:gridCol w="1804737"/>
                <a:gridCol w="2442409"/>
              </a:tblGrid>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Demographic Differences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a:t>
                      </a:r>
                      <a:r>
                        <a:rPr lang="en-US" b="0" baseline="0" dirty="0" smtClean="0">
                          <a:solidFill>
                            <a:schemeClr val="tx1"/>
                          </a:solidFill>
                        </a:rPr>
                        <a:t> </a:t>
                      </a:r>
                      <a:r>
                        <a:rPr lang="en-US" sz="1400" b="0" baseline="0" dirty="0" smtClean="0">
                          <a:solidFill>
                            <a:schemeClr val="tx1"/>
                          </a:solidFill>
                        </a:rPr>
                        <a:t>(W/EA)</a:t>
                      </a:r>
                    </a:p>
                    <a:p>
                      <a:pPr>
                        <a:buFont typeface="Arial" pitchFamily="34" charset="0"/>
                        <a:buChar char="•"/>
                      </a:pPr>
                      <a:r>
                        <a:rPr lang="en-US" b="0" baseline="0" dirty="0" smtClean="0">
                          <a:solidFill>
                            <a:schemeClr val="tx1"/>
                          </a:solidFill>
                        </a:rPr>
                        <a:t>Gettier </a:t>
                      </a:r>
                      <a:r>
                        <a:rPr lang="en-US" sz="1400" b="0" baseline="0" dirty="0" smtClean="0">
                          <a:solidFill>
                            <a:schemeClr val="tx1"/>
                          </a:solidFill>
                        </a:rPr>
                        <a:t>(W/EA/SA; SES, Hi</a:t>
                      </a:r>
                      <a:r>
                        <a:rPr lang="el-GR" sz="1400" b="0" dirty="0" smtClean="0">
                          <a:solidFill>
                            <a:schemeClr val="tx1"/>
                          </a:solidFill>
                        </a:rPr>
                        <a:t>Φ</a:t>
                      </a:r>
                      <a:r>
                        <a:rPr lang="en-US" sz="1400" b="0" dirty="0" smtClean="0">
                          <a:solidFill>
                            <a:schemeClr val="tx1"/>
                          </a:solidFill>
                        </a:rPr>
                        <a:t>  </a:t>
                      </a:r>
                      <a:r>
                        <a:rPr lang="en-US" sz="1400" b="0" baseline="0" dirty="0" smtClean="0">
                          <a:solidFill>
                            <a:schemeClr val="tx1"/>
                          </a:solidFill>
                        </a:rPr>
                        <a:t>/Lo-</a:t>
                      </a:r>
                      <a:r>
                        <a:rPr lang="el-GR" sz="1400" b="0" dirty="0" smtClean="0">
                          <a:solidFill>
                            <a:schemeClr val="tx1"/>
                          </a:solidFill>
                        </a:rPr>
                        <a:t>Φ</a:t>
                      </a:r>
                      <a:r>
                        <a:rPr lang="en-US" sz="1400" b="0" baseline="0" dirty="0" smtClean="0">
                          <a:solidFill>
                            <a:schemeClr val="tx1"/>
                          </a:solidFill>
                        </a:rPr>
                        <a:t>, Gender)</a:t>
                      </a:r>
                      <a:r>
                        <a:rPr lang="en-US" sz="1600" b="0" baseline="0" dirty="0" smtClean="0">
                          <a:solidFill>
                            <a:schemeClr val="tx1"/>
                          </a:solidFill>
                        </a:rPr>
                        <a:t> </a:t>
                      </a:r>
                      <a:endParaRPr lang="en-US" sz="1600" b="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Gödel </a:t>
                      </a:r>
                      <a:r>
                        <a:rPr lang="en-US" sz="1400" b="0" baseline="0" dirty="0" smtClean="0">
                          <a:solidFill>
                            <a:schemeClr val="tx1"/>
                          </a:solidFill>
                        </a:rPr>
                        <a:t>(US/HK in English)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Gödel</a:t>
                      </a:r>
                      <a:r>
                        <a:rPr lang="en-US" sz="1600" b="0" dirty="0" smtClean="0">
                          <a:solidFill>
                            <a:schemeClr val="tx1"/>
                          </a:solidFill>
                        </a:rPr>
                        <a:t> </a:t>
                      </a:r>
                      <a:r>
                        <a:rPr lang="en-US" sz="1400" b="0" baseline="0" dirty="0" smtClean="0">
                          <a:solidFill>
                            <a:schemeClr val="tx1"/>
                          </a:solidFill>
                        </a:rPr>
                        <a:t>(US/Fr/India/ Mongolia - trans.)</a:t>
                      </a:r>
                      <a:endParaRPr lang="en-US" sz="1400" b="0" dirty="0" smtClean="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Animals </a:t>
                      </a:r>
                      <a:r>
                        <a:rPr lang="en-US" sz="1400" b="0" baseline="0" dirty="0" smtClean="0">
                          <a:solidFill>
                            <a:schemeClr val="tx1"/>
                          </a:solidFill>
                        </a:rPr>
                        <a:t>(Brandt – Hopi)</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Magistrate &amp; Mob </a:t>
                      </a:r>
                      <a:r>
                        <a:rPr lang="en-US" sz="1400" b="0" baseline="0" dirty="0" smtClean="0">
                          <a:solidFill>
                            <a:schemeClr val="tx1"/>
                          </a:solidFill>
                        </a:rPr>
                        <a:t>(Peng et 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UG </a:t>
                      </a:r>
                      <a:r>
                        <a:rPr lang="en-US" sz="1400" b="0" baseline="0" dirty="0" smtClean="0">
                          <a:solidFill>
                            <a:schemeClr val="tx1"/>
                          </a:solidFill>
                        </a:rPr>
                        <a:t>(Henrich et al. 16 small scale)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PGG </a:t>
                      </a:r>
                      <a:r>
                        <a:rPr lang="en-US" sz="1400" b="0" baseline="0" dirty="0" smtClean="0">
                          <a:solidFill>
                            <a:schemeClr val="tx1"/>
                          </a:solidFill>
                        </a:rPr>
                        <a:t>(G</a:t>
                      </a:r>
                      <a:r>
                        <a:rPr lang="en-US" sz="1400" b="0" dirty="0" smtClean="0">
                          <a:solidFill>
                            <a:schemeClr val="tx1"/>
                          </a:solidFill>
                        </a:rPr>
                        <a:t>ä</a:t>
                      </a:r>
                      <a:r>
                        <a:rPr lang="en-US" sz="1400" b="0" baseline="0" dirty="0" smtClean="0">
                          <a:solidFill>
                            <a:schemeClr val="tx1"/>
                          </a:solidFill>
                        </a:rPr>
                        <a:t>chter et al.)</a:t>
                      </a:r>
                      <a:endParaRPr lang="en-US" sz="140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Order </a:t>
                      </a:r>
                    </a:p>
                    <a:p>
                      <a:pPr algn="ctr"/>
                      <a:r>
                        <a:rPr lang="en-US" sz="2000" b="1" dirty="0" smtClean="0">
                          <a:solidFill>
                            <a:schemeClr val="accent2"/>
                          </a:solidFill>
                          <a:effectLst>
                            <a:outerShdw blurRad="38100" dist="38100" dir="2700000" algn="tl">
                              <a:srgbClr val="000000">
                                <a:alpha val="43137"/>
                              </a:srgbClr>
                            </a:outerShdw>
                          </a:effectLst>
                        </a:rPr>
                        <a:t>Effects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 </a:t>
                      </a:r>
                      <a:r>
                        <a:rPr lang="en-US" sz="1600" b="0" dirty="0" smtClean="0">
                          <a:solidFill>
                            <a:schemeClr val="tx1"/>
                          </a:solidFill>
                        </a:rPr>
                        <a:t>(Weinberg et al.)</a:t>
                      </a:r>
                      <a:endParaRPr lang="en-US" sz="1600" dirty="0">
                        <a:solidFill>
                          <a:schemeClr val="tx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dirty="0" smtClean="0">
                          <a:solidFill>
                            <a:schemeClr val="tx1"/>
                          </a:solidFill>
                        </a:rPr>
                        <a:t> Various </a:t>
                      </a:r>
                      <a:r>
                        <a:rPr lang="en-US" sz="1400" dirty="0" smtClean="0">
                          <a:solidFill>
                            <a:schemeClr val="tx1"/>
                          </a:solidFill>
                        </a:rPr>
                        <a:t>(</a:t>
                      </a:r>
                      <a:r>
                        <a:rPr lang="en-US" sz="1400" kern="1200" dirty="0" smtClean="0">
                          <a:solidFill>
                            <a:schemeClr val="tx1"/>
                          </a:solidFill>
                          <a:latin typeface="+mn-lt"/>
                          <a:ea typeface="+mn-ea"/>
                          <a:cs typeface="+mn-cs"/>
                        </a:rPr>
                        <a:t>Petrinovich &amp; O’Neill, Haidt &amp; Baron, Fessler et al.) </a:t>
                      </a:r>
                      <a:endParaRPr lang="en-US" sz="140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Framing </a:t>
                      </a:r>
                    </a:p>
                    <a:p>
                      <a:pPr algn="ctr"/>
                      <a:r>
                        <a:rPr lang="en-US" sz="2000" b="1" dirty="0" smtClean="0">
                          <a:solidFill>
                            <a:schemeClr val="accent2"/>
                          </a:solidFill>
                          <a:effectLst>
                            <a:outerShdw blurRad="38100" dist="38100" dir="2700000" algn="tl">
                              <a:srgbClr val="000000">
                                <a:alpha val="43137"/>
                              </a:srgbClr>
                            </a:outerShdw>
                          </a:effectLst>
                        </a:rPr>
                        <a:t>Effects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1"/>
                          </a:solidFill>
                        </a:rPr>
                        <a:t> Various </a:t>
                      </a:r>
                      <a:r>
                        <a:rPr lang="en-US" sz="1400" dirty="0" smtClean="0">
                          <a:solidFill>
                            <a:schemeClr val="tx1"/>
                          </a:solidFill>
                        </a:rPr>
                        <a:t>(Tversky</a:t>
                      </a:r>
                      <a:r>
                        <a:rPr lang="en-US" sz="1400" baseline="0" dirty="0" smtClean="0">
                          <a:solidFill>
                            <a:schemeClr val="tx1"/>
                          </a:solidFill>
                        </a:rPr>
                        <a:t> &amp; Kahneman, </a:t>
                      </a:r>
                      <a:r>
                        <a:rPr lang="en-US" sz="1400" kern="1200" dirty="0" smtClean="0">
                          <a:solidFill>
                            <a:schemeClr val="tx1"/>
                          </a:solidFill>
                          <a:latin typeface="+mn-lt"/>
                          <a:ea typeface="+mn-ea"/>
                          <a:cs typeface="+mn-cs"/>
                        </a:rPr>
                        <a:t>Petrinovich &amp; O’Neill, etc.)</a:t>
                      </a:r>
                      <a:endParaRPr lang="en-US" sz="140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Environmental</a:t>
                      </a:r>
                    </a:p>
                    <a:p>
                      <a:pPr algn="ctr"/>
                      <a:r>
                        <a:rPr lang="en-US" sz="2000" b="1" dirty="0" smtClean="0">
                          <a:solidFill>
                            <a:schemeClr val="accent2"/>
                          </a:solidFill>
                          <a:effectLst>
                            <a:outerShdw blurRad="38100" dist="38100" dir="2700000" algn="tl">
                              <a:srgbClr val="000000">
                                <a:alpha val="43137"/>
                              </a:srgbClr>
                            </a:outerShdw>
                          </a:effectLst>
                        </a:rPr>
                        <a:t>Factors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solidFill>
                        </a:rPr>
                        <a:t> Dirty Office</a:t>
                      </a:r>
                      <a:r>
                        <a:rPr lang="en-US" baseline="0" dirty="0" smtClean="0">
                          <a:solidFill>
                            <a:schemeClr val="bg1"/>
                          </a:solidFill>
                        </a:rPr>
                        <a:t> &amp; Lady Macbeth </a:t>
                      </a:r>
                      <a:r>
                        <a:rPr lang="en-US" sz="1400" baseline="0" dirty="0" smtClean="0">
                          <a:solidFill>
                            <a:schemeClr val="bg1"/>
                          </a:solidFill>
                        </a:rPr>
                        <a:t>(Schnall)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bg1"/>
                          </a:solidFill>
                        </a:rPr>
                        <a:t> Saturday Night Live </a:t>
                      </a:r>
                      <a:r>
                        <a:rPr lang="en-US" sz="1400" baseline="0" dirty="0" smtClean="0">
                          <a:solidFill>
                            <a:schemeClr val="bg1"/>
                          </a:solidFill>
                        </a:rPr>
                        <a:t>(</a:t>
                      </a:r>
                      <a:r>
                        <a:rPr lang="en-US" sz="1400" kern="1200" dirty="0" smtClean="0">
                          <a:solidFill>
                            <a:schemeClr val="bg1"/>
                          </a:solidFill>
                          <a:latin typeface="+mn-lt"/>
                          <a:ea typeface="+mn-ea"/>
                          <a:cs typeface="+mn-cs"/>
                        </a:rPr>
                        <a:t>Valdesolo &amp; DeSteno)</a:t>
                      </a:r>
                      <a:endParaRPr lang="en-US" dirty="0">
                        <a:solidFill>
                          <a:schemeClr val="bg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bl>
          </a:graphicData>
        </a:graphic>
      </p:graphicFrame>
      <p:sp>
        <p:nvSpPr>
          <p:cNvPr id="1309698"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sp>
        <p:nvSpPr>
          <p:cNvPr id="9" name="TextBox 8"/>
          <p:cNvSpPr txBox="1"/>
          <p:nvPr/>
        </p:nvSpPr>
        <p:spPr>
          <a:xfrm>
            <a:off x="2695079" y="1732551"/>
            <a:ext cx="1864895" cy="400110"/>
          </a:xfrm>
          <a:prstGeom prst="rect">
            <a:avLst/>
          </a:prstGeom>
          <a:noFill/>
        </p:spPr>
        <p:txBody>
          <a:bodyPr wrap="square" rtlCol="0">
            <a:spAutoFit/>
          </a:bodyPr>
          <a:lstStyle/>
          <a:p>
            <a:r>
              <a:rPr lang="en-US" sz="2000" b="1" dirty="0" smtClean="0"/>
              <a:t>Epistemology</a:t>
            </a:r>
            <a:endParaRPr lang="en-US" sz="2000" b="1" dirty="0"/>
          </a:p>
        </p:txBody>
      </p:sp>
      <p:sp>
        <p:nvSpPr>
          <p:cNvPr id="10" name="TextBox 9"/>
          <p:cNvSpPr txBox="1"/>
          <p:nvPr/>
        </p:nvSpPr>
        <p:spPr>
          <a:xfrm>
            <a:off x="4483760" y="1740574"/>
            <a:ext cx="1864895" cy="400110"/>
          </a:xfrm>
          <a:prstGeom prst="rect">
            <a:avLst/>
          </a:prstGeom>
          <a:noFill/>
        </p:spPr>
        <p:txBody>
          <a:bodyPr wrap="square" rtlCol="0">
            <a:spAutoFit/>
          </a:bodyPr>
          <a:lstStyle/>
          <a:p>
            <a:r>
              <a:rPr lang="en-US" sz="2000" b="1" dirty="0" smtClean="0"/>
              <a:t>Reference</a:t>
            </a:r>
            <a:endParaRPr lang="en-US" sz="2000" b="1" dirty="0"/>
          </a:p>
        </p:txBody>
      </p:sp>
      <p:sp>
        <p:nvSpPr>
          <p:cNvPr id="11" name="TextBox 10"/>
          <p:cNvSpPr txBox="1"/>
          <p:nvPr/>
        </p:nvSpPr>
        <p:spPr>
          <a:xfrm>
            <a:off x="6581262" y="1732551"/>
            <a:ext cx="1864895" cy="400110"/>
          </a:xfrm>
          <a:prstGeom prst="rect">
            <a:avLst/>
          </a:prstGeom>
          <a:noFill/>
        </p:spPr>
        <p:txBody>
          <a:bodyPr wrap="square" rtlCol="0">
            <a:spAutoFit/>
          </a:bodyPr>
          <a:lstStyle/>
          <a:p>
            <a:r>
              <a:rPr lang="en-US" sz="2000" b="1" dirty="0" smtClean="0"/>
              <a:t>Ethics</a:t>
            </a:r>
            <a:endParaRPr lang="en-US" sz="2000" b="1"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9</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Introduction</a:t>
            </a:r>
            <a:endParaRPr lang="en-US" dirty="0">
              <a:latin typeface="Arial" charset="0"/>
            </a:endParaRPr>
          </a:p>
        </p:txBody>
      </p:sp>
      <p:sp>
        <p:nvSpPr>
          <p:cNvPr id="403459" name="Rectangle 3"/>
          <p:cNvSpPr>
            <a:spLocks noGrp="1" noChangeArrowheads="1"/>
          </p:cNvSpPr>
          <p:nvPr>
            <p:ph type="body" idx="1"/>
          </p:nvPr>
        </p:nvSpPr>
        <p:spPr>
          <a:xfrm>
            <a:off x="914399" y="1600200"/>
            <a:ext cx="7748337" cy="4800600"/>
          </a:xfrm>
        </p:spPr>
        <p:txBody>
          <a:bodyPr>
            <a:normAutofit/>
          </a:bodyPr>
          <a:lstStyle/>
          <a:p>
            <a:pPr>
              <a:spcBef>
                <a:spcPct val="0"/>
              </a:spcBef>
              <a:spcAft>
                <a:spcPct val="35000"/>
              </a:spcAft>
            </a:pPr>
            <a:r>
              <a:rPr lang="en-US" sz="2400" dirty="0" smtClean="0"/>
              <a:t>An example from Plato’s </a:t>
            </a:r>
            <a:r>
              <a:rPr lang="en-US" sz="2400" i="1" dirty="0" smtClean="0"/>
              <a:t>Republic</a:t>
            </a:r>
            <a:endParaRPr lang="en-US" sz="2000" dirty="0" smtClean="0"/>
          </a:p>
          <a:p>
            <a:pPr>
              <a:lnSpc>
                <a:spcPct val="90000"/>
              </a:lnSpc>
              <a:buNone/>
            </a:pPr>
            <a:r>
              <a:rPr lang="en-US" sz="2000" dirty="0" smtClean="0"/>
              <a:t>Well said, </a:t>
            </a:r>
            <a:r>
              <a:rPr lang="en-US" sz="2000" dirty="0" err="1" smtClean="0"/>
              <a:t>Cephalus</a:t>
            </a:r>
            <a:r>
              <a:rPr lang="en-US" sz="2000" dirty="0" smtClean="0"/>
              <a:t>, I replied: but as concerning justice, what is it? – to speak the truth and to pay your debts – no more than this?  And even to this are there not exceptions?  </a:t>
            </a:r>
            <a:r>
              <a:rPr lang="en-US" sz="2000" b="1" dirty="0" smtClean="0">
                <a:solidFill>
                  <a:schemeClr val="accent6"/>
                </a:solidFill>
                <a:effectLst>
                  <a:outerShdw blurRad="38100" dist="38100" dir="2700000" algn="tl">
                    <a:srgbClr val="000000">
                      <a:alpha val="43137"/>
                    </a:srgbClr>
                  </a:outerShdw>
                </a:effectLst>
              </a:rPr>
              <a:t>Suppose a friend when in his right mind has deposited arms with me and he asks for them when he is not in his right mind, ought I to given them back to him? </a:t>
            </a:r>
            <a:r>
              <a:rPr lang="en-US" sz="2000" b="1" dirty="0" smtClean="0"/>
              <a:t> </a:t>
            </a:r>
            <a:r>
              <a:rPr lang="en-US" sz="2000" dirty="0" smtClean="0"/>
              <a:t>No one would say that I ought or that I should be right in doing so, any more than they would say that I ought always to speak the truth to one who is in his condition.</a:t>
            </a:r>
          </a:p>
          <a:p>
            <a:pPr>
              <a:lnSpc>
                <a:spcPct val="90000"/>
              </a:lnSpc>
              <a:buNone/>
            </a:pPr>
            <a:r>
              <a:rPr lang="en-US" sz="2000" dirty="0" smtClean="0"/>
              <a:t>You are quite right, he replied.</a:t>
            </a:r>
          </a:p>
          <a:p>
            <a:pPr>
              <a:lnSpc>
                <a:spcPct val="90000"/>
              </a:lnSpc>
              <a:buNone/>
            </a:pPr>
            <a:r>
              <a:rPr lang="en-US" sz="2000" dirty="0" smtClean="0"/>
              <a:t>But then, I said, speaking the truth and paying your debts is not a correct definition of justice.</a:t>
            </a:r>
          </a:p>
          <a:p>
            <a:pPr>
              <a:lnSpc>
                <a:spcPct val="90000"/>
              </a:lnSpc>
              <a:buNone/>
            </a:pPr>
            <a:r>
              <a:rPr lang="en-US" sz="2000" dirty="0" smtClean="0"/>
              <a:t>Quite correct, Socrates.		</a:t>
            </a:r>
          </a:p>
          <a:p>
            <a:pPr>
              <a:spcBef>
                <a:spcPct val="0"/>
              </a:spcBef>
              <a:spcAft>
                <a:spcPct val="35000"/>
              </a:spcAft>
              <a:buNone/>
            </a:pPr>
            <a:endParaRPr lang="en-US" sz="2200" dirty="0" smtClean="0">
              <a:effectLst>
                <a:outerShdw blurRad="38100" dist="38100" dir="2700000" algn="tl">
                  <a:srgbClr val="FFFFFF"/>
                </a:outerShdw>
              </a:effectLst>
            </a:endParaRPr>
          </a:p>
        </p:txBody>
      </p:sp>
      <p:grpSp>
        <p:nvGrpSpPr>
          <p:cNvPr id="8" name="Group 7"/>
          <p:cNvGrpSpPr/>
          <p:nvPr/>
        </p:nvGrpSpPr>
        <p:grpSpPr>
          <a:xfrm rot="2424936">
            <a:off x="1594021" y="778475"/>
            <a:ext cx="3546390" cy="1433383"/>
            <a:chOff x="-432487" y="321275"/>
            <a:chExt cx="3546390" cy="1433383"/>
          </a:xfrm>
        </p:grpSpPr>
        <p:sp>
          <p:nvSpPr>
            <p:cNvPr id="5" name="Right Arrow 4"/>
            <p:cNvSpPr/>
            <p:nvPr/>
          </p:nvSpPr>
          <p:spPr bwMode="auto">
            <a:xfrm>
              <a:off x="-432487" y="321275"/>
              <a:ext cx="3546390" cy="1433383"/>
            </a:xfrm>
            <a:prstGeom prst="rightArrow">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
          <p:nvSpPr>
            <p:cNvPr id="7" name="TextBox 6"/>
            <p:cNvSpPr txBox="1"/>
            <p:nvPr/>
          </p:nvSpPr>
          <p:spPr>
            <a:xfrm>
              <a:off x="-259493" y="815545"/>
              <a:ext cx="3015049" cy="400110"/>
            </a:xfrm>
            <a:prstGeom prst="rect">
              <a:avLst/>
            </a:prstGeom>
            <a:noFill/>
          </p:spPr>
          <p:txBody>
            <a:bodyPr wrap="square" rtlCol="0">
              <a:spAutoFit/>
            </a:bodyPr>
            <a:lstStyle/>
            <a:p>
              <a:r>
                <a:rPr lang="en-US" sz="2000" b="1" dirty="0" smtClean="0">
                  <a:solidFill>
                    <a:schemeClr val="accent6"/>
                  </a:solidFill>
                  <a:effectLst>
                    <a:outerShdw blurRad="38100" dist="38100" dir="2700000" algn="tl">
                      <a:srgbClr val="000000">
                        <a:alpha val="43137"/>
                      </a:srgbClr>
                    </a:outerShdw>
                  </a:effectLst>
                </a:rPr>
                <a:t>the  thought  experiment</a:t>
              </a:r>
              <a:endParaRPr lang="en-US" sz="2000" b="1" dirty="0">
                <a:solidFill>
                  <a:schemeClr val="accent6"/>
                </a:solidFill>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73768" y="2117560"/>
          <a:ext cx="8145378" cy="4397542"/>
        </p:xfrm>
        <a:graphic>
          <a:graphicData uri="http://schemas.openxmlformats.org/drawingml/2006/table">
            <a:tbl>
              <a:tblPr firstRow="1">
                <a:tableStyleId>{073A0DAA-6AF3-43AB-8588-CEC1D06C72B9}</a:tableStyleId>
              </a:tblPr>
              <a:tblGrid>
                <a:gridCol w="2033337"/>
                <a:gridCol w="1864895"/>
                <a:gridCol w="1804737"/>
                <a:gridCol w="2442409"/>
              </a:tblGrid>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Demographic Differences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a:t>
                      </a:r>
                      <a:r>
                        <a:rPr lang="en-US" b="0" baseline="0" dirty="0" smtClean="0">
                          <a:solidFill>
                            <a:schemeClr val="tx1"/>
                          </a:solidFill>
                        </a:rPr>
                        <a:t> </a:t>
                      </a:r>
                      <a:r>
                        <a:rPr lang="en-US" sz="1400" b="0" baseline="0" dirty="0" smtClean="0">
                          <a:solidFill>
                            <a:schemeClr val="tx1"/>
                          </a:solidFill>
                        </a:rPr>
                        <a:t>(W/EA)</a:t>
                      </a:r>
                    </a:p>
                    <a:p>
                      <a:pPr>
                        <a:buFont typeface="Arial" pitchFamily="34" charset="0"/>
                        <a:buChar char="•"/>
                      </a:pPr>
                      <a:r>
                        <a:rPr lang="en-US" b="0" baseline="0" dirty="0" smtClean="0">
                          <a:solidFill>
                            <a:schemeClr val="tx1"/>
                          </a:solidFill>
                        </a:rPr>
                        <a:t>Gettier </a:t>
                      </a:r>
                      <a:r>
                        <a:rPr lang="en-US" sz="1400" b="0" baseline="0" dirty="0" smtClean="0">
                          <a:solidFill>
                            <a:schemeClr val="tx1"/>
                          </a:solidFill>
                        </a:rPr>
                        <a:t>(W/EA/SA; SES, Hi</a:t>
                      </a:r>
                      <a:r>
                        <a:rPr lang="el-GR" sz="1400" b="0" dirty="0" smtClean="0">
                          <a:solidFill>
                            <a:schemeClr val="tx1"/>
                          </a:solidFill>
                        </a:rPr>
                        <a:t>Φ</a:t>
                      </a:r>
                      <a:r>
                        <a:rPr lang="en-US" sz="1400" b="0" dirty="0" smtClean="0">
                          <a:solidFill>
                            <a:schemeClr val="tx1"/>
                          </a:solidFill>
                        </a:rPr>
                        <a:t>  </a:t>
                      </a:r>
                      <a:r>
                        <a:rPr lang="en-US" sz="1400" b="0" baseline="0" dirty="0" smtClean="0">
                          <a:solidFill>
                            <a:schemeClr val="tx1"/>
                          </a:solidFill>
                        </a:rPr>
                        <a:t>/Lo-</a:t>
                      </a:r>
                      <a:r>
                        <a:rPr lang="el-GR" sz="1400" b="0" dirty="0" smtClean="0">
                          <a:solidFill>
                            <a:schemeClr val="tx1"/>
                          </a:solidFill>
                        </a:rPr>
                        <a:t>Φ</a:t>
                      </a:r>
                      <a:r>
                        <a:rPr lang="en-US" sz="1400" b="0" baseline="0" dirty="0" smtClean="0">
                          <a:solidFill>
                            <a:schemeClr val="tx1"/>
                          </a:solidFill>
                        </a:rPr>
                        <a:t>, Gender)</a:t>
                      </a:r>
                      <a:r>
                        <a:rPr lang="en-US" sz="1600" b="0" baseline="0" dirty="0" smtClean="0">
                          <a:solidFill>
                            <a:schemeClr val="tx1"/>
                          </a:solidFill>
                        </a:rPr>
                        <a:t> </a:t>
                      </a:r>
                      <a:endParaRPr lang="en-US" sz="1600" b="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Gödel </a:t>
                      </a:r>
                      <a:r>
                        <a:rPr lang="en-US" sz="1400" b="0" baseline="0" dirty="0" smtClean="0">
                          <a:solidFill>
                            <a:schemeClr val="tx1"/>
                          </a:solidFill>
                        </a:rPr>
                        <a:t>(US/HK in English)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Gödel</a:t>
                      </a:r>
                      <a:r>
                        <a:rPr lang="en-US" sz="1600" b="0" dirty="0" smtClean="0">
                          <a:solidFill>
                            <a:schemeClr val="tx1"/>
                          </a:solidFill>
                        </a:rPr>
                        <a:t> </a:t>
                      </a:r>
                      <a:r>
                        <a:rPr lang="en-US" sz="1400" b="0" baseline="0" dirty="0" smtClean="0">
                          <a:solidFill>
                            <a:schemeClr val="tx1"/>
                          </a:solidFill>
                        </a:rPr>
                        <a:t>(US/Fr/India/ Mongolia - trans.)</a:t>
                      </a:r>
                      <a:endParaRPr lang="en-US" sz="1400" b="0" dirty="0" smtClean="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Animals </a:t>
                      </a:r>
                      <a:r>
                        <a:rPr lang="en-US" sz="1400" b="0" baseline="0" dirty="0" smtClean="0">
                          <a:solidFill>
                            <a:schemeClr val="tx1"/>
                          </a:solidFill>
                        </a:rPr>
                        <a:t>(Brandt – Hopi)</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Magistrate &amp; Mob </a:t>
                      </a:r>
                      <a:r>
                        <a:rPr lang="en-US" sz="1400" b="0" baseline="0" dirty="0" smtClean="0">
                          <a:solidFill>
                            <a:schemeClr val="tx1"/>
                          </a:solidFill>
                        </a:rPr>
                        <a:t>(Peng et 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UG </a:t>
                      </a:r>
                      <a:r>
                        <a:rPr lang="en-US" sz="1400" b="0" baseline="0" dirty="0" smtClean="0">
                          <a:solidFill>
                            <a:schemeClr val="tx1"/>
                          </a:solidFill>
                        </a:rPr>
                        <a:t>(Henrich et al. 16 small scale)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PGG </a:t>
                      </a:r>
                      <a:r>
                        <a:rPr lang="en-US" sz="1400" b="0" baseline="0" dirty="0" smtClean="0">
                          <a:solidFill>
                            <a:schemeClr val="tx1"/>
                          </a:solidFill>
                        </a:rPr>
                        <a:t>(G</a:t>
                      </a:r>
                      <a:r>
                        <a:rPr lang="en-US" sz="1400" b="0" dirty="0" smtClean="0">
                          <a:solidFill>
                            <a:schemeClr val="tx1"/>
                          </a:solidFill>
                        </a:rPr>
                        <a:t>ä</a:t>
                      </a:r>
                      <a:r>
                        <a:rPr lang="en-US" sz="1400" b="0" baseline="0" dirty="0" smtClean="0">
                          <a:solidFill>
                            <a:schemeClr val="tx1"/>
                          </a:solidFill>
                        </a:rPr>
                        <a:t>chter et al.)</a:t>
                      </a:r>
                      <a:endParaRPr lang="en-US" sz="140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Order </a:t>
                      </a:r>
                    </a:p>
                    <a:p>
                      <a:pPr algn="ctr"/>
                      <a:r>
                        <a:rPr lang="en-US" sz="2000" b="1" dirty="0" smtClean="0">
                          <a:solidFill>
                            <a:schemeClr val="accent2"/>
                          </a:solidFill>
                          <a:effectLst>
                            <a:outerShdw blurRad="38100" dist="38100" dir="2700000" algn="tl">
                              <a:srgbClr val="000000">
                                <a:alpha val="43137"/>
                              </a:srgbClr>
                            </a:outerShdw>
                          </a:effectLst>
                        </a:rPr>
                        <a:t>Effects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TrueTemp </a:t>
                      </a:r>
                      <a:r>
                        <a:rPr lang="en-US" sz="1600" b="0" dirty="0" smtClean="0">
                          <a:solidFill>
                            <a:schemeClr val="tx1"/>
                          </a:solidFill>
                        </a:rPr>
                        <a:t>(Weinberg et al.)</a:t>
                      </a:r>
                      <a:endParaRPr lang="en-US" sz="1600" dirty="0">
                        <a:solidFill>
                          <a:schemeClr val="tx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a:buFont typeface="Arial" pitchFamily="34" charset="0"/>
                        <a:buChar char="•"/>
                      </a:pPr>
                      <a:r>
                        <a:rPr lang="en-US" dirty="0" smtClean="0">
                          <a:solidFill>
                            <a:schemeClr val="tx1"/>
                          </a:solidFill>
                        </a:rPr>
                        <a:t> Various </a:t>
                      </a:r>
                      <a:r>
                        <a:rPr lang="en-US" sz="1400" dirty="0" smtClean="0">
                          <a:solidFill>
                            <a:schemeClr val="tx1"/>
                          </a:solidFill>
                        </a:rPr>
                        <a:t>(</a:t>
                      </a:r>
                      <a:r>
                        <a:rPr lang="en-US" sz="1400" kern="1200" dirty="0" smtClean="0">
                          <a:solidFill>
                            <a:schemeClr val="tx1"/>
                          </a:solidFill>
                          <a:latin typeface="+mn-lt"/>
                          <a:ea typeface="+mn-ea"/>
                          <a:cs typeface="+mn-cs"/>
                        </a:rPr>
                        <a:t>Petrinovich &amp; O’Neill, Haidt &amp; Baron, Fessler et al.) </a:t>
                      </a:r>
                      <a:endParaRPr lang="en-US" sz="140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Framing </a:t>
                      </a:r>
                    </a:p>
                    <a:p>
                      <a:pPr algn="ctr"/>
                      <a:r>
                        <a:rPr lang="en-US" sz="2000" b="1" dirty="0" smtClean="0">
                          <a:solidFill>
                            <a:schemeClr val="accent2"/>
                          </a:solidFill>
                          <a:effectLst>
                            <a:outerShdw blurRad="38100" dist="38100" dir="2700000" algn="tl">
                              <a:srgbClr val="000000">
                                <a:alpha val="43137"/>
                              </a:srgbClr>
                            </a:outerShdw>
                          </a:effectLst>
                        </a:rPr>
                        <a:t>Effects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1"/>
                          </a:solidFill>
                        </a:rPr>
                        <a:t> Various </a:t>
                      </a:r>
                      <a:r>
                        <a:rPr lang="en-US" sz="1400" dirty="0" smtClean="0">
                          <a:solidFill>
                            <a:schemeClr val="tx1"/>
                          </a:solidFill>
                        </a:rPr>
                        <a:t>(Tversky</a:t>
                      </a:r>
                      <a:r>
                        <a:rPr lang="en-US" sz="1400" baseline="0" dirty="0" smtClean="0">
                          <a:solidFill>
                            <a:schemeClr val="tx1"/>
                          </a:solidFill>
                        </a:rPr>
                        <a:t> &amp; Kahneman, </a:t>
                      </a:r>
                      <a:r>
                        <a:rPr lang="en-US" sz="1400" kern="1200" dirty="0" smtClean="0">
                          <a:solidFill>
                            <a:schemeClr val="tx1"/>
                          </a:solidFill>
                          <a:latin typeface="+mn-lt"/>
                          <a:ea typeface="+mn-ea"/>
                          <a:cs typeface="+mn-cs"/>
                        </a:rPr>
                        <a:t>Petrinovich &amp; O’Neill, etc.)</a:t>
                      </a:r>
                      <a:endParaRPr lang="en-US" sz="1400" dirty="0">
                        <a:solidFill>
                          <a:schemeClr val="tx1"/>
                        </a:solidFill>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r h="827171">
                <a:tc>
                  <a:txBody>
                    <a:bodyPr/>
                    <a:lstStyle/>
                    <a:p>
                      <a:pPr algn="ctr"/>
                      <a:r>
                        <a:rPr lang="en-US" sz="2000" b="1" dirty="0" smtClean="0">
                          <a:solidFill>
                            <a:schemeClr val="accent2"/>
                          </a:solidFill>
                          <a:effectLst>
                            <a:outerShdw blurRad="38100" dist="38100" dir="2700000" algn="tl">
                              <a:srgbClr val="000000">
                                <a:alpha val="43137"/>
                              </a:srgbClr>
                            </a:outerShdw>
                          </a:effectLst>
                        </a:rPr>
                        <a:t>Environmental</a:t>
                      </a:r>
                    </a:p>
                    <a:p>
                      <a:pPr algn="ctr"/>
                      <a:r>
                        <a:rPr lang="en-US" sz="2000" b="1" dirty="0" smtClean="0">
                          <a:solidFill>
                            <a:schemeClr val="accent2"/>
                          </a:solidFill>
                          <a:effectLst>
                            <a:outerShdw blurRad="38100" dist="38100" dir="2700000" algn="tl">
                              <a:srgbClr val="000000">
                                <a:alpha val="43137"/>
                              </a:srgbClr>
                            </a:outerShdw>
                          </a:effectLst>
                        </a:rPr>
                        <a:t>Factors</a:t>
                      </a:r>
                      <a:endParaRPr lang="en-US" sz="2000" b="1" dirty="0">
                        <a:solidFill>
                          <a:schemeClr val="accent2"/>
                        </a:solidFill>
                        <a:effectLst>
                          <a:outerShdw blurRad="38100" dist="38100" dir="2700000" algn="tl">
                            <a:srgbClr val="000000">
                              <a:alpha val="43137"/>
                            </a:srgbClr>
                          </a:outerShdw>
                        </a:effectLs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1"/>
                          </a:solidFill>
                        </a:rPr>
                        <a:t> Dirty Office</a:t>
                      </a:r>
                      <a:r>
                        <a:rPr lang="en-US" baseline="0" dirty="0" smtClean="0">
                          <a:solidFill>
                            <a:schemeClr val="tx1"/>
                          </a:solidFill>
                        </a:rPr>
                        <a:t> &amp; Lady Macbeth </a:t>
                      </a:r>
                      <a:r>
                        <a:rPr lang="en-US" sz="1400" baseline="0" dirty="0" smtClean="0">
                          <a:solidFill>
                            <a:schemeClr val="tx1"/>
                          </a:solidFill>
                        </a:rPr>
                        <a:t>(Schnall)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tx1"/>
                          </a:solidFill>
                        </a:rPr>
                        <a:t> Saturday Night Live </a:t>
                      </a:r>
                      <a:r>
                        <a:rPr lang="en-US" sz="1400" baseline="0" dirty="0" smtClean="0">
                          <a:solidFill>
                            <a:schemeClr val="tx1"/>
                          </a:solidFill>
                        </a:rPr>
                        <a:t>(</a:t>
                      </a:r>
                      <a:r>
                        <a:rPr lang="en-US" sz="1400" kern="1200" dirty="0" smtClean="0">
                          <a:solidFill>
                            <a:schemeClr val="tx1"/>
                          </a:solidFill>
                          <a:latin typeface="+mn-lt"/>
                          <a:ea typeface="+mn-ea"/>
                          <a:cs typeface="+mn-cs"/>
                        </a:rPr>
                        <a:t>Valdesolo &amp; DeSteno)</a:t>
                      </a:r>
                      <a:endParaRPr lang="en-US" dirty="0">
                        <a:solidFill>
                          <a:schemeClr val="tx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solidFill>
                  </a:tcPr>
                </a:tc>
              </a:tr>
            </a:tbl>
          </a:graphicData>
        </a:graphic>
      </p:graphicFrame>
      <p:sp>
        <p:nvSpPr>
          <p:cNvPr id="1309698" name="Rectangle 2"/>
          <p:cNvSpPr>
            <a:spLocks noGrp="1" noChangeArrowheads="1"/>
          </p:cNvSpPr>
          <p:nvPr>
            <p:ph type="title"/>
          </p:nvPr>
        </p:nvSpPr>
        <p:spPr/>
        <p:txBody>
          <a:bodyPr/>
          <a:lstStyle/>
          <a:p>
            <a:pPr algn="ctr"/>
            <a:r>
              <a:rPr lang="en-US" sz="3200" dirty="0">
                <a:latin typeface="Arial" charset="0"/>
              </a:rPr>
              <a:t>Some Empirical Reasons to Worry About the Use of Intuitions as Evidence</a:t>
            </a:r>
            <a:endParaRPr lang="en-US" sz="3800" dirty="0">
              <a:latin typeface="Arial" charset="0"/>
            </a:endParaRPr>
          </a:p>
        </p:txBody>
      </p:sp>
      <p:grpSp>
        <p:nvGrpSpPr>
          <p:cNvPr id="8" name="Group 7"/>
          <p:cNvGrpSpPr/>
          <p:nvPr/>
        </p:nvGrpSpPr>
        <p:grpSpPr>
          <a:xfrm>
            <a:off x="2695079" y="1732551"/>
            <a:ext cx="5751078" cy="408133"/>
            <a:chOff x="2695079" y="1732551"/>
            <a:chExt cx="5751078" cy="408133"/>
          </a:xfrm>
        </p:grpSpPr>
        <p:sp>
          <p:nvSpPr>
            <p:cNvPr id="9" name="TextBox 8"/>
            <p:cNvSpPr txBox="1"/>
            <p:nvPr/>
          </p:nvSpPr>
          <p:spPr>
            <a:xfrm>
              <a:off x="2695079" y="1732551"/>
              <a:ext cx="1864895" cy="400110"/>
            </a:xfrm>
            <a:prstGeom prst="rect">
              <a:avLst/>
            </a:prstGeom>
            <a:noFill/>
          </p:spPr>
          <p:txBody>
            <a:bodyPr wrap="square" rtlCol="0">
              <a:spAutoFit/>
            </a:bodyPr>
            <a:lstStyle/>
            <a:p>
              <a:r>
                <a:rPr lang="en-US" sz="2000" b="1" dirty="0" smtClean="0"/>
                <a:t>Epistemology</a:t>
              </a:r>
              <a:endParaRPr lang="en-US" sz="2000" b="1" dirty="0"/>
            </a:p>
          </p:txBody>
        </p:sp>
        <p:sp>
          <p:nvSpPr>
            <p:cNvPr id="10" name="TextBox 9"/>
            <p:cNvSpPr txBox="1"/>
            <p:nvPr/>
          </p:nvSpPr>
          <p:spPr>
            <a:xfrm>
              <a:off x="4483760" y="1740574"/>
              <a:ext cx="1864895" cy="400110"/>
            </a:xfrm>
            <a:prstGeom prst="rect">
              <a:avLst/>
            </a:prstGeom>
            <a:noFill/>
          </p:spPr>
          <p:txBody>
            <a:bodyPr wrap="square" rtlCol="0">
              <a:spAutoFit/>
            </a:bodyPr>
            <a:lstStyle/>
            <a:p>
              <a:r>
                <a:rPr lang="en-US" sz="2000" b="1" dirty="0" smtClean="0"/>
                <a:t>Reference</a:t>
              </a:r>
              <a:endParaRPr lang="en-US" sz="2000" b="1" dirty="0"/>
            </a:p>
          </p:txBody>
        </p:sp>
        <p:sp>
          <p:nvSpPr>
            <p:cNvPr id="11" name="TextBox 10"/>
            <p:cNvSpPr txBox="1"/>
            <p:nvPr/>
          </p:nvSpPr>
          <p:spPr>
            <a:xfrm>
              <a:off x="6581262" y="1732551"/>
              <a:ext cx="1864895" cy="400110"/>
            </a:xfrm>
            <a:prstGeom prst="rect">
              <a:avLst/>
            </a:prstGeom>
            <a:noFill/>
          </p:spPr>
          <p:txBody>
            <a:bodyPr wrap="square" rtlCol="0">
              <a:spAutoFit/>
            </a:bodyPr>
            <a:lstStyle/>
            <a:p>
              <a:r>
                <a:rPr lang="en-US" sz="2000" b="1" dirty="0" smtClean="0"/>
                <a:t>Ethics</a:t>
              </a:r>
              <a:endParaRPr lang="en-US" sz="2000" b="1" dirty="0"/>
            </a:p>
          </p:txBody>
        </p:sp>
      </p:grpSp>
    </p:spTree>
  </p:cSld>
  <p:clrMapOvr>
    <a:masterClrMapping/>
  </p:clrMapOvr>
  <p:transition spd="med">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D41E78-3ABE-4A34-819A-53762ABA0A91}" type="slidenum">
              <a:rPr lang="en-US"/>
              <a:pPr/>
              <a:t>91</a:t>
            </a:fld>
            <a:endParaRPr lang="en-US" dirty="0"/>
          </a:p>
        </p:txBody>
      </p:sp>
      <p:sp>
        <p:nvSpPr>
          <p:cNvPr id="403458" name="Rectangle 2"/>
          <p:cNvSpPr>
            <a:spLocks noGrp="1" noChangeArrowheads="1"/>
          </p:cNvSpPr>
          <p:nvPr>
            <p:ph type="title"/>
          </p:nvPr>
        </p:nvSpPr>
        <p:spPr/>
        <p:txBody>
          <a:bodyPr/>
          <a:lstStyle/>
          <a:p>
            <a:pPr algn="ctr"/>
            <a:r>
              <a:rPr lang="en-US" dirty="0" smtClean="0">
                <a:latin typeface="Arial" charset="0"/>
              </a:rPr>
              <a:t>An Overview of the Rest of the Talk </a:t>
            </a:r>
            <a:endParaRPr lang="en-US" dirty="0">
              <a:latin typeface="Arial" charset="0"/>
            </a:endParaRPr>
          </a:p>
        </p:txBody>
      </p:sp>
      <p:sp>
        <p:nvSpPr>
          <p:cNvPr id="403459" name="Rectangle 3"/>
          <p:cNvSpPr>
            <a:spLocks noGrp="1" noChangeArrowheads="1"/>
          </p:cNvSpPr>
          <p:nvPr>
            <p:ph type="body" idx="1"/>
          </p:nvPr>
        </p:nvSpPr>
        <p:spPr>
          <a:xfrm>
            <a:off x="1503947" y="1720516"/>
            <a:ext cx="7158789" cy="4680284"/>
          </a:xfrm>
        </p:spPr>
        <p:txBody>
          <a:bodyPr>
            <a:normAutofit/>
          </a:bodyPr>
          <a:lstStyle/>
          <a:p>
            <a:pPr marL="457200" indent="-457200">
              <a:spcBef>
                <a:spcPct val="0"/>
              </a:spcBef>
              <a:spcAft>
                <a:spcPct val="35000"/>
              </a:spcAft>
              <a:buClrTx/>
              <a:buFont typeface="+mj-lt"/>
              <a:buAutoNum type="arabicPeriod"/>
            </a:pPr>
            <a:r>
              <a:rPr lang="en-US" sz="2400" dirty="0" smtClean="0"/>
              <a:t>What is Experimental Philosophy?</a:t>
            </a:r>
          </a:p>
          <a:p>
            <a:pPr marL="457200" indent="-457200">
              <a:spcBef>
                <a:spcPct val="0"/>
              </a:spcBef>
              <a:spcAft>
                <a:spcPct val="35000"/>
              </a:spcAft>
              <a:buClrTx/>
              <a:buFont typeface="+mj-lt"/>
              <a:buAutoNum type="arabicPeriod"/>
            </a:pPr>
            <a:r>
              <a:rPr lang="en-US" sz="2400" dirty="0" smtClean="0"/>
              <a:t>What Is a Philosophical Intuition?</a:t>
            </a:r>
          </a:p>
          <a:p>
            <a:pPr marL="457200" indent="-457200">
              <a:spcBef>
                <a:spcPct val="0"/>
              </a:spcBef>
              <a:spcAft>
                <a:spcPct val="35000"/>
              </a:spcAft>
              <a:buClrTx/>
              <a:buFont typeface="+mj-lt"/>
              <a:buAutoNum type="arabicPeriod"/>
            </a:pPr>
            <a:r>
              <a:rPr lang="en-US" sz="2400" dirty="0" smtClean="0"/>
              <a:t>A Taxonomy of Philosophical Projects</a:t>
            </a:r>
          </a:p>
          <a:p>
            <a:pPr marL="457200" indent="-457200">
              <a:spcBef>
                <a:spcPct val="0"/>
              </a:spcBef>
              <a:spcAft>
                <a:spcPct val="35000"/>
              </a:spcAft>
              <a:buClrTx/>
              <a:buFont typeface="+mj-lt"/>
              <a:buAutoNum type="arabicPeriod"/>
            </a:pPr>
            <a:r>
              <a:rPr lang="en-US" sz="2400" dirty="0" smtClean="0"/>
              <a:t>The Empirical Study of Philosophical Intuitions:  Four Sorts of Findings that Challenge the Use of Intuitions as Evidence</a:t>
            </a:r>
          </a:p>
          <a:p>
            <a:pPr marL="457200" indent="-457200">
              <a:spcBef>
                <a:spcPct val="0"/>
              </a:spcBef>
              <a:spcAft>
                <a:spcPct val="35000"/>
              </a:spcAft>
              <a:buClrTx/>
              <a:buFont typeface="+mj-lt"/>
              <a:buAutoNum type="arabicPeriod"/>
            </a:pPr>
            <a:r>
              <a:rPr lang="en-US" sz="2400" dirty="0" smtClean="0"/>
              <a:t>What Can We Conclude from these Findings?</a:t>
            </a:r>
          </a:p>
          <a:p>
            <a:pPr marL="457200" indent="-457200">
              <a:spcBef>
                <a:spcPct val="0"/>
              </a:spcBef>
              <a:spcAft>
                <a:spcPct val="35000"/>
              </a:spcAft>
              <a:buClrTx/>
              <a:buNone/>
            </a:pPr>
            <a:endParaRPr lang="en-US" sz="2400" dirty="0" smtClean="0"/>
          </a:p>
        </p:txBody>
      </p:sp>
      <p:sp>
        <p:nvSpPr>
          <p:cNvPr id="5" name="Right Arrow 4"/>
          <p:cNvSpPr/>
          <p:nvPr/>
        </p:nvSpPr>
        <p:spPr bwMode="auto">
          <a:xfrm>
            <a:off x="589546" y="3248525"/>
            <a:ext cx="757991" cy="469232"/>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3.7037E-7 L -2.77778E-6 0.17569 " pathEditMode="relative" rAng="0" ptsTypes="AA">
                                      <p:cBhvr>
                                        <p:cTn id="6" dur="1000" fill="hold"/>
                                        <p:tgtEl>
                                          <p:spTgt spid="5"/>
                                        </p:tgtEl>
                                        <p:attrNameLst>
                                          <p:attrName>ppt_x</p:attrName>
                                          <p:attrName>ppt_y</p:attrName>
                                        </p:attrNameLst>
                                      </p:cBhvr>
                                      <p:rCtr x="0" y="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4D5283-F160-443E-A612-4A5B0F698A60}" type="slidenum">
              <a:rPr lang="en-US"/>
              <a:pPr/>
              <a:t>92</a:t>
            </a:fld>
            <a:endParaRPr lang="en-US"/>
          </a:p>
        </p:txBody>
      </p:sp>
      <p:sp>
        <p:nvSpPr>
          <p:cNvPr id="1391618" name="Rectangle 2"/>
          <p:cNvSpPr>
            <a:spLocks noGrp="1" noChangeArrowheads="1"/>
          </p:cNvSpPr>
          <p:nvPr>
            <p:ph type="title"/>
          </p:nvPr>
        </p:nvSpPr>
        <p:spPr/>
        <p:txBody>
          <a:bodyPr/>
          <a:lstStyle/>
          <a:p>
            <a:pPr algn="ctr"/>
            <a:r>
              <a:rPr lang="en-US" sz="3200">
                <a:latin typeface="Arial" charset="0"/>
              </a:rPr>
              <a:t>What Conclusions Can We Draw From This Evidence? </a:t>
            </a:r>
            <a:endParaRPr lang="en-US" sz="3800">
              <a:latin typeface="Arial" charset="0"/>
            </a:endParaRPr>
          </a:p>
        </p:txBody>
      </p:sp>
      <p:sp>
        <p:nvSpPr>
          <p:cNvPr id="1391619" name="Rectangle 3"/>
          <p:cNvSpPr>
            <a:spLocks noGrp="1" noChangeArrowheads="1"/>
          </p:cNvSpPr>
          <p:nvPr>
            <p:ph type="body" idx="1"/>
          </p:nvPr>
        </p:nvSpPr>
        <p:spPr>
          <a:xfrm>
            <a:off x="609600" y="1600200"/>
            <a:ext cx="8382000" cy="2286000"/>
          </a:xfrm>
        </p:spPr>
        <p:txBody>
          <a:bodyPr/>
          <a:lstStyle/>
          <a:p>
            <a:r>
              <a:rPr lang="en-US" sz="2600"/>
              <a:t>To the extent that a class of intuitions or judgments are subject to one or more of the four phenomena I’ve discussed, their </a:t>
            </a:r>
            <a:r>
              <a:rPr lang="en-US" sz="2600" b="1">
                <a:solidFill>
                  <a:schemeClr val="accent2"/>
                </a:solidFill>
                <a:effectLst>
                  <a:outerShdw blurRad="38100" dist="38100" dir="2700000" algn="tl">
                    <a:srgbClr val="000000"/>
                  </a:outerShdw>
                </a:effectLst>
              </a:rPr>
              <a:t>status as evidence</a:t>
            </a:r>
            <a:r>
              <a:rPr lang="en-US" sz="2600"/>
              <a:t> in Projects 2 &amp; 3 </a:t>
            </a:r>
            <a:r>
              <a:rPr lang="en-US" sz="2600" b="1">
                <a:solidFill>
                  <a:schemeClr val="accent2"/>
                </a:solidFill>
                <a:effectLst>
                  <a:outerShdw blurRad="38100" dist="38100" dir="2700000" algn="tl">
                    <a:srgbClr val="000000"/>
                  </a:outerShdw>
                </a:effectLst>
              </a:rPr>
              <a:t>is severely compromised</a:t>
            </a:r>
            <a:r>
              <a:rPr lang="en-US" sz="2600"/>
              <a:t>.</a:t>
            </a:r>
            <a:r>
              <a:rPr lang="en-US"/>
              <a:t>  </a:t>
            </a:r>
          </a:p>
        </p:txBody>
      </p:sp>
      <p:sp>
        <p:nvSpPr>
          <p:cNvPr id="1391620" name="Text Box 4"/>
          <p:cNvSpPr txBox="1">
            <a:spLocks noChangeArrowheads="1"/>
          </p:cNvSpPr>
          <p:nvPr/>
        </p:nvSpPr>
        <p:spPr bwMode="auto">
          <a:xfrm>
            <a:off x="1295400" y="3429000"/>
            <a:ext cx="2438400" cy="32988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dirty="0">
                <a:solidFill>
                  <a:schemeClr val="tx1"/>
                </a:solidFill>
              </a:rPr>
              <a:t>2.</a:t>
            </a:r>
          </a:p>
          <a:p>
            <a:pPr algn="ctr"/>
            <a:r>
              <a:rPr lang="en-US" sz="2400" dirty="0">
                <a:solidFill>
                  <a:schemeClr val="tx1"/>
                </a:solidFill>
              </a:rPr>
              <a:t>Characterizing a philosophically important phenomenon</a:t>
            </a:r>
          </a:p>
          <a:p>
            <a:pPr algn="l">
              <a:spcBef>
                <a:spcPct val="50000"/>
              </a:spcBef>
              <a:buClr>
                <a:schemeClr val="hlink"/>
              </a:buClr>
              <a:buFont typeface="Wingdings" pitchFamily="2" charset="2"/>
              <a:buChar char="§"/>
            </a:pPr>
            <a:r>
              <a:rPr lang="en-US" sz="2000" dirty="0">
                <a:solidFill>
                  <a:schemeClr val="tx1"/>
                </a:solidFill>
              </a:rPr>
              <a:t>knowledge</a:t>
            </a:r>
          </a:p>
          <a:p>
            <a:pPr algn="l">
              <a:spcBef>
                <a:spcPct val="50000"/>
              </a:spcBef>
              <a:buClr>
                <a:schemeClr val="hlink"/>
              </a:buClr>
              <a:buFont typeface="Wingdings" pitchFamily="2" charset="2"/>
              <a:buChar char="§"/>
            </a:pPr>
            <a:r>
              <a:rPr lang="en-US" sz="2000" dirty="0">
                <a:solidFill>
                  <a:schemeClr val="tx1"/>
                </a:solidFill>
              </a:rPr>
              <a:t>justice</a:t>
            </a:r>
          </a:p>
          <a:p>
            <a:pPr algn="l">
              <a:spcBef>
                <a:spcPct val="50000"/>
              </a:spcBef>
              <a:buClr>
                <a:schemeClr val="hlink"/>
              </a:buClr>
              <a:buFont typeface="Wingdings" pitchFamily="2" charset="2"/>
              <a:buChar char="§"/>
            </a:pPr>
            <a:r>
              <a:rPr lang="en-US" sz="2000" dirty="0">
                <a:solidFill>
                  <a:schemeClr val="tx1"/>
                </a:solidFill>
              </a:rPr>
              <a:t>causation</a:t>
            </a:r>
          </a:p>
        </p:txBody>
      </p:sp>
      <p:sp>
        <p:nvSpPr>
          <p:cNvPr id="1391621" name="Text Box 5"/>
          <p:cNvSpPr txBox="1">
            <a:spLocks noChangeArrowheads="1"/>
          </p:cNvSpPr>
          <p:nvPr/>
        </p:nvSpPr>
        <p:spPr bwMode="auto">
          <a:xfrm>
            <a:off x="5867400" y="2971800"/>
            <a:ext cx="2438400" cy="3756025"/>
          </a:xfrm>
          <a:prstGeom prst="rect">
            <a:avLst/>
          </a:prstGeom>
          <a:noFill/>
          <a:ln w="9525">
            <a:solidFill>
              <a:schemeClr val="tx1"/>
            </a:solidFill>
            <a:miter lim="800000"/>
            <a:headEnd/>
            <a:tailEnd/>
          </a:ln>
          <a:effectLst/>
        </p:spPr>
        <p:txBody>
          <a:bodyPr>
            <a:spAutoFit/>
          </a:bodyPr>
          <a:lstStyle/>
          <a:p>
            <a:pPr algn="ctr">
              <a:spcBef>
                <a:spcPct val="50000"/>
              </a:spcBef>
            </a:pPr>
            <a:r>
              <a:rPr lang="en-US" sz="2400" dirty="0">
                <a:solidFill>
                  <a:schemeClr val="tx1"/>
                </a:solidFill>
              </a:rPr>
              <a:t>3.</a:t>
            </a:r>
          </a:p>
          <a:p>
            <a:pPr algn="ctr"/>
            <a:r>
              <a:rPr lang="en-US" sz="2400" dirty="0">
                <a:solidFill>
                  <a:schemeClr val="tx1"/>
                </a:solidFill>
              </a:rPr>
              <a:t>Defend claims that are explicitly normative</a:t>
            </a:r>
          </a:p>
          <a:p>
            <a:pPr algn="l">
              <a:spcBef>
                <a:spcPct val="50000"/>
              </a:spcBef>
              <a:buClr>
                <a:schemeClr val="hlink"/>
              </a:buClr>
              <a:buFont typeface="Wingdings" pitchFamily="2" charset="2"/>
              <a:buChar char="§"/>
            </a:pPr>
            <a:r>
              <a:rPr lang="en-US" sz="2000" dirty="0">
                <a:solidFill>
                  <a:schemeClr val="tx1"/>
                </a:solidFill>
              </a:rPr>
              <a:t>how people should revise their beliefs</a:t>
            </a:r>
          </a:p>
          <a:p>
            <a:pPr algn="l">
              <a:spcBef>
                <a:spcPct val="50000"/>
              </a:spcBef>
              <a:buClr>
                <a:schemeClr val="hlink"/>
              </a:buClr>
              <a:buFont typeface="Wingdings" pitchFamily="2" charset="2"/>
              <a:buChar char="§"/>
            </a:pPr>
            <a:r>
              <a:rPr lang="en-US" sz="2000" dirty="0">
                <a:solidFill>
                  <a:schemeClr val="tx1"/>
                </a:solidFill>
              </a:rPr>
              <a:t>what sort of people we should be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91619">
                                            <p:txEl>
                                              <p:pRg st="0" end="0"/>
                                            </p:txEl>
                                          </p:spTgt>
                                        </p:tgtEl>
                                        <p:attrNameLst>
                                          <p:attrName>style.visibility</p:attrName>
                                        </p:attrNameLst>
                                      </p:cBhvr>
                                      <p:to>
                                        <p:strVal val="visible"/>
                                      </p:to>
                                    </p:set>
                                  </p:childTnLst>
                                </p:cTn>
                              </p:par>
                              <p:par>
                                <p:cTn id="7" presetID="23" presetClass="entr" presetSubtype="16" fill="hold" grpId="0" nodeType="withEffect">
                                  <p:stCondLst>
                                    <p:cond delay="0"/>
                                  </p:stCondLst>
                                  <p:childTnLst>
                                    <p:set>
                                      <p:cBhvr>
                                        <p:cTn id="8" dur="1" fill="hold">
                                          <p:stCondLst>
                                            <p:cond delay="0"/>
                                          </p:stCondLst>
                                        </p:cTn>
                                        <p:tgtEl>
                                          <p:spTgt spid="1391620"/>
                                        </p:tgtEl>
                                        <p:attrNameLst>
                                          <p:attrName>style.visibility</p:attrName>
                                        </p:attrNameLst>
                                      </p:cBhvr>
                                      <p:to>
                                        <p:strVal val="visible"/>
                                      </p:to>
                                    </p:set>
                                    <p:anim calcmode="lin" valueType="num">
                                      <p:cBhvr>
                                        <p:cTn id="9" dur="500" fill="hold"/>
                                        <p:tgtEl>
                                          <p:spTgt spid="1391620"/>
                                        </p:tgtEl>
                                        <p:attrNameLst>
                                          <p:attrName>ppt_w</p:attrName>
                                        </p:attrNameLst>
                                      </p:cBhvr>
                                      <p:tavLst>
                                        <p:tav tm="0">
                                          <p:val>
                                            <p:fltVal val="0"/>
                                          </p:val>
                                        </p:tav>
                                        <p:tav tm="100000">
                                          <p:val>
                                            <p:strVal val="#ppt_w"/>
                                          </p:val>
                                        </p:tav>
                                      </p:tavLst>
                                    </p:anim>
                                    <p:anim calcmode="lin" valueType="num">
                                      <p:cBhvr>
                                        <p:cTn id="10" dur="500" fill="hold"/>
                                        <p:tgtEl>
                                          <p:spTgt spid="1391620"/>
                                        </p:tgtEl>
                                        <p:attrNameLst>
                                          <p:attrName>ppt_h</p:attrName>
                                        </p:attrNameLst>
                                      </p:cBhvr>
                                      <p:tavLst>
                                        <p:tav tm="0">
                                          <p:val>
                                            <p:fltVal val="0"/>
                                          </p:val>
                                        </p:tav>
                                        <p:tav tm="100000">
                                          <p:val>
                                            <p:strVal val="#ppt_h"/>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1391621"/>
                                        </p:tgtEl>
                                        <p:attrNameLst>
                                          <p:attrName>style.visibility</p:attrName>
                                        </p:attrNameLst>
                                      </p:cBhvr>
                                      <p:to>
                                        <p:strVal val="visible"/>
                                      </p:to>
                                    </p:set>
                                    <p:anim calcmode="lin" valueType="num">
                                      <p:cBhvr>
                                        <p:cTn id="13" dur="500" fill="hold"/>
                                        <p:tgtEl>
                                          <p:spTgt spid="1391621"/>
                                        </p:tgtEl>
                                        <p:attrNameLst>
                                          <p:attrName>ppt_w</p:attrName>
                                        </p:attrNameLst>
                                      </p:cBhvr>
                                      <p:tavLst>
                                        <p:tav tm="0">
                                          <p:val>
                                            <p:fltVal val="0"/>
                                          </p:val>
                                        </p:tav>
                                        <p:tav tm="100000">
                                          <p:val>
                                            <p:strVal val="#ppt_w"/>
                                          </p:val>
                                        </p:tav>
                                      </p:tavLst>
                                    </p:anim>
                                    <p:anim calcmode="lin" valueType="num">
                                      <p:cBhvr>
                                        <p:cTn id="14" dur="500" fill="hold"/>
                                        <p:tgtEl>
                                          <p:spTgt spid="13916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620" grpId="0" animBg="1"/>
      <p:bldP spid="1391621"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F7A6CF0-A99A-41B0-9E4C-600595D687EA}" type="slidenum">
              <a:rPr lang="en-US"/>
              <a:pPr/>
              <a:t>93</a:t>
            </a:fld>
            <a:endParaRPr lang="en-US"/>
          </a:p>
        </p:txBody>
      </p:sp>
      <p:sp>
        <p:nvSpPr>
          <p:cNvPr id="1393666" name="Rectangle 2"/>
          <p:cNvSpPr>
            <a:spLocks noGrp="1" noChangeArrowheads="1"/>
          </p:cNvSpPr>
          <p:nvPr>
            <p:ph type="title"/>
          </p:nvPr>
        </p:nvSpPr>
        <p:spPr/>
        <p:txBody>
          <a:bodyPr/>
          <a:lstStyle/>
          <a:p>
            <a:pPr algn="ctr"/>
            <a:r>
              <a:rPr lang="en-US" sz="3200">
                <a:latin typeface="Arial" charset="0"/>
              </a:rPr>
              <a:t>What Conclusions Can We Draw From This Evidence? </a:t>
            </a:r>
            <a:endParaRPr lang="en-US" sz="3800">
              <a:latin typeface="Arial" charset="0"/>
            </a:endParaRPr>
          </a:p>
        </p:txBody>
      </p:sp>
      <p:sp>
        <p:nvSpPr>
          <p:cNvPr id="1393667" name="Rectangle 3"/>
          <p:cNvSpPr>
            <a:spLocks noGrp="1" noChangeArrowheads="1"/>
          </p:cNvSpPr>
          <p:nvPr>
            <p:ph type="body" idx="1"/>
          </p:nvPr>
        </p:nvSpPr>
        <p:spPr>
          <a:xfrm>
            <a:off x="914400" y="1600200"/>
            <a:ext cx="7772400" cy="4876800"/>
          </a:xfrm>
        </p:spPr>
        <p:txBody>
          <a:bodyPr/>
          <a:lstStyle/>
          <a:p>
            <a:pPr lvl="1"/>
            <a:r>
              <a:rPr lang="en-US" sz="2400"/>
              <a:t>If a class of judgments vary with the</a:t>
            </a:r>
            <a:r>
              <a:rPr lang="en-US" sz="2400" b="1">
                <a:solidFill>
                  <a:schemeClr val="accent2"/>
                </a:solidFill>
                <a:effectLst>
                  <a:outerShdw blurRad="38100" dist="38100" dir="2700000" algn="tl">
                    <a:srgbClr val="000000"/>
                  </a:outerShdw>
                </a:effectLst>
              </a:rPr>
              <a:t> demographic group</a:t>
            </a:r>
            <a:r>
              <a:rPr lang="en-US" sz="2400"/>
              <a:t> that makes them, or with the </a:t>
            </a:r>
            <a:r>
              <a:rPr lang="en-US" sz="2400" b="1">
                <a:solidFill>
                  <a:schemeClr val="accent2"/>
                </a:solidFill>
                <a:effectLst>
                  <a:outerShdw blurRad="38100" dist="38100" dir="2700000" algn="tl">
                    <a:srgbClr val="000000"/>
                  </a:outerShdw>
                </a:effectLst>
              </a:rPr>
              <a:t>order </a:t>
            </a:r>
            <a:r>
              <a:rPr lang="en-US" sz="2400"/>
              <a:t>in which they are made, then many judgments in that class </a:t>
            </a:r>
            <a:r>
              <a:rPr lang="en-US" sz="2400" b="1">
                <a:solidFill>
                  <a:schemeClr val="accent2"/>
                </a:solidFill>
                <a:effectLst>
                  <a:outerShdw blurRad="38100" dist="38100" dir="2700000" algn="tl">
                    <a:srgbClr val="000000"/>
                  </a:outerShdw>
                </a:effectLst>
              </a:rPr>
              <a:t>cannot be true</a:t>
            </a:r>
            <a:r>
              <a:rPr lang="en-US" sz="2400"/>
              <a:t>.</a:t>
            </a:r>
          </a:p>
          <a:p>
            <a:pPr lvl="1"/>
            <a:endParaRPr lang="en-US" sz="2400"/>
          </a:p>
          <a:p>
            <a:pPr lvl="1"/>
            <a:r>
              <a:rPr lang="en-US" sz="2400"/>
              <a:t>Judgments which vary with </a:t>
            </a:r>
            <a:r>
              <a:rPr lang="en-US" sz="2400" b="1">
                <a:solidFill>
                  <a:schemeClr val="accent2"/>
                </a:solidFill>
                <a:effectLst>
                  <a:outerShdw blurRad="38100" dist="38100" dir="2700000" algn="tl">
                    <a:srgbClr val="000000"/>
                  </a:outerShdw>
                </a:effectLst>
              </a:rPr>
              <a:t>irrelevant </a:t>
            </a:r>
            <a:r>
              <a:rPr lang="en-US" sz="2400"/>
              <a:t>features of the</a:t>
            </a:r>
            <a:r>
              <a:rPr lang="en-US" sz="2400" b="1">
                <a:solidFill>
                  <a:schemeClr val="accent2"/>
                </a:solidFill>
                <a:effectLst>
                  <a:outerShdw blurRad="38100" dist="38100" dir="2700000" algn="tl">
                    <a:srgbClr val="000000"/>
                  </a:outerShdw>
                </a:effectLst>
              </a:rPr>
              <a:t> wording</a:t>
            </a:r>
            <a:r>
              <a:rPr lang="en-US" sz="2400"/>
              <a:t> of the question, or with </a:t>
            </a:r>
            <a:r>
              <a:rPr lang="en-US" sz="2400" b="1">
                <a:solidFill>
                  <a:schemeClr val="accent2"/>
                </a:solidFill>
                <a:effectLst>
                  <a:outerShdw blurRad="38100" dist="38100" dir="2700000" algn="tl">
                    <a:srgbClr val="000000"/>
                  </a:outerShdw>
                </a:effectLst>
              </a:rPr>
              <a:t>irrelevant </a:t>
            </a:r>
            <a:r>
              <a:rPr lang="en-US" sz="2400"/>
              <a:t>features of the</a:t>
            </a:r>
            <a:r>
              <a:rPr lang="en-US" sz="2400" b="1">
                <a:solidFill>
                  <a:schemeClr val="accent2"/>
                </a:solidFill>
                <a:effectLst>
                  <a:outerShdw blurRad="38100" dist="38100" dir="2700000" algn="tl">
                    <a:srgbClr val="000000"/>
                  </a:outerShdw>
                </a:effectLst>
              </a:rPr>
              <a:t> situation</a:t>
            </a:r>
            <a:r>
              <a:rPr lang="en-US" sz="2400"/>
              <a:t> in which the question is asked are </a:t>
            </a:r>
            <a:r>
              <a:rPr lang="en-US" sz="2400" b="1">
                <a:solidFill>
                  <a:schemeClr val="accent2"/>
                </a:solidFill>
                <a:effectLst>
                  <a:outerShdw blurRad="38100" dist="38100" dir="2700000" algn="tl">
                    <a:srgbClr val="000000"/>
                  </a:outerShdw>
                </a:effectLst>
              </a:rPr>
              <a:t>not to be trusted</a:t>
            </a:r>
            <a:r>
              <a:rPr lang="en-US" sz="2400"/>
              <a:t>.</a:t>
            </a:r>
            <a:r>
              <a:rPr 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3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F896B23-4D03-418E-871D-771CAE932E4C}" type="slidenum">
              <a:rPr lang="en-US"/>
              <a:pPr/>
              <a:t>94</a:t>
            </a:fld>
            <a:endParaRPr lang="en-US"/>
          </a:p>
        </p:txBody>
      </p:sp>
      <p:sp>
        <p:nvSpPr>
          <p:cNvPr id="1395714" name="Rectangle 2"/>
          <p:cNvSpPr>
            <a:spLocks noGrp="1" noChangeArrowheads="1"/>
          </p:cNvSpPr>
          <p:nvPr>
            <p:ph type="title"/>
          </p:nvPr>
        </p:nvSpPr>
        <p:spPr/>
        <p:txBody>
          <a:bodyPr/>
          <a:lstStyle/>
          <a:p>
            <a:pPr algn="ctr"/>
            <a:r>
              <a:rPr lang="en-US" sz="3200">
                <a:latin typeface="Arial" charset="0"/>
              </a:rPr>
              <a:t>What Conclusions Can We Draw From This Evidence? </a:t>
            </a:r>
            <a:endParaRPr lang="en-US" sz="3800">
              <a:latin typeface="Arial" charset="0"/>
            </a:endParaRPr>
          </a:p>
        </p:txBody>
      </p:sp>
      <p:sp>
        <p:nvSpPr>
          <p:cNvPr id="1395715" name="Rectangle 3"/>
          <p:cNvSpPr>
            <a:spLocks noGrp="1" noChangeArrowheads="1"/>
          </p:cNvSpPr>
          <p:nvPr>
            <p:ph type="body" idx="1"/>
          </p:nvPr>
        </p:nvSpPr>
        <p:spPr>
          <a:xfrm>
            <a:off x="914400" y="1600200"/>
            <a:ext cx="7772400" cy="4876800"/>
          </a:xfrm>
        </p:spPr>
        <p:txBody>
          <a:bodyPr/>
          <a:lstStyle/>
          <a:p>
            <a:r>
              <a:rPr lang="en-US" sz="2400"/>
              <a:t>Without careful experimental work, it is typically </a:t>
            </a:r>
            <a:r>
              <a:rPr lang="en-US" sz="2400" b="1">
                <a:solidFill>
                  <a:schemeClr val="accent2"/>
                </a:solidFill>
                <a:effectLst>
                  <a:outerShdw blurRad="38100" dist="38100" dir="2700000" algn="tl">
                    <a:srgbClr val="000000"/>
                  </a:outerShdw>
                </a:effectLst>
              </a:rPr>
              <a:t>not possible to know</a:t>
            </a:r>
            <a:r>
              <a:rPr lang="en-US" sz="2400"/>
              <a:t> whether one’s own judgments, or those of others, are influenced by the phenomena we’ve discussed </a:t>
            </a:r>
          </a:p>
          <a:p>
            <a:pPr lvl="1"/>
            <a:r>
              <a:rPr lang="en-US" sz="2200"/>
              <a:t>Introspection is of no help!  </a:t>
            </a:r>
          </a:p>
          <a:p>
            <a:pPr lvl="1"/>
            <a:r>
              <a:rPr lang="en-US" sz="2200"/>
              <a:t>The advice, offered by Williamson, Sosa &amp; others, that one should </a:t>
            </a:r>
            <a:r>
              <a:rPr lang="en-US" sz="2200" b="1">
                <a:solidFill>
                  <a:schemeClr val="accent2"/>
                </a:solidFill>
                <a:effectLst>
                  <a:outerShdw blurRad="38100" dist="38100" dir="2700000" algn="tl">
                    <a:srgbClr val="000000"/>
                  </a:outerShdw>
                </a:effectLst>
              </a:rPr>
              <a:t>“be careful”</a:t>
            </a:r>
            <a:r>
              <a:rPr lang="en-US" sz="2200"/>
              <a:t> in using one’s intuitions – is quite </a:t>
            </a:r>
            <a:r>
              <a:rPr lang="en-US" sz="2200" b="1">
                <a:solidFill>
                  <a:schemeClr val="accent2"/>
                </a:solidFill>
                <a:effectLst>
                  <a:outerShdw blurRad="38100" dist="38100" dir="2700000" algn="tl">
                    <a:srgbClr val="000000"/>
                  </a:outerShdw>
                </a:effectLst>
              </a:rPr>
              <a:t>useless</a:t>
            </a:r>
            <a:r>
              <a:rPr lang="en-US" sz="2200"/>
              <a:t>…</a:t>
            </a:r>
          </a:p>
          <a:p>
            <a:pPr lvl="2"/>
            <a:r>
              <a:rPr lang="en-US" sz="2100"/>
              <a:t>unless being careful means: Engage in a wide ranging empirical inquiry into the many ways in which the evidential status of our intuitions might be undermined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57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57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5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626D6AD6-4197-43A2-822B-28AD5C141B27}" type="slidenum">
              <a:rPr lang="en-US"/>
              <a:pPr/>
              <a:t>95</a:t>
            </a:fld>
            <a:endParaRPr lang="en-US"/>
          </a:p>
        </p:txBody>
      </p:sp>
      <p:sp>
        <p:nvSpPr>
          <p:cNvPr id="1405954" name="Rectangle 2"/>
          <p:cNvSpPr>
            <a:spLocks noGrp="1" noChangeArrowheads="1"/>
          </p:cNvSpPr>
          <p:nvPr>
            <p:ph type="title"/>
          </p:nvPr>
        </p:nvSpPr>
        <p:spPr/>
        <p:txBody>
          <a:bodyPr/>
          <a:lstStyle/>
          <a:p>
            <a:pPr algn="ctr"/>
            <a:r>
              <a:rPr lang="en-US" sz="3600">
                <a:latin typeface="Arial" charset="0"/>
              </a:rPr>
              <a:t>How Pervasive Is the Problem? </a:t>
            </a:r>
            <a:endParaRPr lang="en-US">
              <a:latin typeface="Arial" charset="0"/>
            </a:endParaRPr>
          </a:p>
        </p:txBody>
      </p:sp>
      <p:sp>
        <p:nvSpPr>
          <p:cNvPr id="1405955" name="Rectangle 3"/>
          <p:cNvSpPr>
            <a:spLocks noGrp="1" noChangeArrowheads="1"/>
          </p:cNvSpPr>
          <p:nvPr>
            <p:ph type="body" idx="1"/>
          </p:nvPr>
        </p:nvSpPr>
        <p:spPr>
          <a:xfrm>
            <a:off x="914400" y="1600200"/>
            <a:ext cx="7772400" cy="4876800"/>
          </a:xfrm>
        </p:spPr>
        <p:txBody>
          <a:bodyPr/>
          <a:lstStyle/>
          <a:p>
            <a:r>
              <a:rPr lang="en-US" sz="2400" dirty="0"/>
              <a:t>Which judgments or philosophical intuitions are </a:t>
            </a:r>
            <a:r>
              <a:rPr lang="en-US" sz="2400" i="1" dirty="0"/>
              <a:t>likely</a:t>
            </a:r>
            <a:r>
              <a:rPr lang="en-US" sz="2400" dirty="0"/>
              <a:t> to be undermined by phenomena like those on our list? </a:t>
            </a:r>
            <a:endParaRPr lang="en-US" sz="2400" dirty="0" smtClean="0"/>
          </a:p>
          <a:p>
            <a:pPr>
              <a:buNone/>
            </a:pPr>
            <a:r>
              <a:rPr lang="en-US" sz="2400" dirty="0" smtClean="0"/>
              <a:t> </a:t>
            </a:r>
            <a:endParaRPr lang="en-US" sz="2400" dirty="0"/>
          </a:p>
          <a:p>
            <a:r>
              <a:rPr lang="en-US" sz="2400" dirty="0"/>
              <a:t>At this point </a:t>
            </a:r>
            <a:r>
              <a:rPr lang="en-US" sz="2400" b="1" dirty="0">
                <a:solidFill>
                  <a:schemeClr val="accent2"/>
                </a:solidFill>
                <a:effectLst>
                  <a:outerShdw blurRad="38100" dist="38100" dir="2700000" algn="tl">
                    <a:srgbClr val="000000"/>
                  </a:outerShdw>
                </a:effectLst>
              </a:rPr>
              <a:t>we just don’t know</a:t>
            </a:r>
            <a:r>
              <a:rPr lang="en-US" sz="2400" dirty="0"/>
              <a:t>.  </a:t>
            </a:r>
          </a:p>
          <a:p>
            <a:pPr lvl="1"/>
            <a:r>
              <a:rPr lang="en-US" sz="2200" dirty="0"/>
              <a:t>I</a:t>
            </a:r>
            <a:r>
              <a:rPr lang="en-US" sz="2200" dirty="0" smtClean="0"/>
              <a:t> </a:t>
            </a:r>
            <a:r>
              <a:rPr lang="en-US" sz="2200" dirty="0"/>
              <a:t>certainly do not claim that </a:t>
            </a:r>
            <a:r>
              <a:rPr lang="en-US" sz="2200" i="1" dirty="0"/>
              <a:t>all </a:t>
            </a:r>
            <a:r>
              <a:rPr lang="en-US" sz="2200" dirty="0"/>
              <a:t>of the judgments or intuitions that have played a role in philosophical discussions are influenced by demography, order, framing or context.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59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59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BA302BD-F41E-4358-A4EE-6975F5ECBC24}" type="slidenum">
              <a:rPr lang="en-US"/>
              <a:pPr/>
              <a:t>96</a:t>
            </a:fld>
            <a:endParaRPr lang="en-US"/>
          </a:p>
        </p:txBody>
      </p:sp>
      <p:sp>
        <p:nvSpPr>
          <p:cNvPr id="1408002" name="Rectangle 2"/>
          <p:cNvSpPr>
            <a:spLocks noGrp="1" noChangeArrowheads="1"/>
          </p:cNvSpPr>
          <p:nvPr>
            <p:ph type="title"/>
          </p:nvPr>
        </p:nvSpPr>
        <p:spPr/>
        <p:txBody>
          <a:bodyPr/>
          <a:lstStyle/>
          <a:p>
            <a:pPr algn="ctr"/>
            <a:r>
              <a:rPr lang="en-US" sz="3600">
                <a:latin typeface="Arial" charset="0"/>
              </a:rPr>
              <a:t>How Pervasive Is the Problem? </a:t>
            </a:r>
            <a:endParaRPr lang="en-US">
              <a:latin typeface="Arial" charset="0"/>
            </a:endParaRPr>
          </a:p>
        </p:txBody>
      </p:sp>
      <p:sp>
        <p:nvSpPr>
          <p:cNvPr id="1408003" name="Rectangle 3"/>
          <p:cNvSpPr>
            <a:spLocks noGrp="1" noChangeArrowheads="1"/>
          </p:cNvSpPr>
          <p:nvPr>
            <p:ph type="body" idx="1"/>
          </p:nvPr>
        </p:nvSpPr>
        <p:spPr>
          <a:xfrm>
            <a:off x="914400" y="1600200"/>
            <a:ext cx="7772400" cy="4876800"/>
          </a:xfrm>
        </p:spPr>
        <p:txBody>
          <a:bodyPr/>
          <a:lstStyle/>
          <a:p>
            <a:r>
              <a:rPr lang="en-US" sz="2400" dirty="0"/>
              <a:t>But I</a:t>
            </a:r>
            <a:r>
              <a:rPr lang="en-US" sz="2400" dirty="0" smtClean="0"/>
              <a:t> </a:t>
            </a:r>
            <a:r>
              <a:rPr lang="en-US" sz="2400" dirty="0"/>
              <a:t>don’t envy the situation of the philosopher who is betting these effects will be </a:t>
            </a:r>
            <a:r>
              <a:rPr lang="en-US" sz="2400" b="1" dirty="0">
                <a:solidFill>
                  <a:schemeClr val="accent2"/>
                </a:solidFill>
                <a:effectLst>
                  <a:outerShdw blurRad="38100" dist="38100" dir="2700000" algn="tl">
                    <a:srgbClr val="000000"/>
                  </a:outerShdw>
                </a:effectLst>
              </a:rPr>
              <a:t>limited to just a few philosophical intuitions</a:t>
            </a:r>
          </a:p>
          <a:p>
            <a:endParaRPr lang="en-US" sz="2400" dirty="0"/>
          </a:p>
          <a:p>
            <a:r>
              <a:rPr lang="en-US" sz="2400" dirty="0"/>
              <a:t>It is a striking fact that when psychologists or empirically minded philosophers </a:t>
            </a:r>
            <a:r>
              <a:rPr lang="en-US" sz="2400" b="1" dirty="0">
                <a:solidFill>
                  <a:schemeClr val="accent2"/>
                </a:solidFill>
                <a:effectLst>
                  <a:outerShdw blurRad="38100" dist="38100" dir="2700000" algn="tl">
                    <a:srgbClr val="000000"/>
                  </a:outerShdw>
                </a:effectLst>
              </a:rPr>
              <a:t>go looking for trouble</a:t>
            </a:r>
            <a:r>
              <a:rPr lang="en-US" sz="2400" dirty="0"/>
              <a:t> with the sorts of intuitions that philosophers invoke, far more often than not, </a:t>
            </a:r>
            <a:r>
              <a:rPr lang="en-US" sz="2400" b="1" dirty="0">
                <a:solidFill>
                  <a:schemeClr val="accent2"/>
                </a:solidFill>
                <a:effectLst>
                  <a:outerShdw blurRad="38100" dist="38100" dir="2700000" algn="tl">
                    <a:srgbClr val="000000"/>
                  </a:outerShdw>
                </a:effectLst>
              </a:rPr>
              <a:t>they find it</a:t>
            </a:r>
            <a:r>
              <a:rPr lang="en-US" sz="2400" dirty="0"/>
              <a:t>.  </a:t>
            </a:r>
          </a:p>
          <a:p>
            <a:pPr lvl="1"/>
            <a:r>
              <a:rPr lang="en-US" sz="2200" dirty="0"/>
              <a:t>Indeed, some of the results I</a:t>
            </a:r>
            <a:r>
              <a:rPr lang="en-US" sz="2200" dirty="0" smtClean="0"/>
              <a:t>’ve </a:t>
            </a:r>
            <a:r>
              <a:rPr lang="en-US" sz="2200" dirty="0"/>
              <a:t>discussed were found by investigators </a:t>
            </a:r>
            <a:r>
              <a:rPr lang="en-US" sz="2200" dirty="0" smtClean="0"/>
              <a:t>who  </a:t>
            </a:r>
            <a:r>
              <a:rPr lang="en-US" sz="2200" b="1" i="1" u="heavy" dirty="0" smtClean="0">
                <a:solidFill>
                  <a:schemeClr val="accent6"/>
                </a:solidFill>
                <a:effectLst>
                  <a:outerShdw blurRad="38100" dist="38100" dir="2700000" algn="tl">
                    <a:srgbClr val="000000">
                      <a:alpha val="43137"/>
                    </a:srgbClr>
                  </a:outerShdw>
                </a:effectLst>
                <a:uFill>
                  <a:solidFill>
                    <a:schemeClr val="tx1"/>
                  </a:solidFill>
                </a:uFill>
              </a:rPr>
              <a:t>weren’t</a:t>
            </a:r>
            <a:r>
              <a:rPr lang="en-US" sz="2200" b="1" dirty="0" smtClean="0">
                <a:solidFill>
                  <a:schemeClr val="accent6"/>
                </a:solidFill>
                <a:effectLst>
                  <a:outerShdw blurRad="38100" dist="38100" dir="2700000" algn="tl">
                    <a:srgbClr val="000000">
                      <a:alpha val="43137"/>
                    </a:srgbClr>
                  </a:outerShdw>
                </a:effectLst>
              </a:rPr>
              <a:t>  looking </a:t>
            </a:r>
            <a:r>
              <a:rPr lang="en-US" sz="2200" b="1" dirty="0">
                <a:solidFill>
                  <a:schemeClr val="accent6"/>
                </a:solidFill>
                <a:effectLst>
                  <a:outerShdw blurRad="38100" dist="38100" dir="2700000" algn="tl">
                    <a:srgbClr val="000000">
                      <a:alpha val="43137"/>
                    </a:srgbClr>
                  </a:outerShdw>
                </a:effectLst>
              </a:rPr>
              <a:t>for them</a:t>
            </a:r>
            <a:r>
              <a:rPr lang="en-US" sz="2200" dirty="0"/>
              <a:t>.</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80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80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D9FCEDB-00A5-4EF4-8F1D-A7AA5A2EBFE7}" type="slidenum">
              <a:rPr lang="en-US"/>
              <a:pPr/>
              <a:t>97</a:t>
            </a:fld>
            <a:endParaRPr lang="en-US"/>
          </a:p>
        </p:txBody>
      </p:sp>
      <p:sp>
        <p:nvSpPr>
          <p:cNvPr id="1412098" name="Rectangle 2"/>
          <p:cNvSpPr>
            <a:spLocks noGrp="1" noChangeArrowheads="1"/>
          </p:cNvSpPr>
          <p:nvPr>
            <p:ph type="title"/>
          </p:nvPr>
        </p:nvSpPr>
        <p:spPr/>
        <p:txBody>
          <a:bodyPr/>
          <a:lstStyle/>
          <a:p>
            <a:pPr algn="ctr"/>
            <a:r>
              <a:rPr lang="en-US" sz="3600">
                <a:latin typeface="Arial" charset="0"/>
              </a:rPr>
              <a:t>How Pervasive Is the Problem? </a:t>
            </a:r>
            <a:endParaRPr lang="en-US">
              <a:latin typeface="Arial" charset="0"/>
            </a:endParaRPr>
          </a:p>
        </p:txBody>
      </p:sp>
      <p:sp>
        <p:nvSpPr>
          <p:cNvPr id="1412099" name="Rectangle 3"/>
          <p:cNvSpPr>
            <a:spLocks noGrp="1" noChangeArrowheads="1"/>
          </p:cNvSpPr>
          <p:nvPr>
            <p:ph type="body" idx="1"/>
          </p:nvPr>
        </p:nvSpPr>
        <p:spPr>
          <a:xfrm>
            <a:off x="914400" y="1600200"/>
            <a:ext cx="7772400" cy="4876800"/>
          </a:xfrm>
        </p:spPr>
        <p:txBody>
          <a:bodyPr/>
          <a:lstStyle/>
          <a:p>
            <a:r>
              <a:rPr lang="en-US" sz="2400" dirty="0"/>
              <a:t>As I</a:t>
            </a:r>
            <a:r>
              <a:rPr lang="en-US" sz="2400" dirty="0" smtClean="0"/>
              <a:t> </a:t>
            </a:r>
            <a:r>
              <a:rPr lang="en-US" sz="2400" dirty="0"/>
              <a:t>see it, the philosopher who uses intuitions as evidence in projects of type 2 &amp; type 3 is a bit like a pilot with alarm bells going off all over the cockpit.</a:t>
            </a:r>
          </a:p>
          <a:p>
            <a:pPr>
              <a:buFont typeface="Wingdings" pitchFamily="2" charset="2"/>
              <a:buNone/>
            </a:pPr>
            <a:endParaRPr lang="en-US" sz="2400" dirty="0"/>
          </a:p>
          <a:p>
            <a:pPr lvl="1"/>
            <a:r>
              <a:rPr lang="en-US" sz="2200" dirty="0"/>
              <a:t>Perhaps most of them are false alarms; perhaps the problems are restricted to just a few non-essential components of his plane.</a:t>
            </a:r>
          </a:p>
          <a:p>
            <a:pPr lvl="1">
              <a:buFont typeface="Wingdings" pitchFamily="2" charset="2"/>
              <a:buNone/>
            </a:pPr>
            <a:endParaRPr lang="en-US" sz="2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2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736C610-0AE2-4196-B10B-579A8474B47F}" type="slidenum">
              <a:rPr lang="en-US"/>
              <a:pPr/>
              <a:t>98</a:t>
            </a:fld>
            <a:endParaRPr lang="en-US"/>
          </a:p>
        </p:txBody>
      </p:sp>
      <p:sp>
        <p:nvSpPr>
          <p:cNvPr id="1432584" name="Text Box 8"/>
          <p:cNvSpPr txBox="1">
            <a:spLocks noChangeArrowheads="1"/>
          </p:cNvSpPr>
          <p:nvPr/>
        </p:nvSpPr>
        <p:spPr bwMode="auto">
          <a:xfrm>
            <a:off x="1333500" y="4648200"/>
            <a:ext cx="838200" cy="427038"/>
          </a:xfrm>
          <a:prstGeom prst="rect">
            <a:avLst/>
          </a:prstGeom>
          <a:noFill/>
          <a:ln w="9525">
            <a:noFill/>
            <a:miter lim="800000"/>
            <a:headEnd/>
            <a:tailEnd/>
          </a:ln>
          <a:effectLst/>
        </p:spPr>
        <p:txBody>
          <a:bodyPr>
            <a:spAutoFit/>
          </a:bodyPr>
          <a:lstStyle/>
          <a:p>
            <a:pPr algn="l">
              <a:spcBef>
                <a:spcPct val="50000"/>
              </a:spcBef>
              <a:buClr>
                <a:schemeClr val="accent1"/>
              </a:buClr>
              <a:buSzPct val="150000"/>
              <a:buFont typeface="Wingdings" pitchFamily="2" charset="2"/>
              <a:buChar char="§"/>
            </a:pPr>
            <a:r>
              <a:rPr lang="en-US" sz="2200">
                <a:solidFill>
                  <a:schemeClr val="bg1"/>
                </a:solidFill>
              </a:rPr>
              <a:t>M</a:t>
            </a:r>
          </a:p>
        </p:txBody>
      </p:sp>
      <p:sp>
        <p:nvSpPr>
          <p:cNvPr id="1432578" name="Rectangle 2"/>
          <p:cNvSpPr>
            <a:spLocks noGrp="1" noChangeArrowheads="1"/>
          </p:cNvSpPr>
          <p:nvPr>
            <p:ph type="title"/>
          </p:nvPr>
        </p:nvSpPr>
        <p:spPr/>
        <p:txBody>
          <a:bodyPr/>
          <a:lstStyle/>
          <a:p>
            <a:pPr algn="ctr"/>
            <a:r>
              <a:rPr lang="en-US" sz="3600">
                <a:latin typeface="Arial" charset="0"/>
              </a:rPr>
              <a:t>How Pervasive Is the Problem? </a:t>
            </a:r>
            <a:endParaRPr lang="en-US">
              <a:latin typeface="Arial" charset="0"/>
            </a:endParaRPr>
          </a:p>
        </p:txBody>
      </p:sp>
      <p:sp>
        <p:nvSpPr>
          <p:cNvPr id="1432579" name="Rectangle 3"/>
          <p:cNvSpPr>
            <a:spLocks noGrp="1" noChangeArrowheads="1"/>
          </p:cNvSpPr>
          <p:nvPr>
            <p:ph type="body" idx="1"/>
          </p:nvPr>
        </p:nvSpPr>
        <p:spPr>
          <a:xfrm>
            <a:off x="914400" y="1600200"/>
            <a:ext cx="7772400" cy="4876800"/>
          </a:xfrm>
        </p:spPr>
        <p:txBody>
          <a:bodyPr/>
          <a:lstStyle/>
          <a:p>
            <a:r>
              <a:rPr lang="en-US" sz="2400" dirty="0"/>
              <a:t>As I</a:t>
            </a:r>
            <a:r>
              <a:rPr lang="en-US" sz="2400" dirty="0" smtClean="0"/>
              <a:t> </a:t>
            </a:r>
            <a:r>
              <a:rPr lang="en-US" sz="2400" dirty="0"/>
              <a:t>see it, the philosopher who uses intuitions as evidence in projects of type 2 &amp; type 3 is a bit like a pilot with alarm bells going off all over the cockpit.</a:t>
            </a:r>
          </a:p>
          <a:p>
            <a:pPr>
              <a:buFont typeface="Wingdings" pitchFamily="2" charset="2"/>
              <a:buNone/>
            </a:pPr>
            <a:endParaRPr lang="en-US" sz="2400" dirty="0"/>
          </a:p>
          <a:p>
            <a:pPr lvl="1"/>
            <a:r>
              <a:rPr lang="en-US" sz="2200" dirty="0"/>
              <a:t>Perhaps most of them are false alarms; perhaps the problems are restricted to just a few non-essential components of his plane.</a:t>
            </a:r>
          </a:p>
          <a:p>
            <a:pPr lvl="1">
              <a:buFont typeface="Wingdings" pitchFamily="2" charset="2"/>
              <a:buNone/>
            </a:pPr>
            <a:endParaRPr lang="en-US" sz="2200" dirty="0"/>
          </a:p>
        </p:txBody>
      </p:sp>
      <p:pic>
        <p:nvPicPr>
          <p:cNvPr id="1432580" name="Picture 4" descr="crashing plane"/>
          <p:cNvPicPr>
            <a:picLocks noChangeAspect="1" noChangeArrowheads="1"/>
          </p:cNvPicPr>
          <p:nvPr/>
        </p:nvPicPr>
        <p:blipFill>
          <a:blip r:embed="rId3" cstate="print"/>
          <a:srcRect r="4588" b="12000"/>
          <a:stretch>
            <a:fillRect/>
          </a:stretch>
        </p:blipFill>
        <p:spPr bwMode="auto">
          <a:xfrm>
            <a:off x="5410200" y="4038600"/>
            <a:ext cx="3457575" cy="2586038"/>
          </a:xfrm>
          <a:prstGeom prst="rect">
            <a:avLst/>
          </a:prstGeom>
          <a:noFill/>
        </p:spPr>
      </p:pic>
      <p:sp>
        <p:nvSpPr>
          <p:cNvPr id="1432581" name="Text Box 5"/>
          <p:cNvSpPr txBox="1">
            <a:spLocks noChangeArrowheads="1"/>
          </p:cNvSpPr>
          <p:nvPr/>
        </p:nvSpPr>
        <p:spPr bwMode="auto">
          <a:xfrm>
            <a:off x="1219200" y="4572000"/>
            <a:ext cx="4191000" cy="1785104"/>
          </a:xfrm>
          <a:prstGeom prst="rect">
            <a:avLst/>
          </a:prstGeom>
          <a:noFill/>
          <a:ln w="9525">
            <a:noFill/>
            <a:miter lim="800000"/>
            <a:headEnd/>
            <a:tailEnd/>
          </a:ln>
          <a:effectLst/>
        </p:spPr>
        <p:txBody>
          <a:bodyPr>
            <a:spAutoFit/>
          </a:bodyPr>
          <a:lstStyle/>
          <a:p>
            <a:pPr lvl="1" algn="l">
              <a:spcBef>
                <a:spcPct val="20000"/>
              </a:spcBef>
              <a:buClr>
                <a:schemeClr val="accent1"/>
              </a:buClr>
              <a:buSzPct val="75000"/>
              <a:buFont typeface="Wingdings" pitchFamily="2" charset="2"/>
              <a:buNone/>
            </a:pPr>
            <a:r>
              <a:rPr lang="en-US" sz="2200" dirty="0">
                <a:solidFill>
                  <a:schemeClr val="tx1"/>
                </a:solidFill>
              </a:rPr>
              <a:t>But if I</a:t>
            </a:r>
            <a:r>
              <a:rPr lang="en-US" sz="2200" dirty="0" smtClean="0">
                <a:solidFill>
                  <a:schemeClr val="tx1"/>
                </a:solidFill>
              </a:rPr>
              <a:t> </a:t>
            </a:r>
            <a:r>
              <a:rPr lang="en-US" sz="2200" dirty="0">
                <a:solidFill>
                  <a:schemeClr val="tx1"/>
                </a:solidFill>
              </a:rPr>
              <a:t>were that pilot – or </a:t>
            </a:r>
            <a:r>
              <a:rPr lang="en-US" sz="2200" dirty="0" smtClean="0">
                <a:solidFill>
                  <a:schemeClr val="tx1"/>
                </a:solidFill>
              </a:rPr>
              <a:t>   if I </a:t>
            </a:r>
            <a:r>
              <a:rPr lang="en-US" sz="2200" dirty="0">
                <a:solidFill>
                  <a:schemeClr val="tx1"/>
                </a:solidFill>
              </a:rPr>
              <a:t>were </a:t>
            </a:r>
            <a:r>
              <a:rPr lang="en-US" sz="2200" dirty="0" smtClean="0">
                <a:solidFill>
                  <a:schemeClr val="tx1"/>
                </a:solidFill>
              </a:rPr>
              <a:t>a practitioner </a:t>
            </a:r>
            <a:r>
              <a:rPr lang="en-US" sz="2200" dirty="0">
                <a:solidFill>
                  <a:schemeClr val="tx1"/>
                </a:solidFill>
              </a:rPr>
              <a:t>of intuition based philosophy – </a:t>
            </a:r>
            <a:r>
              <a:rPr lang="en-US" sz="2200" b="1" dirty="0">
                <a:solidFill>
                  <a:schemeClr val="accent2"/>
                </a:solidFill>
                <a:effectLst>
                  <a:outerShdw blurRad="38100" dist="38100" dir="2700000" algn="tl">
                    <a:srgbClr val="000000"/>
                  </a:outerShdw>
                </a:effectLst>
              </a:rPr>
              <a:t>we would be getting very worried</a:t>
            </a:r>
            <a:endParaRPr lang="en-US" sz="2200" dirty="0">
              <a:solidFill>
                <a:schemeClr val="tx1"/>
              </a:solidFill>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BC4C600-5853-4BC4-9DB5-6D6FB594307A}" type="slidenum">
              <a:rPr lang="en-US"/>
              <a:pPr/>
              <a:t>99</a:t>
            </a:fld>
            <a:endParaRPr lang="en-US"/>
          </a:p>
        </p:txBody>
      </p:sp>
      <p:sp>
        <p:nvSpPr>
          <p:cNvPr id="1416194" name="Rectangle 2"/>
          <p:cNvSpPr>
            <a:spLocks noGrp="1" noChangeArrowheads="1"/>
          </p:cNvSpPr>
          <p:nvPr>
            <p:ph type="title"/>
          </p:nvPr>
        </p:nvSpPr>
        <p:spPr/>
        <p:txBody>
          <a:bodyPr/>
          <a:lstStyle/>
          <a:p>
            <a:pPr algn="ctr"/>
            <a:r>
              <a:rPr lang="en-US" sz="3600">
                <a:latin typeface="Arial" charset="0"/>
              </a:rPr>
              <a:t>How Pervasive Is the Problem? </a:t>
            </a:r>
            <a:endParaRPr lang="en-US">
              <a:latin typeface="Arial" charset="0"/>
            </a:endParaRPr>
          </a:p>
        </p:txBody>
      </p:sp>
      <p:sp>
        <p:nvSpPr>
          <p:cNvPr id="1416195" name="Rectangle 3"/>
          <p:cNvSpPr>
            <a:spLocks noGrp="1" noChangeArrowheads="1"/>
          </p:cNvSpPr>
          <p:nvPr>
            <p:ph type="body" idx="1"/>
          </p:nvPr>
        </p:nvSpPr>
        <p:spPr>
          <a:xfrm>
            <a:off x="914400" y="1600200"/>
            <a:ext cx="7772400" cy="4876800"/>
          </a:xfrm>
        </p:spPr>
        <p:txBody>
          <a:bodyPr/>
          <a:lstStyle/>
          <a:p>
            <a:r>
              <a:rPr lang="en-US" sz="2400"/>
              <a:t>The value of much of what has been done on Projects 2 &amp; 3, from antiquity to the present, is contingent on </a:t>
            </a:r>
            <a:r>
              <a:rPr lang="en-US" sz="2400" b="1">
                <a:solidFill>
                  <a:schemeClr val="accent2"/>
                </a:solidFill>
                <a:effectLst>
                  <a:outerShdw blurRad="38100" dist="38100" dir="2700000" algn="tl">
                    <a:srgbClr val="000000"/>
                  </a:outerShdw>
                </a:effectLst>
              </a:rPr>
              <a:t>a rarely acknowledged empirical bet</a:t>
            </a:r>
            <a:r>
              <a:rPr lang="en-US" sz="2400"/>
              <a:t> that most philosophical intuitions are </a:t>
            </a:r>
            <a:r>
              <a:rPr lang="en-US" sz="2400" i="1"/>
              <a:t>not</a:t>
            </a:r>
            <a:r>
              <a:rPr lang="en-US" sz="2400"/>
              <a:t> significantly influenced by irrelevant factors like those that I’ve sketched in the previous section.  </a:t>
            </a:r>
          </a:p>
          <a:p>
            <a:pPr>
              <a:buFont typeface="Wingdings" pitchFamily="2" charset="2"/>
              <a:buNone/>
            </a:pPr>
            <a:endParaRPr lang="en-US" sz="24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Unicode MS" pitchFamily="34" charset="-128"/>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66321</TotalTime>
  <Words>7144</Words>
  <Application>Microsoft Office PowerPoint</Application>
  <PresentationFormat>画面に合わせる (4:3)</PresentationFormat>
  <Paragraphs>957</Paragraphs>
  <Slides>101</Slides>
  <Notes>101</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101</vt:i4>
      </vt:variant>
    </vt:vector>
  </HeadingPairs>
  <TitlesOfParts>
    <vt:vector size="104" baseType="lpstr">
      <vt:lpstr>Layers</vt:lpstr>
      <vt:lpstr>Custom Design</vt:lpstr>
      <vt:lpstr>Chart</vt:lpstr>
      <vt:lpstr>スライド 1</vt:lpstr>
      <vt:lpstr>  Experimental Philosophy and Experimental Economics:  Challenging Entrenched   Assumptions</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An Overview of the Rest of the Talk </vt:lpstr>
      <vt:lpstr>What Is a Experimental Philosophy? </vt:lpstr>
      <vt:lpstr>An Overview of the Rest of the Talk </vt:lpstr>
      <vt:lpstr>Three Families of Philosophical Projects</vt:lpstr>
      <vt:lpstr>Three Families of Philosophical Projects</vt:lpstr>
      <vt:lpstr>Three Families of Philosophical Projects</vt:lpstr>
      <vt:lpstr>Three Families of Philosophical Projects</vt:lpstr>
      <vt:lpstr>Three Families of Philosophical Projects</vt:lpstr>
      <vt:lpstr>Three Families of Philosophical Projects</vt:lpstr>
      <vt:lpstr>Three Families of Philosophical Projects</vt:lpstr>
      <vt:lpstr>Three Families of Philosophical Projects</vt:lpstr>
      <vt:lpstr>Three Families of Philosophical Projects</vt:lpstr>
      <vt:lpstr>Three Families of Philosophical Projects</vt:lpstr>
      <vt:lpstr>An Overview of the Rest of the Talk </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スライド 49</vt:lpstr>
      <vt:lpstr>スライド 50</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Some Empirical Reasons to Worry About the Use of Intuitions as Evidence</vt:lpstr>
      <vt:lpstr>An Overview of the Rest of the Talk </vt:lpstr>
      <vt:lpstr>What Conclusions Can We Draw From This Evidence? </vt:lpstr>
      <vt:lpstr>What Conclusions Can We Draw From This Evidence? </vt:lpstr>
      <vt:lpstr>What Conclusions Can We Draw From This Evidence? </vt:lpstr>
      <vt:lpstr>How Pervasive Is the Problem? </vt:lpstr>
      <vt:lpstr>How Pervasive Is the Problem? </vt:lpstr>
      <vt:lpstr>How Pervasive Is the Problem? </vt:lpstr>
      <vt:lpstr>How Pervasive Is the Problem? </vt:lpstr>
      <vt:lpstr>How Pervasive Is the Problem? </vt:lpstr>
      <vt:lpstr>How Pervasive Is the Problem? </vt:lpstr>
      <vt:lpstr>How Pervasive Is the Problem? </vt:lpstr>
    </vt:vector>
  </TitlesOfParts>
  <Company>Rutgers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Moral Psychology Seminar</dc:title>
  <dc:creator>Stephen Stich</dc:creator>
  <cp:lastModifiedBy>iida01</cp:lastModifiedBy>
  <cp:revision>902</cp:revision>
  <dcterms:created xsi:type="dcterms:W3CDTF">2004-12-26T23:12:05Z</dcterms:created>
  <dcterms:modified xsi:type="dcterms:W3CDTF">2010-03-19T13:12:57Z</dcterms:modified>
</cp:coreProperties>
</file>