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2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B2ECD-05D6-4CB7-A54C-DAB4DEFE1B9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1B1D-DEAC-411E-83A0-191FB634A3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4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3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429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9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91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96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24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3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64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013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54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81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670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76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946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397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947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387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92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45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95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64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30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33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20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929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9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4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7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29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5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2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57CA0-39D0-46DD-82D1-30BA27E868A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4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5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13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8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6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32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55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0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13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AB90-1247-4FA7-A35E-339BEDCBCF91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78FA-0FFE-4A74-AED4-D8C61093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6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7.emf"/><Relationship Id="rId10" Type="http://schemas.openxmlformats.org/officeDocument/2006/relationships/image" Target="../media/image44.emf"/><Relationship Id="rId4" Type="http://schemas.openxmlformats.org/officeDocument/2006/relationships/image" Target="../media/image36.emf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5" Type="http://schemas.openxmlformats.org/officeDocument/2006/relationships/image" Target="../media/image8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Relationship Id="rId14" Type="http://schemas.openxmlformats.org/officeDocument/2006/relationships/image" Target="../media/image8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74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12" Type="http://schemas.openxmlformats.org/officeDocument/2006/relationships/image" Target="../media/image9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emf"/><Relationship Id="rId11" Type="http://schemas.openxmlformats.org/officeDocument/2006/relationships/image" Target="../media/image75.emf"/><Relationship Id="rId5" Type="http://schemas.openxmlformats.org/officeDocument/2006/relationships/image" Target="../media/image89.emf"/><Relationship Id="rId15" Type="http://schemas.openxmlformats.org/officeDocument/2006/relationships/image" Target="../media/image96.emf"/><Relationship Id="rId10" Type="http://schemas.openxmlformats.org/officeDocument/2006/relationships/image" Target="../media/image93.emf"/><Relationship Id="rId4" Type="http://schemas.openxmlformats.org/officeDocument/2006/relationships/image" Target="../media/image88.emf"/><Relationship Id="rId9" Type="http://schemas.openxmlformats.org/officeDocument/2006/relationships/image" Target="../media/image73.emf"/><Relationship Id="rId14" Type="http://schemas.openxmlformats.org/officeDocument/2006/relationships/image" Target="../media/image9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97.emf"/><Relationship Id="rId7" Type="http://schemas.openxmlformats.org/officeDocument/2006/relationships/image" Target="../media/image83.emf"/><Relationship Id="rId12" Type="http://schemas.openxmlformats.org/officeDocument/2006/relationships/image" Target="../media/image9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11" Type="http://schemas.openxmlformats.org/officeDocument/2006/relationships/image" Target="../media/image90.emf"/><Relationship Id="rId5" Type="http://schemas.openxmlformats.org/officeDocument/2006/relationships/image" Target="../media/image73.emf"/><Relationship Id="rId10" Type="http://schemas.openxmlformats.org/officeDocument/2006/relationships/image" Target="../media/image85.emf"/><Relationship Id="rId4" Type="http://schemas.openxmlformats.org/officeDocument/2006/relationships/image" Target="../media/image98.emf"/><Relationship Id="rId9" Type="http://schemas.openxmlformats.org/officeDocument/2006/relationships/image" Target="../media/image9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99.e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11" Type="http://schemas.openxmlformats.org/officeDocument/2006/relationships/image" Target="../media/image103.emf"/><Relationship Id="rId5" Type="http://schemas.openxmlformats.org/officeDocument/2006/relationships/image" Target="../media/image100.emf"/><Relationship Id="rId10" Type="http://schemas.openxmlformats.org/officeDocument/2006/relationships/image" Target="../media/image51.emf"/><Relationship Id="rId4" Type="http://schemas.openxmlformats.org/officeDocument/2006/relationships/image" Target="../media/image97.emf"/><Relationship Id="rId9" Type="http://schemas.openxmlformats.org/officeDocument/2006/relationships/image" Target="../media/image8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4.emf"/><Relationship Id="rId7" Type="http://schemas.openxmlformats.org/officeDocument/2006/relationships/image" Target="../media/image10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105.emf"/><Relationship Id="rId4" Type="http://schemas.openxmlformats.org/officeDocument/2006/relationships/image" Target="../media/image10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8.emf"/><Relationship Id="rId7" Type="http://schemas.openxmlformats.org/officeDocument/2006/relationships/image" Target="../media/image107.emf"/><Relationship Id="rId12" Type="http://schemas.openxmlformats.org/officeDocument/2006/relationships/image" Target="../media/image8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11" Type="http://schemas.openxmlformats.org/officeDocument/2006/relationships/image" Target="../media/image92.emf"/><Relationship Id="rId5" Type="http://schemas.openxmlformats.org/officeDocument/2006/relationships/image" Target="../media/image110.emf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73.emf"/><Relationship Id="rId7" Type="http://schemas.openxmlformats.org/officeDocument/2006/relationships/image" Target="../media/image116.emf"/><Relationship Id="rId12" Type="http://schemas.openxmlformats.org/officeDocument/2006/relationships/image" Target="../media/image1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image" Target="../media/image107.emf"/><Relationship Id="rId3" Type="http://schemas.openxmlformats.org/officeDocument/2006/relationships/image" Target="../media/image130.emf"/><Relationship Id="rId7" Type="http://schemas.openxmlformats.org/officeDocument/2006/relationships/image" Target="../media/image133.emf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emf"/><Relationship Id="rId11" Type="http://schemas.openxmlformats.org/officeDocument/2006/relationships/image" Target="../media/image137.emf"/><Relationship Id="rId5" Type="http://schemas.openxmlformats.org/officeDocument/2006/relationships/image" Target="../media/image110.emf"/><Relationship Id="rId15" Type="http://schemas.openxmlformats.org/officeDocument/2006/relationships/image" Target="../media/image140.emf"/><Relationship Id="rId10" Type="http://schemas.openxmlformats.org/officeDocument/2006/relationships/image" Target="../media/image136.emf"/><Relationship Id="rId4" Type="http://schemas.openxmlformats.org/officeDocument/2006/relationships/image" Target="../media/image131.emf"/><Relationship Id="rId9" Type="http://schemas.openxmlformats.org/officeDocument/2006/relationships/image" Target="../media/image135.emf"/><Relationship Id="rId14" Type="http://schemas.openxmlformats.org/officeDocument/2006/relationships/image" Target="../media/image1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Relationship Id="rId9" Type="http://schemas.openxmlformats.org/officeDocument/2006/relationships/image" Target="../media/image1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image" Target="../media/image73.emf"/><Relationship Id="rId7" Type="http://schemas.openxmlformats.org/officeDocument/2006/relationships/image" Target="../media/image154.emf"/><Relationship Id="rId12" Type="http://schemas.openxmlformats.org/officeDocument/2006/relationships/image" Target="../media/image15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emf"/><Relationship Id="rId11" Type="http://schemas.openxmlformats.org/officeDocument/2006/relationships/image" Target="../media/image158.emf"/><Relationship Id="rId5" Type="http://schemas.openxmlformats.org/officeDocument/2006/relationships/image" Target="../media/image152.emf"/><Relationship Id="rId10" Type="http://schemas.openxmlformats.org/officeDocument/2006/relationships/image" Target="../media/image157.emf"/><Relationship Id="rId4" Type="http://schemas.openxmlformats.org/officeDocument/2006/relationships/image" Target="../media/image151.emf"/><Relationship Id="rId9" Type="http://schemas.openxmlformats.org/officeDocument/2006/relationships/image" Target="../media/image15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image" Target="../media/image160.emf"/><Relationship Id="rId7" Type="http://schemas.openxmlformats.org/officeDocument/2006/relationships/image" Target="../media/image16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emf"/><Relationship Id="rId5" Type="http://schemas.openxmlformats.org/officeDocument/2006/relationships/image" Target="../media/image162.emf"/><Relationship Id="rId4" Type="http://schemas.openxmlformats.org/officeDocument/2006/relationships/image" Target="../media/image161.emf"/><Relationship Id="rId9" Type="http://schemas.openxmlformats.org/officeDocument/2006/relationships/image" Target="../media/image16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13" Type="http://schemas.openxmlformats.org/officeDocument/2006/relationships/image" Target="../media/image130.emf"/><Relationship Id="rId3" Type="http://schemas.openxmlformats.org/officeDocument/2006/relationships/image" Target="../media/image35.emf"/><Relationship Id="rId7" Type="http://schemas.openxmlformats.org/officeDocument/2006/relationships/image" Target="../media/image170.emf"/><Relationship Id="rId12" Type="http://schemas.openxmlformats.org/officeDocument/2006/relationships/image" Target="../media/image173.emf"/><Relationship Id="rId17" Type="http://schemas.openxmlformats.org/officeDocument/2006/relationships/image" Target="../media/image165.emf"/><Relationship Id="rId2" Type="http://schemas.openxmlformats.org/officeDocument/2006/relationships/image" Target="../media/image166.emf"/><Relationship Id="rId16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emf"/><Relationship Id="rId11" Type="http://schemas.openxmlformats.org/officeDocument/2006/relationships/image" Target="../media/image163.emf"/><Relationship Id="rId5" Type="http://schemas.openxmlformats.org/officeDocument/2006/relationships/image" Target="../media/image168.emf"/><Relationship Id="rId15" Type="http://schemas.openxmlformats.org/officeDocument/2006/relationships/image" Target="../media/image139.emf"/><Relationship Id="rId10" Type="http://schemas.openxmlformats.org/officeDocument/2006/relationships/image" Target="../media/image161.emf"/><Relationship Id="rId4" Type="http://schemas.openxmlformats.org/officeDocument/2006/relationships/image" Target="../media/image167.emf"/><Relationship Id="rId9" Type="http://schemas.openxmlformats.org/officeDocument/2006/relationships/image" Target="../media/image172.emf"/><Relationship Id="rId14" Type="http://schemas.openxmlformats.org/officeDocument/2006/relationships/image" Target="../media/image1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177.emf"/><Relationship Id="rId7" Type="http://schemas.openxmlformats.org/officeDocument/2006/relationships/image" Target="../media/image180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emf"/><Relationship Id="rId11" Type="http://schemas.openxmlformats.org/officeDocument/2006/relationships/image" Target="../media/image111.emf"/><Relationship Id="rId5" Type="http://schemas.openxmlformats.org/officeDocument/2006/relationships/image" Target="../media/image178.emf"/><Relationship Id="rId10" Type="http://schemas.openxmlformats.org/officeDocument/2006/relationships/image" Target="../media/image106.emf"/><Relationship Id="rId4" Type="http://schemas.openxmlformats.org/officeDocument/2006/relationships/image" Target="../media/image138.emf"/><Relationship Id="rId9" Type="http://schemas.openxmlformats.org/officeDocument/2006/relationships/image" Target="../media/image13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3" Type="http://schemas.openxmlformats.org/officeDocument/2006/relationships/image" Target="../media/image181.emf"/><Relationship Id="rId7" Type="http://schemas.openxmlformats.org/officeDocument/2006/relationships/image" Target="../media/image18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emf"/><Relationship Id="rId5" Type="http://schemas.openxmlformats.org/officeDocument/2006/relationships/image" Target="../media/image73.emf"/><Relationship Id="rId10" Type="http://schemas.openxmlformats.org/officeDocument/2006/relationships/image" Target="../media/image187.emf"/><Relationship Id="rId4" Type="http://schemas.openxmlformats.org/officeDocument/2006/relationships/image" Target="../media/image182.emf"/><Relationship Id="rId9" Type="http://schemas.openxmlformats.org/officeDocument/2006/relationships/image" Target="../media/image18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88.emf"/><Relationship Id="rId7" Type="http://schemas.openxmlformats.org/officeDocument/2006/relationships/image" Target="../media/image19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emf"/><Relationship Id="rId11" Type="http://schemas.openxmlformats.org/officeDocument/2006/relationships/image" Target="../media/image194.emf"/><Relationship Id="rId5" Type="http://schemas.openxmlformats.org/officeDocument/2006/relationships/image" Target="../media/image185.emf"/><Relationship Id="rId10" Type="http://schemas.openxmlformats.org/officeDocument/2006/relationships/image" Target="../media/image193.emf"/><Relationship Id="rId4" Type="http://schemas.openxmlformats.org/officeDocument/2006/relationships/image" Target="../media/image189.emf"/><Relationship Id="rId9" Type="http://schemas.openxmlformats.org/officeDocument/2006/relationships/image" Target="../media/image19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emf"/><Relationship Id="rId13" Type="http://schemas.openxmlformats.org/officeDocument/2006/relationships/image" Target="../media/image203.emf"/><Relationship Id="rId3" Type="http://schemas.openxmlformats.org/officeDocument/2006/relationships/image" Target="../media/image185.emf"/><Relationship Id="rId7" Type="http://schemas.openxmlformats.org/officeDocument/2006/relationships/image" Target="../media/image186.emf"/><Relationship Id="rId12" Type="http://schemas.openxmlformats.org/officeDocument/2006/relationships/image" Target="../media/image20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emf"/><Relationship Id="rId11" Type="http://schemas.openxmlformats.org/officeDocument/2006/relationships/image" Target="../media/image201.emf"/><Relationship Id="rId5" Type="http://schemas.openxmlformats.org/officeDocument/2006/relationships/image" Target="../media/image196.emf"/><Relationship Id="rId10" Type="http://schemas.openxmlformats.org/officeDocument/2006/relationships/image" Target="../media/image200.emf"/><Relationship Id="rId4" Type="http://schemas.openxmlformats.org/officeDocument/2006/relationships/image" Target="../media/image195.emf"/><Relationship Id="rId9" Type="http://schemas.openxmlformats.org/officeDocument/2006/relationships/image" Target="../media/image199.emf"/><Relationship Id="rId14" Type="http://schemas.openxmlformats.org/officeDocument/2006/relationships/image" Target="../media/image19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4.emf"/><Relationship Id="rId10" Type="http://schemas.openxmlformats.org/officeDocument/2006/relationships/image" Target="../media/image20.emf"/><Relationship Id="rId4" Type="http://schemas.openxmlformats.org/officeDocument/2006/relationships/image" Target="../media/image13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0.emf"/><Relationship Id="rId3" Type="http://schemas.openxmlformats.org/officeDocument/2006/relationships/image" Target="../media/image14.emf"/><Relationship Id="rId7" Type="http://schemas.openxmlformats.org/officeDocument/2006/relationships/image" Target="../media/image27.emf"/><Relationship Id="rId12" Type="http://schemas.openxmlformats.org/officeDocument/2006/relationships/image" Target="../media/image2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10.emf"/><Relationship Id="rId5" Type="http://schemas.openxmlformats.org/officeDocument/2006/relationships/image" Target="../media/image24.emf"/><Relationship Id="rId10" Type="http://schemas.openxmlformats.org/officeDocument/2006/relationships/image" Target="../media/image9.emf"/><Relationship Id="rId4" Type="http://schemas.openxmlformats.org/officeDocument/2006/relationships/image" Target="../media/image12.emf"/><Relationship Id="rId9" Type="http://schemas.openxmlformats.org/officeDocument/2006/relationships/image" Target="../media/image8.emf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8.emf"/><Relationship Id="rId4" Type="http://schemas.openxmlformats.org/officeDocument/2006/relationships/image" Target="../media/image19.emf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9412" y="1926587"/>
            <a:ext cx="7885176" cy="733812"/>
          </a:xfrm>
        </p:spPr>
        <p:txBody>
          <a:bodyPr>
            <a:noAutofit/>
          </a:bodyPr>
          <a:lstStyle/>
          <a:p>
            <a:r>
              <a:rPr kumimoji="1" lang="en-US" altLang="ja-JP" sz="4800" b="1" dirty="0" smtClean="0">
                <a:solidFill>
                  <a:schemeClr val="accent2">
                    <a:lumMod val="75000"/>
                  </a:schemeClr>
                </a:solidFill>
              </a:rPr>
              <a:t>Random volumes from matrices</a:t>
            </a:r>
            <a:endParaRPr kumimoji="1" lang="ja-JP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705909"/>
            <a:ext cx="6858000" cy="9452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Based on the work with</a:t>
            </a:r>
          </a:p>
          <a:p>
            <a:r>
              <a:rPr kumimoji="1" lang="en-US" altLang="ja-JP" b="1" dirty="0" err="1" smtClean="0">
                <a:solidFill>
                  <a:srgbClr val="0070C0"/>
                </a:solidFill>
              </a:rPr>
              <a:t>Masafumi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Fukuma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/>
              <a:t>and 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Sotaro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Sugishita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/>
              <a:t>(Kyoto Univ.)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752333" y="3221488"/>
            <a:ext cx="363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Naoya</a:t>
            </a:r>
            <a:r>
              <a:rPr lang="ja-JP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ja-JP" sz="2400" b="1" dirty="0" err="1">
                <a:solidFill>
                  <a:srgbClr val="0070C0"/>
                </a:solidFill>
              </a:rPr>
              <a:t>Umeda</a:t>
            </a:r>
            <a:r>
              <a:rPr lang="ja-JP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ja-JP" sz="2400" dirty="0"/>
              <a:t>(Kyoto Univ.)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2976" y="5651157"/>
            <a:ext cx="745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[arXiv:1503.08812</a:t>
            </a:r>
            <a:r>
              <a:rPr lang="en-US" altLang="ja-JP" dirty="0" smtClean="0">
                <a:solidFill>
                  <a:srgbClr val="008000"/>
                </a:solidFill>
              </a:rPr>
              <a:t>][JHEP </a:t>
            </a:r>
            <a:r>
              <a:rPr lang="en-US" altLang="ja-JP" dirty="0">
                <a:solidFill>
                  <a:srgbClr val="008000"/>
                </a:solidFill>
              </a:rPr>
              <a:t>1507 (2015) 088] </a:t>
            </a:r>
            <a:r>
              <a:rPr lang="en-US" altLang="ja-JP" dirty="0" smtClean="0">
                <a:solidFill>
                  <a:srgbClr val="008000"/>
                </a:solidFill>
              </a:rPr>
              <a:t>“</a:t>
            </a:r>
            <a:r>
              <a:rPr lang="en-US" altLang="ja-JP" dirty="0">
                <a:solidFill>
                  <a:srgbClr val="008000"/>
                </a:solidFill>
              </a:rPr>
              <a:t>Random volumes from matrices</a:t>
            </a:r>
            <a:r>
              <a:rPr lang="en-US" altLang="ja-JP" dirty="0" smtClean="0">
                <a:solidFill>
                  <a:srgbClr val="008000"/>
                </a:solidFill>
              </a:rPr>
              <a:t>”</a:t>
            </a:r>
            <a:r>
              <a:rPr lang="en-US" altLang="ja-JP" dirty="0">
                <a:solidFill>
                  <a:srgbClr val="008000"/>
                </a:solidFill>
              </a:rPr>
              <a:t/>
            </a:r>
            <a:br>
              <a:rPr lang="en-US" altLang="ja-JP" dirty="0">
                <a:solidFill>
                  <a:srgbClr val="008000"/>
                </a:solidFill>
              </a:rPr>
            </a:br>
            <a:r>
              <a:rPr lang="en-US" altLang="ja-JP" dirty="0">
                <a:solidFill>
                  <a:srgbClr val="008000"/>
                </a:solidFill>
              </a:rPr>
              <a:t>[arXiv:1504.03532</a:t>
            </a:r>
            <a:r>
              <a:rPr lang="en-US" altLang="ja-JP" dirty="0" smtClean="0">
                <a:solidFill>
                  <a:srgbClr val="008000"/>
                </a:solidFill>
              </a:rPr>
              <a:t>] “</a:t>
            </a:r>
            <a:r>
              <a:rPr lang="en-US" altLang="ja-JP" dirty="0">
                <a:solidFill>
                  <a:srgbClr val="008000"/>
                </a:solidFill>
              </a:rPr>
              <a:t>Putting matters on the triangle-hinge models</a:t>
            </a:r>
            <a:r>
              <a:rPr lang="en-US" altLang="ja-JP" dirty="0" smtClean="0">
                <a:solidFill>
                  <a:srgbClr val="008000"/>
                </a:solidFill>
              </a:rPr>
              <a:t>”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M. </a:t>
            </a:r>
            <a:r>
              <a:rPr lang="en-US" altLang="ja-JP" dirty="0" err="1" smtClean="0">
                <a:solidFill>
                  <a:srgbClr val="008000"/>
                </a:solidFill>
              </a:rPr>
              <a:t>Fukuma</a:t>
            </a:r>
            <a:r>
              <a:rPr lang="en-US" altLang="ja-JP" dirty="0" smtClean="0">
                <a:solidFill>
                  <a:srgbClr val="008000"/>
                </a:solidFill>
              </a:rPr>
              <a:t>, S. </a:t>
            </a:r>
            <a:r>
              <a:rPr lang="en-US" altLang="ja-JP" dirty="0" err="1" smtClean="0">
                <a:solidFill>
                  <a:srgbClr val="008000"/>
                </a:solidFill>
              </a:rPr>
              <a:t>Sugishita</a:t>
            </a:r>
            <a:r>
              <a:rPr lang="en-US" altLang="ja-JP" dirty="0" smtClean="0">
                <a:solidFill>
                  <a:srgbClr val="008000"/>
                </a:solidFill>
              </a:rPr>
              <a:t> and N.U. (in preparation / work in progress)</a:t>
            </a:r>
            <a:endParaRPr lang="en-US" altLang="ja-JP" dirty="0">
              <a:solidFill>
                <a:srgbClr val="008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99670" y="3797404"/>
            <a:ext cx="461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2016.2.15 </a:t>
            </a:r>
            <a:r>
              <a:rPr lang="en-US" altLang="ja-JP" sz="2400" dirty="0"/>
              <a:t>@</a:t>
            </a:r>
            <a:r>
              <a:rPr lang="ja-JP" altLang="en-US" sz="2400" dirty="0" smtClean="0"/>
              <a:t>京都産業大学 益川塾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40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テキスト ボックス 98"/>
          <p:cNvSpPr txBox="1"/>
          <p:nvPr/>
        </p:nvSpPr>
        <p:spPr>
          <a:xfrm>
            <a:off x="642553" y="435786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Main idea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45847" y="1497308"/>
            <a:ext cx="72523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Using </a:t>
            </a:r>
            <a:r>
              <a:rPr kumimoji="1" lang="en-US" altLang="ja-JP" sz="2400" u="sng" dirty="0" smtClean="0"/>
              <a:t>triangles</a:t>
            </a:r>
            <a:r>
              <a:rPr kumimoji="1" lang="en-US" altLang="ja-JP" sz="2400" dirty="0" smtClean="0"/>
              <a:t> (instead of </a:t>
            </a:r>
            <a:r>
              <a:rPr kumimoji="1" lang="en-US" altLang="ja-JP" sz="2400" dirty="0" err="1" smtClean="0"/>
              <a:t>tetrahedra</a:t>
            </a:r>
            <a:r>
              <a:rPr kumimoji="1" lang="en-US" altLang="ja-JP" sz="2400" dirty="0" smtClean="0"/>
              <a:t>) </a:t>
            </a:r>
            <a:r>
              <a:rPr lang="en-US" altLang="ja-JP" sz="2400" dirty="0" smtClean="0"/>
              <a:t>as building blocks.</a:t>
            </a:r>
            <a:endParaRPr kumimoji="1" lang="ja-JP" altLang="en-US" sz="24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42553" y="2448172"/>
            <a:ext cx="655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That is, w</a:t>
            </a:r>
            <a:r>
              <a:rPr kumimoji="1" lang="en-US" altLang="ja-JP" sz="2000" dirty="0" smtClean="0"/>
              <a:t>e decompose a tetrahedral decomposition </a:t>
            </a:r>
            <a:r>
              <a:rPr lang="en-US" altLang="ja-JP" sz="2000" dirty="0" smtClean="0"/>
              <a:t>to </a:t>
            </a:r>
          </a:p>
          <a:p>
            <a:r>
              <a:rPr lang="en-US" altLang="ja-JP" sz="2000" dirty="0" smtClean="0"/>
              <a:t>a collection of </a:t>
            </a:r>
            <a:r>
              <a:rPr lang="en-US" altLang="ja-JP" sz="2000" dirty="0" smtClean="0">
                <a:solidFill>
                  <a:srgbClr val="3333FF"/>
                </a:solidFill>
              </a:rPr>
              <a:t>triangles</a:t>
            </a:r>
            <a:r>
              <a:rPr lang="en-US" altLang="ja-JP" sz="2000" dirty="0" smtClean="0"/>
              <a:t> glued together along multiple </a:t>
            </a:r>
            <a:r>
              <a:rPr lang="en-US" altLang="ja-JP" sz="2000" dirty="0" smtClean="0">
                <a:solidFill>
                  <a:srgbClr val="339933"/>
                </a:solidFill>
              </a:rPr>
              <a:t>hinges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064864" y="5884028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etrahedral decomposition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05296" y="53754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triangle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851780" y="6094133"/>
            <a:ext cx="13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39933"/>
                </a:solidFill>
              </a:rPr>
              <a:t>h</a:t>
            </a:r>
            <a:r>
              <a:rPr kumimoji="1" lang="en-US" altLang="ja-JP" dirty="0" smtClean="0">
                <a:solidFill>
                  <a:srgbClr val="339933"/>
                </a:solidFill>
              </a:rPr>
              <a:t>inge (</a:t>
            </a:r>
            <a:r>
              <a:rPr kumimoji="1" lang="ja-JP" altLang="en-US" dirty="0" smtClean="0">
                <a:solidFill>
                  <a:srgbClr val="339933"/>
                </a:solidFill>
              </a:rPr>
              <a:t>蝶番</a:t>
            </a:r>
            <a:r>
              <a:rPr kumimoji="1" lang="en-US" altLang="ja-JP" dirty="0" smtClean="0">
                <a:solidFill>
                  <a:srgbClr val="339933"/>
                </a:solidFill>
              </a:rPr>
              <a:t>)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073101" y="58840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triangle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5823562" y="3232870"/>
            <a:ext cx="3018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8000"/>
                </a:solidFill>
              </a:rPr>
              <a:t>[</a:t>
            </a:r>
            <a:r>
              <a:rPr lang="en-US" altLang="ja-JP" sz="1600" dirty="0" err="1" smtClean="0">
                <a:solidFill>
                  <a:srgbClr val="008000"/>
                </a:solidFill>
              </a:rPr>
              <a:t>cf</a:t>
            </a:r>
            <a:r>
              <a:rPr lang="en-US" altLang="ja-JP" sz="1600" dirty="0" smtClean="0">
                <a:solidFill>
                  <a:srgbClr val="008000"/>
                </a:solidFill>
              </a:rPr>
              <a:t>: Chung-</a:t>
            </a:r>
            <a:r>
              <a:rPr lang="en-US" altLang="ja-JP" sz="1600" dirty="0" err="1" smtClean="0">
                <a:solidFill>
                  <a:srgbClr val="008000"/>
                </a:solidFill>
              </a:rPr>
              <a:t>Fukuma</a:t>
            </a:r>
            <a:r>
              <a:rPr lang="en-US" altLang="ja-JP" sz="1600" dirty="0" smtClean="0">
                <a:solidFill>
                  <a:srgbClr val="008000"/>
                </a:solidFill>
              </a:rPr>
              <a:t>-</a:t>
            </a:r>
            <a:r>
              <a:rPr lang="en-US" altLang="ja-JP" sz="1600" dirty="0" err="1" smtClean="0">
                <a:solidFill>
                  <a:srgbClr val="008000"/>
                </a:solidFill>
              </a:rPr>
              <a:t>Shapere</a:t>
            </a:r>
            <a:r>
              <a:rPr lang="en-US" altLang="ja-JP" sz="1600" dirty="0" smtClean="0">
                <a:solidFill>
                  <a:srgbClr val="008000"/>
                </a:solidFill>
              </a:rPr>
              <a:t> 1993]</a:t>
            </a:r>
            <a:endParaRPr lang="ja-JP" altLang="en-US" sz="1600" dirty="0"/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7" y="3702734"/>
            <a:ext cx="6439458" cy="2491956"/>
          </a:xfrm>
          <a:prstGeom prst="rect">
            <a:avLst/>
          </a:prstGeom>
        </p:spPr>
      </p:pic>
      <p:sp>
        <p:nvSpPr>
          <p:cNvPr id="155" name="テキスト ボックス 154"/>
          <p:cNvSpPr txBox="1"/>
          <p:nvPr/>
        </p:nvSpPr>
        <p:spPr>
          <a:xfrm>
            <a:off x="7347891" y="3923563"/>
            <a:ext cx="70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9933"/>
                </a:solidFill>
              </a:rPr>
              <a:t>hinge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</p:spTree>
    <p:extLst>
      <p:ext uri="{BB962C8B-B14F-4D97-AF65-F5344CB8AC3E}">
        <p14:creationId xmlns:p14="http://schemas.microsoft.com/office/powerpoint/2010/main" val="37731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4614" y="2099555"/>
            <a:ext cx="4780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(1) Decompose a tetrahedral decomposition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  to a collection of triangles and hinges</a:t>
            </a:r>
            <a:endParaRPr kumimoji="1" lang="ja-JP" altLang="en-US" sz="2000" dirty="0">
              <a:solidFill>
                <a:srgbClr val="339933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614" y="4003971"/>
            <a:ext cx="499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(2) Assign real numbers               and                 : </a:t>
            </a:r>
            <a:endParaRPr kumimoji="1" lang="ja-JP" altLang="en-US" sz="2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47" y="2221111"/>
            <a:ext cx="4292972" cy="166130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42553" y="435786"/>
            <a:ext cx="172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Strategy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1351308" y="4658798"/>
            <a:ext cx="2816400" cy="1490112"/>
            <a:chOff x="4008187" y="2566931"/>
            <a:chExt cx="2816400" cy="149011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008187" y="2566931"/>
              <a:ext cx="1087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/>
                <a:t>triangles</a:t>
              </a:r>
              <a:endParaRPr kumimoji="1" lang="ja-JP" altLang="en-US" u="sng" dirty="0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301" y="2810538"/>
              <a:ext cx="2508286" cy="1246505"/>
            </a:xfrm>
            <a:prstGeom prst="rect">
              <a:avLst/>
            </a:prstGeom>
          </p:spPr>
        </p:pic>
      </p:grpSp>
      <p:grpSp>
        <p:nvGrpSpPr>
          <p:cNvPr id="31" name="グループ化 30"/>
          <p:cNvGrpSpPr/>
          <p:nvPr/>
        </p:nvGrpSpPr>
        <p:grpSpPr>
          <a:xfrm>
            <a:off x="4790563" y="4658798"/>
            <a:ext cx="3002130" cy="1761482"/>
            <a:chOff x="6531540" y="2566931"/>
            <a:chExt cx="3002130" cy="1761482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6531540" y="2566931"/>
              <a:ext cx="1227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u="sng" dirty="0"/>
                <a:t> </a:t>
              </a:r>
              <a:r>
                <a:rPr lang="en-US" altLang="ja-JP" sz="2000" u="sng" dirty="0" smtClean="0"/>
                <a:t>   </a:t>
              </a:r>
              <a:r>
                <a:rPr kumimoji="1" lang="en-US" altLang="ja-JP" sz="2000" u="sng" dirty="0" smtClean="0"/>
                <a:t>- hinges</a:t>
              </a:r>
              <a:endParaRPr kumimoji="1" lang="ja-JP" altLang="en-US" sz="2000" u="sng" dirty="0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6668833" y="2611373"/>
              <a:ext cx="2864837" cy="1717040"/>
              <a:chOff x="6668833" y="2655816"/>
              <a:chExt cx="2864837" cy="1717040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3369" y="2655816"/>
                <a:ext cx="2640301" cy="1717040"/>
              </a:xfrm>
              <a:prstGeom prst="rect">
                <a:avLst/>
              </a:prstGeom>
            </p:spPr>
          </p:pic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8833" y="2698250"/>
                <a:ext cx="158673" cy="222250"/>
              </a:xfrm>
              <a:prstGeom prst="rect">
                <a:avLst/>
              </a:prstGeom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3" y="4046542"/>
            <a:ext cx="674612" cy="27928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88" y="4089373"/>
            <a:ext cx="761318" cy="27928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16113" y="3229390"/>
            <a:ext cx="12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decompose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1017" y="1282172"/>
            <a:ext cx="685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 construct tetrahedral decompositions in the following steps: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6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7" y="2263615"/>
            <a:ext cx="2919563" cy="635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86988" y="1623354"/>
            <a:ext cx="4714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(1) rotation:  these are cyclically symmetric.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988" y="3926985"/>
            <a:ext cx="4569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(2) flip:  these are invariant under flipping.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2" y="4591383"/>
            <a:ext cx="3712923" cy="66675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68622" y="1242488"/>
            <a:ext cx="8661194" cy="54219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67476" y="1063701"/>
            <a:ext cx="3800870" cy="369332"/>
            <a:chOff x="367476" y="4355954"/>
            <a:chExt cx="3800870" cy="36933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67476" y="4355954"/>
              <a:ext cx="38008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The properties of               and                 </a:t>
              </a:r>
              <a:endParaRPr kumimoji="1" lang="ja-JP" altLang="en-US" dirty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563" y="4371753"/>
              <a:ext cx="674612" cy="27928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790" y="4435999"/>
              <a:ext cx="761318" cy="279288"/>
            </a:xfrm>
            <a:prstGeom prst="rect">
              <a:avLst/>
            </a:prstGeom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367476" y="492711"/>
            <a:ext cx="5228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Here,              </a:t>
            </a:r>
            <a:r>
              <a:rPr lang="en-US" altLang="ja-JP" sz="2000" dirty="0"/>
              <a:t>and</a:t>
            </a:r>
            <a:r>
              <a:rPr lang="en-US" altLang="ja-JP" sz="2000" dirty="0" smtClean="0"/>
              <a:t>                </a:t>
            </a:r>
            <a:r>
              <a:rPr kumimoji="1" lang="en-US" altLang="ja-JP" sz="2000" dirty="0" smtClean="0"/>
              <a:t>have two symmetries: </a:t>
            </a:r>
            <a:endParaRPr kumimoji="1" lang="ja-JP" altLang="en-US" sz="20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5" y="543408"/>
            <a:ext cx="674612" cy="27928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92" y="607654"/>
            <a:ext cx="761318" cy="27928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43412" y="5922810"/>
            <a:ext cx="770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Here,                               is the “direction revering tensor”, which satisfies</a:t>
            </a:r>
            <a:r>
              <a:rPr lang="en-US" altLang="ja-JP" dirty="0" smtClean="0"/>
              <a:t>                .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66" y="5995716"/>
            <a:ext cx="670230" cy="223520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5301420" y="1531127"/>
            <a:ext cx="3272952" cy="2099976"/>
            <a:chOff x="5301420" y="1531127"/>
            <a:chExt cx="3272952" cy="2099976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082" y="1531127"/>
              <a:ext cx="3229290" cy="77724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420" y="2436668"/>
              <a:ext cx="3004611" cy="1194435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363891" y="3904082"/>
            <a:ext cx="1925643" cy="1890768"/>
            <a:chOff x="5363891" y="3904082"/>
            <a:chExt cx="1925643" cy="1890768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91" y="3904082"/>
              <a:ext cx="1878675" cy="79883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91" y="4831555"/>
              <a:ext cx="1925643" cy="963295"/>
            </a:xfrm>
            <a:prstGeom prst="rect">
              <a:avLst/>
            </a:prstGeom>
          </p:spPr>
        </p:pic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10" y="5688376"/>
            <a:ext cx="139631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614" y="1367630"/>
            <a:ext cx="5858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(3) Reconstruct the original tetrahedral decomposition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 </a:t>
            </a:r>
            <a:r>
              <a:rPr lang="en-US" altLang="ja-JP" sz="2000" dirty="0" smtClean="0"/>
              <a:t>by gluing triangles and hinges along edges</a:t>
            </a:r>
            <a:br>
              <a:rPr lang="en-US" altLang="ja-JP" sz="2000" dirty="0" smtClean="0"/>
            </a:br>
            <a:r>
              <a:rPr lang="en-US" altLang="ja-JP" sz="2000" dirty="0" smtClean="0"/>
              <a:t>     with the tensors        and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553" y="435786"/>
            <a:ext cx="172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Strategy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3" y="2047240"/>
            <a:ext cx="390969" cy="279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17" y="2047240"/>
            <a:ext cx="335115" cy="279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3" y="2451920"/>
            <a:ext cx="1383619" cy="8509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2" y="2451920"/>
            <a:ext cx="1447088" cy="8509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73" y="1535631"/>
            <a:ext cx="3466574" cy="134173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089660" y="3371447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ame direction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06432" y="3371447"/>
            <a:ext cx="189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pposite direction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4614" y="4090919"/>
            <a:ext cx="4897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(4) Assign Boltzmann weight           to diagram</a:t>
            </a:r>
            <a:endParaRPr kumimoji="1" lang="ja-JP" altLang="en-US" sz="20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185983" y="5853391"/>
            <a:ext cx="5561715" cy="646331"/>
            <a:chOff x="3530872" y="5071833"/>
            <a:chExt cx="5561715" cy="64633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530872" y="5071833"/>
              <a:ext cx="5561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 indices are contracted when two edges are identified</a:t>
              </a:r>
            </a:p>
            <a:p>
              <a:pPr algn="r"/>
              <a:r>
                <a:rPr kumimoji="1" lang="en-US" altLang="ja-JP" dirty="0" smtClean="0"/>
                <a:t>(         to be inserted </a:t>
              </a:r>
              <a:r>
                <a:rPr lang="en-US" altLang="ja-JP" dirty="0" smtClean="0"/>
                <a:t>when</a:t>
              </a:r>
              <a:r>
                <a:rPr kumimoji="1" lang="en-US" altLang="ja-JP" dirty="0" smtClean="0"/>
                <a:t> necessary )</a:t>
              </a:r>
              <a:endParaRPr kumimoji="1" lang="ja-JP" altLang="en-US" dirty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713" y="5393697"/>
              <a:ext cx="390969" cy="279400"/>
            </a:xfrm>
            <a:prstGeom prst="rect">
              <a:avLst/>
            </a:prstGeom>
          </p:spPr>
        </p:pic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8" y="4215325"/>
            <a:ext cx="158673" cy="190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2" y="4167700"/>
            <a:ext cx="539485" cy="28575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3" y="4653358"/>
            <a:ext cx="6442080" cy="952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747698" y="2508038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reconstruct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</p:spTree>
    <p:extLst>
      <p:ext uri="{BB962C8B-B14F-4D97-AF65-F5344CB8AC3E}">
        <p14:creationId xmlns:p14="http://schemas.microsoft.com/office/powerpoint/2010/main" val="4126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3" y="2386928"/>
            <a:ext cx="7140235" cy="7302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58858" y="196090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action</a:t>
            </a:r>
            <a:endParaRPr kumimoji="1" lang="ja-JP" altLang="en-US" sz="20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8858" y="3056575"/>
            <a:ext cx="17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Feynman rules</a:t>
            </a:r>
            <a:endParaRPr kumimoji="1" lang="ja-JP" altLang="en-US" sz="2000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553" y="435786"/>
            <a:ext cx="5196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 definition (strategy)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858" y="1245141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dynamical variables</a:t>
            </a:r>
            <a:endParaRPr kumimoji="1" lang="ja-JP" altLang="en-US" sz="2000" u="sng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1440639" y="1679038"/>
            <a:ext cx="6262723" cy="369332"/>
            <a:chOff x="1582266" y="1679038"/>
            <a:chExt cx="6262723" cy="36933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080831" y="1679038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with</a:t>
              </a:r>
              <a:endParaRPr kumimoji="1" lang="ja-JP" altLang="en-US" dirty="0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161" y="1704954"/>
              <a:ext cx="2887828" cy="31750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66" y="1704954"/>
              <a:ext cx="2284875" cy="317500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39" y="3657815"/>
            <a:ext cx="2460136" cy="295781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072162" y="47673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</a:t>
            </a:r>
            <a:r>
              <a:rPr kumimoji="1" lang="en-US" altLang="ja-JP" dirty="0" smtClean="0"/>
              <a:t>lued: </a:t>
            </a:r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41" y="4793304"/>
            <a:ext cx="2380078" cy="3175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16" y="3218731"/>
            <a:ext cx="2638104" cy="1219586"/>
          </a:xfrm>
          <a:prstGeom prst="rect">
            <a:avLst/>
          </a:prstGeom>
        </p:spPr>
      </p:pic>
      <p:cxnSp>
        <p:nvCxnSpPr>
          <p:cNvPr id="35" name="直線矢印コネクタ 34"/>
          <p:cNvCxnSpPr/>
          <p:nvPr/>
        </p:nvCxnSpPr>
        <p:spPr>
          <a:xfrm flipV="1">
            <a:off x="6124575" y="4451276"/>
            <a:ext cx="276500" cy="30446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4893058" y="4451278"/>
            <a:ext cx="309973" cy="31611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114330" y="5184345"/>
            <a:ext cx="10488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24" y="5360284"/>
            <a:ext cx="1167826" cy="431800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6401075" y="5391518"/>
            <a:ext cx="19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projection matrix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5233524" y="6172547"/>
            <a:ext cx="2574845" cy="369332"/>
            <a:chOff x="5114330" y="6172547"/>
            <a:chExt cx="2574845" cy="369332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30" y="6269632"/>
              <a:ext cx="602953" cy="254000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67" y="6281284"/>
              <a:ext cx="190408" cy="190500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5687464" y="6172547"/>
              <a:ext cx="1842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 invariant under</a:t>
              </a:r>
              <a:endParaRPr kumimoji="1" lang="ja-JP" altLang="en-US" dirty="0"/>
            </a:p>
          </p:txBody>
        </p:sp>
      </p:grpSp>
      <p:sp>
        <p:nvSpPr>
          <p:cNvPr id="51" name="下矢印 50"/>
          <p:cNvSpPr/>
          <p:nvPr/>
        </p:nvSpPr>
        <p:spPr>
          <a:xfrm flipV="1">
            <a:off x="6401075" y="5836985"/>
            <a:ext cx="464545" cy="259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</p:spTree>
    <p:extLst>
      <p:ext uri="{BB962C8B-B14F-4D97-AF65-F5344CB8AC3E}">
        <p14:creationId xmlns:p14="http://schemas.microsoft.com/office/powerpoint/2010/main" val="22346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/>
          <p:cNvSpPr txBox="1"/>
          <p:nvPr/>
        </p:nvSpPr>
        <p:spPr>
          <a:xfrm>
            <a:off x="1001883" y="1856137"/>
            <a:ext cx="5471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order to represent the orientations, </a:t>
            </a:r>
          </a:p>
          <a:p>
            <a:r>
              <a:rPr lang="en-US" altLang="ja-JP" sz="2000" dirty="0"/>
              <a:t>w</a:t>
            </a:r>
            <a:r>
              <a:rPr lang="en-US" altLang="ja-JP" sz="2000" dirty="0" smtClean="0"/>
              <a:t>e set the index      to be double index ;                   .</a:t>
            </a:r>
            <a:endParaRPr kumimoji="1" lang="ja-JP" altLang="en-US" sz="2000" dirty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15" y="2287343"/>
            <a:ext cx="983765" cy="28575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90" y="2287343"/>
            <a:ext cx="158673" cy="190500"/>
          </a:xfrm>
          <a:prstGeom prst="rect">
            <a:avLst/>
          </a:prstGeom>
        </p:spPr>
      </p:pic>
      <p:sp>
        <p:nvSpPr>
          <p:cNvPr id="61" name="右矢印 60"/>
          <p:cNvSpPr/>
          <p:nvPr/>
        </p:nvSpPr>
        <p:spPr>
          <a:xfrm>
            <a:off x="4070576" y="4244000"/>
            <a:ext cx="351693" cy="831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8743" y="1109502"/>
            <a:ext cx="51561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Triangles and hinges have orientations.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668013" y="2015558"/>
            <a:ext cx="235041" cy="393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78" y="1865187"/>
            <a:ext cx="418893" cy="8763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29" y="2246187"/>
            <a:ext cx="228489" cy="1143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76" y="1865187"/>
            <a:ext cx="533139" cy="876300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73" y="3316099"/>
            <a:ext cx="1808860" cy="13017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50" y="5050943"/>
            <a:ext cx="3931256" cy="9652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543848" y="3154614"/>
            <a:ext cx="4188260" cy="30230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3" y="3347849"/>
            <a:ext cx="1142438" cy="12382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7" y="5035068"/>
            <a:ext cx="3135357" cy="96520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64392" y="3154614"/>
            <a:ext cx="3484606" cy="30230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4128" y="3291620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 s</a:t>
            </a:r>
            <a:r>
              <a:rPr kumimoji="1" lang="en-US" altLang="ja-JP" dirty="0" smtClean="0"/>
              <a:t>ingle index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46879" y="3291620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 double index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30" y="264610"/>
            <a:ext cx="2508285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グループ化 75"/>
          <p:cNvGrpSpPr/>
          <p:nvPr/>
        </p:nvGrpSpPr>
        <p:grpSpPr>
          <a:xfrm>
            <a:off x="570878" y="1274848"/>
            <a:ext cx="8002245" cy="830997"/>
            <a:chOff x="516915" y="1274848"/>
            <a:chExt cx="8002245" cy="830997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516915" y="1274848"/>
              <a:ext cx="8002245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The building blocks                     and                      can be obtained</a:t>
              </a:r>
            </a:p>
            <a:p>
              <a:r>
                <a:rPr lang="en-US" altLang="ja-JP" sz="2400" dirty="0" smtClean="0"/>
                <a:t>from a </a:t>
              </a:r>
              <a:r>
                <a:rPr lang="en-US" altLang="ja-JP" sz="2400" dirty="0" err="1" smtClean="0"/>
                <a:t>semisimple</a:t>
              </a:r>
              <a:r>
                <a:rPr lang="en-US" altLang="ja-JP" sz="2400" dirty="0" smtClean="0"/>
                <a:t> associative algebra     .</a:t>
              </a:r>
              <a:endParaRPr kumimoji="1" lang="ja-JP" altLang="en-US" sz="2400" dirty="0"/>
            </a:p>
          </p:txBody>
        </p:sp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661" y="1771520"/>
              <a:ext cx="222140" cy="222250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98" y="1372325"/>
              <a:ext cx="1301110" cy="285750"/>
            </a:xfrm>
            <a:prstGeom prst="rect">
              <a:avLst/>
            </a:prstGeom>
          </p:spPr>
        </p:pic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423" y="1419246"/>
              <a:ext cx="1364578" cy="285750"/>
            </a:xfrm>
            <a:prstGeom prst="rect">
              <a:avLst/>
            </a:prstGeom>
          </p:spPr>
        </p:pic>
      </p:grpSp>
      <p:sp>
        <p:nvSpPr>
          <p:cNvPr id="61" name="テキスト ボックス 60"/>
          <p:cNvSpPr txBox="1"/>
          <p:nvPr/>
        </p:nvSpPr>
        <p:spPr>
          <a:xfrm>
            <a:off x="642553" y="435786"/>
            <a:ext cx="4371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Algebraic construction</a:t>
            </a:r>
          </a:p>
        </p:txBody>
      </p:sp>
      <p:cxnSp>
        <p:nvCxnSpPr>
          <p:cNvPr id="77" name="直線コネクタ 76"/>
          <p:cNvCxnSpPr/>
          <p:nvPr/>
        </p:nvCxnSpPr>
        <p:spPr>
          <a:xfrm flipH="1">
            <a:off x="3017628" y="2045389"/>
            <a:ext cx="2671665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グループ化 81"/>
          <p:cNvGrpSpPr/>
          <p:nvPr/>
        </p:nvGrpSpPr>
        <p:grpSpPr>
          <a:xfrm>
            <a:off x="2970247" y="2068564"/>
            <a:ext cx="4467837" cy="646331"/>
            <a:chOff x="3206220" y="2068564"/>
            <a:chExt cx="4467837" cy="646331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3206220" y="2068564"/>
              <a:ext cx="2612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l</a:t>
              </a:r>
              <a:r>
                <a:rPr kumimoji="1" lang="en-US" altLang="ja-JP" dirty="0" smtClean="0"/>
                <a:t>inear space with product</a:t>
              </a:r>
            </a:p>
            <a:p>
              <a:r>
                <a:rPr lang="en-US" altLang="ja-JP" dirty="0"/>
                <a:t>s</a:t>
              </a:r>
              <a:r>
                <a:rPr lang="en-US" altLang="ja-JP" dirty="0" smtClean="0"/>
                <a:t>atisfying associativity :</a:t>
              </a:r>
              <a:endParaRPr kumimoji="1" lang="ja-JP" altLang="en-US" dirty="0"/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278" y="2164895"/>
              <a:ext cx="431588" cy="152400"/>
            </a:xfrm>
            <a:prstGeom prst="rect">
              <a:avLst/>
            </a:prstGeom>
          </p:spPr>
        </p:pic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895" y="2436602"/>
              <a:ext cx="2107162" cy="228600"/>
            </a:xfrm>
            <a:prstGeom prst="rect">
              <a:avLst/>
            </a:prstGeom>
          </p:spPr>
        </p:pic>
      </p:grpSp>
      <p:pic>
        <p:nvPicPr>
          <p:cNvPr id="83" name="図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50" y="2797467"/>
            <a:ext cx="1827900" cy="63500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7247" y="2930301"/>
            <a:ext cx="51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following, we take a </a:t>
            </a:r>
            <a:r>
              <a:rPr lang="en-US" altLang="ja-JP" dirty="0" smtClean="0"/>
              <a:t>basis                                    .</a:t>
            </a:r>
            <a:endParaRPr kumimoji="1" lang="ja-JP" altLang="en-US" dirty="0"/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85" y="3458099"/>
            <a:ext cx="1745390" cy="38100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86" y="3455578"/>
            <a:ext cx="412548" cy="381000"/>
          </a:xfrm>
          <a:prstGeom prst="rect">
            <a:avLst/>
          </a:prstGeom>
        </p:spPr>
      </p:pic>
      <p:sp>
        <p:nvSpPr>
          <p:cNvPr id="88" name="テキスト ボックス 87"/>
          <p:cNvSpPr txBox="1"/>
          <p:nvPr/>
        </p:nvSpPr>
        <p:spPr>
          <a:xfrm>
            <a:off x="5291193" y="3465881"/>
            <a:ext cx="28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:  structure constants)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9194" y="3475678"/>
            <a:ext cx="276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product is expressed as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64847" y="3858735"/>
            <a:ext cx="33994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have two important properties.</a:t>
            </a:r>
            <a:endParaRPr kumimoji="1" lang="ja-JP" altLang="en-US" sz="2000" dirty="0"/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5" y="3808646"/>
            <a:ext cx="412548" cy="3810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43379" y="4267730"/>
            <a:ext cx="180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(1) associativity</a:t>
            </a:r>
            <a:endParaRPr kumimoji="1" lang="ja-JP" altLang="en-US" sz="2000" u="sng" dirty="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8" y="4675072"/>
            <a:ext cx="3268640" cy="285750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10" y="5070875"/>
            <a:ext cx="2253140" cy="381000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61" y="5635937"/>
            <a:ext cx="2122395" cy="838200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95" y="5877261"/>
            <a:ext cx="1675576" cy="711200"/>
          </a:xfrm>
          <a:prstGeom prst="rect">
            <a:avLst/>
          </a:prstGeom>
        </p:spPr>
      </p:pic>
      <p:sp>
        <p:nvSpPr>
          <p:cNvPr id="139" name="左右矢印 138"/>
          <p:cNvSpPr/>
          <p:nvPr/>
        </p:nvSpPr>
        <p:spPr>
          <a:xfrm>
            <a:off x="902014" y="5948051"/>
            <a:ext cx="381208" cy="16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4" name="図 1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60" y="5070875"/>
            <a:ext cx="3681188" cy="381000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sp>
        <p:nvSpPr>
          <p:cNvPr id="78" name="右矢印 77"/>
          <p:cNvSpPr/>
          <p:nvPr/>
        </p:nvSpPr>
        <p:spPr>
          <a:xfrm>
            <a:off x="3970143" y="5166125"/>
            <a:ext cx="305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5" name="図 1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10" y="5506709"/>
            <a:ext cx="2157938" cy="1144270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4795732" y="5440445"/>
            <a:ext cx="20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cyclically symmetric</a:t>
            </a:r>
            <a:endParaRPr kumimoji="1" lang="ja-JP" altLang="en-US" dirty="0"/>
          </a:p>
        </p:txBody>
      </p:sp>
      <p:sp>
        <p:nvSpPr>
          <p:cNvPr id="98" name="正方形/長方形 97"/>
          <p:cNvSpPr/>
          <p:nvPr/>
        </p:nvSpPr>
        <p:spPr>
          <a:xfrm>
            <a:off x="549129" y="4267730"/>
            <a:ext cx="8045743" cy="24950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44" grpId="0"/>
      <p:bldP spid="54" grpId="0" animBg="1"/>
      <p:bldP spid="17" grpId="0"/>
      <p:bldP spid="139" grpId="0" animBg="1"/>
      <p:bldP spid="78" grpId="0" animBg="1"/>
      <p:bldP spid="79" grpId="0"/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ボックス 100"/>
          <p:cNvSpPr txBox="1"/>
          <p:nvPr/>
        </p:nvSpPr>
        <p:spPr>
          <a:xfrm>
            <a:off x="303479" y="5800405"/>
            <a:ext cx="3033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These have the symmetries</a:t>
            </a:r>
            <a:endParaRPr kumimoji="1" lang="ja-JP" altLang="en-US" sz="2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459956" y="5345412"/>
            <a:ext cx="5505115" cy="1310096"/>
            <a:chOff x="3528536" y="5397271"/>
            <a:chExt cx="5505115" cy="1310096"/>
          </a:xfrm>
        </p:grpSpPr>
        <p:sp>
          <p:nvSpPr>
            <p:cNvPr id="102" name="テキスト ボックス 101"/>
            <p:cNvSpPr txBox="1"/>
            <p:nvPr/>
          </p:nvSpPr>
          <p:spPr>
            <a:xfrm>
              <a:off x="3528536" y="5492005"/>
              <a:ext cx="1107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r</a:t>
              </a:r>
              <a:r>
                <a:rPr kumimoji="1" lang="en-US" altLang="ja-JP" dirty="0" smtClean="0"/>
                <a:t>otation : </a:t>
              </a:r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984750" y="6228267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</a:t>
              </a:r>
              <a:r>
                <a:rPr kumimoji="1" lang="en-US" altLang="ja-JP" dirty="0" smtClean="0"/>
                <a:t>lip : </a:t>
              </a:r>
              <a:endParaRPr kumimoji="1" lang="ja-JP" altLang="en-US" dirty="0"/>
            </a:p>
          </p:txBody>
        </p:sp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156" y="5397271"/>
              <a:ext cx="4356495" cy="558800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156" y="6148567"/>
              <a:ext cx="2988108" cy="558800"/>
            </a:xfrm>
            <a:prstGeom prst="rect">
              <a:avLst/>
            </a:prstGeom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59956" y="5256627"/>
            <a:ext cx="5543550" cy="14876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43379" y="607239"/>
            <a:ext cx="120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(2) metric</a:t>
            </a:r>
            <a:endParaRPr kumimoji="1" lang="ja-JP" altLang="en-US" sz="2000" u="sng" dirty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7" y="1189151"/>
            <a:ext cx="1459783" cy="381000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sp>
        <p:nvSpPr>
          <p:cNvPr id="62" name="テキスト ボックス 61"/>
          <p:cNvSpPr txBox="1"/>
          <p:nvPr/>
        </p:nvSpPr>
        <p:spPr>
          <a:xfrm>
            <a:off x="5879053" y="2141810"/>
            <a:ext cx="2423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</a:rPr>
              <a:t>[</a:t>
            </a:r>
            <a:r>
              <a:rPr kumimoji="1" lang="en-US" altLang="ja-JP" sz="1400" dirty="0" err="1" smtClean="0">
                <a:solidFill>
                  <a:srgbClr val="008000"/>
                </a:solidFill>
              </a:rPr>
              <a:t>Fukuma</a:t>
            </a:r>
            <a:r>
              <a:rPr kumimoji="1" lang="en-US" altLang="ja-JP" sz="1400" dirty="0" smtClean="0">
                <a:solidFill>
                  <a:srgbClr val="008000"/>
                </a:solidFill>
              </a:rPr>
              <a:t>-</a:t>
            </a:r>
            <a:r>
              <a:rPr kumimoji="1" lang="en-US" altLang="ja-JP" sz="1400" dirty="0" err="1" smtClean="0">
                <a:solidFill>
                  <a:srgbClr val="008000"/>
                </a:solidFill>
              </a:rPr>
              <a:t>Hosono</a:t>
            </a:r>
            <a:r>
              <a:rPr kumimoji="1" lang="en-US" altLang="ja-JP" sz="1400" dirty="0" smtClean="0">
                <a:solidFill>
                  <a:srgbClr val="008000"/>
                </a:solidFill>
              </a:rPr>
              <a:t>-Kawai 1994]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3297263" y="2042255"/>
            <a:ext cx="2431613" cy="369332"/>
            <a:chOff x="4774503" y="6265311"/>
            <a:chExt cx="2431613" cy="369332"/>
          </a:xfrm>
        </p:grpSpPr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503" y="6324247"/>
              <a:ext cx="837789" cy="251460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993" y="6300951"/>
              <a:ext cx="1089123" cy="279400"/>
            </a:xfrm>
            <a:prstGeom prst="rect">
              <a:avLst/>
            </a:prstGeom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5610123" y="626531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has</a:t>
              </a:r>
              <a:endParaRPr kumimoji="1" lang="ja-JP" altLang="en-US" dirty="0"/>
            </a:p>
          </p:txBody>
        </p:sp>
      </p:grpSp>
      <p:pic>
        <p:nvPicPr>
          <p:cNvPr id="67" name="図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56" y="835077"/>
            <a:ext cx="2887828" cy="1079500"/>
          </a:xfrm>
          <a:prstGeom prst="rect">
            <a:avLst/>
          </a:prstGeom>
        </p:spPr>
      </p:pic>
      <p:sp>
        <p:nvSpPr>
          <p:cNvPr id="68" name="左右矢印 67"/>
          <p:cNvSpPr/>
          <p:nvPr/>
        </p:nvSpPr>
        <p:spPr>
          <a:xfrm>
            <a:off x="2637921" y="1291425"/>
            <a:ext cx="381208" cy="16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549129" y="607844"/>
            <a:ext cx="8045743" cy="18581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" y="2101191"/>
            <a:ext cx="222140" cy="2222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62890" y="202765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lang="en-US" altLang="ja-JP" dirty="0" smtClean="0"/>
              <a:t>s </a:t>
            </a:r>
            <a:r>
              <a:rPr lang="en-US" altLang="ja-JP" dirty="0" err="1" smtClean="0"/>
              <a:t>semisimple</a:t>
            </a:r>
            <a:endParaRPr kumimoji="1" lang="ja-JP" altLang="en-US" dirty="0"/>
          </a:p>
        </p:txBody>
      </p:sp>
      <p:sp>
        <p:nvSpPr>
          <p:cNvPr id="42" name="左右矢印 41"/>
          <p:cNvSpPr/>
          <p:nvPr/>
        </p:nvSpPr>
        <p:spPr>
          <a:xfrm>
            <a:off x="2732895" y="2152546"/>
            <a:ext cx="381208" cy="16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1114368" y="3001646"/>
            <a:ext cx="3809523" cy="52045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47955" y="2566963"/>
            <a:ext cx="187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can be defined as </a:t>
            </a:r>
            <a:endParaRPr kumimoji="1" lang="ja-JP" altLang="en-US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88" y="3090424"/>
            <a:ext cx="3693882" cy="342900"/>
          </a:xfrm>
          <a:prstGeom prst="rect">
            <a:avLst/>
          </a:prstGeom>
          <a:ln>
            <a:noFill/>
          </a:ln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62" y="2658427"/>
            <a:ext cx="1200828" cy="251460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027358" y="3918794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we can choose                        as</a:t>
            </a:r>
            <a:endParaRPr kumimoji="1" lang="ja-JP" altLang="en-US" dirty="0"/>
          </a:p>
        </p:txBody>
      </p:sp>
      <p:grpSp>
        <p:nvGrpSpPr>
          <p:cNvPr id="54" name="グループ化 53"/>
          <p:cNvGrpSpPr/>
          <p:nvPr/>
        </p:nvGrpSpPr>
        <p:grpSpPr>
          <a:xfrm>
            <a:off x="1110925" y="4341639"/>
            <a:ext cx="3463766" cy="520456"/>
            <a:chOff x="1120140" y="4527856"/>
            <a:chExt cx="3463766" cy="520456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529" y="4597584"/>
              <a:ext cx="3274989" cy="381000"/>
            </a:xfrm>
            <a:prstGeom prst="rect">
              <a:avLst/>
            </a:prstGeom>
          </p:spPr>
        </p:pic>
        <p:sp>
          <p:nvSpPr>
            <p:cNvPr id="56" name="正方形/長方形 55"/>
            <p:cNvSpPr/>
            <p:nvPr/>
          </p:nvSpPr>
          <p:spPr>
            <a:xfrm>
              <a:off x="1120140" y="4527856"/>
              <a:ext cx="3463766" cy="52045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7" name="図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22" y="3930366"/>
            <a:ext cx="1144977" cy="25146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86" y="3714940"/>
            <a:ext cx="1452806" cy="1437976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00" y="2566963"/>
            <a:ext cx="1401418" cy="1695962"/>
          </a:xfrm>
          <a:prstGeom prst="rect">
            <a:avLst/>
          </a:prstGeom>
        </p:spPr>
      </p:pic>
      <p:sp>
        <p:nvSpPr>
          <p:cNvPr id="70" name="右矢印 69"/>
          <p:cNvSpPr/>
          <p:nvPr/>
        </p:nvSpPr>
        <p:spPr>
          <a:xfrm>
            <a:off x="354970" y="3428663"/>
            <a:ext cx="394461" cy="788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9" grpId="0" animBg="1"/>
      <p:bldP spid="47" grpId="0" animBg="1"/>
      <p:bldP spid="48" grpId="0"/>
      <p:bldP spid="51" grpId="0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2" y="2877689"/>
            <a:ext cx="7847277" cy="6426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8858" y="240686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action</a:t>
            </a:r>
            <a:endParaRPr kumimoji="1" lang="ja-JP" altLang="en-US" sz="20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858" y="1691099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dynamical variables</a:t>
            </a:r>
            <a:endParaRPr kumimoji="1" lang="ja-JP" altLang="en-US" sz="20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39204" y="2102423"/>
            <a:ext cx="2875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 real symmetric matrices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553" y="435786"/>
            <a:ext cx="555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 definition (summary)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39" y="2143728"/>
            <a:ext cx="2411813" cy="3175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5110" y="7618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models (triangle-hinge models) 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8858" y="1248226"/>
            <a:ext cx="6117316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This model is characterized by an associative algebra      .</a:t>
            </a:r>
            <a:endParaRPr kumimoji="1" lang="ja-JP" altLang="en-US" sz="20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55" y="1337156"/>
            <a:ext cx="222140" cy="2222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58858" y="4067101"/>
            <a:ext cx="232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/>
              <a:t>a</a:t>
            </a:r>
            <a:r>
              <a:rPr kumimoji="1" lang="en-US" altLang="ja-JP" sz="2000" u="sng" dirty="0" smtClean="0"/>
              <a:t>lgebraic properties</a:t>
            </a:r>
            <a:endParaRPr kumimoji="1" lang="ja-JP" altLang="en-US" sz="2000" u="sng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9601" y="4467211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 associativity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9" y="4976510"/>
            <a:ext cx="2253140" cy="381000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44" y="4747910"/>
            <a:ext cx="2122395" cy="83820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19601" y="5462637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 metric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3" y="5973305"/>
            <a:ext cx="1459783" cy="381000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30" y="5624055"/>
            <a:ext cx="2887828" cy="107950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34993" y="3553789"/>
            <a:ext cx="7874015" cy="369332"/>
            <a:chOff x="1146508" y="3553789"/>
            <a:chExt cx="7874015" cy="369332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020" y="3586055"/>
              <a:ext cx="2944950" cy="304800"/>
            </a:xfrm>
            <a:prstGeom prst="rect">
              <a:avLst/>
            </a:prstGeom>
            <a:ln w="15875">
              <a:noFill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146508" y="3553789"/>
              <a:ext cx="7874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Here,                                                             and                      is the inverse of                . </a:t>
              </a:r>
              <a:endParaRPr kumimoji="1" lang="ja-JP" altLang="en-US" dirty="0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545" y="3624155"/>
              <a:ext cx="761626" cy="22860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001" y="3635664"/>
              <a:ext cx="990112" cy="254000"/>
            </a:xfrm>
            <a:prstGeom prst="rect">
              <a:avLst/>
            </a:prstGeom>
          </p:spPr>
        </p:pic>
      </p:grpSp>
      <p:sp>
        <p:nvSpPr>
          <p:cNvPr id="34" name="左右矢印 33"/>
          <p:cNvSpPr/>
          <p:nvPr/>
        </p:nvSpPr>
        <p:spPr>
          <a:xfrm>
            <a:off x="3611043" y="5084692"/>
            <a:ext cx="381208" cy="16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左右矢印 35"/>
          <p:cNvSpPr/>
          <p:nvPr/>
        </p:nvSpPr>
        <p:spPr>
          <a:xfrm>
            <a:off x="3611043" y="6081487"/>
            <a:ext cx="381208" cy="164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58180" y="2499173"/>
            <a:ext cx="8427641" cy="159359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1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553" y="435786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Plan of talk</a:t>
            </a:r>
            <a:endParaRPr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6781" y="1655808"/>
            <a:ext cx="60331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models (triangle-hinge models) </a:t>
            </a:r>
          </a:p>
          <a:p>
            <a:pPr marL="457189" indent="-457189">
              <a:buAutoNum type="arabicPeriod"/>
            </a:pPr>
            <a:r>
              <a:rPr lang="en-US" altLang="ja-JP" sz="2800" u="sng" dirty="0"/>
              <a:t>General forms of the free </a:t>
            </a:r>
            <a:r>
              <a:rPr lang="en-US" altLang="ja-JP" sz="2800" u="sng" dirty="0" smtClean="0"/>
              <a:t>energy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/>
              <a:t>Matrix ring</a:t>
            </a:r>
            <a:endParaRPr lang="en-US" altLang="ja-JP" sz="2800" dirty="0"/>
          </a:p>
          <a:p>
            <a:pPr marL="457189" indent="-457189">
              <a:buAutoNum type="arabicPeriod"/>
            </a:pPr>
            <a:r>
              <a:rPr lang="en-US" altLang="ja-JP" sz="2800" dirty="0" smtClean="0"/>
              <a:t>Restricting </a:t>
            </a:r>
            <a:r>
              <a:rPr lang="en-US" altLang="ja-JP" sz="2800" dirty="0"/>
              <a:t>to manifolds</a:t>
            </a:r>
          </a:p>
          <a:p>
            <a:pPr marL="457189" indent="-457189">
              <a:buAutoNum type="arabicPeriod"/>
            </a:pPr>
            <a:r>
              <a:rPr lang="en-US" altLang="ja-JP" sz="2800" dirty="0"/>
              <a:t>Assigning matter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26606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6" y="4849676"/>
            <a:ext cx="4049307" cy="530860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725790" y="1420548"/>
            <a:ext cx="68729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String theory : 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strong candidate for unified theory including QG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553" y="435786"/>
            <a:ext cx="251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Introduction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25790" y="1959034"/>
            <a:ext cx="5326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M theory : </a:t>
            </a:r>
            <a:r>
              <a:rPr lang="en-US" altLang="ja-JP" sz="2000" dirty="0" smtClean="0"/>
              <a:t>one of the aspects of the string theory</a:t>
            </a:r>
            <a:endParaRPr lang="en-US" altLang="ja-JP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7038" y="2359144"/>
            <a:ext cx="452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s</a:t>
            </a:r>
            <a:r>
              <a:rPr kumimoji="1" lang="en-US" altLang="ja-JP" sz="2000" dirty="0" err="1" smtClean="0"/>
              <a:t>upermembrane</a:t>
            </a:r>
            <a:r>
              <a:rPr kumimoji="1" lang="en-US" altLang="ja-JP" sz="2000" dirty="0" smtClean="0"/>
              <a:t> theory in 11D </a:t>
            </a:r>
            <a:r>
              <a:rPr kumimoji="1" lang="en-US" altLang="ja-JP" sz="2000" dirty="0" err="1" smtClean="0"/>
              <a:t>spacetime</a:t>
            </a:r>
            <a:endParaRPr kumimoji="1" lang="ja-JP" altLang="en-US" sz="2000" dirty="0"/>
          </a:p>
        </p:txBody>
      </p:sp>
      <p:sp>
        <p:nvSpPr>
          <p:cNvPr id="7" name="左右矢印 6"/>
          <p:cNvSpPr/>
          <p:nvPr/>
        </p:nvSpPr>
        <p:spPr>
          <a:xfrm>
            <a:off x="877597" y="2478968"/>
            <a:ext cx="344414" cy="1604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359243" y="2759254"/>
            <a:ext cx="24713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右矢印 10"/>
          <p:cNvSpPr/>
          <p:nvPr/>
        </p:nvSpPr>
        <p:spPr>
          <a:xfrm>
            <a:off x="883653" y="2998903"/>
            <a:ext cx="344414" cy="1604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77038" y="2879078"/>
            <a:ext cx="5565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lang="en-US" altLang="ja-JP" sz="2000" dirty="0" smtClean="0"/>
              <a:t>he random</a:t>
            </a:r>
            <a:r>
              <a:rPr kumimoji="1" lang="en-US" altLang="ja-JP" sz="2000" dirty="0" smtClean="0"/>
              <a:t> walk of a membrane (random volumes)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5790" y="3614456"/>
            <a:ext cx="681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Random volume theory :  3D QG theory coupled to scalar fields </a:t>
            </a:r>
            <a:endParaRPr kumimoji="1" lang="ja-JP" altLang="en-US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55" y="4152942"/>
            <a:ext cx="3016035" cy="642620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4026705" y="5331201"/>
            <a:ext cx="74849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498056" y="3974588"/>
            <a:ext cx="142160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103144" y="3974588"/>
            <a:ext cx="123110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026025" y="5331201"/>
            <a:ext cx="144462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48156" y="5815536"/>
            <a:ext cx="8647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In this talk, we discuss the discretized approach to random volume theory.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661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94" y="4626114"/>
            <a:ext cx="586452" cy="19558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2" y="1668577"/>
            <a:ext cx="7847277" cy="6426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2553" y="435786"/>
            <a:ext cx="6648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Index function and index networks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858" y="119774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action</a:t>
            </a:r>
            <a:endParaRPr kumimoji="1" lang="ja-JP" altLang="en-US" sz="2000" u="sng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4" y="4604647"/>
            <a:ext cx="539485" cy="285750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563857" y="3226288"/>
            <a:ext cx="8016287" cy="1200329"/>
            <a:chOff x="892127" y="3226288"/>
            <a:chExt cx="8016287" cy="1200329"/>
          </a:xfrm>
        </p:grpSpPr>
        <p:sp>
          <p:nvSpPr>
            <p:cNvPr id="14" name="正方形/長方形 13"/>
            <p:cNvSpPr/>
            <p:nvPr/>
          </p:nvSpPr>
          <p:spPr>
            <a:xfrm>
              <a:off x="892127" y="3260360"/>
              <a:ext cx="4903476" cy="109561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55" y="3331917"/>
              <a:ext cx="4633220" cy="95250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670" y="3281623"/>
              <a:ext cx="781935" cy="108966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751605" y="3226288"/>
              <a:ext cx="21568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 connected diagram</a:t>
              </a:r>
            </a:p>
            <a:p>
              <a:r>
                <a:rPr lang="en-US" altLang="ja-JP" dirty="0" smtClean="0"/>
                <a:t>:  symmetry factor</a:t>
              </a:r>
            </a:p>
            <a:p>
              <a:r>
                <a:rPr kumimoji="1" lang="en-US" altLang="ja-JP" dirty="0" smtClean="0"/>
                <a:t>:  # of triangles</a:t>
              </a:r>
            </a:p>
            <a:p>
              <a:r>
                <a:rPr lang="en-US" altLang="ja-JP" dirty="0" smtClean="0"/>
                <a:t>:  # of     -hinges</a:t>
              </a:r>
              <a:endParaRPr kumimoji="1" lang="ja-JP" altLang="en-US" dirty="0"/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64" y="4139985"/>
            <a:ext cx="139632" cy="19558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98539" y="4522542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  a function of        and              (thus a </a:t>
            </a:r>
            <a:r>
              <a:rPr kumimoji="1" lang="en-US" altLang="ja-JP" dirty="0" smtClean="0"/>
              <a:t>function of         )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5" y="4522542"/>
            <a:ext cx="363042" cy="33528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5034944" y="4962029"/>
            <a:ext cx="3097386" cy="369332"/>
            <a:chOff x="1618957" y="4299456"/>
            <a:chExt cx="3097386" cy="369332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618957" y="4299456"/>
              <a:ext cx="3097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“</a:t>
              </a:r>
              <a:r>
                <a:rPr kumimoji="1" lang="en-US" altLang="ja-JP" i="1" dirty="0" smtClean="0"/>
                <a:t>index function of diagram      </a:t>
              </a:r>
              <a:r>
                <a:rPr kumimoji="1" lang="en-US" altLang="ja-JP" dirty="0" smtClean="0"/>
                <a:t>”</a:t>
              </a:r>
              <a:endParaRPr kumimoji="1" lang="ja-JP" altLang="en-US" dirty="0"/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484" y="4388872"/>
              <a:ext cx="158673" cy="190500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358858" y="2655971"/>
            <a:ext cx="577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free energy of this model has the following form: 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339" y="5370466"/>
            <a:ext cx="121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claim :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4662" y="5770849"/>
            <a:ext cx="631467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          is given as the product of 2D topological invariants, </a:t>
            </a:r>
          </a:p>
          <a:p>
            <a:r>
              <a:rPr lang="en-US" altLang="ja-JP" sz="2000" dirty="0"/>
              <a:t>w</a:t>
            </a:r>
            <a:r>
              <a:rPr lang="en-US" altLang="ja-JP" sz="2000" dirty="0" smtClean="0"/>
              <a:t>hich are defined around the vertices of the diagram      .</a:t>
            </a:r>
            <a:endParaRPr kumimoji="1" lang="en-US" altLang="ja-JP" sz="2000" dirty="0" smtClean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89" y="6158644"/>
            <a:ext cx="190407" cy="22860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77" y="5872894"/>
            <a:ext cx="539485" cy="28575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658655" y="3369310"/>
            <a:ext cx="808068" cy="808068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183027" y="4114195"/>
            <a:ext cx="2592560" cy="154387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15110" y="76189"/>
            <a:ext cx="291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General forms of the free energy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6" y="4566235"/>
            <a:ext cx="279264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00112" y="5626443"/>
            <a:ext cx="5652407" cy="1030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0" name="図 3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63" y="2400303"/>
            <a:ext cx="2215060" cy="1638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703745" y="3939680"/>
            <a:ext cx="11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index lines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sp>
        <p:nvSpPr>
          <p:cNvPr id="375" name="下矢印 374"/>
          <p:cNvSpPr/>
          <p:nvPr/>
        </p:nvSpPr>
        <p:spPr>
          <a:xfrm>
            <a:off x="2232554" y="3560723"/>
            <a:ext cx="1106140" cy="335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601874" y="1145825"/>
            <a:ext cx="663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             is given as the product of the contribution</a:t>
            </a:r>
            <a:r>
              <a:rPr lang="en-US" altLang="ja-JP" dirty="0" smtClean="0"/>
              <a:t>s from vertices :</a:t>
            </a:r>
            <a:endParaRPr kumimoji="1" lang="ja-JP" altLang="en-US" dirty="0"/>
          </a:p>
        </p:txBody>
      </p:sp>
      <p:pic>
        <p:nvPicPr>
          <p:cNvPr id="386" name="図 3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1" y="1229407"/>
            <a:ext cx="539485" cy="285750"/>
          </a:xfrm>
          <a:prstGeom prst="rect">
            <a:avLst/>
          </a:prstGeom>
        </p:spPr>
      </p:pic>
      <p:pic>
        <p:nvPicPr>
          <p:cNvPr id="387" name="図 3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71" y="1590117"/>
            <a:ext cx="2317878" cy="530860"/>
          </a:xfrm>
          <a:prstGeom prst="rect">
            <a:avLst/>
          </a:prstGeom>
        </p:spPr>
      </p:pic>
      <p:sp>
        <p:nvSpPr>
          <p:cNvPr id="391" name="テキスト ボックス 390"/>
          <p:cNvSpPr txBox="1"/>
          <p:nvPr/>
        </p:nvSpPr>
        <p:spPr>
          <a:xfrm>
            <a:off x="452871" y="2574788"/>
            <a:ext cx="5171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index lines on two different hinges</a:t>
            </a:r>
            <a:endParaRPr lang="en-US" altLang="ja-JP" dirty="0"/>
          </a:p>
          <a:p>
            <a:r>
              <a:rPr lang="en-US" altLang="ja-JP" dirty="0" smtClean="0"/>
              <a:t>are connected </a:t>
            </a:r>
            <a:r>
              <a:rPr kumimoji="1" lang="en-US" altLang="ja-JP" dirty="0" smtClean="0"/>
              <a:t>(through an intermediate triangle)</a:t>
            </a:r>
          </a:p>
          <a:p>
            <a:r>
              <a:rPr kumimoji="1" lang="en-US" altLang="ja-JP" dirty="0" smtClean="0"/>
              <a:t>if and only if the hinges share the same vertex of      . </a:t>
            </a: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471329" y="3956565"/>
            <a:ext cx="599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connected components of the index lines (index network)</a:t>
            </a:r>
          </a:p>
          <a:p>
            <a:r>
              <a:rPr lang="en-US" altLang="ja-JP" dirty="0" smtClean="0"/>
              <a:t>have a one-to-one correspondence to the vertices of      . </a:t>
            </a:r>
            <a:endParaRPr kumimoji="1" lang="ja-JP" altLang="en-US" dirty="0"/>
          </a:p>
        </p:txBody>
      </p:sp>
      <p:pic>
        <p:nvPicPr>
          <p:cNvPr id="393" name="図 3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85" y="3225053"/>
            <a:ext cx="158673" cy="190500"/>
          </a:xfrm>
          <a:prstGeom prst="rect">
            <a:avLst/>
          </a:prstGeom>
        </p:spPr>
      </p:pic>
      <p:pic>
        <p:nvPicPr>
          <p:cNvPr id="394" name="図 3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2" y="4337032"/>
            <a:ext cx="158673" cy="190500"/>
          </a:xfrm>
          <a:prstGeom prst="rect">
            <a:avLst/>
          </a:prstGeom>
        </p:spPr>
      </p:pic>
      <p:sp>
        <p:nvSpPr>
          <p:cNvPr id="395" name="右矢印 394"/>
          <p:cNvSpPr/>
          <p:nvPr/>
        </p:nvSpPr>
        <p:spPr>
          <a:xfrm>
            <a:off x="1657350" y="4667847"/>
            <a:ext cx="285750" cy="507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8" name="直線矢印コネクタ 397"/>
          <p:cNvCxnSpPr/>
          <p:nvPr/>
        </p:nvCxnSpPr>
        <p:spPr>
          <a:xfrm flipH="1" flipV="1">
            <a:off x="7673333" y="3665644"/>
            <a:ext cx="288926" cy="25978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600112" y="5684003"/>
            <a:ext cx="5863032" cy="915772"/>
            <a:chOff x="600112" y="5741563"/>
            <a:chExt cx="5863032" cy="915772"/>
          </a:xfrm>
        </p:grpSpPr>
        <p:sp>
          <p:nvSpPr>
            <p:cNvPr id="384" name="テキスト ボックス 383"/>
            <p:cNvSpPr txBox="1"/>
            <p:nvPr/>
          </p:nvSpPr>
          <p:spPr>
            <a:xfrm>
              <a:off x="3745733" y="6308315"/>
              <a:ext cx="2717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8000"/>
                  </a:solidFill>
                </a:rPr>
                <a:t>(not necessarily a sphere)</a:t>
              </a:r>
              <a:endParaRPr kumimoji="1" lang="ja-JP" alt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400" name="テキスト ボックス 399"/>
            <p:cNvSpPr txBox="1"/>
            <p:nvPr/>
          </p:nvSpPr>
          <p:spPr>
            <a:xfrm>
              <a:off x="600112" y="5741563"/>
              <a:ext cx="5809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Each connected component of the index networks</a:t>
              </a:r>
            </a:p>
            <a:p>
              <a:r>
                <a:rPr lang="en-US" altLang="ja-JP" b="1" dirty="0"/>
                <a:t>c</a:t>
              </a:r>
              <a:r>
                <a:rPr lang="en-US" altLang="ja-JP" b="1" dirty="0" smtClean="0"/>
                <a:t>an be regarded as a </a:t>
              </a:r>
              <a:r>
                <a:rPr lang="en-US" altLang="ja-JP" b="1" u="sng" dirty="0" smtClean="0"/>
                <a:t>closed 2D surface </a:t>
              </a:r>
              <a:r>
                <a:rPr lang="en-US" altLang="ja-JP" b="1" dirty="0" smtClean="0"/>
                <a:t>enclosing a vertex.</a:t>
              </a:r>
              <a:endParaRPr kumimoji="1" lang="ja-JP" altLang="en-US" b="1" dirty="0"/>
            </a:p>
          </p:txBody>
        </p:sp>
        <p:pic>
          <p:nvPicPr>
            <p:cNvPr id="401" name="図 4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533" y="6371585"/>
              <a:ext cx="507750" cy="285750"/>
            </a:xfrm>
            <a:prstGeom prst="rect">
              <a:avLst/>
            </a:prstGeom>
          </p:spPr>
        </p:pic>
      </p:grpSp>
      <p:pic>
        <p:nvPicPr>
          <p:cNvPr id="402" name="図 4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7" y="5944351"/>
            <a:ext cx="507750" cy="285750"/>
          </a:xfrm>
          <a:prstGeom prst="rect">
            <a:avLst/>
          </a:prstGeom>
        </p:spPr>
      </p:pic>
      <p:pic>
        <p:nvPicPr>
          <p:cNvPr id="405" name="図 4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60" y="4337032"/>
            <a:ext cx="1865981" cy="2110740"/>
          </a:xfrm>
          <a:prstGeom prst="rect">
            <a:avLst/>
          </a:prstGeom>
        </p:spPr>
      </p:pic>
      <p:cxnSp>
        <p:nvCxnSpPr>
          <p:cNvPr id="407" name="直線矢印コネクタ 406"/>
          <p:cNvCxnSpPr/>
          <p:nvPr/>
        </p:nvCxnSpPr>
        <p:spPr>
          <a:xfrm flipH="1" flipV="1">
            <a:off x="8196286" y="6201508"/>
            <a:ext cx="144463" cy="17007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テキスト ボックス 407"/>
          <p:cNvSpPr txBox="1"/>
          <p:nvPr/>
        </p:nvSpPr>
        <p:spPr>
          <a:xfrm>
            <a:off x="7588581" y="6371585"/>
            <a:ext cx="152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33FF"/>
                </a:solidFill>
              </a:rPr>
              <a:t>index network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grpSp>
        <p:nvGrpSpPr>
          <p:cNvPr id="410" name="グループ化 409"/>
          <p:cNvGrpSpPr/>
          <p:nvPr/>
        </p:nvGrpSpPr>
        <p:grpSpPr>
          <a:xfrm>
            <a:off x="2316672" y="4602896"/>
            <a:ext cx="2567354" cy="705574"/>
            <a:chOff x="2086708" y="4602896"/>
            <a:chExt cx="2567354" cy="705574"/>
          </a:xfrm>
        </p:grpSpPr>
        <p:pic>
          <p:nvPicPr>
            <p:cNvPr id="396" name="図 3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446" y="4690253"/>
              <a:ext cx="2317878" cy="530860"/>
            </a:xfrm>
            <a:prstGeom prst="rect">
              <a:avLst/>
            </a:prstGeom>
          </p:spPr>
        </p:pic>
        <p:sp>
          <p:nvSpPr>
            <p:cNvPr id="409" name="正方形/長方形 408"/>
            <p:cNvSpPr/>
            <p:nvPr/>
          </p:nvSpPr>
          <p:spPr>
            <a:xfrm>
              <a:off x="2086708" y="4602896"/>
              <a:ext cx="2567354" cy="70557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03752" y="609761"/>
            <a:ext cx="360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This fact can be shown in two steps: 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358858" y="1034615"/>
            <a:ext cx="8046588" cy="1184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5110" y="76189"/>
            <a:ext cx="291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General forms of the free energy</a:t>
            </a:r>
          </a:p>
        </p:txBody>
      </p:sp>
    </p:spTree>
    <p:extLst>
      <p:ext uri="{BB962C8B-B14F-4D97-AF65-F5344CB8AC3E}">
        <p14:creationId xmlns:p14="http://schemas.microsoft.com/office/powerpoint/2010/main" val="14934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1874" y="1144218"/>
            <a:ext cx="531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 Each contribution          is a 2D topological invariant</a:t>
            </a:r>
          </a:p>
          <a:p>
            <a:r>
              <a:rPr lang="en-US" altLang="ja-JP" dirty="0" smtClean="0"/>
              <a:t>      of the 2D closed surface enclosing the vertex      :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71" y="1219178"/>
            <a:ext cx="390969" cy="25146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917878" y="1775564"/>
            <a:ext cx="3185487" cy="369332"/>
            <a:chOff x="5906964" y="6215330"/>
            <a:chExt cx="3185487" cy="36933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193" y="6290935"/>
              <a:ext cx="390969" cy="25146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906964" y="6215330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        :   genus of the 2D surface)</a:t>
              </a:r>
              <a:endParaRPr kumimoji="1" lang="ja-JP" altLang="en-US" dirty="0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71" y="1837199"/>
            <a:ext cx="1144977" cy="279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14" y="1559027"/>
            <a:ext cx="158673" cy="15875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58858" y="1034615"/>
            <a:ext cx="8046588" cy="1184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36" y="2656279"/>
            <a:ext cx="1865981" cy="21107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10" y="4308372"/>
            <a:ext cx="507750" cy="28575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57200" y="2387600"/>
            <a:ext cx="503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contribution          for the index network around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s invariant under the following deformations: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20" y="2446536"/>
            <a:ext cx="390969" cy="25146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728186" y="5132800"/>
            <a:ext cx="2378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8000"/>
                </a:solidFill>
              </a:rPr>
              <a:t>Fukuma</a:t>
            </a:r>
            <a:r>
              <a:rPr kumimoji="1" lang="en-US" altLang="ja-JP" sz="1400" dirty="0" smtClean="0">
                <a:solidFill>
                  <a:srgbClr val="008000"/>
                </a:solidFill>
              </a:rPr>
              <a:t>-</a:t>
            </a:r>
            <a:r>
              <a:rPr kumimoji="1" lang="en-US" altLang="ja-JP" sz="1400" dirty="0" err="1" smtClean="0">
                <a:solidFill>
                  <a:srgbClr val="008000"/>
                </a:solidFill>
              </a:rPr>
              <a:t>Hosono</a:t>
            </a:r>
            <a:r>
              <a:rPr kumimoji="1" lang="en-US" altLang="ja-JP" sz="1400" dirty="0" smtClean="0">
                <a:solidFill>
                  <a:srgbClr val="008000"/>
                </a:solidFill>
              </a:rPr>
              <a:t>-Kawai 1994]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184891" y="332725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(associativity)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184891" y="431790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(definition of metric)</a:t>
            </a:r>
            <a:endParaRPr kumimoji="1" lang="ja-JP" altLang="en-US" dirty="0"/>
          </a:p>
        </p:txBody>
      </p:sp>
      <p:sp>
        <p:nvSpPr>
          <p:cNvPr id="65" name="左中かっこ 64"/>
          <p:cNvSpPr/>
          <p:nvPr/>
        </p:nvSpPr>
        <p:spPr>
          <a:xfrm>
            <a:off x="726831" y="3054443"/>
            <a:ext cx="433754" cy="1809236"/>
          </a:xfrm>
          <a:prstGeom prst="leftBrace">
            <a:avLst>
              <a:gd name="adj1" fmla="val 51576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右矢印 86"/>
          <p:cNvSpPr/>
          <p:nvPr/>
        </p:nvSpPr>
        <p:spPr>
          <a:xfrm>
            <a:off x="621384" y="5618539"/>
            <a:ext cx="497498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657350" y="5648325"/>
            <a:ext cx="58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the 2D topological invariant of             associated with        .</a:t>
            </a:r>
            <a:endParaRPr kumimoji="1" lang="ja-JP" altLang="en-US" dirty="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29" y="5715569"/>
            <a:ext cx="507750" cy="285750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95" y="5710778"/>
            <a:ext cx="222140" cy="222250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23" y="5707261"/>
            <a:ext cx="390969" cy="251460"/>
          </a:xfrm>
          <a:prstGeom prst="rect">
            <a:avLst/>
          </a:prstGeom>
        </p:spPr>
      </p:pic>
      <p:grpSp>
        <p:nvGrpSpPr>
          <p:cNvPr id="103" name="グループ化 102"/>
          <p:cNvGrpSpPr/>
          <p:nvPr/>
        </p:nvGrpSpPr>
        <p:grpSpPr>
          <a:xfrm>
            <a:off x="2415813" y="6187264"/>
            <a:ext cx="4312374" cy="471444"/>
            <a:chOff x="2093585" y="6187264"/>
            <a:chExt cx="4312374" cy="471444"/>
          </a:xfrm>
        </p:grpSpPr>
        <p:grpSp>
          <p:nvGrpSpPr>
            <p:cNvPr id="102" name="グループ化 101"/>
            <p:cNvGrpSpPr/>
            <p:nvPr/>
          </p:nvGrpSpPr>
          <p:grpSpPr>
            <a:xfrm>
              <a:off x="2252548" y="6229063"/>
              <a:ext cx="4153410" cy="387846"/>
              <a:chOff x="2322976" y="6187264"/>
              <a:chExt cx="4153410" cy="387846"/>
            </a:xfrm>
          </p:grpSpPr>
          <p:grpSp>
            <p:nvGrpSpPr>
              <p:cNvPr id="91" name="グループ化 90"/>
              <p:cNvGrpSpPr/>
              <p:nvPr/>
            </p:nvGrpSpPr>
            <p:grpSpPr>
              <a:xfrm>
                <a:off x="4070278" y="6187264"/>
                <a:ext cx="2406108" cy="369332"/>
                <a:chOff x="5906964" y="6215330"/>
                <a:chExt cx="2406108" cy="369332"/>
              </a:xfrm>
            </p:grpSpPr>
            <p:pic>
              <p:nvPicPr>
                <p:cNvPr id="92" name="図 9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1193" y="6290935"/>
                  <a:ext cx="390969" cy="251460"/>
                </a:xfrm>
                <a:prstGeom prst="rect">
                  <a:avLst/>
                </a:prstGeom>
              </p:spPr>
            </p:pic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5906964" y="6215330"/>
                  <a:ext cx="2406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(        :   genus of            )</a:t>
                  </a:r>
                  <a:endParaRPr kumimoji="1" lang="ja-JP" altLang="en-US" dirty="0"/>
                </a:p>
              </p:txBody>
            </p:sp>
          </p:grpSp>
          <p:pic>
            <p:nvPicPr>
              <p:cNvPr id="96" name="図 9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002" y="6259458"/>
                <a:ext cx="507750" cy="285750"/>
              </a:xfrm>
              <a:prstGeom prst="rect">
                <a:avLst/>
              </a:prstGeom>
            </p:spPr>
          </p:pic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76" y="6257610"/>
                <a:ext cx="1650188" cy="317500"/>
              </a:xfrm>
              <a:prstGeom prst="rect">
                <a:avLst/>
              </a:prstGeom>
            </p:spPr>
          </p:pic>
        </p:grpSp>
        <p:sp>
          <p:nvSpPr>
            <p:cNvPr id="100" name="正方形/長方形 99"/>
            <p:cNvSpPr/>
            <p:nvPr/>
          </p:nvSpPr>
          <p:spPr>
            <a:xfrm>
              <a:off x="2093585" y="6187264"/>
              <a:ext cx="4312374" cy="471444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7" name="図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0" y="2489881"/>
            <a:ext cx="190407" cy="190500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03752" y="609761"/>
            <a:ext cx="360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This fact can be shown in two steps: 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5110" y="76189"/>
            <a:ext cx="291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General forms of the free energy</a:t>
            </a: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48" y="4027591"/>
            <a:ext cx="2541288" cy="949960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48" y="3092820"/>
            <a:ext cx="2122395" cy="8382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58674" y="5093781"/>
            <a:ext cx="634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These deformations generate 2D topology-preserving local moves.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553" y="435786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Plan of talk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6781" y="1655808"/>
            <a:ext cx="60331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models (triangle-hinge models) </a:t>
            </a:r>
          </a:p>
          <a:p>
            <a:pPr marL="457189" indent="-457189">
              <a:buAutoNum type="arabicPeriod"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General forms of the free </a:t>
            </a: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</a:p>
          <a:p>
            <a:pPr marL="457189" indent="-457189">
              <a:buAutoNum type="arabicPeriod"/>
            </a:pPr>
            <a:r>
              <a:rPr lang="en-US" altLang="ja-JP" sz="2800" u="sng" dirty="0" smtClean="0"/>
              <a:t>Matrix ring</a:t>
            </a:r>
            <a:endParaRPr lang="en-US" altLang="ja-JP" sz="2800" u="sng" dirty="0"/>
          </a:p>
          <a:p>
            <a:pPr marL="457189" indent="-457189">
              <a:buAutoNum type="arabicPeriod"/>
            </a:pPr>
            <a:r>
              <a:rPr lang="en-US" altLang="ja-JP" sz="2800" dirty="0" smtClean="0"/>
              <a:t>Restricting </a:t>
            </a:r>
            <a:r>
              <a:rPr lang="en-US" altLang="ja-JP" sz="2800" dirty="0"/>
              <a:t>to manifolds</a:t>
            </a:r>
          </a:p>
          <a:p>
            <a:pPr marL="457189" indent="-457189">
              <a:buAutoNum type="arabicPeriod"/>
            </a:pPr>
            <a:r>
              <a:rPr lang="en-US" altLang="ja-JP" sz="2800" dirty="0"/>
              <a:t>Assigning matter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2275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553" y="435786"/>
            <a:ext cx="224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Matrix ring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441" y="1977177"/>
            <a:ext cx="2901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Set       to be a matrix ring: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" y="2066107"/>
            <a:ext cx="222140" cy="222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9" y="2006923"/>
            <a:ext cx="2570485" cy="6032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72" y="2066107"/>
            <a:ext cx="2126203" cy="2857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75441" y="1342768"/>
            <a:ext cx="827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this section, w</a:t>
            </a:r>
            <a:r>
              <a:rPr kumimoji="1" lang="en-US" altLang="ja-JP" dirty="0" smtClean="0"/>
              <a:t>e discuss a simple (and important) example of associative algebra      .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05" y="1397259"/>
            <a:ext cx="222140" cy="2222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5441" y="3187094"/>
            <a:ext cx="8118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Then the variables in the model can be illustrated as the thickened diagrams.</a:t>
            </a:r>
            <a:endParaRPr kumimoji="1"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08" y="3743238"/>
            <a:ext cx="4663685" cy="838200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4779701" y="5062198"/>
            <a:ext cx="3333183" cy="1497191"/>
            <a:chOff x="5414593" y="5325508"/>
            <a:chExt cx="2519204" cy="113157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593" y="5379483"/>
              <a:ext cx="1304918" cy="100838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862" y="5325508"/>
              <a:ext cx="781935" cy="1131570"/>
            </a:xfrm>
            <a:prstGeom prst="rect">
              <a:avLst/>
            </a:prstGeom>
          </p:spPr>
        </p:pic>
      </p:grpSp>
      <p:sp>
        <p:nvSpPr>
          <p:cNvPr id="20" name="右矢印 19"/>
          <p:cNvSpPr/>
          <p:nvPr/>
        </p:nvSpPr>
        <p:spPr>
          <a:xfrm>
            <a:off x="3578576" y="4563358"/>
            <a:ext cx="336012" cy="117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032606" y="3648469"/>
            <a:ext cx="4827373" cy="300681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65" y="3741333"/>
            <a:ext cx="1117050" cy="838200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420279" y="5062198"/>
            <a:ext cx="2895285" cy="1499096"/>
            <a:chOff x="989529" y="5306458"/>
            <a:chExt cx="2229613" cy="115443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206" y="5306458"/>
              <a:ext cx="953936" cy="115443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29" y="5379483"/>
              <a:ext cx="1068179" cy="1057275"/>
            </a:xfrm>
            <a:prstGeom prst="rect">
              <a:avLst/>
            </a:prstGeom>
          </p:spPr>
        </p:pic>
      </p:grpSp>
      <p:sp>
        <p:nvSpPr>
          <p:cNvPr id="35" name="正方形/長方形 34"/>
          <p:cNvSpPr/>
          <p:nvPr/>
        </p:nvSpPr>
        <p:spPr>
          <a:xfrm>
            <a:off x="284022" y="3648469"/>
            <a:ext cx="3176537" cy="300681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60660" y="4692866"/>
            <a:ext cx="18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interaction terms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5110" y="76189"/>
            <a:ext cx="109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Matrix ring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2046383" y="2652561"/>
            <a:ext cx="2662011" cy="338554"/>
            <a:chOff x="2046383" y="2652561"/>
            <a:chExt cx="2662011" cy="33855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046383" y="2652561"/>
              <a:ext cx="2662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t</a:t>
              </a:r>
              <a:r>
                <a:rPr kumimoji="1" lang="en-US" altLang="ja-JP" sz="1600" dirty="0" smtClean="0"/>
                <a:t>he set of             real matrices</a:t>
              </a:r>
              <a:endParaRPr kumimoji="1" lang="ja-JP" altLang="en-US" sz="1600" dirty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850" y="2770896"/>
              <a:ext cx="507750" cy="127000"/>
            </a:xfrm>
            <a:prstGeom prst="rect">
              <a:avLst/>
            </a:prstGeom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5600859" y="2652561"/>
            <a:ext cx="2232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</a:t>
            </a:r>
            <a:r>
              <a:rPr kumimoji="1" lang="en-US" altLang="ja-JP" sz="1600" dirty="0" smtClean="0"/>
              <a:t>he usual matrix product</a:t>
            </a:r>
            <a:endParaRPr kumimoji="1" lang="ja-JP" altLang="en-US" sz="1600" dirty="0"/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3569742" y="2308549"/>
            <a:ext cx="315405" cy="3313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6427495" y="2308549"/>
            <a:ext cx="315405" cy="3313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9755" y="4697916"/>
            <a:ext cx="18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interaction terms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13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8858" y="196090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action</a:t>
            </a:r>
            <a:endParaRPr kumimoji="1" lang="ja-JP" altLang="en-US" sz="20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8858" y="3056575"/>
            <a:ext cx="17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Feynman rules</a:t>
            </a:r>
            <a:endParaRPr kumimoji="1" lang="ja-JP" altLang="en-US" sz="20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858" y="1245141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dynamical variables</a:t>
            </a:r>
            <a:endParaRPr kumimoji="1" lang="ja-JP" altLang="en-US" sz="20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553" y="435786"/>
            <a:ext cx="573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 definition (matrix ring)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26" y="1691155"/>
            <a:ext cx="6505548" cy="3175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2" y="2374673"/>
            <a:ext cx="8740917" cy="6705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54095" y="47673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</a:t>
            </a:r>
            <a:r>
              <a:rPr kumimoji="1" lang="en-US" altLang="ja-JP" dirty="0" smtClean="0"/>
              <a:t>lued: 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18" y="4793291"/>
            <a:ext cx="4918830" cy="34925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84" y="3535638"/>
            <a:ext cx="1388062" cy="81153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70" y="3541074"/>
            <a:ext cx="1388062" cy="811530"/>
          </a:xfrm>
          <a:prstGeom prst="rect">
            <a:avLst/>
          </a:prstGeom>
        </p:spPr>
      </p:pic>
      <p:cxnSp>
        <p:nvCxnSpPr>
          <p:cNvPr id="35" name="直線矢印コネクタ 34"/>
          <p:cNvCxnSpPr/>
          <p:nvPr/>
        </p:nvCxnSpPr>
        <p:spPr>
          <a:xfrm flipH="1" flipV="1">
            <a:off x="6009363" y="4436269"/>
            <a:ext cx="5176" cy="33112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15110" y="76189"/>
            <a:ext cx="109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Matrix ring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" y="3744789"/>
            <a:ext cx="4237809" cy="2870836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H="1" flipV="1">
            <a:off x="7586451" y="4436269"/>
            <a:ext cx="5176" cy="33112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83" y="5267852"/>
            <a:ext cx="1879802" cy="12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右矢印 23"/>
          <p:cNvSpPr/>
          <p:nvPr/>
        </p:nvSpPr>
        <p:spPr>
          <a:xfrm>
            <a:off x="6732429" y="5715094"/>
            <a:ext cx="194845" cy="450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5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98" y="5392907"/>
            <a:ext cx="1508022" cy="10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29" y="3460782"/>
            <a:ext cx="1710483" cy="159956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21" y="3460782"/>
            <a:ext cx="1710483" cy="159956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17839" y="494324"/>
            <a:ext cx="608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In this case, we can </a:t>
            </a:r>
            <a:r>
              <a:rPr lang="en-US" altLang="ja-JP" sz="2400" dirty="0" smtClean="0"/>
              <a:t>calculate                     exactly.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87" y="608512"/>
            <a:ext cx="1301110" cy="3175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9330" y="2479171"/>
            <a:ext cx="586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Each i</a:t>
            </a:r>
            <a:r>
              <a:rPr kumimoji="1" lang="en-US" altLang="ja-JP" dirty="0" smtClean="0"/>
              <a:t>ndex network becomes a collection of index loops,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and each index loop gives the factor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00790" y="2789705"/>
            <a:ext cx="84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polygon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30" y="523286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Each triangle gives the factor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9330" y="5632975"/>
            <a:ext cx="288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Each hinge has the factor</a:t>
            </a:r>
          </a:p>
        </p:txBody>
      </p:sp>
      <p:sp>
        <p:nvSpPr>
          <p:cNvPr id="16" name="右矢印 15"/>
          <p:cNvSpPr/>
          <p:nvPr/>
        </p:nvSpPr>
        <p:spPr>
          <a:xfrm>
            <a:off x="6312985" y="2700766"/>
            <a:ext cx="197708" cy="26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954182" y="5300572"/>
            <a:ext cx="197708" cy="26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6954182" y="5700682"/>
            <a:ext cx="197708" cy="264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28" y="5667081"/>
            <a:ext cx="223410" cy="22352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14" y="5266971"/>
            <a:ext cx="363042" cy="2235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6" y="5690155"/>
            <a:ext cx="1269375" cy="28575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89" y="2678886"/>
            <a:ext cx="1237640" cy="28575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6" y="5290045"/>
            <a:ext cx="1396313" cy="285750"/>
          </a:xfrm>
          <a:prstGeom prst="rect">
            <a:avLst/>
          </a:prstGeom>
        </p:spPr>
      </p:pic>
      <p:sp>
        <p:nvSpPr>
          <p:cNvPr id="37" name="右矢印 36"/>
          <p:cNvSpPr/>
          <p:nvPr/>
        </p:nvSpPr>
        <p:spPr>
          <a:xfrm>
            <a:off x="811762" y="6194885"/>
            <a:ext cx="477794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9" y="6194885"/>
            <a:ext cx="5743923" cy="317500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1587306" y="6111319"/>
            <a:ext cx="5969388" cy="4846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4828531" y="2829432"/>
            <a:ext cx="10368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8926" y="1985403"/>
            <a:ext cx="798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     dependence appears in three ways (from index loops, triangles and hinges).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" y="2128139"/>
            <a:ext cx="158673" cy="15875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15110" y="76189"/>
            <a:ext cx="109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Matrix ring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4" y="3125502"/>
            <a:ext cx="1710483" cy="1934845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4262613" y="3125502"/>
            <a:ext cx="740793" cy="95024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>
            <a:off x="2737692" y="3980477"/>
            <a:ext cx="387983" cy="560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4103857" y="4500875"/>
            <a:ext cx="1280805" cy="17163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4791729" y="3840838"/>
            <a:ext cx="496660" cy="24012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98" y="4264880"/>
            <a:ext cx="468244" cy="88247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7" y="3209521"/>
            <a:ext cx="914304" cy="69164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205141" y="3416187"/>
            <a:ext cx="2455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</a:t>
            </a:r>
            <a:r>
              <a:rPr kumimoji="1" lang="en-US" altLang="ja-JP" sz="1600" dirty="0" smtClean="0"/>
              <a:t>egment (1/3 of a triangle) 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61030" y="4434053"/>
            <a:ext cx="219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j</a:t>
            </a:r>
            <a:r>
              <a:rPr kumimoji="1" lang="en-US" altLang="ja-JP" sz="1600" dirty="0" smtClean="0"/>
              <a:t>unction (1/2 of a hinge)</a:t>
            </a:r>
          </a:p>
        </p:txBody>
      </p:sp>
      <p:sp>
        <p:nvSpPr>
          <p:cNvPr id="10" name="円/楕円 9"/>
          <p:cNvSpPr/>
          <p:nvPr/>
        </p:nvSpPr>
        <p:spPr>
          <a:xfrm rot="20404993">
            <a:off x="4606348" y="3806770"/>
            <a:ext cx="161200" cy="626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868795" y="4341253"/>
            <a:ext cx="216712" cy="216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75" y="2902236"/>
            <a:ext cx="139632" cy="139700"/>
          </a:xfrm>
          <a:prstGeom prst="rect">
            <a:avLst/>
          </a:prstGeom>
        </p:spPr>
      </p:pic>
      <p:sp>
        <p:nvSpPr>
          <p:cNvPr id="58" name="正方形/長方形 57"/>
          <p:cNvSpPr/>
          <p:nvPr/>
        </p:nvSpPr>
        <p:spPr>
          <a:xfrm>
            <a:off x="827405" y="1192234"/>
            <a:ext cx="7489191" cy="7052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10970" y="991042"/>
            <a:ext cx="76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action</a:t>
            </a:r>
            <a:endParaRPr kumimoji="1" lang="ja-JP" altLang="en-US" dirty="0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1" y="1284720"/>
            <a:ext cx="7151659" cy="548640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3775800" y="5270174"/>
            <a:ext cx="3033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kumimoji="1" lang="en-US" altLang="ja-JP" sz="1400" dirty="0" smtClean="0"/>
              <a:t>nd each triangle gives three segments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780522" y="5668128"/>
            <a:ext cx="2730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kumimoji="1" lang="en-US" altLang="ja-JP" sz="1400" dirty="0" smtClean="0"/>
              <a:t>nd each hinge gives two junctions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68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37" grpId="0" animBg="1"/>
      <p:bldP spid="41" grpId="0" animBg="1"/>
      <p:bldP spid="33" grpId="0"/>
      <p:bldP spid="34" grpId="0"/>
      <p:bldP spid="10" grpId="0" animBg="1"/>
      <p:bldP spid="11" grpId="0" animBg="1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553" y="435786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Plan of talk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6781" y="1655808"/>
            <a:ext cx="60331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models (triangle-hinge models) </a:t>
            </a:r>
          </a:p>
          <a:p>
            <a:pPr marL="457189" indent="-457189">
              <a:buAutoNum type="arabicPeriod"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General forms of the free </a:t>
            </a: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Matrix ring</a:t>
            </a:r>
            <a:endParaRPr lang="en-US" altLang="ja-JP" sz="2800" dirty="0">
              <a:solidFill>
                <a:schemeClr val="bg1">
                  <a:lumMod val="8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en-US" altLang="ja-JP" sz="2800" u="sng" dirty="0" smtClean="0"/>
              <a:t>Restricting </a:t>
            </a:r>
            <a:r>
              <a:rPr lang="en-US" altLang="ja-JP" sz="2800" u="sng" dirty="0"/>
              <a:t>to manifolds</a:t>
            </a:r>
          </a:p>
          <a:p>
            <a:pPr marL="457189" indent="-457189">
              <a:buAutoNum type="arabicPeriod"/>
            </a:pPr>
            <a:r>
              <a:rPr lang="en-US" altLang="ja-JP" sz="2800" dirty="0"/>
              <a:t>Assigning matter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14386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553" y="435786"/>
            <a:ext cx="371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Feynman diagrams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4667" y="3357371"/>
            <a:ext cx="18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 3D manifolds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4638" y="4407758"/>
            <a:ext cx="398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ome diagrams represent 3D manifolds: 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51987" y="4407758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But some do </a:t>
            </a:r>
            <a:r>
              <a:rPr lang="en-US" altLang="ja-JP" b="1" i="1" dirty="0" smtClean="0"/>
              <a:t>not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87" y="4782331"/>
            <a:ext cx="2867519" cy="138303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591052" y="6274009"/>
            <a:ext cx="192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oundary of          :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63" y="4915028"/>
            <a:ext cx="434126" cy="37719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06" y="6270080"/>
            <a:ext cx="434126" cy="37719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74" y="6331675"/>
            <a:ext cx="285610" cy="254000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584638" y="4854856"/>
            <a:ext cx="1321405" cy="1580304"/>
            <a:chOff x="749188" y="5027082"/>
            <a:chExt cx="1321405" cy="158030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88" y="5027082"/>
              <a:ext cx="1321405" cy="1256769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085" y="6353386"/>
              <a:ext cx="285610" cy="254000"/>
            </a:xfrm>
            <a:prstGeom prst="rect">
              <a:avLst/>
            </a:prstGeom>
          </p:spPr>
        </p:pic>
      </p:grpSp>
      <p:grpSp>
        <p:nvGrpSpPr>
          <p:cNvPr id="37" name="グループ化 36"/>
          <p:cNvGrpSpPr/>
          <p:nvPr/>
        </p:nvGrpSpPr>
        <p:grpSpPr>
          <a:xfrm>
            <a:off x="2312970" y="4781095"/>
            <a:ext cx="1853841" cy="1679937"/>
            <a:chOff x="4353890" y="4953321"/>
            <a:chExt cx="1853841" cy="167993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90" y="4953321"/>
              <a:ext cx="1853841" cy="1384266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05" y="6379258"/>
              <a:ext cx="285610" cy="254000"/>
            </a:xfrm>
            <a:prstGeom prst="rect">
              <a:avLst/>
            </a:prstGeom>
          </p:spPr>
        </p:pic>
      </p:grpSp>
      <p:sp>
        <p:nvSpPr>
          <p:cNvPr id="41" name="正方形/長方形 40"/>
          <p:cNvSpPr/>
          <p:nvPr/>
        </p:nvSpPr>
        <p:spPr>
          <a:xfrm>
            <a:off x="749188" y="1430214"/>
            <a:ext cx="7587504" cy="28585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540475" y="1741805"/>
            <a:ext cx="3531818" cy="2058508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05537" y="2371220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3D manifolds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873589" y="3110288"/>
            <a:ext cx="741405" cy="13581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276139" y="3755157"/>
            <a:ext cx="330464" cy="6995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852876" y="1199382"/>
            <a:ext cx="40084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set of connected diagrams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028" y="6512103"/>
            <a:ext cx="284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(Two </a:t>
            </a:r>
            <a:r>
              <a:rPr lang="en-US" altLang="ja-JP" sz="1400" dirty="0" err="1" smtClean="0"/>
              <a:t>tetrahedra</a:t>
            </a:r>
            <a:r>
              <a:rPr lang="en-US" altLang="ja-JP" sz="1400" dirty="0" smtClean="0"/>
              <a:t> glued at four faces)</a:t>
            </a:r>
            <a:endParaRPr kumimoji="1" lang="ja-JP" altLang="en-US" sz="1400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47456" y="6066193"/>
            <a:ext cx="251616" cy="43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3324" y="6353908"/>
            <a:ext cx="7353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 restrict diagrams to “</a:t>
            </a:r>
            <a:r>
              <a:rPr kumimoji="1" lang="en-US" altLang="ja-JP" sz="2000" u="sng" dirty="0" smtClean="0"/>
              <a:t>tetrahedral decompositions of 3D manifold</a:t>
            </a:r>
            <a:r>
              <a:rPr kumimoji="1" lang="en-US" altLang="ja-JP" sz="2000" dirty="0" smtClean="0"/>
              <a:t>”.</a:t>
            </a:r>
            <a:endParaRPr kumimoji="1" lang="ja-JP" altLang="en-US" sz="2000" dirty="0"/>
          </a:p>
        </p:txBody>
      </p:sp>
      <p:sp>
        <p:nvSpPr>
          <p:cNvPr id="5" name="右矢印 4"/>
          <p:cNvSpPr/>
          <p:nvPr/>
        </p:nvSpPr>
        <p:spPr>
          <a:xfrm>
            <a:off x="736803" y="6353908"/>
            <a:ext cx="316521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49188" y="1430214"/>
            <a:ext cx="7587504" cy="28585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2876" y="1199382"/>
            <a:ext cx="40084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 set of connected diagrams</a:t>
            </a:r>
            <a:endParaRPr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>
            <a:off x="1540475" y="1741805"/>
            <a:ext cx="3531818" cy="2058508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360582" y="1914772"/>
            <a:ext cx="4073131" cy="2136175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5537" y="2371220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3D manifolds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74167" y="2905626"/>
            <a:ext cx="167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t</a:t>
            </a:r>
            <a:r>
              <a:rPr kumimoji="1" lang="en-US" altLang="ja-JP" dirty="0" smtClean="0"/>
              <a:t>etrahedral</a:t>
            </a:r>
          </a:p>
          <a:p>
            <a:pPr algn="ctr"/>
            <a:r>
              <a:rPr lang="en-US" altLang="ja-JP" dirty="0" smtClean="0"/>
              <a:t>decompositions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638" y="4407758"/>
            <a:ext cx="714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Ther</a:t>
            </a:r>
            <a:r>
              <a:rPr kumimoji="1" lang="en-US" altLang="ja-JP" dirty="0" smtClean="0"/>
              <a:t>e are diagrams which do </a:t>
            </a:r>
            <a:r>
              <a:rPr kumimoji="1" lang="en-US" altLang="ja-JP" b="1" i="1" dirty="0" smtClean="0"/>
              <a:t>not</a:t>
            </a:r>
            <a:r>
              <a:rPr kumimoji="1" lang="en-US" altLang="ja-JP" dirty="0" smtClean="0"/>
              <a:t> represent tetrahedral decompositions.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6563" y="3809282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Not t</a:t>
            </a:r>
            <a:r>
              <a:rPr kumimoji="1" lang="en-US" altLang="ja-JP" dirty="0" smtClean="0"/>
              <a:t>etrahedral</a:t>
            </a:r>
            <a:r>
              <a:rPr lang="en-US" altLang="ja-JP" dirty="0"/>
              <a:t> </a:t>
            </a:r>
            <a:r>
              <a:rPr lang="en-US" altLang="ja-JP" dirty="0" smtClean="0"/>
              <a:t>decompositions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408670" y="4129797"/>
            <a:ext cx="220836" cy="3303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2553" y="435786"/>
            <a:ext cx="371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Feynman diagrams</a:t>
            </a:r>
            <a:endParaRPr lang="ja-JP" altLang="en-US" sz="3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0" y="4982101"/>
            <a:ext cx="3771996" cy="1166795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5170155" y="4781753"/>
            <a:ext cx="3352090" cy="1576818"/>
            <a:chOff x="5441249" y="4781753"/>
            <a:chExt cx="3352090" cy="1576818"/>
          </a:xfrm>
        </p:grpSpPr>
        <p:sp>
          <p:nvSpPr>
            <p:cNvPr id="23" name="角丸四角形 22"/>
            <p:cNvSpPr/>
            <p:nvPr/>
          </p:nvSpPr>
          <p:spPr>
            <a:xfrm>
              <a:off x="5441249" y="4781753"/>
              <a:ext cx="3352090" cy="1576818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395" y="5277988"/>
              <a:ext cx="1591797" cy="670560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519165" y="4850592"/>
              <a:ext cx="296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 free energy of 3D gravity:</a:t>
              </a:r>
              <a:endParaRPr kumimoji="1" lang="ja-JP" altLang="en-US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 flipV="1">
              <a:off x="6933527" y="5931962"/>
              <a:ext cx="194538" cy="18070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7072063" y="5957036"/>
              <a:ext cx="1574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o</a:t>
              </a:r>
              <a:r>
                <a:rPr kumimoji="1" lang="en-US" altLang="ja-JP" dirty="0" smtClean="0"/>
                <a:t>f </a:t>
              </a:r>
              <a:r>
                <a:rPr kumimoji="1" lang="en-US" altLang="ja-JP" u="sng" dirty="0" smtClean="0"/>
                <a:t>3D manifold</a:t>
              </a:r>
              <a:endParaRPr kumimoji="1" lang="ja-JP" altLang="en-US" u="sng" dirty="0"/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 flipH="1" flipV="1">
            <a:off x="4271188" y="3147281"/>
            <a:ext cx="1234420" cy="3294708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</p:spTree>
    <p:extLst>
      <p:ext uri="{BB962C8B-B14F-4D97-AF65-F5344CB8AC3E}">
        <p14:creationId xmlns:p14="http://schemas.microsoft.com/office/powerpoint/2010/main" val="33652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55" y="2413634"/>
            <a:ext cx="3681188" cy="4826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42553" y="435786"/>
            <a:ext cx="759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Discretized approach (random surfaces)</a:t>
            </a:r>
            <a:endParaRPr lang="en-US" altLang="ja-JP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5790" y="1268918"/>
            <a:ext cx="679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Random surface theory :  2D QG theory coupled to scalar fields </a:t>
            </a:r>
            <a:endParaRPr kumimoji="1" lang="ja-JP" altLang="en-US" sz="2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55" y="1751019"/>
            <a:ext cx="2741850" cy="584200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3834611" y="2889221"/>
            <a:ext cx="74849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498056" y="1629050"/>
            <a:ext cx="142160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03144" y="1629050"/>
            <a:ext cx="123110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808118" y="2889221"/>
            <a:ext cx="144462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25790" y="2974649"/>
            <a:ext cx="570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approximate 2D surfaces as triangular decompositions: 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00" y="3422396"/>
            <a:ext cx="2157938" cy="124968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63" y="3422396"/>
            <a:ext cx="2157938" cy="1249680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342718" y="3863796"/>
            <a:ext cx="458565" cy="36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3334" y="4668875"/>
            <a:ext cx="183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2D closed surface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43474" y="4668875"/>
            <a:ext cx="25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riangular decomposition</a:t>
            </a:r>
            <a:endParaRPr kumimoji="1" lang="ja-JP" altLang="en-US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591970" y="5276038"/>
            <a:ext cx="4750724" cy="646331"/>
            <a:chOff x="642553" y="5997146"/>
            <a:chExt cx="4750724" cy="646331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642553" y="5997146"/>
              <a:ext cx="4750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Then             is defined as the sum of</a:t>
              </a:r>
            </a:p>
            <a:p>
              <a:r>
                <a:rPr lang="en-US" altLang="ja-JP" dirty="0" smtClean="0"/>
                <a:t>all distinct connected triangular decompositions.</a:t>
              </a:r>
              <a:endParaRPr kumimoji="1" lang="ja-JP" altLang="en-US" dirty="0"/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53" y="6096791"/>
              <a:ext cx="502674" cy="223520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552303" y="5119822"/>
            <a:ext cx="2630465" cy="9587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69" y="5249953"/>
            <a:ext cx="2373732" cy="698500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115110" y="76189"/>
            <a:ext cx="122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Introduction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6029" y="6111304"/>
            <a:ext cx="696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now consider the model such that </a:t>
            </a:r>
          </a:p>
          <a:p>
            <a:r>
              <a:rPr kumimoji="1" lang="en-US" altLang="ja-JP" dirty="0" smtClean="0"/>
              <a:t>the free energy can be realized as the sum of triangular decompositions.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842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553" y="435786"/>
            <a:ext cx="478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How to restrict diagrams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5441" y="1233041"/>
            <a:ext cx="395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Again we set       to be a matrix ring: 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69" y="1321971"/>
            <a:ext cx="222140" cy="2222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7" y="1347401"/>
            <a:ext cx="2665688" cy="2857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5441" y="1927655"/>
            <a:ext cx="281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nd change the form of       :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08" y="2008816"/>
            <a:ext cx="222140" cy="2222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7" y="2992901"/>
            <a:ext cx="6283407" cy="4749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7" y="2296987"/>
            <a:ext cx="6059997" cy="4749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09" y="3438544"/>
            <a:ext cx="2081776" cy="762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75441" y="4050086"/>
            <a:ext cx="314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This changes the triangle term: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61" y="3509511"/>
            <a:ext cx="2307300" cy="17829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4529110"/>
            <a:ext cx="2389086" cy="2234164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 rot="2562769">
            <a:off x="4027226" y="5340761"/>
            <a:ext cx="370702" cy="58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3" y="6273457"/>
            <a:ext cx="586452" cy="279400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H="1" flipV="1">
            <a:off x="2200209" y="5646192"/>
            <a:ext cx="1029776" cy="688705"/>
          </a:xfrm>
          <a:prstGeom prst="straightConnector1">
            <a:avLst/>
          </a:prstGeom>
          <a:ln w="317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526625" y="6088791"/>
            <a:ext cx="4087401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Every index loop becomes the trace of     .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61" y="6210926"/>
            <a:ext cx="190408" cy="158750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889688" y="3092872"/>
            <a:ext cx="378939" cy="27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</p:spTree>
    <p:extLst>
      <p:ext uri="{BB962C8B-B14F-4D97-AF65-F5344CB8AC3E}">
        <p14:creationId xmlns:p14="http://schemas.microsoft.com/office/powerpoint/2010/main" val="11960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7061" y="3261989"/>
            <a:ext cx="19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If we take the limit</a:t>
            </a:r>
            <a:endParaRPr kumimoji="1" lang="ja-JP" altLang="en-US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51" y="1556200"/>
            <a:ext cx="1971975" cy="1972945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17" y="3162955"/>
            <a:ext cx="1926912" cy="55880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98" y="1638082"/>
            <a:ext cx="1468667" cy="104013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21238" y="3855683"/>
            <a:ext cx="387178" cy="27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777" y="3784308"/>
            <a:ext cx="72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dominant contributions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: </a:t>
            </a:r>
            <a:r>
              <a:rPr lang="en-US" altLang="ja-JP" dirty="0"/>
              <a:t> </a:t>
            </a:r>
            <a:r>
              <a:rPr lang="en-US" altLang="ja-JP" dirty="0" smtClean="0"/>
              <a:t>the diagrams with             for every index loop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585645" y="4153640"/>
            <a:ext cx="461326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28552" y="6144727"/>
            <a:ext cx="5286897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These diagrams represent t</a:t>
            </a:r>
            <a:r>
              <a:rPr kumimoji="1" lang="en-US" altLang="ja-JP" dirty="0" smtClean="0"/>
              <a:t>etrahedral decompositions.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36" y="3893286"/>
            <a:ext cx="474747" cy="19558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77732" y="5102093"/>
            <a:ext cx="518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Each index loop represents a corner of a tetrahedron.</a:t>
            </a:r>
            <a:endParaRPr kumimoji="1" lang="ja-JP" altLang="en-US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2151415"/>
            <a:ext cx="3071889" cy="558800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976302"/>
            <a:ext cx="2081776" cy="76200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497970" y="1172636"/>
            <a:ext cx="18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the shift matrix.</a:t>
            </a:r>
            <a:endParaRPr kumimoji="1" lang="ja-JP" altLang="en-US" dirty="0"/>
          </a:p>
        </p:txBody>
      </p:sp>
      <p:sp>
        <p:nvSpPr>
          <p:cNvPr id="63" name="右矢印 62"/>
          <p:cNvSpPr/>
          <p:nvPr/>
        </p:nvSpPr>
        <p:spPr>
          <a:xfrm>
            <a:off x="757061" y="2299861"/>
            <a:ext cx="387178" cy="27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15301" y="4137350"/>
            <a:ext cx="274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(t</a:t>
            </a:r>
            <a:r>
              <a:rPr kumimoji="1" lang="en-US" altLang="ja-JP" sz="1600" dirty="0" smtClean="0"/>
              <a:t>o be proved in the next slide)</a:t>
            </a:r>
            <a:endParaRPr kumimoji="1" lang="ja-JP" altLang="en-US" sz="1600" dirty="0"/>
          </a:p>
        </p:txBody>
      </p:sp>
      <p:sp>
        <p:nvSpPr>
          <p:cNvPr id="34" name="下矢印 33"/>
          <p:cNvSpPr/>
          <p:nvPr/>
        </p:nvSpPr>
        <p:spPr>
          <a:xfrm>
            <a:off x="4370173" y="4625399"/>
            <a:ext cx="403654" cy="2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下矢印 63"/>
          <p:cNvSpPr/>
          <p:nvPr/>
        </p:nvSpPr>
        <p:spPr>
          <a:xfrm>
            <a:off x="4370173" y="5668032"/>
            <a:ext cx="403654" cy="2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64" y="3851407"/>
            <a:ext cx="31734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0700" y="573919"/>
            <a:ext cx="146101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</a:t>
            </a:r>
            <a:r>
              <a:rPr kumimoji="1" lang="en-US" altLang="ja-JP" sz="2000" b="1" dirty="0" smtClean="0"/>
              <a:t>roof of 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8777" y="1012077"/>
            <a:ext cx="50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recall              and define the following numbers.</a:t>
            </a:r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458777" y="1386225"/>
            <a:ext cx="2234043" cy="830997"/>
            <a:chOff x="458777" y="1386225"/>
            <a:chExt cx="2234043" cy="8309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160156" y="1386225"/>
              <a:ext cx="15326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:  # of triangles</a:t>
              </a:r>
            </a:p>
            <a:p>
              <a:r>
                <a:rPr lang="en-US" altLang="ja-JP" sz="1600" dirty="0" smtClean="0"/>
                <a:t>:  # of </a:t>
              </a:r>
              <a:r>
                <a:rPr lang="en-US" altLang="ja-JP" sz="1600" dirty="0"/>
                <a:t> </a:t>
              </a:r>
              <a:r>
                <a:rPr lang="en-US" altLang="ja-JP" sz="1600" dirty="0" smtClean="0"/>
                <a:t>   - hinges</a:t>
              </a:r>
            </a:p>
            <a:p>
              <a:r>
                <a:rPr kumimoji="1" lang="en-US" altLang="ja-JP" sz="1600" dirty="0" smtClean="0"/>
                <a:t>:  # of vertices</a:t>
              </a:r>
              <a:endParaRPr kumimoji="1" lang="ja-JP" altLang="en-US" sz="1600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7" y="1400140"/>
              <a:ext cx="685462" cy="762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00" y="1732365"/>
              <a:ext cx="126938" cy="177800"/>
            </a:xfrm>
            <a:prstGeom prst="rect">
              <a:avLst/>
            </a:prstGeom>
          </p:spPr>
        </p:pic>
      </p:grpSp>
      <p:grpSp>
        <p:nvGrpSpPr>
          <p:cNvPr id="29" name="グループ化 28"/>
          <p:cNvGrpSpPr/>
          <p:nvPr/>
        </p:nvGrpSpPr>
        <p:grpSpPr>
          <a:xfrm>
            <a:off x="2942076" y="1373979"/>
            <a:ext cx="2489161" cy="843243"/>
            <a:chOff x="3459564" y="1338298"/>
            <a:chExt cx="2489161" cy="84324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564" y="1419541"/>
              <a:ext cx="685462" cy="76200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145026" y="1338298"/>
              <a:ext cx="18036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:  # of     - </a:t>
              </a:r>
              <a:r>
                <a:rPr kumimoji="1" lang="en-US" altLang="ja-JP" sz="1600" dirty="0" err="1" smtClean="0"/>
                <a:t>gons</a:t>
              </a:r>
              <a:endParaRPr kumimoji="1" lang="en-US" altLang="ja-JP" sz="1600" dirty="0" smtClean="0"/>
            </a:p>
            <a:p>
              <a:r>
                <a:rPr lang="en-US" altLang="ja-JP" sz="1600" dirty="0" smtClean="0"/>
                <a:t>:  # of segments</a:t>
              </a:r>
            </a:p>
            <a:p>
              <a:r>
                <a:rPr kumimoji="1" lang="en-US" altLang="ja-JP" sz="1600" dirty="0" smtClean="0"/>
                <a:t>:  # of      - junctions</a:t>
              </a:r>
              <a:endParaRPr kumimoji="1" lang="ja-JP" altLang="en-US" sz="1600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488" y="1435483"/>
              <a:ext cx="76162" cy="1778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741" y="1931596"/>
              <a:ext cx="126938" cy="177800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1191206" y="2378696"/>
            <a:ext cx="13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These satisfy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713776" y="2441218"/>
            <a:ext cx="387178" cy="27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8777" y="2909502"/>
            <a:ext cx="372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Boltzmann weight is expressed as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" y="3340540"/>
            <a:ext cx="4843935" cy="12573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5515" y="4753532"/>
            <a:ext cx="69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Here,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31" y="1094825"/>
            <a:ext cx="533138" cy="2032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91" y="2405827"/>
            <a:ext cx="4544364" cy="4826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58" y="4808876"/>
            <a:ext cx="4239714" cy="48260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5515" y="5496111"/>
            <a:ext cx="19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If we take the limit</a:t>
            </a:r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71" y="5397077"/>
            <a:ext cx="1926912" cy="5588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011338" y="6018430"/>
            <a:ext cx="72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dominant contributions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: </a:t>
            </a:r>
            <a:r>
              <a:rPr lang="en-US" altLang="ja-JP" dirty="0"/>
              <a:t> </a:t>
            </a:r>
            <a:r>
              <a:rPr lang="en-US" altLang="ja-JP" dirty="0" smtClean="0"/>
              <a:t>the diagrams with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46" y="6442959"/>
            <a:ext cx="474747" cy="195580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3838831" y="6325750"/>
            <a:ext cx="4425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diagrams with             for every index loop</a:t>
            </a:r>
            <a:endParaRPr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46" y="6130035"/>
            <a:ext cx="736238" cy="228600"/>
          </a:xfrm>
          <a:prstGeom prst="rect">
            <a:avLst/>
          </a:prstGeom>
        </p:spPr>
      </p:pic>
      <p:sp>
        <p:nvSpPr>
          <p:cNvPr id="41" name="右矢印 40"/>
          <p:cNvSpPr/>
          <p:nvPr/>
        </p:nvSpPr>
        <p:spPr>
          <a:xfrm>
            <a:off x="714288" y="6091948"/>
            <a:ext cx="297562" cy="195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左右矢印 41"/>
          <p:cNvSpPr/>
          <p:nvPr/>
        </p:nvSpPr>
        <p:spPr>
          <a:xfrm>
            <a:off x="3484605" y="6475895"/>
            <a:ext cx="354226" cy="129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24" y="3513156"/>
            <a:ext cx="1710483" cy="159956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16" y="3513156"/>
            <a:ext cx="1710483" cy="1599565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5724138" y="3278194"/>
            <a:ext cx="76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polygon</a:t>
            </a:r>
            <a:endParaRPr kumimoji="1" lang="ja-JP" altLang="en-US" sz="1400" dirty="0"/>
          </a:p>
        </p:txBody>
      </p:sp>
      <p:cxnSp>
        <p:nvCxnSpPr>
          <p:cNvPr id="81" name="直線矢印コネクタ 80"/>
          <p:cNvCxnSpPr/>
          <p:nvPr/>
        </p:nvCxnSpPr>
        <p:spPr>
          <a:xfrm>
            <a:off x="6194594" y="3607716"/>
            <a:ext cx="616815" cy="52040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 flipV="1">
            <a:off x="6652654" y="4553251"/>
            <a:ext cx="1272739" cy="51485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H="1">
            <a:off x="7340524" y="3805804"/>
            <a:ext cx="527855" cy="32752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77" y="4828633"/>
            <a:ext cx="468244" cy="8824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3063022"/>
            <a:ext cx="914304" cy="691643"/>
          </a:xfrm>
          <a:prstGeom prst="rect">
            <a:avLst/>
          </a:prstGeom>
        </p:spPr>
      </p:pic>
      <p:sp>
        <p:nvSpPr>
          <p:cNvPr id="86" name="テキスト ボックス 85"/>
          <p:cNvSpPr txBox="1"/>
          <p:nvPr/>
        </p:nvSpPr>
        <p:spPr>
          <a:xfrm>
            <a:off x="7640062" y="370510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/>
              <a:t>s</a:t>
            </a:r>
            <a:r>
              <a:rPr kumimoji="1" lang="en-US" altLang="ja-JP" sz="1400" dirty="0" smtClean="0"/>
              <a:t>egment</a:t>
            </a:r>
          </a:p>
          <a:p>
            <a:pPr algn="ctr"/>
            <a:r>
              <a:rPr kumimoji="1" lang="en-US" altLang="ja-JP" sz="1400" dirty="0" smtClean="0"/>
              <a:t>(1/3 of a triangle) </a:t>
            </a:r>
            <a:endParaRPr kumimoji="1" lang="ja-JP" altLang="en-US" sz="14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588207" y="5659185"/>
            <a:ext cx="130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j</a:t>
            </a:r>
            <a:r>
              <a:rPr kumimoji="1" lang="en-US" altLang="ja-JP" sz="1400" dirty="0" smtClean="0"/>
              <a:t>unction</a:t>
            </a:r>
          </a:p>
          <a:p>
            <a:pPr algn="ctr"/>
            <a:r>
              <a:rPr kumimoji="1" lang="en-US" altLang="ja-JP" sz="1400" dirty="0" smtClean="0"/>
              <a:t>(1/2 of a hinge)</a:t>
            </a:r>
          </a:p>
        </p:txBody>
      </p:sp>
      <p:sp>
        <p:nvSpPr>
          <p:cNvPr id="88" name="円/楕円 87"/>
          <p:cNvSpPr/>
          <p:nvPr/>
        </p:nvSpPr>
        <p:spPr>
          <a:xfrm rot="20404993">
            <a:off x="7155143" y="3859144"/>
            <a:ext cx="161200" cy="626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6417590" y="4393627"/>
            <a:ext cx="216712" cy="216712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88" y="631099"/>
            <a:ext cx="317345" cy="285750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96" name="直線コネクタ 95"/>
          <p:cNvCxnSpPr/>
          <p:nvPr/>
        </p:nvCxnSpPr>
        <p:spPr>
          <a:xfrm>
            <a:off x="3940240" y="6695082"/>
            <a:ext cx="424173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3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0" y="2331289"/>
            <a:ext cx="1960730" cy="151516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8616" y="860497"/>
            <a:ext cx="7866769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Triangle-hinge models generates 3D oriented tetrahedral decompositions.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369" y="1549447"/>
            <a:ext cx="6384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</a:t>
            </a:r>
            <a:r>
              <a:rPr kumimoji="1" lang="en-US" altLang="ja-JP" sz="2000" dirty="0" smtClean="0"/>
              <a:t>wo triangles (upper and lower side of a thickened triangle)</a:t>
            </a:r>
          </a:p>
          <a:p>
            <a:r>
              <a:rPr kumimoji="1" lang="en-US" altLang="ja-JP" sz="2000" dirty="0"/>
              <a:t>a</a:t>
            </a:r>
            <a:r>
              <a:rPr kumimoji="1" lang="en-US" altLang="ja-JP" sz="2000" dirty="0" smtClean="0"/>
              <a:t>lways have opposite orientations.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801" y="4851005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If we define local orientation to each tetrahedron, </a:t>
            </a:r>
          </a:p>
          <a:p>
            <a:r>
              <a:rPr kumimoji="1" lang="en-US" altLang="ja-JP" sz="2000" dirty="0"/>
              <a:t>t</a:t>
            </a:r>
            <a:r>
              <a:rPr kumimoji="1" lang="en-US" altLang="ja-JP" sz="2000" dirty="0" smtClean="0"/>
              <a:t>wo </a:t>
            </a:r>
            <a:r>
              <a:rPr kumimoji="1" lang="en-US" altLang="ja-JP" sz="2000" dirty="0" err="1" smtClean="0"/>
              <a:t>tetrahedra</a:t>
            </a:r>
            <a:r>
              <a:rPr kumimoji="1" lang="en-US" altLang="ja-JP" sz="2000" dirty="0" smtClean="0"/>
              <a:t> glued at their faces </a:t>
            </a:r>
          </a:p>
          <a:p>
            <a:r>
              <a:rPr kumimoji="1" lang="en-US" altLang="ja-JP" sz="2000" dirty="0" smtClean="0"/>
              <a:t>always have the same orientation.</a:t>
            </a:r>
          </a:p>
        </p:txBody>
      </p:sp>
      <p:sp>
        <p:nvSpPr>
          <p:cNvPr id="8" name="下矢印 7"/>
          <p:cNvSpPr/>
          <p:nvPr/>
        </p:nvSpPr>
        <p:spPr>
          <a:xfrm rot="16200000">
            <a:off x="3308290" y="2946234"/>
            <a:ext cx="861731" cy="400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30" y="2367011"/>
            <a:ext cx="1960731" cy="14848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08" y="4701540"/>
            <a:ext cx="3922622" cy="18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9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110" y="76189"/>
            <a:ext cx="215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Restricting to manifolds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100955" y="2287771"/>
            <a:ext cx="6023351" cy="777518"/>
            <a:chOff x="713777" y="4390382"/>
            <a:chExt cx="6023351" cy="777518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13777" y="4429236"/>
              <a:ext cx="3716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If we further take the limit                   ,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49" y="4390382"/>
              <a:ext cx="754008" cy="44704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963" y="4812263"/>
              <a:ext cx="1452165" cy="279400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713777" y="4798568"/>
              <a:ext cx="48643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the dominant </a:t>
              </a:r>
              <a:r>
                <a:rPr lang="en-US" altLang="ja-JP" dirty="0" smtClean="0"/>
                <a:t>contributions:  the diagrams with</a:t>
              </a:r>
              <a:endParaRPr lang="en-US" altLang="ja-JP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140895" y="5043863"/>
            <a:ext cx="3953198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These diagrams represent 3D manifolds.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64332" y="5820738"/>
            <a:ext cx="8015336" cy="707886"/>
            <a:chOff x="564333" y="5820738"/>
            <a:chExt cx="8015336" cy="70788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64333" y="5820738"/>
              <a:ext cx="8015336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/>
                <a:t>We can single out tetrahedral decompositions of orientable 3D manifolds</a:t>
              </a:r>
            </a:p>
            <a:p>
              <a:pPr algn="ctr"/>
              <a:r>
                <a:rPr kumimoji="1" lang="en-US" altLang="ja-JP" sz="2000" b="1" dirty="0" smtClean="0"/>
                <a:t>by taking the large     </a:t>
              </a:r>
              <a:r>
                <a:rPr lang="en-US" altLang="ja-JP" sz="2000" b="1" dirty="0" smtClean="0"/>
                <a:t>limit of </a:t>
              </a:r>
              <a:r>
                <a:rPr kumimoji="1" lang="en-US" altLang="ja-JP" sz="2000" b="1" dirty="0" smtClean="0"/>
                <a:t>the parameters.</a:t>
              </a:r>
              <a:endParaRPr kumimoji="1" lang="ja-JP" altLang="en-US" sz="2000" b="1" dirty="0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963" y="6266492"/>
              <a:ext cx="158673" cy="158750"/>
            </a:xfrm>
            <a:prstGeom prst="rect">
              <a:avLst/>
            </a:prstGeom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458777" y="860497"/>
            <a:ext cx="542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Boltzmann weight of the diagram      is expressed as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>
            <a:off x="713777" y="2411330"/>
            <a:ext cx="387178" cy="27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3915667" y="3131897"/>
            <a:ext cx="403654" cy="2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23684" y="3478592"/>
            <a:ext cx="55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Each vertex of these diagrams has a neighborhood of       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4859" y="4261227"/>
            <a:ext cx="426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neighborhood is homeomorphic to      .</a:t>
            </a:r>
            <a:endParaRPr kumimoji="1" lang="ja-JP" altLang="en-US" dirty="0"/>
          </a:p>
        </p:txBody>
      </p:sp>
      <p:sp>
        <p:nvSpPr>
          <p:cNvPr id="25" name="下矢印 24"/>
          <p:cNvSpPr/>
          <p:nvPr/>
        </p:nvSpPr>
        <p:spPr>
          <a:xfrm>
            <a:off x="3915667" y="3914532"/>
            <a:ext cx="403654" cy="2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3915667" y="4697167"/>
            <a:ext cx="403654" cy="2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25" y="1291535"/>
            <a:ext cx="5382150" cy="762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29" y="4336608"/>
            <a:ext cx="279264" cy="22352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63" y="3531697"/>
            <a:ext cx="251337" cy="22352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4" y="978383"/>
            <a:ext cx="158673" cy="1905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398223" y="3079842"/>
            <a:ext cx="129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The genus of</a:t>
            </a:r>
            <a:endParaRPr kumimoji="1" lang="ja-JP" altLang="en-US" sz="1600" dirty="0"/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6115286" y="2989052"/>
            <a:ext cx="282937" cy="1428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3" y="3897384"/>
            <a:ext cx="1710483" cy="159956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79" y="5211199"/>
            <a:ext cx="507750" cy="28575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08" y="4617791"/>
            <a:ext cx="158673" cy="15875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08" y="3162744"/>
            <a:ext cx="507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553" y="435786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Plan of talk</a:t>
            </a:r>
            <a:endParaRPr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6781" y="1655808"/>
            <a:ext cx="60331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models (triangle-hinge models) </a:t>
            </a:r>
          </a:p>
          <a:p>
            <a:pPr marL="457189" indent="-457189">
              <a:buAutoNum type="arabicPeriod"/>
            </a:pP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General forms of the free </a:t>
            </a: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Matrix ring</a:t>
            </a:r>
            <a:endParaRPr lang="en-US" altLang="ja-JP" sz="2800" dirty="0">
              <a:solidFill>
                <a:schemeClr val="bg1">
                  <a:lumMod val="85000"/>
                </a:schemeClr>
              </a:solidFill>
            </a:endParaRPr>
          </a:p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Restricting </a:t>
            </a:r>
            <a:r>
              <a:rPr lang="en-US" altLang="ja-JP" sz="2800" dirty="0">
                <a:solidFill>
                  <a:schemeClr val="bg1">
                    <a:lumMod val="85000"/>
                  </a:schemeClr>
                </a:solidFill>
              </a:rPr>
              <a:t>to manifolds</a:t>
            </a:r>
          </a:p>
          <a:p>
            <a:pPr marL="457189" indent="-457189">
              <a:buAutoNum type="arabicPeriod"/>
            </a:pPr>
            <a:r>
              <a:rPr lang="en-US" altLang="ja-JP" sz="2800" u="sng" dirty="0"/>
              <a:t>Assigning matter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378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5441" y="1238922"/>
            <a:ext cx="488909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have discussed 3D “pure gravity”.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553" y="435786"/>
            <a:ext cx="711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Assigning matter degrees of freedom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14" y="2991982"/>
            <a:ext cx="1619724" cy="2514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14" y="3256208"/>
            <a:ext cx="6283407" cy="474980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75441" y="1996901"/>
            <a:ext cx="4925259" cy="707886"/>
            <a:chOff x="475441" y="2789777"/>
            <a:chExt cx="4925259" cy="70788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475441" y="2789777"/>
              <a:ext cx="49252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In order to assign matter </a:t>
              </a:r>
              <a:r>
                <a:rPr lang="en-US" altLang="ja-JP" sz="2000" dirty="0" err="1" smtClean="0"/>
                <a:t>degres</a:t>
              </a:r>
              <a:r>
                <a:rPr lang="en-US" altLang="ja-JP" sz="2000" dirty="0" smtClean="0"/>
                <a:t> of freedom, </a:t>
              </a:r>
            </a:p>
            <a:p>
              <a:r>
                <a:rPr lang="en-US" altLang="ja-JP" sz="2000" dirty="0" smtClean="0"/>
                <a:t>we set       to be a tensor product of algebras :</a:t>
              </a:r>
              <a:endParaRPr kumimoji="1" lang="ja-JP" altLang="en-US" sz="2000" dirty="0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976" y="3202548"/>
              <a:ext cx="222140" cy="222250"/>
            </a:xfrm>
            <a:prstGeom prst="rect">
              <a:avLst/>
            </a:prstGeom>
          </p:spPr>
        </p:pic>
      </p:grpSp>
      <p:sp>
        <p:nvSpPr>
          <p:cNvPr id="11" name="右矢印 10"/>
          <p:cNvSpPr/>
          <p:nvPr/>
        </p:nvSpPr>
        <p:spPr>
          <a:xfrm>
            <a:off x="621642" y="4009751"/>
            <a:ext cx="379647" cy="329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1670" y="3985711"/>
            <a:ext cx="522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index function                                   </a:t>
            </a:r>
            <a:r>
              <a:rPr lang="en-US" altLang="ja-JP" dirty="0" smtClean="0"/>
              <a:t>also factorizes :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95" y="4049070"/>
            <a:ext cx="1745390" cy="28575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76" y="4416557"/>
            <a:ext cx="3744658" cy="28575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69621" y="4947127"/>
            <a:ext cx="663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estricts the diagrams to tetrahedral decompositions of 3D manifold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69621" y="5359374"/>
            <a:ext cx="415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an r</a:t>
            </a:r>
            <a:r>
              <a:rPr kumimoji="1" lang="en-US" altLang="ja-JP" dirty="0" smtClean="0"/>
              <a:t>epresent matter degrees of freedom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3" y="5405141"/>
            <a:ext cx="634688" cy="254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51" y="6053233"/>
            <a:ext cx="602953" cy="285750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flipH="1">
            <a:off x="864973" y="5728706"/>
            <a:ext cx="47120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054443" y="6011442"/>
            <a:ext cx="705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following, we only discuss                 (and omit the index of              ) 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5" y="6069108"/>
            <a:ext cx="634688" cy="254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3" y="4988918"/>
            <a:ext cx="602953" cy="285750"/>
          </a:xfrm>
          <a:prstGeom prst="rect">
            <a:avLst/>
          </a:prstGeom>
        </p:spPr>
      </p:pic>
      <p:sp>
        <p:nvSpPr>
          <p:cNvPr id="6" name="左中かっこ 5"/>
          <p:cNvSpPr/>
          <p:nvPr/>
        </p:nvSpPr>
        <p:spPr>
          <a:xfrm>
            <a:off x="584384" y="4968584"/>
            <a:ext cx="215321" cy="781579"/>
          </a:xfrm>
          <a:prstGeom prst="leftBrace">
            <a:avLst>
              <a:gd name="adj1" fmla="val 46092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5110" y="76189"/>
            <a:ext cx="326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Assigning matter degrees of freedom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433017" y="1965663"/>
            <a:ext cx="3402227" cy="770362"/>
            <a:chOff x="5433017" y="2851959"/>
            <a:chExt cx="3402227" cy="77036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496986" y="2927339"/>
              <a:ext cx="3265509" cy="635000"/>
              <a:chOff x="5410326" y="2927339"/>
              <a:chExt cx="3265509" cy="635000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0326" y="2927339"/>
                <a:ext cx="2380078" cy="635000"/>
              </a:xfrm>
              <a:prstGeom prst="rect">
                <a:avLst/>
              </a:prstGeom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7422671" y="3193007"/>
                <a:ext cx="1253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(factorized)</a:t>
                </a:r>
                <a:endParaRPr kumimoji="1" lang="ja-JP" altLang="en-US" dirty="0"/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5433017" y="2851959"/>
              <a:ext cx="3402227" cy="77036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7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5" y="4213683"/>
            <a:ext cx="2987474" cy="245173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5" y="4213683"/>
            <a:ext cx="2987474" cy="245173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75441" y="876457"/>
            <a:ext cx="3955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Set             also to be a matrix ring :  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4" y="949512"/>
            <a:ext cx="634688" cy="254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03" y="901887"/>
            <a:ext cx="3490783" cy="6032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5441" y="1711083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nd choose       to have the form :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8" y="2080415"/>
            <a:ext cx="7093269" cy="6705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2" y="1784624"/>
            <a:ext cx="222140" cy="22225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5001379" y="2753346"/>
            <a:ext cx="3561182" cy="369332"/>
            <a:chOff x="4622438" y="2757841"/>
            <a:chExt cx="3561182" cy="36933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38" y="2802807"/>
              <a:ext cx="1591797" cy="27940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214235" y="2757841"/>
              <a:ext cx="1969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 projection matrix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75441" y="3682211"/>
            <a:ext cx="314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This changes the triangle term: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2" y="3241418"/>
            <a:ext cx="2238366" cy="1700119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146785" y="4982681"/>
            <a:ext cx="544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The four index loops in each tetrahedron gives the factor</a:t>
            </a:r>
            <a:endParaRPr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01" y="5436442"/>
            <a:ext cx="5305989" cy="894080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4250848" y="6410890"/>
            <a:ext cx="359429" cy="290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68352" y="6371666"/>
            <a:ext cx="3500189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Each tetrahedron has a single color.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110" y="76189"/>
            <a:ext cx="326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Assigning matter degrees of freedom</a:t>
            </a:r>
          </a:p>
        </p:txBody>
      </p:sp>
    </p:spTree>
    <p:extLst>
      <p:ext uri="{BB962C8B-B14F-4D97-AF65-F5344CB8AC3E}">
        <p14:creationId xmlns:p14="http://schemas.microsoft.com/office/powerpoint/2010/main" val="31655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800116" y="6048308"/>
            <a:ext cx="3652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lang="en-US" altLang="ja-JP" sz="1600" dirty="0" err="1" smtClean="0"/>
              <a:t>tetrahedra</a:t>
            </a:r>
            <a:r>
              <a:rPr lang="en-US" altLang="ja-JP" sz="1600" dirty="0" smtClean="0"/>
              <a:t>, triangles, edges and vertices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473656" y="1725370"/>
            <a:ext cx="7797692" cy="1311654"/>
            <a:chOff x="318336" y="1970182"/>
            <a:chExt cx="7797692" cy="13116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80" y="2494116"/>
              <a:ext cx="634688" cy="2540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18336" y="1970182"/>
              <a:ext cx="5193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(1)  Assign a color                            to each tetrahedron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18336" y="2442546"/>
              <a:ext cx="597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(2)  If two adjacent </a:t>
              </a:r>
              <a:r>
                <a:rPr lang="en-US" altLang="ja-JP" dirty="0" err="1" smtClean="0"/>
                <a:t>tetrahedra</a:t>
              </a:r>
              <a:r>
                <a:rPr lang="en-US" altLang="ja-JP" dirty="0" smtClean="0"/>
                <a:t> have colors     and    , multiply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18336" y="2912504"/>
              <a:ext cx="6529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(3)  Sum over all distinct tetrahedral decompositions of 3D manifold</a:t>
              </a: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966" y="2583555"/>
              <a:ext cx="158673" cy="15875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255" y="2531959"/>
              <a:ext cx="158673" cy="25400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132" y="2529044"/>
              <a:ext cx="412548" cy="285750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6713080" y="244254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(             part)</a:t>
              </a:r>
              <a:endParaRPr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713080" y="290650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(            </a:t>
              </a:r>
              <a:r>
                <a:rPr lang="en-US" altLang="ja-JP" dirty="0" smtClean="0"/>
                <a:t>part)</a:t>
              </a:r>
              <a:endParaRPr lang="ja-JP" altLang="en-US" dirty="0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48" y="2958076"/>
              <a:ext cx="602953" cy="28575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934" y="2050132"/>
              <a:ext cx="1332845" cy="254000"/>
            </a:xfrm>
            <a:prstGeom prst="rect">
              <a:avLst/>
            </a:prstGeom>
          </p:spPr>
        </p:pic>
      </p:grpSp>
      <p:sp>
        <p:nvSpPr>
          <p:cNvPr id="44" name="正方形/長方形 43"/>
          <p:cNvSpPr/>
          <p:nvPr/>
        </p:nvSpPr>
        <p:spPr>
          <a:xfrm>
            <a:off x="318336" y="1477308"/>
            <a:ext cx="8452284" cy="17754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4428" y="1240368"/>
            <a:ext cx="17678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Feynman rules</a:t>
            </a:r>
            <a:endParaRPr kumimoji="1" lang="ja-JP" altLang="en-US" sz="2000" u="sng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6373988" y="3438173"/>
            <a:ext cx="2627607" cy="2123495"/>
            <a:chOff x="6127437" y="3509907"/>
            <a:chExt cx="2627607" cy="212349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437" y="3509907"/>
              <a:ext cx="2627607" cy="177165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797" y="3792809"/>
              <a:ext cx="190407" cy="22860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849" y="4360274"/>
              <a:ext cx="190407" cy="1905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108" y="4692216"/>
              <a:ext cx="190407" cy="30480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867" y="5347652"/>
              <a:ext cx="412548" cy="28575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688" y="5088965"/>
              <a:ext cx="412548" cy="285750"/>
            </a:xfrm>
            <a:prstGeom prst="rect">
              <a:avLst/>
            </a:prstGeom>
          </p:spPr>
        </p:pic>
        <p:cxnSp>
          <p:nvCxnSpPr>
            <p:cNvPr id="20" name="直線矢印コネクタ 19"/>
            <p:cNvCxnSpPr/>
            <p:nvPr/>
          </p:nvCxnSpPr>
          <p:spPr>
            <a:xfrm flipH="1" flipV="1">
              <a:off x="8275320" y="4550774"/>
              <a:ext cx="111816" cy="4305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7441240" y="4965840"/>
              <a:ext cx="239421" cy="3280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>
            <a:off x="318336" y="3869219"/>
            <a:ext cx="5925661" cy="960271"/>
            <a:chOff x="318336" y="3869219"/>
            <a:chExt cx="5925661" cy="960271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424428" y="4460158"/>
              <a:ext cx="5671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 smtClean="0"/>
                <a:t>Example :</a:t>
              </a:r>
              <a:r>
                <a:rPr kumimoji="1" lang="en-US" altLang="ja-JP" dirty="0" smtClean="0"/>
                <a:t>                           The </a:t>
              </a:r>
              <a:r>
                <a:rPr kumimoji="1" lang="en-US" altLang="ja-JP" dirty="0" err="1" smtClean="0"/>
                <a:t>Ising</a:t>
              </a:r>
              <a:r>
                <a:rPr kumimoji="1" lang="en-US" altLang="ja-JP" dirty="0" smtClean="0"/>
                <a:t> model coupled to 3D QG</a:t>
              </a:r>
              <a:endParaRPr kumimoji="1" lang="ja-JP" altLang="en-US" dirty="0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318336" y="3869219"/>
              <a:ext cx="5925661" cy="400110"/>
              <a:chOff x="567687" y="4193059"/>
              <a:chExt cx="5925661" cy="40011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6" name="テキスト ボックス 35"/>
              <p:cNvSpPr txBox="1"/>
              <p:nvPr/>
            </p:nvSpPr>
            <p:spPr>
              <a:xfrm>
                <a:off x="567687" y="4193059"/>
                <a:ext cx="5925661" cy="400110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This is the     -state spin system on 3D random volumes.</a:t>
                </a:r>
                <a:endParaRPr kumimoji="1" lang="ja-JP" altLang="en-US" sz="2000" dirty="0"/>
              </a:p>
            </p:txBody>
          </p:sp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799" y="4326929"/>
                <a:ext cx="126938" cy="190500"/>
              </a:xfrm>
              <a:prstGeom prst="rect">
                <a:avLst/>
              </a:prstGeom>
              <a:grpFill/>
            </p:spPr>
          </p:pic>
        </p:grp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00" y="4539285"/>
              <a:ext cx="602953" cy="254000"/>
            </a:xfrm>
            <a:prstGeom prst="rect">
              <a:avLst/>
            </a:prstGeom>
          </p:spPr>
        </p:pic>
        <p:sp>
          <p:nvSpPr>
            <p:cNvPr id="48" name="左右矢印 47"/>
            <p:cNvSpPr/>
            <p:nvPr/>
          </p:nvSpPr>
          <p:spPr>
            <a:xfrm>
              <a:off x="2346893" y="4568624"/>
              <a:ext cx="329513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15110" y="76189"/>
            <a:ext cx="326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Assigning matter degrees of freedom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76967" y="770170"/>
            <a:ext cx="8590067" cy="1447967"/>
            <a:chOff x="276967" y="770170"/>
            <a:chExt cx="8590067" cy="1447967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76967" y="770170"/>
              <a:ext cx="8590067" cy="548640"/>
              <a:chOff x="473656" y="2811253"/>
              <a:chExt cx="8590067" cy="548640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140" y="2811253"/>
                <a:ext cx="5803583" cy="548640"/>
              </a:xfrm>
              <a:prstGeom prst="rect">
                <a:avLst/>
              </a:prstGeom>
            </p:spPr>
          </p:pic>
          <p:grpSp>
            <p:nvGrpSpPr>
              <p:cNvPr id="7" name="グループ化 6"/>
              <p:cNvGrpSpPr/>
              <p:nvPr/>
            </p:nvGrpSpPr>
            <p:grpSpPr>
              <a:xfrm>
                <a:off x="473656" y="2873910"/>
                <a:ext cx="2769412" cy="338554"/>
                <a:chOff x="473656" y="2882400"/>
                <a:chExt cx="2769412" cy="338554"/>
              </a:xfrm>
            </p:grpSpPr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473656" y="2882400"/>
                  <a:ext cx="2769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Interaction ter</a:t>
                  </a:r>
                  <a:r>
                    <a:rPr lang="en-US" altLang="ja-JP" sz="1600" dirty="0"/>
                    <a:t>m</a:t>
                  </a:r>
                  <a:r>
                    <a:rPr kumimoji="1" lang="en-US" altLang="ja-JP" sz="1600" dirty="0" smtClean="0"/>
                    <a:t> (            part) :</a:t>
                  </a:r>
                  <a:endParaRPr kumimoji="1" lang="ja-JP" altLang="en-US" sz="1600" dirty="0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6248" y="2963294"/>
                  <a:ext cx="507750" cy="203200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円/楕円 20"/>
            <p:cNvSpPr/>
            <p:nvPr/>
          </p:nvSpPr>
          <p:spPr>
            <a:xfrm>
              <a:off x="6047270" y="794206"/>
              <a:ext cx="433180" cy="43318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6297697" y="1256802"/>
              <a:ext cx="84109" cy="961335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/>
          <p:cNvSpPr txBox="1"/>
          <p:nvPr/>
        </p:nvSpPr>
        <p:spPr>
          <a:xfrm>
            <a:off x="481206" y="5356621"/>
            <a:ext cx="5235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 the similar way, w</a:t>
            </a:r>
            <a:r>
              <a:rPr kumimoji="1" lang="en-US" altLang="ja-JP" sz="2000" dirty="0" smtClean="0"/>
              <a:t>e can put local spin systems </a:t>
            </a:r>
          </a:p>
          <a:p>
            <a:r>
              <a:rPr kumimoji="1" lang="en-US" altLang="ja-JP" sz="2000" dirty="0" smtClean="0"/>
              <a:t>on </a:t>
            </a:r>
            <a:r>
              <a:rPr kumimoji="1" lang="en-US" altLang="ja-JP" sz="2000" dirty="0" err="1" smtClean="0"/>
              <a:t>simplices</a:t>
            </a:r>
            <a:r>
              <a:rPr kumimoji="1" lang="en-US" altLang="ja-JP" sz="2000" dirty="0" smtClean="0"/>
              <a:t> of arbitrary dimensions.</a:t>
            </a:r>
            <a:endParaRPr kumimoji="1" lang="ja-JP" altLang="en-US" sz="2000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890733" y="6064507"/>
            <a:ext cx="34193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61514" y="5240809"/>
            <a:ext cx="5403874" cy="13037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7398" y="5023282"/>
            <a:ext cx="12130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Comment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25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/>
      <p:bldP spid="53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553" y="435786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Summary</a:t>
            </a:r>
            <a:endParaRPr lang="ja-JP" altLang="en-US" sz="36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01827" y="1235155"/>
            <a:ext cx="8740346" cy="2092881"/>
            <a:chOff x="164758" y="1235155"/>
            <a:chExt cx="8740346" cy="209288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64758" y="1235155"/>
              <a:ext cx="8740346" cy="2092881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2000" dirty="0" smtClean="0"/>
                <a:t>We proposed a new class of matrix models which generate 3D random volumes.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The models are characterized by </a:t>
              </a:r>
              <a:r>
                <a:rPr lang="en-US" altLang="ja-JP" sz="2000" dirty="0" err="1" smtClean="0"/>
                <a:t>semisimple</a:t>
              </a:r>
              <a:r>
                <a:rPr lang="en-US" altLang="ja-JP" sz="2000" dirty="0" smtClean="0"/>
                <a:t> associative algebras      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2000" dirty="0" smtClean="0"/>
                <a:t>Although most of the Feynman diagrams do not represent manifolds, 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    we can reduce the possible diagrams 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    to those representing </a:t>
              </a:r>
              <a:r>
                <a:rPr lang="en-US" altLang="ja-JP" sz="2000" u="sng" dirty="0" smtClean="0"/>
                <a:t>tetrahedral decompositions of 3D manifolds</a:t>
              </a:r>
              <a:r>
                <a:rPr lang="en-US" altLang="ja-JP" sz="2000" dirty="0" smtClean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We can assign matter degrees of freedom on </a:t>
              </a:r>
              <a:r>
                <a:rPr lang="en-US" altLang="ja-JP" sz="2000" dirty="0" err="1" smtClean="0"/>
                <a:t>simplices</a:t>
              </a:r>
              <a:r>
                <a:rPr lang="en-US" altLang="ja-JP" sz="2000" dirty="0" smtClean="0"/>
                <a:t> of any dimensions.</a:t>
              </a: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523" y="1747673"/>
              <a:ext cx="222140" cy="222250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42553" y="3959635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Future directions</a:t>
            </a:r>
            <a:endParaRPr lang="ja-JP" altLang="en-US" sz="36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01828" y="4758483"/>
            <a:ext cx="8740344" cy="1477328"/>
            <a:chOff x="164759" y="4587698"/>
            <a:chExt cx="8740344" cy="147732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64759" y="4587698"/>
              <a:ext cx="8740344" cy="1477328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Further developing the analytic treatment</a:t>
              </a:r>
              <a:endParaRPr lang="en-US" altLang="ja-JP" sz="20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Inventing a machinery to restrict the diagrams to a particular topology</a:t>
              </a:r>
              <a:endParaRPr lang="en-US" altLang="ja-JP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Assigning matter degrees of freedom corresponding to </a:t>
              </a:r>
              <a:br>
                <a:rPr lang="en-US" altLang="ja-JP" sz="2000" dirty="0" smtClean="0"/>
              </a:br>
              <a:r>
                <a:rPr lang="en-US" altLang="ja-JP" sz="2000" dirty="0" smtClean="0"/>
                <a:t>the target space coordinates         and investigating the critical behaviors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055" y="5754503"/>
              <a:ext cx="380813" cy="2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6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553" y="435786"/>
            <a:ext cx="759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Discretized approach (random surfaces)</a:t>
            </a:r>
            <a:endParaRPr lang="en-US" altLang="ja-JP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9434" y="1296382"/>
            <a:ext cx="68051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This form of free energy can be obtained </a:t>
            </a:r>
            <a:r>
              <a:rPr lang="en-US" altLang="ja-JP" sz="2000" dirty="0" smtClean="0"/>
              <a:t>by </a:t>
            </a:r>
            <a:r>
              <a:rPr lang="en-US" altLang="ja-JP" sz="2000" dirty="0"/>
              <a:t>the matrix models. </a:t>
            </a:r>
            <a:endParaRPr kumimoji="1" lang="ja-JP" altLang="en-US" sz="2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610578" y="2189363"/>
            <a:ext cx="2630465" cy="958763"/>
            <a:chOff x="5344102" y="1910757"/>
            <a:chExt cx="2630465" cy="958763"/>
          </a:xfrm>
        </p:grpSpPr>
        <p:sp>
          <p:nvSpPr>
            <p:cNvPr id="4" name="正方形/長方形 3"/>
            <p:cNvSpPr/>
            <p:nvPr/>
          </p:nvSpPr>
          <p:spPr>
            <a:xfrm>
              <a:off x="5344102" y="1910757"/>
              <a:ext cx="2630465" cy="95876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468" y="2040888"/>
              <a:ext cx="2373732" cy="698500"/>
            </a:xfrm>
            <a:prstGeom prst="rect">
              <a:avLst/>
            </a:prstGeom>
          </p:spPr>
        </p:pic>
      </p:grpSp>
      <p:grpSp>
        <p:nvGrpSpPr>
          <p:cNvPr id="49" name="グループ化 48"/>
          <p:cNvGrpSpPr/>
          <p:nvPr/>
        </p:nvGrpSpPr>
        <p:grpSpPr>
          <a:xfrm>
            <a:off x="774202" y="3687416"/>
            <a:ext cx="3836998" cy="2716723"/>
            <a:chOff x="774202" y="3939451"/>
            <a:chExt cx="3836998" cy="2716723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1115306" y="4235570"/>
              <a:ext cx="3154790" cy="2257907"/>
              <a:chOff x="1194331" y="4235570"/>
              <a:chExt cx="3154790" cy="2257907"/>
            </a:xfrm>
          </p:grpSpPr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5666" y="4489570"/>
                <a:ext cx="2062735" cy="285750"/>
              </a:xfrm>
              <a:prstGeom prst="rect">
                <a:avLst/>
              </a:prstGeom>
            </p:spPr>
          </p:pic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331" y="4956777"/>
                <a:ext cx="1563870" cy="1536700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496" y="4235570"/>
                <a:ext cx="761625" cy="793750"/>
              </a:xfrm>
              <a:prstGeom prst="rect">
                <a:avLst/>
              </a:prstGeom>
            </p:spPr>
          </p:pic>
          <p:pic>
            <p:nvPicPr>
              <p:cNvPr id="41" name="図 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1073" y="5582252"/>
                <a:ext cx="1428048" cy="285750"/>
              </a:xfrm>
              <a:prstGeom prst="rect">
                <a:avLst/>
              </a:prstGeom>
            </p:spPr>
          </p:pic>
        </p:grpSp>
        <p:sp>
          <p:nvSpPr>
            <p:cNvPr id="42" name="正方形/長方形 41"/>
            <p:cNvSpPr/>
            <p:nvPr/>
          </p:nvSpPr>
          <p:spPr>
            <a:xfrm>
              <a:off x="774202" y="4130576"/>
              <a:ext cx="3836998" cy="252559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46638" y="3939451"/>
              <a:ext cx="15567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Feynman rules</a:t>
              </a:r>
              <a:endParaRPr lang="ja-JP" altLang="en-US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5473855" y="5777369"/>
            <a:ext cx="335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model dynamically generates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riangular decompositions.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5" y="4134568"/>
            <a:ext cx="2697423" cy="1562100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884030" y="3684535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Feynman diagram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131840" y="1932767"/>
            <a:ext cx="3379077" cy="1535649"/>
            <a:chOff x="1169434" y="1932767"/>
            <a:chExt cx="3379077" cy="153564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34" y="3182666"/>
              <a:ext cx="1237640" cy="28575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407074" y="3099084"/>
              <a:ext cx="1947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 Hermitian matrix</a:t>
              </a:r>
              <a:endParaRPr kumimoji="1" lang="ja-JP" altLang="en-US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34" y="1932767"/>
              <a:ext cx="3379077" cy="1033780"/>
            </a:xfrm>
            <a:prstGeom prst="rect">
              <a:avLst/>
            </a:prstGeom>
          </p:spPr>
        </p:pic>
      </p:grpSp>
      <p:sp>
        <p:nvSpPr>
          <p:cNvPr id="54" name="右矢印 53"/>
          <p:cNvSpPr/>
          <p:nvPr/>
        </p:nvSpPr>
        <p:spPr>
          <a:xfrm>
            <a:off x="5061476" y="5959566"/>
            <a:ext cx="345989" cy="281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5110" y="76189"/>
            <a:ext cx="122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Introduction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846638" y="1812770"/>
            <a:ext cx="3949480" cy="17119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1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0133" y="3589463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iagonalization : 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16005" y="3589463"/>
            <a:ext cx="17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effective </a:t>
            </a:r>
            <a:r>
              <a:rPr lang="en-US" altLang="ja-JP" dirty="0" smtClean="0"/>
              <a:t>action : </a:t>
            </a:r>
            <a:endParaRPr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244014" y="6085038"/>
            <a:ext cx="6938754" cy="400110"/>
            <a:chOff x="1526795" y="6085038"/>
            <a:chExt cx="6655973" cy="40011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526795" y="6085038"/>
              <a:ext cx="6655973" cy="40011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Large      analysis </a:t>
              </a:r>
              <a:r>
                <a:rPr lang="en-US" altLang="ja-JP" sz="2000" dirty="0"/>
                <a:t>can be </a:t>
              </a:r>
              <a:r>
                <a:rPr lang="en-US" altLang="ja-JP" sz="2000" dirty="0" smtClean="0"/>
                <a:t>performed by </a:t>
              </a:r>
              <a:r>
                <a:rPr lang="en-US" altLang="ja-JP" sz="2000" dirty="0"/>
                <a:t>the saddle point </a:t>
              </a:r>
              <a:r>
                <a:rPr lang="en-US" altLang="ja-JP" sz="2000" dirty="0" smtClean="0"/>
                <a:t>method.</a:t>
              </a:r>
              <a:endParaRPr lang="ja-JP" altLang="en-US" sz="2000" dirty="0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94" y="6209864"/>
              <a:ext cx="253875" cy="190500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642553" y="435786"/>
            <a:ext cx="759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Discretized approach (random surfaces)</a:t>
            </a:r>
            <a:endParaRPr lang="en-US" altLang="ja-JP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110" y="76189"/>
            <a:ext cx="122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Introduction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448" y="3153914"/>
            <a:ext cx="414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This model can be solved analytically: </a:t>
            </a:r>
            <a:endParaRPr kumimoji="1" lang="ja-JP" altLang="en-US" sz="2000" u="sng" dirty="0"/>
          </a:p>
        </p:txBody>
      </p:sp>
      <p:sp>
        <p:nvSpPr>
          <p:cNvPr id="22" name="右矢印 21"/>
          <p:cNvSpPr/>
          <p:nvPr/>
        </p:nvSpPr>
        <p:spPr>
          <a:xfrm>
            <a:off x="4799782" y="4641619"/>
            <a:ext cx="263611" cy="38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4343881" y="5604631"/>
            <a:ext cx="1021800" cy="247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915335" y="1476205"/>
            <a:ext cx="3379077" cy="1479272"/>
            <a:chOff x="1169434" y="1932767"/>
            <a:chExt cx="3379077" cy="1479272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34" y="3126289"/>
              <a:ext cx="1237640" cy="285750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407074" y="3042707"/>
              <a:ext cx="1947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 Hermitian matrix</a:t>
              </a:r>
              <a:endParaRPr kumimoji="1" lang="ja-JP" altLang="en-US" dirty="0"/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34" y="1932767"/>
              <a:ext cx="3379077" cy="1033780"/>
            </a:xfrm>
            <a:prstGeom prst="rect">
              <a:avLst/>
            </a:prstGeom>
          </p:spPr>
        </p:pic>
      </p:grpSp>
      <p:sp>
        <p:nvSpPr>
          <p:cNvPr id="31" name="正方形/長方形 30"/>
          <p:cNvSpPr/>
          <p:nvPr/>
        </p:nvSpPr>
        <p:spPr>
          <a:xfrm>
            <a:off x="630133" y="1357181"/>
            <a:ext cx="3949480" cy="17119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4799781" y="2023007"/>
            <a:ext cx="263611" cy="38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2" y="4328628"/>
            <a:ext cx="1491515" cy="254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4" y="1452891"/>
            <a:ext cx="2010690" cy="103378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4" y="2682537"/>
            <a:ext cx="2380078" cy="285750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5283560" y="1356185"/>
            <a:ext cx="2839054" cy="17119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2588781" y="4160355"/>
            <a:ext cx="2027647" cy="590546"/>
            <a:chOff x="2588781" y="4160355"/>
            <a:chExt cx="2027647" cy="59054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894" y="4468736"/>
              <a:ext cx="888562" cy="22860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366" y="4213921"/>
              <a:ext cx="1904062" cy="2286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81" y="4160355"/>
              <a:ext cx="164087" cy="590546"/>
            </a:xfrm>
            <a:prstGeom prst="rect">
              <a:avLst/>
            </a:prstGeom>
          </p:spPr>
        </p:pic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82" y="4990556"/>
            <a:ext cx="2995726" cy="48260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2" y="4845837"/>
            <a:ext cx="3274988" cy="6350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1" y="4249225"/>
            <a:ext cx="233565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5" y="2865899"/>
            <a:ext cx="1751738" cy="1905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71047" y="435786"/>
            <a:ext cx="860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Discretized approach of 3D random volumes</a:t>
            </a:r>
            <a:endParaRPr lang="en-US" altLang="ja-JP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5790" y="2393395"/>
            <a:ext cx="584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approximate 3D </a:t>
            </a:r>
            <a:r>
              <a:rPr lang="en-US" altLang="ja-JP" dirty="0" smtClean="0"/>
              <a:t>volume</a:t>
            </a:r>
            <a:r>
              <a:rPr kumimoji="1" lang="en-US" altLang="ja-JP" dirty="0" smtClean="0"/>
              <a:t>s as tetrahedral decompositions: 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4342718" y="3634959"/>
            <a:ext cx="458565" cy="36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03334" y="4754178"/>
            <a:ext cx="18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losed 3D volume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3474" y="4754178"/>
            <a:ext cx="26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etrahedral</a:t>
            </a:r>
            <a:r>
              <a:rPr kumimoji="1" lang="en-US" altLang="ja-JP" dirty="0" smtClean="0"/>
              <a:t> decomposition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51927" y="5488042"/>
            <a:ext cx="4825680" cy="923330"/>
            <a:chOff x="642553" y="5997146"/>
            <a:chExt cx="4825680" cy="92333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642553" y="5997146"/>
              <a:ext cx="48256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Then             is defined as the sum of</a:t>
              </a:r>
            </a:p>
            <a:p>
              <a:r>
                <a:rPr lang="en-US" altLang="ja-JP" dirty="0"/>
                <a:t>a</a:t>
              </a:r>
              <a:r>
                <a:rPr lang="en-US" altLang="ja-JP" dirty="0" smtClean="0"/>
                <a:t>ll distinct connected tetrahedral decompositions</a:t>
              </a:r>
            </a:p>
            <a:p>
              <a:r>
                <a:rPr lang="en-US" altLang="ja-JP" dirty="0" smtClean="0"/>
                <a:t>of 3D manifolds.</a:t>
              </a:r>
              <a:endParaRPr kumimoji="1" lang="ja-JP" altLang="en-US" dirty="0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53" y="6096791"/>
              <a:ext cx="502674" cy="223520"/>
            </a:xfrm>
            <a:prstGeom prst="rect">
              <a:avLst/>
            </a:prstGeom>
          </p:spPr>
        </p:pic>
      </p:grpSp>
      <p:sp>
        <p:nvSpPr>
          <p:cNvPr id="21" name="正方形/長方形 20"/>
          <p:cNvSpPr/>
          <p:nvPr/>
        </p:nvSpPr>
        <p:spPr>
          <a:xfrm>
            <a:off x="5552303" y="5456920"/>
            <a:ext cx="2630465" cy="9587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5790" y="1296382"/>
            <a:ext cx="7674858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discretized approach to 3D random volume theory </a:t>
            </a:r>
          </a:p>
          <a:p>
            <a:r>
              <a:rPr lang="en-US" altLang="ja-JP" sz="2000" dirty="0" smtClean="0"/>
              <a:t>can be obtained in the similar way as that of 2D random surface theory. </a:t>
            </a:r>
            <a:endParaRPr kumimoji="1" lang="ja-JP" altLang="en-US" sz="20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18" y="2865899"/>
            <a:ext cx="1751738" cy="1905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03" y="3026264"/>
            <a:ext cx="1492785" cy="150114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69" y="5601021"/>
            <a:ext cx="2373732" cy="67056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15110" y="76189"/>
            <a:ext cx="122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Introduction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236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26899" y="435786"/>
            <a:ext cx="589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One approach (tensor models)</a:t>
            </a:r>
            <a:endParaRPr lang="en-US" altLang="ja-JP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6163587" y="1037457"/>
            <a:ext cx="2784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8000"/>
                </a:solidFill>
              </a:rPr>
              <a:t>[</a:t>
            </a:r>
            <a:r>
              <a:rPr lang="en-US" altLang="ja-JP" sz="1600" dirty="0" err="1">
                <a:solidFill>
                  <a:srgbClr val="008000"/>
                </a:solidFill>
              </a:rPr>
              <a:t>Ambjorn</a:t>
            </a:r>
            <a:r>
              <a:rPr lang="en-US" altLang="ja-JP" sz="1600" dirty="0">
                <a:solidFill>
                  <a:srgbClr val="008000"/>
                </a:solidFill>
              </a:rPr>
              <a:t> et al.-</a:t>
            </a:r>
            <a:r>
              <a:rPr lang="en-US" altLang="ja-JP" sz="1600" dirty="0" err="1">
                <a:solidFill>
                  <a:srgbClr val="008000"/>
                </a:solidFill>
              </a:rPr>
              <a:t>Sasakura</a:t>
            </a:r>
            <a:r>
              <a:rPr lang="en-US" altLang="ja-JP" sz="1600" dirty="0">
                <a:solidFill>
                  <a:srgbClr val="008000"/>
                </a:solidFill>
              </a:rPr>
              <a:t> 1991]</a:t>
            </a:r>
            <a:endParaRPr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" y="2898617"/>
            <a:ext cx="1089123" cy="2514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" y="1852996"/>
            <a:ext cx="3071888" cy="9398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565602" y="1397975"/>
            <a:ext cx="15723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Matrix models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8217" y="1397975"/>
            <a:ext cx="15641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Tensor models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0777" y="461294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Feynman </a:t>
            </a:r>
            <a:r>
              <a:rPr lang="en-US" altLang="ja-JP" dirty="0" smtClean="0"/>
              <a:t>diagrams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19620" y="6474964"/>
            <a:ext cx="266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riangular decompositions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12282" y="6474964"/>
            <a:ext cx="277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tetrahedral decompositions</a:t>
            </a:r>
            <a:endParaRPr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0" y="5140702"/>
            <a:ext cx="2157938" cy="1249680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6232488" y="4982274"/>
            <a:ext cx="1335603" cy="1452457"/>
            <a:chOff x="7067051" y="4324902"/>
            <a:chExt cx="1751738" cy="1905000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51" y="4324902"/>
              <a:ext cx="1751738" cy="190500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009" y="4485267"/>
              <a:ext cx="1492785" cy="1501140"/>
            </a:xfrm>
            <a:prstGeom prst="rect">
              <a:avLst/>
            </a:prstGeom>
          </p:spPr>
        </p:pic>
      </p:grpSp>
      <p:sp>
        <p:nvSpPr>
          <p:cNvPr id="28" name="右矢印 27"/>
          <p:cNvSpPr/>
          <p:nvPr/>
        </p:nvSpPr>
        <p:spPr>
          <a:xfrm>
            <a:off x="4425498" y="1934218"/>
            <a:ext cx="395417" cy="96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4425498" y="5056187"/>
            <a:ext cx="395417" cy="96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1" y="2898617"/>
            <a:ext cx="1005345" cy="25146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91" y="1852996"/>
            <a:ext cx="2614912" cy="9398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4" y="3391287"/>
            <a:ext cx="1718343" cy="23804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09" y="3272956"/>
            <a:ext cx="1243098" cy="122150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89" y="3654421"/>
            <a:ext cx="761625" cy="793750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582707" y="3209226"/>
            <a:ext cx="3567952" cy="129809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61" y="3894416"/>
            <a:ext cx="1398547" cy="718526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3575618"/>
            <a:ext cx="1338958" cy="1273463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5268032" y="3209226"/>
            <a:ext cx="3567952" cy="165262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0" y="3352670"/>
            <a:ext cx="2960836" cy="238041"/>
          </a:xfrm>
          <a:prstGeom prst="rect">
            <a:avLst/>
          </a:prstGeom>
        </p:spPr>
      </p:pic>
      <p:sp>
        <p:nvSpPr>
          <p:cNvPr id="47" name="右矢印 46"/>
          <p:cNvSpPr/>
          <p:nvPr/>
        </p:nvSpPr>
        <p:spPr>
          <a:xfrm>
            <a:off x="4425498" y="3448530"/>
            <a:ext cx="395417" cy="96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734847" y="2808029"/>
            <a:ext cx="19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Hermitian matrix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07650" y="2800142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tensor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426005" y="3571403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no such </a:t>
            </a:r>
            <a:r>
              <a:rPr lang="en-US" altLang="ja-JP" sz="2800" b="1" dirty="0" smtClean="0"/>
              <a:t>analogues </a:t>
            </a:r>
            <a:endParaRPr lang="ja-JP" altLang="en-US" sz="2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6497" y="5925135"/>
            <a:ext cx="57375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We propose a new class of “matrix models”</a:t>
            </a:r>
          </a:p>
          <a:p>
            <a:r>
              <a:rPr lang="en-US" altLang="ja-JP" sz="2400" b="1" dirty="0"/>
              <a:t>which generate 3D random volumes.</a:t>
            </a:r>
            <a:endParaRPr lang="ja-JP" altLang="en-US" sz="2400" b="1" dirty="0"/>
          </a:p>
        </p:txBody>
      </p:sp>
      <p:sp>
        <p:nvSpPr>
          <p:cNvPr id="4" name="右矢印 3"/>
          <p:cNvSpPr/>
          <p:nvPr/>
        </p:nvSpPr>
        <p:spPr>
          <a:xfrm>
            <a:off x="1269907" y="6090214"/>
            <a:ext cx="651005" cy="509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4928" y="1900731"/>
            <a:ext cx="16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diagonalization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733" y="3604810"/>
            <a:ext cx="16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effective action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99873" y="5118965"/>
            <a:ext cx="3426387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large     </a:t>
            </a:r>
            <a:r>
              <a:rPr lang="en-US" altLang="ja-JP" dirty="0" smtClean="0"/>
              <a:t> analysis </a:t>
            </a:r>
            <a:r>
              <a:rPr lang="en-US" altLang="ja-JP" dirty="0"/>
              <a:t>can be performed</a:t>
            </a:r>
          </a:p>
          <a:p>
            <a:pPr algn="ctr"/>
            <a:r>
              <a:rPr lang="en-US" altLang="ja-JP" dirty="0" smtClean="0"/>
              <a:t>by </a:t>
            </a:r>
            <a:r>
              <a:rPr lang="en-US" altLang="ja-JP" dirty="0"/>
              <a:t>the saddle point method</a:t>
            </a:r>
            <a:endParaRPr lang="ja-JP" altLang="en-US" dirty="0"/>
          </a:p>
        </p:txBody>
      </p:sp>
      <p:sp>
        <p:nvSpPr>
          <p:cNvPr id="13" name="右矢印 12"/>
          <p:cNvSpPr>
            <a:spLocks noChangeAspect="1"/>
          </p:cNvSpPr>
          <p:nvPr/>
        </p:nvSpPr>
        <p:spPr>
          <a:xfrm>
            <a:off x="497201" y="5320148"/>
            <a:ext cx="387229" cy="24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88" y="5234423"/>
            <a:ext cx="228488" cy="1714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565602" y="1254666"/>
            <a:ext cx="15723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Matrix models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8217" y="1254666"/>
            <a:ext cx="15641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Tensor models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69790" y="1826367"/>
            <a:ext cx="4517661" cy="401329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125820" y="1826366"/>
            <a:ext cx="3519912" cy="401329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8951" y="1635243"/>
            <a:ext cx="1807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Analytic property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5386" y="1635243"/>
            <a:ext cx="1807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Analytic property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26899" y="435786"/>
            <a:ext cx="589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One approach (tensor models)</a:t>
            </a:r>
            <a:endParaRPr lang="en-US" altLang="ja-JP" sz="36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577362" y="2273284"/>
            <a:ext cx="3702516" cy="1320482"/>
            <a:chOff x="611358" y="2273284"/>
            <a:chExt cx="3702516" cy="1320482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58" y="2441557"/>
              <a:ext cx="1491515" cy="254000"/>
            </a:xfrm>
            <a:prstGeom prst="rect">
              <a:avLst/>
            </a:prstGeom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2286227" y="2273284"/>
              <a:ext cx="2027647" cy="590546"/>
              <a:chOff x="2588781" y="4160355"/>
              <a:chExt cx="2027647" cy="590546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1894" y="4468736"/>
                <a:ext cx="888562" cy="228600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2366" y="4213921"/>
                <a:ext cx="1904062" cy="228600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781" y="4160355"/>
                <a:ext cx="164087" cy="590546"/>
              </a:xfrm>
              <a:prstGeom prst="rect">
                <a:avLst/>
              </a:prstGeom>
            </p:spPr>
          </p:pic>
        </p:grp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58" y="2958766"/>
              <a:ext cx="3274988" cy="635000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930757" y="3881077"/>
            <a:ext cx="2995726" cy="1223931"/>
            <a:chOff x="782324" y="3881077"/>
            <a:chExt cx="2995726" cy="1223931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24" y="4622408"/>
              <a:ext cx="2995726" cy="482600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693" y="3881077"/>
              <a:ext cx="233565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553" y="435786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Plan of talk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6781" y="1655808"/>
            <a:ext cx="603312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457189" indent="-457189">
              <a:buAutoNum type="arabicPeriod"/>
            </a:pPr>
            <a:r>
              <a:rPr lang="en-US" altLang="ja-JP" sz="2800" u="sng" dirty="0" smtClean="0"/>
              <a:t>The </a:t>
            </a:r>
            <a:r>
              <a:rPr lang="en-US" altLang="ja-JP" sz="2800" u="sng" dirty="0"/>
              <a:t>models (triangle-hinge </a:t>
            </a:r>
            <a:r>
              <a:rPr lang="en-US" altLang="ja-JP" sz="2800" u="sng" dirty="0" smtClean="0"/>
              <a:t>models)</a:t>
            </a:r>
            <a:r>
              <a:rPr lang="en-US" altLang="ja-JP" sz="2800" u="sng" dirty="0"/>
              <a:t/>
            </a:r>
            <a:br>
              <a:rPr lang="en-US" altLang="ja-JP" sz="2800" u="sng" dirty="0"/>
            </a:br>
            <a:r>
              <a:rPr lang="en-US" altLang="ja-JP" sz="2000" dirty="0" smtClean="0"/>
              <a:t>- Model definition</a:t>
            </a:r>
            <a:br>
              <a:rPr lang="en-US" altLang="ja-JP" sz="2000" dirty="0" smtClean="0"/>
            </a:br>
            <a:r>
              <a:rPr lang="en-US" altLang="ja-JP" sz="2000" dirty="0" smtClean="0"/>
              <a:t>- Algebraic construction</a:t>
            </a:r>
            <a:endParaRPr lang="en-US" altLang="ja-JP" sz="2800" dirty="0"/>
          </a:p>
          <a:p>
            <a:pPr marL="457189" indent="-457189">
              <a:buAutoNum type="arabicPeriod"/>
            </a:pPr>
            <a:r>
              <a:rPr lang="en-US" altLang="ja-JP" sz="2800" dirty="0"/>
              <a:t>General forms of the free </a:t>
            </a:r>
            <a:r>
              <a:rPr lang="en-US" altLang="ja-JP" sz="2800" dirty="0" smtClean="0"/>
              <a:t>energy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/>
              <a:t>Matrix ring</a:t>
            </a:r>
            <a:endParaRPr lang="en-US" altLang="ja-JP" sz="2800" dirty="0"/>
          </a:p>
          <a:p>
            <a:pPr marL="457189" indent="-457189">
              <a:buAutoNum type="arabicPeriod"/>
            </a:pPr>
            <a:r>
              <a:rPr lang="en-US" altLang="ja-JP" sz="2800" dirty="0" smtClean="0"/>
              <a:t>Restricting </a:t>
            </a:r>
            <a:r>
              <a:rPr lang="en-US" altLang="ja-JP" sz="2800" dirty="0"/>
              <a:t>to manifolds</a:t>
            </a:r>
          </a:p>
          <a:p>
            <a:pPr marL="457189" indent="-457189">
              <a:buAutoNum type="arabicPeriod"/>
            </a:pPr>
            <a:r>
              <a:rPr lang="en-US" altLang="ja-JP" sz="2800" dirty="0" smtClean="0"/>
              <a:t>Assigning matter degrees of freedom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4678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2006</Words>
  <Application>Microsoft Office PowerPoint</Application>
  <PresentationFormat>画面に合わせる (4:3)</PresentationFormat>
  <Paragraphs>397</Paragraphs>
  <Slides>39</Slides>
  <Notes>33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游ゴシック</vt:lpstr>
      <vt:lpstr>游ゴシック Light</vt:lpstr>
      <vt:lpstr>Arial</vt:lpstr>
      <vt:lpstr>Calibri</vt:lpstr>
      <vt:lpstr>Calibri Light</vt:lpstr>
      <vt:lpstr>Office Theme</vt:lpstr>
      <vt:lpstr>Random volumes from matrices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volumes from matrices</dc:title>
  <dc:creator>Lckh_Hrn</dc:creator>
  <cp:lastModifiedBy>Lckh_Hrn</cp:lastModifiedBy>
  <cp:revision>41</cp:revision>
  <dcterms:created xsi:type="dcterms:W3CDTF">2016-02-06T07:45:16Z</dcterms:created>
  <dcterms:modified xsi:type="dcterms:W3CDTF">2016-02-15T06:00:25Z</dcterms:modified>
</cp:coreProperties>
</file>