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90" r:id="rId4"/>
    <p:sldId id="284" r:id="rId5"/>
    <p:sldId id="334" r:id="rId6"/>
    <p:sldId id="291" r:id="rId7"/>
    <p:sldId id="292" r:id="rId8"/>
    <p:sldId id="294" r:id="rId9"/>
    <p:sldId id="305" r:id="rId10"/>
    <p:sldId id="296" r:id="rId11"/>
    <p:sldId id="306" r:id="rId12"/>
    <p:sldId id="304" r:id="rId13"/>
    <p:sldId id="295" r:id="rId14"/>
    <p:sldId id="297" r:id="rId15"/>
    <p:sldId id="299" r:id="rId16"/>
    <p:sldId id="260" r:id="rId17"/>
    <p:sldId id="308" r:id="rId18"/>
    <p:sldId id="283" r:id="rId19"/>
    <p:sldId id="258" r:id="rId20"/>
    <p:sldId id="265" r:id="rId21"/>
    <p:sldId id="309" r:id="rId22"/>
    <p:sldId id="310" r:id="rId23"/>
    <p:sldId id="261" r:id="rId24"/>
    <p:sldId id="352" r:id="rId25"/>
    <p:sldId id="347" r:id="rId26"/>
    <p:sldId id="348" r:id="rId27"/>
    <p:sldId id="264" r:id="rId28"/>
    <p:sldId id="262" r:id="rId29"/>
    <p:sldId id="322" r:id="rId30"/>
    <p:sldId id="263" r:id="rId31"/>
    <p:sldId id="285" r:id="rId32"/>
    <p:sldId id="330" r:id="rId33"/>
    <p:sldId id="270" r:id="rId34"/>
    <p:sldId id="331" r:id="rId35"/>
    <p:sldId id="332" r:id="rId36"/>
    <p:sldId id="353" r:id="rId37"/>
    <p:sldId id="351" r:id="rId38"/>
    <p:sldId id="350" r:id="rId39"/>
    <p:sldId id="267" r:id="rId40"/>
    <p:sldId id="266" r:id="rId41"/>
    <p:sldId id="269" r:id="rId42"/>
    <p:sldId id="271" r:id="rId43"/>
    <p:sldId id="268" r:id="rId44"/>
    <p:sldId id="272" r:id="rId45"/>
    <p:sldId id="273" r:id="rId46"/>
    <p:sldId id="274" r:id="rId47"/>
    <p:sldId id="335" r:id="rId48"/>
    <p:sldId id="349" r:id="rId49"/>
    <p:sldId id="336" r:id="rId50"/>
    <p:sldId id="337" r:id="rId51"/>
    <p:sldId id="338" r:id="rId52"/>
    <p:sldId id="339" r:id="rId53"/>
    <p:sldId id="340" r:id="rId54"/>
    <p:sldId id="345" r:id="rId55"/>
    <p:sldId id="341" r:id="rId56"/>
    <p:sldId id="344" r:id="rId57"/>
    <p:sldId id="289" r:id="rId58"/>
    <p:sldId id="275" r:id="rId59"/>
    <p:sldId id="276" r:id="rId60"/>
    <p:sldId id="282" r:id="rId61"/>
    <p:sldId id="319" r:id="rId62"/>
  </p:sldIdLst>
  <p:sldSz cx="12192000" cy="6858000"/>
  <p:notesSz cx="6858000" cy="9144000"/>
  <p:custDataLst>
    <p:tags r:id="rId6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78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88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1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67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1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79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95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67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7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731C-1A4C-4EFB-B482-70D2A57E430F}" type="datetimeFigureOut">
              <a:rPr kumimoji="1" lang="ja-JP" altLang="en-US" smtClean="0"/>
              <a:t>2015/12/14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E53E-72FD-4D15-94EE-72355FFC67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5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5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2.png"/><Relationship Id="rId2" Type="http://schemas.openxmlformats.org/officeDocument/2006/relationships/tags" Target="../tags/tag13.xml"/><Relationship Id="rId16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1.png"/><Relationship Id="rId5" Type="http://schemas.openxmlformats.org/officeDocument/2006/relationships/tags" Target="../tags/tag16.xm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tags" Target="../tags/tag15.xml"/><Relationship Id="rId9" Type="http://schemas.openxmlformats.org/officeDocument/2006/relationships/image" Target="../media/image8.emf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3.png"/><Relationship Id="rId2" Type="http://schemas.openxmlformats.org/officeDocument/2006/relationships/tags" Target="../tags/tag21.xml"/><Relationship Id="rId16" Type="http://schemas.openxmlformats.org/officeDocument/2006/relationships/image" Target="../media/image23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4.png"/><Relationship Id="rId5" Type="http://schemas.openxmlformats.org/officeDocument/2006/relationships/tags" Target="../tags/tag24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image" Target="../media/image8.emf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6.png"/><Relationship Id="rId5" Type="http://schemas.openxmlformats.org/officeDocument/2006/relationships/tags" Target="../tags/tag31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30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4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3.png"/><Relationship Id="rId5" Type="http://schemas.openxmlformats.org/officeDocument/2006/relationships/tags" Target="../tags/tag42.xml"/><Relationship Id="rId10" Type="http://schemas.openxmlformats.org/officeDocument/2006/relationships/image" Target="../media/image14.png"/><Relationship Id="rId4" Type="http://schemas.openxmlformats.org/officeDocument/2006/relationships/tags" Target="../tags/tag41.xml"/><Relationship Id="rId9" Type="http://schemas.openxmlformats.org/officeDocument/2006/relationships/image" Target="../media/image19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3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1.xml"/><Relationship Id="rId7" Type="http://schemas.openxmlformats.org/officeDocument/2006/relationships/image" Target="../media/image3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6.xml"/><Relationship Id="rId7" Type="http://schemas.openxmlformats.org/officeDocument/2006/relationships/image" Target="../media/image4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1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57.xml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4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65.xml"/><Relationship Id="rId7" Type="http://schemas.openxmlformats.org/officeDocument/2006/relationships/image" Target="../media/image1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tags" Target="../tags/tag66.xml"/><Relationship Id="rId9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62.png"/><Relationship Id="rId5" Type="http://schemas.openxmlformats.org/officeDocument/2006/relationships/tags" Target="../tags/tag76.xml"/><Relationship Id="rId10" Type="http://schemas.openxmlformats.org/officeDocument/2006/relationships/image" Target="../media/image61.png"/><Relationship Id="rId4" Type="http://schemas.openxmlformats.org/officeDocument/2006/relationships/tags" Target="../tags/tag75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6.emf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62.png"/><Relationship Id="rId5" Type="http://schemas.openxmlformats.org/officeDocument/2006/relationships/tags" Target="../tags/tag82.xml"/><Relationship Id="rId15" Type="http://schemas.openxmlformats.org/officeDocument/2006/relationships/image" Target="../media/image68.png"/><Relationship Id="rId10" Type="http://schemas.openxmlformats.org/officeDocument/2006/relationships/image" Target="../media/image61.png"/><Relationship Id="rId4" Type="http://schemas.openxmlformats.org/officeDocument/2006/relationships/tags" Target="../tags/tag81.xml"/><Relationship Id="rId9" Type="http://schemas.openxmlformats.org/officeDocument/2006/relationships/image" Target="../media/image60.png"/><Relationship Id="rId1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62.png"/><Relationship Id="rId18" Type="http://schemas.openxmlformats.org/officeDocument/2006/relationships/image" Target="../media/image70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61.png"/><Relationship Id="rId17" Type="http://schemas.openxmlformats.org/officeDocument/2006/relationships/image" Target="../media/image69.png"/><Relationship Id="rId2" Type="http://schemas.openxmlformats.org/officeDocument/2006/relationships/tags" Target="../tags/tag85.xml"/><Relationship Id="rId16" Type="http://schemas.openxmlformats.org/officeDocument/2006/relationships/image" Target="../media/image67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0.png"/><Relationship Id="rId5" Type="http://schemas.openxmlformats.org/officeDocument/2006/relationships/tags" Target="../tags/tag88.xml"/><Relationship Id="rId15" Type="http://schemas.openxmlformats.org/officeDocument/2006/relationships/image" Target="../media/image66.emf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6.emf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3.png"/><Relationship Id="rId2" Type="http://schemas.openxmlformats.org/officeDocument/2006/relationships/tags" Target="../tags/tag93.xml"/><Relationship Id="rId16" Type="http://schemas.openxmlformats.org/officeDocument/2006/relationships/image" Target="../media/image68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62.png"/><Relationship Id="rId5" Type="http://schemas.openxmlformats.org/officeDocument/2006/relationships/tags" Target="../tags/tag96.xml"/><Relationship Id="rId15" Type="http://schemas.openxmlformats.org/officeDocument/2006/relationships/image" Target="../media/image71.png"/><Relationship Id="rId10" Type="http://schemas.openxmlformats.org/officeDocument/2006/relationships/image" Target="../media/image61.png"/><Relationship Id="rId4" Type="http://schemas.openxmlformats.org/officeDocument/2006/relationships/tags" Target="../tags/tag95.xml"/><Relationship Id="rId9" Type="http://schemas.openxmlformats.org/officeDocument/2006/relationships/image" Target="../media/image60.png"/><Relationship Id="rId1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62.png"/><Relationship Id="rId18" Type="http://schemas.openxmlformats.org/officeDocument/2006/relationships/image" Target="../media/image74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tags" Target="../tags/tag99.xml"/><Relationship Id="rId16" Type="http://schemas.openxmlformats.org/officeDocument/2006/relationships/image" Target="../media/image73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60.png"/><Relationship Id="rId5" Type="http://schemas.openxmlformats.org/officeDocument/2006/relationships/tags" Target="../tags/tag102.xml"/><Relationship Id="rId15" Type="http://schemas.openxmlformats.org/officeDocument/2006/relationships/image" Target="../media/image72.png"/><Relationship Id="rId10" Type="http://schemas.openxmlformats.org/officeDocument/2006/relationships/image" Target="../media/image59.png"/><Relationship Id="rId4" Type="http://schemas.openxmlformats.org/officeDocument/2006/relationships/tags" Target="../tags/tag10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08.xml"/><Relationship Id="rId7" Type="http://schemas.openxmlformats.org/officeDocument/2006/relationships/image" Target="../media/image77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85.png"/><Relationship Id="rId3" Type="http://schemas.openxmlformats.org/officeDocument/2006/relationships/tags" Target="../tags/tag111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3.png"/><Relationship Id="rId5" Type="http://schemas.openxmlformats.org/officeDocument/2006/relationships/tags" Target="../tags/tag113.xml"/><Relationship Id="rId10" Type="http://schemas.openxmlformats.org/officeDocument/2006/relationships/image" Target="../media/image82.emf"/><Relationship Id="rId4" Type="http://schemas.openxmlformats.org/officeDocument/2006/relationships/tags" Target="../tags/tag112.xml"/><Relationship Id="rId9" Type="http://schemas.openxmlformats.org/officeDocument/2006/relationships/image" Target="../media/image81.emf"/><Relationship Id="rId1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16.xml"/><Relationship Id="rId7" Type="http://schemas.openxmlformats.org/officeDocument/2006/relationships/image" Target="../media/image88.em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87.emf"/><Relationship Id="rId11" Type="http://schemas.openxmlformats.org/officeDocument/2006/relationships/image" Target="../media/image9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1.png"/><Relationship Id="rId4" Type="http://schemas.openxmlformats.org/officeDocument/2006/relationships/tags" Target="../tags/tag117.xml"/><Relationship Id="rId9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22.xml"/><Relationship Id="rId7" Type="http://schemas.openxmlformats.org/officeDocument/2006/relationships/image" Target="../media/image93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124.xml"/><Relationship Id="rId10" Type="http://schemas.openxmlformats.org/officeDocument/2006/relationships/image" Target="../media/image96.png"/><Relationship Id="rId4" Type="http://schemas.openxmlformats.org/officeDocument/2006/relationships/tags" Target="../tags/tag123.xml"/><Relationship Id="rId9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100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04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03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35.xml"/><Relationship Id="rId7" Type="http://schemas.openxmlformats.org/officeDocument/2006/relationships/image" Target="../media/image19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20.png"/><Relationship Id="rId11" Type="http://schemas.openxmlformats.org/officeDocument/2006/relationships/image" Target="../media/image110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9.emf"/><Relationship Id="rId4" Type="http://schemas.openxmlformats.org/officeDocument/2006/relationships/tags" Target="../tags/tag136.xml"/><Relationship Id="rId9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39.xml"/><Relationship Id="rId7" Type="http://schemas.openxmlformats.org/officeDocument/2006/relationships/image" Target="../media/image19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20.png"/><Relationship Id="rId11" Type="http://schemas.openxmlformats.org/officeDocument/2006/relationships/image" Target="../media/image112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1.emf"/><Relationship Id="rId4" Type="http://schemas.openxmlformats.org/officeDocument/2006/relationships/tags" Target="../tags/tag140.xml"/><Relationship Id="rId9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5" Type="http://schemas.openxmlformats.org/officeDocument/2006/relationships/image" Target="../media/image115.png"/><Relationship Id="rId4" Type="http://schemas.openxmlformats.org/officeDocument/2006/relationships/image" Target="../media/image11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6888" y="235394"/>
            <a:ext cx="11768328" cy="2882709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0070C0"/>
                </a:solidFill>
              </a:rPr>
              <a:t>Inflation 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>through hidden Yukawa couplings </a:t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r>
              <a:rPr lang="en-US" altLang="ja-JP" sz="4800" b="1" dirty="0" smtClean="0">
                <a:solidFill>
                  <a:srgbClr val="0070C0"/>
                </a:solidFill>
              </a:rPr>
              <a:t>in </a:t>
            </a:r>
            <a:r>
              <a:rPr lang="en-US" altLang="ja-JP" sz="4800" b="1" dirty="0">
                <a:solidFill>
                  <a:srgbClr val="0070C0"/>
                </a:solidFill>
              </a:rPr>
              <a:t>the extra dimension</a:t>
            </a:r>
            <a:endParaRPr kumimoji="1" lang="ja-JP" alt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59052" y="3483165"/>
            <a:ext cx="9144000" cy="327914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Tetsutaro Higaki</a:t>
            </a:r>
          </a:p>
          <a:p>
            <a:r>
              <a:rPr lang="en-US" altLang="ja-JP" dirty="0" smtClean="0"/>
              <a:t>(Keio University)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Based on </a:t>
            </a:r>
            <a:r>
              <a:rPr lang="en-US" altLang="ja-JP" dirty="0"/>
              <a:t>work (in progress </a:t>
            </a:r>
            <a:r>
              <a:rPr kumimoji="1" lang="en-US" altLang="ja-JP" dirty="0" smtClean="0"/>
              <a:t>) with Y. Tatsuta (</a:t>
            </a:r>
            <a:r>
              <a:rPr kumimoji="1" lang="en-US" altLang="ja-JP" dirty="0" err="1" smtClean="0"/>
              <a:t>Waseda</a:t>
            </a:r>
            <a:r>
              <a:rPr kumimoji="1" lang="en-US" altLang="ja-JP" dirty="0" smtClean="0"/>
              <a:t>).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39" y="4549001"/>
            <a:ext cx="2236395" cy="13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432" y="3017610"/>
            <a:ext cx="3362528" cy="12213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Inflation driven by an </a:t>
            </a:r>
            <a:r>
              <a:rPr kumimoji="1" lang="en-US" altLang="ja-JP" dirty="0" err="1" smtClean="0"/>
              <a:t>inflaton</a:t>
            </a:r>
            <a:r>
              <a:rPr lang="ja-JP" altLang="en-US" dirty="0" smtClean="0"/>
              <a:t> </a:t>
            </a:r>
            <a:r>
              <a:rPr lang="en-US" altLang="ja-JP" dirty="0" smtClean="0"/>
              <a:t>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1456184"/>
            <a:ext cx="8229600" cy="5401816"/>
          </a:xfrm>
        </p:spPr>
        <p:txBody>
          <a:bodyPr/>
          <a:lstStyle/>
          <a:p>
            <a:r>
              <a:rPr lang="en-US" altLang="ja-JP" sz="2400" dirty="0"/>
              <a:t>EOM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sz="2400" dirty="0"/>
              <a:t>Friedman Eq.</a:t>
            </a: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sz="2400" dirty="0">
              <a:solidFill>
                <a:srgbClr val="0070C0"/>
              </a:solidFill>
            </a:endParaRPr>
          </a:p>
          <a:p>
            <a:endParaRPr lang="en-US" altLang="ja-JP" sz="900" dirty="0" smtClean="0">
              <a:solidFill>
                <a:srgbClr val="0070C0"/>
              </a:solidFill>
            </a:endParaRP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Slow-roll </a:t>
            </a:r>
            <a:r>
              <a:rPr lang="en-US" altLang="ja-JP" sz="2400" dirty="0">
                <a:solidFill>
                  <a:srgbClr val="0070C0"/>
                </a:solidFill>
              </a:rPr>
              <a:t>conditions</a:t>
            </a:r>
          </a:p>
          <a:p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ja-JP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   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Inflation!!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7057291" y="3696707"/>
            <a:ext cx="4162083" cy="20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273315" y="1896507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366058" y="162880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V(φ)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328348" y="3511157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φ</a:t>
            </a:r>
            <a:endParaRPr lang="ja-JP" altLang="en-US" sz="2400" dirty="0"/>
          </a:p>
        </p:txBody>
      </p:sp>
      <p:sp>
        <p:nvSpPr>
          <p:cNvPr id="12" name="円/楕円 11"/>
          <p:cNvSpPr/>
          <p:nvPr/>
        </p:nvSpPr>
        <p:spPr>
          <a:xfrm>
            <a:off x="8747809" y="277076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7" name="図 16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2413407" y="3065175"/>
            <a:ext cx="3400687" cy="725989"/>
          </a:xfrm>
          <a:prstGeom prst="rect">
            <a:avLst/>
          </a:prstGeom>
        </p:spPr>
      </p:pic>
      <p:pic>
        <p:nvPicPr>
          <p:cNvPr id="21" name="図 20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991544" y="4607419"/>
            <a:ext cx="2592288" cy="651399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6843013" y="4466729"/>
            <a:ext cx="4364662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27"/>
          <p:cNvGrpSpPr/>
          <p:nvPr/>
        </p:nvGrpSpPr>
        <p:grpSpPr>
          <a:xfrm>
            <a:off x="4916152" y="5723052"/>
            <a:ext cx="2448272" cy="842848"/>
            <a:chOff x="3538251" y="1618596"/>
            <a:chExt cx="2448272" cy="842848"/>
          </a:xfrm>
        </p:grpSpPr>
        <p:pic>
          <p:nvPicPr>
            <p:cNvPr id="25" name="図 24" descr="txp_fig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4078038" y="1803638"/>
              <a:ext cx="1551458" cy="443084"/>
            </a:xfrm>
            <a:prstGeom prst="rect">
              <a:avLst/>
            </a:prstGeom>
          </p:spPr>
        </p:pic>
        <p:sp>
          <p:nvSpPr>
            <p:cNvPr id="26" name="角丸四角形 25"/>
            <p:cNvSpPr/>
            <p:nvPr/>
          </p:nvSpPr>
          <p:spPr>
            <a:xfrm>
              <a:off x="3538251" y="1618596"/>
              <a:ext cx="2448272" cy="8428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7394295" y="2406080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Slow roll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372390" y="4842868"/>
            <a:ext cx="76426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フリーフォーム 27"/>
          <p:cNvSpPr/>
          <p:nvPr/>
        </p:nvSpPr>
        <p:spPr>
          <a:xfrm rot="20173567" flipV="1">
            <a:off x="7580409" y="3036337"/>
            <a:ext cx="937262" cy="76225"/>
          </a:xfrm>
          <a:custGeom>
            <a:avLst/>
            <a:gdLst>
              <a:gd name="connsiteX0" fmla="*/ 1587640 w 1587640"/>
              <a:gd name="connsiteY0" fmla="*/ 0 h 272193"/>
              <a:gd name="connsiteX1" fmla="*/ 894303 w 1587640"/>
              <a:gd name="connsiteY1" fmla="*/ 271306 h 272193"/>
              <a:gd name="connsiteX2" fmla="*/ 0 w 1587640"/>
              <a:gd name="connsiteY2" fmla="*/ 70339 h 27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640" h="272193">
                <a:moveTo>
                  <a:pt x="1587640" y="0"/>
                </a:moveTo>
                <a:cubicBezTo>
                  <a:pt x="1373275" y="129791"/>
                  <a:pt x="1158910" y="259583"/>
                  <a:pt x="894303" y="271306"/>
                </a:cubicBezTo>
                <a:cubicBezTo>
                  <a:pt x="629696" y="283029"/>
                  <a:pt x="314848" y="176684"/>
                  <a:pt x="0" y="7033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4" y="4617265"/>
            <a:ext cx="3809011" cy="698159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>
            <a:off x="8886318" y="3128355"/>
            <a:ext cx="0" cy="592583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09" y="3336445"/>
            <a:ext cx="350556" cy="19571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87" y="3881503"/>
            <a:ext cx="933027" cy="23899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98" y="1995301"/>
            <a:ext cx="2649796" cy="3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432" y="3017610"/>
            <a:ext cx="3362528" cy="12213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Inflation driven by an </a:t>
            </a:r>
            <a:r>
              <a:rPr kumimoji="1" lang="en-US" altLang="ja-JP" dirty="0" err="1" smtClean="0"/>
              <a:t>inflaton</a:t>
            </a:r>
            <a:r>
              <a:rPr lang="ja-JP" altLang="en-US" dirty="0" smtClean="0"/>
              <a:t> </a:t>
            </a:r>
            <a:r>
              <a:rPr lang="en-US" altLang="ja-JP" dirty="0" smtClean="0"/>
              <a:t>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1456184"/>
            <a:ext cx="8229600" cy="5401816"/>
          </a:xfrm>
        </p:spPr>
        <p:txBody>
          <a:bodyPr/>
          <a:lstStyle/>
          <a:p>
            <a:r>
              <a:rPr lang="en-US" altLang="ja-JP" sz="2400" dirty="0"/>
              <a:t>EOM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sz="2400" dirty="0"/>
              <a:t>Friedman Eq.</a:t>
            </a: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endParaRPr lang="en-US" altLang="ja-JP" sz="2400" dirty="0">
              <a:solidFill>
                <a:srgbClr val="0070C0"/>
              </a:solidFill>
            </a:endParaRPr>
          </a:p>
          <a:p>
            <a:endParaRPr lang="en-US" altLang="ja-JP" sz="900" dirty="0" smtClean="0">
              <a:solidFill>
                <a:srgbClr val="0070C0"/>
              </a:solidFill>
            </a:endParaRP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Slow-roll </a:t>
            </a:r>
            <a:r>
              <a:rPr lang="en-US" altLang="ja-JP" sz="2400" dirty="0">
                <a:solidFill>
                  <a:srgbClr val="0070C0"/>
                </a:solidFill>
              </a:rPr>
              <a:t>conditions</a:t>
            </a:r>
          </a:p>
          <a:p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ja-JP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   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Inflation!!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7057291" y="3696707"/>
            <a:ext cx="4162083" cy="20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7273315" y="1896507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366058" y="1628801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V(φ)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328348" y="3511157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φ</a:t>
            </a:r>
            <a:endParaRPr lang="ja-JP" altLang="en-US" sz="2400" dirty="0"/>
          </a:p>
        </p:txBody>
      </p:sp>
      <p:sp>
        <p:nvSpPr>
          <p:cNvPr id="12" name="円/楕円 11"/>
          <p:cNvSpPr/>
          <p:nvPr/>
        </p:nvSpPr>
        <p:spPr>
          <a:xfrm>
            <a:off x="8747809" y="277076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1" name="図 20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991544" y="4607419"/>
            <a:ext cx="2592288" cy="651399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6843013" y="4466729"/>
            <a:ext cx="4364662" cy="1008112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27"/>
          <p:cNvGrpSpPr/>
          <p:nvPr/>
        </p:nvGrpSpPr>
        <p:grpSpPr>
          <a:xfrm>
            <a:off x="4916152" y="5723052"/>
            <a:ext cx="2448272" cy="842848"/>
            <a:chOff x="3538251" y="1618596"/>
            <a:chExt cx="2448272" cy="842848"/>
          </a:xfrm>
        </p:grpSpPr>
        <p:pic>
          <p:nvPicPr>
            <p:cNvPr id="25" name="図 24" descr="txp_fig.b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4078038" y="1803638"/>
              <a:ext cx="1551458" cy="443084"/>
            </a:xfrm>
            <a:prstGeom prst="rect">
              <a:avLst/>
            </a:prstGeom>
          </p:spPr>
        </p:pic>
        <p:sp>
          <p:nvSpPr>
            <p:cNvPr id="26" name="角丸四角形 25"/>
            <p:cNvSpPr/>
            <p:nvPr/>
          </p:nvSpPr>
          <p:spPr>
            <a:xfrm>
              <a:off x="3538251" y="1618596"/>
              <a:ext cx="2448272" cy="8428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7394295" y="2406080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Slow roll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372390" y="4842868"/>
            <a:ext cx="76426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フリーフォーム 27"/>
          <p:cNvSpPr/>
          <p:nvPr/>
        </p:nvSpPr>
        <p:spPr>
          <a:xfrm rot="20173567" flipV="1">
            <a:off x="7580409" y="3036337"/>
            <a:ext cx="937262" cy="76225"/>
          </a:xfrm>
          <a:custGeom>
            <a:avLst/>
            <a:gdLst>
              <a:gd name="connsiteX0" fmla="*/ 1587640 w 1587640"/>
              <a:gd name="connsiteY0" fmla="*/ 0 h 272193"/>
              <a:gd name="connsiteX1" fmla="*/ 894303 w 1587640"/>
              <a:gd name="connsiteY1" fmla="*/ 271306 h 272193"/>
              <a:gd name="connsiteX2" fmla="*/ 0 w 1587640"/>
              <a:gd name="connsiteY2" fmla="*/ 70339 h 27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640" h="272193">
                <a:moveTo>
                  <a:pt x="1587640" y="0"/>
                </a:moveTo>
                <a:cubicBezTo>
                  <a:pt x="1373275" y="129791"/>
                  <a:pt x="1158910" y="259583"/>
                  <a:pt x="894303" y="271306"/>
                </a:cubicBezTo>
                <a:cubicBezTo>
                  <a:pt x="629696" y="283029"/>
                  <a:pt x="314848" y="176684"/>
                  <a:pt x="0" y="7033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4" y="4617265"/>
            <a:ext cx="3809011" cy="698159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>
            <a:off x="8886318" y="3128355"/>
            <a:ext cx="0" cy="592583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09" y="3336445"/>
            <a:ext cx="350556" cy="19571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87" y="3881503"/>
            <a:ext cx="933027" cy="2389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6" y="1707899"/>
            <a:ext cx="1340085" cy="69952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09" y="3057780"/>
            <a:ext cx="2190195" cy="7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Metric perturbation</a:t>
            </a:r>
            <a:endParaRPr kumimoji="1" lang="ja-JP" altLang="en-US" baseline="-2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Perturbations to FRW metric: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algn="ctr">
              <a:buNone/>
            </a:pPr>
            <a:endParaRPr lang="en-US" altLang="ja-JP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ζ</a:t>
            </a:r>
            <a:r>
              <a:rPr lang="ja-JP" altLang="en-US" dirty="0" smtClean="0">
                <a:solidFill>
                  <a:srgbClr val="0070C0"/>
                </a:solidFill>
              </a:rPr>
              <a:t>： </a:t>
            </a:r>
            <a:r>
              <a:rPr lang="en-US" altLang="ja-JP" dirty="0" smtClean="0">
                <a:solidFill>
                  <a:srgbClr val="0070C0"/>
                </a:solidFill>
              </a:rPr>
              <a:t>Scalar perturbation from </a:t>
            </a:r>
            <a:r>
              <a:rPr lang="en-US" altLang="ja-JP" dirty="0" err="1" smtClean="0">
                <a:solidFill>
                  <a:srgbClr val="0070C0"/>
                </a:solidFill>
              </a:rPr>
              <a:t>inflaton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r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h: Tensor perturbation </a:t>
            </a:r>
          </a:p>
          <a:p>
            <a:pPr algn="ctr">
              <a:buNone/>
            </a:pP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(gravitational wave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itself from inflation energy 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altLang="ja-JP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→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B-mode polarization in CMB photon</a:t>
            </a:r>
            <a:endParaRPr lang="en-US" altLang="ja-JP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61" y="2848781"/>
            <a:ext cx="8781336" cy="5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ζ</a:t>
            </a:r>
            <a:r>
              <a:rPr kumimoji="1" lang="en-US" altLang="ja-JP" dirty="0" smtClean="0"/>
              <a:t> = </a:t>
            </a:r>
            <a:r>
              <a:rPr kumimoji="1" lang="en-US" altLang="ja-JP" dirty="0" err="1" smtClean="0"/>
              <a:t>Inflaton’s</a:t>
            </a:r>
            <a:r>
              <a:rPr kumimoji="1" lang="en-US" altLang="ja-JP" dirty="0" smtClean="0"/>
              <a:t> quantum fluctuation </a:t>
            </a:r>
            <a:r>
              <a:rPr kumimoji="1" lang="en-US" altLang="ja-JP" dirty="0" err="1" smtClean="0"/>
              <a:t>δφ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5732900" y="4852193"/>
            <a:ext cx="545447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2554" y="5297096"/>
            <a:ext cx="3362528" cy="122130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2876183" y="6028005"/>
            <a:ext cx="66247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028583" y="4507453"/>
            <a:ext cx="0" cy="1664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5675295" y="5067763"/>
            <a:ext cx="216024" cy="2406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フリーフォーム 19"/>
          <p:cNvSpPr/>
          <p:nvPr/>
        </p:nvSpPr>
        <p:spPr>
          <a:xfrm rot="20173567" flipV="1">
            <a:off x="4696969" y="5350314"/>
            <a:ext cx="937262" cy="76225"/>
          </a:xfrm>
          <a:custGeom>
            <a:avLst/>
            <a:gdLst>
              <a:gd name="connsiteX0" fmla="*/ 1587640 w 1587640"/>
              <a:gd name="connsiteY0" fmla="*/ 0 h 272193"/>
              <a:gd name="connsiteX1" fmla="*/ 894303 w 1587640"/>
              <a:gd name="connsiteY1" fmla="*/ 271306 h 272193"/>
              <a:gd name="connsiteX2" fmla="*/ 0 w 1587640"/>
              <a:gd name="connsiteY2" fmla="*/ 70339 h 27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640" h="272193">
                <a:moveTo>
                  <a:pt x="1587640" y="0"/>
                </a:moveTo>
                <a:cubicBezTo>
                  <a:pt x="1373275" y="129791"/>
                  <a:pt x="1158910" y="259583"/>
                  <a:pt x="894303" y="271306"/>
                </a:cubicBezTo>
                <a:cubicBezTo>
                  <a:pt x="629696" y="283029"/>
                  <a:pt x="314848" y="176684"/>
                  <a:pt x="0" y="7033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988787" y="5420959"/>
            <a:ext cx="0" cy="592583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4" y="5868013"/>
            <a:ext cx="194981" cy="30807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18" y="6328940"/>
            <a:ext cx="933027" cy="23899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22" y="5649597"/>
            <a:ext cx="350556" cy="19571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4" y="4424387"/>
            <a:ext cx="763352" cy="32464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9829689" y="5788936"/>
            <a:ext cx="134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Inflaton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01592" y="4811248"/>
            <a:ext cx="107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Slow roll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105093" y="5076327"/>
            <a:ext cx="216024" cy="24060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4" y="5246595"/>
            <a:ext cx="647198" cy="20656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49" y="3899543"/>
            <a:ext cx="2366568" cy="765531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9226192" y="4066323"/>
            <a:ext cx="247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Amplitude expanded by </a:t>
            </a:r>
          </a:p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Universe expansion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028582" y="1690688"/>
            <a:ext cx="6472337" cy="16484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5891319" y="3822697"/>
            <a:ext cx="2687602" cy="889957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25" y="1995955"/>
            <a:ext cx="5597160" cy="11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236317"/>
            <a:ext cx="7406556" cy="39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 smtClean="0"/>
              <a:t> CMB fluctuation generated by </a:t>
            </a:r>
            <a:r>
              <a:rPr lang="en-US" altLang="ja-JP" dirty="0" err="1" smtClean="0"/>
              <a:t>inflaton</a:t>
            </a:r>
            <a:endParaRPr kumimoji="1" lang="ja-JP" altLang="en-US" baseline="-2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3633" y="4118791"/>
            <a:ext cx="65126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err="1">
                <a:solidFill>
                  <a:srgbClr val="FF0000"/>
                </a:solidFill>
              </a:rPr>
              <a:t>δφ</a:t>
            </a:r>
            <a:r>
              <a:rPr lang="ja-JP" altLang="en-US" sz="4400" dirty="0"/>
              <a:t>　⇒　</a:t>
            </a:r>
            <a:r>
              <a:rPr lang="en-US" altLang="ja-JP" sz="4400" dirty="0" smtClean="0"/>
              <a:t>ζ</a:t>
            </a:r>
            <a:r>
              <a:rPr lang="ja-JP" altLang="en-US" sz="4400" dirty="0"/>
              <a:t>　⇒　</a:t>
            </a:r>
            <a:r>
              <a:rPr lang="en-US" altLang="ja-JP" sz="4400" dirty="0"/>
              <a:t>ΔT/T </a:t>
            </a:r>
            <a:r>
              <a:rPr lang="ja-JP" altLang="en-US" sz="4400" dirty="0"/>
              <a:t>～</a:t>
            </a:r>
            <a:r>
              <a:rPr lang="en-US" altLang="ja-JP" sz="4400" dirty="0" smtClean="0"/>
              <a:t>10</a:t>
            </a:r>
            <a:r>
              <a:rPr lang="en-US" altLang="ja-JP" sz="4400" baseline="30000" dirty="0" smtClean="0"/>
              <a:t>-5</a:t>
            </a:r>
            <a:r>
              <a:rPr lang="en-US" altLang="ja-JP" sz="4400" baseline="30000" dirty="0"/>
              <a:t> </a:t>
            </a:r>
            <a:r>
              <a:rPr lang="en-US" altLang="ja-JP" sz="4400" dirty="0" smtClean="0"/>
              <a:t> </a:t>
            </a:r>
          </a:p>
          <a:p>
            <a:r>
              <a:rPr lang="en-US" altLang="ja-JP" sz="4400" dirty="0"/>
              <a:t> </a:t>
            </a:r>
            <a:r>
              <a:rPr lang="en-US" altLang="ja-JP" sz="4400" dirty="0" smtClean="0"/>
              <a:t>              h</a:t>
            </a:r>
            <a:endParaRPr lang="en-US" altLang="ja-JP" sz="4400" baseline="30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03713" y="2822647"/>
            <a:ext cx="5424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70C0"/>
                </a:solidFill>
              </a:rPr>
              <a:t>φ decay</a:t>
            </a:r>
            <a:r>
              <a:rPr lang="ja-JP" altLang="en-US" sz="4400" dirty="0"/>
              <a:t>　⇒　</a:t>
            </a:r>
            <a:r>
              <a:rPr lang="en-US" altLang="ja-JP" sz="4400" dirty="0"/>
              <a:t>T </a:t>
            </a:r>
            <a:r>
              <a:rPr lang="ja-JP" altLang="en-US" sz="4400" dirty="0"/>
              <a:t>～ </a:t>
            </a:r>
            <a:r>
              <a:rPr lang="en-US" altLang="ja-JP" sz="4400" dirty="0"/>
              <a:t>2.7K</a:t>
            </a:r>
          </a:p>
        </p:txBody>
      </p:sp>
      <p:sp>
        <p:nvSpPr>
          <p:cNvPr id="3" name="テキスト ボックス 2"/>
          <p:cNvSpPr txBox="1"/>
          <p:nvPr/>
        </p:nvSpPr>
        <p:spPr>
          <a:xfrm rot="19894829">
            <a:off x="5328908" y="466405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⇒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513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140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/>
              <a:t>Theory and observations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52043" y="1378544"/>
            <a:ext cx="1989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600" dirty="0" smtClean="0">
                <a:solidFill>
                  <a:srgbClr val="7030A0"/>
                </a:solidFill>
              </a:rPr>
              <a:t>[Planck collaboration]</a:t>
            </a:r>
            <a:endParaRPr lang="en-US" altLang="ja-JP" sz="1600" dirty="0">
              <a:solidFill>
                <a:srgbClr val="7030A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19536" y="5085184"/>
            <a:ext cx="72347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rgbClr val="FF0000"/>
                </a:solidFill>
              </a:rPr>
              <a:t>P</a:t>
            </a:r>
            <a:r>
              <a:rPr lang="en-US" altLang="ja-JP" sz="2000" baseline="-25000" dirty="0" err="1">
                <a:solidFill>
                  <a:srgbClr val="FF0000"/>
                </a:solidFill>
              </a:rPr>
              <a:t>ζ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: </a:t>
            </a:r>
            <a:r>
              <a:rPr lang="en-US" altLang="ja-JP" sz="2000" dirty="0" smtClean="0">
                <a:solidFill>
                  <a:srgbClr val="0070C0"/>
                </a:solidFill>
              </a:rPr>
              <a:t>Power spectrum </a:t>
            </a:r>
            <a:r>
              <a:rPr lang="en-US" altLang="ja-JP" sz="2000" dirty="0" smtClean="0"/>
              <a:t>=</a:t>
            </a: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/>
              <a:t>(ΔT/T)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from </a:t>
            </a:r>
            <a:r>
              <a:rPr lang="en-US" altLang="ja-JP" sz="2000" dirty="0" smtClean="0"/>
              <a:t>scalar,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>
                <a:solidFill>
                  <a:srgbClr val="FF0000"/>
                </a:solidFill>
              </a:rPr>
              <a:t>n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s</a:t>
            </a:r>
            <a:r>
              <a:rPr lang="en-US" altLang="ja-JP" sz="2000" dirty="0"/>
              <a:t>: </a:t>
            </a:r>
            <a:r>
              <a:rPr lang="en-US" altLang="ja-JP" sz="2000" dirty="0">
                <a:solidFill>
                  <a:srgbClr val="0070C0"/>
                </a:solidFill>
              </a:rPr>
              <a:t>Spectral index </a:t>
            </a:r>
            <a:r>
              <a:rPr lang="en-US" altLang="ja-JP" sz="2000" dirty="0" smtClean="0"/>
              <a:t>=</a:t>
            </a: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/>
              <a:t>scale </a:t>
            </a:r>
            <a:r>
              <a:rPr lang="en-US" altLang="ja-JP" sz="2000" dirty="0"/>
              <a:t>dependence of </a:t>
            </a:r>
            <a:r>
              <a:rPr lang="en-US" altLang="ja-JP" sz="2000" dirty="0" err="1"/>
              <a:t>P</a:t>
            </a:r>
            <a:r>
              <a:rPr lang="en-US" altLang="ja-JP" sz="2000" baseline="-25000" dirty="0" err="1"/>
              <a:t>ζ</a:t>
            </a:r>
            <a:r>
              <a:rPr lang="en-US" altLang="ja-JP" sz="2000" baseline="-25000" dirty="0"/>
              <a:t> 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r</a:t>
            </a:r>
            <a:r>
              <a:rPr lang="en-US" altLang="ja-JP" sz="2000" dirty="0"/>
              <a:t>: </a:t>
            </a:r>
            <a:r>
              <a:rPr lang="en-US" altLang="ja-JP" sz="2000" dirty="0">
                <a:solidFill>
                  <a:srgbClr val="0070C0"/>
                </a:solidFill>
              </a:rPr>
              <a:t>Tensor to scalar </a:t>
            </a:r>
            <a:r>
              <a:rPr lang="en-US" altLang="ja-JP" sz="2000" dirty="0" smtClean="0">
                <a:solidFill>
                  <a:srgbClr val="0070C0"/>
                </a:solidFill>
              </a:rPr>
              <a:t>ratio </a:t>
            </a:r>
            <a:r>
              <a:rPr lang="en-US" altLang="ja-JP" sz="2000" dirty="0" smtClean="0"/>
              <a:t>=</a:t>
            </a: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/>
              <a:t>(ΔT/T)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ratio of gravitational wave to </a:t>
            </a:r>
            <a:r>
              <a:rPr lang="en-US" altLang="ja-JP" sz="2000" dirty="0" smtClean="0"/>
              <a:t>scalar,</a:t>
            </a:r>
            <a:endParaRPr lang="en-US" altLang="ja-JP" sz="2000" dirty="0"/>
          </a:p>
          <a:p>
            <a:endParaRPr lang="en-US" altLang="ja-JP" sz="2000" dirty="0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56" y="6205591"/>
            <a:ext cx="1655569" cy="535777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7557145" y="2821004"/>
            <a:ext cx="4129515" cy="1024761"/>
            <a:chOff x="7084533" y="2841636"/>
            <a:chExt cx="4129515" cy="1024761"/>
          </a:xfrm>
        </p:grpSpPr>
        <p:pic>
          <p:nvPicPr>
            <p:cNvPr id="14" name="図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313" y="3613011"/>
              <a:ext cx="1780713" cy="253386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533" y="2841636"/>
              <a:ext cx="4129515" cy="474657"/>
            </a:xfrm>
            <a:prstGeom prst="rect">
              <a:avLst/>
            </a:prstGeom>
          </p:spPr>
        </p:pic>
      </p:grpSp>
      <p:pic>
        <p:nvPicPr>
          <p:cNvPr id="30" name="図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26" y="5146829"/>
            <a:ext cx="1770072" cy="288200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2044553" y="1547821"/>
            <a:ext cx="4767209" cy="3279370"/>
            <a:chOff x="1613038" y="1547821"/>
            <a:chExt cx="4767209" cy="3279370"/>
          </a:xfrm>
        </p:grpSpPr>
        <p:sp>
          <p:nvSpPr>
            <p:cNvPr id="8" name="角丸四角形 7"/>
            <p:cNvSpPr/>
            <p:nvPr/>
          </p:nvSpPr>
          <p:spPr>
            <a:xfrm>
              <a:off x="1613038" y="1547821"/>
              <a:ext cx="4767209" cy="3279370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0070C0"/>
                </a:solidFill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148" y="2948228"/>
              <a:ext cx="3471812" cy="770072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010" y="3947350"/>
              <a:ext cx="1469601" cy="748189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920" y="1863275"/>
              <a:ext cx="2633996" cy="769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68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(n</a:t>
            </a:r>
            <a:r>
              <a:rPr lang="en-US" altLang="ja-JP" baseline="-25000" dirty="0"/>
              <a:t>s</a:t>
            </a:r>
            <a:r>
              <a:rPr lang="en-US" altLang="ja-JP" dirty="0"/>
              <a:t>, </a:t>
            </a:r>
            <a:r>
              <a:rPr lang="en-US" altLang="ja-JP" dirty="0" smtClean="0"/>
              <a:t>r)-contour: focus on small r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468429" y="1639593"/>
            <a:ext cx="11382195" cy="4503758"/>
            <a:chOff x="468429" y="1732059"/>
            <a:chExt cx="11382195" cy="450375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429" y="2137081"/>
              <a:ext cx="7492392" cy="4098736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898" y="3491345"/>
              <a:ext cx="3186694" cy="305141"/>
            </a:xfrm>
            <a:prstGeom prst="rect">
              <a:avLst/>
            </a:prstGeom>
          </p:spPr>
        </p:pic>
        <p:sp>
          <p:nvSpPr>
            <p:cNvPr id="10" name="角丸四角形 9"/>
            <p:cNvSpPr/>
            <p:nvPr/>
          </p:nvSpPr>
          <p:spPr>
            <a:xfrm>
              <a:off x="8129016" y="2947044"/>
              <a:ext cx="3721608" cy="22128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074023" y="1732059"/>
              <a:ext cx="2521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</a:rPr>
                <a:t>[Planck 2015 collaborations]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137" y="4409271"/>
              <a:ext cx="3237550" cy="338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3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(n</a:t>
            </a:r>
            <a:r>
              <a:rPr lang="en-US" altLang="ja-JP" baseline="-25000" dirty="0"/>
              <a:t>s</a:t>
            </a:r>
            <a:r>
              <a:rPr lang="en-US" altLang="ja-JP" dirty="0"/>
              <a:t>, </a:t>
            </a:r>
            <a:r>
              <a:rPr lang="en-US" altLang="ja-JP" dirty="0" smtClean="0"/>
              <a:t>r)-contour: focus on small r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468429" y="1639593"/>
            <a:ext cx="11382195" cy="4503758"/>
            <a:chOff x="468429" y="1732059"/>
            <a:chExt cx="11382195" cy="450375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429" y="2137081"/>
              <a:ext cx="7492392" cy="4098736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898" y="3491345"/>
              <a:ext cx="3186694" cy="305141"/>
            </a:xfrm>
            <a:prstGeom prst="rect">
              <a:avLst/>
            </a:prstGeom>
          </p:spPr>
        </p:pic>
        <p:sp>
          <p:nvSpPr>
            <p:cNvPr id="10" name="角丸四角形 9"/>
            <p:cNvSpPr/>
            <p:nvPr/>
          </p:nvSpPr>
          <p:spPr>
            <a:xfrm>
              <a:off x="8129016" y="2947044"/>
              <a:ext cx="3721608" cy="22128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074023" y="1732059"/>
              <a:ext cx="2521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</a:rPr>
                <a:t>[Planck 2015 collaborations]</a:t>
              </a:r>
              <a:endParaRPr kumimoji="1" lang="ja-JP" altLang="en-US" sz="1600" dirty="0">
                <a:solidFill>
                  <a:srgbClr val="7030A0"/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137" y="4409271"/>
              <a:ext cx="3237550" cy="33870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2095927" y="4061874"/>
            <a:ext cx="10007126" cy="1864333"/>
            <a:chOff x="2095927" y="4102970"/>
            <a:chExt cx="10007126" cy="186433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29016" y="5382528"/>
              <a:ext cx="39740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>
                  <a:solidFill>
                    <a:srgbClr val="FF0000"/>
                  </a:solidFill>
                </a:rPr>
                <a:t>Small r</a:t>
              </a:r>
              <a:r>
                <a:rPr kumimoji="1" lang="en-US" altLang="ja-JP" sz="3200" dirty="0" smtClean="0"/>
                <a:t> can be favored.</a:t>
              </a:r>
              <a:endParaRPr kumimoji="1" lang="ja-JP" altLang="en-US" sz="3200" dirty="0"/>
            </a:p>
          </p:txBody>
        </p:sp>
        <p:sp>
          <p:nvSpPr>
            <p:cNvPr id="3" name="下矢印 2"/>
            <p:cNvSpPr/>
            <p:nvPr/>
          </p:nvSpPr>
          <p:spPr>
            <a:xfrm>
              <a:off x="2095927" y="4102970"/>
              <a:ext cx="359596" cy="161304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6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19229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2. Flat </a:t>
            </a:r>
            <a:r>
              <a:rPr kumimoji="1" lang="en-US" altLang="ja-JP" dirty="0" err="1" smtClean="0"/>
              <a:t>inflaton</a:t>
            </a:r>
            <a:r>
              <a:rPr kumimoji="1" lang="en-US" altLang="ja-JP" dirty="0" smtClean="0"/>
              <a:t> potential &amp; symmetry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2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3981" y="365125"/>
            <a:ext cx="11301573" cy="1325563"/>
          </a:xfrm>
        </p:spPr>
        <p:txBody>
          <a:bodyPr/>
          <a:lstStyle/>
          <a:p>
            <a:pPr algn="ctr"/>
            <a:r>
              <a:rPr lang="en-US" altLang="ja-JP" dirty="0" err="1" smtClean="0"/>
              <a:t>I</a:t>
            </a:r>
            <a:r>
              <a:rPr kumimoji="1" lang="en-US" altLang="ja-JP" dirty="0" err="1" smtClean="0"/>
              <a:t>nflaton</a:t>
            </a:r>
            <a:r>
              <a:rPr kumimoji="1" lang="en-US" altLang="ja-JP" dirty="0" smtClean="0"/>
              <a:t> potential: </a:t>
            </a:r>
            <a:r>
              <a:rPr lang="en-US" altLang="ja-JP" dirty="0" smtClean="0"/>
              <a:t>very </a:t>
            </a:r>
            <a:r>
              <a:rPr kumimoji="1" lang="en-US" altLang="ja-JP" dirty="0" smtClean="0"/>
              <a:t>small slope and curvature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1731" y="3273086"/>
            <a:ext cx="3362528" cy="122130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2845360" y="4003995"/>
            <a:ext cx="66247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997760" y="2483443"/>
            <a:ext cx="0" cy="1664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5767760" y="3043753"/>
            <a:ext cx="216024" cy="2406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フリーフォーム 8"/>
          <p:cNvSpPr/>
          <p:nvPr/>
        </p:nvSpPr>
        <p:spPr>
          <a:xfrm rot="20173567" flipV="1">
            <a:off x="4825092" y="3277615"/>
            <a:ext cx="937262" cy="76225"/>
          </a:xfrm>
          <a:custGeom>
            <a:avLst/>
            <a:gdLst>
              <a:gd name="connsiteX0" fmla="*/ 1587640 w 1587640"/>
              <a:gd name="connsiteY0" fmla="*/ 0 h 272193"/>
              <a:gd name="connsiteX1" fmla="*/ 894303 w 1587640"/>
              <a:gd name="connsiteY1" fmla="*/ 271306 h 272193"/>
              <a:gd name="connsiteX2" fmla="*/ 0 w 1587640"/>
              <a:gd name="connsiteY2" fmla="*/ 70339 h 27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640" h="272193">
                <a:moveTo>
                  <a:pt x="1587640" y="0"/>
                </a:moveTo>
                <a:cubicBezTo>
                  <a:pt x="1373275" y="129791"/>
                  <a:pt x="1158910" y="259583"/>
                  <a:pt x="894303" y="271306"/>
                </a:cubicBezTo>
                <a:cubicBezTo>
                  <a:pt x="629696" y="283029"/>
                  <a:pt x="314848" y="176684"/>
                  <a:pt x="0" y="7033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957964" y="3396949"/>
            <a:ext cx="0" cy="5925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81" y="3844003"/>
            <a:ext cx="194981" cy="30807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95" y="4304930"/>
            <a:ext cx="933027" cy="23899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99" y="3625587"/>
            <a:ext cx="350556" cy="19571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32899" y="2041609"/>
            <a:ext cx="3765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r = </a:t>
            </a:r>
            <a:r>
              <a:rPr lang="en-US" altLang="ja-JP" sz="3200" dirty="0">
                <a:solidFill>
                  <a:srgbClr val="0070C0"/>
                </a:solidFill>
              </a:rPr>
              <a:t>Slope of </a:t>
            </a:r>
            <a:r>
              <a:rPr lang="en-US" altLang="ja-JP" sz="3200" dirty="0" smtClean="0">
                <a:solidFill>
                  <a:srgbClr val="0070C0"/>
                </a:solidFill>
              </a:rPr>
              <a:t>potential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 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41" y="2400377"/>
            <a:ext cx="763352" cy="32464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98866" y="3764926"/>
            <a:ext cx="134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Inflaton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32" y="4957754"/>
            <a:ext cx="2158055" cy="7309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7" y="4960460"/>
            <a:ext cx="4634512" cy="730909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571946" y="4762295"/>
            <a:ext cx="9123452" cy="112981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5400000">
            <a:off x="3547351" y="60182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&lt;&lt;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5400000">
            <a:off x="5651847" y="60268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&lt;&lt;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5400000">
            <a:off x="8343683" y="60165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&lt;&lt;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84383" y="6382415"/>
            <a:ext cx="519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1                                       1                                                 1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35640" y="6172676"/>
            <a:ext cx="1627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Observations: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09758" y="2928135"/>
            <a:ext cx="107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Slow roll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76815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inflation model	</a:t>
            </a:r>
            <a:r>
              <a:rPr kumimoji="1" lang="ja-JP" altLang="en-US" dirty="0" smtClean="0"/>
              <a:t>↔</a:t>
            </a: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kumimoji="1" lang="en-US" altLang="ja-JP" dirty="0" smtClean="0"/>
              <a:t>Symmetries</a:t>
            </a:r>
            <a:endParaRPr kumimoji="1" lang="ja-JP" altLang="en-US" dirty="0"/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 smtClean="0"/>
              <a:t>What we want to focus 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6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9190" y="365125"/>
            <a:ext cx="10727076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Control</a:t>
            </a:r>
            <a:r>
              <a:rPr kumimoji="1" lang="en-US" altLang="ja-JP" dirty="0" smtClean="0"/>
              <a:t> of </a:t>
            </a:r>
            <a:r>
              <a:rPr lang="en-US" altLang="ja-JP" dirty="0" smtClean="0"/>
              <a:t>potential flatness</a:t>
            </a:r>
            <a:r>
              <a:rPr kumimoji="1" lang="en-US" altLang="ja-JP" dirty="0" smtClean="0"/>
              <a:t> by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5436" cy="435133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Shift </a:t>
            </a:r>
            <a:r>
              <a:rPr lang="en-US" altLang="ja-JP" dirty="0">
                <a:solidFill>
                  <a:srgbClr val="FF0000"/>
                </a:solidFill>
              </a:rPr>
              <a:t>symmetry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              for a flat </a:t>
            </a:r>
            <a:r>
              <a:rPr lang="en-US" altLang="ja-JP" dirty="0" err="1"/>
              <a:t>inflaton</a:t>
            </a:r>
            <a:r>
              <a:rPr lang="en-US" altLang="ja-JP" dirty="0"/>
              <a:t> </a:t>
            </a:r>
            <a:r>
              <a:rPr lang="en-US" altLang="ja-JP" dirty="0" smtClean="0"/>
              <a:t>potential: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kumimoji="1" lang="en-US" altLang="ja-JP" dirty="0" smtClean="0"/>
              <a:t> </a:t>
            </a:r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6" y="1916242"/>
            <a:ext cx="2308234" cy="3019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10" y="2790039"/>
            <a:ext cx="5875679" cy="31814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715837" y="2619908"/>
            <a:ext cx="1941816" cy="64727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6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9190" y="365125"/>
            <a:ext cx="10727076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Control</a:t>
            </a:r>
            <a:r>
              <a:rPr kumimoji="1" lang="en-US" altLang="ja-JP" dirty="0" smtClean="0"/>
              <a:t> of </a:t>
            </a:r>
            <a:r>
              <a:rPr lang="en-US" altLang="ja-JP" dirty="0" smtClean="0"/>
              <a:t>potential flatness</a:t>
            </a:r>
            <a:r>
              <a:rPr kumimoji="1" lang="en-US" altLang="ja-JP" dirty="0" smtClean="0"/>
              <a:t> by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5436" cy="435133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Shift </a:t>
            </a:r>
            <a:r>
              <a:rPr lang="en-US" altLang="ja-JP" dirty="0">
                <a:solidFill>
                  <a:srgbClr val="FF0000"/>
                </a:solidFill>
              </a:rPr>
              <a:t>symmetry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              for a flat </a:t>
            </a:r>
            <a:r>
              <a:rPr lang="en-US" altLang="ja-JP" dirty="0" err="1"/>
              <a:t>inflaton</a:t>
            </a:r>
            <a:r>
              <a:rPr lang="en-US" altLang="ja-JP" dirty="0"/>
              <a:t> </a:t>
            </a:r>
            <a:r>
              <a:rPr lang="en-US" altLang="ja-JP" dirty="0" smtClean="0"/>
              <a:t>potential: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kumimoji="1" lang="en-US" altLang="ja-JP" dirty="0" smtClean="0"/>
              <a:t> </a:t>
            </a:r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6" y="1916242"/>
            <a:ext cx="2308234" cy="3019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10" y="2790039"/>
            <a:ext cx="5875679" cy="31814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715837" y="2619908"/>
            <a:ext cx="1941816" cy="64727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838200" y="3182622"/>
            <a:ext cx="10915436" cy="1789109"/>
            <a:chOff x="838200" y="3182622"/>
            <a:chExt cx="10915436" cy="1789109"/>
          </a:xfrm>
        </p:grpSpPr>
        <p:sp>
          <p:nvSpPr>
            <p:cNvPr id="25" name="正方形/長方形 24"/>
            <p:cNvSpPr/>
            <p:nvPr/>
          </p:nvSpPr>
          <p:spPr>
            <a:xfrm>
              <a:off x="838200" y="3182622"/>
              <a:ext cx="109154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endParaRPr lang="en-US" altLang="ja-JP" sz="2400" dirty="0" smtClean="0"/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en-US" altLang="ja-JP" sz="2400" dirty="0" smtClean="0"/>
                <a:t> Chaotic (</a:t>
              </a:r>
              <a:r>
                <a:rPr lang="en-US" altLang="ja-JP" sz="2400" dirty="0" err="1" smtClean="0"/>
                <a:t>monodromy</a:t>
              </a:r>
              <a:r>
                <a:rPr lang="en-US" altLang="ja-JP" sz="2400" dirty="0" smtClean="0"/>
                <a:t>) inflation: softly-broken </a:t>
              </a:r>
              <a:r>
                <a:rPr lang="en-US" altLang="ja-JP" sz="2400" dirty="0" smtClean="0">
                  <a:solidFill>
                    <a:srgbClr val="0070C0"/>
                  </a:solidFill>
                </a:rPr>
                <a:t>only by a single scale μ</a:t>
              </a:r>
            </a:p>
            <a:p>
              <a:pPr lvl="1" algn="r"/>
              <a:r>
                <a:rPr lang="en-US" altLang="ja-JP" sz="2400" dirty="0" smtClean="0"/>
                <a:t> </a:t>
              </a:r>
              <a:r>
                <a:rPr lang="en-US" altLang="ja-JP" sz="1600" dirty="0">
                  <a:solidFill>
                    <a:srgbClr val="7030A0"/>
                  </a:solidFill>
                </a:rPr>
                <a:t>[Linde]; [Silverstein, </a:t>
              </a:r>
              <a:r>
                <a:rPr lang="en-US" altLang="ja-JP" sz="1600" dirty="0" err="1">
                  <a:solidFill>
                    <a:srgbClr val="7030A0"/>
                  </a:solidFill>
                </a:rPr>
                <a:t>Westphal</a:t>
              </a:r>
              <a:r>
                <a:rPr lang="en-US" altLang="ja-JP" sz="1600" dirty="0">
                  <a:solidFill>
                    <a:srgbClr val="7030A0"/>
                  </a:solidFill>
                </a:rPr>
                <a:t>]; [McAllister, Silverstein, </a:t>
              </a:r>
              <a:r>
                <a:rPr lang="en-US" altLang="ja-JP" sz="1600" dirty="0" err="1">
                  <a:solidFill>
                    <a:srgbClr val="7030A0"/>
                  </a:solidFill>
                </a:rPr>
                <a:t>Westphal</a:t>
              </a:r>
              <a:r>
                <a:rPr lang="en-US" altLang="ja-JP" sz="1600" dirty="0" smtClean="0">
                  <a:solidFill>
                    <a:srgbClr val="7030A0"/>
                  </a:solidFill>
                </a:rPr>
                <a:t>]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678" y="4614214"/>
              <a:ext cx="2308664" cy="357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1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9190" y="365125"/>
            <a:ext cx="10727076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Control</a:t>
            </a:r>
            <a:r>
              <a:rPr kumimoji="1" lang="en-US" altLang="ja-JP" dirty="0" smtClean="0"/>
              <a:t> of </a:t>
            </a:r>
            <a:r>
              <a:rPr lang="en-US" altLang="ja-JP" dirty="0" smtClean="0"/>
              <a:t>potential flatness</a:t>
            </a:r>
            <a:r>
              <a:rPr kumimoji="1" lang="en-US" altLang="ja-JP" dirty="0" smtClean="0"/>
              <a:t> by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5436" cy="435133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Shift </a:t>
            </a:r>
            <a:r>
              <a:rPr lang="en-US" altLang="ja-JP" dirty="0">
                <a:solidFill>
                  <a:srgbClr val="FF0000"/>
                </a:solidFill>
              </a:rPr>
              <a:t>symmetry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              for a flat </a:t>
            </a:r>
            <a:r>
              <a:rPr lang="en-US" altLang="ja-JP" dirty="0" err="1"/>
              <a:t>inflaton</a:t>
            </a:r>
            <a:r>
              <a:rPr lang="en-US" altLang="ja-JP" dirty="0"/>
              <a:t> </a:t>
            </a:r>
            <a:r>
              <a:rPr lang="en-US" altLang="ja-JP" dirty="0" smtClean="0"/>
              <a:t>potential: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kumimoji="1" lang="en-US" altLang="ja-JP" dirty="0" smtClean="0"/>
              <a:t> </a:t>
            </a:r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6" y="1916242"/>
            <a:ext cx="2308234" cy="30190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10" y="2790039"/>
            <a:ext cx="5875679" cy="31814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715837" y="2619908"/>
            <a:ext cx="1941816" cy="64727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838200" y="3182622"/>
            <a:ext cx="10915436" cy="1789109"/>
            <a:chOff x="838200" y="3182622"/>
            <a:chExt cx="10915436" cy="1789109"/>
          </a:xfrm>
        </p:grpSpPr>
        <p:sp>
          <p:nvSpPr>
            <p:cNvPr id="25" name="正方形/長方形 24"/>
            <p:cNvSpPr/>
            <p:nvPr/>
          </p:nvSpPr>
          <p:spPr>
            <a:xfrm>
              <a:off x="838200" y="3182622"/>
              <a:ext cx="109154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endParaRPr lang="en-US" altLang="ja-JP" sz="2400" dirty="0" smtClean="0"/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en-US" altLang="ja-JP" sz="2400" dirty="0" smtClean="0"/>
                <a:t> Chaotic (</a:t>
              </a:r>
              <a:r>
                <a:rPr lang="en-US" altLang="ja-JP" sz="2400" dirty="0" err="1" smtClean="0"/>
                <a:t>monodromy</a:t>
              </a:r>
              <a:r>
                <a:rPr lang="en-US" altLang="ja-JP" sz="2400" dirty="0" smtClean="0"/>
                <a:t>) inflation: softly-broken </a:t>
              </a:r>
              <a:r>
                <a:rPr lang="en-US" altLang="ja-JP" sz="2400" dirty="0">
                  <a:solidFill>
                    <a:srgbClr val="0070C0"/>
                  </a:solidFill>
                </a:rPr>
                <a:t>only by a single scale μ</a:t>
              </a:r>
              <a:endParaRPr lang="en-US" altLang="ja-JP" sz="2400" dirty="0" smtClean="0"/>
            </a:p>
            <a:p>
              <a:pPr lvl="1" algn="r"/>
              <a:r>
                <a:rPr lang="en-US" altLang="ja-JP" sz="2400" dirty="0" smtClean="0"/>
                <a:t> </a:t>
              </a:r>
              <a:r>
                <a:rPr lang="en-US" altLang="ja-JP" sz="1600" dirty="0">
                  <a:solidFill>
                    <a:srgbClr val="7030A0"/>
                  </a:solidFill>
                </a:rPr>
                <a:t>[Linde]; [Silverstein, </a:t>
              </a:r>
              <a:r>
                <a:rPr lang="en-US" altLang="ja-JP" sz="1600" dirty="0" err="1">
                  <a:solidFill>
                    <a:srgbClr val="7030A0"/>
                  </a:solidFill>
                </a:rPr>
                <a:t>Westphal</a:t>
              </a:r>
              <a:r>
                <a:rPr lang="en-US" altLang="ja-JP" sz="1600" dirty="0">
                  <a:solidFill>
                    <a:srgbClr val="7030A0"/>
                  </a:solidFill>
                </a:rPr>
                <a:t>]; [McAllister, Silverstein, </a:t>
              </a:r>
              <a:r>
                <a:rPr lang="en-US" altLang="ja-JP" sz="1600" dirty="0" err="1">
                  <a:solidFill>
                    <a:srgbClr val="7030A0"/>
                  </a:solidFill>
                </a:rPr>
                <a:t>Westphal</a:t>
              </a:r>
              <a:r>
                <a:rPr lang="en-US" altLang="ja-JP" sz="1600" dirty="0" smtClean="0">
                  <a:solidFill>
                    <a:srgbClr val="7030A0"/>
                  </a:solidFill>
                </a:rPr>
                <a:t>]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678" y="4614214"/>
              <a:ext cx="2308664" cy="357517"/>
            </a:xfrm>
            <a:prstGeom prst="rect">
              <a:avLst/>
            </a:prstGeom>
          </p:spPr>
        </p:pic>
      </p:grpSp>
      <p:grpSp>
        <p:nvGrpSpPr>
          <p:cNvPr id="30" name="グループ化 29"/>
          <p:cNvGrpSpPr/>
          <p:nvPr/>
        </p:nvGrpSpPr>
        <p:grpSpPr>
          <a:xfrm>
            <a:off x="846448" y="5331173"/>
            <a:ext cx="11194864" cy="1382831"/>
            <a:chOff x="846448" y="5331173"/>
            <a:chExt cx="10998222" cy="1382831"/>
          </a:xfrm>
        </p:grpSpPr>
        <p:sp>
          <p:nvSpPr>
            <p:cNvPr id="26" name="正方形/長方形 25"/>
            <p:cNvSpPr/>
            <p:nvPr/>
          </p:nvSpPr>
          <p:spPr>
            <a:xfrm>
              <a:off x="846448" y="5331173"/>
              <a:ext cx="10998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Wingdings" panose="05000000000000000000" pitchFamily="2" charset="2"/>
                <a:buChar char="Ø"/>
              </a:pPr>
              <a:r>
                <a:rPr lang="en-US" altLang="ja-JP" sz="2400" dirty="0" smtClean="0"/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Natural </a:t>
              </a:r>
              <a:r>
                <a:rPr lang="en-US" altLang="ja-JP" sz="2400" dirty="0">
                  <a:solidFill>
                    <a:srgbClr val="FF0000"/>
                  </a:solidFill>
                </a:rPr>
                <a:t>inflation</a:t>
              </a:r>
              <a:r>
                <a:rPr lang="en-US" altLang="ja-JP" sz="2400" dirty="0"/>
                <a:t>: broken </a:t>
              </a:r>
              <a:r>
                <a:rPr lang="en-US" altLang="ja-JP" sz="2400" dirty="0" smtClean="0"/>
                <a:t>but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a discrete </a:t>
              </a:r>
              <a:r>
                <a:rPr lang="en-US" altLang="ja-JP" sz="2400" dirty="0">
                  <a:solidFill>
                    <a:srgbClr val="FF0000"/>
                  </a:solidFill>
                </a:rPr>
                <a:t>shift symmetry below Λ</a:t>
              </a:r>
              <a:r>
                <a:rPr lang="ja-JP" altLang="en-US" sz="2400" dirty="0">
                  <a:solidFill>
                    <a:srgbClr val="FF0000"/>
                  </a:solidFill>
                </a:rPr>
                <a:t>    </a:t>
              </a:r>
              <a:r>
                <a:rPr lang="en-US" altLang="ja-JP" sz="1600" dirty="0">
                  <a:solidFill>
                    <a:srgbClr val="7030A0"/>
                  </a:solidFill>
                </a:rPr>
                <a:t>[</a:t>
              </a:r>
              <a:r>
                <a:rPr lang="ja-JP" altLang="en-US" sz="1600" dirty="0">
                  <a:solidFill>
                    <a:srgbClr val="7030A0"/>
                  </a:solidFill>
                </a:rPr>
                <a:t>Freese, Frieman</a:t>
              </a:r>
              <a:r>
                <a:rPr lang="en-US" altLang="ja-JP" sz="1600" dirty="0">
                  <a:solidFill>
                    <a:srgbClr val="7030A0"/>
                  </a:solidFill>
                </a:rPr>
                <a:t>, </a:t>
              </a:r>
              <a:r>
                <a:rPr lang="ja-JP" altLang="en-US" sz="1600" dirty="0">
                  <a:solidFill>
                    <a:srgbClr val="7030A0"/>
                  </a:solidFill>
                </a:rPr>
                <a:t>Olinto</a:t>
              </a:r>
              <a:r>
                <a:rPr lang="en-US" altLang="ja-JP" sz="1600" dirty="0">
                  <a:solidFill>
                    <a:srgbClr val="7030A0"/>
                  </a:solidFill>
                </a:rPr>
                <a:t>]</a:t>
              </a:r>
              <a:endParaRPr lang="ja-JP" altLang="en-US" sz="4400" dirty="0"/>
            </a:p>
          </p:txBody>
        </p:sp>
        <p:pic>
          <p:nvPicPr>
            <p:cNvPr id="29" name="図 2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041" y="5957673"/>
              <a:ext cx="5010798" cy="756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3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Natural inflation</a:t>
            </a:r>
            <a:r>
              <a:rPr kumimoji="1" lang="en-US" altLang="ja-JP" dirty="0" smtClean="0"/>
              <a:t> &amp; discrete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190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090684" y="1645672"/>
            <a:ext cx="9021444" cy="1335847"/>
            <a:chOff x="991798" y="1809729"/>
            <a:chExt cx="9021444" cy="1335847"/>
          </a:xfrm>
        </p:grpSpPr>
        <p:sp>
          <p:nvSpPr>
            <p:cNvPr id="8" name="正方形/長方形 7"/>
            <p:cNvSpPr/>
            <p:nvPr/>
          </p:nvSpPr>
          <p:spPr>
            <a:xfrm>
              <a:off x="991798" y="1809729"/>
              <a:ext cx="90214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70C0"/>
                  </a:solidFill>
                </a:rPr>
                <a:t>Natural inflation</a:t>
              </a:r>
              <a:r>
                <a:rPr lang="en-US" altLang="ja-JP" sz="2800" dirty="0" smtClean="0"/>
                <a:t>: well-controlled by a discrete shift symmetry</a:t>
              </a:r>
              <a:endParaRPr lang="ja-JP" altLang="en-US" sz="2800" dirty="0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028" y="2453108"/>
              <a:ext cx="4168930" cy="692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Natural inflation</a:t>
            </a:r>
            <a:r>
              <a:rPr kumimoji="1" lang="en-US" altLang="ja-JP" dirty="0" smtClean="0"/>
              <a:t> &amp; discrete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190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864" y="3101678"/>
            <a:ext cx="5901496" cy="3681973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1090684" y="1645672"/>
            <a:ext cx="9021444" cy="1335847"/>
            <a:chOff x="991798" y="1809729"/>
            <a:chExt cx="9021444" cy="1335847"/>
          </a:xfrm>
        </p:grpSpPr>
        <p:sp>
          <p:nvSpPr>
            <p:cNvPr id="8" name="正方形/長方形 7"/>
            <p:cNvSpPr/>
            <p:nvPr/>
          </p:nvSpPr>
          <p:spPr>
            <a:xfrm>
              <a:off x="991798" y="1809729"/>
              <a:ext cx="90214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70C0"/>
                  </a:solidFill>
                </a:rPr>
                <a:t>Natural inflation</a:t>
              </a:r>
              <a:r>
                <a:rPr lang="en-US" altLang="ja-JP" sz="2800" dirty="0" smtClean="0"/>
                <a:t>: well-controlled by a discrete shift symmetry</a:t>
              </a:r>
              <a:endParaRPr lang="ja-JP" altLang="en-US" sz="2800" dirty="0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028" y="2453108"/>
              <a:ext cx="4168930" cy="692468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4130540" y="598570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Small 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96000" y="4021946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Large f (V=φ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0173" y="3826289"/>
            <a:ext cx="3892283" cy="1974749"/>
            <a:chOff x="982410" y="4016302"/>
            <a:chExt cx="3892283" cy="1974749"/>
          </a:xfrm>
        </p:grpSpPr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344" y="4291489"/>
              <a:ext cx="2541358" cy="658562"/>
            </a:xfrm>
            <a:prstGeom prst="rect">
              <a:avLst/>
            </a:prstGeom>
          </p:spPr>
        </p:pic>
        <p:sp>
          <p:nvSpPr>
            <p:cNvPr id="10" name="角丸四角形 9"/>
            <p:cNvSpPr/>
            <p:nvPr/>
          </p:nvSpPr>
          <p:spPr>
            <a:xfrm>
              <a:off x="982410" y="4016302"/>
              <a:ext cx="3892283" cy="197474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232" y="5266407"/>
              <a:ext cx="1247017" cy="550036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1432844" y="5331545"/>
              <a:ext cx="123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Remark: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図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65" y="5065160"/>
            <a:ext cx="2099434" cy="9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Natural inflation and f-dependence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</a:t>
            </a:r>
            <a:r>
              <a:rPr lang="ja-JP" altLang="en-US" dirty="0" smtClean="0">
                <a:solidFill>
                  <a:srgbClr val="FF0000"/>
                </a:solidFill>
              </a:rPr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small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φ</a:t>
            </a:r>
            <a:r>
              <a:rPr lang="en-US" altLang="ja-JP" baseline="-25000" dirty="0" err="1" smtClean="0"/>
              <a:t>inf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 is near hilltop for a long slow-roll:  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f </a:t>
            </a:r>
            <a:r>
              <a:rPr lang="ja-JP" altLang="en-US" dirty="0">
                <a:solidFill>
                  <a:srgbClr val="FF0000"/>
                </a:solidFill>
              </a:rPr>
              <a:t>→ </a:t>
            </a:r>
            <a:r>
              <a:rPr lang="en-US" altLang="ja-JP" dirty="0">
                <a:solidFill>
                  <a:srgbClr val="FF0000"/>
                </a:solidFill>
              </a:rPr>
              <a:t>large</a:t>
            </a:r>
            <a:r>
              <a:rPr lang="en-US" altLang="ja-JP" dirty="0"/>
              <a:t>: Chaotic inflation</a:t>
            </a:r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46" y="4767801"/>
            <a:ext cx="5532654" cy="7046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57" y="2808325"/>
            <a:ext cx="4162044" cy="378368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5972723" y="3814518"/>
            <a:ext cx="5894051" cy="484101"/>
            <a:chOff x="5551356" y="1828522"/>
            <a:chExt cx="5894051" cy="484101"/>
          </a:xfrm>
        </p:grpSpPr>
        <p:sp>
          <p:nvSpPr>
            <p:cNvPr id="9" name="フリーフォーム 8"/>
            <p:cNvSpPr/>
            <p:nvPr/>
          </p:nvSpPr>
          <p:spPr>
            <a:xfrm>
              <a:off x="5551356" y="1828522"/>
              <a:ext cx="5894051" cy="484101"/>
            </a:xfrm>
            <a:custGeom>
              <a:avLst/>
              <a:gdLst>
                <a:gd name="connsiteX0" fmla="*/ 0 w 4017196"/>
                <a:gd name="connsiteY0" fmla="*/ 1993188 h 1993188"/>
                <a:gd name="connsiteX1" fmla="*/ 739740 w 4017196"/>
                <a:gd name="connsiteY1" fmla="*/ 30824 h 1993188"/>
                <a:gd name="connsiteX2" fmla="*/ 1551398 w 4017196"/>
                <a:gd name="connsiteY2" fmla="*/ 1972639 h 1993188"/>
                <a:gd name="connsiteX3" fmla="*/ 2342508 w 4017196"/>
                <a:gd name="connsiteY3" fmla="*/ 1 h 1993188"/>
                <a:gd name="connsiteX4" fmla="*/ 3102796 w 4017196"/>
                <a:gd name="connsiteY4" fmla="*/ 1982913 h 1993188"/>
                <a:gd name="connsiteX5" fmla="*/ 4017196 w 4017196"/>
                <a:gd name="connsiteY5" fmla="*/ 30824 h 199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7196" h="1993188">
                  <a:moveTo>
                    <a:pt x="0" y="1993188"/>
                  </a:moveTo>
                  <a:cubicBezTo>
                    <a:pt x="240587" y="1013718"/>
                    <a:pt x="481174" y="34249"/>
                    <a:pt x="739740" y="30824"/>
                  </a:cubicBezTo>
                  <a:cubicBezTo>
                    <a:pt x="998306" y="27399"/>
                    <a:pt x="1284270" y="1977776"/>
                    <a:pt x="1551398" y="1972639"/>
                  </a:cubicBezTo>
                  <a:cubicBezTo>
                    <a:pt x="1818526" y="1967502"/>
                    <a:pt x="2083942" y="-1711"/>
                    <a:pt x="2342508" y="1"/>
                  </a:cubicBezTo>
                  <a:cubicBezTo>
                    <a:pt x="2601074" y="1713"/>
                    <a:pt x="2823681" y="1977776"/>
                    <a:pt x="3102796" y="1982913"/>
                  </a:cubicBezTo>
                  <a:cubicBezTo>
                    <a:pt x="3381911" y="1988050"/>
                    <a:pt x="3699553" y="1009437"/>
                    <a:pt x="4017196" y="308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251535" y="1978173"/>
              <a:ext cx="142452" cy="1485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 rot="20173567">
              <a:off x="7760006" y="2117361"/>
              <a:ext cx="451465" cy="60832"/>
            </a:xfrm>
            <a:custGeom>
              <a:avLst/>
              <a:gdLst>
                <a:gd name="connsiteX0" fmla="*/ 1587640 w 1587640"/>
                <a:gd name="connsiteY0" fmla="*/ 0 h 272193"/>
                <a:gd name="connsiteX1" fmla="*/ 894303 w 1587640"/>
                <a:gd name="connsiteY1" fmla="*/ 271306 h 272193"/>
                <a:gd name="connsiteX2" fmla="*/ 0 w 1587640"/>
                <a:gd name="connsiteY2" fmla="*/ 70339 h 2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640" h="272193">
                  <a:moveTo>
                    <a:pt x="1587640" y="0"/>
                  </a:moveTo>
                  <a:cubicBezTo>
                    <a:pt x="1373275" y="129791"/>
                    <a:pt x="1158910" y="259583"/>
                    <a:pt x="894303" y="271306"/>
                  </a:cubicBezTo>
                  <a:cubicBezTo>
                    <a:pt x="629696" y="283029"/>
                    <a:pt x="314848" y="176684"/>
                    <a:pt x="0" y="7033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8673841" y="1768006"/>
            <a:ext cx="3060101" cy="597346"/>
            <a:chOff x="8261847" y="3811621"/>
            <a:chExt cx="3060101" cy="597346"/>
          </a:xfrm>
        </p:grpSpPr>
        <p:sp>
          <p:nvSpPr>
            <p:cNvPr id="11" name="フリーフォーム 10"/>
            <p:cNvSpPr/>
            <p:nvPr/>
          </p:nvSpPr>
          <p:spPr>
            <a:xfrm>
              <a:off x="8261847" y="3924866"/>
              <a:ext cx="3060101" cy="484101"/>
            </a:xfrm>
            <a:custGeom>
              <a:avLst/>
              <a:gdLst>
                <a:gd name="connsiteX0" fmla="*/ 0 w 4017196"/>
                <a:gd name="connsiteY0" fmla="*/ 1993188 h 1993188"/>
                <a:gd name="connsiteX1" fmla="*/ 739740 w 4017196"/>
                <a:gd name="connsiteY1" fmla="*/ 30824 h 1993188"/>
                <a:gd name="connsiteX2" fmla="*/ 1551398 w 4017196"/>
                <a:gd name="connsiteY2" fmla="*/ 1972639 h 1993188"/>
                <a:gd name="connsiteX3" fmla="*/ 2342508 w 4017196"/>
                <a:gd name="connsiteY3" fmla="*/ 1 h 1993188"/>
                <a:gd name="connsiteX4" fmla="*/ 3102796 w 4017196"/>
                <a:gd name="connsiteY4" fmla="*/ 1982913 h 1993188"/>
                <a:gd name="connsiteX5" fmla="*/ 4017196 w 4017196"/>
                <a:gd name="connsiteY5" fmla="*/ 30824 h 199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7196" h="1993188">
                  <a:moveTo>
                    <a:pt x="0" y="1993188"/>
                  </a:moveTo>
                  <a:cubicBezTo>
                    <a:pt x="240587" y="1013718"/>
                    <a:pt x="481174" y="34249"/>
                    <a:pt x="739740" y="30824"/>
                  </a:cubicBezTo>
                  <a:cubicBezTo>
                    <a:pt x="998306" y="27399"/>
                    <a:pt x="1284270" y="1977776"/>
                    <a:pt x="1551398" y="1972639"/>
                  </a:cubicBezTo>
                  <a:cubicBezTo>
                    <a:pt x="1818526" y="1967502"/>
                    <a:pt x="2083942" y="-1711"/>
                    <a:pt x="2342508" y="1"/>
                  </a:cubicBezTo>
                  <a:cubicBezTo>
                    <a:pt x="2601074" y="1713"/>
                    <a:pt x="2823681" y="1977776"/>
                    <a:pt x="3102796" y="1982913"/>
                  </a:cubicBezTo>
                  <a:cubicBezTo>
                    <a:pt x="3381911" y="1988050"/>
                    <a:pt x="3699553" y="1009437"/>
                    <a:pt x="4017196" y="308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858815" y="3811621"/>
              <a:ext cx="142452" cy="14857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 rot="19000130" flipV="1">
              <a:off x="9424656" y="4086077"/>
              <a:ext cx="462377" cy="45719"/>
            </a:xfrm>
            <a:custGeom>
              <a:avLst/>
              <a:gdLst>
                <a:gd name="connsiteX0" fmla="*/ 1587640 w 1587640"/>
                <a:gd name="connsiteY0" fmla="*/ 0 h 272193"/>
                <a:gd name="connsiteX1" fmla="*/ 894303 w 1587640"/>
                <a:gd name="connsiteY1" fmla="*/ 271306 h 272193"/>
                <a:gd name="connsiteX2" fmla="*/ 0 w 1587640"/>
                <a:gd name="connsiteY2" fmla="*/ 70339 h 2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640" h="272193">
                  <a:moveTo>
                    <a:pt x="1587640" y="0"/>
                  </a:moveTo>
                  <a:cubicBezTo>
                    <a:pt x="1373275" y="129791"/>
                    <a:pt x="1158910" y="259583"/>
                    <a:pt x="894303" y="271306"/>
                  </a:cubicBezTo>
                  <a:cubicBezTo>
                    <a:pt x="629696" y="283029"/>
                    <a:pt x="314848" y="176684"/>
                    <a:pt x="0" y="7033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8349590" y="5988272"/>
            <a:ext cx="252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: </a:t>
            </a:r>
            <a:r>
              <a:rPr kumimoji="1" lang="en-US" altLang="ja-JP" sz="2800" dirty="0" smtClean="0"/>
              <a:t>e-folding</a:t>
            </a:r>
            <a:endParaRPr kumimoji="1" lang="ja-JP" altLang="en-US" sz="2800" dirty="0"/>
          </a:p>
        </p:txBody>
      </p:sp>
      <p:sp>
        <p:nvSpPr>
          <p:cNvPr id="21" name="角丸四角形 20"/>
          <p:cNvSpPr/>
          <p:nvPr/>
        </p:nvSpPr>
        <p:spPr>
          <a:xfrm>
            <a:off x="2178117" y="5743254"/>
            <a:ext cx="7907755" cy="996593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57" y="5903450"/>
            <a:ext cx="5754439" cy="7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Natural inflation</a:t>
            </a:r>
            <a:r>
              <a:rPr kumimoji="1" lang="en-US" altLang="ja-JP" dirty="0" smtClean="0"/>
              <a:t> &amp; discrete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190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864" y="3101678"/>
            <a:ext cx="5901496" cy="3681973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1090684" y="1645672"/>
            <a:ext cx="9021444" cy="1335847"/>
            <a:chOff x="991798" y="1809729"/>
            <a:chExt cx="9021444" cy="1335847"/>
          </a:xfrm>
        </p:grpSpPr>
        <p:sp>
          <p:nvSpPr>
            <p:cNvPr id="8" name="正方形/長方形 7"/>
            <p:cNvSpPr/>
            <p:nvPr/>
          </p:nvSpPr>
          <p:spPr>
            <a:xfrm>
              <a:off x="991798" y="1809729"/>
              <a:ext cx="90214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70C0"/>
                  </a:solidFill>
                </a:rPr>
                <a:t>Natural inflation</a:t>
              </a:r>
              <a:r>
                <a:rPr lang="en-US" altLang="ja-JP" sz="2800" dirty="0" smtClean="0"/>
                <a:t>: well-controlled by a discrete shift symmetry</a:t>
              </a:r>
              <a:endParaRPr lang="ja-JP" altLang="en-US" sz="2800" dirty="0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028" y="2453108"/>
              <a:ext cx="4168930" cy="692468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4130540" y="598570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Small 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96000" y="4021946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Large f (V=φ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65" y="5065160"/>
            <a:ext cx="2099434" cy="99892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8603" y="3758861"/>
            <a:ext cx="5038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But, w</a:t>
            </a:r>
            <a:r>
              <a:rPr kumimoji="1" lang="en-US" altLang="ja-JP" sz="2400" dirty="0" smtClean="0"/>
              <a:t>ant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a smaller r.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kumimoji="1" lang="en-US" altLang="ja-JP" sz="2400" dirty="0">
              <a:solidFill>
                <a:srgbClr val="0070C0"/>
              </a:solidFill>
            </a:endParaRPr>
          </a:p>
          <a:p>
            <a:endParaRPr lang="en-US" altLang="ja-JP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70C0"/>
                </a:solidFill>
              </a:rPr>
              <a:t>f &gt; 5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M</a:t>
            </a:r>
            <a:r>
              <a:rPr lang="en-US" altLang="ja-JP" sz="2400" baseline="-25000" dirty="0" err="1" smtClean="0">
                <a:solidFill>
                  <a:srgbClr val="0070C0"/>
                </a:solidFill>
              </a:rPr>
              <a:t>Pl</a:t>
            </a:r>
            <a:r>
              <a:rPr lang="en-US" altLang="ja-JP" sz="2400" baseline="-250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>
                <a:solidFill>
                  <a:srgbClr val="0070C0"/>
                </a:solidFill>
              </a:rPr>
              <a:t>:</a:t>
            </a:r>
            <a:r>
              <a:rPr lang="en-US" altLang="ja-JP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   Weak gravity conjecture?</a:t>
            </a:r>
            <a:endParaRPr kumimoji="1" lang="ja-JP" alt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 rot="17393555">
            <a:off x="4786432" y="3203256"/>
            <a:ext cx="267873" cy="3049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2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Natural inflation for a small r?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An idea: a cancellation against a big cosine function in potential</a:t>
            </a:r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2520515" y="2810197"/>
            <a:ext cx="2520230" cy="1100951"/>
          </a:xfrm>
          <a:custGeom>
            <a:avLst/>
            <a:gdLst>
              <a:gd name="connsiteX0" fmla="*/ 0 w 4017196"/>
              <a:gd name="connsiteY0" fmla="*/ 1993188 h 1993188"/>
              <a:gd name="connsiteX1" fmla="*/ 739740 w 4017196"/>
              <a:gd name="connsiteY1" fmla="*/ 30824 h 1993188"/>
              <a:gd name="connsiteX2" fmla="*/ 1551398 w 4017196"/>
              <a:gd name="connsiteY2" fmla="*/ 1972639 h 1993188"/>
              <a:gd name="connsiteX3" fmla="*/ 2342508 w 4017196"/>
              <a:gd name="connsiteY3" fmla="*/ 1 h 1993188"/>
              <a:gd name="connsiteX4" fmla="*/ 3102796 w 4017196"/>
              <a:gd name="connsiteY4" fmla="*/ 1982913 h 1993188"/>
              <a:gd name="connsiteX5" fmla="*/ 4017196 w 4017196"/>
              <a:gd name="connsiteY5" fmla="*/ 30824 h 199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196" h="1993188">
                <a:moveTo>
                  <a:pt x="0" y="1993188"/>
                </a:moveTo>
                <a:cubicBezTo>
                  <a:pt x="240587" y="1013718"/>
                  <a:pt x="481174" y="34249"/>
                  <a:pt x="739740" y="30824"/>
                </a:cubicBezTo>
                <a:cubicBezTo>
                  <a:pt x="998306" y="27399"/>
                  <a:pt x="1284270" y="1977776"/>
                  <a:pt x="1551398" y="1972639"/>
                </a:cubicBezTo>
                <a:cubicBezTo>
                  <a:pt x="1818526" y="1967502"/>
                  <a:pt x="2083942" y="-1711"/>
                  <a:pt x="2342508" y="1"/>
                </a:cubicBezTo>
                <a:cubicBezTo>
                  <a:pt x="2601074" y="1713"/>
                  <a:pt x="2823681" y="1977776"/>
                  <a:pt x="3102796" y="1982913"/>
                </a:cubicBezTo>
                <a:cubicBezTo>
                  <a:pt x="3381911" y="1988050"/>
                  <a:pt x="3699553" y="1009437"/>
                  <a:pt x="4017196" y="308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7130255" y="2719345"/>
            <a:ext cx="2671291" cy="1191803"/>
          </a:xfrm>
          <a:custGeom>
            <a:avLst/>
            <a:gdLst>
              <a:gd name="connsiteX0" fmla="*/ 0 w 2948683"/>
              <a:gd name="connsiteY0" fmla="*/ 1 h 1407561"/>
              <a:gd name="connsiteX1" fmla="*/ 534256 w 2948683"/>
              <a:gd name="connsiteY1" fmla="*/ 1335642 h 1407561"/>
              <a:gd name="connsiteX2" fmla="*/ 1202076 w 2948683"/>
              <a:gd name="connsiteY2" fmla="*/ 20549 h 1407561"/>
              <a:gd name="connsiteX3" fmla="*/ 1715784 w 2948683"/>
              <a:gd name="connsiteY3" fmla="*/ 1397287 h 1407561"/>
              <a:gd name="connsiteX4" fmla="*/ 2352782 w 2948683"/>
              <a:gd name="connsiteY4" fmla="*/ 1 h 1407561"/>
              <a:gd name="connsiteX5" fmla="*/ 2948683 w 2948683"/>
              <a:gd name="connsiteY5" fmla="*/ 1407561 h 140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8683" h="1407561">
                <a:moveTo>
                  <a:pt x="0" y="1"/>
                </a:moveTo>
                <a:cubicBezTo>
                  <a:pt x="166955" y="666109"/>
                  <a:pt x="333910" y="1332217"/>
                  <a:pt x="534256" y="1335642"/>
                </a:cubicBezTo>
                <a:cubicBezTo>
                  <a:pt x="734602" y="1339067"/>
                  <a:pt x="1005155" y="10275"/>
                  <a:pt x="1202076" y="20549"/>
                </a:cubicBezTo>
                <a:cubicBezTo>
                  <a:pt x="1398997" y="30823"/>
                  <a:pt x="1524000" y="1400712"/>
                  <a:pt x="1715784" y="1397287"/>
                </a:cubicBezTo>
                <a:cubicBezTo>
                  <a:pt x="1907568" y="1393862"/>
                  <a:pt x="2147299" y="-1711"/>
                  <a:pt x="2352782" y="1"/>
                </a:cubicBezTo>
                <a:cubicBezTo>
                  <a:pt x="2558265" y="1713"/>
                  <a:pt x="2753474" y="704637"/>
                  <a:pt x="2948683" y="14075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49205" y="3386787"/>
            <a:ext cx="1065835" cy="17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03434" y="2753473"/>
            <a:ext cx="7980" cy="83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5" y="2422302"/>
            <a:ext cx="588995" cy="25049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9" y="3459240"/>
            <a:ext cx="194981" cy="30807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29" y="4398457"/>
            <a:ext cx="678238" cy="237741"/>
          </a:xfrm>
          <a:prstGeom prst="rect">
            <a:avLst/>
          </a:prstGeom>
        </p:spPr>
      </p:pic>
      <p:sp>
        <p:nvSpPr>
          <p:cNvPr id="20" name="加算記号 19"/>
          <p:cNvSpPr/>
          <p:nvPr/>
        </p:nvSpPr>
        <p:spPr>
          <a:xfrm>
            <a:off x="5659439" y="3063014"/>
            <a:ext cx="816645" cy="7924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741531" y="5504667"/>
            <a:ext cx="1119936" cy="43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175" y="5504667"/>
            <a:ext cx="3362528" cy="122130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51" y="4304618"/>
            <a:ext cx="2411998" cy="26523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619948" y="5653653"/>
            <a:ext cx="299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Flatter &amp; low potential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7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Multi-natural inflation: a bottom-up approach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Modification for it: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Adding cosine function(s) to natural inflation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6617" y="1426935"/>
            <a:ext cx="9657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[Czerny, Takahashi]; [Czerny, TH, Takahashi]; [TH, Takahashi]; [Kobayashi, Takahashi];[Czerny, Kobayashi, Takahashi]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2" y="2598900"/>
            <a:ext cx="5925423" cy="7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Multi-natural inflation: a bottom-up approach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Modification for it: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Adding cosine function(s) to natural inflation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96617" y="1426935"/>
            <a:ext cx="9657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[Czerny, Takahashi]; [Czerny, TH, Takahashi]; [TH, Takahashi]; [Kobayashi, Takahashi];[Czerny, Kobayashi, Takahashi]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2" y="2598900"/>
            <a:ext cx="5925423" cy="708675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57105" y="3647833"/>
            <a:ext cx="11584207" cy="3089072"/>
            <a:chOff x="457105" y="3647833"/>
            <a:chExt cx="11584207" cy="308907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105" y="3647833"/>
              <a:ext cx="3919688" cy="3089072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851952" y="4152506"/>
              <a:ext cx="718936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solidFill>
                    <a:srgbClr val="0070C0"/>
                  </a:solidFill>
                </a:rPr>
                <a:t>r 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&lt; 0.11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kumimoji="1"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sz="2400" dirty="0" smtClean="0">
                  <a:solidFill>
                    <a:srgbClr val="0070C0"/>
                  </a:solidFill>
                </a:rPr>
                <a:t>f</a:t>
              </a:r>
              <a:r>
                <a:rPr kumimoji="1" lang="en-US" altLang="ja-JP" sz="2400" baseline="-25000" dirty="0" smtClean="0">
                  <a:solidFill>
                    <a:srgbClr val="0070C0"/>
                  </a:solidFill>
                </a:rPr>
                <a:t>1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, f</a:t>
              </a:r>
              <a:r>
                <a:rPr kumimoji="1" lang="en-US" altLang="ja-JP" sz="2400" baseline="-25000" dirty="0" smtClean="0">
                  <a:solidFill>
                    <a:srgbClr val="0070C0"/>
                  </a:solidFill>
                </a:rPr>
                <a:t>2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 &lt; </a:t>
              </a:r>
              <a:r>
                <a:rPr kumimoji="1" lang="en-US" altLang="ja-JP" sz="2400" dirty="0" err="1" smtClean="0">
                  <a:solidFill>
                    <a:srgbClr val="0070C0"/>
                  </a:solidFill>
                </a:rPr>
                <a:t>M</a:t>
              </a:r>
              <a:r>
                <a:rPr kumimoji="1" lang="en-US" altLang="ja-JP" sz="2400" baseline="-25000" dirty="0" err="1" smtClean="0">
                  <a:solidFill>
                    <a:srgbClr val="0070C0"/>
                  </a:solidFill>
                </a:rPr>
                <a:t>Pl</a:t>
              </a:r>
              <a:r>
                <a:rPr lang="en-US" altLang="ja-JP" sz="2400" baseline="-25000" dirty="0">
                  <a:solidFill>
                    <a:srgbClr val="0070C0"/>
                  </a:solidFill>
                </a:rPr>
                <a:t> </a:t>
              </a:r>
              <a:r>
                <a:rPr lang="en-US" altLang="ja-JP" sz="2400" dirty="0"/>
                <a:t> </a:t>
              </a:r>
              <a:r>
                <a:rPr lang="en-US" altLang="ja-JP" sz="2400" dirty="0" smtClean="0"/>
                <a:t>via a tuning:</a:t>
              </a:r>
            </a:p>
            <a:p>
              <a:endParaRPr lang="en-US" altLang="ja-JP" sz="2400" dirty="0" smtClean="0"/>
            </a:p>
            <a:p>
              <a:r>
                <a:rPr lang="ja-JP" altLang="en-US" sz="2400" dirty="0" smtClean="0"/>
                <a:t>     </a:t>
              </a:r>
              <a:r>
                <a:rPr lang="ja-JP" altLang="en-US" sz="2400" dirty="0" smtClean="0">
                  <a:solidFill>
                    <a:srgbClr val="0070C0"/>
                  </a:solidFill>
                </a:rPr>
                <a:t>→  </a:t>
              </a:r>
              <a:r>
                <a:rPr lang="en-US" altLang="ja-JP" sz="2400" dirty="0" smtClean="0">
                  <a:solidFill>
                    <a:srgbClr val="0070C0"/>
                  </a:solidFill>
                </a:rPr>
                <a:t>Good against weak </a:t>
              </a:r>
              <a:r>
                <a:rPr lang="en-US" altLang="ja-JP" sz="2400" dirty="0">
                  <a:solidFill>
                    <a:srgbClr val="0070C0"/>
                  </a:solidFill>
                </a:rPr>
                <a:t>gravity </a:t>
              </a:r>
              <a:r>
                <a:rPr lang="en-US" altLang="ja-JP" sz="2400" dirty="0" smtClean="0">
                  <a:solidFill>
                    <a:srgbClr val="0070C0"/>
                  </a:solidFill>
                </a:rPr>
                <a:t>conjecture.</a:t>
              </a:r>
              <a:endParaRPr lang="en-US" altLang="ja-JP" sz="2400" dirty="0">
                <a:solidFill>
                  <a:srgbClr val="0070C0"/>
                </a:solidFill>
              </a:endParaRPr>
            </a:p>
            <a:p>
              <a:r>
                <a:rPr lang="en-US" altLang="ja-JP" sz="2000" dirty="0" smtClean="0"/>
                <a:t>    </a:t>
              </a:r>
            </a:p>
            <a:p>
              <a:pPr algn="r"/>
              <a:r>
                <a:rPr lang="en-US" altLang="ja-JP" sz="2000" dirty="0" smtClean="0"/>
                <a:t>Cf. Possible to have a modulation for f</a:t>
              </a:r>
              <a:r>
                <a:rPr lang="en-US" altLang="ja-JP" sz="2000" baseline="-25000" dirty="0" smtClean="0"/>
                <a:t>1</a:t>
              </a:r>
              <a:r>
                <a:rPr lang="en-US" altLang="ja-JP" sz="2000" dirty="0" smtClean="0"/>
                <a:t> &gt;&gt; f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 smtClean="0"/>
                <a:t> &amp; B &lt;&lt; 1 (Running n</a:t>
              </a:r>
              <a:r>
                <a:rPr lang="en-US" altLang="ja-JP" sz="2000" baseline="-25000" dirty="0" smtClean="0"/>
                <a:t>s</a:t>
              </a:r>
              <a:r>
                <a:rPr lang="en-US" altLang="ja-JP" sz="2000" dirty="0" smtClean="0"/>
                <a:t>). </a:t>
              </a:r>
              <a:endParaRPr lang="en-US" altLang="ja-JP" sz="2000" dirty="0"/>
            </a:p>
          </p:txBody>
        </p:sp>
        <p:pic>
          <p:nvPicPr>
            <p:cNvPr id="24" name="図 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003" y="4928560"/>
              <a:ext cx="3250504" cy="41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35" y="3287525"/>
            <a:ext cx="4952928" cy="46658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Planck unit in this talk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98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A UV completion and compactification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 Q. How is this model </a:t>
            </a:r>
            <a:r>
              <a:rPr lang="en-US" altLang="ja-JP" dirty="0"/>
              <a:t>controlled? </a:t>
            </a:r>
            <a:r>
              <a:rPr lang="en-US" altLang="ja-JP" dirty="0" smtClean="0"/>
              <a:t>:</a:t>
            </a:r>
          </a:p>
          <a:p>
            <a:pPr lvl="1"/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 What are discrete symmetries for control?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dirty="0" smtClean="0"/>
              <a:t>What are their origins?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2206" y="3955560"/>
            <a:ext cx="9996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A. Discrete symmetry from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compactification of extra dimension</a:t>
            </a:r>
            <a:r>
              <a:rPr kumimoji="1" lang="en-US" altLang="ja-JP" sz="2800" dirty="0" smtClean="0"/>
              <a:t> </a:t>
            </a:r>
          </a:p>
          <a:p>
            <a:r>
              <a:rPr lang="en-US" altLang="ja-JP" sz="2800" dirty="0" smtClean="0"/>
              <a:t>           </a:t>
            </a:r>
            <a:r>
              <a:rPr lang="ja-JP" altLang="en-US" sz="2800" dirty="0" smtClean="0"/>
              <a:t>∵ </a:t>
            </a:r>
            <a:r>
              <a:rPr kumimoji="1" lang="en-US" altLang="ja-JP" sz="2400" dirty="0" smtClean="0"/>
              <a:t>Discreteness </a:t>
            </a:r>
            <a:r>
              <a:rPr kumimoji="1" lang="ja-JP" altLang="en-US" sz="2400" dirty="0" smtClean="0"/>
              <a:t>＝</a:t>
            </a:r>
            <a:r>
              <a:rPr kumimoji="1" lang="en-US" altLang="ja-JP" sz="2400" dirty="0" smtClean="0"/>
              <a:t> Compactness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46" y="5468743"/>
            <a:ext cx="2366582" cy="380386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6543874" y="4555002"/>
            <a:ext cx="1716843" cy="1945299"/>
            <a:chOff x="8712486" y="3929709"/>
            <a:chExt cx="2599865" cy="2686846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8712486" y="4931592"/>
              <a:ext cx="1808252" cy="1684963"/>
              <a:chOff x="9421402" y="4798030"/>
              <a:chExt cx="1808252" cy="1684963"/>
            </a:xfrm>
          </p:grpSpPr>
          <p:sp>
            <p:nvSpPr>
              <p:cNvPr id="7" name="円弧 6"/>
              <p:cNvSpPr/>
              <p:nvPr/>
            </p:nvSpPr>
            <p:spPr>
              <a:xfrm>
                <a:off x="9421402" y="4798030"/>
                <a:ext cx="1808252" cy="1684963"/>
              </a:xfrm>
              <a:prstGeom prst="arc">
                <a:avLst>
                  <a:gd name="adj1" fmla="val 16200000"/>
                  <a:gd name="adj2" fmla="val 161283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矢印コネクタ 8"/>
              <p:cNvCxnSpPr/>
              <p:nvPr/>
            </p:nvCxnSpPr>
            <p:spPr>
              <a:xfrm flipV="1">
                <a:off x="10335802" y="4993240"/>
                <a:ext cx="575353" cy="6639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10623481" y="5219275"/>
                <a:ext cx="308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f</a:t>
                </a:r>
                <a:endParaRPr kumimoji="1" lang="ja-JP" altLang="en-US" sz="2800" dirty="0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10068678" y="3929709"/>
              <a:ext cx="1243673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φ-space </a:t>
              </a:r>
            </a:p>
            <a:p>
              <a:pPr algn="ctr"/>
              <a:r>
                <a:rPr kumimoji="1" lang="en-US" altLang="ja-JP" sz="2000" dirty="0" smtClean="0"/>
                <a:t>on a circle</a:t>
              </a:r>
              <a:endParaRPr kumimoji="1" lang="ja-JP" altLang="en-US" sz="2000" dirty="0"/>
            </a:p>
          </p:txBody>
        </p:sp>
      </p:grpSp>
      <p:pic>
        <p:nvPicPr>
          <p:cNvPr id="13" name="Picture 2" descr="C:\Users\T_Higaki\Desktop\Torus_illust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381" y="5426693"/>
            <a:ext cx="1491769" cy="1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8851344" y="4574780"/>
            <a:ext cx="333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Compactification of extra dim.</a:t>
            </a:r>
          </a:p>
          <a:p>
            <a:r>
              <a:rPr kumimoji="1" lang="en-US" altLang="ja-JP" sz="2000" dirty="0" smtClean="0"/>
              <a:t>relevant to φ-periodicity</a:t>
            </a:r>
            <a:endParaRPr kumimoji="1" lang="ja-JP" altLang="en-US" sz="2000" dirty="0"/>
          </a:p>
        </p:txBody>
      </p:sp>
      <p:sp>
        <p:nvSpPr>
          <p:cNvPr id="8" name="左右矢印 7"/>
          <p:cNvSpPr/>
          <p:nvPr/>
        </p:nvSpPr>
        <p:spPr>
          <a:xfrm>
            <a:off x="8357367" y="5635516"/>
            <a:ext cx="821933" cy="3871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9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29862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3. </a:t>
            </a:r>
            <a:r>
              <a:rPr lang="en-US" altLang="ja-JP" dirty="0"/>
              <a:t>A UV completion in the string </a:t>
            </a:r>
            <a:r>
              <a:rPr lang="en-US" altLang="ja-JP" dirty="0" smtClean="0"/>
              <a:t>theory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8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/>
          <p:cNvGrpSpPr/>
          <p:nvPr/>
        </p:nvGrpSpPr>
        <p:grpSpPr>
          <a:xfrm>
            <a:off x="6382704" y="3028142"/>
            <a:ext cx="4189401" cy="2283602"/>
            <a:chOff x="683568" y="3573016"/>
            <a:chExt cx="5926557" cy="3191837"/>
          </a:xfrm>
        </p:grpSpPr>
        <p:pic>
          <p:nvPicPr>
            <p:cNvPr id="61" name="Picture 2" descr="C:\Users\Tetsutaro Higaki\Desktop\calabi_yau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3573016"/>
              <a:ext cx="5926557" cy="3191837"/>
            </a:xfrm>
            <a:prstGeom prst="rect">
              <a:avLst/>
            </a:prstGeom>
            <a:noFill/>
          </p:spPr>
        </p:pic>
        <p:sp>
          <p:nvSpPr>
            <p:cNvPr id="62" name="正方形/長方形 61"/>
            <p:cNvSpPr/>
            <p:nvPr/>
          </p:nvSpPr>
          <p:spPr>
            <a:xfrm>
              <a:off x="3347864" y="6093296"/>
              <a:ext cx="136815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563887" y="4293096"/>
              <a:ext cx="3046237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String theory</a:t>
            </a:r>
            <a:r>
              <a:rPr lang="en-US" altLang="ja-JP" dirty="0"/>
              <a:t> </a:t>
            </a:r>
            <a:r>
              <a:rPr lang="en-US" altLang="ja-JP" dirty="0" smtClean="0"/>
              <a:t>as the origin </a:t>
            </a:r>
            <a:r>
              <a:rPr lang="en-US" altLang="ja-JP" dirty="0"/>
              <a:t>of </a:t>
            </a:r>
            <a:r>
              <a:rPr lang="en-US" altLang="ja-JP" dirty="0" smtClean="0"/>
              <a:t>forces &amp; matter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" y="1271432"/>
            <a:ext cx="12192000" cy="5257800"/>
          </a:xfrm>
        </p:spPr>
        <p:txBody>
          <a:bodyPr/>
          <a:lstStyle/>
          <a:p>
            <a:pPr algn="ctr">
              <a:buNone/>
            </a:pPr>
            <a:r>
              <a:rPr lang="en-US" altLang="ja-JP" dirty="0" smtClean="0"/>
              <a:t>	</a:t>
            </a:r>
            <a:endParaRPr lang="en-US" altLang="ja-JP" sz="3600" b="1" dirty="0"/>
          </a:p>
        </p:txBody>
      </p:sp>
      <p:sp>
        <p:nvSpPr>
          <p:cNvPr id="22" name="円/楕円 21"/>
          <p:cNvSpPr/>
          <p:nvPr/>
        </p:nvSpPr>
        <p:spPr>
          <a:xfrm>
            <a:off x="11222468" y="24814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8414156" y="3921561"/>
            <a:ext cx="1584176" cy="2203917"/>
          </a:xfrm>
          <a:custGeom>
            <a:avLst/>
            <a:gdLst>
              <a:gd name="connsiteX0" fmla="*/ 65964 w 1785582"/>
              <a:gd name="connsiteY0" fmla="*/ 1555845 h 1555845"/>
              <a:gd name="connsiteX1" fmla="*/ 65964 w 1785582"/>
              <a:gd name="connsiteY1" fmla="*/ 1064525 h 1555845"/>
              <a:gd name="connsiteX2" fmla="*/ 461749 w 1785582"/>
              <a:gd name="connsiteY2" fmla="*/ 1160060 h 1555845"/>
              <a:gd name="connsiteX3" fmla="*/ 502692 w 1785582"/>
              <a:gd name="connsiteY3" fmla="*/ 709684 h 1555845"/>
              <a:gd name="connsiteX4" fmla="*/ 830238 w 1785582"/>
              <a:gd name="connsiteY4" fmla="*/ 832513 h 1555845"/>
              <a:gd name="connsiteX5" fmla="*/ 898477 w 1785582"/>
              <a:gd name="connsiteY5" fmla="*/ 491319 h 1555845"/>
              <a:gd name="connsiteX6" fmla="*/ 1307910 w 1785582"/>
              <a:gd name="connsiteY6" fmla="*/ 627797 h 1555845"/>
              <a:gd name="connsiteX7" fmla="*/ 1335206 w 1785582"/>
              <a:gd name="connsiteY7" fmla="*/ 163773 h 1555845"/>
              <a:gd name="connsiteX8" fmla="*/ 1649104 w 1785582"/>
              <a:gd name="connsiteY8" fmla="*/ 232012 h 1555845"/>
              <a:gd name="connsiteX9" fmla="*/ 1785582 w 1785582"/>
              <a:gd name="connsiteY9" fmla="*/ 0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5582" h="1555845">
                <a:moveTo>
                  <a:pt x="65964" y="1555845"/>
                </a:moveTo>
                <a:cubicBezTo>
                  <a:pt x="32982" y="1343167"/>
                  <a:pt x="0" y="1130489"/>
                  <a:pt x="65964" y="1064525"/>
                </a:cubicBezTo>
                <a:cubicBezTo>
                  <a:pt x="131928" y="998561"/>
                  <a:pt x="388961" y="1219200"/>
                  <a:pt x="461749" y="1160060"/>
                </a:cubicBezTo>
                <a:cubicBezTo>
                  <a:pt x="534537" y="1100920"/>
                  <a:pt x="441277" y="764275"/>
                  <a:pt x="502692" y="709684"/>
                </a:cubicBezTo>
                <a:cubicBezTo>
                  <a:pt x="564107" y="655093"/>
                  <a:pt x="764274" y="868907"/>
                  <a:pt x="830238" y="832513"/>
                </a:cubicBezTo>
                <a:cubicBezTo>
                  <a:pt x="896202" y="796119"/>
                  <a:pt x="818865" y="525438"/>
                  <a:pt x="898477" y="491319"/>
                </a:cubicBezTo>
                <a:cubicBezTo>
                  <a:pt x="978089" y="457200"/>
                  <a:pt x="1235122" y="682388"/>
                  <a:pt x="1307910" y="627797"/>
                </a:cubicBezTo>
                <a:cubicBezTo>
                  <a:pt x="1380698" y="573206"/>
                  <a:pt x="1278340" y="229737"/>
                  <a:pt x="1335206" y="163773"/>
                </a:cubicBezTo>
                <a:cubicBezTo>
                  <a:pt x="1392072" y="97809"/>
                  <a:pt x="1574041" y="259308"/>
                  <a:pt x="1649104" y="232012"/>
                </a:cubicBezTo>
                <a:cubicBezTo>
                  <a:pt x="1724167" y="204717"/>
                  <a:pt x="1754874" y="102358"/>
                  <a:pt x="1785582" y="0"/>
                </a:cubicBezTo>
              </a:path>
            </a:pathLst>
          </a:cu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H="1">
            <a:off x="9998332" y="2625416"/>
            <a:ext cx="1224136" cy="1224136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フリーフォーム 26"/>
          <p:cNvSpPr/>
          <p:nvPr/>
        </p:nvSpPr>
        <p:spPr>
          <a:xfrm>
            <a:off x="10012767" y="3854196"/>
            <a:ext cx="1701421" cy="1978926"/>
          </a:xfrm>
          <a:custGeom>
            <a:avLst/>
            <a:gdLst>
              <a:gd name="connsiteX0" fmla="*/ 1610436 w 1701421"/>
              <a:gd name="connsiteY0" fmla="*/ 1978926 h 1978926"/>
              <a:gd name="connsiteX1" fmla="*/ 1624084 w 1701421"/>
              <a:gd name="connsiteY1" fmla="*/ 1310185 h 1978926"/>
              <a:gd name="connsiteX2" fmla="*/ 1146412 w 1701421"/>
              <a:gd name="connsiteY2" fmla="*/ 1473959 h 1978926"/>
              <a:gd name="connsiteX3" fmla="*/ 1214651 w 1701421"/>
              <a:gd name="connsiteY3" fmla="*/ 887105 h 1978926"/>
              <a:gd name="connsiteX4" fmla="*/ 655093 w 1701421"/>
              <a:gd name="connsiteY4" fmla="*/ 982639 h 1978926"/>
              <a:gd name="connsiteX5" fmla="*/ 723332 w 1701421"/>
              <a:gd name="connsiteY5" fmla="*/ 300251 h 1978926"/>
              <a:gd name="connsiteX6" fmla="*/ 191069 w 1701421"/>
              <a:gd name="connsiteY6" fmla="*/ 327547 h 1978926"/>
              <a:gd name="connsiteX7" fmla="*/ 0 w 1701421"/>
              <a:gd name="connsiteY7" fmla="*/ 0 h 197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421" h="1978926">
                <a:moveTo>
                  <a:pt x="1610436" y="1978926"/>
                </a:moveTo>
                <a:cubicBezTo>
                  <a:pt x="1655928" y="1686636"/>
                  <a:pt x="1701421" y="1394346"/>
                  <a:pt x="1624084" y="1310185"/>
                </a:cubicBezTo>
                <a:cubicBezTo>
                  <a:pt x="1546747" y="1226024"/>
                  <a:pt x="1214651" y="1544472"/>
                  <a:pt x="1146412" y="1473959"/>
                </a:cubicBezTo>
                <a:cubicBezTo>
                  <a:pt x="1078173" y="1403446"/>
                  <a:pt x="1296537" y="968992"/>
                  <a:pt x="1214651" y="887105"/>
                </a:cubicBezTo>
                <a:cubicBezTo>
                  <a:pt x="1132765" y="805218"/>
                  <a:pt x="736979" y="1080448"/>
                  <a:pt x="655093" y="982639"/>
                </a:cubicBezTo>
                <a:cubicBezTo>
                  <a:pt x="573207" y="884830"/>
                  <a:pt x="800669" y="409433"/>
                  <a:pt x="723332" y="300251"/>
                </a:cubicBezTo>
                <a:cubicBezTo>
                  <a:pt x="645995" y="191069"/>
                  <a:pt x="311624" y="377589"/>
                  <a:pt x="191069" y="327547"/>
                </a:cubicBezTo>
                <a:cubicBezTo>
                  <a:pt x="70514" y="277505"/>
                  <a:pt x="35257" y="138752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9985471" y="3895140"/>
            <a:ext cx="1655928" cy="1910686"/>
          </a:xfrm>
          <a:custGeom>
            <a:avLst/>
            <a:gdLst>
              <a:gd name="connsiteX0" fmla="*/ 1501254 w 1655928"/>
              <a:gd name="connsiteY0" fmla="*/ 1910686 h 1910686"/>
              <a:gd name="connsiteX1" fmla="*/ 1596788 w 1655928"/>
              <a:gd name="connsiteY1" fmla="*/ 1392071 h 1910686"/>
              <a:gd name="connsiteX2" fmla="*/ 1146412 w 1655928"/>
              <a:gd name="connsiteY2" fmla="*/ 1583140 h 1910686"/>
              <a:gd name="connsiteX3" fmla="*/ 1119116 w 1655928"/>
              <a:gd name="connsiteY3" fmla="*/ 1023582 h 1910686"/>
              <a:gd name="connsiteX4" fmla="*/ 668740 w 1655928"/>
              <a:gd name="connsiteY4" fmla="*/ 1064525 h 1910686"/>
              <a:gd name="connsiteX5" fmla="*/ 614149 w 1655928"/>
              <a:gd name="connsiteY5" fmla="*/ 423080 h 1910686"/>
              <a:gd name="connsiteX6" fmla="*/ 177421 w 1655928"/>
              <a:gd name="connsiteY6" fmla="*/ 395785 h 1910686"/>
              <a:gd name="connsiteX7" fmla="*/ 0 w 1655928"/>
              <a:gd name="connsiteY7" fmla="*/ 0 h 19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928" h="1910686">
                <a:moveTo>
                  <a:pt x="1501254" y="1910686"/>
                </a:moveTo>
                <a:cubicBezTo>
                  <a:pt x="1578591" y="1678674"/>
                  <a:pt x="1655928" y="1446662"/>
                  <a:pt x="1596788" y="1392071"/>
                </a:cubicBezTo>
                <a:cubicBezTo>
                  <a:pt x="1537648" y="1337480"/>
                  <a:pt x="1226024" y="1644555"/>
                  <a:pt x="1146412" y="1583140"/>
                </a:cubicBezTo>
                <a:cubicBezTo>
                  <a:pt x="1066800" y="1521725"/>
                  <a:pt x="1198728" y="1110018"/>
                  <a:pt x="1119116" y="1023582"/>
                </a:cubicBezTo>
                <a:cubicBezTo>
                  <a:pt x="1039504" y="937146"/>
                  <a:pt x="752901" y="1164609"/>
                  <a:pt x="668740" y="1064525"/>
                </a:cubicBezTo>
                <a:cubicBezTo>
                  <a:pt x="584579" y="964441"/>
                  <a:pt x="696036" y="534537"/>
                  <a:pt x="614149" y="423080"/>
                </a:cubicBezTo>
                <a:cubicBezTo>
                  <a:pt x="532262" y="311623"/>
                  <a:pt x="279779" y="466298"/>
                  <a:pt x="177421" y="395785"/>
                </a:cubicBezTo>
                <a:cubicBezTo>
                  <a:pt x="75063" y="325272"/>
                  <a:pt x="37531" y="162636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8414156" y="59377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7857929" y="3849552"/>
            <a:ext cx="2141192" cy="116917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7935776" y="3348619"/>
            <a:ext cx="2062558" cy="50093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9854316" y="3705536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26"/>
          <p:cNvGrpSpPr/>
          <p:nvPr/>
        </p:nvGrpSpPr>
        <p:grpSpPr>
          <a:xfrm>
            <a:off x="207172" y="2215498"/>
            <a:ext cx="5793699" cy="4269377"/>
            <a:chOff x="-573627" y="980728"/>
            <a:chExt cx="5793699" cy="4269377"/>
          </a:xfrm>
        </p:grpSpPr>
        <p:sp>
          <p:nvSpPr>
            <p:cNvPr id="37" name="円/楕円 36"/>
            <p:cNvSpPr/>
            <p:nvPr/>
          </p:nvSpPr>
          <p:spPr>
            <a:xfrm>
              <a:off x="0" y="980728"/>
              <a:ext cx="5220072" cy="388843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FFFF00"/>
                  </a:solidFill>
                </a:rPr>
                <a:t>S</a:t>
              </a:r>
              <a:endParaRPr lang="ja-JP" alt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5" name="グループ化 19"/>
            <p:cNvGrpSpPr/>
            <p:nvPr/>
          </p:nvGrpSpPr>
          <p:grpSpPr>
            <a:xfrm>
              <a:off x="3684200" y="3255367"/>
              <a:ext cx="1104918" cy="893713"/>
              <a:chOff x="826493" y="519063"/>
              <a:chExt cx="1104918" cy="893713"/>
            </a:xfrm>
          </p:grpSpPr>
          <p:sp>
            <p:nvSpPr>
              <p:cNvPr id="51" name="ドーナツ 50"/>
              <p:cNvSpPr/>
              <p:nvPr/>
            </p:nvSpPr>
            <p:spPr>
              <a:xfrm>
                <a:off x="899592" y="1124744"/>
                <a:ext cx="1008112" cy="288032"/>
              </a:xfrm>
              <a:prstGeom prst="donut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826493" y="519063"/>
                <a:ext cx="1104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Gravity</a:t>
                </a:r>
                <a:endParaRPr lang="ja-JP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グループ化 20"/>
            <p:cNvGrpSpPr/>
            <p:nvPr/>
          </p:nvGrpSpPr>
          <p:grpSpPr>
            <a:xfrm>
              <a:off x="-573627" y="1628800"/>
              <a:ext cx="5542929" cy="3621305"/>
              <a:chOff x="-266404" y="1641289"/>
              <a:chExt cx="5542929" cy="3621305"/>
            </a:xfrm>
          </p:grpSpPr>
          <p:sp>
            <p:nvSpPr>
              <p:cNvPr id="41" name="平行四辺形 40"/>
              <p:cNvSpPr/>
              <p:nvPr/>
            </p:nvSpPr>
            <p:spPr>
              <a:xfrm>
                <a:off x="611560" y="2852936"/>
                <a:ext cx="2880320" cy="360040"/>
              </a:xfrm>
              <a:prstGeom prst="parallelogram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2" name="平行四辺形 41"/>
              <p:cNvSpPr/>
              <p:nvPr/>
            </p:nvSpPr>
            <p:spPr>
              <a:xfrm rot="20577163">
                <a:off x="1756847" y="1641289"/>
                <a:ext cx="1252431" cy="2597291"/>
              </a:xfrm>
              <a:prstGeom prst="parallelogram">
                <a:avLst>
                  <a:gd name="adj" fmla="val 6243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43" name="直線コネクタ 42"/>
              <p:cNvCxnSpPr/>
              <p:nvPr/>
            </p:nvCxnSpPr>
            <p:spPr>
              <a:xfrm>
                <a:off x="2195736" y="3212976"/>
                <a:ext cx="504056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正方形/長方形 43"/>
              <p:cNvSpPr/>
              <p:nvPr/>
            </p:nvSpPr>
            <p:spPr>
              <a:xfrm>
                <a:off x="2555776" y="2924944"/>
                <a:ext cx="432048" cy="2160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45" name="直線コネクタ 44"/>
              <p:cNvCxnSpPr>
                <a:endCxn id="42" idx="2"/>
              </p:cNvCxnSpPr>
              <p:nvPr/>
            </p:nvCxnSpPr>
            <p:spPr>
              <a:xfrm flipV="1">
                <a:off x="2195736" y="2870976"/>
                <a:ext cx="412217" cy="3420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>
                <a:stCxn id="42" idx="2"/>
              </p:cNvCxnSpPr>
              <p:nvPr/>
            </p:nvCxnSpPr>
            <p:spPr>
              <a:xfrm>
                <a:off x="2607953" y="2870976"/>
                <a:ext cx="19831" cy="342000"/>
              </a:xfrm>
              <a:prstGeom prst="line">
                <a:avLst/>
              </a:prstGeom>
              <a:ln w="28575">
                <a:solidFill>
                  <a:schemeClr val="tx2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フリーフォーム 46"/>
              <p:cNvSpPr/>
              <p:nvPr/>
            </p:nvSpPr>
            <p:spPr>
              <a:xfrm>
                <a:off x="847622" y="2623732"/>
                <a:ext cx="748145" cy="371763"/>
              </a:xfrm>
              <a:custGeom>
                <a:avLst/>
                <a:gdLst>
                  <a:gd name="connsiteX0" fmla="*/ 0 w 748145"/>
                  <a:gd name="connsiteY0" fmla="*/ 371763 h 371763"/>
                  <a:gd name="connsiteX1" fmla="*/ 290945 w 748145"/>
                  <a:gd name="connsiteY1" fmla="*/ 11545 h 371763"/>
                  <a:gd name="connsiteX2" fmla="*/ 748145 w 748145"/>
                  <a:gd name="connsiteY2" fmla="*/ 302491 h 37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8145" h="371763">
                    <a:moveTo>
                      <a:pt x="0" y="371763"/>
                    </a:moveTo>
                    <a:cubicBezTo>
                      <a:pt x="83127" y="197426"/>
                      <a:pt x="166254" y="23090"/>
                      <a:pt x="290945" y="11545"/>
                    </a:cubicBezTo>
                    <a:cubicBezTo>
                      <a:pt x="415636" y="0"/>
                      <a:pt x="581890" y="151245"/>
                      <a:pt x="748145" y="302491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699389" y="1971712"/>
                <a:ext cx="995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Gauge</a:t>
                </a:r>
                <a:endParaRPr lang="en-US" altLang="ja-JP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-266404" y="4308487"/>
                <a:ext cx="55429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D-brane</a:t>
                </a:r>
                <a:endParaRPr lang="en-US" altLang="ja-JP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altLang="ja-JP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(Membrane upon which open strings end)</a:t>
                </a:r>
                <a:endParaRPr lang="en-US" altLang="ja-JP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2413185" y="2469023"/>
                <a:ext cx="547255" cy="554181"/>
              </a:xfrm>
              <a:custGeom>
                <a:avLst/>
                <a:gdLst>
                  <a:gd name="connsiteX0" fmla="*/ 0 w 547255"/>
                  <a:gd name="connsiteY0" fmla="*/ 0 h 554181"/>
                  <a:gd name="connsiteX1" fmla="*/ 457200 w 547255"/>
                  <a:gd name="connsiteY1" fmla="*/ 249381 h 554181"/>
                  <a:gd name="connsiteX2" fmla="*/ 540328 w 547255"/>
                  <a:gd name="connsiteY2" fmla="*/ 554181 h 55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7255" h="554181">
                    <a:moveTo>
                      <a:pt x="0" y="0"/>
                    </a:moveTo>
                    <a:cubicBezTo>
                      <a:pt x="183572" y="78509"/>
                      <a:pt x="367145" y="157018"/>
                      <a:pt x="457200" y="249381"/>
                    </a:cubicBezTo>
                    <a:cubicBezTo>
                      <a:pt x="547255" y="341745"/>
                      <a:pt x="543791" y="447963"/>
                      <a:pt x="540328" y="554181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2652657" y="2031231"/>
              <a:ext cx="1075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Matter</a:t>
              </a:r>
              <a:endPara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55" name="直線コネクタ 54"/>
          <p:cNvCxnSpPr/>
          <p:nvPr/>
        </p:nvCxnSpPr>
        <p:spPr>
          <a:xfrm flipH="1" flipV="1">
            <a:off x="4844166" y="2539534"/>
            <a:ext cx="2341248" cy="139571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5083310" y="3962633"/>
            <a:ext cx="2072908" cy="16247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040218" y="5550365"/>
            <a:ext cx="22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6 dim.</a:t>
            </a:r>
            <a:endParaRPr lang="en-US" altLang="ja-JP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72574" y="2521494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～</a:t>
            </a:r>
            <a:r>
              <a:rPr lang="en-US" altLang="ja-JP" sz="2000" dirty="0" smtClean="0"/>
              <a:t> 10</a:t>
            </a:r>
            <a:r>
              <a:rPr lang="en-US" altLang="ja-JP" sz="2000" baseline="30000" dirty="0" smtClean="0"/>
              <a:t>-33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cm(?)</a:t>
            </a:r>
            <a:endParaRPr lang="ja-JP" altLang="en-US" sz="2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387249" y="2513434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～</a:t>
            </a:r>
            <a:r>
              <a:rPr lang="en-US" altLang="ja-JP" sz="2000" dirty="0" smtClean="0"/>
              <a:t> 10</a:t>
            </a:r>
            <a:r>
              <a:rPr lang="en-US" altLang="ja-JP" sz="2000" baseline="30000" dirty="0" smtClean="0"/>
              <a:t>-16</a:t>
            </a:r>
            <a:r>
              <a:rPr lang="en-US" altLang="ja-JP" sz="2000" dirty="0" smtClean="0"/>
              <a:t> cm</a:t>
            </a:r>
            <a:endParaRPr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679882" y="2513434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～ </a:t>
            </a: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-32</a:t>
            </a:r>
            <a:r>
              <a:rPr lang="en-US" altLang="ja-JP" sz="2000" dirty="0" smtClean="0"/>
              <a:t> cm (?)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20930" y="2874461"/>
            <a:ext cx="83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Matter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357046" y="5893043"/>
            <a:ext cx="225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Gauge bosons</a:t>
            </a:r>
          </a:p>
          <a:p>
            <a:pPr algn="ctr"/>
            <a:r>
              <a:rPr lang="en-US" altLang="ja-JP" dirty="0" smtClean="0"/>
              <a:t>(Gluon, photon, W/Z)</a:t>
            </a:r>
            <a:endParaRPr kumimoji="1" lang="en-US" altLang="ja-JP" dirty="0" smtClean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1145834" y="5985132"/>
            <a:ext cx="85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27651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String theory compactification on torus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712" y="1825624"/>
            <a:ext cx="11674548" cy="4883519"/>
          </a:xfrm>
        </p:spPr>
        <p:txBody>
          <a:bodyPr/>
          <a:lstStyle/>
          <a:p>
            <a:r>
              <a:rPr kumimoji="1" lang="en-US" altLang="ja-JP" dirty="0" smtClean="0"/>
              <a:t>Let 10D = 4D</a:t>
            </a:r>
            <a:r>
              <a:rPr lang="en-US" altLang="ja-JP" dirty="0"/>
              <a:t> </a:t>
            </a:r>
            <a:r>
              <a:rPr lang="en-US" altLang="ja-JP" dirty="0" err="1" smtClean="0"/>
              <a:t>spacetime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solidFill>
                  <a:srgbClr val="FF0000"/>
                </a:solidFill>
              </a:rPr>
              <a:t>2d torus (T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dirty="0" smtClean="0"/>
              <a:t>+ X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 (something)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4" y="2331346"/>
            <a:ext cx="1887706" cy="1326255"/>
          </a:xfrm>
          <a:prstGeom prst="rect">
            <a:avLst/>
          </a:prstGeom>
        </p:spPr>
      </p:pic>
      <p:pic>
        <p:nvPicPr>
          <p:cNvPr id="5" name="Picture 2" descr="C:\Users\T_Higaki\Desktop\Torus_illust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38" y="2613742"/>
            <a:ext cx="1491769" cy="1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6" y="2395142"/>
            <a:ext cx="1813180" cy="13490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53017" y="29464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6624" y="29393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String theory compactification on torus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712" y="1825624"/>
            <a:ext cx="11674548" cy="4883519"/>
          </a:xfrm>
        </p:spPr>
        <p:txBody>
          <a:bodyPr/>
          <a:lstStyle/>
          <a:p>
            <a:r>
              <a:rPr kumimoji="1" lang="en-US" altLang="ja-JP" dirty="0" smtClean="0"/>
              <a:t>Let 10D = 4D</a:t>
            </a:r>
            <a:r>
              <a:rPr lang="en-US" altLang="ja-JP" dirty="0"/>
              <a:t> </a:t>
            </a:r>
            <a:r>
              <a:rPr lang="en-US" altLang="ja-JP" dirty="0" err="1" smtClean="0"/>
              <a:t>spacetime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solidFill>
                  <a:srgbClr val="FF0000"/>
                </a:solidFill>
              </a:rPr>
              <a:t>2d torus (T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dirty="0" smtClean="0"/>
              <a:t>+ X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 (something)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4" y="2331346"/>
            <a:ext cx="1887706" cy="1326255"/>
          </a:xfrm>
          <a:prstGeom prst="rect">
            <a:avLst/>
          </a:prstGeom>
        </p:spPr>
      </p:pic>
      <p:pic>
        <p:nvPicPr>
          <p:cNvPr id="5" name="Picture 2" descr="C:\Users\T_Higaki\Desktop\Torus_illust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38" y="2613742"/>
            <a:ext cx="1491769" cy="1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6" y="2395142"/>
            <a:ext cx="1813180" cy="13490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53017" y="29464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6624" y="29393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94164" y="4075254"/>
            <a:ext cx="11593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Consider intersecting D6-branes in IIA model; </a:t>
            </a:r>
            <a:r>
              <a:rPr lang="en-US" altLang="ja-JP" sz="2800" dirty="0">
                <a:solidFill>
                  <a:srgbClr val="FF0000"/>
                </a:solidFill>
              </a:rPr>
              <a:t>just one direction </a:t>
            </a:r>
            <a:r>
              <a:rPr lang="en-US" altLang="ja-JP" sz="2800" dirty="0" smtClean="0">
                <a:solidFill>
                  <a:srgbClr val="FF0000"/>
                </a:solidFill>
              </a:rPr>
              <a:t>of D6 on </a:t>
            </a:r>
            <a:r>
              <a:rPr lang="en-US" altLang="ja-JP" sz="2800" dirty="0">
                <a:solidFill>
                  <a:srgbClr val="FF0000"/>
                </a:solidFill>
              </a:rPr>
              <a:t>T</a:t>
            </a:r>
            <a:r>
              <a:rPr lang="en-US" altLang="ja-JP" sz="2800" baseline="30000" dirty="0">
                <a:solidFill>
                  <a:srgbClr val="FF0000"/>
                </a:solidFill>
              </a:rPr>
              <a:t>2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   </a:t>
            </a:r>
            <a:r>
              <a:rPr lang="en-US" altLang="ja-JP" sz="2800" dirty="0" smtClean="0"/>
              <a:t>   </a:t>
            </a:r>
            <a:r>
              <a:rPr lang="en-US" altLang="ja-JP" sz="2000" dirty="0" smtClean="0">
                <a:solidFill>
                  <a:srgbClr val="0070C0"/>
                </a:solidFill>
              </a:rPr>
              <a:t>(</a:t>
            </a:r>
            <a:r>
              <a:rPr lang="en-US" altLang="ja-JP" sz="2000" dirty="0">
                <a:solidFill>
                  <a:srgbClr val="0070C0"/>
                </a:solidFill>
              </a:rPr>
              <a:t>Similarly, possible to consider magnetized D-branes in IIB model)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String theory compactification on torus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712" y="1825624"/>
            <a:ext cx="11674548" cy="4883519"/>
          </a:xfrm>
        </p:spPr>
        <p:txBody>
          <a:bodyPr/>
          <a:lstStyle/>
          <a:p>
            <a:r>
              <a:rPr kumimoji="1" lang="en-US" altLang="ja-JP" dirty="0" smtClean="0"/>
              <a:t>Let 10D = 4D</a:t>
            </a:r>
            <a:r>
              <a:rPr lang="en-US" altLang="ja-JP" dirty="0"/>
              <a:t> </a:t>
            </a:r>
            <a:r>
              <a:rPr lang="en-US" altLang="ja-JP" dirty="0" err="1" smtClean="0"/>
              <a:t>spacetime</a:t>
            </a:r>
            <a:r>
              <a:rPr kumimoji="1" lang="en-US" altLang="ja-JP" dirty="0" smtClean="0"/>
              <a:t> + </a:t>
            </a:r>
            <a:r>
              <a:rPr kumimoji="1" lang="en-US" altLang="ja-JP" dirty="0" smtClean="0">
                <a:solidFill>
                  <a:srgbClr val="FF0000"/>
                </a:solidFill>
              </a:rPr>
              <a:t>2d torus (T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dirty="0" smtClean="0"/>
              <a:t>+ X</a:t>
            </a:r>
            <a:r>
              <a:rPr kumimoji="1" lang="en-US" altLang="ja-JP" baseline="-25000" dirty="0" smtClean="0"/>
              <a:t>4</a:t>
            </a:r>
            <a:r>
              <a:rPr kumimoji="1" lang="en-US" altLang="ja-JP" dirty="0" smtClean="0"/>
              <a:t> (something)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4" y="2331346"/>
            <a:ext cx="1887706" cy="1326255"/>
          </a:xfrm>
          <a:prstGeom prst="rect">
            <a:avLst/>
          </a:prstGeom>
        </p:spPr>
      </p:pic>
      <p:pic>
        <p:nvPicPr>
          <p:cNvPr id="5" name="Picture 2" descr="C:\Users\T_Higaki\Desktop\Torus_illust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38" y="2613742"/>
            <a:ext cx="1491769" cy="1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6" y="2395142"/>
            <a:ext cx="1813180" cy="13490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53017" y="29464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06624" y="29393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94164" y="4075254"/>
            <a:ext cx="11593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Consider intersecting D6-branes in IIA model; </a:t>
            </a:r>
            <a:r>
              <a:rPr lang="en-US" altLang="ja-JP" sz="2800" dirty="0">
                <a:solidFill>
                  <a:srgbClr val="FF0000"/>
                </a:solidFill>
              </a:rPr>
              <a:t>just one direction </a:t>
            </a:r>
            <a:r>
              <a:rPr lang="en-US" altLang="ja-JP" sz="2800" dirty="0" smtClean="0">
                <a:solidFill>
                  <a:srgbClr val="FF0000"/>
                </a:solidFill>
              </a:rPr>
              <a:t>of D6 on </a:t>
            </a:r>
            <a:r>
              <a:rPr lang="en-US" altLang="ja-JP" sz="2800" dirty="0">
                <a:solidFill>
                  <a:srgbClr val="FF0000"/>
                </a:solidFill>
              </a:rPr>
              <a:t>T</a:t>
            </a:r>
            <a:r>
              <a:rPr lang="en-US" altLang="ja-JP" sz="2800" baseline="30000" dirty="0">
                <a:solidFill>
                  <a:srgbClr val="FF0000"/>
                </a:solidFill>
              </a:rPr>
              <a:t>2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   </a:t>
            </a:r>
            <a:r>
              <a:rPr lang="en-US" altLang="ja-JP" sz="2800" dirty="0" smtClean="0"/>
              <a:t>   </a:t>
            </a:r>
            <a:r>
              <a:rPr lang="en-US" altLang="ja-JP" sz="2000" dirty="0" smtClean="0">
                <a:solidFill>
                  <a:srgbClr val="0070C0"/>
                </a:solidFill>
              </a:rPr>
              <a:t>(</a:t>
            </a:r>
            <a:r>
              <a:rPr lang="en-US" altLang="ja-JP" sz="2000" dirty="0">
                <a:solidFill>
                  <a:srgbClr val="0070C0"/>
                </a:solidFill>
              </a:rPr>
              <a:t>Similarly, possible to consider magnetized D-branes in IIB model)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94164" y="5244832"/>
            <a:ext cx="11678095" cy="1210864"/>
            <a:chOff x="294164" y="5244832"/>
            <a:chExt cx="11678095" cy="1210864"/>
          </a:xfrm>
        </p:grpSpPr>
        <p:sp>
          <p:nvSpPr>
            <p:cNvPr id="16" name="正方形/長方形 15"/>
            <p:cNvSpPr/>
            <p:nvPr/>
          </p:nvSpPr>
          <p:spPr>
            <a:xfrm>
              <a:off x="294164" y="5244832"/>
              <a:ext cx="1167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800" dirty="0" smtClean="0"/>
                <a:t>Inflation energy: SUSY-breaking by Izawa-</a:t>
              </a:r>
              <a:r>
                <a:rPr lang="en-US" altLang="ja-JP" sz="2800" dirty="0" err="1" smtClean="0"/>
                <a:t>Yanagida</a:t>
              </a:r>
              <a:r>
                <a:rPr lang="en-US" altLang="ja-JP" sz="2800" dirty="0" smtClean="0"/>
                <a:t>-</a:t>
              </a:r>
              <a:r>
                <a:rPr lang="en-US" altLang="ja-JP" sz="2800" dirty="0" err="1" smtClean="0"/>
                <a:t>Intriligator</a:t>
              </a:r>
              <a:r>
                <a:rPr lang="en-US" altLang="ja-JP" sz="2800" dirty="0" smtClean="0"/>
                <a:t>-Thomas (IYIT)</a:t>
              </a:r>
              <a:endParaRPr lang="en-US" altLang="ja-JP" sz="2400" dirty="0"/>
            </a:p>
          </p:txBody>
        </p:sp>
        <p:pic>
          <p:nvPicPr>
            <p:cNvPr id="17" name="図 1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089" y="5993778"/>
              <a:ext cx="8233070" cy="461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8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An example of D6-brane configuration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873305" y="2710790"/>
            <a:ext cx="10480495" cy="32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2659294" y="2137030"/>
            <a:ext cx="1712" cy="1765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479479" y="2948687"/>
            <a:ext cx="6348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D6</a:t>
            </a:r>
            <a:r>
              <a:rPr kumimoji="1" lang="en-US" altLang="ja-JP" sz="2800" baseline="-25000" dirty="0" smtClean="0"/>
              <a:t>a</a:t>
            </a:r>
            <a:r>
              <a:rPr kumimoji="1" lang="en-US" altLang="ja-JP" sz="2800" dirty="0" smtClean="0"/>
              <a:t>         </a:t>
            </a:r>
            <a:r>
              <a:rPr kumimoji="1" lang="ja-JP" altLang="en-US" sz="2800" dirty="0" smtClean="0"/>
              <a:t>○ </a:t>
            </a:r>
            <a:r>
              <a:rPr lang="ja-JP" altLang="en-US" sz="2800" dirty="0"/>
              <a:t>○</a:t>
            </a:r>
            <a:r>
              <a:rPr kumimoji="1" lang="ja-JP" altLang="en-US" sz="2800" dirty="0" smtClean="0"/>
              <a:t> </a:t>
            </a:r>
            <a:r>
              <a:rPr lang="ja-JP" altLang="en-US" sz="2800" dirty="0" smtClean="0"/>
              <a:t>○ </a:t>
            </a:r>
            <a:r>
              <a:rPr lang="ja-JP" altLang="en-US" sz="2800" dirty="0"/>
              <a:t>○</a:t>
            </a:r>
            <a:r>
              <a:rPr kumimoji="1" lang="ja-JP" altLang="en-US" sz="2800" dirty="0" smtClean="0"/>
              <a:t>    ○ </a:t>
            </a:r>
            <a:r>
              <a:rPr kumimoji="1" lang="en-US" altLang="ja-JP" sz="2800" dirty="0" smtClean="0"/>
              <a:t>×</a:t>
            </a:r>
            <a:r>
              <a:rPr kumimoji="1" lang="ja-JP" altLang="en-US" sz="2800" dirty="0" smtClean="0"/>
              <a:t>  ○  </a:t>
            </a:r>
            <a:r>
              <a:rPr kumimoji="1" lang="en-US" altLang="ja-JP" sz="2800" dirty="0" smtClean="0"/>
              <a:t>×  </a:t>
            </a:r>
            <a:r>
              <a:rPr kumimoji="1" lang="ja-JP" altLang="en-US" sz="2800" dirty="0" smtClean="0"/>
              <a:t>○  </a:t>
            </a:r>
            <a:r>
              <a:rPr kumimoji="1" lang="en-US" altLang="ja-JP" sz="2800" dirty="0" smtClean="0"/>
              <a:t>×</a:t>
            </a:r>
          </a:p>
          <a:p>
            <a:r>
              <a:rPr kumimoji="1" lang="en-US" altLang="ja-JP" sz="2800" dirty="0" smtClean="0"/>
              <a:t>D6</a:t>
            </a:r>
            <a:r>
              <a:rPr kumimoji="1" lang="en-US" altLang="ja-JP" sz="2800" baseline="-25000" dirty="0" smtClean="0"/>
              <a:t>b</a:t>
            </a:r>
            <a:r>
              <a:rPr kumimoji="1" lang="en-US" altLang="ja-JP" sz="2800" dirty="0" smtClean="0"/>
              <a:t>         </a:t>
            </a:r>
            <a:r>
              <a:rPr lang="ja-JP" altLang="en-US" sz="2800" dirty="0" smtClean="0"/>
              <a:t>○ </a:t>
            </a:r>
            <a:r>
              <a:rPr lang="ja-JP" altLang="en-US" sz="2800" dirty="0"/>
              <a:t>○ ○ ○  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 ○  </a:t>
            </a:r>
            <a:r>
              <a:rPr lang="en-US" altLang="ja-JP" sz="2800" dirty="0" smtClean="0"/>
              <a:t>×</a:t>
            </a:r>
            <a:r>
              <a:rPr lang="ja-JP" altLang="en-US" sz="2800" dirty="0" smtClean="0"/>
              <a:t>  ○</a:t>
            </a:r>
            <a:r>
              <a:rPr lang="en-US" altLang="ja-JP" sz="2800" dirty="0" smtClean="0"/>
              <a:t>  </a:t>
            </a:r>
            <a:r>
              <a:rPr lang="ja-JP" altLang="en-US" sz="2800" dirty="0"/>
              <a:t>○  </a:t>
            </a:r>
            <a:r>
              <a:rPr lang="en-US" altLang="ja-JP" sz="2800" dirty="0"/>
              <a:t>×</a:t>
            </a:r>
            <a:endParaRPr kumimoji="1" lang="ja-JP" altLang="en-US" sz="2800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200" y="2173369"/>
            <a:ext cx="6884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Spacetime</a:t>
            </a:r>
            <a:r>
              <a:rPr kumimoji="1" lang="en-US" altLang="ja-JP" sz="2800" dirty="0" smtClean="0"/>
              <a:t>      0   1    2   3     4    5   6     7    8    9</a:t>
            </a:r>
            <a:endParaRPr kumimoji="1" lang="ja-JP" altLang="en-US" sz="2800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722683" y="2145594"/>
            <a:ext cx="1712" cy="17654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5707286" y="2184980"/>
            <a:ext cx="1712" cy="17654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_Higaki\Desktop\Torus_illust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76" y="5126477"/>
            <a:ext cx="1491769" cy="10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5" y="5020232"/>
            <a:ext cx="1887706" cy="132625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49" y="5043717"/>
            <a:ext cx="1813180" cy="134900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380306" y="4378117"/>
            <a:ext cx="2208944" cy="215312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191964" y="3807437"/>
            <a:ext cx="57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T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2</a:t>
            </a:r>
            <a:endParaRPr kumimoji="1" lang="ja-JP" altLang="en-US" sz="2400" baseline="30000" dirty="0">
              <a:solidFill>
                <a:srgbClr val="0070C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9380306" y="5948737"/>
            <a:ext cx="2208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9873465" y="4378117"/>
            <a:ext cx="20548" cy="21531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191964" y="5558320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D6</a:t>
            </a:r>
            <a:r>
              <a:rPr kumimoji="1" lang="en-US" altLang="ja-JP" sz="2000" baseline="-25000" dirty="0" smtClean="0">
                <a:solidFill>
                  <a:srgbClr val="FF0000"/>
                </a:solidFill>
              </a:rPr>
              <a:t>a</a:t>
            </a:r>
            <a:endParaRPr kumimoji="1" lang="ja-JP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933402" y="4436728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D6</a:t>
            </a:r>
            <a:r>
              <a:rPr kumimoji="1" lang="en-US" altLang="ja-JP" sz="2000" baseline="-25000" dirty="0" smtClean="0">
                <a:solidFill>
                  <a:srgbClr val="00B050"/>
                </a:solidFill>
              </a:rPr>
              <a:t>b</a:t>
            </a:r>
            <a:endParaRPr kumimoji="1" lang="ja-JP" altLang="en-US" sz="2000" baseline="-25000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039231" y="41833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657431" y="6318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9750176" y="5835721"/>
            <a:ext cx="246580" cy="2363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7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8822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An example of D6-branes </a:t>
            </a:r>
            <a:r>
              <a:rPr lang="en-US" altLang="ja-JP" dirty="0" smtClean="0"/>
              <a:t>on T</a:t>
            </a:r>
            <a:r>
              <a:rPr lang="en-US" altLang="ja-JP" baseline="30000" dirty="0" smtClean="0"/>
              <a:t>2</a:t>
            </a:r>
            <a:endParaRPr kumimoji="1" lang="ja-JP" altLang="en-US" baseline="30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9" y="1389024"/>
            <a:ext cx="7208199" cy="54689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45359" y="4243223"/>
            <a:ext cx="3472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#(a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b) = 2 (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 = 0,1)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#(c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a) = 3 (j= 0,1,2)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#(b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c)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5</a:t>
            </a:r>
            <a:r>
              <a:rPr kumimoji="1" lang="en-US" altLang="ja-JP" sz="2400" dirty="0" smtClean="0"/>
              <a:t>  (k =0,1,2,3,4)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89890" y="1530850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Cremades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-Ibanez-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Marhesano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96568" y="2313998"/>
            <a:ext cx="4134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Branes (gauge theories) =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Matter = Intersection points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Yukawa coupling = Sum of triangles</a:t>
            </a:r>
          </a:p>
          <a:p>
            <a:pPr algn="r"/>
            <a:r>
              <a:rPr kumimoji="1"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(Winding modes)</a:t>
            </a:r>
            <a:endParaRPr kumimoji="1" lang="ja-JP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8822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Example: Parts of D6-branes on T</a:t>
            </a:r>
            <a:r>
              <a:rPr lang="en-US" altLang="ja-JP" baseline="30000" dirty="0" smtClean="0"/>
              <a:t>2</a:t>
            </a:r>
            <a:endParaRPr kumimoji="1" lang="ja-JP" altLang="en-US" baseline="30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9" y="1389024"/>
            <a:ext cx="7208199" cy="5468976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1325366" y="5301465"/>
            <a:ext cx="226032" cy="226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>
            <a:off x="1438382" y="1849347"/>
            <a:ext cx="2979505" cy="3544585"/>
          </a:xfrm>
          <a:prstGeom prst="triangle">
            <a:avLst>
              <a:gd name="adj" fmla="val 59574"/>
            </a:avLst>
          </a:prstGeom>
          <a:solidFill>
            <a:schemeClr val="tx1">
              <a:lumMod val="50000"/>
              <a:lumOff val="5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89890" y="1530850"/>
            <a:ext cx="276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Cremades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-Ibanez-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Marhesano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45359" y="4243223"/>
            <a:ext cx="3472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#(a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b) = 2 (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 = 0,1)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#(c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a) = 3 (j= 0,1,2)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#(b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c) </a:t>
            </a:r>
            <a:r>
              <a:rPr lang="en-US" altLang="ja-JP" sz="2400" dirty="0"/>
              <a:t>= </a:t>
            </a:r>
            <a:r>
              <a:rPr lang="en-US" altLang="ja-JP" sz="2400" dirty="0" smtClean="0"/>
              <a:t>5</a:t>
            </a:r>
            <a:r>
              <a:rPr kumimoji="1" lang="en-US" altLang="ja-JP" sz="2400" dirty="0" smtClean="0"/>
              <a:t>  (k =0,1,2,3,4)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96568" y="2313998"/>
            <a:ext cx="4134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Branes (gauge theories) =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Matter = Intersection points</a:t>
            </a:r>
          </a:p>
          <a:p>
            <a:endParaRPr lang="en-US" altLang="ja-JP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Yukawa coupling = Sum of triangles</a:t>
            </a:r>
          </a:p>
          <a:p>
            <a:pPr algn="r"/>
            <a:r>
              <a:rPr kumimoji="1"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(Winding modes)</a:t>
            </a:r>
            <a:endParaRPr kumimoji="1" lang="ja-JP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043" y="365125"/>
            <a:ext cx="10808481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Intersecting D-branes </a:t>
            </a:r>
            <a:r>
              <a:rPr lang="en-US" altLang="ja-JP" dirty="0" smtClean="0"/>
              <a:t>on 2D torus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7649" cy="4351338"/>
          </a:xfrm>
        </p:spPr>
        <p:txBody>
          <a:bodyPr/>
          <a:lstStyle/>
          <a:p>
            <a:r>
              <a:rPr kumimoji="1" lang="en-US" altLang="ja-JP" dirty="0" smtClean="0"/>
              <a:t>Discrete symmetries from “Torus property × D-brane configuration”:</a:t>
            </a:r>
            <a:endParaRPr kumimoji="1" lang="ja-JP" altLang="en-US" baseline="-25000" dirty="0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7" y="2569633"/>
            <a:ext cx="3541512" cy="6184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51371" y="2393878"/>
            <a:ext cx="4952144" cy="4350619"/>
            <a:chOff x="51371" y="2393878"/>
            <a:chExt cx="4952144" cy="4350619"/>
          </a:xfrm>
        </p:grpSpPr>
        <p:sp>
          <p:nvSpPr>
            <p:cNvPr id="35" name="円/楕円 34"/>
            <p:cNvSpPr/>
            <p:nvPr/>
          </p:nvSpPr>
          <p:spPr>
            <a:xfrm>
              <a:off x="51371" y="2393878"/>
              <a:ext cx="4952144" cy="2852993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C:\Users\T_Higaki\Desktop\Torus_illustrati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74" y="5381663"/>
              <a:ext cx="2009006" cy="13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698643" y="2609636"/>
              <a:ext cx="2075379" cy="2157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60625" y="4560302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020584" y="2753474"/>
              <a:ext cx="1833818" cy="2013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2157572" y="6311754"/>
              <a:ext cx="616450" cy="2979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>
              <a:stCxn id="13" idx="2"/>
              <a:endCxn id="35" idx="3"/>
            </p:cNvCxnSpPr>
            <p:nvPr/>
          </p:nvCxnSpPr>
          <p:spPr>
            <a:xfrm flipH="1" flipV="1">
              <a:off x="776596" y="4829060"/>
              <a:ext cx="1380976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3" idx="6"/>
              <a:endCxn id="35" idx="5"/>
            </p:cNvCxnSpPr>
            <p:nvPr/>
          </p:nvCxnSpPr>
          <p:spPr>
            <a:xfrm flipV="1">
              <a:off x="2774022" y="4829060"/>
              <a:ext cx="1504268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3" y="4059163"/>
              <a:ext cx="823273" cy="253140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479463" y="4630510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385974" y="4705104"/>
              <a:ext cx="198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SU(2) gauge theory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91043" y="444757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619260" y="4490436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30655" y="296814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51872" y="6235819"/>
              <a:ext cx="141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Focus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6" y="2897340"/>
              <a:ext cx="1299540" cy="30322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545" y="4139757"/>
              <a:ext cx="877458" cy="265631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7073279" y="5076869"/>
            <a:ext cx="413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relevant to control            .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(preliminary result)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6209414" y="3955312"/>
            <a:ext cx="5784112" cy="205208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86" y="5166739"/>
            <a:ext cx="553673" cy="30200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33" y="4487611"/>
            <a:ext cx="5073059" cy="3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Introduction: Review of inflation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Flat </a:t>
            </a:r>
            <a:r>
              <a:rPr lang="en-US" altLang="ja-JP" dirty="0" err="1"/>
              <a:t>inflaton</a:t>
            </a:r>
            <a:r>
              <a:rPr lang="en-US" altLang="ja-JP" dirty="0"/>
              <a:t> potential </a:t>
            </a:r>
            <a:r>
              <a:rPr lang="en-US" altLang="ja-JP" dirty="0" smtClean="0"/>
              <a:t>&amp; symmetry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 UV completion in the string theory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Conclusion &amp; discussion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5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043" y="365125"/>
            <a:ext cx="10808481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Intersecting D-branes </a:t>
            </a:r>
            <a:r>
              <a:rPr lang="en-US" altLang="ja-JP" dirty="0" smtClean="0"/>
              <a:t>on 2D torus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5157" cy="4351338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Torus </a:t>
            </a:r>
            <a:r>
              <a:rPr lang="en-US" altLang="ja-JP" dirty="0" smtClean="0">
                <a:solidFill>
                  <a:srgbClr val="0070C0"/>
                </a:solidFill>
              </a:rPr>
              <a:t>property</a:t>
            </a:r>
            <a:r>
              <a:rPr lang="en-US" altLang="ja-JP" dirty="0" smtClean="0"/>
              <a:t> </a:t>
            </a:r>
            <a:r>
              <a:rPr lang="en-US" altLang="ja-JP" dirty="0"/>
              <a:t>× D-brane configuration </a:t>
            </a:r>
            <a:r>
              <a:rPr lang="ja-JP" altLang="en-US" dirty="0"/>
              <a:t>～ </a:t>
            </a:r>
            <a:r>
              <a:rPr lang="en-US" altLang="ja-JP" dirty="0">
                <a:solidFill>
                  <a:srgbClr val="0070C0"/>
                </a:solidFill>
              </a:rPr>
              <a:t>SL(2,Z)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0070C0"/>
                </a:solidFill>
              </a:rPr>
              <a:t>×</a:t>
            </a:r>
            <a:r>
              <a:rPr lang="en-US" altLang="ja-JP" dirty="0" smtClean="0">
                <a:solidFill>
                  <a:srgbClr val="0070C0"/>
                </a:solidFill>
              </a:rPr>
              <a:t>periodicity</a:t>
            </a:r>
            <a:r>
              <a:rPr lang="en-US" altLang="ja-JP" dirty="0" smtClean="0"/>
              <a:t>×(Z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2</a:t>
            </a:r>
            <a:endParaRPr lang="ja-JP" altLang="en-US" baseline="30000" dirty="0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7" y="2569633"/>
            <a:ext cx="3541512" cy="6184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51371" y="2393878"/>
            <a:ext cx="4952144" cy="4350619"/>
            <a:chOff x="51371" y="2393878"/>
            <a:chExt cx="4952144" cy="4350619"/>
          </a:xfrm>
        </p:grpSpPr>
        <p:sp>
          <p:nvSpPr>
            <p:cNvPr id="35" name="円/楕円 34"/>
            <p:cNvSpPr/>
            <p:nvPr/>
          </p:nvSpPr>
          <p:spPr>
            <a:xfrm>
              <a:off x="51371" y="2393878"/>
              <a:ext cx="4952144" cy="2852993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C:\Users\T_Higaki\Desktop\Torus_illustrati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74" y="5381663"/>
              <a:ext cx="2009006" cy="13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698643" y="2609636"/>
              <a:ext cx="2075379" cy="2157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60625" y="4560302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020584" y="2753474"/>
              <a:ext cx="1833818" cy="2013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2157572" y="6311754"/>
              <a:ext cx="616450" cy="2979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>
              <a:stCxn id="13" idx="2"/>
              <a:endCxn id="35" idx="3"/>
            </p:cNvCxnSpPr>
            <p:nvPr/>
          </p:nvCxnSpPr>
          <p:spPr>
            <a:xfrm flipH="1" flipV="1">
              <a:off x="776596" y="4829060"/>
              <a:ext cx="1380976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3" idx="6"/>
              <a:endCxn id="35" idx="5"/>
            </p:cNvCxnSpPr>
            <p:nvPr/>
          </p:nvCxnSpPr>
          <p:spPr>
            <a:xfrm flipV="1">
              <a:off x="2774022" y="4829060"/>
              <a:ext cx="1504268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3" y="4059163"/>
              <a:ext cx="823273" cy="253140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479463" y="4630510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385974" y="4705104"/>
              <a:ext cx="198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SU(2) gauge theory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91043" y="444757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619260" y="4490436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30655" y="296814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51872" y="6235819"/>
              <a:ext cx="141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Focus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6" y="2897340"/>
              <a:ext cx="1299540" cy="30322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545" y="4139757"/>
              <a:ext cx="877458" cy="265631"/>
            </a:xfrm>
            <a:prstGeom prst="rect">
              <a:avLst/>
            </a:prstGeom>
          </p:spPr>
        </p:pic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8529" y="3533590"/>
            <a:ext cx="4204828" cy="97604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3" y="3967208"/>
            <a:ext cx="939229" cy="302002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6195283" y="5287290"/>
            <a:ext cx="55132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B: NS B-field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axion</a:t>
            </a:r>
            <a:r>
              <a:rPr kumimoji="1" lang="en-US" altLang="ja-JP" sz="2400" dirty="0" smtClean="0"/>
              <a:t>,	A: torus area</a:t>
            </a:r>
          </a:p>
          <a:p>
            <a:endParaRPr kumimoji="1" lang="en-US" altLang="ja-JP" sz="1000" dirty="0" smtClean="0"/>
          </a:p>
          <a:p>
            <a:r>
              <a:rPr kumimoji="1" lang="en-US" altLang="ja-JP" sz="2400" dirty="0" smtClean="0"/>
              <a:t>ν + b: brane position moduli</a:t>
            </a:r>
          </a:p>
          <a:p>
            <a:endParaRPr kumimoji="1" lang="en-US" altLang="ja-JP" sz="1000" dirty="0" smtClean="0"/>
          </a:p>
          <a:p>
            <a:r>
              <a:rPr lang="en-US" altLang="ja-JP" sz="2400" dirty="0"/>
              <a:t>a</a:t>
            </a:r>
            <a:r>
              <a:rPr kumimoji="1" lang="en-US" altLang="ja-JP" sz="2400" dirty="0" smtClean="0"/>
              <a:t>: brane intersection #-dependent number</a:t>
            </a:r>
            <a:endParaRPr kumimoji="1" lang="ja-JP" altLang="en-US" sz="2400" dirty="0"/>
          </a:p>
        </p:txBody>
      </p:sp>
      <p:sp>
        <p:nvSpPr>
          <p:cNvPr id="46" name="角丸四角形 45"/>
          <p:cNvSpPr/>
          <p:nvPr/>
        </p:nvSpPr>
        <p:spPr>
          <a:xfrm>
            <a:off x="5959011" y="3533589"/>
            <a:ext cx="5959011" cy="161890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/>
          <p:cNvSpPr/>
          <p:nvPr/>
        </p:nvSpPr>
        <p:spPr>
          <a:xfrm rot="10800000">
            <a:off x="3643136" y="5838178"/>
            <a:ext cx="1421982" cy="610562"/>
          </a:xfrm>
          <a:prstGeom prst="arc">
            <a:avLst>
              <a:gd name="adj1" fmla="val 1784298"/>
              <a:gd name="adj2" fmla="val 552798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/>
          <p:cNvSpPr/>
          <p:nvPr/>
        </p:nvSpPr>
        <p:spPr>
          <a:xfrm>
            <a:off x="3912870" y="6007163"/>
            <a:ext cx="269288" cy="650693"/>
          </a:xfrm>
          <a:prstGeom prst="arc">
            <a:avLst>
              <a:gd name="adj1" fmla="val 16200000"/>
              <a:gd name="adj2" fmla="val 13881535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10" y="4721888"/>
            <a:ext cx="2245872" cy="3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043" y="365125"/>
            <a:ext cx="10808481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Intersecting D-branes </a:t>
            </a:r>
            <a:r>
              <a:rPr lang="en-US" altLang="ja-JP" dirty="0" smtClean="0"/>
              <a:t>on 2D torus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7" y="2569633"/>
            <a:ext cx="3541512" cy="6184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51371" y="2393878"/>
            <a:ext cx="4952144" cy="4350619"/>
            <a:chOff x="51371" y="2393878"/>
            <a:chExt cx="4952144" cy="4350619"/>
          </a:xfrm>
        </p:grpSpPr>
        <p:sp>
          <p:nvSpPr>
            <p:cNvPr id="35" name="円/楕円 34"/>
            <p:cNvSpPr/>
            <p:nvPr/>
          </p:nvSpPr>
          <p:spPr>
            <a:xfrm>
              <a:off x="51371" y="2393878"/>
              <a:ext cx="4952144" cy="2852993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C:\Users\T_Higaki\Desktop\Torus_illustrati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74" y="5381663"/>
              <a:ext cx="2009006" cy="13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698643" y="2609636"/>
              <a:ext cx="2075379" cy="2157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60625" y="4560302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020584" y="2753474"/>
              <a:ext cx="1833818" cy="2013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2157572" y="6311754"/>
              <a:ext cx="616450" cy="2979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>
              <a:stCxn id="13" idx="2"/>
              <a:endCxn id="35" idx="3"/>
            </p:cNvCxnSpPr>
            <p:nvPr/>
          </p:nvCxnSpPr>
          <p:spPr>
            <a:xfrm flipH="1" flipV="1">
              <a:off x="776596" y="4829060"/>
              <a:ext cx="1380976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3" idx="6"/>
              <a:endCxn id="35" idx="5"/>
            </p:cNvCxnSpPr>
            <p:nvPr/>
          </p:nvCxnSpPr>
          <p:spPr>
            <a:xfrm flipV="1">
              <a:off x="2774022" y="4829060"/>
              <a:ext cx="1504268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3" y="4059163"/>
              <a:ext cx="823273" cy="253140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479463" y="4630510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385974" y="4705104"/>
              <a:ext cx="198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SU(2) gauge theory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91043" y="444757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619260" y="4490436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30655" y="296814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51872" y="6235819"/>
              <a:ext cx="141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Focus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6" y="2897340"/>
              <a:ext cx="1299540" cy="30322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545" y="4139757"/>
              <a:ext cx="877458" cy="265631"/>
            </a:xfrm>
            <a:prstGeom prst="rect">
              <a:avLst/>
            </a:prstGeom>
          </p:spPr>
        </p:pic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8529" y="3533590"/>
            <a:ext cx="4204828" cy="97604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3" y="3967208"/>
            <a:ext cx="939229" cy="302002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5959011" y="3533589"/>
            <a:ext cx="5959011" cy="161890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/>
          <p:cNvSpPr/>
          <p:nvPr/>
        </p:nvSpPr>
        <p:spPr>
          <a:xfrm rot="10800000">
            <a:off x="3643136" y="5838178"/>
            <a:ext cx="1421982" cy="610562"/>
          </a:xfrm>
          <a:prstGeom prst="arc">
            <a:avLst>
              <a:gd name="adj1" fmla="val 1784298"/>
              <a:gd name="adj2" fmla="val 552798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/>
          <p:cNvSpPr/>
          <p:nvPr/>
        </p:nvSpPr>
        <p:spPr>
          <a:xfrm>
            <a:off x="3912870" y="6007163"/>
            <a:ext cx="269288" cy="650693"/>
          </a:xfrm>
          <a:prstGeom prst="arc">
            <a:avLst>
              <a:gd name="adj1" fmla="val 16200000"/>
              <a:gd name="adj2" fmla="val 13881535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29" y="5890141"/>
            <a:ext cx="5499620" cy="4879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571855" y="6427061"/>
            <a:ext cx="348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(T-dual of complex structure on T</a:t>
            </a:r>
            <a:r>
              <a:rPr kumimoji="1" lang="en-US" altLang="ja-JP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dirty="0" smtClean="0">
                <a:solidFill>
                  <a:srgbClr val="0070C0"/>
                </a:solidFill>
              </a:rPr>
              <a:t>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01" y="5447038"/>
            <a:ext cx="4794746" cy="22012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10" y="4721888"/>
            <a:ext cx="2245872" cy="322644"/>
          </a:xfrm>
          <a:prstGeom prst="rect">
            <a:avLst/>
          </a:prstGeom>
        </p:spPr>
      </p:pic>
      <p:sp>
        <p:nvSpPr>
          <p:cNvPr id="3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5157" cy="4351338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Torus </a:t>
            </a:r>
            <a:r>
              <a:rPr lang="en-US" altLang="ja-JP" dirty="0" smtClean="0">
                <a:solidFill>
                  <a:srgbClr val="0070C0"/>
                </a:solidFill>
              </a:rPr>
              <a:t>property</a:t>
            </a:r>
            <a:r>
              <a:rPr lang="en-US" altLang="ja-JP" dirty="0" smtClean="0"/>
              <a:t> </a:t>
            </a:r>
            <a:r>
              <a:rPr lang="en-US" altLang="ja-JP" dirty="0"/>
              <a:t>× D-brane configuration </a:t>
            </a:r>
            <a:r>
              <a:rPr lang="ja-JP" altLang="en-US" dirty="0"/>
              <a:t>～ </a:t>
            </a:r>
            <a:r>
              <a:rPr lang="en-US" altLang="ja-JP" dirty="0">
                <a:solidFill>
                  <a:srgbClr val="0070C0"/>
                </a:solidFill>
              </a:rPr>
              <a:t>SL(2,Z)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0070C0"/>
                </a:solidFill>
              </a:rPr>
              <a:t>×</a:t>
            </a:r>
            <a:r>
              <a:rPr lang="en-US" altLang="ja-JP" dirty="0" smtClean="0">
                <a:solidFill>
                  <a:srgbClr val="0070C0"/>
                </a:solidFill>
              </a:rPr>
              <a:t>periodicity</a:t>
            </a:r>
            <a:r>
              <a:rPr lang="en-US" altLang="ja-JP" dirty="0" smtClean="0"/>
              <a:t>×(Z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2</a:t>
            </a:r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142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043" y="365125"/>
            <a:ext cx="10808481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Intersecting D-branes </a:t>
            </a:r>
            <a:r>
              <a:rPr lang="en-US" altLang="ja-JP" dirty="0" smtClean="0"/>
              <a:t>on 2D torus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7" y="2569633"/>
            <a:ext cx="3541512" cy="6184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51371" y="2393878"/>
            <a:ext cx="4952144" cy="4350619"/>
            <a:chOff x="51371" y="2393878"/>
            <a:chExt cx="4952144" cy="4350619"/>
          </a:xfrm>
        </p:grpSpPr>
        <p:sp>
          <p:nvSpPr>
            <p:cNvPr id="35" name="円/楕円 34"/>
            <p:cNvSpPr/>
            <p:nvPr/>
          </p:nvSpPr>
          <p:spPr>
            <a:xfrm>
              <a:off x="51371" y="2393878"/>
              <a:ext cx="4952144" cy="2852993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C:\Users\T_Higaki\Desktop\Torus_illustrati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74" y="5381663"/>
              <a:ext cx="2009006" cy="13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698643" y="2609636"/>
              <a:ext cx="2075379" cy="2157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60625" y="4560302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020584" y="2753474"/>
              <a:ext cx="1833818" cy="2013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2157572" y="6311754"/>
              <a:ext cx="616450" cy="2979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>
              <a:stCxn id="13" idx="2"/>
              <a:endCxn id="35" idx="3"/>
            </p:cNvCxnSpPr>
            <p:nvPr/>
          </p:nvCxnSpPr>
          <p:spPr>
            <a:xfrm flipH="1" flipV="1">
              <a:off x="776596" y="4829060"/>
              <a:ext cx="1380976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3" idx="6"/>
              <a:endCxn id="35" idx="5"/>
            </p:cNvCxnSpPr>
            <p:nvPr/>
          </p:nvCxnSpPr>
          <p:spPr>
            <a:xfrm flipV="1">
              <a:off x="2774022" y="4829060"/>
              <a:ext cx="1504268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3" y="4059163"/>
              <a:ext cx="823273" cy="253140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479463" y="4630510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385974" y="4705104"/>
              <a:ext cx="198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SU(2) gauge theory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91043" y="444757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619260" y="4490436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30655" y="296814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51872" y="6235819"/>
              <a:ext cx="141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Focus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6" y="2897340"/>
              <a:ext cx="1299540" cy="30322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545" y="4139757"/>
              <a:ext cx="877458" cy="265631"/>
            </a:xfrm>
            <a:prstGeom prst="rect">
              <a:avLst/>
            </a:prstGeom>
          </p:spPr>
        </p:pic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8529" y="3533590"/>
            <a:ext cx="4204828" cy="97604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3" y="3967208"/>
            <a:ext cx="939229" cy="302002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5959011" y="3533589"/>
            <a:ext cx="5959011" cy="161890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/>
          <p:cNvSpPr/>
          <p:nvPr/>
        </p:nvSpPr>
        <p:spPr>
          <a:xfrm rot="10800000">
            <a:off x="3643136" y="5838178"/>
            <a:ext cx="1421982" cy="610562"/>
          </a:xfrm>
          <a:prstGeom prst="arc">
            <a:avLst>
              <a:gd name="adj1" fmla="val 1784298"/>
              <a:gd name="adj2" fmla="val 552798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/>
          <p:cNvSpPr/>
          <p:nvPr/>
        </p:nvSpPr>
        <p:spPr>
          <a:xfrm>
            <a:off x="3912870" y="6007163"/>
            <a:ext cx="269288" cy="650693"/>
          </a:xfrm>
          <a:prstGeom prst="arc">
            <a:avLst>
              <a:gd name="adj1" fmla="val 16200000"/>
              <a:gd name="adj2" fmla="val 13881535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6195282" y="5242914"/>
            <a:ext cx="5584175" cy="1525181"/>
            <a:chOff x="5495712" y="2679556"/>
            <a:chExt cx="6659821" cy="2286682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8492448" y="2679556"/>
              <a:ext cx="2009006" cy="1362834"/>
              <a:chOff x="940941" y="3003682"/>
              <a:chExt cx="3425576" cy="2259929"/>
            </a:xfrm>
          </p:grpSpPr>
          <p:pic>
            <p:nvPicPr>
              <p:cNvPr id="51" name="Picture 2" descr="C:\Users\T_Higaki\Desktop\Torus_illustrati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941" y="3003682"/>
                <a:ext cx="3425576" cy="2259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フリーフォーム 51"/>
              <p:cNvSpPr/>
              <p:nvPr/>
            </p:nvSpPr>
            <p:spPr>
              <a:xfrm>
                <a:off x="1806538" y="4364803"/>
                <a:ext cx="554804" cy="606176"/>
              </a:xfrm>
              <a:custGeom>
                <a:avLst/>
                <a:gdLst>
                  <a:gd name="connsiteX0" fmla="*/ 554804 w 554804"/>
                  <a:gd name="connsiteY0" fmla="*/ 0 h 606176"/>
                  <a:gd name="connsiteX1" fmla="*/ 195209 w 554804"/>
                  <a:gd name="connsiteY1" fmla="*/ 164387 h 606176"/>
                  <a:gd name="connsiteX2" fmla="*/ 0 w 554804"/>
                  <a:gd name="connsiteY2" fmla="*/ 606176 h 60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804" h="606176">
                    <a:moveTo>
                      <a:pt x="554804" y="0"/>
                    </a:moveTo>
                    <a:cubicBezTo>
                      <a:pt x="421240" y="31679"/>
                      <a:pt x="287676" y="63358"/>
                      <a:pt x="195209" y="164387"/>
                    </a:cubicBezTo>
                    <a:cubicBezTo>
                      <a:pt x="102742" y="265416"/>
                      <a:pt x="51371" y="435796"/>
                      <a:pt x="0" y="60617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2301411" y="4356243"/>
                <a:ext cx="20549" cy="780836"/>
              </a:xfrm>
              <a:custGeom>
                <a:avLst/>
                <a:gdLst>
                  <a:gd name="connsiteX0" fmla="*/ 20549 w 20549"/>
                  <a:gd name="connsiteY0" fmla="*/ 0 h 780836"/>
                  <a:gd name="connsiteX1" fmla="*/ 0 w 20549"/>
                  <a:gd name="connsiteY1" fmla="*/ 780836 h 78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49" h="780836">
                    <a:moveTo>
                      <a:pt x="20549" y="0"/>
                    </a:moveTo>
                    <a:lnTo>
                      <a:pt x="0" y="78083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2291137" y="4335694"/>
                <a:ext cx="647272" cy="801385"/>
              </a:xfrm>
              <a:custGeom>
                <a:avLst/>
                <a:gdLst>
                  <a:gd name="connsiteX0" fmla="*/ 0 w 647272"/>
                  <a:gd name="connsiteY0" fmla="*/ 801385 h 801385"/>
                  <a:gd name="connsiteX1" fmla="*/ 195209 w 647272"/>
                  <a:gd name="connsiteY1" fmla="*/ 380144 h 801385"/>
                  <a:gd name="connsiteX2" fmla="*/ 647272 w 647272"/>
                  <a:gd name="connsiteY2" fmla="*/ 0 h 80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272" h="801385">
                    <a:moveTo>
                      <a:pt x="0" y="801385"/>
                    </a:moveTo>
                    <a:cubicBezTo>
                      <a:pt x="43665" y="657546"/>
                      <a:pt x="87330" y="513708"/>
                      <a:pt x="195209" y="380144"/>
                    </a:cubicBezTo>
                    <a:cubicBezTo>
                      <a:pt x="303088" y="246580"/>
                      <a:pt x="475180" y="123290"/>
                      <a:pt x="647272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>
                <a:off x="1839074" y="4335694"/>
                <a:ext cx="1047964" cy="678095"/>
              </a:xfrm>
              <a:custGeom>
                <a:avLst/>
                <a:gdLst>
                  <a:gd name="connsiteX0" fmla="*/ 1047964 w 1047964"/>
                  <a:gd name="connsiteY0" fmla="*/ 0 h 678095"/>
                  <a:gd name="connsiteX1" fmla="*/ 359596 w 1047964"/>
                  <a:gd name="connsiteY1" fmla="*/ 421241 h 678095"/>
                  <a:gd name="connsiteX2" fmla="*/ 0 w 1047964"/>
                  <a:gd name="connsiteY2" fmla="*/ 678095 h 67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964" h="678095">
                    <a:moveTo>
                      <a:pt x="1047964" y="0"/>
                    </a:moveTo>
                    <a:cubicBezTo>
                      <a:pt x="791110" y="154112"/>
                      <a:pt x="534257" y="308225"/>
                      <a:pt x="359596" y="421241"/>
                    </a:cubicBezTo>
                    <a:cubicBezTo>
                      <a:pt x="184935" y="534257"/>
                      <a:pt x="92467" y="606176"/>
                      <a:pt x="0" y="6780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8235596" y="4157524"/>
              <a:ext cx="2271392" cy="80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FF0000"/>
                  </a:solidFill>
                </a:rPr>
                <a:t>2×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wrapping string </a:t>
              </a:r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5800291" y="2679556"/>
              <a:ext cx="2009006" cy="1362834"/>
              <a:chOff x="940941" y="3003682"/>
              <a:chExt cx="3425576" cy="2259929"/>
            </a:xfrm>
          </p:grpSpPr>
          <p:pic>
            <p:nvPicPr>
              <p:cNvPr id="49" name="Picture 2" descr="C:\Users\T_Higaki\Desktop\Torus_illustrati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941" y="3003682"/>
                <a:ext cx="3425576" cy="2259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フリーフォーム 49"/>
              <p:cNvSpPr/>
              <p:nvPr/>
            </p:nvSpPr>
            <p:spPr>
              <a:xfrm>
                <a:off x="1806538" y="4364803"/>
                <a:ext cx="554804" cy="606176"/>
              </a:xfrm>
              <a:custGeom>
                <a:avLst/>
                <a:gdLst>
                  <a:gd name="connsiteX0" fmla="*/ 554804 w 554804"/>
                  <a:gd name="connsiteY0" fmla="*/ 0 h 606176"/>
                  <a:gd name="connsiteX1" fmla="*/ 195209 w 554804"/>
                  <a:gd name="connsiteY1" fmla="*/ 164387 h 606176"/>
                  <a:gd name="connsiteX2" fmla="*/ 0 w 554804"/>
                  <a:gd name="connsiteY2" fmla="*/ 606176 h 60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4804" h="606176">
                    <a:moveTo>
                      <a:pt x="554804" y="0"/>
                    </a:moveTo>
                    <a:cubicBezTo>
                      <a:pt x="421240" y="31679"/>
                      <a:pt x="287676" y="63358"/>
                      <a:pt x="195209" y="164387"/>
                    </a:cubicBezTo>
                    <a:cubicBezTo>
                      <a:pt x="102742" y="265416"/>
                      <a:pt x="51371" y="435796"/>
                      <a:pt x="0" y="60617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フリーフォーム 39"/>
            <p:cNvSpPr/>
            <p:nvPr/>
          </p:nvSpPr>
          <p:spPr>
            <a:xfrm>
              <a:off x="6328881" y="3482939"/>
              <a:ext cx="284581" cy="359595"/>
            </a:xfrm>
            <a:custGeom>
              <a:avLst/>
              <a:gdLst>
                <a:gd name="connsiteX0" fmla="*/ 277403 w 278581"/>
                <a:gd name="connsiteY0" fmla="*/ 0 h 359595"/>
                <a:gd name="connsiteX1" fmla="*/ 236306 w 278581"/>
                <a:gd name="connsiteY1" fmla="*/ 246579 h 359595"/>
                <a:gd name="connsiteX2" fmla="*/ 0 w 278581"/>
                <a:gd name="connsiteY2" fmla="*/ 359595 h 35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581" h="359595">
                  <a:moveTo>
                    <a:pt x="277403" y="0"/>
                  </a:moveTo>
                  <a:cubicBezTo>
                    <a:pt x="279971" y="93323"/>
                    <a:pt x="282540" y="186647"/>
                    <a:pt x="236306" y="246579"/>
                  </a:cubicBezTo>
                  <a:cubicBezTo>
                    <a:pt x="190072" y="306512"/>
                    <a:pt x="95036" y="333053"/>
                    <a:pt x="0" y="359595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495712" y="4144994"/>
              <a:ext cx="2271392" cy="80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FF0000"/>
                  </a:solidFill>
                </a:rPr>
                <a:t>1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×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wrapping string 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859077" y="3078119"/>
              <a:ext cx="432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+</a:t>
              </a:r>
              <a:endParaRPr kumimoji="1" lang="ja-JP" altLang="en-US" sz="36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10657393" y="3078119"/>
              <a:ext cx="1498140" cy="96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+ </a:t>
              </a:r>
              <a:r>
                <a:rPr kumimoji="1" lang="ja-JP" altLang="en-US" sz="3600" dirty="0" smtClean="0"/>
                <a:t>・・・</a:t>
              </a:r>
              <a:endParaRPr kumimoji="1" lang="ja-JP" altLang="en-US" sz="36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102454" y="5519498"/>
            <a:ext cx="15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=</a:t>
            </a:r>
            <a:endParaRPr kumimoji="1" lang="ja-JP" altLang="en-US" sz="2800" dirty="0"/>
          </a:p>
        </p:txBody>
      </p:sp>
      <p:pic>
        <p:nvPicPr>
          <p:cNvPr id="56" name="図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10" y="4721888"/>
            <a:ext cx="2245872" cy="322644"/>
          </a:xfrm>
          <a:prstGeom prst="rect">
            <a:avLst/>
          </a:prstGeom>
        </p:spPr>
      </p:pic>
      <p:sp>
        <p:nvSpPr>
          <p:cNvPr id="5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5157" cy="4351338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Torus </a:t>
            </a:r>
            <a:r>
              <a:rPr lang="en-US" altLang="ja-JP" dirty="0" smtClean="0">
                <a:solidFill>
                  <a:srgbClr val="0070C0"/>
                </a:solidFill>
              </a:rPr>
              <a:t>property</a:t>
            </a:r>
            <a:r>
              <a:rPr lang="en-US" altLang="ja-JP" dirty="0" smtClean="0"/>
              <a:t> </a:t>
            </a:r>
            <a:r>
              <a:rPr lang="en-US" altLang="ja-JP" dirty="0"/>
              <a:t>× D-brane configuration </a:t>
            </a:r>
            <a:r>
              <a:rPr lang="ja-JP" altLang="en-US" dirty="0"/>
              <a:t>～ </a:t>
            </a:r>
            <a:r>
              <a:rPr lang="en-US" altLang="ja-JP" dirty="0">
                <a:solidFill>
                  <a:srgbClr val="0070C0"/>
                </a:solidFill>
              </a:rPr>
              <a:t>SL(2,Z)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0070C0"/>
                </a:solidFill>
              </a:rPr>
              <a:t>×</a:t>
            </a:r>
            <a:r>
              <a:rPr lang="en-US" altLang="ja-JP" dirty="0" smtClean="0">
                <a:solidFill>
                  <a:srgbClr val="0070C0"/>
                </a:solidFill>
              </a:rPr>
              <a:t>periodicity</a:t>
            </a:r>
            <a:r>
              <a:rPr lang="en-US" altLang="ja-JP" dirty="0" smtClean="0"/>
              <a:t>×(Z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2</a:t>
            </a:r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649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043" y="365125"/>
            <a:ext cx="10808481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Intersecting D-branes </a:t>
            </a:r>
            <a:r>
              <a:rPr lang="en-US" altLang="ja-JP" dirty="0" smtClean="0"/>
              <a:t>on 2D torus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7" y="2569633"/>
            <a:ext cx="3541512" cy="618421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51371" y="2393878"/>
            <a:ext cx="4952144" cy="4350619"/>
            <a:chOff x="51371" y="2393878"/>
            <a:chExt cx="4952144" cy="4350619"/>
          </a:xfrm>
        </p:grpSpPr>
        <p:sp>
          <p:nvSpPr>
            <p:cNvPr id="35" name="円/楕円 34"/>
            <p:cNvSpPr/>
            <p:nvPr/>
          </p:nvSpPr>
          <p:spPr>
            <a:xfrm>
              <a:off x="51371" y="2393878"/>
              <a:ext cx="4952144" cy="2852993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C:\Users\T_Higaki\Desktop\Torus_illustrati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74" y="5381663"/>
              <a:ext cx="2009006" cy="136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698643" y="2609636"/>
              <a:ext cx="2075379" cy="2157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60625" y="4560302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020584" y="2753474"/>
              <a:ext cx="1833818" cy="20137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2157572" y="6311754"/>
              <a:ext cx="616450" cy="2979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>
              <a:stCxn id="13" idx="2"/>
              <a:endCxn id="35" idx="3"/>
            </p:cNvCxnSpPr>
            <p:nvPr/>
          </p:nvCxnSpPr>
          <p:spPr>
            <a:xfrm flipH="1" flipV="1">
              <a:off x="776596" y="4829060"/>
              <a:ext cx="1380976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13" idx="6"/>
              <a:endCxn id="35" idx="5"/>
            </p:cNvCxnSpPr>
            <p:nvPr/>
          </p:nvCxnSpPr>
          <p:spPr>
            <a:xfrm flipV="1">
              <a:off x="2774022" y="4829060"/>
              <a:ext cx="1504268" cy="16316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3" y="4059163"/>
              <a:ext cx="823273" cy="253140"/>
            </a:xfrm>
            <a:prstGeom prst="rect">
              <a:avLst/>
            </a:prstGeom>
          </p:spPr>
        </p:pic>
        <p:cxnSp>
          <p:nvCxnSpPr>
            <p:cNvPr id="20" name="直線コネクタ 19"/>
            <p:cNvCxnSpPr/>
            <p:nvPr/>
          </p:nvCxnSpPr>
          <p:spPr>
            <a:xfrm>
              <a:off x="479463" y="4630510"/>
              <a:ext cx="3556571" cy="1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385974" y="4705104"/>
              <a:ext cx="198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SU(2) gauge theory</a:t>
              </a:r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91043" y="444757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619260" y="4490436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30655" y="2968148"/>
              <a:ext cx="235142" cy="2531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51872" y="6235819"/>
              <a:ext cx="1415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Focus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6" y="2897340"/>
              <a:ext cx="1299540" cy="30322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545" y="4139757"/>
              <a:ext cx="877458" cy="265631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6591716" y="3548623"/>
            <a:ext cx="481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    </a:t>
            </a:r>
            <a:r>
              <a:rPr kumimoji="1" lang="en-US" altLang="ja-JP" sz="2400" dirty="0" smtClean="0"/>
              <a:t>invariant </a:t>
            </a:r>
            <a:r>
              <a:rPr kumimoji="1" lang="en-US" altLang="ja-JP" sz="2400" dirty="0" smtClean="0"/>
              <a:t>Yukawa coupling            : 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4" y="4768222"/>
            <a:ext cx="3940055" cy="33226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08" y="5264251"/>
            <a:ext cx="2329050" cy="33226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353" y="3651893"/>
            <a:ext cx="553673" cy="302003"/>
          </a:xfrm>
          <a:prstGeom prst="rect">
            <a:avLst/>
          </a:prstGeom>
        </p:spPr>
      </p:pic>
      <p:sp>
        <p:nvSpPr>
          <p:cNvPr id="36" name="円弧 35"/>
          <p:cNvSpPr/>
          <p:nvPr/>
        </p:nvSpPr>
        <p:spPr>
          <a:xfrm rot="10800000">
            <a:off x="1293739" y="4150848"/>
            <a:ext cx="635276" cy="335241"/>
          </a:xfrm>
          <a:prstGeom prst="arc">
            <a:avLst>
              <a:gd name="adj1" fmla="val 1784298"/>
              <a:gd name="adj2" fmla="val 552798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/>
          <p:cNvSpPr/>
          <p:nvPr/>
        </p:nvSpPr>
        <p:spPr>
          <a:xfrm rot="10800000">
            <a:off x="2648556" y="4145082"/>
            <a:ext cx="635276" cy="335241"/>
          </a:xfrm>
          <a:prstGeom prst="arc">
            <a:avLst>
              <a:gd name="adj1" fmla="val 1784298"/>
              <a:gd name="adj2" fmla="val 552798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/>
          <p:cNvSpPr/>
          <p:nvPr/>
        </p:nvSpPr>
        <p:spPr>
          <a:xfrm rot="10800000">
            <a:off x="2030588" y="3400094"/>
            <a:ext cx="635276" cy="335241"/>
          </a:xfrm>
          <a:prstGeom prst="arc">
            <a:avLst>
              <a:gd name="adj1" fmla="val 1784298"/>
              <a:gd name="adj2" fmla="val 552798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43044" y="4781517"/>
            <a:ext cx="78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2.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0" name="図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43" y="3672401"/>
            <a:ext cx="1162484" cy="258072"/>
          </a:xfrm>
          <a:prstGeom prst="rect">
            <a:avLst/>
          </a:prstGeom>
        </p:spPr>
      </p:pic>
      <p:sp>
        <p:nvSpPr>
          <p:cNvPr id="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5157" cy="4351338"/>
          </a:xfrm>
        </p:spPr>
        <p:txBody>
          <a:bodyPr/>
          <a:lstStyle/>
          <a:p>
            <a:r>
              <a:rPr lang="en-US" altLang="ja-JP" dirty="0"/>
              <a:t>Torus </a:t>
            </a:r>
            <a:r>
              <a:rPr lang="en-US" altLang="ja-JP" dirty="0" smtClean="0"/>
              <a:t>property </a:t>
            </a:r>
            <a:r>
              <a:rPr lang="en-US" altLang="ja-JP" dirty="0"/>
              <a:t>× </a:t>
            </a:r>
            <a:r>
              <a:rPr lang="en-US" altLang="ja-JP" dirty="0">
                <a:solidFill>
                  <a:srgbClr val="FF0000"/>
                </a:solidFill>
              </a:rPr>
              <a:t>D-brane configuration</a:t>
            </a:r>
            <a:r>
              <a:rPr lang="en-US" altLang="ja-JP" dirty="0"/>
              <a:t> </a:t>
            </a:r>
            <a:r>
              <a:rPr lang="ja-JP" altLang="en-US" dirty="0"/>
              <a:t>～ </a:t>
            </a:r>
            <a:r>
              <a:rPr lang="en-US" altLang="ja-JP" dirty="0"/>
              <a:t>SL(2,Z) ×</a:t>
            </a:r>
            <a:r>
              <a:rPr lang="en-US" altLang="ja-JP" dirty="0" smtClean="0"/>
              <a:t>periodicity×</a:t>
            </a:r>
            <a:r>
              <a:rPr lang="en-US" altLang="ja-JP" dirty="0" smtClean="0">
                <a:solidFill>
                  <a:srgbClr val="FF0000"/>
                </a:solidFill>
              </a:rPr>
              <a:t>(Z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endParaRPr lang="ja-JP" alt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Low energy W &amp; explicit </a:t>
            </a:r>
            <a:r>
              <a:rPr kumimoji="1" lang="en-US" altLang="ja-JP" dirty="0" smtClean="0"/>
              <a:t>form of </a:t>
            </a:r>
            <a:r>
              <a:rPr kumimoji="1" lang="en-US" altLang="ja-JP" dirty="0" err="1" smtClean="0"/>
              <a:t>Yukawas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777" y="1825625"/>
            <a:ext cx="4776439" cy="335977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05" y="3260692"/>
            <a:ext cx="3152113" cy="593325"/>
          </a:xfrm>
          <a:prstGeom prst="rect">
            <a:avLst/>
          </a:prstGeom>
        </p:spPr>
      </p:pic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Low energy W in IYIT model: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</a:p>
          <a:p>
            <a:pPr marL="0" indent="0">
              <a:buNone/>
            </a:pPr>
            <a:r>
              <a:rPr kumimoji="1" lang="en-US" altLang="ja-JP" dirty="0" smtClean="0"/>
              <a:t> with taking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6921795" y="1552354"/>
            <a:ext cx="5156791" cy="3865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25" y="5417904"/>
            <a:ext cx="3994060" cy="37204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5" y="6121431"/>
            <a:ext cx="1932558" cy="2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Scalar potential</a:t>
            </a:r>
            <a:endParaRPr kumimoji="1" lang="ja-JP" altLang="en-US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1812431" y="1501365"/>
            <a:ext cx="8390203" cy="611614"/>
            <a:chOff x="986574" y="1493025"/>
            <a:chExt cx="8758527" cy="634424"/>
          </a:xfrm>
        </p:grpSpPr>
        <p:pic>
          <p:nvPicPr>
            <p:cNvPr id="9" name="図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74" y="1493025"/>
              <a:ext cx="727200" cy="634424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4592" y="1593911"/>
              <a:ext cx="7920509" cy="519809"/>
            </a:xfrm>
            <a:prstGeom prst="rect">
              <a:avLst/>
            </a:prstGeom>
          </p:spPr>
        </p:pic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0880" y="2226650"/>
            <a:ext cx="7643728" cy="60389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066" y="3771191"/>
            <a:ext cx="4310634" cy="294133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523965" y="4385608"/>
            <a:ext cx="2735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Inflaton</a:t>
            </a:r>
            <a:r>
              <a:rPr kumimoji="1" lang="en-US" altLang="ja-JP" sz="2400" dirty="0" smtClean="0"/>
              <a:t> φ: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Decay constant 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1539" y="3941890"/>
            <a:ext cx="110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A/α’=1.0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76526" y="512894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r>
              <a:rPr lang="en-US" altLang="ja-JP" dirty="0"/>
              <a:t>/α’</a:t>
            </a:r>
            <a:r>
              <a:rPr kumimoji="1" lang="en-US" altLang="ja-JP" dirty="0" smtClean="0"/>
              <a:t>=1.5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77113" y="607284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</a:t>
            </a:r>
            <a:r>
              <a:rPr lang="en-US" altLang="ja-JP" dirty="0">
                <a:solidFill>
                  <a:srgbClr val="FF0000"/>
                </a:solidFill>
              </a:rPr>
              <a:t>/α’</a:t>
            </a:r>
            <a:r>
              <a:rPr kumimoji="1" lang="en-US" altLang="ja-JP" dirty="0" smtClean="0">
                <a:solidFill>
                  <a:srgbClr val="FF0000"/>
                </a:solidFill>
              </a:rPr>
              <a:t>=2.0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76" y="4650800"/>
            <a:ext cx="1513850" cy="70430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16" y="3344144"/>
            <a:ext cx="1501903" cy="27391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82" y="3244770"/>
            <a:ext cx="2360429" cy="367955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4051003" y="3083441"/>
            <a:ext cx="5241851" cy="754912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07" y="5932762"/>
            <a:ext cx="3932568" cy="64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 Results for string inspired case of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65" y="2447595"/>
            <a:ext cx="5772243" cy="36395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431" y="2498511"/>
            <a:ext cx="5766109" cy="35806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11" y="6237078"/>
            <a:ext cx="5888710" cy="3061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9" y="627712"/>
            <a:ext cx="2075516" cy="80038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228525" y="1786267"/>
            <a:ext cx="182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N=50</a:t>
            </a:r>
          </a:p>
          <a:p>
            <a:r>
              <a:rPr lang="en-US" altLang="ja-JP" sz="2400" dirty="0" smtClean="0"/>
              <a:t>N=60</a:t>
            </a:r>
            <a:endParaRPr kumimoji="1" lang="ja-JP" altLang="en-US" sz="2400" dirty="0"/>
          </a:p>
        </p:txBody>
      </p:sp>
      <p:sp>
        <p:nvSpPr>
          <p:cNvPr id="19" name="円/楕円 18"/>
          <p:cNvSpPr/>
          <p:nvPr/>
        </p:nvSpPr>
        <p:spPr>
          <a:xfrm>
            <a:off x="9898913" y="1913857"/>
            <a:ext cx="191387" cy="211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9913088" y="2300177"/>
            <a:ext cx="191387" cy="2110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177275" y="3338623"/>
            <a:ext cx="308584" cy="125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57" y="1901795"/>
            <a:ext cx="3746092" cy="29997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506895" y="2948683"/>
            <a:ext cx="1900719" cy="24247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84" y="3919491"/>
            <a:ext cx="675049" cy="43510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9606051" y="288483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1σ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8527551" y="3192519"/>
            <a:ext cx="18596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8536115" y="4526444"/>
            <a:ext cx="18596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106202" y="333862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2σ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8527551" y="3192519"/>
            <a:ext cx="8564" cy="1333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385461" y="3211357"/>
            <a:ext cx="8564" cy="13339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094338" y="403555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2σ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55352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4. Review of other attempts for natural inflation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Natural inflation</a:t>
            </a:r>
            <a:r>
              <a:rPr kumimoji="1" lang="en-US" altLang="ja-JP" dirty="0" smtClean="0"/>
              <a:t> &amp; discrete shift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190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864" y="3101678"/>
            <a:ext cx="5901496" cy="3681973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1090684" y="1645672"/>
            <a:ext cx="9021444" cy="1335847"/>
            <a:chOff x="991798" y="1809729"/>
            <a:chExt cx="9021444" cy="1335847"/>
          </a:xfrm>
        </p:grpSpPr>
        <p:sp>
          <p:nvSpPr>
            <p:cNvPr id="8" name="正方形/長方形 7"/>
            <p:cNvSpPr/>
            <p:nvPr/>
          </p:nvSpPr>
          <p:spPr>
            <a:xfrm>
              <a:off x="991798" y="1809729"/>
              <a:ext cx="90214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70C0"/>
                  </a:solidFill>
                </a:rPr>
                <a:t>Natural inflation</a:t>
              </a:r>
              <a:r>
                <a:rPr lang="en-US" altLang="ja-JP" sz="2800" dirty="0" smtClean="0"/>
                <a:t>: well-controlled by a discrete shift symmetry</a:t>
              </a:r>
              <a:endParaRPr lang="ja-JP" altLang="en-US" sz="2800" dirty="0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028" y="2453108"/>
              <a:ext cx="4168930" cy="692468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4130540" y="598570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Small f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96000" y="4021946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Large f (V=φ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65" y="5065160"/>
            <a:ext cx="2099434" cy="99892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8603" y="3758861"/>
            <a:ext cx="503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f &gt; 5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2400" baseline="-25000" dirty="0" err="1" smtClean="0">
                <a:solidFill>
                  <a:srgbClr val="FF0000"/>
                </a:solidFill>
              </a:rPr>
              <a:t>Pl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: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  Weak gravity conjecture?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17393555">
            <a:off x="5068875" y="3605823"/>
            <a:ext cx="301121" cy="24249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7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Aligned natural inflation for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 &gt;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Pl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84" y="2685863"/>
            <a:ext cx="6713573" cy="669840"/>
          </a:xfrm>
          <a:prstGeom prst="rect">
            <a:avLst/>
          </a:prstGeom>
        </p:spPr>
      </p:pic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kumimoji="1" lang="en-US" altLang="ja-JP" dirty="0" err="1" smtClean="0"/>
              <a:t>axions</a:t>
            </a:r>
            <a:r>
              <a:rPr kumimoji="1" lang="en-US" altLang="ja-JP" dirty="0" smtClean="0"/>
              <a:t>: φ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→ </a:t>
            </a:r>
            <a:r>
              <a:rPr lang="en-US" altLang="ja-JP" dirty="0" smtClean="0"/>
              <a:t>φ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+ 2πf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,	φ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lang="ja-JP" altLang="en-US" dirty="0"/>
              <a:t>→ </a:t>
            </a:r>
            <a:r>
              <a:rPr lang="en-US" altLang="ja-JP" dirty="0" smtClean="0"/>
              <a:t>φ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/>
              <a:t>+ </a:t>
            </a:r>
            <a:r>
              <a:rPr lang="en-US" altLang="ja-JP" dirty="0" smtClean="0"/>
              <a:t>2πf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</a:p>
          <a:p>
            <a:endParaRPr kumimoji="1" lang="en-US" altLang="ja-JP" baseline="-25000" dirty="0"/>
          </a:p>
          <a:p>
            <a:endParaRPr lang="en-US" altLang="ja-JP" baseline="-25000" dirty="0" smtClean="0"/>
          </a:p>
          <a:p>
            <a:endParaRPr kumimoji="1" lang="en-US" altLang="ja-JP" baseline="-25000" dirty="0"/>
          </a:p>
          <a:p>
            <a:endParaRPr lang="en-US" altLang="ja-JP" baseline="-25000" dirty="0" smtClean="0"/>
          </a:p>
          <a:p>
            <a:pPr marL="0" indent="0">
              <a:buNone/>
            </a:pPr>
            <a:r>
              <a:rPr lang="en-US" altLang="ja-JP" baseline="-25000" dirty="0"/>
              <a:t> </a:t>
            </a:r>
            <a:r>
              <a:rPr lang="en-US" altLang="ja-JP" dirty="0" smtClean="0"/>
              <a:t>   For Λ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&gt;&gt; Λ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,                                                           becomes </a:t>
            </a:r>
            <a:r>
              <a:rPr lang="en-US" altLang="ja-JP" dirty="0" err="1" smtClean="0">
                <a:solidFill>
                  <a:srgbClr val="FF0000"/>
                </a:solidFill>
              </a:rPr>
              <a:t>inflaton</a:t>
            </a:r>
            <a:r>
              <a:rPr lang="en-US" altLang="ja-JP" dirty="0" smtClean="0"/>
              <a:t>:</a:t>
            </a:r>
            <a:endParaRPr kumimoji="1" lang="ja-JP" altLang="en-US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20044" y="1825625"/>
            <a:ext cx="182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[Kim,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Nilles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Peloso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3" y="5075304"/>
            <a:ext cx="4620510" cy="104822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77" y="5253625"/>
            <a:ext cx="3355406" cy="921275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5609690" y="4849405"/>
            <a:ext cx="6358577" cy="1609058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86" y="3812010"/>
            <a:ext cx="4493374" cy="66010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52" y="2880793"/>
            <a:ext cx="1710682" cy="2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74069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1. Introduction: Review of inflation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0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The weak </a:t>
            </a:r>
            <a:r>
              <a:rPr kumimoji="1" lang="en-US" altLang="ja-JP" dirty="0" smtClean="0"/>
              <a:t>gravity conjecture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The conjecture: “The gravity is the weakest force.”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But, one might have an </a:t>
            </a:r>
            <a:r>
              <a:rPr lang="en-US" altLang="ja-JP" dirty="0" err="1" smtClean="0"/>
              <a:t>axion</a:t>
            </a:r>
            <a:r>
              <a:rPr lang="en-US" altLang="ja-JP" dirty="0" smtClean="0"/>
              <a:t> </a:t>
            </a:r>
            <a:r>
              <a:rPr lang="en-US" altLang="ja-JP" dirty="0"/>
              <a:t>interaction </a:t>
            </a:r>
            <a:r>
              <a:rPr lang="en-US" altLang="ja-JP" dirty="0" smtClean="0"/>
              <a:t>of </a:t>
            </a:r>
            <a:r>
              <a:rPr lang="en-US" altLang="ja-JP" dirty="0" err="1">
                <a:solidFill>
                  <a:srgbClr val="FF0000"/>
                </a:solidFill>
              </a:rPr>
              <a:t>M</a:t>
            </a:r>
            <a:r>
              <a:rPr lang="en-US" altLang="ja-JP" baseline="-25000" dirty="0" err="1">
                <a:solidFill>
                  <a:srgbClr val="FF0000"/>
                </a:solidFill>
              </a:rPr>
              <a:t>Pl</a:t>
            </a:r>
            <a:r>
              <a:rPr lang="en-US" altLang="ja-JP" baseline="-250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 &lt; f</a:t>
            </a:r>
            <a:r>
              <a:rPr lang="en-US" altLang="ja-JP" dirty="0"/>
              <a:t>: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What if we have</a:t>
            </a:r>
            <a:r>
              <a:rPr lang="ja-JP" altLang="en-US" dirty="0" smtClean="0"/>
              <a:t> </a:t>
            </a:r>
            <a:r>
              <a:rPr lang="en-US" altLang="ja-JP" dirty="0" smtClean="0"/>
              <a:t>a weaker force than gravity?</a:t>
            </a:r>
            <a:endParaRPr kumimoji="1" lang="ja-JP" altLang="en-US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79612" y="1392884"/>
            <a:ext cx="3080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Arkani-hamed</a:t>
            </a:r>
            <a:r>
              <a:rPr lang="en-US" altLang="ja-JP" sz="1600" dirty="0">
                <a:solidFill>
                  <a:srgbClr val="7030A0"/>
                </a:solidFill>
              </a:rPr>
              <a:t>,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Motl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Nicolis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Vafa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11739" y="2712374"/>
            <a:ext cx="2065106" cy="114043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04" y="4328596"/>
            <a:ext cx="2232509" cy="63786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06" y="2935384"/>
            <a:ext cx="1374679" cy="7116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52" y="3007774"/>
            <a:ext cx="3186666" cy="5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36" y="1"/>
            <a:ext cx="9416637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41286" y="821932"/>
            <a:ext cx="19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[Slide </a:t>
            </a:r>
            <a:r>
              <a:rPr lang="en-US" altLang="ja-JP" dirty="0" smtClean="0">
                <a:solidFill>
                  <a:srgbClr val="7030A0"/>
                </a:solidFill>
              </a:rPr>
              <a:t>from </a:t>
            </a:r>
            <a:r>
              <a:rPr kumimoji="1" lang="en-US" altLang="ja-JP" dirty="0" smtClean="0">
                <a:solidFill>
                  <a:srgbClr val="7030A0"/>
                </a:solidFill>
              </a:rPr>
              <a:t>G.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Shiu</a:t>
            </a:r>
            <a:r>
              <a:rPr kumimoji="1" lang="en-US" altLang="ja-JP" dirty="0" smtClean="0">
                <a:solidFill>
                  <a:srgbClr val="7030A0"/>
                </a:solidFill>
              </a:rPr>
              <a:t>]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0" y="5159020"/>
            <a:ext cx="847112" cy="22281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91061" y="5054940"/>
            <a:ext cx="445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                     v</a:t>
            </a:r>
            <a:r>
              <a:rPr kumimoji="1" lang="en-US" altLang="ja-JP" dirty="0" smtClean="0"/>
              <a:t>ia </a:t>
            </a:r>
            <a:r>
              <a:rPr kumimoji="1" lang="en-US" altLang="ja-JP" dirty="0" err="1" smtClean="0"/>
              <a:t>Bekenstein</a:t>
            </a:r>
            <a:r>
              <a:rPr kumimoji="1" lang="en-US" altLang="ja-JP" dirty="0" smtClean="0"/>
              <a:t>-Hawking formula)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7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The weak </a:t>
            </a:r>
            <a:r>
              <a:rPr kumimoji="1" lang="en-US" altLang="ja-JP" dirty="0" smtClean="0"/>
              <a:t>gravity conjecture for </a:t>
            </a:r>
            <a:r>
              <a:rPr kumimoji="1" lang="en-US" altLang="ja-JP" dirty="0" err="1" smtClean="0"/>
              <a:t>axion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The conjecture for </a:t>
            </a:r>
            <a:r>
              <a:rPr lang="en-US" altLang="ja-JP" dirty="0" err="1" smtClean="0">
                <a:solidFill>
                  <a:srgbClr val="FF0000"/>
                </a:solidFill>
              </a:rPr>
              <a:t>axion</a:t>
            </a:r>
            <a:r>
              <a:rPr lang="en-US" altLang="ja-JP" dirty="0" smtClean="0">
                <a:solidFill>
                  <a:srgbClr val="FF0000"/>
                </a:solidFill>
              </a:rPr>
              <a:t> potential via </a:t>
            </a:r>
            <a:r>
              <a:rPr lang="en-US" altLang="ja-JP" u="sng" dirty="0" smtClean="0">
                <a:solidFill>
                  <a:srgbClr val="FF0000"/>
                </a:solidFill>
              </a:rPr>
              <a:t>one instanton effect</a:t>
            </a:r>
            <a:r>
              <a:rPr lang="en-US" altLang="ja-JP" dirty="0" smtClean="0">
                <a:solidFill>
                  <a:srgbClr val="FF0000"/>
                </a:solidFill>
              </a:rPr>
              <a:t>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err="1" smtClean="0"/>
              <a:t>Axion</a:t>
            </a:r>
            <a:r>
              <a:rPr lang="en-US" altLang="ja-JP" dirty="0" smtClean="0"/>
              <a:t> </a:t>
            </a:r>
            <a:r>
              <a:rPr lang="en-US" altLang="ja-JP" dirty="0"/>
              <a:t>interaction for </a:t>
            </a:r>
            <a:r>
              <a:rPr lang="en-US" altLang="ja-JP" dirty="0" err="1">
                <a:solidFill>
                  <a:srgbClr val="FF0000"/>
                </a:solidFill>
              </a:rPr>
              <a:t>M</a:t>
            </a:r>
            <a:r>
              <a:rPr lang="en-US" altLang="ja-JP" baseline="-25000" dirty="0" err="1">
                <a:solidFill>
                  <a:srgbClr val="FF0000"/>
                </a:solidFill>
              </a:rPr>
              <a:t>Pl</a:t>
            </a:r>
            <a:r>
              <a:rPr lang="en-US" altLang="ja-JP" baseline="-25000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 &lt; f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79612" y="1392884"/>
            <a:ext cx="3080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[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Arkani-hamed</a:t>
            </a:r>
            <a:r>
              <a:rPr lang="en-US" altLang="ja-JP" sz="1600" dirty="0">
                <a:solidFill>
                  <a:srgbClr val="7030A0"/>
                </a:solidFill>
              </a:rPr>
              <a:t>,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Motl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Nicolis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7030A0"/>
                </a:solidFill>
              </a:rPr>
              <a:t>Vafa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11739" y="2897311"/>
            <a:ext cx="2065106" cy="114043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13" y="4821753"/>
            <a:ext cx="2232509" cy="6378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88" y="3126835"/>
            <a:ext cx="3499074" cy="7445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43" y="3084953"/>
            <a:ext cx="1441276" cy="7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4" y="0"/>
            <a:ext cx="10751296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41286" y="821932"/>
            <a:ext cx="19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[Slide </a:t>
            </a:r>
            <a:r>
              <a:rPr lang="en-US" altLang="ja-JP" dirty="0" smtClean="0">
                <a:solidFill>
                  <a:srgbClr val="7030A0"/>
                </a:solidFill>
              </a:rPr>
              <a:t>from </a:t>
            </a:r>
            <a:r>
              <a:rPr kumimoji="1" lang="en-US" altLang="ja-JP" dirty="0" smtClean="0">
                <a:solidFill>
                  <a:srgbClr val="7030A0"/>
                </a:solidFill>
              </a:rPr>
              <a:t>G.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Shiu</a:t>
            </a:r>
            <a:r>
              <a:rPr kumimoji="1" lang="en-US" altLang="ja-JP" dirty="0" smtClean="0">
                <a:solidFill>
                  <a:srgbClr val="7030A0"/>
                </a:solidFill>
              </a:rPr>
              <a:t>]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839075" y="2383604"/>
            <a:ext cx="9000162" cy="1407560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05" y="2591544"/>
            <a:ext cx="7859456" cy="950670"/>
          </a:xfrm>
        </p:spPr>
      </p:pic>
      <p:sp>
        <p:nvSpPr>
          <p:cNvPr id="3" name="正方形/長方形 2"/>
          <p:cNvSpPr/>
          <p:nvPr/>
        </p:nvSpPr>
        <p:spPr>
          <a:xfrm>
            <a:off x="3974511" y="4921790"/>
            <a:ext cx="446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u="sng" dirty="0">
                <a:solidFill>
                  <a:srgbClr val="FF0000"/>
                </a:solidFill>
              </a:rPr>
              <a:t>Multi-natural inflation!</a:t>
            </a:r>
            <a:endParaRPr lang="ja-JP" alt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633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Potential with modulations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2429" y="1721700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Potential studied </a:t>
            </a:r>
            <a:r>
              <a:rPr kumimoji="1" lang="en-US" altLang="ja-JP" dirty="0" smtClean="0"/>
              <a:t>independently regardless of WGC</a:t>
            </a:r>
            <a:r>
              <a:rPr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1904035" y="2872172"/>
            <a:ext cx="1836982" cy="888171"/>
          </a:xfrm>
          <a:custGeom>
            <a:avLst/>
            <a:gdLst>
              <a:gd name="connsiteX0" fmla="*/ 0 w 4017196"/>
              <a:gd name="connsiteY0" fmla="*/ 1993188 h 1993188"/>
              <a:gd name="connsiteX1" fmla="*/ 739740 w 4017196"/>
              <a:gd name="connsiteY1" fmla="*/ 30824 h 1993188"/>
              <a:gd name="connsiteX2" fmla="*/ 1551398 w 4017196"/>
              <a:gd name="connsiteY2" fmla="*/ 1972639 h 1993188"/>
              <a:gd name="connsiteX3" fmla="*/ 2342508 w 4017196"/>
              <a:gd name="connsiteY3" fmla="*/ 1 h 1993188"/>
              <a:gd name="connsiteX4" fmla="*/ 3102796 w 4017196"/>
              <a:gd name="connsiteY4" fmla="*/ 1982913 h 1993188"/>
              <a:gd name="connsiteX5" fmla="*/ 4017196 w 4017196"/>
              <a:gd name="connsiteY5" fmla="*/ 30824 h 199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196" h="1993188">
                <a:moveTo>
                  <a:pt x="0" y="1993188"/>
                </a:moveTo>
                <a:cubicBezTo>
                  <a:pt x="240587" y="1013718"/>
                  <a:pt x="481174" y="34249"/>
                  <a:pt x="739740" y="30824"/>
                </a:cubicBezTo>
                <a:cubicBezTo>
                  <a:pt x="998306" y="27399"/>
                  <a:pt x="1284270" y="1977776"/>
                  <a:pt x="1551398" y="1972639"/>
                </a:cubicBezTo>
                <a:cubicBezTo>
                  <a:pt x="1818526" y="1967502"/>
                  <a:pt x="2083942" y="-1711"/>
                  <a:pt x="2342508" y="1"/>
                </a:cubicBezTo>
                <a:cubicBezTo>
                  <a:pt x="2601074" y="1713"/>
                  <a:pt x="2823681" y="1977776"/>
                  <a:pt x="3102796" y="1982913"/>
                </a:cubicBezTo>
                <a:cubicBezTo>
                  <a:pt x="3381911" y="1988050"/>
                  <a:pt x="3699553" y="1009437"/>
                  <a:pt x="4017196" y="308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49205" y="3386787"/>
            <a:ext cx="1065835" cy="17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503434" y="2753473"/>
            <a:ext cx="7980" cy="83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5" y="2422302"/>
            <a:ext cx="588995" cy="2504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9" y="3459240"/>
            <a:ext cx="194981" cy="308070"/>
          </a:xfrm>
          <a:prstGeom prst="rect">
            <a:avLst/>
          </a:prstGeom>
        </p:spPr>
      </p:pic>
      <p:sp>
        <p:nvSpPr>
          <p:cNvPr id="11" name="加算記号 10"/>
          <p:cNvSpPr/>
          <p:nvPr/>
        </p:nvSpPr>
        <p:spPr>
          <a:xfrm>
            <a:off x="4273290" y="2907693"/>
            <a:ext cx="816645" cy="7924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7345458" y="3161014"/>
            <a:ext cx="1034290" cy="3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5522644" y="3169577"/>
            <a:ext cx="1479445" cy="317678"/>
            <a:chOff x="5511824" y="2832806"/>
            <a:chExt cx="1479445" cy="317678"/>
          </a:xfrm>
        </p:grpSpPr>
        <p:sp>
          <p:nvSpPr>
            <p:cNvPr id="5" name="フリーフォーム 4"/>
            <p:cNvSpPr/>
            <p:nvPr/>
          </p:nvSpPr>
          <p:spPr>
            <a:xfrm>
              <a:off x="5511824" y="2844791"/>
              <a:ext cx="534495" cy="295419"/>
            </a:xfrm>
            <a:custGeom>
              <a:avLst/>
              <a:gdLst>
                <a:gd name="connsiteX0" fmla="*/ 0 w 2948683"/>
                <a:gd name="connsiteY0" fmla="*/ 1 h 1407561"/>
                <a:gd name="connsiteX1" fmla="*/ 534256 w 2948683"/>
                <a:gd name="connsiteY1" fmla="*/ 1335642 h 1407561"/>
                <a:gd name="connsiteX2" fmla="*/ 1202076 w 2948683"/>
                <a:gd name="connsiteY2" fmla="*/ 20549 h 1407561"/>
                <a:gd name="connsiteX3" fmla="*/ 1715784 w 2948683"/>
                <a:gd name="connsiteY3" fmla="*/ 1397287 h 1407561"/>
                <a:gd name="connsiteX4" fmla="*/ 2352782 w 2948683"/>
                <a:gd name="connsiteY4" fmla="*/ 1 h 1407561"/>
                <a:gd name="connsiteX5" fmla="*/ 2948683 w 2948683"/>
                <a:gd name="connsiteY5" fmla="*/ 1407561 h 14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83" h="1407561">
                  <a:moveTo>
                    <a:pt x="0" y="1"/>
                  </a:moveTo>
                  <a:cubicBezTo>
                    <a:pt x="166955" y="666109"/>
                    <a:pt x="333910" y="1332217"/>
                    <a:pt x="534256" y="1335642"/>
                  </a:cubicBezTo>
                  <a:cubicBezTo>
                    <a:pt x="734602" y="1339067"/>
                    <a:pt x="1005155" y="10275"/>
                    <a:pt x="1202076" y="20549"/>
                  </a:cubicBezTo>
                  <a:cubicBezTo>
                    <a:pt x="1398997" y="30823"/>
                    <a:pt x="1524000" y="1400712"/>
                    <a:pt x="1715784" y="1397287"/>
                  </a:cubicBezTo>
                  <a:cubicBezTo>
                    <a:pt x="1907568" y="1393862"/>
                    <a:pt x="2147299" y="-1711"/>
                    <a:pt x="2352782" y="1"/>
                  </a:cubicBezTo>
                  <a:cubicBezTo>
                    <a:pt x="2558265" y="1713"/>
                    <a:pt x="2753474" y="704637"/>
                    <a:pt x="2948683" y="1407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5982452" y="2832806"/>
              <a:ext cx="534495" cy="295419"/>
            </a:xfrm>
            <a:custGeom>
              <a:avLst/>
              <a:gdLst>
                <a:gd name="connsiteX0" fmla="*/ 0 w 2948683"/>
                <a:gd name="connsiteY0" fmla="*/ 1 h 1407561"/>
                <a:gd name="connsiteX1" fmla="*/ 534256 w 2948683"/>
                <a:gd name="connsiteY1" fmla="*/ 1335642 h 1407561"/>
                <a:gd name="connsiteX2" fmla="*/ 1202076 w 2948683"/>
                <a:gd name="connsiteY2" fmla="*/ 20549 h 1407561"/>
                <a:gd name="connsiteX3" fmla="*/ 1715784 w 2948683"/>
                <a:gd name="connsiteY3" fmla="*/ 1397287 h 1407561"/>
                <a:gd name="connsiteX4" fmla="*/ 2352782 w 2948683"/>
                <a:gd name="connsiteY4" fmla="*/ 1 h 1407561"/>
                <a:gd name="connsiteX5" fmla="*/ 2948683 w 2948683"/>
                <a:gd name="connsiteY5" fmla="*/ 1407561 h 14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83" h="1407561">
                  <a:moveTo>
                    <a:pt x="0" y="1"/>
                  </a:moveTo>
                  <a:cubicBezTo>
                    <a:pt x="166955" y="666109"/>
                    <a:pt x="333910" y="1332217"/>
                    <a:pt x="534256" y="1335642"/>
                  </a:cubicBezTo>
                  <a:cubicBezTo>
                    <a:pt x="734602" y="1339067"/>
                    <a:pt x="1005155" y="10275"/>
                    <a:pt x="1202076" y="20549"/>
                  </a:cubicBezTo>
                  <a:cubicBezTo>
                    <a:pt x="1398997" y="30823"/>
                    <a:pt x="1524000" y="1400712"/>
                    <a:pt x="1715784" y="1397287"/>
                  </a:cubicBezTo>
                  <a:cubicBezTo>
                    <a:pt x="1907568" y="1393862"/>
                    <a:pt x="2147299" y="-1711"/>
                    <a:pt x="2352782" y="1"/>
                  </a:cubicBezTo>
                  <a:cubicBezTo>
                    <a:pt x="2558265" y="1713"/>
                    <a:pt x="2753474" y="704637"/>
                    <a:pt x="2948683" y="1407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6456774" y="2855065"/>
              <a:ext cx="534495" cy="295419"/>
            </a:xfrm>
            <a:custGeom>
              <a:avLst/>
              <a:gdLst>
                <a:gd name="connsiteX0" fmla="*/ 0 w 2948683"/>
                <a:gd name="connsiteY0" fmla="*/ 1 h 1407561"/>
                <a:gd name="connsiteX1" fmla="*/ 534256 w 2948683"/>
                <a:gd name="connsiteY1" fmla="*/ 1335642 h 1407561"/>
                <a:gd name="connsiteX2" fmla="*/ 1202076 w 2948683"/>
                <a:gd name="connsiteY2" fmla="*/ 20549 h 1407561"/>
                <a:gd name="connsiteX3" fmla="*/ 1715784 w 2948683"/>
                <a:gd name="connsiteY3" fmla="*/ 1397287 h 1407561"/>
                <a:gd name="connsiteX4" fmla="*/ 2352782 w 2948683"/>
                <a:gd name="connsiteY4" fmla="*/ 1 h 1407561"/>
                <a:gd name="connsiteX5" fmla="*/ 2948683 w 2948683"/>
                <a:gd name="connsiteY5" fmla="*/ 1407561 h 14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83" h="1407561">
                  <a:moveTo>
                    <a:pt x="0" y="1"/>
                  </a:moveTo>
                  <a:cubicBezTo>
                    <a:pt x="166955" y="666109"/>
                    <a:pt x="333910" y="1332217"/>
                    <a:pt x="534256" y="1335642"/>
                  </a:cubicBezTo>
                  <a:cubicBezTo>
                    <a:pt x="734602" y="1339067"/>
                    <a:pt x="1005155" y="10275"/>
                    <a:pt x="1202076" y="20549"/>
                  </a:cubicBezTo>
                  <a:cubicBezTo>
                    <a:pt x="1398997" y="30823"/>
                    <a:pt x="1524000" y="1400712"/>
                    <a:pt x="1715784" y="1397287"/>
                  </a:cubicBezTo>
                  <a:cubicBezTo>
                    <a:pt x="1907568" y="1393862"/>
                    <a:pt x="2147299" y="-1711"/>
                    <a:pt x="2352782" y="1"/>
                  </a:cubicBezTo>
                  <a:cubicBezTo>
                    <a:pt x="2558265" y="1713"/>
                    <a:pt x="2753474" y="704637"/>
                    <a:pt x="2948683" y="1407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77" y="2312772"/>
            <a:ext cx="3350672" cy="252698"/>
          </a:xfrm>
          <a:prstGeom prst="rect">
            <a:avLst/>
          </a:prstGeom>
        </p:spPr>
      </p:pic>
      <p:grpSp>
        <p:nvGrpSpPr>
          <p:cNvPr id="34" name="グループ化 33"/>
          <p:cNvGrpSpPr/>
          <p:nvPr/>
        </p:nvGrpSpPr>
        <p:grpSpPr>
          <a:xfrm>
            <a:off x="8804953" y="2743146"/>
            <a:ext cx="2556550" cy="953838"/>
            <a:chOff x="8804953" y="2414374"/>
            <a:chExt cx="2556550" cy="953838"/>
          </a:xfrm>
        </p:grpSpPr>
        <p:sp>
          <p:nvSpPr>
            <p:cNvPr id="23" name="フリーフォーム 22"/>
            <p:cNvSpPr/>
            <p:nvPr/>
          </p:nvSpPr>
          <p:spPr>
            <a:xfrm>
              <a:off x="8804953" y="2414374"/>
              <a:ext cx="1273995" cy="904179"/>
            </a:xfrm>
            <a:custGeom>
              <a:avLst/>
              <a:gdLst>
                <a:gd name="connsiteX0" fmla="*/ 0 w 1273995"/>
                <a:gd name="connsiteY0" fmla="*/ 904179 h 904179"/>
                <a:gd name="connsiteX1" fmla="*/ 51371 w 1273995"/>
                <a:gd name="connsiteY1" fmla="*/ 575406 h 904179"/>
                <a:gd name="connsiteX2" fmla="*/ 195209 w 1273995"/>
                <a:gd name="connsiteY2" fmla="*/ 482938 h 904179"/>
                <a:gd name="connsiteX3" fmla="*/ 328773 w 1273995"/>
                <a:gd name="connsiteY3" fmla="*/ 246633 h 904179"/>
                <a:gd name="connsiteX4" fmla="*/ 431514 w 1273995"/>
                <a:gd name="connsiteY4" fmla="*/ 215810 h 904179"/>
                <a:gd name="connsiteX5" fmla="*/ 575353 w 1273995"/>
                <a:gd name="connsiteY5" fmla="*/ 53 h 904179"/>
                <a:gd name="connsiteX6" fmla="*/ 688368 w 1273995"/>
                <a:gd name="connsiteY6" fmla="*/ 195262 h 904179"/>
                <a:gd name="connsiteX7" fmla="*/ 832207 w 1273995"/>
                <a:gd name="connsiteY7" fmla="*/ 226084 h 904179"/>
                <a:gd name="connsiteX8" fmla="*/ 996593 w 1273995"/>
                <a:gd name="connsiteY8" fmla="*/ 513761 h 904179"/>
                <a:gd name="connsiteX9" fmla="*/ 1140431 w 1273995"/>
                <a:gd name="connsiteY9" fmla="*/ 585680 h 904179"/>
                <a:gd name="connsiteX10" fmla="*/ 1273995 w 1273995"/>
                <a:gd name="connsiteY10" fmla="*/ 904179 h 90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995" h="904179">
                  <a:moveTo>
                    <a:pt x="0" y="904179"/>
                  </a:moveTo>
                  <a:cubicBezTo>
                    <a:pt x="9418" y="774896"/>
                    <a:pt x="18836" y="645613"/>
                    <a:pt x="51371" y="575406"/>
                  </a:cubicBezTo>
                  <a:cubicBezTo>
                    <a:pt x="83906" y="505199"/>
                    <a:pt x="148975" y="537733"/>
                    <a:pt x="195209" y="482938"/>
                  </a:cubicBezTo>
                  <a:cubicBezTo>
                    <a:pt x="241443" y="428143"/>
                    <a:pt x="289389" y="291154"/>
                    <a:pt x="328773" y="246633"/>
                  </a:cubicBezTo>
                  <a:cubicBezTo>
                    <a:pt x="368157" y="202112"/>
                    <a:pt x="390417" y="256907"/>
                    <a:pt x="431514" y="215810"/>
                  </a:cubicBezTo>
                  <a:cubicBezTo>
                    <a:pt x="472611" y="174713"/>
                    <a:pt x="532544" y="3478"/>
                    <a:pt x="575353" y="53"/>
                  </a:cubicBezTo>
                  <a:cubicBezTo>
                    <a:pt x="618162" y="-3372"/>
                    <a:pt x="645559" y="157590"/>
                    <a:pt x="688368" y="195262"/>
                  </a:cubicBezTo>
                  <a:cubicBezTo>
                    <a:pt x="731177" y="232934"/>
                    <a:pt x="780836" y="173001"/>
                    <a:pt x="832207" y="226084"/>
                  </a:cubicBezTo>
                  <a:cubicBezTo>
                    <a:pt x="883578" y="279167"/>
                    <a:pt x="945222" y="453828"/>
                    <a:pt x="996593" y="513761"/>
                  </a:cubicBezTo>
                  <a:cubicBezTo>
                    <a:pt x="1047964" y="573694"/>
                    <a:pt x="1094197" y="520610"/>
                    <a:pt x="1140431" y="585680"/>
                  </a:cubicBezTo>
                  <a:cubicBezTo>
                    <a:pt x="1186665" y="650750"/>
                    <a:pt x="1230330" y="777464"/>
                    <a:pt x="1273995" y="90417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0087508" y="2464033"/>
              <a:ext cx="1273995" cy="904179"/>
            </a:xfrm>
            <a:custGeom>
              <a:avLst/>
              <a:gdLst>
                <a:gd name="connsiteX0" fmla="*/ 0 w 1273995"/>
                <a:gd name="connsiteY0" fmla="*/ 904179 h 904179"/>
                <a:gd name="connsiteX1" fmla="*/ 51371 w 1273995"/>
                <a:gd name="connsiteY1" fmla="*/ 575406 h 904179"/>
                <a:gd name="connsiteX2" fmla="*/ 195209 w 1273995"/>
                <a:gd name="connsiteY2" fmla="*/ 482938 h 904179"/>
                <a:gd name="connsiteX3" fmla="*/ 328773 w 1273995"/>
                <a:gd name="connsiteY3" fmla="*/ 246633 h 904179"/>
                <a:gd name="connsiteX4" fmla="*/ 431514 w 1273995"/>
                <a:gd name="connsiteY4" fmla="*/ 215810 h 904179"/>
                <a:gd name="connsiteX5" fmla="*/ 575353 w 1273995"/>
                <a:gd name="connsiteY5" fmla="*/ 53 h 904179"/>
                <a:gd name="connsiteX6" fmla="*/ 688368 w 1273995"/>
                <a:gd name="connsiteY6" fmla="*/ 195262 h 904179"/>
                <a:gd name="connsiteX7" fmla="*/ 832207 w 1273995"/>
                <a:gd name="connsiteY7" fmla="*/ 226084 h 904179"/>
                <a:gd name="connsiteX8" fmla="*/ 996593 w 1273995"/>
                <a:gd name="connsiteY8" fmla="*/ 513761 h 904179"/>
                <a:gd name="connsiteX9" fmla="*/ 1140431 w 1273995"/>
                <a:gd name="connsiteY9" fmla="*/ 585680 h 904179"/>
                <a:gd name="connsiteX10" fmla="*/ 1273995 w 1273995"/>
                <a:gd name="connsiteY10" fmla="*/ 904179 h 90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995" h="904179">
                  <a:moveTo>
                    <a:pt x="0" y="904179"/>
                  </a:moveTo>
                  <a:cubicBezTo>
                    <a:pt x="9418" y="774896"/>
                    <a:pt x="18836" y="645613"/>
                    <a:pt x="51371" y="575406"/>
                  </a:cubicBezTo>
                  <a:cubicBezTo>
                    <a:pt x="83906" y="505199"/>
                    <a:pt x="148975" y="537733"/>
                    <a:pt x="195209" y="482938"/>
                  </a:cubicBezTo>
                  <a:cubicBezTo>
                    <a:pt x="241443" y="428143"/>
                    <a:pt x="289389" y="291154"/>
                    <a:pt x="328773" y="246633"/>
                  </a:cubicBezTo>
                  <a:cubicBezTo>
                    <a:pt x="368157" y="202112"/>
                    <a:pt x="390417" y="256907"/>
                    <a:pt x="431514" y="215810"/>
                  </a:cubicBezTo>
                  <a:cubicBezTo>
                    <a:pt x="472611" y="174713"/>
                    <a:pt x="532544" y="3478"/>
                    <a:pt x="575353" y="53"/>
                  </a:cubicBezTo>
                  <a:cubicBezTo>
                    <a:pt x="618162" y="-3372"/>
                    <a:pt x="645559" y="157590"/>
                    <a:pt x="688368" y="195262"/>
                  </a:cubicBezTo>
                  <a:cubicBezTo>
                    <a:pt x="731177" y="232934"/>
                    <a:pt x="780836" y="173001"/>
                    <a:pt x="832207" y="226084"/>
                  </a:cubicBezTo>
                  <a:cubicBezTo>
                    <a:pt x="883578" y="279167"/>
                    <a:pt x="945222" y="453828"/>
                    <a:pt x="996593" y="513761"/>
                  </a:cubicBezTo>
                  <a:cubicBezTo>
                    <a:pt x="1047964" y="573694"/>
                    <a:pt x="1094197" y="520610"/>
                    <a:pt x="1140431" y="585680"/>
                  </a:cubicBezTo>
                  <a:cubicBezTo>
                    <a:pt x="1186665" y="650750"/>
                    <a:pt x="1230330" y="777464"/>
                    <a:pt x="1273995" y="90417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6" name="図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40" y="2332022"/>
            <a:ext cx="2104372" cy="22446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30925" y="5192252"/>
            <a:ext cx="290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7030A0"/>
                </a:solidFill>
              </a:rPr>
              <a:t>[Czerny, Kobayashi, Takahashi]</a:t>
            </a:r>
          </a:p>
          <a:p>
            <a:pPr algn="ctr"/>
            <a:r>
              <a:rPr lang="en-US" altLang="ja-JP" sz="1600" dirty="0">
                <a:solidFill>
                  <a:srgbClr val="7030A0"/>
                </a:solidFill>
              </a:rPr>
              <a:t>1403.4589</a:t>
            </a:r>
            <a:endParaRPr kumimoji="1" lang="en-US" altLang="ja-JP" sz="1600" dirty="0" smtClean="0">
              <a:solidFill>
                <a:srgbClr val="7030A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491" y="4265076"/>
            <a:ext cx="3265896" cy="24586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6656" y="4217143"/>
            <a:ext cx="3504494" cy="2568349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904035" y="1385839"/>
            <a:ext cx="1025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Again, </a:t>
            </a:r>
            <a:r>
              <a:rPr kumimoji="1" lang="en-US" altLang="ja-JP" sz="1600" dirty="0" smtClean="0">
                <a:solidFill>
                  <a:srgbClr val="7030A0"/>
                </a:solidFill>
              </a:rPr>
              <a:t>[Czerny, Takahashi]; [Czerny, TH, Takahashi]; [TH, Takahashi]; [Kobayashi, Takahashi];[Czerny, Kobayashi, Takahashi];</a:t>
            </a:r>
          </a:p>
          <a:p>
            <a:pPr algn="r"/>
            <a:r>
              <a:rPr lang="en-US" altLang="ja-JP" sz="1600" dirty="0" smtClean="0">
                <a:solidFill>
                  <a:srgbClr val="7030A0"/>
                </a:solidFill>
              </a:rPr>
              <a:t>[TH, Kobayashi, </a:t>
            </a:r>
            <a:r>
              <a:rPr lang="en-US" altLang="ja-JP" sz="1600" dirty="0" err="1" smtClean="0">
                <a:solidFill>
                  <a:srgbClr val="7030A0"/>
                </a:solidFill>
              </a:rPr>
              <a:t>Seto</a:t>
            </a:r>
            <a:r>
              <a:rPr lang="en-US" altLang="ja-JP" sz="1600" dirty="0" smtClean="0">
                <a:solidFill>
                  <a:srgbClr val="7030A0"/>
                </a:solidFill>
              </a:rPr>
              <a:t>, Yamaguchi]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67046" y="6070116"/>
            <a:ext cx="2586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N=50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                  N=60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89279" y="5731562"/>
            <a:ext cx="2586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N=50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                  N=60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Recent studies of potentials with modulation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2429" y="1721700"/>
            <a:ext cx="10515600" cy="435133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Potential via WGC = Multi-natural inflation!</a:t>
            </a:r>
            <a:r>
              <a:rPr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1904035" y="2872172"/>
            <a:ext cx="1836982" cy="888171"/>
          </a:xfrm>
          <a:custGeom>
            <a:avLst/>
            <a:gdLst>
              <a:gd name="connsiteX0" fmla="*/ 0 w 4017196"/>
              <a:gd name="connsiteY0" fmla="*/ 1993188 h 1993188"/>
              <a:gd name="connsiteX1" fmla="*/ 739740 w 4017196"/>
              <a:gd name="connsiteY1" fmla="*/ 30824 h 1993188"/>
              <a:gd name="connsiteX2" fmla="*/ 1551398 w 4017196"/>
              <a:gd name="connsiteY2" fmla="*/ 1972639 h 1993188"/>
              <a:gd name="connsiteX3" fmla="*/ 2342508 w 4017196"/>
              <a:gd name="connsiteY3" fmla="*/ 1 h 1993188"/>
              <a:gd name="connsiteX4" fmla="*/ 3102796 w 4017196"/>
              <a:gd name="connsiteY4" fmla="*/ 1982913 h 1993188"/>
              <a:gd name="connsiteX5" fmla="*/ 4017196 w 4017196"/>
              <a:gd name="connsiteY5" fmla="*/ 30824 h 199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7196" h="1993188">
                <a:moveTo>
                  <a:pt x="0" y="1993188"/>
                </a:moveTo>
                <a:cubicBezTo>
                  <a:pt x="240587" y="1013718"/>
                  <a:pt x="481174" y="34249"/>
                  <a:pt x="739740" y="30824"/>
                </a:cubicBezTo>
                <a:cubicBezTo>
                  <a:pt x="998306" y="27399"/>
                  <a:pt x="1284270" y="1977776"/>
                  <a:pt x="1551398" y="1972639"/>
                </a:cubicBezTo>
                <a:cubicBezTo>
                  <a:pt x="1818526" y="1967502"/>
                  <a:pt x="2083942" y="-1711"/>
                  <a:pt x="2342508" y="1"/>
                </a:cubicBezTo>
                <a:cubicBezTo>
                  <a:pt x="2601074" y="1713"/>
                  <a:pt x="2823681" y="1977776"/>
                  <a:pt x="3102796" y="1982913"/>
                </a:cubicBezTo>
                <a:cubicBezTo>
                  <a:pt x="3381911" y="1988050"/>
                  <a:pt x="3699553" y="1009437"/>
                  <a:pt x="4017196" y="308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49205" y="3386787"/>
            <a:ext cx="1065835" cy="17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503434" y="2753473"/>
            <a:ext cx="7980" cy="83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5" y="2422302"/>
            <a:ext cx="588995" cy="2504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9" y="3459240"/>
            <a:ext cx="194981" cy="308070"/>
          </a:xfrm>
          <a:prstGeom prst="rect">
            <a:avLst/>
          </a:prstGeom>
        </p:spPr>
      </p:pic>
      <p:sp>
        <p:nvSpPr>
          <p:cNvPr id="11" name="加算記号 10"/>
          <p:cNvSpPr/>
          <p:nvPr/>
        </p:nvSpPr>
        <p:spPr>
          <a:xfrm>
            <a:off x="4273290" y="2907693"/>
            <a:ext cx="816645" cy="7924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7345458" y="3161014"/>
            <a:ext cx="1034290" cy="3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5522644" y="3169577"/>
            <a:ext cx="1479445" cy="317678"/>
            <a:chOff x="5511824" y="2832806"/>
            <a:chExt cx="1479445" cy="317678"/>
          </a:xfrm>
        </p:grpSpPr>
        <p:sp>
          <p:nvSpPr>
            <p:cNvPr id="5" name="フリーフォーム 4"/>
            <p:cNvSpPr/>
            <p:nvPr/>
          </p:nvSpPr>
          <p:spPr>
            <a:xfrm>
              <a:off x="5511824" y="2844791"/>
              <a:ext cx="534495" cy="295419"/>
            </a:xfrm>
            <a:custGeom>
              <a:avLst/>
              <a:gdLst>
                <a:gd name="connsiteX0" fmla="*/ 0 w 2948683"/>
                <a:gd name="connsiteY0" fmla="*/ 1 h 1407561"/>
                <a:gd name="connsiteX1" fmla="*/ 534256 w 2948683"/>
                <a:gd name="connsiteY1" fmla="*/ 1335642 h 1407561"/>
                <a:gd name="connsiteX2" fmla="*/ 1202076 w 2948683"/>
                <a:gd name="connsiteY2" fmla="*/ 20549 h 1407561"/>
                <a:gd name="connsiteX3" fmla="*/ 1715784 w 2948683"/>
                <a:gd name="connsiteY3" fmla="*/ 1397287 h 1407561"/>
                <a:gd name="connsiteX4" fmla="*/ 2352782 w 2948683"/>
                <a:gd name="connsiteY4" fmla="*/ 1 h 1407561"/>
                <a:gd name="connsiteX5" fmla="*/ 2948683 w 2948683"/>
                <a:gd name="connsiteY5" fmla="*/ 1407561 h 14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83" h="1407561">
                  <a:moveTo>
                    <a:pt x="0" y="1"/>
                  </a:moveTo>
                  <a:cubicBezTo>
                    <a:pt x="166955" y="666109"/>
                    <a:pt x="333910" y="1332217"/>
                    <a:pt x="534256" y="1335642"/>
                  </a:cubicBezTo>
                  <a:cubicBezTo>
                    <a:pt x="734602" y="1339067"/>
                    <a:pt x="1005155" y="10275"/>
                    <a:pt x="1202076" y="20549"/>
                  </a:cubicBezTo>
                  <a:cubicBezTo>
                    <a:pt x="1398997" y="30823"/>
                    <a:pt x="1524000" y="1400712"/>
                    <a:pt x="1715784" y="1397287"/>
                  </a:cubicBezTo>
                  <a:cubicBezTo>
                    <a:pt x="1907568" y="1393862"/>
                    <a:pt x="2147299" y="-1711"/>
                    <a:pt x="2352782" y="1"/>
                  </a:cubicBezTo>
                  <a:cubicBezTo>
                    <a:pt x="2558265" y="1713"/>
                    <a:pt x="2753474" y="704637"/>
                    <a:pt x="2948683" y="1407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5982452" y="2832806"/>
              <a:ext cx="534495" cy="295419"/>
            </a:xfrm>
            <a:custGeom>
              <a:avLst/>
              <a:gdLst>
                <a:gd name="connsiteX0" fmla="*/ 0 w 2948683"/>
                <a:gd name="connsiteY0" fmla="*/ 1 h 1407561"/>
                <a:gd name="connsiteX1" fmla="*/ 534256 w 2948683"/>
                <a:gd name="connsiteY1" fmla="*/ 1335642 h 1407561"/>
                <a:gd name="connsiteX2" fmla="*/ 1202076 w 2948683"/>
                <a:gd name="connsiteY2" fmla="*/ 20549 h 1407561"/>
                <a:gd name="connsiteX3" fmla="*/ 1715784 w 2948683"/>
                <a:gd name="connsiteY3" fmla="*/ 1397287 h 1407561"/>
                <a:gd name="connsiteX4" fmla="*/ 2352782 w 2948683"/>
                <a:gd name="connsiteY4" fmla="*/ 1 h 1407561"/>
                <a:gd name="connsiteX5" fmla="*/ 2948683 w 2948683"/>
                <a:gd name="connsiteY5" fmla="*/ 1407561 h 14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83" h="1407561">
                  <a:moveTo>
                    <a:pt x="0" y="1"/>
                  </a:moveTo>
                  <a:cubicBezTo>
                    <a:pt x="166955" y="666109"/>
                    <a:pt x="333910" y="1332217"/>
                    <a:pt x="534256" y="1335642"/>
                  </a:cubicBezTo>
                  <a:cubicBezTo>
                    <a:pt x="734602" y="1339067"/>
                    <a:pt x="1005155" y="10275"/>
                    <a:pt x="1202076" y="20549"/>
                  </a:cubicBezTo>
                  <a:cubicBezTo>
                    <a:pt x="1398997" y="30823"/>
                    <a:pt x="1524000" y="1400712"/>
                    <a:pt x="1715784" y="1397287"/>
                  </a:cubicBezTo>
                  <a:cubicBezTo>
                    <a:pt x="1907568" y="1393862"/>
                    <a:pt x="2147299" y="-1711"/>
                    <a:pt x="2352782" y="1"/>
                  </a:cubicBezTo>
                  <a:cubicBezTo>
                    <a:pt x="2558265" y="1713"/>
                    <a:pt x="2753474" y="704637"/>
                    <a:pt x="2948683" y="1407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6456774" y="2855065"/>
              <a:ext cx="534495" cy="295419"/>
            </a:xfrm>
            <a:custGeom>
              <a:avLst/>
              <a:gdLst>
                <a:gd name="connsiteX0" fmla="*/ 0 w 2948683"/>
                <a:gd name="connsiteY0" fmla="*/ 1 h 1407561"/>
                <a:gd name="connsiteX1" fmla="*/ 534256 w 2948683"/>
                <a:gd name="connsiteY1" fmla="*/ 1335642 h 1407561"/>
                <a:gd name="connsiteX2" fmla="*/ 1202076 w 2948683"/>
                <a:gd name="connsiteY2" fmla="*/ 20549 h 1407561"/>
                <a:gd name="connsiteX3" fmla="*/ 1715784 w 2948683"/>
                <a:gd name="connsiteY3" fmla="*/ 1397287 h 1407561"/>
                <a:gd name="connsiteX4" fmla="*/ 2352782 w 2948683"/>
                <a:gd name="connsiteY4" fmla="*/ 1 h 1407561"/>
                <a:gd name="connsiteX5" fmla="*/ 2948683 w 2948683"/>
                <a:gd name="connsiteY5" fmla="*/ 1407561 h 140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8683" h="1407561">
                  <a:moveTo>
                    <a:pt x="0" y="1"/>
                  </a:moveTo>
                  <a:cubicBezTo>
                    <a:pt x="166955" y="666109"/>
                    <a:pt x="333910" y="1332217"/>
                    <a:pt x="534256" y="1335642"/>
                  </a:cubicBezTo>
                  <a:cubicBezTo>
                    <a:pt x="734602" y="1339067"/>
                    <a:pt x="1005155" y="10275"/>
                    <a:pt x="1202076" y="20549"/>
                  </a:cubicBezTo>
                  <a:cubicBezTo>
                    <a:pt x="1398997" y="30823"/>
                    <a:pt x="1524000" y="1400712"/>
                    <a:pt x="1715784" y="1397287"/>
                  </a:cubicBezTo>
                  <a:cubicBezTo>
                    <a:pt x="1907568" y="1393862"/>
                    <a:pt x="2147299" y="-1711"/>
                    <a:pt x="2352782" y="1"/>
                  </a:cubicBezTo>
                  <a:cubicBezTo>
                    <a:pt x="2558265" y="1713"/>
                    <a:pt x="2753474" y="704637"/>
                    <a:pt x="2948683" y="1407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77" y="2312772"/>
            <a:ext cx="3350672" cy="252698"/>
          </a:xfrm>
          <a:prstGeom prst="rect">
            <a:avLst/>
          </a:prstGeom>
        </p:spPr>
      </p:pic>
      <p:grpSp>
        <p:nvGrpSpPr>
          <p:cNvPr id="34" name="グループ化 33"/>
          <p:cNvGrpSpPr/>
          <p:nvPr/>
        </p:nvGrpSpPr>
        <p:grpSpPr>
          <a:xfrm>
            <a:off x="8804953" y="2743146"/>
            <a:ext cx="2556550" cy="953838"/>
            <a:chOff x="8804953" y="2414374"/>
            <a:chExt cx="2556550" cy="953838"/>
          </a:xfrm>
        </p:grpSpPr>
        <p:sp>
          <p:nvSpPr>
            <p:cNvPr id="23" name="フリーフォーム 22"/>
            <p:cNvSpPr/>
            <p:nvPr/>
          </p:nvSpPr>
          <p:spPr>
            <a:xfrm>
              <a:off x="8804953" y="2414374"/>
              <a:ext cx="1273995" cy="904179"/>
            </a:xfrm>
            <a:custGeom>
              <a:avLst/>
              <a:gdLst>
                <a:gd name="connsiteX0" fmla="*/ 0 w 1273995"/>
                <a:gd name="connsiteY0" fmla="*/ 904179 h 904179"/>
                <a:gd name="connsiteX1" fmla="*/ 51371 w 1273995"/>
                <a:gd name="connsiteY1" fmla="*/ 575406 h 904179"/>
                <a:gd name="connsiteX2" fmla="*/ 195209 w 1273995"/>
                <a:gd name="connsiteY2" fmla="*/ 482938 h 904179"/>
                <a:gd name="connsiteX3" fmla="*/ 328773 w 1273995"/>
                <a:gd name="connsiteY3" fmla="*/ 246633 h 904179"/>
                <a:gd name="connsiteX4" fmla="*/ 431514 w 1273995"/>
                <a:gd name="connsiteY4" fmla="*/ 215810 h 904179"/>
                <a:gd name="connsiteX5" fmla="*/ 575353 w 1273995"/>
                <a:gd name="connsiteY5" fmla="*/ 53 h 904179"/>
                <a:gd name="connsiteX6" fmla="*/ 688368 w 1273995"/>
                <a:gd name="connsiteY6" fmla="*/ 195262 h 904179"/>
                <a:gd name="connsiteX7" fmla="*/ 832207 w 1273995"/>
                <a:gd name="connsiteY7" fmla="*/ 226084 h 904179"/>
                <a:gd name="connsiteX8" fmla="*/ 996593 w 1273995"/>
                <a:gd name="connsiteY8" fmla="*/ 513761 h 904179"/>
                <a:gd name="connsiteX9" fmla="*/ 1140431 w 1273995"/>
                <a:gd name="connsiteY9" fmla="*/ 585680 h 904179"/>
                <a:gd name="connsiteX10" fmla="*/ 1273995 w 1273995"/>
                <a:gd name="connsiteY10" fmla="*/ 904179 h 90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995" h="904179">
                  <a:moveTo>
                    <a:pt x="0" y="904179"/>
                  </a:moveTo>
                  <a:cubicBezTo>
                    <a:pt x="9418" y="774896"/>
                    <a:pt x="18836" y="645613"/>
                    <a:pt x="51371" y="575406"/>
                  </a:cubicBezTo>
                  <a:cubicBezTo>
                    <a:pt x="83906" y="505199"/>
                    <a:pt x="148975" y="537733"/>
                    <a:pt x="195209" y="482938"/>
                  </a:cubicBezTo>
                  <a:cubicBezTo>
                    <a:pt x="241443" y="428143"/>
                    <a:pt x="289389" y="291154"/>
                    <a:pt x="328773" y="246633"/>
                  </a:cubicBezTo>
                  <a:cubicBezTo>
                    <a:pt x="368157" y="202112"/>
                    <a:pt x="390417" y="256907"/>
                    <a:pt x="431514" y="215810"/>
                  </a:cubicBezTo>
                  <a:cubicBezTo>
                    <a:pt x="472611" y="174713"/>
                    <a:pt x="532544" y="3478"/>
                    <a:pt x="575353" y="53"/>
                  </a:cubicBezTo>
                  <a:cubicBezTo>
                    <a:pt x="618162" y="-3372"/>
                    <a:pt x="645559" y="157590"/>
                    <a:pt x="688368" y="195262"/>
                  </a:cubicBezTo>
                  <a:cubicBezTo>
                    <a:pt x="731177" y="232934"/>
                    <a:pt x="780836" y="173001"/>
                    <a:pt x="832207" y="226084"/>
                  </a:cubicBezTo>
                  <a:cubicBezTo>
                    <a:pt x="883578" y="279167"/>
                    <a:pt x="945222" y="453828"/>
                    <a:pt x="996593" y="513761"/>
                  </a:cubicBezTo>
                  <a:cubicBezTo>
                    <a:pt x="1047964" y="573694"/>
                    <a:pt x="1094197" y="520610"/>
                    <a:pt x="1140431" y="585680"/>
                  </a:cubicBezTo>
                  <a:cubicBezTo>
                    <a:pt x="1186665" y="650750"/>
                    <a:pt x="1230330" y="777464"/>
                    <a:pt x="1273995" y="90417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0087508" y="2464033"/>
              <a:ext cx="1273995" cy="904179"/>
            </a:xfrm>
            <a:custGeom>
              <a:avLst/>
              <a:gdLst>
                <a:gd name="connsiteX0" fmla="*/ 0 w 1273995"/>
                <a:gd name="connsiteY0" fmla="*/ 904179 h 904179"/>
                <a:gd name="connsiteX1" fmla="*/ 51371 w 1273995"/>
                <a:gd name="connsiteY1" fmla="*/ 575406 h 904179"/>
                <a:gd name="connsiteX2" fmla="*/ 195209 w 1273995"/>
                <a:gd name="connsiteY2" fmla="*/ 482938 h 904179"/>
                <a:gd name="connsiteX3" fmla="*/ 328773 w 1273995"/>
                <a:gd name="connsiteY3" fmla="*/ 246633 h 904179"/>
                <a:gd name="connsiteX4" fmla="*/ 431514 w 1273995"/>
                <a:gd name="connsiteY4" fmla="*/ 215810 h 904179"/>
                <a:gd name="connsiteX5" fmla="*/ 575353 w 1273995"/>
                <a:gd name="connsiteY5" fmla="*/ 53 h 904179"/>
                <a:gd name="connsiteX6" fmla="*/ 688368 w 1273995"/>
                <a:gd name="connsiteY6" fmla="*/ 195262 h 904179"/>
                <a:gd name="connsiteX7" fmla="*/ 832207 w 1273995"/>
                <a:gd name="connsiteY7" fmla="*/ 226084 h 904179"/>
                <a:gd name="connsiteX8" fmla="*/ 996593 w 1273995"/>
                <a:gd name="connsiteY8" fmla="*/ 513761 h 904179"/>
                <a:gd name="connsiteX9" fmla="*/ 1140431 w 1273995"/>
                <a:gd name="connsiteY9" fmla="*/ 585680 h 904179"/>
                <a:gd name="connsiteX10" fmla="*/ 1273995 w 1273995"/>
                <a:gd name="connsiteY10" fmla="*/ 904179 h 90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3995" h="904179">
                  <a:moveTo>
                    <a:pt x="0" y="904179"/>
                  </a:moveTo>
                  <a:cubicBezTo>
                    <a:pt x="9418" y="774896"/>
                    <a:pt x="18836" y="645613"/>
                    <a:pt x="51371" y="575406"/>
                  </a:cubicBezTo>
                  <a:cubicBezTo>
                    <a:pt x="83906" y="505199"/>
                    <a:pt x="148975" y="537733"/>
                    <a:pt x="195209" y="482938"/>
                  </a:cubicBezTo>
                  <a:cubicBezTo>
                    <a:pt x="241443" y="428143"/>
                    <a:pt x="289389" y="291154"/>
                    <a:pt x="328773" y="246633"/>
                  </a:cubicBezTo>
                  <a:cubicBezTo>
                    <a:pt x="368157" y="202112"/>
                    <a:pt x="390417" y="256907"/>
                    <a:pt x="431514" y="215810"/>
                  </a:cubicBezTo>
                  <a:cubicBezTo>
                    <a:pt x="472611" y="174713"/>
                    <a:pt x="532544" y="3478"/>
                    <a:pt x="575353" y="53"/>
                  </a:cubicBezTo>
                  <a:cubicBezTo>
                    <a:pt x="618162" y="-3372"/>
                    <a:pt x="645559" y="157590"/>
                    <a:pt x="688368" y="195262"/>
                  </a:cubicBezTo>
                  <a:cubicBezTo>
                    <a:pt x="731177" y="232934"/>
                    <a:pt x="780836" y="173001"/>
                    <a:pt x="832207" y="226084"/>
                  </a:cubicBezTo>
                  <a:cubicBezTo>
                    <a:pt x="883578" y="279167"/>
                    <a:pt x="945222" y="453828"/>
                    <a:pt x="996593" y="513761"/>
                  </a:cubicBezTo>
                  <a:cubicBezTo>
                    <a:pt x="1047964" y="573694"/>
                    <a:pt x="1094197" y="520610"/>
                    <a:pt x="1140431" y="585680"/>
                  </a:cubicBezTo>
                  <a:cubicBezTo>
                    <a:pt x="1186665" y="650750"/>
                    <a:pt x="1230330" y="777464"/>
                    <a:pt x="1273995" y="90417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6" name="図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40" y="2332022"/>
            <a:ext cx="2104372" cy="22446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664" y="4340339"/>
            <a:ext cx="3827198" cy="245728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6412" y="4288064"/>
            <a:ext cx="4007356" cy="2480544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5982452" y="4930141"/>
            <a:ext cx="123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[</a:t>
            </a:r>
            <a:r>
              <a:rPr lang="en-US" altLang="ja-JP" sz="1600" dirty="0" err="1" smtClean="0">
                <a:solidFill>
                  <a:srgbClr val="7030A0"/>
                </a:solidFill>
              </a:rPr>
              <a:t>Kappl</a:t>
            </a:r>
            <a:r>
              <a:rPr lang="en-US" altLang="ja-JP" sz="1600" dirty="0" smtClean="0">
                <a:solidFill>
                  <a:srgbClr val="7030A0"/>
                </a:solidFill>
              </a:rPr>
              <a:t> et al.]</a:t>
            </a:r>
          </a:p>
          <a:p>
            <a:r>
              <a:rPr lang="ja-JP" altLang="en-US" sz="1600" dirty="0" smtClean="0">
                <a:solidFill>
                  <a:srgbClr val="7030A0"/>
                </a:solidFill>
              </a:rPr>
              <a:t>1511.05560</a:t>
            </a:r>
            <a:endParaRPr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8718" y="4944669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[Choi et al.]</a:t>
            </a:r>
          </a:p>
          <a:p>
            <a:r>
              <a:rPr lang="ja-JP" altLang="en-US" sz="1600" dirty="0" smtClean="0">
                <a:solidFill>
                  <a:srgbClr val="7030A0"/>
                </a:solidFill>
              </a:rPr>
              <a:t>1511.07201</a:t>
            </a:r>
            <a:endParaRPr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40700" y="5514916"/>
            <a:ext cx="6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N=50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282161" y="6083502"/>
            <a:ext cx="6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N=60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Potential with modulations: running n</a:t>
            </a:r>
            <a:r>
              <a:rPr kumimoji="1" lang="en-US" altLang="ja-JP" baseline="-25000" dirty="0" smtClean="0"/>
              <a:t>s</a:t>
            </a:r>
            <a:endParaRPr kumimoji="1" lang="ja-JP" altLang="en-US" baseline="-25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03653" y="5382204"/>
            <a:ext cx="123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[</a:t>
            </a:r>
            <a:r>
              <a:rPr lang="en-US" altLang="ja-JP" sz="1600" dirty="0" err="1" smtClean="0">
                <a:solidFill>
                  <a:srgbClr val="7030A0"/>
                </a:solidFill>
              </a:rPr>
              <a:t>Kappl</a:t>
            </a:r>
            <a:r>
              <a:rPr lang="en-US" altLang="ja-JP" sz="1600" dirty="0" smtClean="0">
                <a:solidFill>
                  <a:srgbClr val="7030A0"/>
                </a:solidFill>
              </a:rPr>
              <a:t> et al.]</a:t>
            </a:r>
          </a:p>
          <a:p>
            <a:r>
              <a:rPr lang="ja-JP" altLang="en-US" sz="1600" dirty="0" smtClean="0">
                <a:solidFill>
                  <a:srgbClr val="7030A0"/>
                </a:solidFill>
              </a:rPr>
              <a:t>1511.05560</a:t>
            </a:r>
            <a:endParaRPr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3653" y="2571338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[Choi et al.]</a:t>
            </a:r>
          </a:p>
          <a:p>
            <a:r>
              <a:rPr lang="ja-JP" altLang="en-US" sz="1600" dirty="0" smtClean="0">
                <a:solidFill>
                  <a:srgbClr val="7030A0"/>
                </a:solidFill>
              </a:rPr>
              <a:t>1511.07201</a:t>
            </a:r>
            <a:endParaRPr lang="ja-JP" altLang="en-US" sz="1600" dirty="0">
              <a:solidFill>
                <a:srgbClr val="7030A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10" y="4721858"/>
            <a:ext cx="3470659" cy="21094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983" y="2223214"/>
            <a:ext cx="8990132" cy="224604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292001" y="4817118"/>
            <a:ext cx="6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N=60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12565" y="6121091"/>
            <a:ext cx="6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N=50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83" y="1432477"/>
            <a:ext cx="1143558" cy="5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625435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4. Conclusion &amp; discussion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1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1288" cy="48303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Planck result can suggest a small r (&lt; 0.11).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Discrete symmetries</a:t>
            </a:r>
            <a:r>
              <a:rPr lang="en-US" altLang="ja-JP" dirty="0" smtClean="0"/>
              <a:t> control an inflation model; </a:t>
            </a:r>
            <a:r>
              <a:rPr lang="ja-JP" altLang="en-US" dirty="0">
                <a:solidFill>
                  <a:srgbClr val="0070C0"/>
                </a:solidFill>
              </a:rPr>
              <a:t>∃</a:t>
            </a:r>
            <a:r>
              <a:rPr lang="en-US" altLang="ja-JP" dirty="0" smtClean="0">
                <a:solidFill>
                  <a:srgbClr val="0070C0"/>
                </a:solidFill>
              </a:rPr>
              <a:t>multi-instantons.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>
                <a:solidFill>
                  <a:srgbClr val="FF0000"/>
                </a:solidFill>
              </a:rPr>
              <a:t>UV completion</a:t>
            </a:r>
            <a:r>
              <a:rPr lang="en-US" altLang="ja-JP" dirty="0" smtClean="0"/>
              <a:t>: compactification periodicity and brane configuration:</a:t>
            </a:r>
          </a:p>
          <a:p>
            <a:pPr marL="0" indent="0">
              <a:buNone/>
            </a:pPr>
            <a:r>
              <a:rPr kumimoji="1" lang="en-US" altLang="ja-JP" dirty="0" smtClean="0"/>
              <a:t>                                                             + constraint on torus area (                ).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General message: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Compactification </a:t>
            </a:r>
            <a:r>
              <a:rPr lang="en-US" altLang="ja-JP" dirty="0" smtClean="0">
                <a:solidFill>
                  <a:srgbClr val="FF0000"/>
                </a:solidFill>
              </a:rPr>
              <a:t>may</a:t>
            </a:r>
            <a:r>
              <a:rPr kumimoji="1" lang="en-US" altLang="ja-JP" dirty="0" smtClean="0">
                <a:solidFill>
                  <a:srgbClr val="FF0000"/>
                </a:solidFill>
              </a:rPr>
              <a:t> help slow roll inflation due to discrete symmetries.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48" y="4462991"/>
            <a:ext cx="1166417" cy="31549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41695" y="4852703"/>
            <a:ext cx="1987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(preliminary result)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88369" y="5356972"/>
            <a:ext cx="11075541" cy="120821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7" y="4417103"/>
            <a:ext cx="4905192" cy="3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7271" y="1825624"/>
            <a:ext cx="11044719" cy="484230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Moduli stabilization during inflation required:</a:t>
            </a:r>
          </a:p>
          <a:p>
            <a:pPr marL="0" indent="0" algn="ctr">
              <a:buNone/>
            </a:pPr>
            <a:endParaRPr lang="en-US" altLang="ja-JP" sz="1050" dirty="0" smtClean="0"/>
          </a:p>
          <a:p>
            <a:pPr marL="0" indent="0" algn="ctr">
              <a:buNone/>
            </a:pPr>
            <a:r>
              <a:rPr lang="en-US" altLang="ja-JP" dirty="0" smtClean="0"/>
              <a:t>   </a:t>
            </a:r>
            <a:r>
              <a:rPr lang="en-US" altLang="ja-JP" dirty="0" err="1" smtClean="0"/>
              <a:t>H</a:t>
            </a:r>
            <a:r>
              <a:rPr lang="en-US" altLang="ja-JP" baseline="-25000" dirty="0" err="1" smtClean="0"/>
              <a:t>inf</a:t>
            </a:r>
            <a:r>
              <a:rPr lang="en-US" altLang="ja-JP" dirty="0" smtClean="0"/>
              <a:t> </a:t>
            </a:r>
            <a:r>
              <a:rPr lang="ja-JP" altLang="en-US" dirty="0" smtClean="0"/>
              <a:t>～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gravitino</a:t>
            </a:r>
            <a:r>
              <a:rPr lang="en-US" altLang="ja-JP" dirty="0" smtClean="0"/>
              <a:t> mass &lt; Heavy moduli.</a:t>
            </a:r>
            <a:endParaRPr lang="en-US" altLang="ja-JP" baseline="-25000" dirty="0" smtClean="0"/>
          </a:p>
          <a:p>
            <a:pPr marL="0" indent="0">
              <a:buNone/>
            </a:pPr>
            <a:endParaRPr lang="en-US" altLang="ja-JP" sz="1050" dirty="0" smtClean="0"/>
          </a:p>
          <a:p>
            <a:pPr marL="0" indent="0" algn="ctr">
              <a:buNone/>
            </a:pPr>
            <a:r>
              <a:rPr lang="en-US" altLang="ja-JP" dirty="0" smtClean="0">
                <a:solidFill>
                  <a:srgbClr val="0070C0"/>
                </a:solidFill>
              </a:rPr>
              <a:t>Flux + </a:t>
            </a:r>
            <a:r>
              <a:rPr kumimoji="1" lang="en-US" altLang="ja-JP" dirty="0" smtClean="0">
                <a:solidFill>
                  <a:srgbClr val="0070C0"/>
                </a:solidFill>
              </a:rPr>
              <a:t>racetrack (KL) model would help this issue.</a:t>
            </a:r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Otherwise, slow roll inflation may be broken by a large </a:t>
            </a:r>
            <a:r>
              <a:rPr lang="en-US" altLang="ja-JP" dirty="0" err="1" smtClean="0"/>
              <a:t>inflaton</a:t>
            </a:r>
            <a:r>
              <a:rPr lang="en-US" altLang="ja-JP" dirty="0" smtClean="0"/>
              <a:t> mass via:</a:t>
            </a:r>
          </a:p>
          <a:p>
            <a:pPr marL="0" indent="0">
              <a:buNone/>
            </a:pPr>
            <a:endParaRPr lang="en-US" altLang="ja-JP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 Heavy moduli-</a:t>
            </a:r>
            <a:r>
              <a:rPr lang="en-US" altLang="ja-JP" dirty="0" err="1" smtClean="0"/>
              <a:t>inflaton</a:t>
            </a:r>
            <a:r>
              <a:rPr lang="en-US" altLang="ja-JP" dirty="0" smtClean="0"/>
              <a:t> mixing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 Quantum </a:t>
            </a:r>
            <a:r>
              <a:rPr lang="en-US" altLang="ja-JP" dirty="0"/>
              <a:t>corrections from </a:t>
            </a:r>
            <a:r>
              <a:rPr lang="en-US" altLang="ja-JP" dirty="0" smtClean="0"/>
              <a:t>SUSY-breaking.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263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Cosmic Microwave Background (CMB)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3771195" y="1669896"/>
            <a:ext cx="7958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CMB fluctuation: </a:t>
            </a:r>
            <a:r>
              <a:rPr lang="en-US" altLang="ja-JP" sz="2800" dirty="0">
                <a:solidFill>
                  <a:srgbClr val="FF0000"/>
                </a:solidFill>
              </a:rPr>
              <a:t>ΔT/T </a:t>
            </a:r>
            <a:r>
              <a:rPr lang="ja-JP" altLang="en-US" sz="2800" dirty="0">
                <a:solidFill>
                  <a:srgbClr val="FF0000"/>
                </a:solidFill>
              </a:rPr>
              <a:t>～ </a:t>
            </a:r>
            <a:r>
              <a:rPr lang="en-US" altLang="ja-JP" sz="2800" dirty="0">
                <a:solidFill>
                  <a:srgbClr val="FF0000"/>
                </a:solidFill>
              </a:rPr>
              <a:t>10</a:t>
            </a:r>
            <a:r>
              <a:rPr lang="en-US" altLang="ja-JP" sz="2800" baseline="30000" dirty="0">
                <a:solidFill>
                  <a:srgbClr val="FF0000"/>
                </a:solidFill>
              </a:rPr>
              <a:t>-5</a:t>
            </a:r>
            <a:r>
              <a:rPr lang="en-US" altLang="ja-JP" sz="2800" dirty="0"/>
              <a:t> 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　　　　　　　</a:t>
            </a:r>
            <a:r>
              <a:rPr lang="en-US" altLang="ja-JP" sz="2400" dirty="0" smtClean="0"/>
              <a:t>where </a:t>
            </a:r>
            <a:r>
              <a:rPr lang="en-US" altLang="ja-JP" sz="2400" dirty="0">
                <a:solidFill>
                  <a:srgbClr val="0070C0"/>
                </a:solidFill>
              </a:rPr>
              <a:t>T </a:t>
            </a:r>
            <a:r>
              <a:rPr lang="ja-JP" altLang="en-US" sz="2400" dirty="0">
                <a:solidFill>
                  <a:srgbClr val="0070C0"/>
                </a:solidFill>
              </a:rPr>
              <a:t>～</a:t>
            </a:r>
            <a:r>
              <a:rPr lang="en-US" altLang="ja-JP" sz="2400" dirty="0">
                <a:solidFill>
                  <a:srgbClr val="0070C0"/>
                </a:solidFill>
              </a:rPr>
              <a:t>2.7 </a:t>
            </a:r>
            <a:r>
              <a:rPr lang="en-US" altLang="ja-JP" sz="2400" dirty="0" smtClean="0">
                <a:solidFill>
                  <a:srgbClr val="0070C0"/>
                </a:solidFill>
              </a:rPr>
              <a:t>K.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564" y="2708921"/>
            <a:ext cx="7406556" cy="39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9679893" y="1521411"/>
            <a:ext cx="206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7030A0"/>
                </a:solidFill>
              </a:rPr>
              <a:t>[Planck collaborations]</a:t>
            </a:r>
            <a:endParaRPr lang="ja-JP" altLang="en-US" sz="1600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Tetsutaro Higaki\Desktop\planck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966" y="3904582"/>
            <a:ext cx="1816559" cy="1232497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10027138" y="3175387"/>
            <a:ext cx="204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Planck</a:t>
            </a:r>
            <a:r>
              <a:rPr lang="ja-JP" altLang="en-US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satellite</a:t>
            </a:r>
            <a:endParaRPr lang="en-US" altLang="ja-JP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82295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1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5" y="7330"/>
            <a:ext cx="8566573" cy="68506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85125" y="380144"/>
            <a:ext cx="19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[Slide </a:t>
            </a:r>
            <a:r>
              <a:rPr lang="en-US" altLang="ja-JP" dirty="0" smtClean="0">
                <a:solidFill>
                  <a:srgbClr val="7030A0"/>
                </a:solidFill>
              </a:rPr>
              <a:t>from </a:t>
            </a:r>
            <a:r>
              <a:rPr kumimoji="1" lang="en-US" altLang="ja-JP" dirty="0" smtClean="0">
                <a:solidFill>
                  <a:srgbClr val="7030A0"/>
                </a:solidFill>
              </a:rPr>
              <a:t>G.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Shiu</a:t>
            </a:r>
            <a:r>
              <a:rPr kumimoji="1" lang="en-US" altLang="ja-JP" dirty="0" smtClean="0">
                <a:solidFill>
                  <a:srgbClr val="7030A0"/>
                </a:solidFill>
              </a:rPr>
              <a:t>]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00692"/>
            <a:ext cx="10515600" cy="1289996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Inflation: origin of CMB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81" y="2071600"/>
            <a:ext cx="7284381" cy="4734847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3893911" y="3238295"/>
            <a:ext cx="811660" cy="2196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2031709" y="150497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Accelerating expansion of the universe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26085" y="3369924"/>
            <a:ext cx="750014" cy="26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C:\Users\Tetsutaro Higaki\Desktop\planck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966" y="3904582"/>
            <a:ext cx="1816559" cy="1232497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0027138" y="3175387"/>
            <a:ext cx="204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Planck</a:t>
            </a:r>
            <a:r>
              <a:rPr lang="ja-JP" altLang="en-US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satellite</a:t>
            </a:r>
            <a:endParaRPr lang="en-US" altLang="ja-JP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Why inflation?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78800" y="1877602"/>
            <a:ext cx="9144000" cy="52578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Generating 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density fluctuations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: ΔT/T ~ 10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-5</a:t>
            </a:r>
          </a:p>
          <a:p>
            <a:pPr marL="0" indent="0">
              <a:buNone/>
            </a:pPr>
            <a:r>
              <a:rPr lang="en-US" altLang="ja-JP" dirty="0" smtClean="0"/>
              <a:t>		</a:t>
            </a:r>
            <a:r>
              <a:rPr lang="ja-JP" altLang="en-US" dirty="0" smtClean="0"/>
              <a:t>　　      </a:t>
            </a:r>
            <a:r>
              <a:rPr lang="en-US" altLang="ja-JP" sz="2400" dirty="0">
                <a:solidFill>
                  <a:srgbClr val="0070C0"/>
                </a:solidFill>
              </a:rPr>
              <a:t>= seeds of </a:t>
            </a:r>
            <a:r>
              <a:rPr lang="en-US" altLang="ja-JP" sz="2400" dirty="0" smtClean="0">
                <a:solidFill>
                  <a:srgbClr val="0070C0"/>
                </a:solidFill>
              </a:rPr>
              <a:t>galaxies (= those of us)</a:t>
            </a:r>
            <a:endParaRPr lang="en-US" altLang="ja-JP" dirty="0" smtClean="0"/>
          </a:p>
          <a:p>
            <a:endParaRPr kumimoji="1" lang="en-US" altLang="ja-JP" sz="1100" dirty="0" smtClean="0"/>
          </a:p>
          <a:p>
            <a:r>
              <a:rPr kumimoji="1" lang="en-US" altLang="ja-JP" dirty="0" smtClean="0"/>
              <a:t>Solutions for fine-tuning problems by the expansion</a:t>
            </a:r>
          </a:p>
          <a:p>
            <a:pPr lvl="1"/>
            <a:r>
              <a:rPr lang="en-US" altLang="ja-JP" dirty="0" smtClean="0"/>
              <a:t>Flatness </a:t>
            </a:r>
            <a:r>
              <a:rPr lang="en-US" altLang="ja-JP" dirty="0"/>
              <a:t>problem: </a:t>
            </a:r>
            <a:r>
              <a:rPr lang="en-US" altLang="ja-JP" dirty="0" err="1"/>
              <a:t>Ω</a:t>
            </a:r>
            <a:r>
              <a:rPr lang="en-US" altLang="ja-JP" baseline="-25000" dirty="0" err="1"/>
              <a:t>curvature</a:t>
            </a:r>
            <a:r>
              <a:rPr lang="en-US" altLang="ja-JP" dirty="0"/>
              <a:t> &lt;&lt; 1</a:t>
            </a:r>
          </a:p>
          <a:p>
            <a:pPr lvl="1"/>
            <a:r>
              <a:rPr lang="en-US" altLang="ja-JP" dirty="0"/>
              <a:t>Horizon problem : T </a:t>
            </a:r>
            <a:r>
              <a:rPr lang="ja-JP" altLang="en-US" dirty="0"/>
              <a:t>～</a:t>
            </a:r>
            <a:r>
              <a:rPr lang="en-US" altLang="ja-JP" dirty="0"/>
              <a:t>2.7K in CMB all over the sky</a:t>
            </a:r>
            <a:endParaRPr kumimoji="1" lang="en-US" altLang="ja-JP" baseline="30000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円/楕円 3"/>
          <p:cNvSpPr/>
          <p:nvPr/>
        </p:nvSpPr>
        <p:spPr>
          <a:xfrm>
            <a:off x="2198820" y="545594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4501657" y="5455942"/>
            <a:ext cx="864096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866397" y="5270740"/>
            <a:ext cx="4536504" cy="2160240"/>
            <a:chOff x="5376647" y="5270740"/>
            <a:chExt cx="4536504" cy="2160240"/>
          </a:xfrm>
        </p:grpSpPr>
        <p:sp>
          <p:nvSpPr>
            <p:cNvPr id="7" name="円弧 6"/>
            <p:cNvSpPr/>
            <p:nvPr/>
          </p:nvSpPr>
          <p:spPr>
            <a:xfrm>
              <a:off x="5376647" y="5270740"/>
              <a:ext cx="4536504" cy="2160240"/>
            </a:xfrm>
            <a:prstGeom prst="arc">
              <a:avLst>
                <a:gd name="adj1" fmla="val 10836967"/>
                <a:gd name="adj2" fmla="val 0"/>
              </a:avLst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6456767" y="5887990"/>
              <a:ext cx="432048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8472991" y="5671966"/>
              <a:ext cx="432048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7392871" y="5455942"/>
              <a:ext cx="432048" cy="28803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453650" y="5959998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Inflation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45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(Flat) Freedman-Robertson-Walker metric</a:t>
            </a:r>
            <a:endParaRPr kumimoji="1" lang="ja-JP" altLang="en-US" baseline="-2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algn="ctr">
              <a:buNone/>
            </a:pPr>
            <a:endParaRPr lang="en-US" altLang="ja-JP" dirty="0" smtClean="0">
              <a:solidFill>
                <a:srgbClr val="0070C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366245" y="4068567"/>
            <a:ext cx="5520898" cy="2517168"/>
            <a:chOff x="2780619" y="4150760"/>
            <a:chExt cx="5520898" cy="251716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027471" y="4334337"/>
              <a:ext cx="34703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a(t): Scale </a:t>
              </a:r>
              <a:r>
                <a:rPr lang="en-US" altLang="ja-JP" sz="2800" dirty="0" smtClean="0"/>
                <a:t>factor</a:t>
              </a:r>
              <a:endParaRPr lang="en-US" altLang="ja-JP" sz="2800" dirty="0"/>
            </a:p>
            <a:p>
              <a:endParaRPr lang="en-US" altLang="ja-JP" sz="2800" dirty="0" smtClean="0"/>
            </a:p>
            <a:p>
              <a:endParaRPr lang="en-US" altLang="ja-JP" sz="2800" dirty="0"/>
            </a:p>
            <a:p>
              <a:pPr algn="r"/>
              <a:r>
                <a:rPr lang="en-US" altLang="ja-JP" sz="2800" dirty="0" smtClean="0"/>
                <a:t>: </a:t>
              </a:r>
              <a:r>
                <a:rPr lang="en-US" altLang="ja-JP" sz="2800" dirty="0"/>
                <a:t>Hubble parameter</a:t>
              </a:r>
              <a:endParaRPr lang="ja-JP" altLang="en-US" sz="2800" dirty="0"/>
            </a:p>
          </p:txBody>
        </p:sp>
        <p:pic>
          <p:nvPicPr>
            <p:cNvPr id="8" name="図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525" y="5581546"/>
              <a:ext cx="935456" cy="663784"/>
            </a:xfrm>
            <a:prstGeom prst="rect">
              <a:avLst/>
            </a:prstGeom>
          </p:spPr>
        </p:pic>
        <p:sp>
          <p:nvSpPr>
            <p:cNvPr id="9" name="角丸四角形 8"/>
            <p:cNvSpPr/>
            <p:nvPr/>
          </p:nvSpPr>
          <p:spPr>
            <a:xfrm>
              <a:off x="2780619" y="4150760"/>
              <a:ext cx="5520898" cy="251716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69" y="2492069"/>
            <a:ext cx="6150840" cy="6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amsmath}&#10;\usepackage{amssymb}&#10;\usepackage[usenames]{color}&#10;\begin{document}&#10;\begin{align*}&#10;&#10;\end{align*}&#10;\end{document}"/>
  <p:tag name="TEX2PS" val="platex $(base).tex; dvips -D $(res) -E -o $(base).ps $(base).dvi"/>
  <p:tag name="TEX2PSBATCH" val="platex --interaction=nonstopmode $(base).tex; dvipsk -D $(res) -E -o $(base).ps $(base).dvi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ddot{\phi} + 3H \dot{\phi} + V' =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0"/>
  <p:tag name="BOXFONT" val="10"/>
  <p:tag name="BOXWRAP" val="False"/>
  <p:tag name="WORKAROUNDTRANSPARENCYBUG" val="False"/>
  <p:tag name="BITMAPFORMAT" val="bmp256"/>
  <p:tag name="DEBUGINTERACTIVE" val="True"/>
  <p:tag name="ORIGWIDTH" val="177.9604"/>
  <p:tag name="PICTUREFILESIZE" val="108736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to &#10;(X^i,-Y^j,-\Phi^k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74.9604"/>
  <p:tag name="PICTUREFILESIZE" val="843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_{ijk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3.00008"/>
  <p:tag name="PICTUREFILESIZE" val="27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({\mathbb Z}_2 \times&#10;{\mathbb Z}_2 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90.00016"/>
  <p:tag name="PICTUREFILESIZE" val="52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X^{i=1,2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4.98016"/>
  <p:tag name="PICTUREFILESIZE" val="316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^{k=1,\cdots ,6 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90.00016"/>
  <p:tag name="PICTUREFILESIZE" val="369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^{j=3,4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6.00016"/>
  <p:tag name="PICTUREFILESIZE" val="333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= &#10;y_{ijk}{\cal M}^{ij}\Phi^{k}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153.9603"/>
  <p:tag name="PICTUREFILESIZE" val="1025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{\rm Pf}({\cal M}) = -{\cal M}_{13}{\cal M}_{24} = \Lambda^4 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267.9605"/>
  <p:tag name="PICTUREFILESIZE" val="118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(|{\cal M}_{13}| =  |{\cal M}_{24}| 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162.9603"/>
  <p:tag name="PICTUREFILESIZE" val="825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\phi}{f} \equiv 6 - \frac{B}{\alpha '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100.9802"/>
  <p:tag name="PICTUREFILESIZE" val="64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a \propto e^{H t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8"/>
  <p:tag name="BOXFONT" val="10"/>
  <p:tag name="BOXWRAP" val="False"/>
  <p:tag name="WORKAROUNDTRANSPARENCYBUG" val="False"/>
  <p:tag name="BITMAPFORMAT" val="bmp256"/>
  <p:tag name="DEBUGINTERACTIVE" val="True"/>
  <p:tag name="ORIGWIDTH" val="69.96016"/>
  <p:tag name="PICTUREFILESIZE" val="3900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{\rm for}~ A/\alpha ' \simeq 2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126.0002"/>
  <p:tag name="PICTUREFILESIZE" val="648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\sim C - \lambda \phi^4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153.9603"/>
  <p:tag name="PICTUREFILESIZE" val="83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{\cal L}_{\rm kin} \equiv \frac{f^2}{2} [\partial (B/\alpha ')]^2 \equiv &#10;\frac{1}{2}(\partial \phi)^2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292.9806"/>
  <p:tag name="PICTUREFILESIZE" val="1969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V}{\Lambda^4} \simeq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48.00008"/>
  <p:tag name="PICTUREFILESIZE" val="32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A/\alpha ' \sim 1.81;~f \sim 0.39 M_{\rm Pl}~{\rm for~Planck~results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441.9609"/>
  <p:tag name="PICTUREFILESIZE" val="2066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f = \frac{\alpha '}{\sqrt{2}A}M_{\rm Pl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126.9602"/>
  <p:tag name="PICTUREFILESIZE" val="821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{\rm Plots~for}~ 1.65 \leq A/\alpha ' \leq 1.95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286.9806"/>
  <p:tag name="PICTUREFILESIZE" val="1344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d n_s(k)}{d \log(k)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75.96016"/>
  <p:tag name="PICTUREFILESIZE" val="98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&amp;= 1 +2 \frac{V''}{V} -3 \left(\frac{V'}{V}\right)^2; \\&#10;r &amp;= 8 \left(\frac{V'}{V}\right)^2 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348"/>
  <p:tag name="BOXHEIGHT" val="428"/>
  <p:tag name="BOXFONT" val="10"/>
  <p:tag name="BOXWRAP" val="False"/>
  <p:tag name="WORKAROUNDTRANSPARENCYBUG" val="False"/>
  <p:tag name="BITMAPFORMAT" val="bmp256"/>
  <p:tag name="DEBUGINTERACTIVE" val="True"/>
  <p:tag name="ORIGWIDTH" val="247.9805"/>
  <p:tag name="PICTUREFILESIZE" val="325191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 2\pi f;~~~V = \Lambda^4 \cos \bigg(\frac{\phi}{f} \bigg)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318.9606"/>
  <p:tag name="PICTUREFILESIZE" val="182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\dot{H}}{H^2} \ll 1,~~~\ddot{\phi} \ll H\dot{\phi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2"/>
  <p:tag name="BOXFONT" val="10"/>
  <p:tag name="BOXWRAP" val="False"/>
  <p:tag name="WORKAROUNDTRANSPARENCYBUG" val="False"/>
  <p:tag name="BITMAPFORMAT" val="bmp256"/>
  <p:tag name="DEBUGINTERACTIVE" val="True"/>
  <p:tag name="ORIGWIDTH" val="186.9604"/>
  <p:tag name="PICTUREFILESIZE" val="24409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= \Lambda_1^4 \, \cos\bigg(&#10;n_1 \frac{\phi_1}{f_1} +n_2 \frac{\phi_2}{f_2} &#10;\bigg) +&#10;\Lambda_2^4 \, \cos\bigg(&#10;m_1 \frac{\phi_1}{f_1} + m_2 \frac{\phi_2}{f_2} &#10;\bigg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531.0011"/>
  <p:tag name="PICTUREFILESIZE" val="3720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f_{\rm eff} = \frac{\sqrt{(n_1 f_1)^2 + (n_2 f_2)^2}}{|n_1m_2-n_2m_1|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259.9806"/>
  <p:tag name="PICTUREFILESIZE" val="217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_{\rm eff}= \Lambda_2^4 \, \cos\bigg(&#10;\frac{\phi}{f_{\rm eff}}&#10;\bigg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192.9604"/>
  <p:tag name="PICTUREFILESIZE" val="138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textcolor{red}{\phi} \equiv&#10;\frac{f_1 f_2}{\sqrt{(n_1f_1)^2 +(n_2 f_2)^2 }} &#10;\bigg(-n_2 \frac{\phi_1}{f_2} + n_1 \frac{\phi_2}{f_1} \bigg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414.9609"/>
  <p:tag name="PICTUREFILESIZE" val="70277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i,~m_i~\in {\mathbb Z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109.9802"/>
  <p:tag name="PICTUREFILESIZE" val="465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{\cal L} = \frac{ \phi}{\textcolor{red}{f}} {\cal O} &#10;&lt; &#10;\frac{ \phi}{\textcolor{red}{M_{\rm Pl}}} {\cal O} 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168.0003"/>
  <p:tag name="PICTUREFILESIZE" val="224107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q \gtrsim \frac{m}{M_{\rm Pl}}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82.98016"/>
  <p:tag name="PICTUREFILESIZE" val="608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(~F_{U(1)} = \frac{q^2}{r^2} \gtrsim F_g = G_N \frac{m^2}{r^2}  ~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285.9605"/>
  <p:tag name="PICTUREFILESIZE" val="1756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G_N \to 0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75.96016"/>
  <p:tag name="PICTUREFILESIZE" val="369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{\cal L} = \frac{ \phi}{\textcolor{red}{f}} {\cal O} &#10;&lt; &#10;\frac{ \phi}{\textcolor{red}{M_{\rm Pl}}} {\cal O} 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168.0003"/>
  <p:tag name="PICTUREFILESIZE" val="22410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epsilon = \frac{1}{2}\bigg(&#10;\frac{V'}{V}&#10;\bigg)^2 \ll 1 ,~~~&#10;\eta  = \frac{V''}{V} \ll 1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2"/>
  <p:tag name="BOXFONT" val="10"/>
  <p:tag name="BOXWRAP" val="False"/>
  <p:tag name="WORKAROUNDTRANSPARENCYBUG" val="False"/>
  <p:tag name="BITMAPFORMAT" val="bmp256"/>
  <p:tag name="DEBUGINTERACTIVE" val="True"/>
  <p:tag name="ORIGWIDTH" val="310.9806"/>
  <p:tag name="PICTUREFILESIZE" val="49258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_{\rm 1-inst} = e^{-\textcolor{red}{S}}&#10;M_{\rm Pl}^4\cos\bigg(\frac{\phi}{\textcolor{red}{f}}\bigg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249.0005"/>
  <p:tag name="PICTUREFILESIZE" val="36672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1}{f} \gtrsim \frac{S}{M_{\rm Pl}}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87.00016"/>
  <p:tag name="PICTUREFILESIZE" val="630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= e^{-m}\bigg[&#10;1- \cos\bigg(&#10;\frac{\Phi}{F}&#10;\bigg)&#10;\bigg]&#10;+&#10;\textcolor{red}{&#10;e^{-M}\bigg[&#10;1- \cos\bigg(&#10;\frac{\Phi}{f}&#10;\bigg)&#10;\bigg]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438.0009"/>
  <p:tag name="PICTUREFILESIZE" val="64469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46.98008"/>
  <p:tag name="PICTUREFILESIZE" val="33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10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delta V(\phi) = \epsilon \Lambda^4 \cos ( \phi/f ),~~~&#10;f&lt; M_{\rm Pl}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30.9607"/>
  <p:tag name="PICTUREFILESIZE" val="176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Lambda^4 \cos(\phi /F),~~~F \gtrsim M_{\rm Pl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234.0005"/>
  <p:tag name="PICTUREFILESIZE" val="126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46.98008"/>
  <p:tag name="PICTUREFILESIZE" val="33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10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delta V(\phi) = \epsilon \Lambda^4 \cos ( \phi/f ),~~~&#10;f&lt; M_{\rm Pl}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30.9607"/>
  <p:tag name="PICTUREFILESIZE" val="176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33.96008"/>
  <p:tag name="PICTUREFILESIZE" val="154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Lambda^4 \cos(\phi /F),~~~F \gtrsim M_{\rm Pl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234.0005"/>
  <p:tag name="PICTUREFILESIZE" val="126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= \frac{d n_s(k)}{d \log(k)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02.0002"/>
  <p:tag name="PICTUREFILESIZE" val="1068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A/\alpha ' \sim 2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84.96016"/>
  <p:tag name="PICTUREFILESIZE" val="48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SL(2,{\mathbb Z}) \times ({\rm periodicity}) \times ({\mathbb Z}_2)^2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310.9806"/>
  <p:tag name="PICTUREFILESIZE" val="17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= \phi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78.00016"/>
  <p:tag name="PICTUREFILESIZE" val="32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dot{\phi}  \simeq -\frac{V'}{3H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0"/>
  <p:tag name="BOXFONT" val="10"/>
  <p:tag name="BOXWRAP" val="False"/>
  <p:tag name="WORKAROUNDTRANSPARENCYBUG" val="False"/>
  <p:tag name="BITMAPFORMAT" val="bmp256"/>
  <p:tag name="DEBUGINTERACTIVE" val="True"/>
  <p:tag name="ORIGWIDTH" val="90.00016"/>
  <p:tag name="PICTUREFILESIZE" val="11755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H^2 = \bigg(\frac{\dot{a}}{a}\bigg)^2&#10;\simeq \frac{1}{3} V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5"/>
  <p:tag name="BOXFONT" val="10"/>
  <p:tag name="BOXWRAP" val="False"/>
  <p:tag name="WORKAROUNDTRANSPARENCYBUG" val="False"/>
  <p:tag name="BITMAPFORMAT" val="bmp256"/>
  <p:tag name="DEBUGINTERACTIVE" val="True"/>
  <p:tag name="ORIGWIDTH" val="171.9603"/>
  <p:tag name="PICTUREFILESIZE" val="27256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a \propto e^{H t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8"/>
  <p:tag name="BOXFONT" val="10"/>
  <p:tag name="BOXWRAP" val="False"/>
  <p:tag name="WORKAROUNDTRANSPARENCYBUG" val="False"/>
  <p:tag name="BITMAPFORMAT" val="bmp256"/>
  <p:tag name="DEBUGINTERACTIVE" val="True"/>
  <p:tag name="ORIGWIDTH" val="69.96016"/>
  <p:tag name="PICTUREFILESIZE" val="3900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ds^2 = -dt^2 + a(t)^2 e^{2&#10;\textcolor{blue}{\zeta (t,\vec{x})}&#10;}[\delta_{ij} + &#10;\textcolor{red}{h_{ij}(t,\vec{x})} &#10;] dx^i dx^j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0"/>
  <p:tag name="BOXFONT" val="10"/>
  <p:tag name="BOXWRAP" val="False"/>
  <p:tag name="WORKAROUNDTRANSPARENCYBUG" val="False"/>
  <p:tag name="BITMAPFORMAT" val="bmp256"/>
  <p:tag name="DEBUGINTERACTIVE" val="True"/>
  <p:tag name="ORIGWIDTH" val="453.0009"/>
  <p:tag name="PICTUREFILESIZE" val="37770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M_{\rm Pl} \simeq 2.4 \times 10^{18}~{\rm GeV} \equiv 1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2"/>
  <p:tag name="BOXFONT" val="10"/>
  <p:tag name="BOXWRAP" val="False"/>
  <p:tag name="WORKAROUNDTRANSPARENCYBUG" val="False"/>
  <p:tag name="BITMAPFORMAT" val="pngmono"/>
  <p:tag name="DEBUGINTERACTIVE" val="True"/>
  <p:tag name="ORIGWIDTH" val="264.9605"/>
  <p:tag name="PICTUREFILESIZE" val="118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1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= \phi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78.00016"/>
  <p:tag name="PICTUREFILESIZE" val="32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33.96008"/>
  <p:tag name="PICTUREFILESIZE" val="15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46.98008"/>
  <p:tag name="PICTUREFILESIZE" val="33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(\dot{\phi} \neq 0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8"/>
  <p:tag name="BOXFONT" val="10"/>
  <p:tag name="BOXWRAP" val="False"/>
  <p:tag name="WORKAROUNDTRANSPARENCYBUG" val="False"/>
  <p:tag name="BITMAPFORMAT" val="pngmono"/>
  <p:tag name="DEBUGINTERACTIVE" val="True"/>
  <p:tag name="ORIGWIDTH" val="72.00016"/>
  <p:tag name="PICTUREFILESIZE" val="43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delta \phi \sim \dot{\phi} \delta t &#10;\sim \frac{H}{2\pi}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8"/>
  <p:tag name="BOXFONT" val="10"/>
  <p:tag name="BOXWRAP" val="False"/>
  <p:tag name="WORKAROUNDTRANSPARENCYBUG" val="False"/>
  <p:tag name="BITMAPFORMAT" val="pngmono"/>
  <p:tag name="DEBUGINTERACTIVE" val="True"/>
  <p:tag name="ORIGWIDTH" val="135.9603"/>
  <p:tag name="PICTUREFILESIZE" val="92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zeta  \sim \frac{\delta \rho_{\phi}}{\rho_{\phi}} \sim &#10;H \delta t&#10;\sim&#10;\frac{H}{\dot{\phi}}\delta \phi &#10;\sim \frac{V^{3/2}}{V'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8"/>
  <p:tag name="BOXFONT" val="10"/>
  <p:tag name="BOXWRAP" val="False"/>
  <p:tag name="WORKAROUNDTRANSPARENCYBUG" val="False"/>
  <p:tag name="BITMAPFORMAT" val="bmp256"/>
  <p:tag name="DEBUGINTERACTIVE" val="True"/>
  <p:tag name="ORIGWIDTH" val="285.9605"/>
  <p:tag name="PICTUREFILESIZE" val="45306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r \simeq \frac{(\Delta T/T)^2_{\rm tensor}}{(\Delta T/T)^2_{\rm scalar}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172.9803"/>
  <p:tag name="PICTUREFILESIZE" val="107641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P_{\zeta} \simeq &#10;{(\Delta T/T)^2_{\rm scalar}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177.9904"/>
  <p:tag name="PICTUREFILESIZE" val="57352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\simeq 1 - 3\bigg(\frac{V'}{V}\bigg)^2 + 2\bigg(\frac{V''}{V}\bigg)&#10;%\simeq 0.96;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256.9806"/>
  <p:tag name="PICTUREFILESIZE" val="40708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ds^2 = -dt^2 + \textcolor{red}{a(t)^2} \delta_{ij} dx^i dx^j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0"/>
  <p:tag name="BOXFONT" val="10"/>
  <p:tag name="BOXWRAP" val="False"/>
  <p:tag name="WORKAROUNDTRANSPARENCYBUG" val="False"/>
  <p:tag name="BITMAPFORMAT" val="bmp256"/>
  <p:tag name="DEBUGINTERACTIVE" val="True"/>
  <p:tag name="ORIGWIDTH" val="268.9806"/>
  <p:tag name="PICTUREFILESIZE" val="20906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r_{\rm } \simeq 8 \bigg(\frac{V'}{V}\bigg)^2 &#10;%&lt;0.11.&#10;%0.2^{+0.07}_{-0.05}}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111.9602"/>
  <p:tag name="PICTUREFILESIZE" val="17756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P_{\zeta} \simeq &#10;\frac{2 V}{3 \pi^2 \textcolor{red}{r} } \,&#10;\bigg(&#10;\frac{k}{k_0}&#10;\bigg)^{\textcolor{blue}{n_s} -1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195.0004"/>
  <p:tag name="PICTUREFILESIZE" val="30904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k_0 = 0.002 {\rm Mpc}^{-1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8"/>
  <p:tag name="BOXFONT" val="10"/>
  <p:tag name="BOXWRAP" val="False"/>
  <p:tag name="WORKAROUNDTRANSPARENCYBUG" val="False"/>
  <p:tag name="BITMAPFORMAT" val="bmp256"/>
  <p:tag name="DEBUGINTERACTIVE" val="True"/>
  <p:tag name="ORIGWIDTH" val="174.9604"/>
  <p:tag name="PICTUREFILESIZE" val="12141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P_{\zeta}^{\rm obs} (k=k_0) \simeq 2.5 \times 10^{-9}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bmp256"/>
  <p:tag name="DEBUGINTERACTIVE" val="True"/>
  <p:tag name="ORIGWIDTH" val="261.0005"/>
  <p:tag name="PICTUREFILESIZE" val="87010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= 0.968 \pm 0.006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1"/>
  <p:tag name="BOXFONT" val="10"/>
  <p:tag name="BOXWRAP" val="False"/>
  <p:tag name="WORKAROUNDTRANSPARENCYBUG" val="False"/>
  <p:tag name="BITMAPFORMAT" val="pngmono"/>
  <p:tag name="DEBUGINTERACTIVE" val="True"/>
  <p:tag name="ORIGWIDTH" val="187.9804"/>
  <p:tag name="PICTUREFILESIZE" val="81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r &lt; 0.11~(95\%~{\rm CL}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190.9804"/>
  <p:tag name="PICTUREFILESIZE" val="89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= 0.968 \pm 0.006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1"/>
  <p:tag name="BOXFONT" val="10"/>
  <p:tag name="BOXWRAP" val="False"/>
  <p:tag name="WORKAROUNDTRANSPARENCYBUG" val="False"/>
  <p:tag name="BITMAPFORMAT" val="pngmono"/>
  <p:tag name="DEBUGINTERACTIVE" val="True"/>
  <p:tag name="ORIGWIDTH" val="187.9804"/>
  <p:tag name="PICTUREFILESIZE" val="81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r &lt; 0.11~(95\%~{\rm CL}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190.9804"/>
  <p:tag name="PICTUREFILESIZE" val="89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10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= \phi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78.00016"/>
  <p:tag name="PICTUREFILESIZE" val="32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H= \frac{\dot{a}}{a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0"/>
  <p:tag name="BOXFONT" val="10"/>
  <p:tag name="BOXWRAP" val="False"/>
  <p:tag name="WORKAROUNDTRANSPARENCYBUG" val="False"/>
  <p:tag name="BITMAPFORMAT" val="pngmono"/>
  <p:tag name="DEBUGINTERACTIVE" val="True"/>
  <p:tag name="ORIGWIDTH" val="61.98016"/>
  <p:tag name="PICTUREFILESIZE" val="29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33.96008"/>
  <p:tag name="PICTUREFILESIZE" val="15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46.98008"/>
  <p:tag name="PICTUREFILESIZE" val="33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r = 8 \bigg(\frac{V'}{V}\bigg)^2\bigg|_{\phi =\phi_{\rm inf}} 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83.0004"/>
  <p:tag name="PICTUREFILESIZE" val="129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= 1 - 3 \bigg(\frac{V'}{V}\bigg)^2\bigg|_{\phi =\phi_{\rm inf}}&#10;+ 2 &#10;\bigg(\frac{V''}{V}\bigg)\bigg|_{\phi =\phi_{\rm inf}} ,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93.0008"/>
  <p:tag name="PICTUREFILESIZE" val="2610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{\rm const.}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44.9603"/>
  <p:tag name="PICTUREFILESIZE" val="63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 = 0~~~{\rm if~the ~symmetry~is ~exact}.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69.0008"/>
  <p:tag name="PICTUREFILESIZE" val="160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{\rm const.}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44.9603"/>
  <p:tag name="PICTUREFILESIZE" val="63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 = 0~~~{\rm if~the ~symmetry~is ~exact}.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69.0008"/>
  <p:tag name="PICTUREFILESIZE" val="160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= \mu^{4-n}\phi^n 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54.9803"/>
  <p:tag name="PICTUREFILESIZE" val="830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{\rm const.}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44.9603"/>
  <p:tag name="PICTUREFILESIZE" val="63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H^2 = \bigg(\frac{\dot{a}}{a}\bigg)^2&#10;= \frac{1}{3}\left(\frac{1}{2}\dot{\phi}^2 + V\right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2"/>
  <p:tag name="BOXFONT" val="10"/>
  <p:tag name="BOXWRAP" val="False"/>
  <p:tag name="WORKAROUNDTRANSPARENCYBUG" val="False"/>
  <p:tag name="BITMAPFORMAT" val="bmp256"/>
  <p:tag name="DEBUGINTERACTIVE" val="True"/>
  <p:tag name="ORIGWIDTH" val="267.0005"/>
  <p:tag name="PICTUREFILESIZE" val="42304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 = 0~~~{\rm if~the ~symmetry~is ~exact}.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69.0008"/>
  <p:tag name="PICTUREFILESIZE" val="160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 2\pi f;~~~V(\phi) = \Lambda^4 \cos \bigg(\frac{\phi}{f} \bigg)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351.0007"/>
  <p:tag name="PICTUREFILESIZE" val="208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= \mu^{4-n}\phi^n 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54.9803"/>
  <p:tag name="PICTUREFILESIZE" val="830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 2\pi f;~~~V = \Lambda^4 \cos \bigg(\frac{\phi}{f} \bigg)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318.9606"/>
  <p:tag name="PICTUREFILESIZE" val="182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&amp;= 1 +2 \frac{V''}{V} -3 \left(\frac{V'}{V}\right)^2; \\&#10;r &amp;= 8 \left(\frac{V'}{V}\right)^2 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348"/>
  <p:tag name="BOXHEIGHT" val="428"/>
  <p:tag name="BOXFONT" val="10"/>
  <p:tag name="BOXWRAP" val="False"/>
  <p:tag name="WORKAROUNDTRANSPARENCYBUG" val="False"/>
  <p:tag name="BITMAPFORMAT" val="bmp256"/>
  <p:tag name="DEBUGINTERACTIVE" val="True"/>
  <p:tag name="ORIGWIDTH" val="247.9805"/>
  <p:tag name="PICTUREFILESIZE" val="325191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bigg(\frac{V'}{V}\bigg)^2 &#10;\sim \frac{V''}{V} \sim \frac{1}{f^2} \ll 1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219.9605"/>
  <p:tag name="PICTUREFILESIZE" val="146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V^3}{V'^2} = {\rm fixed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111.0002"/>
  <p:tag name="PICTUREFILESIZE" val="72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 2\pi f;~~~V = \Lambda^4 \cos \bigg(\frac{\phi}{f} \bigg)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318.9606"/>
  <p:tag name="PICTUREFILESIZE" val="182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 = \frac{m^2}{2}\phi^2,~~~ r = 0.16 \bigg(\frac{50}{N}\bigg),~~~&#10;\epsilon = \eta = \frac{1}{2N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423.9609"/>
  <p:tag name="PICTUREFILESIZE" val="230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_{\rm inf} \sim \pi f \to \epsilon \sim 0 \ll |\eta|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231.0005"/>
  <p:tag name="PICTUREFILESIZE" val="90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frac{\dot{H}}{H^2} \ll 1,~~~\ddot{\phi} \ll H\dot{\phi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2"/>
  <p:tag name="BOXFONT" val="10"/>
  <p:tag name="BOXWRAP" val="False"/>
  <p:tag name="WORKAROUNDTRANSPARENCYBUG" val="False"/>
  <p:tag name="BITMAPFORMAT" val="bmp256"/>
  <p:tag name="DEBUGINTERACTIVE" val="True"/>
  <p:tag name="ORIGWIDTH" val="186.9604"/>
  <p:tag name="PICTUREFILESIZE" val="244090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 = \log(a_{f}/a_{\rm inf}) =&#10;\int_{t_{\rm inf}}^{t_f} H dt \simeq \int^{\phi_{\rm inf}}_{\phi_f} &#10;\frac{V}{V'}d\phi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2"/>
  <p:tag name="BOXFONT" val="10"/>
  <p:tag name="BOXWRAP" val="False"/>
  <p:tag name="WORKAROUNDTRANSPARENCYBUG" val="False"/>
  <p:tag name="BITMAPFORMAT" val="pngmono"/>
  <p:tag name="DEBUGINTERACTIVE" val="True"/>
  <p:tag name="ORIGWIDTH" val="399.9608"/>
  <p:tag name="PICTUREFILESIZE" val="268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n_s &amp;= 1 +2 \frac{V''}{V} -3 \left(\frac{V'}{V}\right)^2; \\&#10;r &amp;= 8 \left(\frac{V'}{V}\right)^2 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2400"/>
  <p:tag name="TIMEOUT" val="(none)"/>
  <p:tag name="BOXWIDTH" val="348"/>
  <p:tag name="BOXHEIGHT" val="428"/>
  <p:tag name="BOXFONT" val="10"/>
  <p:tag name="BOXWRAP" val="False"/>
  <p:tag name="WORKAROUNDTRANSPARENCYBUG" val="False"/>
  <p:tag name="BITMAPFORMAT" val="bmp256"/>
  <p:tag name="DEBUGINTERACTIVE" val="True"/>
  <p:tag name="ORIGWIDTH" val="247.9805"/>
  <p:tag name="PICTUREFILESIZE" val="325191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to \phi + 2\pi f;~~~V = \Lambda^4 \cos \bigg(\frac{\phi}{f} \bigg)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45"/>
  <p:tag name="BOXFONT" val="10"/>
  <p:tag name="BOXWRAP" val="False"/>
  <p:tag name="WORKAROUNDTRANSPARENCYBUG" val="False"/>
  <p:tag name="BITMAPFORMAT" val="pngmono"/>
  <p:tag name="DEBUGINTERACTIVE" val="True"/>
  <p:tag name="ORIGWIDTH" val="318.9606"/>
  <p:tag name="PICTUREFILESIZE" val="182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46.98008"/>
  <p:tag name="PICTUREFILESIZE" val="33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10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delta V(\phi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57.00008"/>
  <p:tag name="PICTUREFILESIZE" val="41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Lambda^4 \cos(\phi /f),~~~f &lt;M_{\rm Pl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226.9805"/>
  <p:tag name="PICTUREFILESIZE" val="122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= V_0 - \Lambda^4 &#10;\bigg[&#10;\cos \bigg(\frac{\phi}{f_1} \bigg) + &#10;B  \cos \bigg(\frac{\phi}{f_2} + \theta \bigg) &#10;\bigg]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442.9809"/>
  <p:tag name="PICTUREFILESIZE" val="287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(\phi) = V_0 - \Lambda^4 &#10;\bigg[&#10;\cos \bigg(\frac{\phi}{f_1} \bigg) + &#10;B  \cos \bigg(\frac{\phi}{f_2} + \theta \bigg) &#10;\bigg]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442.9809"/>
  <p:tag name="PICTUREFILESIZE" val="287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B \sim \big(f_2 /f_1\big)^2,~\theta \sim - \pi (f_1/f_2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282.9605"/>
  <p:tag name="PICTUREFILESIZE" val="160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epsilon = \frac{1}{2}\bigg(&#10;\frac{V'}{V}&#10;\bigg)^2 \ll 1 ,~~~&#10;\eta  = \frac{V''}{V} \ll 1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2"/>
  <p:tag name="BOXFONT" val="10"/>
  <p:tag name="BOXWRAP" val="False"/>
  <p:tag name="WORKAROUNDTRANSPARENCYBUG" val="False"/>
  <p:tag name="BITMAPFORMAT" val="bmp256"/>
  <p:tag name="DEBUGINTERACTIVE" val="True"/>
  <p:tag name="ORIGWIDTH" val="310.9806"/>
  <p:tag name="PICTUREFILESIZE" val="49258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\equiv \phi + 2\pi f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17.9602"/>
  <p:tag name="PICTUREFILESIZE" val="52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= y_{ij k}X^iY^j \Phi^{k}~~~ \to ~~~&#10;y_{ijk}{\cal M}^{ij}\Phi^{k} + Z\big[{\rm Pf}({\cal M}) -&#10; \Lambda_{SU(2)}^4\big]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5"/>
  <p:tag name="BOXFONT" val="10"/>
  <p:tag name="BOXWRAP" val="False"/>
  <p:tag name="WORKAROUNDTRANSPARENCYBUG" val="False"/>
  <p:tag name="BITMAPFORMAT" val="pngmono"/>
  <p:tag name="DEBUGINTERACTIVE" val="True"/>
  <p:tag name="ORIGWIDTH" val="570.0012"/>
  <p:tag name="PICTUREFILESIZE" val="313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 = y_{ijk}X^i Y^j \Phi^k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65.9603"/>
  <p:tag name="PICTUREFILESIZE" val="106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_{ijk}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33.00008"/>
  <p:tag name="PICTUREFILESIZE" val="27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SL(2,{\mathbb Z}) \times ({\rm periodicity}) \times ({\mathbb Z}_2)^2 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0"/>
  <p:tag name="BOXFONT" val="10"/>
  <p:tag name="BOXWRAP" val="False"/>
  <p:tag name="WORKAROUNDTRANSPARENCYBUG" val="False"/>
  <p:tag name="BITMAPFORMAT" val="pngmono"/>
  <p:tag name="DEBUGINTERACTIVE" val="True"/>
  <p:tag name="ORIGWIDTH" val="310.9806"/>
  <p:tag name="PICTUREFILESIZE" val="17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X^{i=1,2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4.98016"/>
  <p:tag name="PICTUREFILESIZE" val="31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^{k=1,\cdots ,6 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90.00016"/>
  <p:tag name="PICTUREFILESIZE" val="36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^{j=3,4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6.00016"/>
  <p:tag name="PICTUREFILESIZE" val="33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 = y_{ijk}X^i Y^j \Phi^k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65.9603"/>
  <p:tag name="PICTUREFILESIZE" val="1060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_{ijk} \sim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55.98008"/>
  <p:tag name="PICTUREFILESIZE" val="34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V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33.96008"/>
  <p:tag name="PICTUREFILESIZE" val="15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tau = (B + i A)/\alpha '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59.9603"/>
  <p:tag name="PICTUREFILESIZE" val="75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X^{i=1,2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4.98016"/>
  <p:tag name="PICTUREFILESIZE" val="316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^{k=1,\cdots ,6 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90.00016"/>
  <p:tag name="PICTUREFILESIZE" val="369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^{j=3,4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6.00016"/>
  <p:tag name="PICTUREFILESIZE" val="33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 = y_{ijk}X^i Y^j \Phi^k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65.9603"/>
  <p:tag name="PICTUREFILESIZE" val="106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_{ijk} \sim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55.98008"/>
  <p:tag name="PICTUREFILESIZE" val="344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cdot~&#10;SL(2,{\mathbb Z}):~\tau \to \frac{a \tau + b}{c \tau + d},~~~&#10;ad-bc =1,~~~&#10;a,b,c,d \in {\mathbb Z}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517.981"/>
  <p:tag name="PICTUREFILESIZE" val="251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cdot ~{\rm Periodicity:}~\nu \to \nu + n + m \tau,&#10;~~~m,n \in {\mathbb Z}.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412.9809"/>
  <p:tag name="PICTUREFILESIZE" val="156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tau = (B + i A)/\alpha '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59.9603"/>
  <p:tag name="PICTUREFILESIZE" val="75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X^{i=1,2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4.98016"/>
  <p:tag name="PICTUREFILESIZE" val="31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 = \phi_{\rm inf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7"/>
  <p:tag name="BOXFONT" val="10"/>
  <p:tag name="BOXWRAP" val="False"/>
  <p:tag name="WORKAROUNDTRANSPARENCYBUG" val="False"/>
  <p:tag name="BITMAPFORMAT" val="pngmono"/>
  <p:tag name="DEBUGINTERACTIVE" val="True"/>
  <p:tag name="ORIGWIDTH" val="78.00016"/>
  <p:tag name="PICTUREFILESIZE" val="322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^{k=1,\cdots ,6 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90.00016"/>
  <p:tag name="PICTUREFILESIZE" val="369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^{j=3,4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6.00016"/>
  <p:tag name="PICTUREFILESIZE" val="33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 = y_{ijk}X^i Y^j \Phi^k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65.9603"/>
  <p:tag name="PICTUREFILESIZE" val="1060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_{ijk} \sim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55.98008"/>
  <p:tag name="PICTUREFILESIZE" val="344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tau = (B + i A)/\alpha '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59.9603"/>
  <p:tag name="PICTUREFILESIZE" val="750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X^{i=1,2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4.98016"/>
  <p:tag name="PICTUREFILESIZE" val="316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\Phi^{k=1,\cdots ,6 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90.00016"/>
  <p:tag name="PICTUREFILESIZE" val="369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Y^{j=3,4}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66.00016"/>
  <p:tag name="PICTUREFILESIZE" val="33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W = y_{ijk}X^i Y^j \Phi^k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165.9603"/>
  <p:tag name="PICTUREFILESIZE" val="106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usepackage[usenames]{color}&#10;\begin{document}&#10;\begin{align*}&#10;(X^i,Y^j,\Phi^k) \to &#10;(-X^i,-Y^j,\Phi^k)&#10;\end{align*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05"/>
  <p:tag name="BOXFONT" val="10"/>
  <p:tag name="BOXWRAP" val="False"/>
  <p:tag name="WORKAROUNDTRANSPARENCYBUG" val="False"/>
  <p:tag name="BITMAPFORMAT" val="pngmono"/>
  <p:tag name="DEBUGINTERACTIVE" val="True"/>
  <p:tag name="ORIGWIDTH" val="295.9806"/>
  <p:tag name="PICTUREFILESIZE" val="1492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1738</Words>
  <Application>Microsoft Office PowerPoint</Application>
  <PresentationFormat>ワイド画面</PresentationFormat>
  <Paragraphs>427</Paragraphs>
  <Slides>61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7" baseType="lpstr">
      <vt:lpstr>ＭＳ Ｐゴシック</vt:lpstr>
      <vt:lpstr>Arial</vt:lpstr>
      <vt:lpstr>Calibri</vt:lpstr>
      <vt:lpstr>Calibri Light</vt:lpstr>
      <vt:lpstr>Wingdings</vt:lpstr>
      <vt:lpstr>Office テーマ</vt:lpstr>
      <vt:lpstr>Inflation through hidden Yukawa couplings  in the extra dimension</vt:lpstr>
      <vt:lpstr>An inflation model ↔  Symmetries</vt:lpstr>
      <vt:lpstr>Planck unit in this talk</vt:lpstr>
      <vt:lpstr>Contents</vt:lpstr>
      <vt:lpstr>1. Introduction: Review of inflation</vt:lpstr>
      <vt:lpstr>Cosmic Microwave Background (CMB)</vt:lpstr>
      <vt:lpstr>Inflation: origin of CMB</vt:lpstr>
      <vt:lpstr>Why inflation?</vt:lpstr>
      <vt:lpstr>(Flat) Freedman-Robertson-Walker metric</vt:lpstr>
      <vt:lpstr>Inflation driven by an inflaton φ</vt:lpstr>
      <vt:lpstr>Inflation driven by an inflaton φ</vt:lpstr>
      <vt:lpstr>Metric perturbation</vt:lpstr>
      <vt:lpstr>ζ = Inflaton’s quantum fluctuation δφ</vt:lpstr>
      <vt:lpstr> CMB fluctuation generated by inflaton</vt:lpstr>
      <vt:lpstr>Theory and observations</vt:lpstr>
      <vt:lpstr>(ns, r)-contour: focus on small r</vt:lpstr>
      <vt:lpstr>(ns, r)-contour: focus on small r</vt:lpstr>
      <vt:lpstr>2. Flat inflaton potential &amp; symmetry</vt:lpstr>
      <vt:lpstr>Inflaton potential: very small slope and curvature</vt:lpstr>
      <vt:lpstr>Control of potential flatness by shift symmetry</vt:lpstr>
      <vt:lpstr>Control of potential flatness by shift symmetry</vt:lpstr>
      <vt:lpstr>Control of potential flatness by shift symmetry</vt:lpstr>
      <vt:lpstr>Natural inflation &amp; discrete shift symmetry</vt:lpstr>
      <vt:lpstr>Natural inflation &amp; discrete shift symmetry</vt:lpstr>
      <vt:lpstr>Natural inflation and f-dependence</vt:lpstr>
      <vt:lpstr>Natural inflation &amp; discrete shift symmetry</vt:lpstr>
      <vt:lpstr>Natural inflation for a small r?</vt:lpstr>
      <vt:lpstr>Multi-natural inflation: a bottom-up approach</vt:lpstr>
      <vt:lpstr>Multi-natural inflation: a bottom-up approach</vt:lpstr>
      <vt:lpstr>A UV completion and compactification</vt:lpstr>
      <vt:lpstr>3. A UV completion in the string theory</vt:lpstr>
      <vt:lpstr>String theory as the origin of forces &amp; matter</vt:lpstr>
      <vt:lpstr>String theory compactification on torus</vt:lpstr>
      <vt:lpstr>String theory compactification on torus</vt:lpstr>
      <vt:lpstr>String theory compactification on torus</vt:lpstr>
      <vt:lpstr>An example of D6-brane configuration</vt:lpstr>
      <vt:lpstr>An example of D6-branes on T2</vt:lpstr>
      <vt:lpstr>Example: Parts of D6-branes on T2</vt:lpstr>
      <vt:lpstr>Intersecting D-branes on 2D torus</vt:lpstr>
      <vt:lpstr>Intersecting D-branes on 2D torus</vt:lpstr>
      <vt:lpstr>Intersecting D-branes on 2D torus</vt:lpstr>
      <vt:lpstr>Intersecting D-branes on 2D torus</vt:lpstr>
      <vt:lpstr>Intersecting D-branes on 2D torus</vt:lpstr>
      <vt:lpstr>Low energy W &amp; explicit form of Yukawas</vt:lpstr>
      <vt:lpstr>Scalar potential</vt:lpstr>
      <vt:lpstr>    Results for string inspired case of </vt:lpstr>
      <vt:lpstr>4. Review of other attempts for natural inflation</vt:lpstr>
      <vt:lpstr>Natural inflation &amp; discrete shift symmetry</vt:lpstr>
      <vt:lpstr>Aligned natural inflation for f &gt; MPl</vt:lpstr>
      <vt:lpstr>The weak gravity conjecture</vt:lpstr>
      <vt:lpstr>PowerPoint プレゼンテーション</vt:lpstr>
      <vt:lpstr>The weak gravity conjecture for axion</vt:lpstr>
      <vt:lpstr>PowerPoint プレゼンテーション</vt:lpstr>
      <vt:lpstr>Potential with modulations</vt:lpstr>
      <vt:lpstr>Recent studies of potentials with modulation</vt:lpstr>
      <vt:lpstr>Potential with modulations: running ns</vt:lpstr>
      <vt:lpstr>4. Conclusion &amp; discussion</vt:lpstr>
      <vt:lpstr>Conclusion</vt:lpstr>
      <vt:lpstr>Discussion</vt:lpstr>
      <vt:lpstr>Appendix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Higaki Tetsutaro</dc:creator>
  <cp:lastModifiedBy>Higaki Tetsutaro</cp:lastModifiedBy>
  <cp:revision>978</cp:revision>
  <dcterms:created xsi:type="dcterms:W3CDTF">2015-11-30T08:12:13Z</dcterms:created>
  <dcterms:modified xsi:type="dcterms:W3CDTF">2015-12-14T00:44:11Z</dcterms:modified>
</cp:coreProperties>
</file>