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54" r:id="rId2"/>
    <p:sldId id="455" r:id="rId3"/>
    <p:sldId id="497" r:id="rId4"/>
    <p:sldId id="457" r:id="rId5"/>
    <p:sldId id="458" r:id="rId6"/>
    <p:sldId id="459" r:id="rId7"/>
    <p:sldId id="581" r:id="rId8"/>
    <p:sldId id="460" r:id="rId9"/>
    <p:sldId id="634" r:id="rId10"/>
    <p:sldId id="499" r:id="rId11"/>
    <p:sldId id="629" r:id="rId12"/>
    <p:sldId id="635" r:id="rId13"/>
    <p:sldId id="632" r:id="rId14"/>
    <p:sldId id="630" r:id="rId15"/>
    <p:sldId id="468" r:id="rId16"/>
    <p:sldId id="633" r:id="rId17"/>
    <p:sldId id="583" r:id="rId18"/>
    <p:sldId id="474" r:id="rId19"/>
    <p:sldId id="475" r:id="rId20"/>
    <p:sldId id="496" r:id="rId21"/>
    <p:sldId id="478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92" r:id="rId30"/>
    <p:sldId id="594" r:id="rId31"/>
    <p:sldId id="596" r:id="rId32"/>
    <p:sldId id="597" r:id="rId33"/>
    <p:sldId id="598" r:id="rId34"/>
    <p:sldId id="636" r:id="rId35"/>
    <p:sldId id="517" r:id="rId36"/>
    <p:sldId id="599" r:id="rId37"/>
    <p:sldId id="600" r:id="rId38"/>
    <p:sldId id="601" r:id="rId39"/>
    <p:sldId id="602" r:id="rId40"/>
    <p:sldId id="603" r:id="rId41"/>
    <p:sldId id="604" r:id="rId42"/>
    <p:sldId id="605" r:id="rId43"/>
    <p:sldId id="606" r:id="rId44"/>
    <p:sldId id="607" r:id="rId45"/>
    <p:sldId id="608" r:id="rId46"/>
    <p:sldId id="610" r:id="rId47"/>
    <p:sldId id="641" r:id="rId48"/>
    <p:sldId id="617" r:id="rId49"/>
    <p:sldId id="637" r:id="rId50"/>
    <p:sldId id="638" r:id="rId51"/>
    <p:sldId id="639" r:id="rId52"/>
    <p:sldId id="640" r:id="rId53"/>
    <p:sldId id="624" r:id="rId54"/>
    <p:sldId id="616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3457" autoAdjust="0"/>
  </p:normalViewPr>
  <p:slideViewPr>
    <p:cSldViewPr>
      <p:cViewPr varScale="1">
        <p:scale>
          <a:sx n="75" d="100"/>
          <a:sy n="75" d="100"/>
        </p:scale>
        <p:origin x="8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BC6A-99B2-4466-A466-FAECAF3571DE}" type="datetimeFigureOut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2077-19EB-484C-B0C4-6C405CF6C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1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66D61-C747-4DAA-B786-0CC889B5EB7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71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66D61-C747-4DAA-B786-0CC889B5EB7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63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66D61-C747-4DAA-B786-0CC889B5EB7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02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name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6F8B9-DE0B-4923-A969-5EE0D717EE3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52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2077-19EB-484C-B0C4-6C405CF6C395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12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2077-19EB-484C-B0C4-6C405CF6C395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73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2077-19EB-484C-B0C4-6C405CF6C395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10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D6A-5831-4D71-BB92-F20D3C5E35D8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E5EB-4B94-45F5-AEC7-651081CDC4FB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472E-F053-46B3-ABEC-DEA8A3B0A7B9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FCD7-7824-4C54-AAB2-4A2E7F762958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5DAD-3BD5-45A1-A29C-36C793B9D318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EE17-8B16-46DB-96CE-FF006730F041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A59-05DE-49D0-AEEF-4F17D4D17F41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01EA-6E23-46E8-8305-AFE1885EF1EC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D795-81B8-4040-9833-9254D4DE0702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9B34-FC1B-44C8-9069-0E875CE11058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0C0-2ED8-40BB-B268-D7532499320A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0C37A-B895-4340-89D9-E71B51F75812}" type="datetime1">
              <a:rPr kumimoji="1" lang="ja-JP" altLang="en-US" smtClean="0"/>
              <a:t>2015/4/23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5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6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8.xml"/><Relationship Id="rId16" Type="http://schemas.openxmlformats.org/officeDocument/2006/relationships/image" Target="../media/image3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6.png"/><Relationship Id="rId5" Type="http://schemas.openxmlformats.org/officeDocument/2006/relationships/tags" Target="../tags/tag11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10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14.xml"/><Relationship Id="rId16" Type="http://schemas.openxmlformats.org/officeDocument/2006/relationships/image" Target="../media/image3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6.png"/><Relationship Id="rId5" Type="http://schemas.openxmlformats.org/officeDocument/2006/relationships/tags" Target="../tags/tag17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16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5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g"/><Relationship Id="rId4" Type="http://schemas.openxmlformats.org/officeDocument/2006/relationships/image" Target="../media/image9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0" Type="http://schemas.openxmlformats.org/officeDocument/2006/relationships/image" Target="../media/image90.jpg"/><Relationship Id="rId4" Type="http://schemas.openxmlformats.org/officeDocument/2006/relationships/image" Target="../media/image99.png"/><Relationship Id="rId9" Type="http://schemas.openxmlformats.org/officeDocument/2006/relationships/image" Target="../media/image10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7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6.png"/><Relationship Id="rId5" Type="http://schemas.openxmlformats.org/officeDocument/2006/relationships/image" Target="../media/image112.png"/><Relationship Id="rId10" Type="http://schemas.openxmlformats.org/officeDocument/2006/relationships/image" Target="../media/image115.png"/><Relationship Id="rId4" Type="http://schemas.openxmlformats.org/officeDocument/2006/relationships/image" Target="../media/image111.png"/><Relationship Id="rId9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emf"/><Relationship Id="rId7" Type="http://schemas.openxmlformats.org/officeDocument/2006/relationships/image" Target="../media/image125.pn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6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28.emf"/><Relationship Id="rId7" Type="http://schemas.openxmlformats.org/officeDocument/2006/relationships/image" Target="../media/image113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32.png"/><Relationship Id="rId5" Type="http://schemas.openxmlformats.org/officeDocument/2006/relationships/image" Target="../media/image111.png"/><Relationship Id="rId10" Type="http://schemas.openxmlformats.org/officeDocument/2006/relationships/image" Target="../media/image131.png"/><Relationship Id="rId4" Type="http://schemas.openxmlformats.org/officeDocument/2006/relationships/image" Target="../media/image129.emf"/><Relationship Id="rId9" Type="http://schemas.openxmlformats.org/officeDocument/2006/relationships/image" Target="../media/image1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9.png"/><Relationship Id="rId3" Type="http://schemas.openxmlformats.org/officeDocument/2006/relationships/image" Target="../media/image128.emf"/><Relationship Id="rId7" Type="http://schemas.openxmlformats.org/officeDocument/2006/relationships/image" Target="../media/image113.png"/><Relationship Id="rId12" Type="http://schemas.openxmlformats.org/officeDocument/2006/relationships/image" Target="../media/image138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4.png"/><Relationship Id="rId9" Type="http://schemas.openxmlformats.org/officeDocument/2006/relationships/image" Target="../media/image136.png"/><Relationship Id="rId1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31.png"/><Relationship Id="rId7" Type="http://schemas.openxmlformats.org/officeDocument/2006/relationships/image" Target="../media/image11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8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3.png"/><Relationship Id="rId4" Type="http://schemas.openxmlformats.org/officeDocument/2006/relationships/image" Target="../media/image1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7.emf"/><Relationship Id="rId7" Type="http://schemas.openxmlformats.org/officeDocument/2006/relationships/image" Target="../media/image160.em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emf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6.png"/><Relationship Id="rId9" Type="http://schemas.openxmlformats.org/officeDocument/2006/relationships/image" Target="../media/image1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2088" y="2117923"/>
            <a:ext cx="7812360" cy="147002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Three-generation model and flavor symmetry in string theory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386104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桑木野 省吾 </a:t>
            </a:r>
            <a:r>
              <a:rPr kumimoji="1" lang="en-US" altLang="ja-JP" sz="2000" dirty="0" smtClean="0"/>
              <a:t>(</a:t>
            </a:r>
            <a:r>
              <a:rPr lang="ja-JP" altLang="en-US" sz="2000" dirty="0"/>
              <a:t>益川塾</a:t>
            </a:r>
            <a:r>
              <a:rPr kumimoji="1" lang="en-US" altLang="ja-JP" sz="2000" dirty="0" smtClean="0"/>
              <a:t>) 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537495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Collaborator : Florian </a:t>
            </a:r>
            <a:r>
              <a:rPr lang="en-US" altLang="ja-JP" dirty="0" err="1" smtClean="0"/>
              <a:t>Beye</a:t>
            </a:r>
            <a:r>
              <a:rPr lang="en-US" altLang="ja-JP" dirty="0" smtClean="0"/>
              <a:t> (Nagoya university)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Tatsuo Kobayashi (Hokkaido </a:t>
            </a:r>
            <a:r>
              <a:rPr lang="en-US" altLang="ja-JP" dirty="0"/>
              <a:t>university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645333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益川塾</a:t>
            </a:r>
            <a:r>
              <a:rPr lang="ja-JP" altLang="en-US" sz="1600" dirty="0" smtClean="0"/>
              <a:t>セミナー　</a:t>
            </a:r>
            <a:r>
              <a:rPr lang="en-US" altLang="ja-JP" sz="1600" dirty="0" smtClean="0"/>
              <a:t>2015/4/23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673224" y="2204864"/>
            <a:ext cx="8003232" cy="129614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619672" y="450912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Based </a:t>
            </a:r>
            <a:r>
              <a:rPr lang="en-US" altLang="ja-JP" dirty="0" smtClean="0"/>
              <a:t>on</a:t>
            </a:r>
            <a:r>
              <a:rPr lang="ja-JP" altLang="en-US" dirty="0"/>
              <a:t> </a:t>
            </a:r>
            <a:r>
              <a:rPr lang="en-US" altLang="ja-JP" dirty="0" err="1"/>
              <a:t>arXiv</a:t>
            </a:r>
            <a:r>
              <a:rPr lang="en-US" altLang="ja-JP" dirty="0" smtClean="0"/>
              <a:t>: 1304.5621 </a:t>
            </a:r>
            <a:r>
              <a:rPr lang="en-US" altLang="ja-JP" dirty="0"/>
              <a:t>[</a:t>
            </a:r>
            <a:r>
              <a:rPr lang="en-US" altLang="ja-JP" dirty="0" err="1" smtClean="0"/>
              <a:t>hep-th</a:t>
            </a:r>
            <a:r>
              <a:rPr lang="en-US" altLang="ja-JP" dirty="0" smtClean="0"/>
              <a:t>], 1311.4687</a:t>
            </a:r>
            <a:r>
              <a:rPr lang="ja-JP" altLang="en-US" dirty="0" smtClean="0"/>
              <a:t> 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hep-th</a:t>
            </a:r>
            <a:r>
              <a:rPr lang="en-US" altLang="ja-JP" dirty="0" smtClean="0"/>
              <a:t>],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1406.4660 </a:t>
            </a:r>
            <a:r>
              <a:rPr lang="en-US" altLang="ja-JP" dirty="0"/>
              <a:t>[</a:t>
            </a:r>
            <a:r>
              <a:rPr lang="en-US" altLang="ja-JP" dirty="0" err="1"/>
              <a:t>hep-th</a:t>
            </a:r>
            <a:r>
              <a:rPr lang="en-US" altLang="ja-JP" dirty="0" smtClean="0"/>
              <a:t>], 1502.00789 </a:t>
            </a:r>
            <a:r>
              <a:rPr lang="en-US" altLang="ja-JP" dirty="0"/>
              <a:t>[</a:t>
            </a:r>
            <a:r>
              <a:rPr lang="en-US" altLang="ja-JP" dirty="0" err="1"/>
              <a:t>hep-ph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90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3648" y="323945"/>
            <a:ext cx="606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Heterotic </a:t>
            </a:r>
            <a:r>
              <a:rPr lang="en-US" altLang="ja-JP" sz="3200" dirty="0" err="1"/>
              <a:t>O</a:t>
            </a:r>
            <a:r>
              <a:rPr lang="en-US" altLang="ja-JP" sz="3200" dirty="0" err="1" smtClean="0"/>
              <a:t>rbifold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Compactification</a:t>
            </a:r>
            <a:endParaRPr kumimoji="1" lang="ja-JP" altLang="en-US" sz="3200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827584" y="1484784"/>
            <a:ext cx="414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        </a:t>
            </a:r>
            <a:r>
              <a:rPr lang="en-US" altLang="ja-JP" dirty="0" smtClean="0"/>
              <a:t>heterotic orbifold </a:t>
            </a:r>
            <a:r>
              <a:rPr lang="en-US" altLang="ja-JP" dirty="0" err="1" smtClean="0"/>
              <a:t>compactification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2" name="グループ化 84"/>
          <p:cNvGrpSpPr/>
          <p:nvPr/>
        </p:nvGrpSpPr>
        <p:grpSpPr>
          <a:xfrm>
            <a:off x="906813" y="5795984"/>
            <a:ext cx="7522839" cy="1204916"/>
            <a:chOff x="571472" y="5500702"/>
            <a:chExt cx="7522839" cy="1204916"/>
          </a:xfrm>
        </p:grpSpPr>
        <p:pic>
          <p:nvPicPr>
            <p:cNvPr id="47" name="Picture 4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10" y="5786454"/>
              <a:ext cx="441325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472" y="6143644"/>
              <a:ext cx="595312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2976" y="5500702"/>
              <a:ext cx="6951335" cy="1204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3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5715016"/>
              <a:ext cx="350837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3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43702" y="5715016"/>
              <a:ext cx="350837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7" name="正方形/長方形 56"/>
          <p:cNvSpPr/>
          <p:nvPr/>
        </p:nvSpPr>
        <p:spPr>
          <a:xfrm>
            <a:off x="1126575" y="1844824"/>
            <a:ext cx="43831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Heterotic string theory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/>
              <a:t> </a:t>
            </a:r>
            <a:r>
              <a:rPr lang="en-US" altLang="ja-JP" dirty="0" smtClean="0"/>
              <a:t>External 6 dim. </a:t>
            </a:r>
            <a:r>
              <a:rPr lang="en-US" altLang="ja-JP" dirty="0" smtClean="0">
                <a:sym typeface="Wingdings" pitchFamily="2" charset="2"/>
              </a:rPr>
              <a:t> Assuming as Orbifold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ym typeface="Wingdings" pitchFamily="2" charset="2"/>
              </a:rPr>
              <a:t> Strings on orbifold</a:t>
            </a:r>
          </a:p>
          <a:p>
            <a:r>
              <a:rPr lang="en-US" altLang="ja-JP" dirty="0" smtClean="0">
                <a:sym typeface="Wingdings" pitchFamily="2" charset="2"/>
              </a:rPr>
              <a:t>       --- Untwisted sector</a:t>
            </a:r>
          </a:p>
          <a:p>
            <a:r>
              <a:rPr lang="en-US" altLang="ja-JP" dirty="0" smtClean="0">
                <a:sym typeface="Wingdings" pitchFamily="2" charset="2"/>
              </a:rPr>
              <a:t>       --- Twisted sector ( Fixed points )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ym typeface="Wingdings" pitchFamily="2" charset="2"/>
              </a:rPr>
              <a:t> Consistency condition (Modular invariance)</a:t>
            </a:r>
            <a:endParaRPr lang="ja-JP" altLang="en-US" dirty="0"/>
          </a:p>
        </p:txBody>
      </p:sp>
      <p:grpSp>
        <p:nvGrpSpPr>
          <p:cNvPr id="3" name="グループ化 58"/>
          <p:cNvGrpSpPr/>
          <p:nvPr/>
        </p:nvGrpSpPr>
        <p:grpSpPr>
          <a:xfrm>
            <a:off x="5868144" y="1484784"/>
            <a:ext cx="3203848" cy="1512168"/>
            <a:chOff x="4860032" y="2492896"/>
            <a:chExt cx="4283968" cy="1728192"/>
          </a:xfrm>
        </p:grpSpPr>
        <p:grpSp>
          <p:nvGrpSpPr>
            <p:cNvPr id="5" name="グループ化 43"/>
            <p:cNvGrpSpPr/>
            <p:nvPr/>
          </p:nvGrpSpPr>
          <p:grpSpPr>
            <a:xfrm>
              <a:off x="5017728" y="2670622"/>
              <a:ext cx="3789064" cy="1348390"/>
              <a:chOff x="5017728" y="2670622"/>
              <a:chExt cx="3789064" cy="1348390"/>
            </a:xfrm>
          </p:grpSpPr>
          <p:grpSp>
            <p:nvGrpSpPr>
              <p:cNvPr id="6" name="グループ化 52"/>
              <p:cNvGrpSpPr/>
              <p:nvPr/>
            </p:nvGrpSpPr>
            <p:grpSpPr>
              <a:xfrm>
                <a:off x="7092280" y="3161747"/>
                <a:ext cx="1714512" cy="857265"/>
                <a:chOff x="1571604" y="3214686"/>
                <a:chExt cx="1928826" cy="1001720"/>
              </a:xfrm>
            </p:grpSpPr>
            <p:cxnSp>
              <p:nvCxnSpPr>
                <p:cNvPr id="22" name="直線コネクタ 21"/>
                <p:cNvCxnSpPr/>
                <p:nvPr/>
              </p:nvCxnSpPr>
              <p:spPr>
                <a:xfrm>
                  <a:off x="2214546" y="4214818"/>
                  <a:ext cx="1285884" cy="1588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 rot="16200000" flipV="1">
                  <a:off x="1393009" y="3393281"/>
                  <a:ext cx="1000132" cy="642942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1571604" y="3214686"/>
                  <a:ext cx="1285884" cy="1588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 rot="16200000" flipV="1">
                  <a:off x="2678893" y="3393281"/>
                  <a:ext cx="1000132" cy="642942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flipV="1">
                  <a:off x="2214546" y="3857628"/>
                  <a:ext cx="642942" cy="3571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5400000" flipH="1" flipV="1">
                  <a:off x="1892281" y="3893347"/>
                  <a:ext cx="643736" cy="7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 flipV="1">
                  <a:off x="2214546" y="3214686"/>
                  <a:ext cx="642942" cy="35719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 rot="5400000" flipH="1" flipV="1">
                  <a:off x="2536017" y="3536157"/>
                  <a:ext cx="64294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円/楕円 29"/>
                <p:cNvSpPr/>
                <p:nvPr/>
              </p:nvSpPr>
              <p:spPr>
                <a:xfrm>
                  <a:off x="2214546" y="3571876"/>
                  <a:ext cx="71438" cy="71438"/>
                </a:xfrm>
                <a:prstGeom prst="ellipse">
                  <a:avLst/>
                </a:prstGeom>
                <a:solidFill>
                  <a:srgbClr val="FF33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2786050" y="3786190"/>
                  <a:ext cx="71438" cy="71438"/>
                </a:xfrm>
                <a:prstGeom prst="ellipse">
                  <a:avLst/>
                </a:prstGeom>
                <a:solidFill>
                  <a:srgbClr val="FF33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2214546" y="4143380"/>
                  <a:ext cx="71438" cy="71438"/>
                </a:xfrm>
                <a:prstGeom prst="ellipse">
                  <a:avLst/>
                </a:prstGeom>
                <a:solidFill>
                  <a:srgbClr val="FF33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/>
                <p:cNvSpPr/>
                <p:nvPr/>
              </p:nvSpPr>
              <p:spPr>
                <a:xfrm>
                  <a:off x="2300685" y="3673760"/>
                  <a:ext cx="260231" cy="189781"/>
                </a:xfrm>
                <a:custGeom>
                  <a:avLst/>
                  <a:gdLst>
                    <a:gd name="connsiteX0" fmla="*/ 258792 w 260230"/>
                    <a:gd name="connsiteY0" fmla="*/ 94890 h 189781"/>
                    <a:gd name="connsiteX1" fmla="*/ 224286 w 260230"/>
                    <a:gd name="connsiteY1" fmla="*/ 43132 h 189781"/>
                    <a:gd name="connsiteX2" fmla="*/ 215660 w 260230"/>
                    <a:gd name="connsiteY2" fmla="*/ 17253 h 189781"/>
                    <a:gd name="connsiteX3" fmla="*/ 163901 w 260230"/>
                    <a:gd name="connsiteY3" fmla="*/ 0 h 189781"/>
                    <a:gd name="connsiteX4" fmla="*/ 112143 w 260230"/>
                    <a:gd name="connsiteY4" fmla="*/ 17253 h 189781"/>
                    <a:gd name="connsiteX5" fmla="*/ 69011 w 260230"/>
                    <a:gd name="connsiteY5" fmla="*/ 25879 h 189781"/>
                    <a:gd name="connsiteX6" fmla="*/ 43132 w 260230"/>
                    <a:gd name="connsiteY6" fmla="*/ 34505 h 189781"/>
                    <a:gd name="connsiteX7" fmla="*/ 34505 w 260230"/>
                    <a:gd name="connsiteY7" fmla="*/ 60385 h 189781"/>
                    <a:gd name="connsiteX8" fmla="*/ 0 w 260230"/>
                    <a:gd name="connsiteY8" fmla="*/ 112143 h 189781"/>
                    <a:gd name="connsiteX9" fmla="*/ 8626 w 260230"/>
                    <a:gd name="connsiteY9" fmla="*/ 163902 h 189781"/>
                    <a:gd name="connsiteX10" fmla="*/ 60384 w 260230"/>
                    <a:gd name="connsiteY10" fmla="*/ 189781 h 189781"/>
                    <a:gd name="connsiteX11" fmla="*/ 155275 w 260230"/>
                    <a:gd name="connsiteY11" fmla="*/ 181154 h 189781"/>
                    <a:gd name="connsiteX12" fmla="*/ 207034 w 260230"/>
                    <a:gd name="connsiteY12" fmla="*/ 163902 h 189781"/>
                    <a:gd name="connsiteX13" fmla="*/ 232913 w 260230"/>
                    <a:gd name="connsiteY13" fmla="*/ 146649 h 189781"/>
                    <a:gd name="connsiteX14" fmla="*/ 232913 w 260230"/>
                    <a:gd name="connsiteY14" fmla="*/ 94890 h 189781"/>
                    <a:gd name="connsiteX15" fmla="*/ 258792 w 260230"/>
                    <a:gd name="connsiteY15" fmla="*/ 94890 h 18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0230" h="189781">
                      <a:moveTo>
                        <a:pt x="258792" y="94890"/>
                      </a:moveTo>
                      <a:cubicBezTo>
                        <a:pt x="257354" y="86264"/>
                        <a:pt x="235788" y="60385"/>
                        <a:pt x="224286" y="43132"/>
                      </a:cubicBezTo>
                      <a:cubicBezTo>
                        <a:pt x="219242" y="35566"/>
                        <a:pt x="223059" y="22538"/>
                        <a:pt x="215660" y="17253"/>
                      </a:cubicBezTo>
                      <a:cubicBezTo>
                        <a:pt x="200861" y="6682"/>
                        <a:pt x="163901" y="0"/>
                        <a:pt x="163901" y="0"/>
                      </a:cubicBezTo>
                      <a:lnTo>
                        <a:pt x="112143" y="17253"/>
                      </a:lnTo>
                      <a:cubicBezTo>
                        <a:pt x="98233" y="21890"/>
                        <a:pt x="83235" y="22323"/>
                        <a:pt x="69011" y="25879"/>
                      </a:cubicBezTo>
                      <a:cubicBezTo>
                        <a:pt x="60190" y="28084"/>
                        <a:pt x="51758" y="31630"/>
                        <a:pt x="43132" y="34505"/>
                      </a:cubicBezTo>
                      <a:cubicBezTo>
                        <a:pt x="40256" y="43132"/>
                        <a:pt x="38921" y="52436"/>
                        <a:pt x="34505" y="60385"/>
                      </a:cubicBezTo>
                      <a:cubicBezTo>
                        <a:pt x="24435" y="78511"/>
                        <a:pt x="0" y="112143"/>
                        <a:pt x="0" y="112143"/>
                      </a:cubicBezTo>
                      <a:cubicBezTo>
                        <a:pt x="2875" y="129396"/>
                        <a:pt x="804" y="148258"/>
                        <a:pt x="8626" y="163902"/>
                      </a:cubicBezTo>
                      <a:cubicBezTo>
                        <a:pt x="15314" y="177278"/>
                        <a:pt x="48138" y="185699"/>
                        <a:pt x="60384" y="189781"/>
                      </a:cubicBezTo>
                      <a:cubicBezTo>
                        <a:pt x="92014" y="186905"/>
                        <a:pt x="123997" y="186673"/>
                        <a:pt x="155275" y="181154"/>
                      </a:cubicBezTo>
                      <a:cubicBezTo>
                        <a:pt x="173184" y="177994"/>
                        <a:pt x="207034" y="163902"/>
                        <a:pt x="207034" y="163902"/>
                      </a:cubicBezTo>
                      <a:cubicBezTo>
                        <a:pt x="215660" y="158151"/>
                        <a:pt x="226437" y="154745"/>
                        <a:pt x="232913" y="146649"/>
                      </a:cubicBezTo>
                      <a:cubicBezTo>
                        <a:pt x="247068" y="128954"/>
                        <a:pt x="241761" y="112585"/>
                        <a:pt x="232913" y="94890"/>
                      </a:cubicBezTo>
                      <a:cubicBezTo>
                        <a:pt x="231094" y="91253"/>
                        <a:pt x="260230" y="103516"/>
                        <a:pt x="258792" y="9489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" name="グループ化 52"/>
              <p:cNvGrpSpPr/>
              <p:nvPr/>
            </p:nvGrpSpPr>
            <p:grpSpPr>
              <a:xfrm>
                <a:off x="5017728" y="3161747"/>
                <a:ext cx="1714512" cy="857265"/>
                <a:chOff x="1571604" y="3214686"/>
                <a:chExt cx="1928826" cy="1001720"/>
              </a:xfrm>
            </p:grpSpPr>
            <p:cxnSp>
              <p:nvCxnSpPr>
                <p:cNvPr id="35" name="直線コネクタ 34"/>
                <p:cNvCxnSpPr/>
                <p:nvPr/>
              </p:nvCxnSpPr>
              <p:spPr>
                <a:xfrm>
                  <a:off x="2214546" y="4214818"/>
                  <a:ext cx="1285884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 rot="16200000" flipV="1">
                  <a:off x="1393009" y="3393281"/>
                  <a:ext cx="1000132" cy="642942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1571604" y="3214686"/>
                  <a:ext cx="1285884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rot="16200000" flipV="1">
                  <a:off x="2678893" y="3393281"/>
                  <a:ext cx="1000132" cy="6429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右カーブ矢印 39"/>
              <p:cNvSpPr/>
              <p:nvPr/>
            </p:nvSpPr>
            <p:spPr>
              <a:xfrm rot="6917304">
                <a:off x="5557292" y="3338510"/>
                <a:ext cx="378097" cy="727912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右矢印 40"/>
              <p:cNvSpPr/>
              <p:nvPr/>
            </p:nvSpPr>
            <p:spPr>
              <a:xfrm>
                <a:off x="6715140" y="3518937"/>
                <a:ext cx="397111" cy="197070"/>
              </a:xfrm>
              <a:prstGeom prst="right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7947209" y="3429000"/>
                <a:ext cx="297199" cy="411456"/>
              </a:xfrm>
              <a:custGeom>
                <a:avLst/>
                <a:gdLst>
                  <a:gd name="connsiteX0" fmla="*/ 297199 w 297199"/>
                  <a:gd name="connsiteY0" fmla="*/ 31894 h 411456"/>
                  <a:gd name="connsiteX1" fmla="*/ 279947 w 297199"/>
                  <a:gd name="connsiteY1" fmla="*/ 6014 h 411456"/>
                  <a:gd name="connsiteX2" fmla="*/ 159177 w 297199"/>
                  <a:gd name="connsiteY2" fmla="*/ 31894 h 411456"/>
                  <a:gd name="connsiteX3" fmla="*/ 133297 w 297199"/>
                  <a:gd name="connsiteY3" fmla="*/ 57773 h 411456"/>
                  <a:gd name="connsiteX4" fmla="*/ 124671 w 297199"/>
                  <a:gd name="connsiteY4" fmla="*/ 83652 h 411456"/>
                  <a:gd name="connsiteX5" fmla="*/ 116045 w 297199"/>
                  <a:gd name="connsiteY5" fmla="*/ 221675 h 411456"/>
                  <a:gd name="connsiteX6" fmla="*/ 90165 w 297199"/>
                  <a:gd name="connsiteY6" fmla="*/ 247554 h 411456"/>
                  <a:gd name="connsiteX7" fmla="*/ 38407 w 297199"/>
                  <a:gd name="connsiteY7" fmla="*/ 264807 h 411456"/>
                  <a:gd name="connsiteX8" fmla="*/ 12528 w 297199"/>
                  <a:gd name="connsiteY8" fmla="*/ 299312 h 411456"/>
                  <a:gd name="connsiteX9" fmla="*/ 12528 w 297199"/>
                  <a:gd name="connsiteY9" fmla="*/ 394203 h 411456"/>
                  <a:gd name="connsiteX10" fmla="*/ 29781 w 297199"/>
                  <a:gd name="connsiteY10" fmla="*/ 411456 h 41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7199" h="411456">
                    <a:moveTo>
                      <a:pt x="297199" y="31894"/>
                    </a:moveTo>
                    <a:cubicBezTo>
                      <a:pt x="291448" y="23267"/>
                      <a:pt x="290174" y="7718"/>
                      <a:pt x="279947" y="6014"/>
                    </a:cubicBezTo>
                    <a:cubicBezTo>
                      <a:pt x="243861" y="0"/>
                      <a:pt x="191507" y="8801"/>
                      <a:pt x="159177" y="31894"/>
                    </a:cubicBezTo>
                    <a:cubicBezTo>
                      <a:pt x="149250" y="38985"/>
                      <a:pt x="141924" y="49147"/>
                      <a:pt x="133297" y="57773"/>
                    </a:cubicBezTo>
                    <a:cubicBezTo>
                      <a:pt x="130422" y="66399"/>
                      <a:pt x="125623" y="74609"/>
                      <a:pt x="124671" y="83652"/>
                    </a:cubicBezTo>
                    <a:cubicBezTo>
                      <a:pt x="119846" y="129496"/>
                      <a:pt x="125542" y="176566"/>
                      <a:pt x="116045" y="221675"/>
                    </a:cubicBezTo>
                    <a:cubicBezTo>
                      <a:pt x="113532" y="233613"/>
                      <a:pt x="100829" y="241629"/>
                      <a:pt x="90165" y="247554"/>
                    </a:cubicBezTo>
                    <a:cubicBezTo>
                      <a:pt x="74268" y="256386"/>
                      <a:pt x="38407" y="264807"/>
                      <a:pt x="38407" y="264807"/>
                    </a:cubicBezTo>
                    <a:cubicBezTo>
                      <a:pt x="29781" y="276309"/>
                      <a:pt x="18367" y="286174"/>
                      <a:pt x="12528" y="299312"/>
                    </a:cubicBezTo>
                    <a:cubicBezTo>
                      <a:pt x="0" y="327501"/>
                      <a:pt x="2052" y="366268"/>
                      <a:pt x="12528" y="394203"/>
                    </a:cubicBezTo>
                    <a:cubicBezTo>
                      <a:pt x="15384" y="401818"/>
                      <a:pt x="24030" y="405705"/>
                      <a:pt x="29781" y="411456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97304" y="2670622"/>
                <a:ext cx="731080" cy="32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正方形/長方形 57"/>
            <p:cNvSpPr/>
            <p:nvPr/>
          </p:nvSpPr>
          <p:spPr>
            <a:xfrm>
              <a:off x="4860032" y="2492896"/>
              <a:ext cx="4283968" cy="172819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正方形/長方形 60"/>
          <p:cNvSpPr/>
          <p:nvPr/>
        </p:nvSpPr>
        <p:spPr>
          <a:xfrm>
            <a:off x="5255745" y="5147900"/>
            <a:ext cx="1404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Shift orbifold</a:t>
            </a:r>
            <a:endParaRPr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861625" y="5536565"/>
            <a:ext cx="430455" cy="268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8dim</a:t>
            </a:r>
            <a:endParaRPr kumimoji="1" lang="ja-JP" altLang="en-US" sz="16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77849" y="5536565"/>
            <a:ext cx="430455" cy="268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8dim</a:t>
            </a:r>
            <a:endParaRPr kumimoji="1" lang="ja-JP" altLang="en-US" sz="16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133433" y="5536565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6dim</a:t>
            </a:r>
            <a:endParaRPr kumimoji="1" lang="ja-JP" altLang="en-US" sz="16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35696" y="5536565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4dim</a:t>
            </a:r>
            <a:endParaRPr kumimoji="1" lang="ja-JP" altLang="en-US" sz="1600" dirty="0"/>
          </a:p>
        </p:txBody>
      </p:sp>
      <p:sp>
        <p:nvSpPr>
          <p:cNvPr id="66" name="下矢印 65"/>
          <p:cNvSpPr/>
          <p:nvPr/>
        </p:nvSpPr>
        <p:spPr>
          <a:xfrm rot="1156076">
            <a:off x="5523533" y="5483181"/>
            <a:ext cx="155906" cy="2973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下矢印 66"/>
          <p:cNvSpPr/>
          <p:nvPr/>
        </p:nvSpPr>
        <p:spPr>
          <a:xfrm rot="16200000">
            <a:off x="1943708" y="3474297"/>
            <a:ext cx="216025" cy="57606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375424" y="3573016"/>
            <a:ext cx="200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Shift orbifold for E8</a:t>
            </a:r>
            <a:endParaRPr lang="ja-JP" altLang="en-US" dirty="0"/>
          </a:p>
        </p:txBody>
      </p:sp>
      <p:sp>
        <p:nvSpPr>
          <p:cNvPr id="69" name="下矢印 68"/>
          <p:cNvSpPr/>
          <p:nvPr/>
        </p:nvSpPr>
        <p:spPr>
          <a:xfrm rot="16200000">
            <a:off x="1946633" y="3837262"/>
            <a:ext cx="216025" cy="5702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2339751" y="3933056"/>
            <a:ext cx="2804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Gauge symmetry is broken !</a:t>
            </a:r>
            <a:endParaRPr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423534"/>
            <a:ext cx="3603274" cy="3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正方形/長方形 71"/>
          <p:cNvSpPr/>
          <p:nvPr/>
        </p:nvSpPr>
        <p:spPr>
          <a:xfrm>
            <a:off x="1115616" y="4806444"/>
            <a:ext cx="4947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Project out suitable right-moving </a:t>
            </a:r>
            <a:r>
              <a:rPr lang="en-US" altLang="ja-JP" dirty="0" err="1" smtClean="0"/>
              <a:t>fermionic</a:t>
            </a:r>
            <a:r>
              <a:rPr lang="en-US" altLang="ja-JP" dirty="0" smtClean="0"/>
              <a:t> states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27 rep. chiral matters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4813826"/>
            <a:ext cx="2002889" cy="2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1556792"/>
            <a:ext cx="304229" cy="2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スライド番号プレースホルダ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5776" y="5832648"/>
            <a:ext cx="1656184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rot="21072762">
            <a:off x="2518479" y="6030441"/>
            <a:ext cx="1696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Orbifold</a:t>
            </a:r>
            <a:endParaRPr lang="ja-JP" alt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7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73128" y="395953"/>
            <a:ext cx="655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Asymmetric Orbifold </a:t>
            </a:r>
            <a:r>
              <a:rPr kumimoji="1" lang="en-US" altLang="ja-JP" sz="3200" dirty="0" err="1" smtClean="0"/>
              <a:t>Compactification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1472" y="1484784"/>
            <a:ext cx="403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  Asymmetric orbifold </a:t>
            </a:r>
            <a:r>
              <a:rPr lang="en-US" altLang="ja-JP" dirty="0" err="1" smtClean="0"/>
              <a:t>compactification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2" name="グループ化 32"/>
          <p:cNvGrpSpPr/>
          <p:nvPr/>
        </p:nvGrpSpPr>
        <p:grpSpPr>
          <a:xfrm>
            <a:off x="1100776" y="3645024"/>
            <a:ext cx="6866431" cy="936104"/>
            <a:chOff x="899404" y="3871878"/>
            <a:chExt cx="6866431" cy="936104"/>
          </a:xfrm>
        </p:grpSpPr>
        <p:grpSp>
          <p:nvGrpSpPr>
            <p:cNvPr id="5" name="グループ化 8"/>
            <p:cNvGrpSpPr/>
            <p:nvPr/>
          </p:nvGrpSpPr>
          <p:grpSpPr>
            <a:xfrm>
              <a:off x="2786452" y="4445765"/>
              <a:ext cx="2562786" cy="239335"/>
              <a:chOff x="4215212" y="2273515"/>
              <a:chExt cx="2562786" cy="239335"/>
            </a:xfrm>
          </p:grpSpPr>
          <p:pic>
            <p:nvPicPr>
              <p:cNvPr id="6" name="図 5" descr="txp_fig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215212" y="2273515"/>
                <a:ext cx="1326524" cy="239335"/>
              </a:xfrm>
              <a:prstGeom prst="rect">
                <a:avLst/>
              </a:prstGeom>
              <a:noFill/>
            </p:spPr>
          </p:pic>
          <p:pic>
            <p:nvPicPr>
              <p:cNvPr id="7" name="図 6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839870" y="2275692"/>
                <a:ext cx="938128" cy="237158"/>
              </a:xfrm>
              <a:prstGeom prst="rect">
                <a:avLst/>
              </a:prstGeom>
              <a:noFill/>
            </p:spPr>
          </p:pic>
        </p:grpSp>
        <p:sp>
          <p:nvSpPr>
            <p:cNvPr id="8" name="テキスト ボックス 7"/>
            <p:cNvSpPr txBox="1"/>
            <p:nvPr/>
          </p:nvSpPr>
          <p:spPr>
            <a:xfrm>
              <a:off x="899404" y="3943316"/>
              <a:ext cx="6866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Orbifold</a:t>
              </a:r>
              <a:r>
                <a:rPr lang="en-US" altLang="ja-JP" dirty="0" smtClean="0"/>
                <a:t> actions for left and right movers can be chosen independently </a:t>
              </a:r>
              <a:endParaRPr kumimoji="1" lang="ja-JP" altLang="en-US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899591" y="3871878"/>
              <a:ext cx="6711469" cy="936104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26"/>
          <p:cNvGrpSpPr/>
          <p:nvPr/>
        </p:nvGrpSpPr>
        <p:grpSpPr>
          <a:xfrm>
            <a:off x="6732248" y="1556792"/>
            <a:ext cx="2232240" cy="1872208"/>
            <a:chOff x="6444208" y="1447735"/>
            <a:chExt cx="2304248" cy="2125281"/>
          </a:xfrm>
        </p:grpSpPr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062476" y="1539520"/>
              <a:ext cx="245828" cy="196241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501232" y="1447735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Ex.)         </a:t>
              </a:r>
              <a:r>
                <a:rPr lang="en-US" altLang="ja-JP" dirty="0" smtClean="0"/>
                <a:t>action</a:t>
              </a:r>
              <a:r>
                <a:rPr lang="ja-JP" altLang="en-US" dirty="0" smtClean="0"/>
                <a:t>　</a:t>
              </a:r>
              <a:endParaRPr kumimoji="1" lang="ja-JP" altLang="en-US" dirty="0"/>
            </a:p>
          </p:txBody>
        </p:sp>
        <p:grpSp>
          <p:nvGrpSpPr>
            <p:cNvPr id="13" name="グループ化 14"/>
            <p:cNvGrpSpPr/>
            <p:nvPr/>
          </p:nvGrpSpPr>
          <p:grpSpPr>
            <a:xfrm>
              <a:off x="7180074" y="2097126"/>
              <a:ext cx="592010" cy="1062641"/>
              <a:chOff x="6858016" y="2214554"/>
              <a:chExt cx="723900" cy="1285884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858016" y="2214554"/>
                <a:ext cx="723900" cy="1047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0800000">
                <a:off x="7072330" y="3185761"/>
                <a:ext cx="344369" cy="314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8" name="大かっこ 17"/>
            <p:cNvSpPr/>
            <p:nvPr/>
          </p:nvSpPr>
          <p:spPr>
            <a:xfrm>
              <a:off x="6444208" y="1447735"/>
              <a:ext cx="2304248" cy="212528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673715" y="2171563"/>
              <a:ext cx="411742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618077" y="2540737"/>
              <a:ext cx="502093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Right</a:t>
              </a:r>
              <a:endParaRPr kumimoji="1" lang="ja-JP" altLang="en-US" sz="1600" dirty="0"/>
            </a:p>
          </p:txBody>
        </p:sp>
        <p:pic>
          <p:nvPicPr>
            <p:cNvPr id="21" name="図 20" descr="txp_fig.b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334935" y="1855934"/>
              <a:ext cx="189393" cy="182157"/>
            </a:xfrm>
            <a:prstGeom prst="rect">
              <a:avLst/>
            </a:prstGeom>
            <a:noFill/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7521688" y="1801949"/>
              <a:ext cx="520708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None</a:t>
              </a:r>
              <a:endParaRPr kumimoji="1" lang="ja-JP" altLang="en-US" sz="1600" dirty="0"/>
            </a:p>
          </p:txBody>
        </p:sp>
        <p:pic>
          <p:nvPicPr>
            <p:cNvPr id="23" name="図 22" descr="txp_fig.b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377569" y="3218803"/>
              <a:ext cx="220346" cy="193296"/>
            </a:xfrm>
            <a:prstGeom prst="rect">
              <a:avLst/>
            </a:prstGeom>
            <a:noFill/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7559238" y="3218803"/>
              <a:ext cx="973194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1/3 rotation</a:t>
              </a:r>
              <a:endParaRPr kumimoji="1" lang="ja-JP" altLang="en-US" sz="1600" dirty="0"/>
            </a:p>
          </p:txBody>
        </p:sp>
      </p:grpSp>
      <p:cxnSp>
        <p:nvCxnSpPr>
          <p:cNvPr id="25" name="直線コネクタ 2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1600" y="2215457"/>
            <a:ext cx="457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Orbifold action                               (Twist, Shift) </a:t>
            </a:r>
            <a:endParaRPr lang="en-US" altLang="ja-JP" dirty="0" smtClean="0"/>
          </a:p>
        </p:txBody>
      </p:sp>
      <p:pic>
        <p:nvPicPr>
          <p:cNvPr id="29" name="図 2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30406" y="2296757"/>
            <a:ext cx="1265530" cy="221801"/>
          </a:xfrm>
          <a:prstGeom prst="rect">
            <a:avLst/>
          </a:prstGeom>
          <a:noFill/>
        </p:spPr>
      </p:pic>
      <p:grpSp>
        <p:nvGrpSpPr>
          <p:cNvPr id="32" name="グループ化 31"/>
          <p:cNvGrpSpPr/>
          <p:nvPr/>
        </p:nvGrpSpPr>
        <p:grpSpPr>
          <a:xfrm>
            <a:off x="1916281" y="2512781"/>
            <a:ext cx="2641067" cy="988227"/>
            <a:chOff x="1351668" y="2411596"/>
            <a:chExt cx="2641067" cy="9882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71800" y="2483604"/>
              <a:ext cx="1220935" cy="91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1476639" y="2411596"/>
              <a:ext cx="136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Left mover : 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51668" y="2852936"/>
              <a:ext cx="1492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Right mover : </a:t>
              </a:r>
            </a:p>
          </p:txBody>
        </p:sp>
      </p:grpSp>
      <p:grpSp>
        <p:nvGrpSpPr>
          <p:cNvPr id="33" name="グループ化 46"/>
          <p:cNvGrpSpPr/>
          <p:nvPr/>
        </p:nvGrpSpPr>
        <p:grpSpPr>
          <a:xfrm>
            <a:off x="1331640" y="5790251"/>
            <a:ext cx="5472608" cy="750098"/>
            <a:chOff x="1331640" y="5790251"/>
            <a:chExt cx="5472608" cy="750098"/>
          </a:xfrm>
        </p:grpSpPr>
        <p:grpSp>
          <p:nvGrpSpPr>
            <p:cNvPr id="34" name="グループ化 23"/>
            <p:cNvGrpSpPr/>
            <p:nvPr/>
          </p:nvGrpSpPr>
          <p:grpSpPr>
            <a:xfrm>
              <a:off x="1979712" y="5790251"/>
              <a:ext cx="4824536" cy="750098"/>
              <a:chOff x="611560" y="2640902"/>
              <a:chExt cx="6840760" cy="1000132"/>
            </a:xfrm>
          </p:grpSpPr>
          <p:grpSp>
            <p:nvGrpSpPr>
              <p:cNvPr id="35" name="グループ化 8"/>
              <p:cNvGrpSpPr/>
              <p:nvPr/>
            </p:nvGrpSpPr>
            <p:grpSpPr>
              <a:xfrm>
                <a:off x="611560" y="2640902"/>
                <a:ext cx="6840760" cy="1000132"/>
                <a:chOff x="611560" y="571480"/>
                <a:chExt cx="6840760" cy="1000132"/>
              </a:xfrm>
            </p:grpSpPr>
            <p:sp>
              <p:nvSpPr>
                <p:cNvPr id="44" name="正方形/長方形 43"/>
                <p:cNvSpPr/>
                <p:nvPr/>
              </p:nvSpPr>
              <p:spPr>
                <a:xfrm>
                  <a:off x="1547664" y="571480"/>
                  <a:ext cx="5904656" cy="50006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正方形/長方形 44"/>
                <p:cNvSpPr/>
                <p:nvPr/>
              </p:nvSpPr>
              <p:spPr>
                <a:xfrm>
                  <a:off x="611560" y="571480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>
                  <a:off x="611560" y="1071546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正方形/長方形 38"/>
              <p:cNvSpPr/>
              <p:nvPr/>
            </p:nvSpPr>
            <p:spPr>
              <a:xfrm>
                <a:off x="1547664" y="3140968"/>
                <a:ext cx="172819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1403648" y="5877272"/>
              <a:ext cx="357475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331640" y="6184635"/>
              <a:ext cx="435919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3203848" y="6519446"/>
            <a:ext cx="1747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Right-moving twist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923928" y="5445224"/>
            <a:ext cx="2568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Left-moving twists and shifts</a:t>
            </a:r>
          </a:p>
        </p:txBody>
      </p:sp>
      <p:cxnSp>
        <p:nvCxnSpPr>
          <p:cNvPr id="49" name="直線矢印コネクタ 48"/>
          <p:cNvCxnSpPr/>
          <p:nvPr/>
        </p:nvCxnSpPr>
        <p:spPr>
          <a:xfrm rot="16200000" flipH="1">
            <a:off x="2951820" y="6417332"/>
            <a:ext cx="288030" cy="216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3635896" y="558924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964813" y="1844824"/>
            <a:ext cx="334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Generalization of </a:t>
            </a: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action</a:t>
            </a:r>
            <a:endParaRPr lang="en-US" altLang="ja-JP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71600" y="4787860"/>
            <a:ext cx="666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Starting points should be suitable (22,6)-dimensional </a:t>
            </a:r>
            <a:r>
              <a:rPr kumimoji="1" lang="en-US" altLang="ja-JP" dirty="0" err="1" smtClean="0"/>
              <a:t>Narain</a:t>
            </a:r>
            <a:r>
              <a:rPr kumimoji="1" lang="en-US" altLang="ja-JP" dirty="0" smtClean="0"/>
              <a:t> lattices</a:t>
            </a:r>
            <a:endParaRPr lang="en-US" altLang="ja-JP" dirty="0" smtClean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34084" y="4861544"/>
            <a:ext cx="494300" cy="2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4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6"/>
          <p:cNvGrpSpPr/>
          <p:nvPr/>
        </p:nvGrpSpPr>
        <p:grpSpPr>
          <a:xfrm>
            <a:off x="1331640" y="5445224"/>
            <a:ext cx="5472608" cy="1368154"/>
            <a:chOff x="1331640" y="5445224"/>
            <a:chExt cx="5472608" cy="1368154"/>
          </a:xfrm>
        </p:grpSpPr>
        <p:grpSp>
          <p:nvGrpSpPr>
            <p:cNvPr id="3" name="グループ化 23"/>
            <p:cNvGrpSpPr/>
            <p:nvPr/>
          </p:nvGrpSpPr>
          <p:grpSpPr>
            <a:xfrm>
              <a:off x="1979712" y="5445223"/>
              <a:ext cx="4824536" cy="1368153"/>
              <a:chOff x="611560" y="2180865"/>
              <a:chExt cx="6840760" cy="1824207"/>
            </a:xfrm>
          </p:grpSpPr>
          <p:grpSp>
            <p:nvGrpSpPr>
              <p:cNvPr id="5" name="グループ化 8"/>
              <p:cNvGrpSpPr/>
              <p:nvPr/>
            </p:nvGrpSpPr>
            <p:grpSpPr>
              <a:xfrm>
                <a:off x="611560" y="2640902"/>
                <a:ext cx="6840760" cy="1000132"/>
                <a:chOff x="611560" y="571480"/>
                <a:chExt cx="6840760" cy="1000132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1547664" y="571480"/>
                  <a:ext cx="5904656" cy="50006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611560" y="571480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611560" y="1071546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正方形/長方形 9"/>
              <p:cNvSpPr/>
              <p:nvPr/>
            </p:nvSpPr>
            <p:spPr>
              <a:xfrm>
                <a:off x="1547664" y="3140968"/>
                <a:ext cx="172819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20010" y="2180865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4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082990" y="2180866"/>
                <a:ext cx="71045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22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938872" y="3645030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6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20010" y="3666517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4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1403648" y="5877272"/>
              <a:ext cx="357475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331640" y="6184635"/>
              <a:ext cx="435919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</p:grpSp>
      <p:grpSp>
        <p:nvGrpSpPr>
          <p:cNvPr id="6" name="グループ化 48"/>
          <p:cNvGrpSpPr/>
          <p:nvPr/>
        </p:nvGrpSpPr>
        <p:grpSpPr>
          <a:xfrm>
            <a:off x="899592" y="1981224"/>
            <a:ext cx="7129324" cy="2319488"/>
            <a:chOff x="1268934" y="3801683"/>
            <a:chExt cx="7129324" cy="2319488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268934" y="4089846"/>
              <a:ext cx="712932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ja-JP" dirty="0" smtClean="0"/>
                <a:t> General flat </a:t>
              </a:r>
              <a:r>
                <a:rPr lang="en-US" altLang="ja-JP" dirty="0" err="1" smtClean="0"/>
                <a:t>compactification</a:t>
              </a:r>
              <a:r>
                <a:rPr lang="en-US" altLang="ja-JP" dirty="0" smtClean="0"/>
                <a:t> of heterotic string</a:t>
              </a:r>
            </a:p>
            <a:p>
              <a:r>
                <a:rPr lang="en-US" altLang="ja-JP" dirty="0" smtClean="0"/>
                <a:t> </a:t>
              </a:r>
              <a:r>
                <a:rPr lang="ja-JP" altLang="en-US" dirty="0" smtClean="0"/>
                <a:t>　　　　</a:t>
              </a:r>
              <a:r>
                <a:rPr lang="en-US" altLang="ja-JP" dirty="0" smtClean="0"/>
                <a:t>--- Left : 22 dim</a:t>
              </a:r>
            </a:p>
            <a:p>
              <a:r>
                <a:rPr lang="en-US" altLang="ja-JP" dirty="0" smtClean="0"/>
                <a:t>            --- Right : 6 dim </a:t>
              </a:r>
              <a:endParaRPr lang="en-US" altLang="ja-JP" dirty="0"/>
            </a:p>
            <a:p>
              <a:pPr>
                <a:buFont typeface="Arial" pitchFamily="34" charset="0"/>
                <a:buChar char="•"/>
              </a:pPr>
              <a:r>
                <a:rPr lang="en-US" altLang="ja-JP" dirty="0"/>
                <a:t> </a:t>
              </a:r>
              <a:r>
                <a:rPr lang="en-US" altLang="ja-JP" dirty="0" smtClean="0"/>
                <a:t> 4D </a:t>
              </a:r>
              <a:r>
                <a:rPr lang="en-US" altLang="ja-JP" dirty="0"/>
                <a:t>N=4 SUSY</a:t>
              </a:r>
              <a:endParaRPr lang="en-US" altLang="ja-JP" dirty="0" smtClean="0"/>
            </a:p>
            <a:p>
              <a:pPr>
                <a:buFont typeface="Arial" pitchFamily="34" charset="0"/>
                <a:buChar char="•"/>
              </a:pPr>
              <a:r>
                <a:rPr lang="en-US" altLang="ja-JP" dirty="0" smtClean="0"/>
                <a:t>  Left-right combined momentum                 </a:t>
              </a:r>
              <a:r>
                <a:rPr lang="ja-JP" altLang="en-US" dirty="0" smtClean="0"/>
                <a:t>　</a:t>
              </a:r>
              <a:r>
                <a:rPr lang="en-US" altLang="ja-JP" dirty="0" smtClean="0"/>
                <a:t>are quantized on 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some momentum lattices which are described in terms of group theory 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(An, </a:t>
              </a:r>
              <a:r>
                <a:rPr lang="en-US" altLang="ja-JP" dirty="0" err="1" smtClean="0"/>
                <a:t>Dn</a:t>
              </a:r>
              <a:r>
                <a:rPr lang="en-US" altLang="ja-JP" dirty="0" smtClean="0"/>
                <a:t>, E6, E7, E8)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5318" y="3801683"/>
              <a:ext cx="504056" cy="295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73128" y="395953"/>
            <a:ext cx="655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Asymmetric Orbifold </a:t>
            </a:r>
            <a:r>
              <a:rPr kumimoji="1" lang="en-US" altLang="ja-JP" sz="3200" dirty="0" err="1" smtClean="0"/>
              <a:t>Compactification</a:t>
            </a:r>
            <a:endParaRPr kumimoji="1" lang="ja-JP" altLang="en-US" sz="3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1472" y="1484784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 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lattices</a:t>
            </a:r>
            <a:endParaRPr kumimoji="1" lang="ja-JP" altLang="en-US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99592" y="1907540"/>
            <a:ext cx="34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(22,6)-dimensional </a:t>
            </a:r>
            <a:r>
              <a:rPr kumimoji="1" lang="en-US" altLang="ja-JP" dirty="0" err="1" smtClean="0"/>
              <a:t>Narain</a:t>
            </a:r>
            <a:r>
              <a:rPr kumimoji="1" lang="en-US" altLang="ja-JP" dirty="0" smtClean="0"/>
              <a:t> lattices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820452" cy="2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24" y="4837561"/>
            <a:ext cx="3531493" cy="60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108829" y="4468229"/>
            <a:ext cx="174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Mode expansion</a:t>
            </a:r>
          </a:p>
        </p:txBody>
      </p:sp>
    </p:spTree>
    <p:extLst>
      <p:ext uri="{BB962C8B-B14F-4D97-AF65-F5344CB8AC3E}">
        <p14:creationId xmlns:p14="http://schemas.microsoft.com/office/powerpoint/2010/main" val="34178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73128" y="395953"/>
            <a:ext cx="655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Asymmetric Orbifold </a:t>
            </a:r>
            <a:r>
              <a:rPr kumimoji="1" lang="en-US" altLang="ja-JP" sz="3200" dirty="0" err="1" smtClean="0"/>
              <a:t>Compactification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1472" y="1484784"/>
            <a:ext cx="403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  Asymmetric orbifold </a:t>
            </a:r>
            <a:r>
              <a:rPr lang="en-US" altLang="ja-JP" dirty="0" err="1" smtClean="0"/>
              <a:t>compactification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2" name="グループ化 32"/>
          <p:cNvGrpSpPr/>
          <p:nvPr/>
        </p:nvGrpSpPr>
        <p:grpSpPr>
          <a:xfrm>
            <a:off x="1100776" y="3645024"/>
            <a:ext cx="6866431" cy="936104"/>
            <a:chOff x="899404" y="3871878"/>
            <a:chExt cx="6866431" cy="936104"/>
          </a:xfrm>
        </p:grpSpPr>
        <p:grpSp>
          <p:nvGrpSpPr>
            <p:cNvPr id="5" name="グループ化 8"/>
            <p:cNvGrpSpPr/>
            <p:nvPr/>
          </p:nvGrpSpPr>
          <p:grpSpPr>
            <a:xfrm>
              <a:off x="2786452" y="4445765"/>
              <a:ext cx="2562786" cy="239335"/>
              <a:chOff x="4215212" y="2273515"/>
              <a:chExt cx="2562786" cy="239335"/>
            </a:xfrm>
          </p:grpSpPr>
          <p:pic>
            <p:nvPicPr>
              <p:cNvPr id="6" name="図 5" descr="txp_fig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215212" y="2273515"/>
                <a:ext cx="1326524" cy="239335"/>
              </a:xfrm>
              <a:prstGeom prst="rect">
                <a:avLst/>
              </a:prstGeom>
              <a:noFill/>
            </p:spPr>
          </p:pic>
          <p:pic>
            <p:nvPicPr>
              <p:cNvPr id="7" name="図 6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839870" y="2275692"/>
                <a:ext cx="938128" cy="237158"/>
              </a:xfrm>
              <a:prstGeom prst="rect">
                <a:avLst/>
              </a:prstGeom>
              <a:noFill/>
            </p:spPr>
          </p:pic>
        </p:grpSp>
        <p:sp>
          <p:nvSpPr>
            <p:cNvPr id="8" name="テキスト ボックス 7"/>
            <p:cNvSpPr txBox="1"/>
            <p:nvPr/>
          </p:nvSpPr>
          <p:spPr>
            <a:xfrm>
              <a:off x="899404" y="3943316"/>
              <a:ext cx="6866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Orbifold</a:t>
              </a:r>
              <a:r>
                <a:rPr lang="en-US" altLang="ja-JP" dirty="0" smtClean="0"/>
                <a:t> actions for left and right movers can be chosen independently </a:t>
              </a:r>
              <a:endParaRPr kumimoji="1" lang="ja-JP" altLang="en-US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899591" y="3871878"/>
              <a:ext cx="6711469" cy="936104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26"/>
          <p:cNvGrpSpPr/>
          <p:nvPr/>
        </p:nvGrpSpPr>
        <p:grpSpPr>
          <a:xfrm>
            <a:off x="6732248" y="1556792"/>
            <a:ext cx="2232240" cy="1872208"/>
            <a:chOff x="6444208" y="1447735"/>
            <a:chExt cx="2304248" cy="2125281"/>
          </a:xfrm>
        </p:grpSpPr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062476" y="1539520"/>
              <a:ext cx="245828" cy="196241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501232" y="1447735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Ex.)         </a:t>
              </a:r>
              <a:r>
                <a:rPr lang="en-US" altLang="ja-JP" dirty="0" smtClean="0"/>
                <a:t>action</a:t>
              </a:r>
              <a:r>
                <a:rPr lang="ja-JP" altLang="en-US" dirty="0" smtClean="0"/>
                <a:t>　</a:t>
              </a:r>
              <a:endParaRPr kumimoji="1" lang="ja-JP" altLang="en-US" dirty="0"/>
            </a:p>
          </p:txBody>
        </p:sp>
        <p:grpSp>
          <p:nvGrpSpPr>
            <p:cNvPr id="13" name="グループ化 14"/>
            <p:cNvGrpSpPr/>
            <p:nvPr/>
          </p:nvGrpSpPr>
          <p:grpSpPr>
            <a:xfrm>
              <a:off x="7180074" y="2097126"/>
              <a:ext cx="592010" cy="1062641"/>
              <a:chOff x="6858016" y="2214554"/>
              <a:chExt cx="723900" cy="1285884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858016" y="2214554"/>
                <a:ext cx="723900" cy="1047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0800000">
                <a:off x="7072330" y="3185761"/>
                <a:ext cx="344369" cy="314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8" name="大かっこ 17"/>
            <p:cNvSpPr/>
            <p:nvPr/>
          </p:nvSpPr>
          <p:spPr>
            <a:xfrm>
              <a:off x="6444208" y="1447735"/>
              <a:ext cx="2304248" cy="212528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673715" y="2171563"/>
              <a:ext cx="411742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618077" y="2540737"/>
              <a:ext cx="502093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Right</a:t>
              </a:r>
              <a:endParaRPr kumimoji="1" lang="ja-JP" altLang="en-US" sz="1600" dirty="0"/>
            </a:p>
          </p:txBody>
        </p:sp>
        <p:pic>
          <p:nvPicPr>
            <p:cNvPr id="21" name="図 20" descr="txp_fig.b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334935" y="1855934"/>
              <a:ext cx="189393" cy="182157"/>
            </a:xfrm>
            <a:prstGeom prst="rect">
              <a:avLst/>
            </a:prstGeom>
            <a:noFill/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7521688" y="1801949"/>
              <a:ext cx="520708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None</a:t>
              </a:r>
              <a:endParaRPr kumimoji="1" lang="ja-JP" altLang="en-US" sz="1600" dirty="0"/>
            </a:p>
          </p:txBody>
        </p:sp>
        <p:pic>
          <p:nvPicPr>
            <p:cNvPr id="23" name="図 22" descr="txp_fig.b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377569" y="3218803"/>
              <a:ext cx="220346" cy="193296"/>
            </a:xfrm>
            <a:prstGeom prst="rect">
              <a:avLst/>
            </a:prstGeom>
            <a:noFill/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7559238" y="3218803"/>
              <a:ext cx="973194" cy="28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1/3 rotation</a:t>
              </a:r>
              <a:endParaRPr kumimoji="1" lang="ja-JP" altLang="en-US" sz="1600" dirty="0"/>
            </a:p>
          </p:txBody>
        </p:sp>
      </p:grpSp>
      <p:cxnSp>
        <p:nvCxnSpPr>
          <p:cNvPr id="25" name="直線コネクタ 2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1600" y="2215457"/>
            <a:ext cx="457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Orbifold action                               (Twist, Shift) </a:t>
            </a:r>
            <a:endParaRPr lang="en-US" altLang="ja-JP" dirty="0" smtClean="0"/>
          </a:p>
        </p:txBody>
      </p:sp>
      <p:pic>
        <p:nvPicPr>
          <p:cNvPr id="29" name="図 2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30406" y="2296757"/>
            <a:ext cx="1265530" cy="221801"/>
          </a:xfrm>
          <a:prstGeom prst="rect">
            <a:avLst/>
          </a:prstGeom>
          <a:noFill/>
        </p:spPr>
      </p:pic>
      <p:grpSp>
        <p:nvGrpSpPr>
          <p:cNvPr id="32" name="グループ化 31"/>
          <p:cNvGrpSpPr/>
          <p:nvPr/>
        </p:nvGrpSpPr>
        <p:grpSpPr>
          <a:xfrm>
            <a:off x="1916281" y="2512781"/>
            <a:ext cx="2641067" cy="988227"/>
            <a:chOff x="1351668" y="2411596"/>
            <a:chExt cx="2641067" cy="9882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71800" y="2483604"/>
              <a:ext cx="1220935" cy="91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1476639" y="2411596"/>
              <a:ext cx="136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Left mover : 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51668" y="2852936"/>
              <a:ext cx="1492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Right mover : </a:t>
              </a:r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964813" y="1844824"/>
            <a:ext cx="334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Generalization of </a:t>
            </a: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action</a:t>
            </a:r>
            <a:endParaRPr lang="en-US" altLang="ja-JP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71600" y="4787860"/>
            <a:ext cx="666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Starting points should be suitable (22,6)-dimensional </a:t>
            </a:r>
            <a:r>
              <a:rPr kumimoji="1" lang="en-US" altLang="ja-JP" dirty="0" err="1" smtClean="0"/>
              <a:t>Narain</a:t>
            </a:r>
            <a:r>
              <a:rPr kumimoji="1" lang="en-US" altLang="ja-JP" dirty="0" smtClean="0"/>
              <a:t> lattices</a:t>
            </a:r>
            <a:endParaRPr lang="en-US" altLang="ja-JP" dirty="0" smtClean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34084" y="4861544"/>
            <a:ext cx="494300" cy="2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テキスト ボックス 51"/>
          <p:cNvSpPr txBox="1"/>
          <p:nvPr/>
        </p:nvSpPr>
        <p:spPr>
          <a:xfrm>
            <a:off x="971600" y="5219908"/>
            <a:ext cx="529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</a:t>
            </a:r>
            <a:r>
              <a:rPr lang="en-US" altLang="ja-JP" dirty="0"/>
              <a:t>A few/no moduli </a:t>
            </a:r>
            <a:r>
              <a:rPr lang="en-US" altLang="ja-JP" dirty="0" smtClean="0"/>
              <a:t>fields because of asymmetric action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71600" y="5651956"/>
            <a:ext cx="409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</a:t>
            </a:r>
            <a:r>
              <a:rPr lang="en-US" altLang="ja-JP" dirty="0" smtClean="0"/>
              <a:t>Rich source of hidden gauge symmetries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661361" y="6156012"/>
            <a:ext cx="485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 Moduli stabilization in heterotic string theory ?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497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0292" y="2924944"/>
            <a:ext cx="467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Z3 asymmetric </a:t>
            </a: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model is specified by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8493" y="3231605"/>
            <a:ext cx="80529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altLang="ja-JP" dirty="0" smtClean="0"/>
              <a:t> a </a:t>
            </a:r>
            <a:r>
              <a:rPr lang="it-IT" altLang="ja-JP" dirty="0"/>
              <a:t>(22,6)-dimensional Narain </a:t>
            </a:r>
            <a:r>
              <a:rPr lang="it-IT" altLang="ja-JP" dirty="0" smtClean="0"/>
              <a:t>lattice            </a:t>
            </a:r>
            <a:r>
              <a:rPr lang="en-US" altLang="ja-JP" dirty="0"/>
              <a:t>which contains a </a:t>
            </a:r>
            <a:r>
              <a:rPr lang="en-US" altLang="ja-JP" dirty="0" smtClean="0"/>
              <a:t>right-moving        or      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lattice </a:t>
            </a:r>
            <a:r>
              <a:rPr lang="it-IT" altLang="ja-JP" dirty="0" smtClean="0"/>
              <a:t>(compatible with Z3 automorphism)</a:t>
            </a:r>
          </a:p>
          <a:p>
            <a:endParaRPr lang="it-IT" altLang="ja-JP" dirty="0" smtClean="0"/>
          </a:p>
          <a:p>
            <a:pPr>
              <a:buFont typeface="Arial" pitchFamily="34" charset="0"/>
              <a:buChar char="•"/>
            </a:pPr>
            <a:r>
              <a:rPr lang="it-IT" altLang="ja-JP" dirty="0"/>
              <a:t> </a:t>
            </a:r>
            <a:r>
              <a:rPr lang="it-IT" altLang="ja-JP" dirty="0" smtClean="0"/>
              <a:t>a Z3 shift action </a:t>
            </a:r>
          </a:p>
          <a:p>
            <a:pPr>
              <a:buFont typeface="Arial" pitchFamily="34" charset="0"/>
              <a:buChar char="•"/>
            </a:pPr>
            <a:endParaRPr lang="it-IT" altLang="ja-JP" dirty="0" smtClean="0"/>
          </a:p>
          <a:p>
            <a:pPr>
              <a:buFont typeface="Arial" pitchFamily="34" charset="0"/>
              <a:buChar char="•"/>
            </a:pPr>
            <a:r>
              <a:rPr lang="it-IT" altLang="ja-JP" dirty="0"/>
              <a:t> </a:t>
            </a:r>
            <a:r>
              <a:rPr lang="it-IT" altLang="ja-JP" dirty="0" smtClean="0"/>
              <a:t>a Z3 twist action (</a:t>
            </a:r>
            <a:r>
              <a:rPr lang="en-US" altLang="ja-JP" dirty="0"/>
              <a:t>N=4 SUSY </a:t>
            </a:r>
            <a:r>
              <a:rPr lang="en-US" altLang="ja-JP" dirty="0">
                <a:sym typeface="Wingdings" panose="05000000000000000000" pitchFamily="2" charset="2"/>
              </a:rPr>
              <a:t> N=1 </a:t>
            </a:r>
            <a:r>
              <a:rPr lang="en-US" altLang="ja-JP" dirty="0" smtClean="0">
                <a:sym typeface="Wingdings" panose="05000000000000000000" pitchFamily="2" charset="2"/>
              </a:rPr>
              <a:t>SUSY)</a:t>
            </a:r>
            <a:r>
              <a:rPr lang="it-IT" altLang="ja-JP" dirty="0" smtClean="0"/>
              <a:t> </a:t>
            </a:r>
            <a:endParaRPr lang="en-US" altLang="ja-JP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87365"/>
            <a:ext cx="1391130" cy="3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00" y="3269097"/>
            <a:ext cx="358128" cy="30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57" y="3207798"/>
            <a:ext cx="324847" cy="37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108493" y="5075892"/>
            <a:ext cx="243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Consistency condition:</a:t>
            </a:r>
            <a:endParaRPr lang="en-US" altLang="ja-JP" dirty="0" smtClean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60210"/>
            <a:ext cx="738548" cy="45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267435" y="395953"/>
            <a:ext cx="7048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Z3 Asymmetric Orbifold </a:t>
            </a:r>
            <a:r>
              <a:rPr kumimoji="1" lang="en-US" altLang="ja-JP" sz="3200" dirty="0" err="1" smtClean="0"/>
              <a:t>Compactification</a:t>
            </a:r>
            <a:endParaRPr kumimoji="1" lang="ja-JP" altLang="en-US" sz="32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46"/>
          <p:cNvGrpSpPr/>
          <p:nvPr/>
        </p:nvGrpSpPr>
        <p:grpSpPr>
          <a:xfrm>
            <a:off x="1331640" y="5790251"/>
            <a:ext cx="5472608" cy="750098"/>
            <a:chOff x="1331640" y="5790251"/>
            <a:chExt cx="5472608" cy="750098"/>
          </a:xfrm>
        </p:grpSpPr>
        <p:grpSp>
          <p:nvGrpSpPr>
            <p:cNvPr id="18" name="グループ化 23"/>
            <p:cNvGrpSpPr/>
            <p:nvPr/>
          </p:nvGrpSpPr>
          <p:grpSpPr>
            <a:xfrm>
              <a:off x="1979712" y="5790251"/>
              <a:ext cx="4824536" cy="750098"/>
              <a:chOff x="611560" y="2640902"/>
              <a:chExt cx="6840760" cy="1000132"/>
            </a:xfrm>
          </p:grpSpPr>
          <p:grpSp>
            <p:nvGrpSpPr>
              <p:cNvPr id="21" name="グループ化 8"/>
              <p:cNvGrpSpPr/>
              <p:nvPr/>
            </p:nvGrpSpPr>
            <p:grpSpPr>
              <a:xfrm>
                <a:off x="611560" y="2640902"/>
                <a:ext cx="6840760" cy="1000132"/>
                <a:chOff x="611560" y="571480"/>
                <a:chExt cx="6840760" cy="1000132"/>
              </a:xfrm>
            </p:grpSpPr>
            <p:sp>
              <p:nvSpPr>
                <p:cNvPr id="23" name="正方形/長方形 22"/>
                <p:cNvSpPr/>
                <p:nvPr/>
              </p:nvSpPr>
              <p:spPr>
                <a:xfrm>
                  <a:off x="1547664" y="571480"/>
                  <a:ext cx="5904656" cy="50006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611560" y="571480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611560" y="1071546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正方形/長方形 21"/>
              <p:cNvSpPr/>
              <p:nvPr/>
            </p:nvSpPr>
            <p:spPr>
              <a:xfrm>
                <a:off x="1547664" y="3140968"/>
                <a:ext cx="172819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1403648" y="5877272"/>
              <a:ext cx="357475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331640" y="6184635"/>
              <a:ext cx="435919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203848" y="6519446"/>
            <a:ext cx="199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Right-moving Z3 twist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23928" y="5445224"/>
            <a:ext cx="1919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Left-moving Z3 shifts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rot="16200000" flipH="1">
            <a:off x="2951820" y="6417332"/>
            <a:ext cx="288030" cy="216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3633067" y="558924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83568" y="2483604"/>
            <a:ext cx="386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We consider Z3 Abelian </a:t>
            </a:r>
            <a:r>
              <a:rPr lang="en-US" altLang="ja-JP" dirty="0" err="1"/>
              <a:t>orbifold</a:t>
            </a:r>
            <a:r>
              <a:rPr lang="en-US" altLang="ja-JP" dirty="0"/>
              <a:t> action </a:t>
            </a:r>
            <a:endParaRPr lang="en-US" altLang="ja-JP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4859" y="1630541"/>
            <a:ext cx="8076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Asymmetric orbifold </a:t>
            </a:r>
            <a:r>
              <a:rPr lang="en-US" altLang="ja-JP" dirty="0" err="1" smtClean="0"/>
              <a:t>compactification</a:t>
            </a:r>
            <a:r>
              <a:rPr lang="en-US" altLang="ja-JP" dirty="0" smtClean="0"/>
              <a:t>  = 4D </a:t>
            </a:r>
            <a:r>
              <a:rPr lang="en-US" altLang="ja-JP" dirty="0" err="1" smtClean="0"/>
              <a:t>Heterotic</a:t>
            </a:r>
            <a:r>
              <a:rPr lang="en-US" altLang="ja-JP" dirty="0" smtClean="0"/>
              <a:t> string theory on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lattice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            + Asymmetric </a:t>
            </a:r>
            <a:r>
              <a:rPr lang="en-US" altLang="ja-JP" dirty="0" err="1" smtClean="0"/>
              <a:t>orbifold</a:t>
            </a:r>
            <a:r>
              <a:rPr lang="en-US" altLang="ja-JP" dirty="0" smtClean="0"/>
              <a:t> action</a:t>
            </a:r>
            <a:endParaRPr lang="ja-JP" altLang="en-US" dirty="0"/>
          </a:p>
        </p:txBody>
      </p:sp>
      <p:sp>
        <p:nvSpPr>
          <p:cNvPr id="32" name="角丸四角形 31"/>
          <p:cNvSpPr/>
          <p:nvPr/>
        </p:nvSpPr>
        <p:spPr>
          <a:xfrm>
            <a:off x="251519" y="1567825"/>
            <a:ext cx="8628663" cy="70904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1700808"/>
            <a:ext cx="504056" cy="2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724" y="3279806"/>
            <a:ext cx="504056" cy="2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9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251520" y="1844824"/>
            <a:ext cx="4824536" cy="5013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3429000"/>
            <a:ext cx="388762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角丸四角形 45"/>
          <p:cNvSpPr/>
          <p:nvPr/>
        </p:nvSpPr>
        <p:spPr>
          <a:xfrm>
            <a:off x="5040560" y="1844824"/>
            <a:ext cx="4067944" cy="5013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332656"/>
            <a:ext cx="4861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Lattice and gauge symmetry</a:t>
            </a:r>
            <a:endParaRPr kumimoji="1" lang="ja-JP" altLang="en-US" sz="32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46"/>
          <p:cNvGrpSpPr/>
          <p:nvPr/>
        </p:nvGrpSpPr>
        <p:grpSpPr>
          <a:xfrm>
            <a:off x="4572000" y="5229200"/>
            <a:ext cx="4464496" cy="1440160"/>
            <a:chOff x="1331640" y="5445224"/>
            <a:chExt cx="5472608" cy="1368154"/>
          </a:xfrm>
        </p:grpSpPr>
        <p:grpSp>
          <p:nvGrpSpPr>
            <p:cNvPr id="8" name="グループ化 23"/>
            <p:cNvGrpSpPr/>
            <p:nvPr/>
          </p:nvGrpSpPr>
          <p:grpSpPr>
            <a:xfrm>
              <a:off x="1979712" y="5445223"/>
              <a:ext cx="4824536" cy="1368153"/>
              <a:chOff x="611560" y="2180865"/>
              <a:chExt cx="6840760" cy="1824207"/>
            </a:xfrm>
          </p:grpSpPr>
          <p:grpSp>
            <p:nvGrpSpPr>
              <p:cNvPr id="11" name="グループ化 8"/>
              <p:cNvGrpSpPr/>
              <p:nvPr/>
            </p:nvGrpSpPr>
            <p:grpSpPr>
              <a:xfrm>
                <a:off x="611560" y="2640902"/>
                <a:ext cx="6840760" cy="1000132"/>
                <a:chOff x="611560" y="571480"/>
                <a:chExt cx="6840760" cy="1000132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1547664" y="571480"/>
                  <a:ext cx="5904656" cy="50006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611560" y="571480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611560" y="1071546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正方形/長方形 11"/>
              <p:cNvSpPr/>
              <p:nvPr/>
            </p:nvSpPr>
            <p:spPr>
              <a:xfrm>
                <a:off x="1547664" y="3140968"/>
                <a:ext cx="172819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20010" y="2180865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4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4082990" y="2180866"/>
                <a:ext cx="71045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22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938872" y="3645030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6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20010" y="3666517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4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1403648" y="5877272"/>
              <a:ext cx="357475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31640" y="6184635"/>
              <a:ext cx="435919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683568" y="1268760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</a:t>
            </a:r>
            <a:r>
              <a:rPr lang="en-US" altLang="ja-JP" dirty="0" smtClean="0"/>
              <a:t>Our starting point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Narain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 lattice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9967" y="3059668"/>
            <a:ext cx="80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Lattice</a:t>
            </a:r>
            <a:endParaRPr lang="ja-JP" altLang="en-US" dirty="0"/>
          </a:p>
        </p:txBody>
      </p:sp>
      <p:grpSp>
        <p:nvGrpSpPr>
          <p:cNvPr id="23" name="グループ化 53"/>
          <p:cNvGrpSpPr/>
          <p:nvPr/>
        </p:nvGrpSpPr>
        <p:grpSpPr>
          <a:xfrm>
            <a:off x="-36512" y="5229200"/>
            <a:ext cx="4536504" cy="1224136"/>
            <a:chOff x="608755" y="3697570"/>
            <a:chExt cx="7707661" cy="1451642"/>
          </a:xfrm>
        </p:grpSpPr>
        <p:grpSp>
          <p:nvGrpSpPr>
            <p:cNvPr id="24" name="グループ化 7"/>
            <p:cNvGrpSpPr/>
            <p:nvPr/>
          </p:nvGrpSpPr>
          <p:grpSpPr>
            <a:xfrm>
              <a:off x="2231421" y="3697570"/>
              <a:ext cx="5273662" cy="362914"/>
              <a:chOff x="2102572" y="5049192"/>
              <a:chExt cx="5273662" cy="362914"/>
            </a:xfrm>
          </p:grpSpPr>
          <p:sp>
            <p:nvSpPr>
              <p:cNvPr id="34" name="テキスト ボックス 33"/>
              <p:cNvSpPr txBox="1"/>
              <p:nvPr/>
            </p:nvSpPr>
            <p:spPr>
              <a:xfrm>
                <a:off x="2102572" y="5049192"/>
                <a:ext cx="7104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10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4637987" y="5073552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8dim</a:t>
                </a:r>
                <a:endParaRPr kumimoji="1" lang="ja-JP" altLang="en-US" sz="1600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769978" y="5073550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8dim</a:t>
                </a:r>
                <a:endParaRPr kumimoji="1" lang="ja-JP" altLang="en-US" sz="1600" dirty="0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710172" y="4299367"/>
              <a:ext cx="503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08755" y="4746629"/>
              <a:ext cx="61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  <p:grpSp>
          <p:nvGrpSpPr>
            <p:cNvPr id="27" name="グループ化 21"/>
            <p:cNvGrpSpPr/>
            <p:nvPr/>
          </p:nvGrpSpPr>
          <p:grpSpPr>
            <a:xfrm>
              <a:off x="1498456" y="4149080"/>
              <a:ext cx="6817960" cy="1000132"/>
              <a:chOff x="611560" y="571480"/>
              <a:chExt cx="6817960" cy="1000132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3286116" y="571480"/>
                <a:ext cx="207170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5357818" y="571480"/>
                <a:ext cx="207170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611560" y="571480"/>
                <a:ext cx="2674556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611560" y="1071546"/>
                <a:ext cx="2674556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図 31" descr="txp_fig.bmp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119558" y="714356"/>
                <a:ext cx="381004" cy="285752"/>
              </a:xfrm>
              <a:prstGeom prst="rect">
                <a:avLst/>
              </a:prstGeom>
              <a:noFill/>
            </p:spPr>
          </p:pic>
          <p:pic>
            <p:nvPicPr>
              <p:cNvPr id="33" name="図 32" descr="txp_fig.bmp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191260" y="714356"/>
                <a:ext cx="381004" cy="2857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正方形/長方形 36"/>
          <p:cNvSpPr/>
          <p:nvPr/>
        </p:nvSpPr>
        <p:spPr>
          <a:xfrm>
            <a:off x="1691680" y="2996952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E8 x E8, SO(32)</a:t>
            </a:r>
            <a:endParaRPr lang="ja-JP" alt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2197" y="4366845"/>
            <a:ext cx="1773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Gauge symmetry</a:t>
            </a:r>
          </a:p>
          <a:p>
            <a:r>
              <a:rPr lang="en-US" altLang="ja-JP" dirty="0" smtClean="0"/>
              <a:t>breaking pattern</a:t>
            </a:r>
            <a:endParaRPr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2267744" y="4479503"/>
            <a:ext cx="14269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Classified</a:t>
            </a:r>
            <a:endParaRPr lang="ja-JP" alt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4499992" y="3212976"/>
            <a:ext cx="779242" cy="245641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4539278" y="4544254"/>
            <a:ext cx="824810" cy="252898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1359567" y="2247255"/>
            <a:ext cx="2276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Symmetric </a:t>
            </a:r>
            <a:r>
              <a:rPr lang="en-US" altLang="ja-JP" sz="2000" dirty="0" err="1" smtClean="0"/>
              <a:t>orbifolds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838108" y="2276872"/>
            <a:ext cx="2406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Asymmetric </a:t>
            </a:r>
            <a:r>
              <a:rPr lang="en-US" altLang="ja-JP" sz="2000" dirty="0" err="1" smtClean="0"/>
              <a:t>orbifolds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580112" y="2924944"/>
            <a:ext cx="3325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What types of (22,6)-dimensional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lattices can be used for starting points ? </a:t>
            </a:r>
            <a:endParaRPr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5652120" y="4366845"/>
            <a:ext cx="3325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What types of gauge symmetries can be realized ?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8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46"/>
          <p:cNvGrpSpPr/>
          <p:nvPr/>
        </p:nvGrpSpPr>
        <p:grpSpPr>
          <a:xfrm>
            <a:off x="2339752" y="1844824"/>
            <a:ext cx="4028026" cy="1423195"/>
            <a:chOff x="1866668" y="5445223"/>
            <a:chExt cx="4937580" cy="1352037"/>
          </a:xfrm>
        </p:grpSpPr>
        <p:grpSp>
          <p:nvGrpSpPr>
            <p:cNvPr id="5" name="グループ化 23"/>
            <p:cNvGrpSpPr/>
            <p:nvPr/>
          </p:nvGrpSpPr>
          <p:grpSpPr>
            <a:xfrm>
              <a:off x="2639911" y="5445223"/>
              <a:ext cx="4164337" cy="1352037"/>
              <a:chOff x="1547663" y="2180866"/>
              <a:chExt cx="5904657" cy="1802719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1547663" y="2640902"/>
                <a:ext cx="5904657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1547664" y="3140968"/>
                <a:ext cx="172819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082990" y="2180866"/>
                <a:ext cx="71045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22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938872" y="3645030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6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2033380" y="5855669"/>
              <a:ext cx="357475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866668" y="6184634"/>
              <a:ext cx="435919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</p:grpSp>
      <p:grpSp>
        <p:nvGrpSpPr>
          <p:cNvPr id="18" name="グループ化 46"/>
          <p:cNvGrpSpPr/>
          <p:nvPr/>
        </p:nvGrpSpPr>
        <p:grpSpPr>
          <a:xfrm>
            <a:off x="4600713" y="4424643"/>
            <a:ext cx="3892024" cy="757975"/>
            <a:chOff x="2033380" y="5445222"/>
            <a:chExt cx="4770868" cy="720077"/>
          </a:xfrm>
        </p:grpSpPr>
        <p:grpSp>
          <p:nvGrpSpPr>
            <p:cNvPr id="19" name="グループ化 23"/>
            <p:cNvGrpSpPr/>
            <p:nvPr/>
          </p:nvGrpSpPr>
          <p:grpSpPr>
            <a:xfrm>
              <a:off x="2639911" y="5445222"/>
              <a:ext cx="4164337" cy="720077"/>
              <a:chOff x="1547663" y="2180864"/>
              <a:chExt cx="5904657" cy="960104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1547663" y="2640902"/>
                <a:ext cx="5904657" cy="5000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4082990" y="2180864"/>
                <a:ext cx="1234823" cy="42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24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2033380" y="5855669"/>
              <a:ext cx="357475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6300192" y="5219908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Classified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931897" y="4822578"/>
            <a:ext cx="994309" cy="394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75913" y="4462538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8</a:t>
            </a:r>
            <a:r>
              <a:rPr kumimoji="1" lang="en-US" altLang="ja-JP" sz="1600" dirty="0" smtClean="0"/>
              <a:t>dim</a:t>
            </a:r>
            <a:endParaRPr kumimoji="1"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1147921" y="4792961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E8</a:t>
            </a:r>
            <a:endParaRPr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2673892" y="4822578"/>
            <a:ext cx="1786397" cy="394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73774" y="4462538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16</a:t>
            </a:r>
            <a:r>
              <a:rPr kumimoji="1" lang="en-US" altLang="ja-JP" sz="1600" dirty="0" smtClean="0"/>
              <a:t>dim</a:t>
            </a:r>
            <a:endParaRPr kumimoji="1"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3074006" y="4792961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SO(32)</a:t>
            </a:r>
            <a:endParaRPr lang="ja-JP" altLang="en-US" sz="2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5649572" y="3916091"/>
            <a:ext cx="147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24-dim lattice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660089" y="3916091"/>
            <a:ext cx="147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16-dim lattice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548479" y="3958482"/>
            <a:ext cx="13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8-dim lattice</a:t>
            </a:r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9849" y="4852195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28041" y="4852195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39" name="右矢印 38"/>
          <p:cNvSpPr/>
          <p:nvPr/>
        </p:nvSpPr>
        <p:spPr>
          <a:xfrm rot="18982681">
            <a:off x="1896394" y="3547405"/>
            <a:ext cx="818744" cy="2227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 rot="16200000">
            <a:off x="3083277" y="3579498"/>
            <a:ext cx="621474" cy="19573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 rot="13254480">
            <a:off x="5243517" y="3552899"/>
            <a:ext cx="621474" cy="19573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082" y="5638907"/>
            <a:ext cx="2021214" cy="2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632" y="5935441"/>
            <a:ext cx="2471827" cy="2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37312"/>
            <a:ext cx="1459584" cy="2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237312"/>
            <a:ext cx="1469381" cy="2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6591336"/>
            <a:ext cx="1874277" cy="22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6581540"/>
            <a:ext cx="1191831" cy="2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正方形/長方形 41"/>
          <p:cNvSpPr/>
          <p:nvPr/>
        </p:nvSpPr>
        <p:spPr>
          <a:xfrm>
            <a:off x="755576" y="126876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We construct </a:t>
            </a:r>
            <a:r>
              <a:rPr lang="en-US" altLang="ja-JP" dirty="0"/>
              <a:t>(</a:t>
            </a:r>
            <a:r>
              <a:rPr lang="en-US" altLang="ja-JP" dirty="0" smtClean="0"/>
              <a:t>22,6)-dim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lattices </a:t>
            </a:r>
            <a:r>
              <a:rPr lang="en-US" altLang="ja-JP" dirty="0">
                <a:sym typeface="Wingdings" pitchFamily="2" charset="2"/>
              </a:rPr>
              <a:t>from</a:t>
            </a:r>
            <a:r>
              <a:rPr lang="en-US" altLang="ja-JP" dirty="0"/>
              <a:t> 8, 16, 24-dim lattices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by </a:t>
            </a:r>
            <a:r>
              <a:rPr lang="en-US" altLang="ja-JP" dirty="0"/>
              <a:t>lattice engineering </a:t>
            </a:r>
            <a:r>
              <a:rPr lang="en-US" altLang="ja-JP" dirty="0" smtClean="0"/>
              <a:t>technique. </a:t>
            </a:r>
            <a:endParaRPr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3347864" y="6063679"/>
            <a:ext cx="1749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24 types of lattices</a:t>
            </a:r>
            <a:endParaRPr lang="ja-JP" altLang="en-US" sz="1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1600" y="332656"/>
            <a:ext cx="7681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(22,6)-dim lattices from 8, 16, 24-dim lattices</a:t>
            </a:r>
            <a:endParaRPr kumimoji="1" lang="ja-JP" altLang="en-US" sz="3200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7806554" y="4273351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solidFill>
                  <a:schemeClr val="accent3">
                    <a:lumMod val="50000"/>
                  </a:schemeClr>
                </a:solidFill>
              </a:rPr>
              <a:t>Niemeier</a:t>
            </a:r>
            <a:r>
              <a:rPr lang="en-US" altLang="ja-JP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</a:rPr>
              <a:t>‘73</a:t>
            </a:r>
            <a:endParaRPr lang="ja-JP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28447" y="2649686"/>
            <a:ext cx="2680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Reconstructing </a:t>
            </a:r>
            <a:r>
              <a:rPr lang="en-US" altLang="ja-JP" dirty="0" smtClean="0"/>
              <a:t>a lattice </a:t>
            </a:r>
            <a:r>
              <a:rPr lang="en-US" altLang="ja-JP" dirty="0"/>
              <a:t>to new lattice with different dimensionality </a:t>
            </a:r>
            <a:endParaRPr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1290702" y="1844824"/>
            <a:ext cx="270523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51720" y="332656"/>
            <a:ext cx="5159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Lattice Engineering </a:t>
            </a:r>
            <a:r>
              <a:rPr kumimoji="1" lang="en-US" altLang="ja-JP" sz="3200" dirty="0" smtClean="0"/>
              <a:t>Technique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484784"/>
            <a:ext cx="319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</a:t>
            </a:r>
            <a:r>
              <a:rPr lang="en-US" altLang="ja-JP" dirty="0" smtClean="0"/>
              <a:t>Lattice engineering technique</a:t>
            </a:r>
            <a:endParaRPr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02032" y="1537047"/>
            <a:ext cx="250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accent3">
                    <a:lumMod val="50000"/>
                  </a:schemeClr>
                </a:solidFill>
              </a:rPr>
              <a:t>Lerche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ja-JP" sz="1400" dirty="0" err="1" smtClean="0">
                <a:solidFill>
                  <a:schemeClr val="accent3">
                    <a:lumMod val="50000"/>
                  </a:schemeClr>
                </a:solidFill>
              </a:rPr>
              <a:t>Schellekens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</a:rPr>
              <a:t>, Warner ‘88</a:t>
            </a:r>
            <a:endParaRPr lang="ja-JP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228" y="1916832"/>
            <a:ext cx="541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We can construct new </a:t>
            </a:r>
            <a:r>
              <a:rPr kumimoji="1" lang="en-US" altLang="ja-JP" dirty="0" err="1" smtClean="0"/>
              <a:t>Narain</a:t>
            </a:r>
            <a:r>
              <a:rPr kumimoji="1" lang="en-US" altLang="ja-JP" dirty="0" smtClean="0"/>
              <a:t> lattice from </a:t>
            </a:r>
            <a:r>
              <a:rPr lang="en-US" altLang="ja-JP" dirty="0" smtClean="0"/>
              <a:t>known one.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2188" y="2276872"/>
            <a:ext cx="664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We can replace one of the left-moving group factor with a suitable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kumimoji="1" lang="en-US" altLang="ja-JP" dirty="0" smtClean="0"/>
              <a:t>right-moving group factor.</a:t>
            </a:r>
            <a:endParaRPr kumimoji="1" lang="ja-JP" altLang="en-US" dirty="0"/>
          </a:p>
        </p:txBody>
      </p:sp>
      <p:grpSp>
        <p:nvGrpSpPr>
          <p:cNvPr id="2052" name="グループ化 113"/>
          <p:cNvGrpSpPr/>
          <p:nvPr/>
        </p:nvGrpSpPr>
        <p:grpSpPr>
          <a:xfrm>
            <a:off x="1835696" y="2852936"/>
            <a:ext cx="4320480" cy="1058634"/>
            <a:chOff x="2411760" y="2802414"/>
            <a:chExt cx="4320480" cy="1058634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411760" y="2996952"/>
              <a:ext cx="1269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Left-mover 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814719" y="2996952"/>
              <a:ext cx="1341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Righ</a:t>
              </a:r>
              <a:r>
                <a:rPr kumimoji="1" lang="en-US" altLang="ja-JP" dirty="0" smtClean="0"/>
                <a:t>t-mover</a:t>
              </a:r>
              <a:endParaRPr kumimoji="1" lang="ja-JP" altLang="en-US" dirty="0"/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3418765"/>
              <a:ext cx="222175" cy="226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2289" y="3394442"/>
              <a:ext cx="1653927" cy="336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正方形/長方形 69"/>
            <p:cNvSpPr/>
            <p:nvPr/>
          </p:nvSpPr>
          <p:spPr>
            <a:xfrm>
              <a:off x="3779912" y="2802414"/>
              <a:ext cx="836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Replace</a:t>
              </a:r>
              <a:endParaRPr lang="ja-JP" altLang="en-US" sz="1600" dirty="0"/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>
              <a:off x="3880723" y="3212036"/>
              <a:ext cx="691277" cy="9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>
              <a:off x="3880723" y="3573016"/>
              <a:ext cx="691277" cy="9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角丸四角形 112"/>
            <p:cNvSpPr/>
            <p:nvPr/>
          </p:nvSpPr>
          <p:spPr>
            <a:xfrm>
              <a:off x="2411760" y="2852936"/>
              <a:ext cx="4320480" cy="1008112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6" name="スライド番号プレースホルダ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pSp>
        <p:nvGrpSpPr>
          <p:cNvPr id="74" name="グループ化 171"/>
          <p:cNvGrpSpPr/>
          <p:nvPr/>
        </p:nvGrpSpPr>
        <p:grpSpPr>
          <a:xfrm>
            <a:off x="6444208" y="2780928"/>
            <a:ext cx="2157152" cy="1611770"/>
            <a:chOff x="5059035" y="1916832"/>
            <a:chExt cx="3257381" cy="2124606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5059035" y="1979548"/>
              <a:ext cx="3242340" cy="365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Extended </a:t>
              </a:r>
              <a:r>
                <a:rPr kumimoji="1" lang="en-US" altLang="ja-JP" sz="1200" dirty="0" err="1" smtClean="0"/>
                <a:t>Dynkin</a:t>
              </a:r>
              <a:r>
                <a:rPr kumimoji="1" lang="en-US" altLang="ja-JP" sz="1200" dirty="0" smtClean="0"/>
                <a:t> Diagram ( E8 )</a:t>
              </a:r>
              <a:endParaRPr kumimoji="1" lang="ja-JP" altLang="en-US" sz="1200" dirty="0"/>
            </a:p>
          </p:txBody>
        </p:sp>
        <p:grpSp>
          <p:nvGrpSpPr>
            <p:cNvPr id="76" name="グループ化 152"/>
            <p:cNvGrpSpPr/>
            <p:nvPr/>
          </p:nvGrpSpPr>
          <p:grpSpPr>
            <a:xfrm>
              <a:off x="5292080" y="2348880"/>
              <a:ext cx="2808312" cy="648072"/>
              <a:chOff x="1631858" y="3273248"/>
              <a:chExt cx="3876246" cy="875832"/>
            </a:xfrm>
          </p:grpSpPr>
          <p:grpSp>
            <p:nvGrpSpPr>
              <p:cNvPr id="112" name="グループ化 36"/>
              <p:cNvGrpSpPr/>
              <p:nvPr/>
            </p:nvGrpSpPr>
            <p:grpSpPr>
              <a:xfrm>
                <a:off x="1835696" y="3273248"/>
                <a:ext cx="3672408" cy="875832"/>
                <a:chOff x="3487184" y="3501008"/>
                <a:chExt cx="5189272" cy="1008112"/>
              </a:xfrm>
            </p:grpSpPr>
            <p:cxnSp>
              <p:nvCxnSpPr>
                <p:cNvPr id="117" name="直線コネクタ 116"/>
                <p:cNvCxnSpPr>
                  <a:stCxn id="115" idx="6"/>
                  <a:endCxn id="125" idx="2"/>
                </p:cNvCxnSpPr>
                <p:nvPr/>
              </p:nvCxnSpPr>
              <p:spPr>
                <a:xfrm>
                  <a:off x="3487184" y="4365104"/>
                  <a:ext cx="490124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円/楕円 118"/>
                <p:cNvSpPr/>
                <p:nvPr/>
              </p:nvSpPr>
              <p:spPr>
                <a:xfrm>
                  <a:off x="4788024" y="422108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円/楕円 120"/>
                <p:cNvSpPr/>
                <p:nvPr/>
              </p:nvSpPr>
              <p:spPr>
                <a:xfrm>
                  <a:off x="5508104" y="422108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円/楕円 121"/>
                <p:cNvSpPr/>
                <p:nvPr/>
              </p:nvSpPr>
              <p:spPr>
                <a:xfrm>
                  <a:off x="6228184" y="422108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円/楕円 122"/>
                <p:cNvSpPr/>
                <p:nvPr/>
              </p:nvSpPr>
              <p:spPr>
                <a:xfrm>
                  <a:off x="6948264" y="422108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円/楕円 123"/>
                <p:cNvSpPr/>
                <p:nvPr/>
              </p:nvSpPr>
              <p:spPr>
                <a:xfrm>
                  <a:off x="7668344" y="422108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円/楕円 124"/>
                <p:cNvSpPr/>
                <p:nvPr/>
              </p:nvSpPr>
              <p:spPr>
                <a:xfrm>
                  <a:off x="8388424" y="422108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円/楕円 125"/>
                <p:cNvSpPr/>
                <p:nvPr/>
              </p:nvSpPr>
              <p:spPr>
                <a:xfrm>
                  <a:off x="3995936" y="422108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円/楕円 126"/>
                <p:cNvSpPr/>
                <p:nvPr/>
              </p:nvSpPr>
              <p:spPr>
                <a:xfrm>
                  <a:off x="6948264" y="350100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8" name="直線コネクタ 127"/>
                <p:cNvCxnSpPr/>
                <p:nvPr/>
              </p:nvCxnSpPr>
              <p:spPr>
                <a:xfrm rot="5400000">
                  <a:off x="6880448" y="4009255"/>
                  <a:ext cx="42366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円/楕円 114"/>
              <p:cNvSpPr/>
              <p:nvPr/>
            </p:nvSpPr>
            <p:spPr>
              <a:xfrm>
                <a:off x="1631858" y="3898842"/>
                <a:ext cx="203838" cy="25023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160"/>
            <p:cNvGrpSpPr/>
            <p:nvPr/>
          </p:nvGrpSpPr>
          <p:grpSpPr>
            <a:xfrm>
              <a:off x="6075784" y="2780928"/>
              <a:ext cx="224408" cy="224409"/>
              <a:chOff x="5211688" y="3861048"/>
              <a:chExt cx="224408" cy="224409"/>
            </a:xfrm>
          </p:grpSpPr>
          <p:cxnSp>
            <p:nvCxnSpPr>
              <p:cNvPr id="108" name="直線コネクタ 107"/>
              <p:cNvCxnSpPr/>
              <p:nvPr/>
            </p:nvCxnSpPr>
            <p:spPr>
              <a:xfrm rot="5400000">
                <a:off x="5220072" y="3861048"/>
                <a:ext cx="216024" cy="21602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 rot="16200000" flipH="1">
                <a:off x="5211688" y="3861049"/>
                <a:ext cx="224408" cy="2244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左中かっこ 77"/>
            <p:cNvSpPr/>
            <p:nvPr/>
          </p:nvSpPr>
          <p:spPr>
            <a:xfrm rot="16200000">
              <a:off x="5502680" y="3002378"/>
              <a:ext cx="144014" cy="56521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左中かっこ 78"/>
            <p:cNvSpPr/>
            <p:nvPr/>
          </p:nvSpPr>
          <p:spPr>
            <a:xfrm rot="16200000">
              <a:off x="7200292" y="2384884"/>
              <a:ext cx="144015" cy="18002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2002" y="3501008"/>
              <a:ext cx="222126" cy="22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3492536"/>
              <a:ext cx="218081" cy="22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直線矢印コネクタ 81"/>
            <p:cNvCxnSpPr/>
            <p:nvPr/>
          </p:nvCxnSpPr>
          <p:spPr>
            <a:xfrm>
              <a:off x="5868144" y="3643436"/>
              <a:ext cx="115212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テキスト ボックス 83"/>
            <p:cNvSpPr txBox="1"/>
            <p:nvPr/>
          </p:nvSpPr>
          <p:spPr>
            <a:xfrm>
              <a:off x="6156176" y="3635732"/>
              <a:ext cx="782337" cy="40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Dual</a:t>
              </a:r>
              <a:endParaRPr kumimoji="1" lang="ja-JP" altLang="en-US" sz="1400" dirty="0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5148064" y="1916832"/>
              <a:ext cx="3168352" cy="208823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90" y="4581128"/>
            <a:ext cx="285376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" name="グループ化 4"/>
          <p:cNvGrpSpPr/>
          <p:nvPr/>
        </p:nvGrpSpPr>
        <p:grpSpPr>
          <a:xfrm>
            <a:off x="1012288" y="4014356"/>
            <a:ext cx="1605546" cy="362543"/>
            <a:chOff x="857224" y="1785926"/>
            <a:chExt cx="2786082" cy="571504"/>
          </a:xfrm>
        </p:grpSpPr>
        <p:sp>
          <p:nvSpPr>
            <p:cNvPr id="131" name="正方形/長方形 49"/>
            <p:cNvSpPr/>
            <p:nvPr/>
          </p:nvSpPr>
          <p:spPr>
            <a:xfrm>
              <a:off x="857224" y="1785926"/>
              <a:ext cx="2786082" cy="57150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2" name="図 50" descr="txp_fig.b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2000232" y="1928802"/>
              <a:ext cx="381004" cy="285752"/>
            </a:xfrm>
            <a:prstGeom prst="rect">
              <a:avLst/>
            </a:prstGeom>
            <a:noFill/>
          </p:spPr>
        </p:pic>
      </p:grpSp>
      <p:sp>
        <p:nvSpPr>
          <p:cNvPr id="133" name="テキスト ボックス 26"/>
          <p:cNvSpPr txBox="1"/>
          <p:nvPr/>
        </p:nvSpPr>
        <p:spPr>
          <a:xfrm>
            <a:off x="478676" y="4028339"/>
            <a:ext cx="393880" cy="267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Left</a:t>
            </a:r>
            <a:endParaRPr kumimoji="1" lang="ja-JP" altLang="en-US" dirty="0"/>
          </a:p>
        </p:txBody>
      </p:sp>
      <p:grpSp>
        <p:nvGrpSpPr>
          <p:cNvPr id="134" name="グループ化 211"/>
          <p:cNvGrpSpPr/>
          <p:nvPr/>
        </p:nvGrpSpPr>
        <p:grpSpPr>
          <a:xfrm>
            <a:off x="700332" y="5733256"/>
            <a:ext cx="1866576" cy="825080"/>
            <a:chOff x="4572000" y="5124202"/>
            <a:chExt cx="1866576" cy="825080"/>
          </a:xfrm>
        </p:grpSpPr>
        <p:sp>
          <p:nvSpPr>
            <p:cNvPr id="135" name="テキスト ボックス 134"/>
            <p:cNvSpPr txBox="1"/>
            <p:nvPr/>
          </p:nvSpPr>
          <p:spPr>
            <a:xfrm>
              <a:off x="4644008" y="5157193"/>
              <a:ext cx="54329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Left</a:t>
              </a:r>
              <a:endParaRPr lang="en-US" altLang="ja-JP" dirty="0" smtClean="0"/>
            </a:p>
          </p:txBody>
        </p:sp>
        <p:grpSp>
          <p:nvGrpSpPr>
            <p:cNvPr id="136" name="グループ化 30"/>
            <p:cNvGrpSpPr/>
            <p:nvPr/>
          </p:nvGrpSpPr>
          <p:grpSpPr>
            <a:xfrm>
              <a:off x="5247364" y="5124202"/>
              <a:ext cx="1191212" cy="825080"/>
              <a:chOff x="1214414" y="1214422"/>
              <a:chExt cx="2214580" cy="1441538"/>
            </a:xfrm>
          </p:grpSpPr>
          <p:sp>
            <p:nvSpPr>
              <p:cNvPr id="138" name="正方形/長方形 137"/>
              <p:cNvSpPr/>
              <p:nvPr/>
            </p:nvSpPr>
            <p:spPr>
              <a:xfrm>
                <a:off x="1214414" y="1214422"/>
                <a:ext cx="2214580" cy="14415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9" name="直線コネクタ 138"/>
              <p:cNvCxnSpPr>
                <a:stCxn id="138" idx="1"/>
                <a:endCxn id="138" idx="3"/>
              </p:cNvCxnSpPr>
              <p:nvPr/>
            </p:nvCxnSpPr>
            <p:spPr>
              <a:xfrm rot="10800000" flipH="1">
                <a:off x="1214414" y="1935192"/>
                <a:ext cx="22145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テキスト ボックス 136"/>
            <p:cNvSpPr txBox="1"/>
            <p:nvPr/>
          </p:nvSpPr>
          <p:spPr>
            <a:xfrm>
              <a:off x="4572000" y="5570656"/>
              <a:ext cx="668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Right</a:t>
              </a:r>
              <a:endParaRPr kumimoji="1" lang="ja-JP" altLang="en-US" dirty="0"/>
            </a:p>
          </p:txBody>
        </p:sp>
      </p:grpSp>
      <p:grpSp>
        <p:nvGrpSpPr>
          <p:cNvPr id="140" name="グループ化 7"/>
          <p:cNvGrpSpPr/>
          <p:nvPr/>
        </p:nvGrpSpPr>
        <p:grpSpPr>
          <a:xfrm>
            <a:off x="981578" y="4869160"/>
            <a:ext cx="1657338" cy="377752"/>
            <a:chOff x="3857620" y="428604"/>
            <a:chExt cx="2786082" cy="595479"/>
          </a:xfrm>
        </p:grpSpPr>
        <p:sp>
          <p:nvSpPr>
            <p:cNvPr id="141" name="正方形/長方形 140"/>
            <p:cNvSpPr/>
            <p:nvPr/>
          </p:nvSpPr>
          <p:spPr>
            <a:xfrm>
              <a:off x="3857620" y="452579"/>
              <a:ext cx="2786082" cy="57150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2" name="直線コネクタ 9"/>
            <p:cNvCxnSpPr/>
            <p:nvPr/>
          </p:nvCxnSpPr>
          <p:spPr>
            <a:xfrm rot="5400000">
              <a:off x="5643570" y="714357"/>
              <a:ext cx="57150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テキスト ボックス 27"/>
          <p:cNvSpPr txBox="1"/>
          <p:nvPr/>
        </p:nvSpPr>
        <p:spPr>
          <a:xfrm>
            <a:off x="447966" y="4950092"/>
            <a:ext cx="393880" cy="267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Left</a:t>
            </a:r>
            <a:endParaRPr kumimoji="1" lang="ja-JP" altLang="en-US" dirty="0"/>
          </a:p>
        </p:txBody>
      </p:sp>
      <p:sp>
        <p:nvSpPr>
          <p:cNvPr id="144" name="下矢印 143"/>
          <p:cNvSpPr/>
          <p:nvPr/>
        </p:nvSpPr>
        <p:spPr>
          <a:xfrm>
            <a:off x="1829597" y="4434609"/>
            <a:ext cx="207167" cy="362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下矢印 144"/>
          <p:cNvSpPr/>
          <p:nvPr/>
        </p:nvSpPr>
        <p:spPr>
          <a:xfrm>
            <a:off x="1859430" y="5290390"/>
            <a:ext cx="203422" cy="3978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086" y="4941168"/>
            <a:ext cx="222126" cy="22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117" y="4932696"/>
            <a:ext cx="218081" cy="2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6198296"/>
            <a:ext cx="2160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726" y="5824911"/>
            <a:ext cx="222126" cy="22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" name="グループ化 200"/>
          <p:cNvGrpSpPr/>
          <p:nvPr/>
        </p:nvGrpSpPr>
        <p:grpSpPr>
          <a:xfrm>
            <a:off x="2627784" y="4077072"/>
            <a:ext cx="2000869" cy="646331"/>
            <a:chOff x="2733632" y="4293096"/>
            <a:chExt cx="2000869" cy="646331"/>
          </a:xfrm>
        </p:grpSpPr>
        <p:sp>
          <p:nvSpPr>
            <p:cNvPr id="151" name="テキスト ボックス 150"/>
            <p:cNvSpPr txBox="1"/>
            <p:nvPr/>
          </p:nvSpPr>
          <p:spPr>
            <a:xfrm>
              <a:off x="2733632" y="4293096"/>
              <a:ext cx="2000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 Decomposition</a:t>
              </a:r>
            </a:p>
            <a:p>
              <a:r>
                <a:rPr kumimoji="1" lang="en-US" altLang="ja-JP" dirty="0" smtClean="0"/>
                <a:t>                                 )</a:t>
              </a:r>
              <a:endParaRPr kumimoji="1" lang="ja-JP" altLang="en-US" dirty="0"/>
            </a:p>
          </p:txBody>
        </p:sp>
        <p:pic>
          <p:nvPicPr>
            <p:cNvPr id="152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65504" y="4653136"/>
              <a:ext cx="1445303" cy="26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" name="グループ化 207"/>
          <p:cNvGrpSpPr/>
          <p:nvPr/>
        </p:nvGrpSpPr>
        <p:grpSpPr>
          <a:xfrm>
            <a:off x="2668283" y="4869160"/>
            <a:ext cx="2551789" cy="648072"/>
            <a:chOff x="2790504" y="5291916"/>
            <a:chExt cx="2551789" cy="648072"/>
          </a:xfrm>
        </p:grpSpPr>
        <p:sp>
          <p:nvSpPr>
            <p:cNvPr id="154" name="テキスト ボックス 153"/>
            <p:cNvSpPr txBox="1"/>
            <p:nvPr/>
          </p:nvSpPr>
          <p:spPr>
            <a:xfrm>
              <a:off x="2790504" y="5291916"/>
              <a:ext cx="25517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 Replace left </a:t>
              </a:r>
              <a:r>
                <a:rPr lang="en-US" altLang="ja-JP" dirty="0" smtClean="0"/>
                <a:t>       </a:t>
              </a:r>
              <a:r>
                <a:rPr kumimoji="1" lang="en-US" altLang="ja-JP" dirty="0" smtClean="0"/>
                <a:t> </a:t>
              </a:r>
            </a:p>
            <a:p>
              <a:r>
                <a:rPr lang="en-US" altLang="ja-JP" dirty="0" smtClean="0">
                  <a:sym typeface="Wingdings" pitchFamily="2" charset="2"/>
                </a:rPr>
                <a:t>  </a:t>
              </a:r>
              <a:r>
                <a:rPr kumimoji="1" lang="en-US" altLang="ja-JP" dirty="0" smtClean="0">
                  <a:sym typeface="Wingdings" pitchFamily="2" charset="2"/>
                </a:rPr>
                <a:t> Right            </a:t>
              </a:r>
              <a:r>
                <a:rPr lang="en-US" altLang="ja-JP" dirty="0" smtClean="0">
                  <a:sym typeface="Wingdings" pitchFamily="2" charset="2"/>
                </a:rPr>
                <a:t>              </a:t>
              </a:r>
              <a:r>
                <a:rPr kumimoji="1" lang="en-US" altLang="ja-JP" dirty="0" smtClean="0">
                  <a:sym typeface="Wingdings" pitchFamily="2" charset="2"/>
                </a:rPr>
                <a:t> 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5364744"/>
              <a:ext cx="218081" cy="22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84468" y="5619619"/>
              <a:ext cx="1180925" cy="32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7" name="テキスト ボックス 156"/>
          <p:cNvSpPr txBox="1"/>
          <p:nvPr/>
        </p:nvSpPr>
        <p:spPr>
          <a:xfrm>
            <a:off x="2664690" y="5635114"/>
            <a:ext cx="3558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resulting lattice is</a:t>
            </a:r>
            <a:r>
              <a:rPr lang="en-US" altLang="ja-JP" dirty="0"/>
              <a:t> </a:t>
            </a:r>
            <a:r>
              <a:rPr kumimoji="1" lang="en-US" altLang="ja-JP" dirty="0" smtClean="0"/>
              <a:t>also modular </a:t>
            </a:r>
          </a:p>
          <a:p>
            <a:r>
              <a:rPr lang="en-US" altLang="ja-JP" dirty="0"/>
              <a:t>i</a:t>
            </a:r>
            <a:r>
              <a:rPr kumimoji="1" lang="en-US" altLang="ja-JP" dirty="0" smtClean="0"/>
              <a:t>nvariant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(modular transformation </a:t>
            </a:r>
          </a:p>
          <a:p>
            <a:r>
              <a:rPr kumimoji="1" lang="en-US" altLang="ja-JP" dirty="0" smtClean="0"/>
              <a:t>properties of        part and         part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re similar</a:t>
            </a:r>
            <a:r>
              <a:rPr kumimoji="1" lang="en-US" altLang="ja-JP" dirty="0" smtClean="0"/>
              <a:t>)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237312"/>
            <a:ext cx="267108" cy="2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6237312"/>
            <a:ext cx="2160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1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3211347" y="3789040"/>
            <a:ext cx="568565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627784" y="3789040"/>
            <a:ext cx="562029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899592" y="1603789"/>
            <a:ext cx="3891835" cy="461665"/>
            <a:chOff x="972500" y="1412776"/>
            <a:chExt cx="3891835" cy="46166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972500" y="1412776"/>
              <a:ext cx="3891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                                   </a:t>
              </a:r>
              <a:r>
                <a:rPr lang="en-US" altLang="ja-JP" dirty="0" smtClean="0"/>
                <a:t>24-dim lattice</a:t>
              </a:r>
              <a:endParaRPr lang="ja-JP" altLang="en-US" dirty="0" smtClean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0572" y="1469181"/>
              <a:ext cx="1744364" cy="33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正方形/長方形 12"/>
          <p:cNvSpPr/>
          <p:nvPr/>
        </p:nvSpPr>
        <p:spPr>
          <a:xfrm>
            <a:off x="1475656" y="2834923"/>
            <a:ext cx="2274892" cy="450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737268" y="2834923"/>
            <a:ext cx="1770836" cy="450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08104" y="2834923"/>
            <a:ext cx="1728192" cy="450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67744" y="2823319"/>
            <a:ext cx="6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A11</a:t>
            </a:r>
            <a:endParaRPr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4402728" y="2823319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D7</a:t>
            </a:r>
            <a:endParaRPr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084168" y="2823319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E6</a:t>
            </a:r>
            <a:endParaRPr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403648" y="2060848"/>
            <a:ext cx="38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Gauge symmetry : SU(12) x SO(14) x E6</a:t>
            </a:r>
            <a:endParaRPr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1475656" y="5096788"/>
            <a:ext cx="1440160" cy="4924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907704" y="512757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E6</a:t>
            </a:r>
            <a:endParaRPr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68008" y="2924944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99592" y="5183284"/>
            <a:ext cx="61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Right</a:t>
            </a:r>
            <a:endParaRPr kumimoji="1" lang="ja-JP" altLang="en-US" sz="1600" dirty="0"/>
          </a:p>
        </p:txBody>
      </p:sp>
      <p:cxnSp>
        <p:nvCxnSpPr>
          <p:cNvPr id="51" name="直線矢印コネクタ 50"/>
          <p:cNvCxnSpPr/>
          <p:nvPr/>
        </p:nvCxnSpPr>
        <p:spPr>
          <a:xfrm flipH="1">
            <a:off x="2715065" y="3207787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1403648" y="6165887"/>
            <a:ext cx="438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Gauge symmetry : SO(14) x E6</a:t>
            </a:r>
            <a:r>
              <a:rPr lang="en-US" altLang="ja-JP" dirty="0"/>
              <a:t> x SU(9) x U(1) </a:t>
            </a:r>
            <a:endParaRPr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71600" y="5661248"/>
            <a:ext cx="537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                                                  </a:t>
            </a:r>
            <a:r>
              <a:rPr lang="en-US" altLang="ja-JP" dirty="0" smtClean="0"/>
              <a:t>(22,6)-dim lattice</a:t>
            </a:r>
            <a:endParaRPr lang="ja-JP" altLang="en-US" dirty="0" smtClean="0"/>
          </a:p>
        </p:txBody>
      </p:sp>
      <p:sp>
        <p:nvSpPr>
          <p:cNvPr id="60" name="正方形/長方形 59"/>
          <p:cNvSpPr/>
          <p:nvPr/>
        </p:nvSpPr>
        <p:spPr>
          <a:xfrm>
            <a:off x="618182" y="1264074"/>
            <a:ext cx="114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Example : </a:t>
            </a:r>
            <a:endParaRPr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1479248" y="3793646"/>
            <a:ext cx="1187273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740860" y="3793646"/>
            <a:ext cx="1770836" cy="450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511696" y="3793646"/>
            <a:ext cx="1728192" cy="450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835696" y="379364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A8</a:t>
            </a:r>
            <a:endParaRPr lang="ja-JP" altLang="en-US" sz="2400" dirty="0"/>
          </a:p>
        </p:txBody>
      </p:sp>
      <p:sp>
        <p:nvSpPr>
          <p:cNvPr id="59" name="正方形/長方形 58"/>
          <p:cNvSpPr/>
          <p:nvPr/>
        </p:nvSpPr>
        <p:spPr>
          <a:xfrm>
            <a:off x="4406320" y="3793646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D7</a:t>
            </a:r>
            <a:endParaRPr lang="ja-JP" altLang="en-US" sz="2400" dirty="0"/>
          </a:p>
        </p:txBody>
      </p:sp>
      <p:sp>
        <p:nvSpPr>
          <p:cNvPr id="61" name="正方形/長方形 60"/>
          <p:cNvSpPr/>
          <p:nvPr/>
        </p:nvSpPr>
        <p:spPr>
          <a:xfrm>
            <a:off x="6087760" y="3793646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E6</a:t>
            </a:r>
            <a:endParaRPr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971600" y="3895271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63" name="正方形/長方形 62"/>
          <p:cNvSpPr/>
          <p:nvPr/>
        </p:nvSpPr>
        <p:spPr>
          <a:xfrm>
            <a:off x="2666521" y="3789040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U1</a:t>
            </a:r>
            <a:endParaRPr lang="ja-JP" altLang="en-US" sz="2400" dirty="0"/>
          </a:p>
        </p:txBody>
      </p:sp>
      <p:sp>
        <p:nvSpPr>
          <p:cNvPr id="64" name="正方形/長方形 63"/>
          <p:cNvSpPr/>
          <p:nvPr/>
        </p:nvSpPr>
        <p:spPr>
          <a:xfrm>
            <a:off x="3189813" y="378904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A2</a:t>
            </a:r>
            <a:endParaRPr lang="ja-JP" altLang="en-US" sz="2400" dirty="0"/>
          </a:p>
        </p:txBody>
      </p:sp>
      <p:sp>
        <p:nvSpPr>
          <p:cNvPr id="68" name="正方形/長方形 67"/>
          <p:cNvSpPr/>
          <p:nvPr/>
        </p:nvSpPr>
        <p:spPr>
          <a:xfrm>
            <a:off x="2627784" y="4657742"/>
            <a:ext cx="562029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479248" y="4657742"/>
            <a:ext cx="1187273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161204" y="4657742"/>
            <a:ext cx="1770836" cy="450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932040" y="4657742"/>
            <a:ext cx="1728192" cy="450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835696" y="465774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A8</a:t>
            </a:r>
            <a:endParaRPr lang="ja-JP" altLang="en-US" sz="2400" dirty="0"/>
          </a:p>
        </p:txBody>
      </p:sp>
      <p:sp>
        <p:nvSpPr>
          <p:cNvPr id="73" name="正方形/長方形 72"/>
          <p:cNvSpPr/>
          <p:nvPr/>
        </p:nvSpPr>
        <p:spPr>
          <a:xfrm>
            <a:off x="3826664" y="4657742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D7</a:t>
            </a:r>
            <a:endParaRPr lang="ja-JP" altLang="en-US" sz="2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5508104" y="4657742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E6</a:t>
            </a:r>
            <a:endParaRPr lang="ja-JP" altLang="en-US" sz="24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71600" y="4759367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76" name="正方形/長方形 75"/>
          <p:cNvSpPr/>
          <p:nvPr/>
        </p:nvSpPr>
        <p:spPr>
          <a:xfrm>
            <a:off x="2666521" y="4653136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U1</a:t>
            </a:r>
            <a:endParaRPr lang="ja-JP" altLang="en-US" sz="2400" dirty="0"/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2987824" y="4255311"/>
            <a:ext cx="465161" cy="97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01843"/>
            <a:ext cx="2929210" cy="2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971600" y="332656"/>
            <a:ext cx="7681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(22,6)-dim lattices from 8, 16, 24-dim lattices</a:t>
            </a:r>
            <a:endParaRPr kumimoji="1" lang="ja-JP" altLang="en-US" sz="3200" dirty="0"/>
          </a:p>
        </p:txBody>
      </p:sp>
      <p:cxnSp>
        <p:nvCxnSpPr>
          <p:cNvPr id="48" name="直線コネクタ 47"/>
          <p:cNvCxnSpPr/>
          <p:nvPr/>
        </p:nvCxnSpPr>
        <p:spPr>
          <a:xfrm>
            <a:off x="-19616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979712" y="5229200"/>
            <a:ext cx="3235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107504" y="2924944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24-dim</a:t>
            </a:r>
            <a:endParaRPr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-36512" y="4941168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(22,6)-dim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1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1792" y="1268760"/>
            <a:ext cx="425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 </a:t>
            </a:r>
            <a:r>
              <a:rPr lang="en-US" altLang="ja-JP" dirty="0" smtClean="0"/>
              <a:t>Z3 asymmetric orbifold </a:t>
            </a:r>
            <a:r>
              <a:rPr lang="en-US" altLang="ja-JP" dirty="0" err="1" smtClean="0"/>
              <a:t>compactification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1247856" y="1730425"/>
            <a:ext cx="562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Z3 action :</a:t>
            </a:r>
          </a:p>
          <a:p>
            <a:r>
              <a:rPr lang="en-US" altLang="ja-JP" dirty="0" smtClean="0"/>
              <a:t>     Right mover </a:t>
            </a:r>
            <a:r>
              <a:rPr lang="en-US" altLang="ja-JP" dirty="0" smtClean="0">
                <a:sym typeface="Wingdings" pitchFamily="2" charset="2"/>
              </a:rPr>
              <a:t> twist action  N=1 SUSY</a:t>
            </a:r>
          </a:p>
          <a:p>
            <a:r>
              <a:rPr lang="en-US" altLang="ja-JP" dirty="0" smtClean="0">
                <a:sym typeface="Wingdings" pitchFamily="2" charset="2"/>
              </a:rPr>
              <a:t>     Left mover  shift action  Gauge symmetry breaking</a:t>
            </a:r>
          </a:p>
          <a:p>
            <a:r>
              <a:rPr lang="en-US" altLang="ja-JP" dirty="0" smtClean="0">
                <a:sym typeface="Wingdings" pitchFamily="2" charset="2"/>
              </a:rPr>
              <a:t>                                                          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1600" y="332656"/>
            <a:ext cx="6664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Gauge symmetry breaking by Z3 action</a:t>
            </a:r>
            <a:endParaRPr kumimoji="1" lang="ja-JP" altLang="en-US" sz="32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-19616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>
            <a:off x="526485" y="5449838"/>
            <a:ext cx="4333547" cy="1291530"/>
            <a:chOff x="1186983" y="4298168"/>
            <a:chExt cx="5977305" cy="1539321"/>
          </a:xfrm>
        </p:grpSpPr>
        <p:grpSp>
          <p:nvGrpSpPr>
            <p:cNvPr id="31" name="グループ化 37"/>
            <p:cNvGrpSpPr/>
            <p:nvPr/>
          </p:nvGrpSpPr>
          <p:grpSpPr>
            <a:xfrm>
              <a:off x="1650878" y="5455785"/>
              <a:ext cx="1624976" cy="381704"/>
              <a:chOff x="778028" y="4738462"/>
              <a:chExt cx="2365212" cy="333612"/>
            </a:xfrm>
          </p:grpSpPr>
          <p:pic>
            <p:nvPicPr>
              <p:cNvPr id="59" name="図 58" descr="txp_fig.bmp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78028" y="4738462"/>
                <a:ext cx="362979" cy="301845"/>
              </a:xfrm>
              <a:prstGeom prst="rect">
                <a:avLst/>
              </a:prstGeom>
              <a:noFill/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2798871" y="4757397"/>
                <a:ext cx="344369" cy="314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2143108" y="4757397"/>
                <a:ext cx="344369" cy="314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1500166" y="4757397"/>
                <a:ext cx="344369" cy="314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2" name="右矢印 31"/>
            <p:cNvSpPr/>
            <p:nvPr/>
          </p:nvSpPr>
          <p:spPr>
            <a:xfrm rot="20422682">
              <a:off x="2641512" y="4298168"/>
              <a:ext cx="487784" cy="16610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右矢印 32"/>
            <p:cNvSpPr/>
            <p:nvPr/>
          </p:nvSpPr>
          <p:spPr>
            <a:xfrm rot="20422682">
              <a:off x="4513720" y="4298168"/>
              <a:ext cx="487784" cy="16610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矢印 33"/>
            <p:cNvSpPr/>
            <p:nvPr/>
          </p:nvSpPr>
          <p:spPr>
            <a:xfrm rot="20422682">
              <a:off x="6086712" y="4298168"/>
              <a:ext cx="487784" cy="16610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979712" y="4985006"/>
              <a:ext cx="1440160" cy="4924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265308" y="5015793"/>
              <a:ext cx="722516" cy="55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E6</a:t>
              </a:r>
              <a:endParaRPr lang="ja-JP" altLang="en-US" sz="24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186983" y="5026670"/>
              <a:ext cx="6139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131841" y="4550139"/>
              <a:ext cx="562029" cy="4500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983304" y="4545960"/>
              <a:ext cx="1187273" cy="4500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665260" y="4545960"/>
              <a:ext cx="1770836" cy="4500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436096" y="4545960"/>
              <a:ext cx="1728192" cy="4500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147012" y="4545960"/>
              <a:ext cx="710832" cy="55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A8</a:t>
              </a:r>
              <a:endParaRPr lang="ja-JP" altLang="en-US" sz="2400" dirty="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4251264" y="4545960"/>
              <a:ext cx="5293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D7</a:t>
              </a:r>
              <a:endParaRPr lang="ja-JP" altLang="en-US" sz="2400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978199" y="4511731"/>
              <a:ext cx="4908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E6</a:t>
              </a:r>
              <a:endParaRPr lang="ja-JP" altLang="en-US" sz="2400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304327" y="4597553"/>
              <a:ext cx="291623" cy="282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084450" y="4545960"/>
              <a:ext cx="1000876" cy="55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/>
                <a:t>U1</a:t>
              </a:r>
              <a:endParaRPr lang="ja-JP" altLang="en-US" sz="2400" dirty="0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5148064" y="2930754"/>
            <a:ext cx="3960440" cy="3810614"/>
            <a:chOff x="3635896" y="1124744"/>
            <a:chExt cx="4752528" cy="4968552"/>
          </a:xfrm>
        </p:grpSpPr>
        <p:sp>
          <p:nvSpPr>
            <p:cNvPr id="64" name="正方形/長方形 63"/>
            <p:cNvSpPr/>
            <p:nvPr/>
          </p:nvSpPr>
          <p:spPr>
            <a:xfrm>
              <a:off x="3635896" y="1124744"/>
              <a:ext cx="4752528" cy="49685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306" y="1220906"/>
              <a:ext cx="4527434" cy="4728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6" name="テキスト ボックス 65"/>
          <p:cNvSpPr txBox="1"/>
          <p:nvPr/>
        </p:nvSpPr>
        <p:spPr>
          <a:xfrm>
            <a:off x="526486" y="29249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SO(14</a:t>
            </a:r>
            <a:r>
              <a:rPr lang="en-US" altLang="ja-JP" dirty="0"/>
              <a:t>) x E6 x SU(9) x U(1) </a:t>
            </a:r>
            <a:r>
              <a:rPr kumimoji="1" lang="en-US" altLang="ja-JP" dirty="0" smtClean="0"/>
              <a:t>Gauge group </a:t>
            </a:r>
          </a:p>
          <a:p>
            <a:r>
              <a:rPr lang="en-US" altLang="ja-JP" dirty="0"/>
              <a:t> </a:t>
            </a:r>
            <a:r>
              <a:rPr kumimoji="1" lang="en-US" altLang="ja-JP" dirty="0" smtClean="0"/>
              <a:t> breaks to </a:t>
            </a:r>
            <a:r>
              <a:rPr lang="en-US" altLang="ja-JP" dirty="0" smtClean="0"/>
              <a:t>Several gauge symmetries.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01249" y="3717032"/>
            <a:ext cx="4142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SM group, Flipped SO(10)</a:t>
            </a:r>
            <a:r>
              <a:rPr lang="en-US" altLang="ja-JP" dirty="0" err="1" smtClean="0"/>
              <a:t>xU</a:t>
            </a:r>
            <a:r>
              <a:rPr lang="en-US" altLang="ja-JP" dirty="0" smtClean="0"/>
              <a:t>(1),  </a:t>
            </a:r>
          </a:p>
          <a:p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Flipped SU(5)</a:t>
            </a:r>
            <a:r>
              <a:rPr lang="en-US" altLang="ja-JP" dirty="0" err="1" smtClean="0"/>
              <a:t>xU</a:t>
            </a:r>
            <a:r>
              <a:rPr lang="en-US" altLang="ja-JP" dirty="0" smtClean="0"/>
              <a:t>(1), </a:t>
            </a:r>
            <a:r>
              <a:rPr lang="en-US" altLang="ja-JP" dirty="0" err="1" smtClean="0"/>
              <a:t>Trinification</a:t>
            </a:r>
            <a:r>
              <a:rPr lang="en-US" altLang="ja-JP" dirty="0"/>
              <a:t> </a:t>
            </a:r>
            <a:r>
              <a:rPr lang="en-US" altLang="ja-JP" dirty="0" smtClean="0"/>
              <a:t>SU(3)^3  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group can be realized.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Important </a:t>
            </a:r>
            <a:r>
              <a:rPr lang="en-US" altLang="ja-JP" dirty="0"/>
              <a:t>data for model building.</a:t>
            </a:r>
            <a:endParaRPr kumimoji="1" lang="ja-JP" altLang="en-US" dirty="0"/>
          </a:p>
        </p:txBody>
      </p:sp>
      <p:cxnSp>
        <p:nvCxnSpPr>
          <p:cNvPr id="41" name="直線コネクタ 40"/>
          <p:cNvCxnSpPr/>
          <p:nvPr/>
        </p:nvCxnSpPr>
        <p:spPr>
          <a:xfrm>
            <a:off x="1403648" y="6093296"/>
            <a:ext cx="3235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09631" y="2470244"/>
            <a:ext cx="73993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en-US" altLang="ja-JP" sz="2800" dirty="0" smtClean="0"/>
              <a:t>Introduction </a:t>
            </a:r>
          </a:p>
          <a:p>
            <a:pPr marL="514350" indent="-514350">
              <a:buAutoNum type="arabicPeriod"/>
            </a:pPr>
            <a:r>
              <a:rPr lang="en-US" altLang="ja-JP" sz="2800" dirty="0" err="1"/>
              <a:t>Heterotic</a:t>
            </a:r>
            <a:r>
              <a:rPr lang="en-US" altLang="ja-JP" sz="2800" dirty="0"/>
              <a:t> string </a:t>
            </a:r>
            <a:r>
              <a:rPr lang="en-US" altLang="ja-JP" sz="2800" dirty="0" err="1" smtClean="0"/>
              <a:t>compactification</a:t>
            </a:r>
            <a:endParaRPr lang="en-US" altLang="ja-JP" sz="2800" dirty="0" smtClean="0"/>
          </a:p>
          <a:p>
            <a:pPr marL="514350" indent="-514350">
              <a:buAutoNum type="arabicPeriod"/>
            </a:pPr>
            <a:r>
              <a:rPr lang="en-US" altLang="ja-JP" sz="2800" dirty="0"/>
              <a:t>Three-generation </a:t>
            </a:r>
            <a:r>
              <a:rPr lang="en-US" altLang="ja-JP" sz="2800" dirty="0" smtClean="0"/>
              <a:t>models</a:t>
            </a:r>
          </a:p>
          <a:p>
            <a:pPr marL="514350" indent="-514350">
              <a:buAutoNum type="arabicPeriod"/>
            </a:pPr>
            <a:r>
              <a:rPr lang="en-US" altLang="ja-JP" sz="2800" dirty="0"/>
              <a:t>Flavor </a:t>
            </a:r>
            <a:r>
              <a:rPr lang="en-US" altLang="ja-JP" sz="2800" dirty="0" smtClean="0"/>
              <a:t>symmetry </a:t>
            </a:r>
            <a:r>
              <a:rPr lang="en-US" altLang="ja-JP" sz="2800" dirty="0"/>
              <a:t>at symmetry enhanced </a:t>
            </a:r>
            <a:r>
              <a:rPr lang="en-US" altLang="ja-JP" sz="2800" dirty="0" smtClean="0"/>
              <a:t>point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/>
              <a:t>U(1</a:t>
            </a:r>
            <a:r>
              <a:rPr lang="en-US" altLang="ja-JP" sz="2800" dirty="0"/>
              <a:t>) flavor model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/>
              <a:t>Conclusion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872" y="395953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Plan of Talk </a:t>
            </a:r>
            <a:endParaRPr kumimoji="1" lang="ja-JP" altLang="en-US" sz="32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5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251520" y="1844824"/>
            <a:ext cx="4824536" cy="5013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3429000"/>
            <a:ext cx="388762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角丸四角形 45"/>
          <p:cNvSpPr/>
          <p:nvPr/>
        </p:nvSpPr>
        <p:spPr>
          <a:xfrm>
            <a:off x="5040560" y="1844824"/>
            <a:ext cx="4067944" cy="5013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332656"/>
            <a:ext cx="6093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Result: Lattice and gauge symmetry</a:t>
            </a:r>
            <a:endParaRPr kumimoji="1" lang="ja-JP" altLang="en-US" sz="32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46"/>
          <p:cNvGrpSpPr/>
          <p:nvPr/>
        </p:nvGrpSpPr>
        <p:grpSpPr>
          <a:xfrm>
            <a:off x="4572000" y="5229200"/>
            <a:ext cx="4464496" cy="1440160"/>
            <a:chOff x="1331640" y="5445224"/>
            <a:chExt cx="5472608" cy="1368154"/>
          </a:xfrm>
        </p:grpSpPr>
        <p:grpSp>
          <p:nvGrpSpPr>
            <p:cNvPr id="8" name="グループ化 23"/>
            <p:cNvGrpSpPr/>
            <p:nvPr/>
          </p:nvGrpSpPr>
          <p:grpSpPr>
            <a:xfrm>
              <a:off x="1979712" y="5445223"/>
              <a:ext cx="4824536" cy="1368153"/>
              <a:chOff x="611560" y="2180865"/>
              <a:chExt cx="6840760" cy="1824207"/>
            </a:xfrm>
          </p:grpSpPr>
          <p:grpSp>
            <p:nvGrpSpPr>
              <p:cNvPr id="11" name="グループ化 8"/>
              <p:cNvGrpSpPr/>
              <p:nvPr/>
            </p:nvGrpSpPr>
            <p:grpSpPr>
              <a:xfrm>
                <a:off x="611560" y="2640902"/>
                <a:ext cx="6840760" cy="1000132"/>
                <a:chOff x="611560" y="571480"/>
                <a:chExt cx="6840760" cy="1000132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1547664" y="571480"/>
                  <a:ext cx="5904656" cy="50006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611560" y="571480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611560" y="1071546"/>
                  <a:ext cx="936104" cy="5000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正方形/長方形 11"/>
              <p:cNvSpPr/>
              <p:nvPr/>
            </p:nvSpPr>
            <p:spPr>
              <a:xfrm>
                <a:off x="1547664" y="3140968"/>
                <a:ext cx="172819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20010" y="2180865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4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4082990" y="2180866"/>
                <a:ext cx="71045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22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938872" y="3645030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6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20010" y="3666517"/>
                <a:ext cx="60625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4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1403648" y="5877272"/>
              <a:ext cx="357475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31640" y="6184635"/>
              <a:ext cx="435919" cy="26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683568" y="1268760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</a:t>
            </a:r>
            <a:r>
              <a:rPr lang="en-US" altLang="ja-JP" dirty="0" smtClean="0"/>
              <a:t>Our starting point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Narain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 lattice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9967" y="3059668"/>
            <a:ext cx="80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Lattice</a:t>
            </a:r>
            <a:endParaRPr lang="ja-JP" altLang="en-US" dirty="0"/>
          </a:p>
        </p:txBody>
      </p:sp>
      <p:grpSp>
        <p:nvGrpSpPr>
          <p:cNvPr id="23" name="グループ化 53"/>
          <p:cNvGrpSpPr/>
          <p:nvPr/>
        </p:nvGrpSpPr>
        <p:grpSpPr>
          <a:xfrm>
            <a:off x="-36512" y="5229200"/>
            <a:ext cx="4536504" cy="1224136"/>
            <a:chOff x="608755" y="3697570"/>
            <a:chExt cx="7707661" cy="1451642"/>
          </a:xfrm>
        </p:grpSpPr>
        <p:grpSp>
          <p:nvGrpSpPr>
            <p:cNvPr id="24" name="グループ化 7"/>
            <p:cNvGrpSpPr/>
            <p:nvPr/>
          </p:nvGrpSpPr>
          <p:grpSpPr>
            <a:xfrm>
              <a:off x="2231421" y="3697570"/>
              <a:ext cx="5273662" cy="362914"/>
              <a:chOff x="2102572" y="5049192"/>
              <a:chExt cx="5273662" cy="362914"/>
            </a:xfrm>
          </p:grpSpPr>
          <p:sp>
            <p:nvSpPr>
              <p:cNvPr id="34" name="テキスト ボックス 33"/>
              <p:cNvSpPr txBox="1"/>
              <p:nvPr/>
            </p:nvSpPr>
            <p:spPr>
              <a:xfrm>
                <a:off x="2102572" y="5049192"/>
                <a:ext cx="7104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10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4637987" y="5073552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8dim</a:t>
                </a:r>
                <a:endParaRPr kumimoji="1" lang="ja-JP" altLang="en-US" sz="1600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769978" y="5073550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8dim</a:t>
                </a:r>
                <a:endParaRPr kumimoji="1" lang="ja-JP" altLang="en-US" sz="1600" dirty="0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710172" y="4299367"/>
              <a:ext cx="503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08755" y="4746629"/>
              <a:ext cx="61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  <p:grpSp>
          <p:nvGrpSpPr>
            <p:cNvPr id="27" name="グループ化 21"/>
            <p:cNvGrpSpPr/>
            <p:nvPr/>
          </p:nvGrpSpPr>
          <p:grpSpPr>
            <a:xfrm>
              <a:off x="1498456" y="4149080"/>
              <a:ext cx="6817960" cy="1000132"/>
              <a:chOff x="611560" y="571480"/>
              <a:chExt cx="6817960" cy="1000132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3286116" y="571480"/>
                <a:ext cx="207170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5357818" y="571480"/>
                <a:ext cx="207170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611560" y="571480"/>
                <a:ext cx="2674556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611560" y="1071546"/>
                <a:ext cx="2674556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図 31" descr="txp_fig.bmp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119558" y="714356"/>
                <a:ext cx="381004" cy="285752"/>
              </a:xfrm>
              <a:prstGeom prst="rect">
                <a:avLst/>
              </a:prstGeom>
              <a:noFill/>
            </p:spPr>
          </p:pic>
          <p:pic>
            <p:nvPicPr>
              <p:cNvPr id="33" name="図 32" descr="txp_fig.bmp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191260" y="714356"/>
                <a:ext cx="381004" cy="2857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正方形/長方形 36"/>
          <p:cNvSpPr/>
          <p:nvPr/>
        </p:nvSpPr>
        <p:spPr>
          <a:xfrm>
            <a:off x="1691680" y="2996952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E8 x E8, SO(32)</a:t>
            </a:r>
            <a:endParaRPr lang="ja-JP" alt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2197" y="4366845"/>
            <a:ext cx="1773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Gauge symmetry</a:t>
            </a:r>
          </a:p>
          <a:p>
            <a:r>
              <a:rPr lang="en-US" altLang="ja-JP" dirty="0" smtClean="0"/>
              <a:t>breaking pattern</a:t>
            </a:r>
            <a:endParaRPr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2267744" y="4479503"/>
            <a:ext cx="14269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Classified</a:t>
            </a:r>
            <a:endParaRPr lang="ja-JP" alt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4499992" y="3212976"/>
            <a:ext cx="779242" cy="245641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4539278" y="4544254"/>
            <a:ext cx="824810" cy="252898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1359567" y="2247255"/>
            <a:ext cx="2276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Symmetric </a:t>
            </a:r>
            <a:r>
              <a:rPr lang="en-US" altLang="ja-JP" sz="2000" dirty="0" err="1" smtClean="0"/>
              <a:t>orbifolds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838108" y="2276872"/>
            <a:ext cx="2406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Asymmetric </a:t>
            </a:r>
            <a:r>
              <a:rPr lang="en-US" altLang="ja-JP" sz="2000" dirty="0" err="1" smtClean="0"/>
              <a:t>orbifolds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436096" y="351378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(with right-moving non-</a:t>
            </a:r>
            <a:r>
              <a:rPr lang="en-US" altLang="ja-JP" dirty="0" err="1"/>
              <a:t>Abelian</a:t>
            </a:r>
            <a:r>
              <a:rPr lang="en-US" altLang="ja-JP" dirty="0"/>
              <a:t> factor, from 24 dimensional lattices)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6203931" y="2988241"/>
            <a:ext cx="206979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90 lattices  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371653" y="4365104"/>
            <a:ext cx="184377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Classified 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665523" y="1340768"/>
            <a:ext cx="215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Beye</a:t>
            </a:r>
            <a:r>
              <a:rPr lang="en-US" altLang="ja-JP" sz="1400" dirty="0" smtClean="0"/>
              <a:t>, Kobayashi, </a:t>
            </a:r>
            <a:r>
              <a:rPr lang="en-US" altLang="ja-JP" sz="1400" dirty="0" err="1" smtClean="0"/>
              <a:t>Kuwakino</a:t>
            </a:r>
            <a:endParaRPr lang="en-US" altLang="ja-JP" sz="1400" dirty="0" smtClean="0"/>
          </a:p>
          <a:p>
            <a:r>
              <a:rPr lang="en-US" altLang="ja-JP" sz="1400" dirty="0"/>
              <a:t>arXiv:1304.5621 [</a:t>
            </a:r>
            <a:r>
              <a:rPr lang="en-US" altLang="ja-JP" sz="1400" dirty="0" err="1"/>
              <a:t>hep-th</a:t>
            </a:r>
            <a:r>
              <a:rPr lang="en-US" altLang="ja-JP" sz="1400" dirty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12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5563" y="188640"/>
            <a:ext cx="556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Gauge group patterns of models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1196752"/>
            <a:ext cx="588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SM or GUT group patterns of Z3 asymmetric </a:t>
            </a:r>
            <a:r>
              <a:rPr lang="en-US" altLang="ja-JP" dirty="0" err="1" smtClean="0"/>
              <a:t>orbifold</a:t>
            </a:r>
            <a:r>
              <a:rPr lang="en-US" altLang="ja-JP" dirty="0" smtClean="0"/>
              <a:t> models f</a:t>
            </a:r>
            <a:r>
              <a:rPr kumimoji="1" lang="en-US" altLang="ja-JP" dirty="0" smtClean="0"/>
              <a:t>rom 90 </a:t>
            </a:r>
            <a:r>
              <a:rPr kumimoji="1" lang="en-US" altLang="ja-JP" dirty="0" err="1" smtClean="0"/>
              <a:t>Narain</a:t>
            </a:r>
            <a:r>
              <a:rPr kumimoji="1" lang="en-US" altLang="ja-JP" dirty="0" smtClean="0"/>
              <a:t> lattices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1850737" y="1916832"/>
            <a:ext cx="4449455" cy="3312367"/>
            <a:chOff x="1187625" y="2420888"/>
            <a:chExt cx="6768752" cy="3889341"/>
          </a:xfrm>
        </p:grpSpPr>
        <p:sp>
          <p:nvSpPr>
            <p:cNvPr id="9" name="正方形/長方形 8"/>
            <p:cNvSpPr/>
            <p:nvPr/>
          </p:nvSpPr>
          <p:spPr>
            <a:xfrm>
              <a:off x="1187625" y="2420888"/>
              <a:ext cx="6768752" cy="388934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402" y="2492896"/>
              <a:ext cx="6631195" cy="3767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1643346" y="5301208"/>
            <a:ext cx="298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+ also for the other lattices.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9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1760" y="285293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Three-generation models</a:t>
            </a:r>
            <a:endParaRPr lang="en-US" altLang="ja-JP" sz="32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67544" y="1187460"/>
            <a:ext cx="396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Z3 asymmetric </a:t>
            </a:r>
            <a:r>
              <a:rPr lang="en-US" altLang="ja-JP" dirty="0" err="1"/>
              <a:t>orbifold</a:t>
            </a:r>
            <a:r>
              <a:rPr lang="en-US" altLang="ja-JP" dirty="0"/>
              <a:t> </a:t>
            </a:r>
            <a:r>
              <a:rPr lang="en-US" altLang="ja-JP" dirty="0" err="1"/>
              <a:t>compactification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4166" y="188640"/>
            <a:ext cx="80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</a:t>
            </a:r>
            <a:r>
              <a:rPr lang="en-US" altLang="ja-JP" sz="3200" dirty="0" smtClean="0"/>
              <a:t>left-right symmetric </a:t>
            </a:r>
            <a:r>
              <a:rPr lang="en-US" altLang="ja-JP" sz="3200" dirty="0"/>
              <a:t>model</a:t>
            </a:r>
            <a:endParaRPr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59632" y="6186790"/>
            <a:ext cx="61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Right</a:t>
            </a:r>
            <a:endParaRPr kumimoji="1" lang="ja-JP" altLang="en-US" sz="1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516216" y="5661248"/>
            <a:ext cx="562029" cy="450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487360" y="5661248"/>
            <a:ext cx="1004519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757765" y="566124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A4</a:t>
            </a:r>
            <a:endParaRPr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31640" y="5762873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28" name="正方形/長方形 27"/>
          <p:cNvSpPr/>
          <p:nvPr/>
        </p:nvSpPr>
        <p:spPr>
          <a:xfrm>
            <a:off x="6554953" y="566124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U1</a:t>
            </a:r>
            <a:endParaRPr lang="ja-JP" altLang="en-US" sz="2400" dirty="0"/>
          </a:p>
        </p:txBody>
      </p:sp>
      <p:sp>
        <p:nvSpPr>
          <p:cNvPr id="35" name="正方形/長方形 34"/>
          <p:cNvSpPr/>
          <p:nvPr/>
        </p:nvSpPr>
        <p:spPr>
          <a:xfrm>
            <a:off x="7092280" y="5661248"/>
            <a:ext cx="562029" cy="450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31017" y="566124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U1</a:t>
            </a:r>
            <a:endParaRPr lang="ja-JP" altLang="en-US" sz="2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495473" y="5661248"/>
            <a:ext cx="1004519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765878" y="566124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A4</a:t>
            </a:r>
            <a:endParaRPr lang="ja-JP" altLang="en-US" sz="2400" dirty="0"/>
          </a:p>
        </p:txBody>
      </p:sp>
      <p:sp>
        <p:nvSpPr>
          <p:cNvPr id="39" name="正方形/長方形 38"/>
          <p:cNvSpPr/>
          <p:nvPr/>
        </p:nvSpPr>
        <p:spPr>
          <a:xfrm>
            <a:off x="4499992" y="5661248"/>
            <a:ext cx="1004519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770397" y="566124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A4</a:t>
            </a:r>
            <a:endParaRPr lang="ja-JP" altLang="en-US" sz="2400" dirty="0"/>
          </a:p>
        </p:txBody>
      </p:sp>
      <p:sp>
        <p:nvSpPr>
          <p:cNvPr id="41" name="正方形/長方形 40"/>
          <p:cNvSpPr/>
          <p:nvPr/>
        </p:nvSpPr>
        <p:spPr>
          <a:xfrm>
            <a:off x="5508104" y="5661248"/>
            <a:ext cx="1004519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778509" y="5661248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A4</a:t>
            </a:r>
            <a:endParaRPr lang="ja-JP" altLang="en-US" sz="2400" dirty="0"/>
          </a:p>
        </p:txBody>
      </p:sp>
      <p:sp>
        <p:nvSpPr>
          <p:cNvPr id="43" name="正方形/長方形 42"/>
          <p:cNvSpPr/>
          <p:nvPr/>
        </p:nvSpPr>
        <p:spPr>
          <a:xfrm>
            <a:off x="2487359" y="6135687"/>
            <a:ext cx="500465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440747" y="6135687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A2</a:t>
            </a:r>
            <a:endParaRPr lang="ja-JP" altLang="en-US" sz="2400" dirty="0"/>
          </a:p>
        </p:txBody>
      </p:sp>
      <p:sp>
        <p:nvSpPr>
          <p:cNvPr id="45" name="正方形/長方形 44"/>
          <p:cNvSpPr/>
          <p:nvPr/>
        </p:nvSpPr>
        <p:spPr>
          <a:xfrm>
            <a:off x="2958838" y="6135687"/>
            <a:ext cx="533042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931589" y="6135687"/>
            <a:ext cx="560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A2</a:t>
            </a:r>
            <a:endParaRPr lang="ja-JP" altLang="en-US" sz="2400" dirty="0"/>
          </a:p>
        </p:txBody>
      </p:sp>
      <p:sp>
        <p:nvSpPr>
          <p:cNvPr id="47" name="正方形/長方形 46"/>
          <p:cNvSpPr/>
          <p:nvPr/>
        </p:nvSpPr>
        <p:spPr>
          <a:xfrm>
            <a:off x="1950726" y="5661248"/>
            <a:ext cx="533042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923477" y="5661248"/>
            <a:ext cx="56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A2</a:t>
            </a:r>
            <a:endParaRPr lang="ja-JP" altLang="en-US" sz="2400" dirty="0"/>
          </a:p>
        </p:txBody>
      </p:sp>
      <p:sp>
        <p:nvSpPr>
          <p:cNvPr id="49" name="正方形/長方形 48"/>
          <p:cNvSpPr/>
          <p:nvPr/>
        </p:nvSpPr>
        <p:spPr>
          <a:xfrm>
            <a:off x="1950726" y="6135687"/>
            <a:ext cx="533042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923477" y="6135687"/>
            <a:ext cx="56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A2</a:t>
            </a:r>
            <a:endParaRPr lang="ja-JP" altLang="en-US" sz="2400" dirty="0"/>
          </a:p>
        </p:txBody>
      </p:sp>
      <p:cxnSp>
        <p:nvCxnSpPr>
          <p:cNvPr id="51" name="直線コネクタ 50"/>
          <p:cNvCxnSpPr/>
          <p:nvPr/>
        </p:nvCxnSpPr>
        <p:spPr>
          <a:xfrm>
            <a:off x="2016224" y="6237312"/>
            <a:ext cx="3235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555776" y="6237312"/>
            <a:ext cx="3235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024336" y="6237312"/>
            <a:ext cx="3235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09407" y="1628800"/>
            <a:ext cx="65789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</a:t>
            </a:r>
            <a:r>
              <a:rPr lang="en-US" altLang="ja-JP" dirty="0"/>
              <a:t>lattice: </a:t>
            </a:r>
            <a:r>
              <a:rPr lang="en-US" altLang="ja-JP" dirty="0" smtClean="0"/>
              <a:t>                                            lattice                          </a:t>
            </a:r>
            <a:r>
              <a:rPr lang="en-US" altLang="ja-JP" dirty="0" err="1" smtClean="0"/>
              <a:t>lattice</a:t>
            </a:r>
            <a:endParaRPr lang="en-US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LET: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Z3 shift </a:t>
            </a:r>
            <a:r>
              <a:rPr lang="en-US" altLang="ja-JP" dirty="0"/>
              <a:t>vector: 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Group </a:t>
            </a:r>
            <a:r>
              <a:rPr lang="en-US" altLang="ja-JP" dirty="0"/>
              <a:t>breaking</a:t>
            </a:r>
            <a:r>
              <a:rPr lang="en-US" altLang="ja-JP" dirty="0" smtClean="0"/>
              <a:t>: </a:t>
            </a:r>
          </a:p>
          <a:p>
            <a:r>
              <a:rPr lang="en-US" altLang="ja-JP" dirty="0" smtClean="0"/>
              <a:t> </a:t>
            </a:r>
          </a:p>
          <a:p>
            <a:endParaRPr lang="en-US" altLang="ja-JP" dirty="0" smtClean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54899"/>
            <a:ext cx="2173772" cy="3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1169875" cy="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78982" cy="43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492897"/>
            <a:ext cx="3744416" cy="4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6542397" cy="9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7" y="4149080"/>
            <a:ext cx="622818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6508925" y="501317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hift action</a:t>
            </a:r>
            <a:endParaRPr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499992" y="6516052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twist action</a:t>
            </a:r>
            <a:endParaRPr lang="ja-JP" altLang="en-US" dirty="0"/>
          </a:p>
        </p:txBody>
      </p:sp>
      <p:cxnSp>
        <p:nvCxnSpPr>
          <p:cNvPr id="65" name="直線矢印コネクタ 64"/>
          <p:cNvCxnSpPr/>
          <p:nvPr/>
        </p:nvCxnSpPr>
        <p:spPr>
          <a:xfrm flipH="1">
            <a:off x="5494068" y="5340922"/>
            <a:ext cx="706236" cy="32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H="1" flipV="1">
            <a:off x="3491880" y="6469483"/>
            <a:ext cx="606348" cy="19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7" name="Picture 2" descr="$&#10;t_{{\bf R}} = ( 0, \frac{2}{3}, \frac{2}{3}, \frac{2}{3} )&#10;$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56" y="6453336"/>
            <a:ext cx="1913012" cy="3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$&#10;{\bf Z}_3&#10;$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97" y="5085184"/>
            <a:ext cx="306723" cy="2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$&#10;{\bf Z}_3&#10;$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64" y="6597352"/>
            <a:ext cx="306723" cy="2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6913480" y="1196752"/>
            <a:ext cx="219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Beye</a:t>
            </a:r>
            <a:r>
              <a:rPr lang="en-US" altLang="ja-JP" sz="1400" dirty="0" smtClean="0"/>
              <a:t>, Kobayashi, Kuwakino</a:t>
            </a:r>
            <a:r>
              <a:rPr lang="en-US" altLang="ja-JP" sz="1400" dirty="0"/>
              <a:t> </a:t>
            </a:r>
          </a:p>
          <a:p>
            <a:r>
              <a:rPr lang="en-US" altLang="ja-JP" sz="1400" dirty="0" err="1" smtClean="0"/>
              <a:t>arXiv</a:t>
            </a:r>
            <a:r>
              <a:rPr lang="en-US" altLang="ja-JP" sz="1400" dirty="0"/>
              <a:t>: 1311.4687 [</a:t>
            </a:r>
            <a:r>
              <a:rPr lang="en-US" altLang="ja-JP" sz="1400" dirty="0" err="1"/>
              <a:t>hep-th</a:t>
            </a:r>
            <a:r>
              <a:rPr lang="en-US" altLang="ja-JP" sz="1400" dirty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22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499992" y="1323191"/>
            <a:ext cx="3672408" cy="40500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897002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11560" y="1467842"/>
            <a:ext cx="3922906" cy="3749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5074"/>
            <a:ext cx="3744416" cy="35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66" y="1401058"/>
            <a:ext cx="3565926" cy="38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11560" y="980728"/>
            <a:ext cx="686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Massless spectrum (                                                                                          )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11521"/>
            <a:ext cx="4648268" cy="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8186457" y="1270501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+ other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fields</a:t>
            </a:r>
            <a:endParaRPr kumimoji="1" lang="ja-JP" altLang="en-US" dirty="0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3"/>
            <a:ext cx="30243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1008112" y="5517232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Three-generation                                                              model</a:t>
            </a:r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4166" y="188640"/>
            <a:ext cx="80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</a:t>
            </a:r>
            <a:r>
              <a:rPr lang="en-US" altLang="ja-JP" sz="3200" dirty="0" smtClean="0"/>
              <a:t>left-right symmetric </a:t>
            </a:r>
            <a:r>
              <a:rPr lang="en-US" altLang="ja-JP" sz="3200" dirty="0"/>
              <a:t>model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829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499992" y="1323191"/>
            <a:ext cx="3672408" cy="40500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897002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11560" y="1467842"/>
            <a:ext cx="3922906" cy="3749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5074"/>
            <a:ext cx="3744416" cy="35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66" y="1401058"/>
            <a:ext cx="3565926" cy="38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4499992" y="1323191"/>
            <a:ext cx="3672408" cy="405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中かっこ 2"/>
          <p:cNvSpPr/>
          <p:nvPr/>
        </p:nvSpPr>
        <p:spPr>
          <a:xfrm>
            <a:off x="4355975" y="1772816"/>
            <a:ext cx="434291" cy="23042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71608" y="2348880"/>
            <a:ext cx="2668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Three-generation fields of </a:t>
            </a:r>
          </a:p>
          <a:p>
            <a:r>
              <a:rPr kumimoji="1" lang="en-US" altLang="ja-JP" dirty="0" smtClean="0"/>
              <a:t>LR symmetric model</a:t>
            </a:r>
          </a:p>
          <a:p>
            <a:r>
              <a:rPr lang="en-US" altLang="ja-JP" dirty="0" smtClean="0"/>
              <a:t>                     + </a:t>
            </a:r>
          </a:p>
          <a:p>
            <a:r>
              <a:rPr kumimoji="1" lang="en-US" altLang="ja-JP" dirty="0" smtClean="0"/>
              <a:t>        Vector-like fields</a:t>
            </a:r>
            <a:endParaRPr kumimoji="1" lang="ja-JP" altLang="en-US" dirty="0"/>
          </a:p>
        </p:txBody>
      </p:sp>
      <p:sp>
        <p:nvSpPr>
          <p:cNvPr id="23" name="右中かっこ 22"/>
          <p:cNvSpPr/>
          <p:nvPr/>
        </p:nvSpPr>
        <p:spPr>
          <a:xfrm>
            <a:off x="4425741" y="4149080"/>
            <a:ext cx="362283" cy="91223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60032" y="4293096"/>
            <a:ext cx="348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Higgs fields for                              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7618"/>
            <a:ext cx="1440160" cy="2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4365104"/>
            <a:ext cx="607419" cy="25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611560" y="980728"/>
            <a:ext cx="686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Massless spectrum (                                                                                          )</a:t>
            </a:r>
            <a:endParaRPr kumimoji="1" lang="ja-JP" altLang="en-US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11521"/>
            <a:ext cx="4648268" cy="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8186457" y="1270501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+ other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fields</a:t>
            </a:r>
            <a:endParaRPr kumimoji="1" lang="ja-JP" altLang="en-US" dirty="0"/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3"/>
            <a:ext cx="30243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1008112" y="5517232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Three-generation                                                              model</a:t>
            </a:r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Additional </a:t>
            </a:r>
            <a:r>
              <a:rPr lang="en-US" altLang="ja-JP" dirty="0"/>
              <a:t>fields are </a:t>
            </a:r>
            <a:r>
              <a:rPr lang="en-US" altLang="ja-JP" dirty="0" smtClean="0"/>
              <a:t>vector-like</a:t>
            </a:r>
            <a:endParaRPr lang="en-US" altLang="ja-JP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4166" y="188640"/>
            <a:ext cx="80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</a:t>
            </a:r>
            <a:r>
              <a:rPr lang="en-US" altLang="ja-JP" sz="3200" dirty="0" smtClean="0"/>
              <a:t>left-right symmetric </a:t>
            </a:r>
            <a:r>
              <a:rPr lang="en-US" altLang="ja-JP" sz="3200" dirty="0"/>
              <a:t>model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711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499992" y="1323191"/>
            <a:ext cx="3672408" cy="40500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897002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11560" y="1467842"/>
            <a:ext cx="3922906" cy="3749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5074"/>
            <a:ext cx="3744416" cy="35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66" y="1401058"/>
            <a:ext cx="3565926" cy="38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539552" y="1467207"/>
            <a:ext cx="3888432" cy="3750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中かっこ 21"/>
          <p:cNvSpPr/>
          <p:nvPr/>
        </p:nvSpPr>
        <p:spPr>
          <a:xfrm rot="10800000">
            <a:off x="3993693" y="2913226"/>
            <a:ext cx="434291" cy="23042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23728" y="3903439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Vector-like fields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1560" y="980728"/>
            <a:ext cx="686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Massless spectrum (                                                                                          )</a:t>
            </a:r>
            <a:endParaRPr kumimoji="1" lang="ja-JP" altLang="en-U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11521"/>
            <a:ext cx="4648268" cy="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8186457" y="1270501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+ other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fields</a:t>
            </a:r>
            <a:endParaRPr kumimoji="1" lang="ja-JP" altLang="en-US" dirty="0"/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3"/>
            <a:ext cx="30243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1008112" y="5517232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Three-generation                                                              model</a:t>
            </a:r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Additional </a:t>
            </a:r>
            <a:r>
              <a:rPr lang="en-US" altLang="ja-JP" dirty="0"/>
              <a:t>fields are </a:t>
            </a:r>
            <a:r>
              <a:rPr lang="en-US" altLang="ja-JP" dirty="0" smtClean="0"/>
              <a:t>vector-like</a:t>
            </a:r>
            <a:endParaRPr lang="en-US" altLang="ja-JP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4166" y="188640"/>
            <a:ext cx="80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</a:t>
            </a:r>
            <a:r>
              <a:rPr lang="en-US" altLang="ja-JP" sz="3200" dirty="0" smtClean="0"/>
              <a:t>left-right symmetric </a:t>
            </a:r>
            <a:r>
              <a:rPr lang="en-US" altLang="ja-JP" sz="3200" dirty="0"/>
              <a:t>model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27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499992" y="1323191"/>
            <a:ext cx="3672408" cy="40500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897002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11560" y="1467842"/>
            <a:ext cx="3922906" cy="3749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5074"/>
            <a:ext cx="3744416" cy="35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66" y="1401058"/>
            <a:ext cx="3565926" cy="38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755576" y="2492896"/>
            <a:ext cx="3672408" cy="36004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11560" y="3359921"/>
            <a:ext cx="3888432" cy="1869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357301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first two-generation is unified </a:t>
            </a:r>
            <a:r>
              <a:rPr lang="en-US" altLang="ja-JP" dirty="0" smtClean="0"/>
              <a:t>i</a:t>
            </a:r>
            <a:r>
              <a:rPr kumimoji="1" lang="en-US" altLang="ja-JP" dirty="0" smtClean="0"/>
              <a:t>nto</a:t>
            </a:r>
            <a:r>
              <a:rPr lang="en-US" altLang="ja-JP" dirty="0"/>
              <a:t> </a:t>
            </a:r>
            <a:r>
              <a:rPr lang="en-US" altLang="ja-JP" dirty="0" smtClean="0"/>
              <a:t>SU(2)F doublet.</a:t>
            </a:r>
          </a:p>
        </p:txBody>
      </p:sp>
      <p:sp>
        <p:nvSpPr>
          <p:cNvPr id="23" name="右中かっこ 22"/>
          <p:cNvSpPr/>
          <p:nvPr/>
        </p:nvSpPr>
        <p:spPr>
          <a:xfrm>
            <a:off x="7884368" y="1628800"/>
            <a:ext cx="537547" cy="1224136"/>
          </a:xfrm>
          <a:prstGeom prst="rightBrace">
            <a:avLst>
              <a:gd name="adj1" fmla="val 8333"/>
              <a:gd name="adj2" fmla="val 816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78689" y="2420888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SU(2)F</a:t>
            </a:r>
          </a:p>
          <a:p>
            <a:r>
              <a:rPr kumimoji="1" lang="en-US" altLang="ja-JP" dirty="0" err="1" smtClean="0"/>
              <a:t>flavon</a:t>
            </a:r>
            <a:endParaRPr kumimoji="1"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1560" y="980728"/>
            <a:ext cx="686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Massless spectrum (                                                                                          )</a:t>
            </a:r>
            <a:endParaRPr kumimoji="1" lang="ja-JP" altLang="en-US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11521"/>
            <a:ext cx="4648268" cy="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8186457" y="1270501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+ other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fields</a:t>
            </a:r>
            <a:endParaRPr kumimoji="1" lang="ja-JP" altLang="en-US" dirty="0"/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90" y="6117397"/>
            <a:ext cx="650592" cy="3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3"/>
            <a:ext cx="30243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1008112" y="5517232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Three-generation                                                              model</a:t>
            </a:r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Additional </a:t>
            </a:r>
            <a:r>
              <a:rPr lang="en-US" altLang="ja-JP" dirty="0"/>
              <a:t>fields are vector-like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Gauge </a:t>
            </a:r>
            <a:r>
              <a:rPr lang="en-US" altLang="ja-JP" dirty="0"/>
              <a:t>flavor symmetry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4166" y="188640"/>
            <a:ext cx="80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</a:t>
            </a:r>
            <a:r>
              <a:rPr lang="en-US" altLang="ja-JP" sz="3200" dirty="0" smtClean="0"/>
              <a:t>left-right symmetric </a:t>
            </a:r>
            <a:r>
              <a:rPr lang="en-US" altLang="ja-JP" sz="3200" dirty="0"/>
              <a:t>model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11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499992" y="1323191"/>
            <a:ext cx="3672408" cy="40500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897002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11560" y="1467842"/>
            <a:ext cx="3922906" cy="3749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5074"/>
            <a:ext cx="3744416" cy="35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66" y="1401058"/>
            <a:ext cx="3565926" cy="38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90" y="6117397"/>
            <a:ext cx="650592" cy="3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3"/>
            <a:ext cx="30243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32398"/>
            <a:ext cx="864096" cy="2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11560" y="980728"/>
            <a:ext cx="686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Massless spectrum (                                                                                          )</a:t>
            </a:r>
            <a:endParaRPr kumimoji="1" lang="ja-JP" alt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11521"/>
            <a:ext cx="4648268" cy="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8186457" y="1270501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+ other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fields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008112" y="5517232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Three-generation                                                              model</a:t>
            </a:r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Additional </a:t>
            </a:r>
            <a:r>
              <a:rPr lang="en-US" altLang="ja-JP" dirty="0"/>
              <a:t>fields are vector-like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Gauge </a:t>
            </a:r>
            <a:r>
              <a:rPr lang="en-US" altLang="ja-JP" dirty="0"/>
              <a:t>flavor symmetry 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No </a:t>
            </a:r>
            <a:r>
              <a:rPr lang="en-US" altLang="ja-JP" dirty="0"/>
              <a:t>Top Yukawa </a:t>
            </a:r>
            <a:r>
              <a:rPr lang="en-US" altLang="ja-JP" dirty="0" smtClean="0"/>
              <a:t>by three point coupling(                  ) </a:t>
            </a:r>
            <a:r>
              <a:rPr lang="en-US" altLang="ja-JP" dirty="0" smtClean="0">
                <a:sym typeface="Wingdings" panose="05000000000000000000" pitchFamily="2" charset="2"/>
              </a:rPr>
              <a:t> higher dim. coupling</a:t>
            </a:r>
            <a:endParaRPr lang="en-US" altLang="ja-JP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4166" y="188640"/>
            <a:ext cx="80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</a:t>
            </a:r>
            <a:r>
              <a:rPr lang="en-US" altLang="ja-JP" sz="3200" dirty="0" smtClean="0"/>
              <a:t>left-right symmetric </a:t>
            </a:r>
            <a:r>
              <a:rPr lang="en-US" altLang="ja-JP" sz="3200" dirty="0"/>
              <a:t>model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322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38843" y="1187460"/>
            <a:ext cx="396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Z3 asymmetric </a:t>
            </a:r>
            <a:r>
              <a:rPr lang="en-US" altLang="ja-JP" dirty="0" err="1"/>
              <a:t>orbifold</a:t>
            </a:r>
            <a:r>
              <a:rPr lang="en-US" altLang="ja-JP" dirty="0"/>
              <a:t> </a:t>
            </a:r>
            <a:r>
              <a:rPr lang="en-US" altLang="ja-JP" dirty="0" err="1"/>
              <a:t>compactification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835696" y="5956278"/>
            <a:ext cx="1440160" cy="4924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267744" y="598706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E6</a:t>
            </a:r>
            <a:endParaRPr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2" y="6042774"/>
            <a:ext cx="61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Right</a:t>
            </a:r>
            <a:endParaRPr kumimoji="1"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876256" y="5517232"/>
            <a:ext cx="562029" cy="450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35696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962084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31640" y="5618857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6876256" y="5517232"/>
            <a:ext cx="5373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U1</a:t>
            </a:r>
            <a:endParaRPr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555776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682164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327944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40583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399952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12591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471960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84599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5" name="正方形/長方形 34"/>
          <p:cNvSpPr/>
          <p:nvPr/>
        </p:nvSpPr>
        <p:spPr>
          <a:xfrm>
            <a:off x="543968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56607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6156176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282564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2339752" y="6093296"/>
            <a:ext cx="3235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09407" y="1628800"/>
            <a:ext cx="40436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</a:t>
            </a:r>
            <a:r>
              <a:rPr lang="en-US" altLang="ja-JP" dirty="0"/>
              <a:t>lattice</a:t>
            </a:r>
            <a:r>
              <a:rPr lang="en-US" altLang="ja-JP" dirty="0" smtClean="0"/>
              <a:t>:                                  lattice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LET: 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Z3 shift </a:t>
            </a:r>
            <a:r>
              <a:rPr lang="en-US" altLang="ja-JP" dirty="0"/>
              <a:t>vector: 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Group </a:t>
            </a:r>
            <a:r>
              <a:rPr lang="en-US" altLang="ja-JP" dirty="0"/>
              <a:t>breaking: </a:t>
            </a:r>
            <a:r>
              <a:rPr lang="en-US" altLang="ja-JP" dirty="0" smtClean="0"/>
              <a:t> </a:t>
            </a:r>
          </a:p>
          <a:p>
            <a:endParaRPr lang="en-US" altLang="ja-JP" dirty="0" smtClean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63985"/>
            <a:ext cx="1584176" cy="3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5064"/>
            <a:ext cx="5256584" cy="4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6181251" cy="4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583334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6148885" y="486916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hift action</a:t>
            </a:r>
            <a:endParaRPr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39952" y="6372036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twist action</a:t>
            </a:r>
            <a:endParaRPr lang="ja-JP" altLang="en-US" dirty="0"/>
          </a:p>
        </p:txBody>
      </p:sp>
      <p:cxnSp>
        <p:nvCxnSpPr>
          <p:cNvPr id="48" name="直線矢印コネクタ 47"/>
          <p:cNvCxnSpPr/>
          <p:nvPr/>
        </p:nvCxnSpPr>
        <p:spPr>
          <a:xfrm flipH="1">
            <a:off x="5134028" y="5196906"/>
            <a:ext cx="706236" cy="32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3131840" y="6325467"/>
            <a:ext cx="606348" cy="19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$&#10;t_{{\bf R}} = ( 0, \frac{2}{3}, \frac{2}{3}, \frac{2}{3} )&#10;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81328"/>
            <a:ext cx="1913012" cy="3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$&#10;{\bf Z}_3&#10;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53" y="4941168"/>
            <a:ext cx="306723" cy="2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$&#10;{\bf Z}_3&#10;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453336"/>
            <a:ext cx="306723" cy="2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899592" y="188640"/>
            <a:ext cx="768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SU(3)</a:t>
            </a:r>
            <a:r>
              <a:rPr lang="en-US" altLang="ja-JP" sz="3200" dirty="0" err="1"/>
              <a:t>xSU</a:t>
            </a:r>
            <a:r>
              <a:rPr lang="en-US" altLang="ja-JP" sz="3200" dirty="0"/>
              <a:t>(2)</a:t>
            </a:r>
            <a:r>
              <a:rPr lang="en-US" altLang="ja-JP" sz="3200" dirty="0" err="1"/>
              <a:t>xU</a:t>
            </a:r>
            <a:r>
              <a:rPr lang="en-US" altLang="ja-JP" sz="3200" dirty="0"/>
              <a:t>(1) model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029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19872" y="332656"/>
            <a:ext cx="2355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Introduction 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619508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dirty="0" smtClean="0"/>
              <a:t> 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tring </a:t>
            </a:r>
            <a:r>
              <a:rPr kumimoji="1" lang="en-US" altLang="ja-JP" dirty="0" smtClean="0">
                <a:sym typeface="Wingdings" pitchFamily="2" charset="2"/>
              </a:rPr>
              <a:t>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Standard Model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187624" y="292494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 (Supersymmetric) Standard Model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-- </a:t>
            </a:r>
            <a:r>
              <a:rPr lang="en-US" altLang="ja-JP" dirty="0"/>
              <a:t>We have to realize </a:t>
            </a:r>
            <a:r>
              <a:rPr lang="en-US" altLang="ja-JP" dirty="0">
                <a:solidFill>
                  <a:srgbClr val="FF0000"/>
                </a:solidFill>
              </a:rPr>
              <a:t>all</a:t>
            </a:r>
            <a:r>
              <a:rPr lang="en-US" altLang="ja-JP" dirty="0"/>
              <a:t> properties of Standard model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187624" y="198884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 </a:t>
            </a:r>
            <a:r>
              <a:rPr lang="en-US" altLang="ja-JP" dirty="0" smtClean="0"/>
              <a:t> String theory </a:t>
            </a:r>
          </a:p>
          <a:p>
            <a:r>
              <a:rPr lang="en-US" altLang="ja-JP" dirty="0" smtClean="0"/>
              <a:t>    -- A candidate which describe quantum gravity and unify four forces</a:t>
            </a:r>
          </a:p>
          <a:p>
            <a:r>
              <a:rPr lang="en-US" altLang="ja-JP" dirty="0" smtClean="0"/>
              <a:t>    -- Is it possible to realize phenomenological properties of Standard Model ?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619672" y="3501008"/>
            <a:ext cx="6102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Four-dimensions,</a:t>
            </a:r>
          </a:p>
          <a:p>
            <a:r>
              <a:rPr lang="en-US" altLang="ja-JP" sz="1600" dirty="0" smtClean="0"/>
              <a:t>N=1 </a:t>
            </a:r>
            <a:r>
              <a:rPr lang="en-US" altLang="ja-JP" sz="1600" dirty="0" err="1" smtClean="0"/>
              <a:t>supersymmetry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Standard model group( SU(3)*SU(2)*U(1) ),</a:t>
            </a:r>
          </a:p>
          <a:p>
            <a:r>
              <a:rPr lang="en-US" altLang="ja-JP" sz="1600" dirty="0" smtClean="0"/>
              <a:t>Three generations,</a:t>
            </a:r>
          </a:p>
          <a:p>
            <a:r>
              <a:rPr lang="en-US" altLang="ja-JP" sz="1600" dirty="0" smtClean="0"/>
              <a:t>Quarks, Leptons and Higgs,</a:t>
            </a:r>
          </a:p>
          <a:p>
            <a:r>
              <a:rPr lang="en-US" altLang="ja-JP" sz="1600" dirty="0" smtClean="0"/>
              <a:t>No exotics,</a:t>
            </a:r>
          </a:p>
          <a:p>
            <a:r>
              <a:rPr lang="en-US" altLang="ja-JP" sz="1600" dirty="0"/>
              <a:t>Yukawa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hierarchy,</a:t>
            </a:r>
          </a:p>
          <a:p>
            <a:r>
              <a:rPr lang="en-US" altLang="ja-JP" sz="1600" dirty="0"/>
              <a:t>Proton longevity,</a:t>
            </a:r>
            <a:endParaRPr lang="en-US" altLang="ja-JP" sz="1600" dirty="0" smtClean="0"/>
          </a:p>
          <a:p>
            <a:r>
              <a:rPr lang="en-US" altLang="ja-JP" sz="1600" dirty="0" smtClean="0"/>
              <a:t>R-parity,</a:t>
            </a:r>
          </a:p>
          <a:p>
            <a:r>
              <a:rPr lang="en-US" altLang="ja-JP" sz="1600" dirty="0" smtClean="0"/>
              <a:t>Doublet-triplet splitting,</a:t>
            </a:r>
          </a:p>
          <a:p>
            <a:r>
              <a:rPr lang="en-US" altLang="ja-JP" sz="1600" dirty="0" err="1" smtClean="0"/>
              <a:t>Moduli</a:t>
            </a:r>
            <a:r>
              <a:rPr lang="en-US" altLang="ja-JP" sz="1600" dirty="0" smtClean="0"/>
              <a:t> stabilization,</a:t>
            </a:r>
          </a:p>
          <a:p>
            <a:r>
              <a:rPr lang="en-US" altLang="ja-JP" sz="1600" dirty="0" smtClean="0"/>
              <a:t>...</a:t>
            </a:r>
            <a:endParaRPr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4499992" y="4915525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If we believe string theory as </a:t>
            </a:r>
          </a:p>
          <a:p>
            <a:r>
              <a:rPr lang="en-US" altLang="ja-JP" sz="2000" dirty="0" smtClean="0"/>
              <a:t>the fundamental theory of our nature, </a:t>
            </a:r>
          </a:p>
          <a:p>
            <a:r>
              <a:rPr lang="en-US" altLang="ja-JP" sz="2000" dirty="0" smtClean="0"/>
              <a:t>we have to realize standard model as </a:t>
            </a:r>
          </a:p>
          <a:p>
            <a:r>
              <a:rPr lang="en-US" altLang="ja-JP" sz="2000" dirty="0" smtClean="0"/>
              <a:t>the effective theory of string theory !</a:t>
            </a:r>
            <a:endParaRPr lang="en-US" altLang="ja-JP" sz="2000" dirty="0"/>
          </a:p>
        </p:txBody>
      </p:sp>
      <p:sp>
        <p:nvSpPr>
          <p:cNvPr id="26" name="角丸四角形 25"/>
          <p:cNvSpPr/>
          <p:nvPr/>
        </p:nvSpPr>
        <p:spPr>
          <a:xfrm>
            <a:off x="4355976" y="4797152"/>
            <a:ext cx="4464496" cy="15841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979712" y="1556792"/>
            <a:ext cx="3672408" cy="30243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73" y="1628800"/>
            <a:ext cx="3544639" cy="284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67544" y="1052736"/>
            <a:ext cx="744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Massless spectrum (                                                                                               )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119244"/>
            <a:ext cx="4861174" cy="30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970463" y="4892967"/>
            <a:ext cx="532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Three-generation                                                    model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"</a:t>
            </a:r>
            <a:r>
              <a:rPr lang="en-US" altLang="ja-JP" dirty="0"/>
              <a:t>3"-generation </a:t>
            </a:r>
            <a:r>
              <a:rPr lang="en-US" altLang="ja-JP" dirty="0" smtClean="0"/>
              <a:t>comes </a:t>
            </a:r>
            <a:r>
              <a:rPr lang="en-US" altLang="ja-JP" dirty="0"/>
              <a:t>from a degeneracy "</a:t>
            </a:r>
            <a:r>
              <a:rPr lang="en-US" altLang="ja-JP" dirty="0" smtClean="0"/>
              <a:t>3“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Additional </a:t>
            </a:r>
            <a:r>
              <a:rPr lang="en-US" altLang="ja-JP" dirty="0"/>
              <a:t>fields are vector-like</a:t>
            </a:r>
            <a:endParaRPr kumimoji="1"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Top </a:t>
            </a:r>
            <a:r>
              <a:rPr lang="en-US" altLang="ja-JP" dirty="0"/>
              <a:t>Yukawa from twisted </a:t>
            </a:r>
            <a:r>
              <a:rPr lang="en-US" altLang="ja-JP" dirty="0" smtClean="0"/>
              <a:t>sector</a:t>
            </a:r>
            <a:endParaRPr lang="en-US" altLang="ja-JP" dirty="0" smtClean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08" y="4959751"/>
            <a:ext cx="2574604" cy="26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796136" y="152717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+ other fields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128" y="2435404"/>
            <a:ext cx="2668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Three-generation fields of </a:t>
            </a:r>
          </a:p>
          <a:p>
            <a:r>
              <a:rPr kumimoji="1" lang="en-US" altLang="ja-JP" dirty="0" smtClean="0"/>
              <a:t>         SUSY SM model</a:t>
            </a:r>
          </a:p>
          <a:p>
            <a:r>
              <a:rPr lang="en-US" altLang="ja-JP" dirty="0" smtClean="0"/>
              <a:t>                     + </a:t>
            </a:r>
          </a:p>
          <a:p>
            <a:r>
              <a:rPr kumimoji="1" lang="en-US" altLang="ja-JP" dirty="0" smtClean="0"/>
              <a:t>        Vector-like fields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9592" y="188640"/>
            <a:ext cx="768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Z3 three </a:t>
            </a:r>
            <a:r>
              <a:rPr lang="en-US" altLang="ja-JP" sz="3200" dirty="0"/>
              <a:t>generation SU(3)</a:t>
            </a:r>
            <a:r>
              <a:rPr lang="en-US" altLang="ja-JP" sz="3200" dirty="0" err="1"/>
              <a:t>xSU</a:t>
            </a:r>
            <a:r>
              <a:rPr lang="en-US" altLang="ja-JP" sz="3200" dirty="0"/>
              <a:t>(2)</a:t>
            </a:r>
            <a:r>
              <a:rPr lang="en-US" altLang="ja-JP" sz="3200" dirty="0" err="1"/>
              <a:t>xU</a:t>
            </a:r>
            <a:r>
              <a:rPr lang="en-US" altLang="ja-JP" sz="3200" dirty="0"/>
              <a:t>(1) model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24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38843" y="1187460"/>
            <a:ext cx="396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Z6 </a:t>
            </a:r>
            <a:r>
              <a:rPr lang="en-US" altLang="ja-JP" dirty="0"/>
              <a:t>asymmetric </a:t>
            </a:r>
            <a:r>
              <a:rPr lang="en-US" altLang="ja-JP" dirty="0" err="1"/>
              <a:t>orbifold</a:t>
            </a:r>
            <a:r>
              <a:rPr lang="en-US" altLang="ja-JP" dirty="0"/>
              <a:t> </a:t>
            </a:r>
            <a:r>
              <a:rPr lang="en-US" altLang="ja-JP" dirty="0" err="1"/>
              <a:t>compactification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188640"/>
            <a:ext cx="768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Z6 three </a:t>
            </a:r>
            <a:r>
              <a:rPr lang="en-US" altLang="ja-JP" sz="3200" dirty="0"/>
              <a:t>generation SU(3)</a:t>
            </a:r>
            <a:r>
              <a:rPr lang="en-US" altLang="ja-JP" sz="3200" dirty="0" err="1"/>
              <a:t>xSU</a:t>
            </a:r>
            <a:r>
              <a:rPr lang="en-US" altLang="ja-JP" sz="3200" dirty="0"/>
              <a:t>(2)</a:t>
            </a:r>
            <a:r>
              <a:rPr lang="en-US" altLang="ja-JP" sz="3200" dirty="0" err="1"/>
              <a:t>xU</a:t>
            </a:r>
            <a:r>
              <a:rPr lang="en-US" altLang="ja-JP" sz="3200" dirty="0"/>
              <a:t>(1) model</a:t>
            </a:r>
            <a:endParaRPr lang="ja-JP" altLang="en-US" sz="3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835696" y="5956278"/>
            <a:ext cx="1440160" cy="4924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267744" y="598706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E6</a:t>
            </a:r>
            <a:endParaRPr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2" y="6042774"/>
            <a:ext cx="61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Right</a:t>
            </a:r>
            <a:endParaRPr kumimoji="1"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876256" y="5517232"/>
            <a:ext cx="562029" cy="450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35696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962084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31640" y="5618857"/>
            <a:ext cx="291624" cy="282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Left</a:t>
            </a:r>
            <a:endParaRPr kumimoji="1"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6876256" y="5517232"/>
            <a:ext cx="5373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U1</a:t>
            </a:r>
            <a:endParaRPr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555776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682164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327944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40583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399952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12591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471960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84599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5" name="正方形/長方形 34"/>
          <p:cNvSpPr/>
          <p:nvPr/>
        </p:nvSpPr>
        <p:spPr>
          <a:xfrm>
            <a:off x="5439688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566076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6156176" y="5517232"/>
            <a:ext cx="716488" cy="450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282564" y="551723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A3</a:t>
            </a:r>
            <a:endParaRPr lang="ja-JP" altLang="en-US" sz="2400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2339752" y="6093296"/>
            <a:ext cx="3235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09407" y="1628800"/>
            <a:ext cx="40436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</a:t>
            </a:r>
            <a:r>
              <a:rPr lang="en-US" altLang="ja-JP" dirty="0"/>
              <a:t>lattice</a:t>
            </a:r>
            <a:r>
              <a:rPr lang="en-US" altLang="ja-JP" dirty="0" smtClean="0"/>
              <a:t>:                                  lattice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LET: 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Z6 shift </a:t>
            </a:r>
            <a:r>
              <a:rPr lang="en-US" altLang="ja-JP" dirty="0"/>
              <a:t>vector: 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Group </a:t>
            </a:r>
            <a:r>
              <a:rPr lang="en-US" altLang="ja-JP" dirty="0"/>
              <a:t>breaking: </a:t>
            </a:r>
            <a:r>
              <a:rPr lang="en-US" altLang="ja-JP" dirty="0" smtClean="0"/>
              <a:t> </a:t>
            </a:r>
          </a:p>
          <a:p>
            <a:endParaRPr lang="en-US" altLang="ja-JP" dirty="0" smtClean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63985"/>
            <a:ext cx="1584176" cy="3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5064"/>
            <a:ext cx="5463384" cy="4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\begin{align*}&#10; V = &amp; ( 0,0, -4 \omega^{A_3}_{3}, 4 \omega^{A_3}_{3}, 2 \omega^{A_3}_{2},\omega^{A_3}_{1} + 5 \omega^{A_3}_{3} - \alpha^{A_3}_{1} - \alpha^{A_3}_{2}, \\&#10;&amp; \omega^{A_3}_{1} + 2 \omega^{A_3}_{2} + \omega^{A_3}_{3},0,0)/6 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54" y="2797746"/>
            <a:ext cx="6310186" cy="7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$&#10;SU(4)^7 \times U(1) &#10;\to&#10;SU(4)^2 \times SU(3)^2 \times SU(2)^4 \times U(1)^8 &#10;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07" y="3864763"/>
            <a:ext cx="6213033" cy="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5860853" y="486916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hift action</a:t>
            </a:r>
            <a:endParaRPr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851920" y="6372036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twist action</a:t>
            </a:r>
            <a:endParaRPr lang="ja-JP" altLang="en-US" dirty="0"/>
          </a:p>
        </p:txBody>
      </p:sp>
      <p:pic>
        <p:nvPicPr>
          <p:cNvPr id="1034" name="Picture 10" descr="$&#10;{\bf Z}_6&#10;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32" y="4941168"/>
            <a:ext cx="315912" cy="2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$&#10;{\bf Z}_6&#10;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08" y="6453336"/>
            <a:ext cx="315912" cy="2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>
            <a:off x="4845996" y="5196906"/>
            <a:ext cx="706236" cy="32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2843808" y="6325467"/>
            <a:ext cx="606348" cy="19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6" name="Picture 12" descr="$&#10;t_{{\bf R}} = ( 0, \frac{7}{6}, \frac{1}{6}, \frac{2}{3} )&#10;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44" y="6381328"/>
            <a:ext cx="1900944" cy="3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907704" y="2060848"/>
            <a:ext cx="2232248" cy="296800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67544" y="1052736"/>
            <a:ext cx="818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Massless spectrum (                                                                                                                   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70463" y="5385990"/>
            <a:ext cx="548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Three-generation                                                       model</a:t>
            </a:r>
          </a:p>
          <a:p>
            <a:r>
              <a:rPr lang="ja-JP" altLang="en-US" dirty="0" smtClean="0"/>
              <a:t>・ </a:t>
            </a:r>
            <a:r>
              <a:rPr lang="en-US" altLang="ja-JP" dirty="0"/>
              <a:t>N</a:t>
            </a:r>
            <a:r>
              <a:rPr lang="en-US" altLang="ja-JP" dirty="0" smtClean="0"/>
              <a:t>umber of massless states : fewer than Z3 cases</a:t>
            </a:r>
          </a:p>
        </p:txBody>
      </p:sp>
      <p:pic>
        <p:nvPicPr>
          <p:cNvPr id="4098" name="Picture 2" descr="$&#10;SU(3)_{{\rm C}} \times SU(2)_{{\rm L}} \times SU(4)^2 \times SU(3) \times SU(2)^3 \times U(1)^8 &#10;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5904656" cy="2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begin{align*}&#10;&amp; {\rm all} : 75 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20" y="4638005"/>
            <a:ext cx="940563" cy="2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begin{align*}&#10;&amp; {\rm all} : 147 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69" y="4647297"/>
            <a:ext cx="1107951" cy="2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5436096" y="162880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cf</a:t>
            </a:r>
            <a:r>
              <a:rPr lang="en-US" altLang="ja-JP" dirty="0" smtClean="0"/>
              <a:t> : Z3 model </a:t>
            </a:r>
            <a:endParaRPr kumimoji="1" lang="ja-JP" altLang="en-US" dirty="0"/>
          </a:p>
        </p:txBody>
      </p:sp>
      <p:sp>
        <p:nvSpPr>
          <p:cNvPr id="2" name="大かっこ 1"/>
          <p:cNvSpPr/>
          <p:nvPr/>
        </p:nvSpPr>
        <p:spPr>
          <a:xfrm>
            <a:off x="5148064" y="1710100"/>
            <a:ext cx="3096344" cy="3262426"/>
          </a:xfrm>
          <a:prstGeom prst="bracketPair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8" name="Picture 12" descr="$&#10;SU(3)_{{\rm C}} \times SU(2)_{{\rm L}} \times U(1) &#10;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488302"/>
            <a:ext cx="2736304" cy="2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827584" y="188640"/>
            <a:ext cx="768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Z6 three </a:t>
            </a:r>
            <a:r>
              <a:rPr lang="en-US" altLang="ja-JP" sz="3200" dirty="0"/>
              <a:t>generation SU(3)</a:t>
            </a:r>
            <a:r>
              <a:rPr lang="en-US" altLang="ja-JP" sz="3200" dirty="0" err="1"/>
              <a:t>xSU</a:t>
            </a:r>
            <a:r>
              <a:rPr lang="en-US" altLang="ja-JP" sz="3200" dirty="0"/>
              <a:t>(2)</a:t>
            </a:r>
            <a:r>
              <a:rPr lang="en-US" altLang="ja-JP" sz="3200" dirty="0" err="1"/>
              <a:t>xU</a:t>
            </a:r>
            <a:r>
              <a:rPr lang="en-US" altLang="ja-JP" sz="3200" dirty="0"/>
              <a:t>(1) model</a:t>
            </a:r>
            <a:endParaRPr lang="ja-JP" altLang="en-US" sz="3200" dirty="0"/>
          </a:p>
        </p:txBody>
      </p:sp>
      <p:pic>
        <p:nvPicPr>
          <p:cNvPr id="1026" name="Picture 2" descr="\begin{align*}&#10;&amp;( {\bf 3}, {\bf 2} ) : 3 \\&#10;&amp;( {\bf 3}, {\bf 1} ) : 7 \\&#10;&amp;( \bar{{\bf 3}}, {\bf 1} ) : 13 \\&#10;&amp;( {\bf 1}, {\bf 2} ) : 13 \\&#10;&amp; {\rm others} : 39 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1400"/>
            <a:ext cx="1342823" cy="21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&amp;( {\bf 3}, {\bf 2} ) : 3 \\&#10;&amp;( {\bf 3}, {\bf 1} ) : 6 \\&#10;&amp;( \bar{{\bf 3}}, {\bf 1} ) : 12 \\&#10;&amp;( {\bf 1}, {\bf 2} ) : 27 \\&#10;&amp; {\rm others} : 99 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92119"/>
            <a:ext cx="1373983" cy="21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403648" y="2206019"/>
            <a:ext cx="6102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Four-dimensions,</a:t>
            </a:r>
          </a:p>
          <a:p>
            <a:r>
              <a:rPr lang="en-US" altLang="ja-JP" dirty="0" smtClean="0"/>
              <a:t>N=1 </a:t>
            </a:r>
            <a:r>
              <a:rPr lang="en-US" altLang="ja-JP" dirty="0" err="1" smtClean="0"/>
              <a:t>supersymmetry</a:t>
            </a:r>
            <a:r>
              <a:rPr lang="en-US" altLang="ja-JP" dirty="0" smtClean="0"/>
              <a:t>,</a:t>
            </a:r>
          </a:p>
          <a:p>
            <a:r>
              <a:rPr lang="en-US" altLang="ja-JP" dirty="0" smtClean="0"/>
              <a:t>Standard model group( SU(3)*SU(2)*U(1) ), LR symmetric group</a:t>
            </a:r>
          </a:p>
          <a:p>
            <a:r>
              <a:rPr lang="en-US" altLang="ja-JP" dirty="0" smtClean="0"/>
              <a:t>Three generations,</a:t>
            </a:r>
          </a:p>
          <a:p>
            <a:r>
              <a:rPr lang="en-US" altLang="ja-JP" dirty="0" smtClean="0"/>
              <a:t>Quarks, Leptons and Higgs,</a:t>
            </a:r>
          </a:p>
          <a:p>
            <a:r>
              <a:rPr lang="en-US" altLang="ja-JP" dirty="0" smtClean="0"/>
              <a:t>No exotics</a:t>
            </a:r>
            <a:r>
              <a:rPr lang="en-US" altLang="ja-JP" dirty="0"/>
              <a:t> </a:t>
            </a:r>
            <a:r>
              <a:rPr lang="en-US" altLang="ja-JP" dirty="0" smtClean="0"/>
              <a:t>(vector-like)</a:t>
            </a:r>
          </a:p>
          <a:p>
            <a:r>
              <a:rPr lang="en-US" altLang="ja-JP" dirty="0" smtClean="0"/>
              <a:t>Top quark mass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Other quark masses (Charm quark mass)</a:t>
            </a:r>
          </a:p>
          <a:p>
            <a:r>
              <a:rPr lang="en-US" altLang="ja-JP" dirty="0" smtClean="0"/>
              <a:t>Proton stability,</a:t>
            </a:r>
          </a:p>
          <a:p>
            <a:r>
              <a:rPr lang="en-US" altLang="ja-JP" dirty="0" smtClean="0"/>
              <a:t>R-parity,</a:t>
            </a:r>
          </a:p>
          <a:p>
            <a:r>
              <a:rPr lang="en-US" altLang="ja-JP" dirty="0" smtClean="0"/>
              <a:t>Doublet-triplet splitting,</a:t>
            </a:r>
          </a:p>
          <a:p>
            <a:r>
              <a:rPr lang="en-US" altLang="ja-JP" dirty="0" err="1" smtClean="0"/>
              <a:t>Moduli</a:t>
            </a:r>
            <a:r>
              <a:rPr lang="en-US" altLang="ja-JP" dirty="0" smtClean="0"/>
              <a:t> stabilization,</a:t>
            </a:r>
          </a:p>
          <a:p>
            <a:r>
              <a:rPr lang="en-US" altLang="ja-JP" dirty="0" smtClean="0"/>
              <a:t>...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012160" y="4725144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Need further model building from other </a:t>
            </a:r>
            <a:r>
              <a:rPr lang="en-US" altLang="ja-JP" dirty="0" err="1" smtClean="0">
                <a:sym typeface="Wingdings" pitchFamily="2" charset="2"/>
              </a:rPr>
              <a:t>Narain</a:t>
            </a:r>
            <a:r>
              <a:rPr lang="en-US" altLang="ja-JP" dirty="0" smtClean="0">
                <a:sym typeface="Wingdings" pitchFamily="2" charset="2"/>
              </a:rPr>
              <a:t> lattices and effective theory analysis</a:t>
            </a:r>
          </a:p>
          <a:p>
            <a:r>
              <a:rPr lang="en-US" altLang="ja-JP" dirty="0" smtClean="0">
                <a:sym typeface="Wingdings" pitchFamily="2" charset="2"/>
              </a:rPr>
              <a:t>( Z6, Z12, Z2xZ2, … )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475656" y="3050951"/>
            <a:ext cx="4032448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97593" y="332656"/>
            <a:ext cx="6558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SUSY SM in </a:t>
            </a:r>
            <a:r>
              <a:rPr lang="en-US" altLang="ja-JP" sz="3200" dirty="0" smtClean="0"/>
              <a:t>asymmetric </a:t>
            </a:r>
            <a:r>
              <a:rPr lang="en-US" altLang="ja-JP" sz="3200" dirty="0" err="1"/>
              <a:t>orbifold</a:t>
            </a:r>
            <a:r>
              <a:rPr lang="en-US" altLang="ja-JP" sz="3200" dirty="0"/>
              <a:t> </a:t>
            </a:r>
            <a:r>
              <a:rPr lang="en-US" altLang="ja-JP" sz="3200" dirty="0" err="1"/>
              <a:t>vacua</a:t>
            </a:r>
            <a:endParaRPr lang="ja-JP" altLang="en-US" sz="32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187624" y="1475492"/>
            <a:ext cx="7308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ym typeface="Wingdings" pitchFamily="2" charset="2"/>
              </a:rPr>
              <a:t>・ </a:t>
            </a:r>
            <a:r>
              <a:rPr lang="en-US" altLang="ja-JP" dirty="0">
                <a:sym typeface="Wingdings" pitchFamily="2" charset="2"/>
              </a:rPr>
              <a:t>At this stage, we </a:t>
            </a:r>
            <a:r>
              <a:rPr lang="en-US" altLang="ja-JP" dirty="0" smtClean="0">
                <a:sym typeface="Wingdings" pitchFamily="2" charset="2"/>
              </a:rPr>
              <a:t>performed </a:t>
            </a:r>
            <a:r>
              <a:rPr lang="en-US" altLang="ja-JP" dirty="0">
                <a:sym typeface="Wingdings" pitchFamily="2" charset="2"/>
              </a:rPr>
              <a:t>model buildings from several lattices of 90 lattices</a:t>
            </a:r>
            <a:r>
              <a:rPr lang="en-US" altLang="ja-JP" dirty="0" smtClean="0">
                <a:sym typeface="Wingdings" pitchFamily="2" charset="2"/>
              </a:rPr>
              <a:t>, and get </a:t>
            </a:r>
            <a:r>
              <a:rPr lang="en-US" altLang="ja-JP" dirty="0">
                <a:sym typeface="Wingdings" pitchFamily="2" charset="2"/>
              </a:rPr>
              <a:t>models with</a:t>
            </a:r>
          </a:p>
          <a:p>
            <a:endParaRPr lang="en-US" altLang="ja-JP" dirty="0" smtClean="0">
              <a:sym typeface="Wingdings" pitchFamily="2" charset="2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475656" y="3338983"/>
            <a:ext cx="1800200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右中かっこ 14"/>
          <p:cNvSpPr/>
          <p:nvPr/>
        </p:nvSpPr>
        <p:spPr>
          <a:xfrm>
            <a:off x="7450077" y="2042839"/>
            <a:ext cx="434291" cy="23042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中かっこ 16"/>
          <p:cNvSpPr/>
          <p:nvPr/>
        </p:nvSpPr>
        <p:spPr>
          <a:xfrm>
            <a:off x="5508104" y="4419103"/>
            <a:ext cx="434291" cy="1645151"/>
          </a:xfrm>
          <a:prstGeom prst="rightBrac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956376" y="3041659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ym typeface="Wingdings" pitchFamily="2" charset="2"/>
              </a:rPr>
              <a:t>R</a:t>
            </a:r>
            <a:r>
              <a:rPr lang="en-US" altLang="ja-JP" dirty="0" smtClean="0">
                <a:sym typeface="Wingdings" pitchFamily="2" charset="2"/>
              </a:rPr>
              <a:t>ealized</a:t>
            </a:r>
          </a:p>
        </p:txBody>
      </p:sp>
    </p:spTree>
    <p:extLst>
      <p:ext uri="{BB962C8B-B14F-4D97-AF65-F5344CB8AC3E}">
        <p14:creationId xmlns:p14="http://schemas.microsoft.com/office/powerpoint/2010/main" val="31812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5" name="Picture 4" descr="$ SU(3)_C \times SU(2)_L \times U(1)_Y \times U(1)^{n}\times SU(N_1) \times SU(N_2)  $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284984"/>
            <a:ext cx="6192688" cy="2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719572" y="2780928"/>
            <a:ext cx="730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ym typeface="Wingdings" pitchFamily="2" charset="2"/>
              </a:rPr>
              <a:t>・</a:t>
            </a:r>
            <a:r>
              <a:rPr lang="en-US" altLang="ja-JP" dirty="0" smtClean="0">
                <a:sym typeface="Wingdings" pitchFamily="2" charset="2"/>
              </a:rPr>
              <a:t>Strong dynamics in hidden </a:t>
            </a:r>
            <a:r>
              <a:rPr lang="en-US" altLang="ja-JP" dirty="0" smtClean="0">
                <a:sym typeface="Wingdings" pitchFamily="2" charset="2"/>
              </a:rPr>
              <a:t>sector</a:t>
            </a:r>
            <a:r>
              <a:rPr lang="ja-JP" altLang="en-US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(enhancement point)</a:t>
            </a:r>
            <a:endParaRPr lang="en-US" altLang="ja-JP" dirty="0" smtClean="0">
              <a:sym typeface="Wingdings" pitchFamily="2" charset="2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508103" y="3645024"/>
            <a:ext cx="20162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19572" y="1340768"/>
            <a:ext cx="730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sym typeface="Wingdings" pitchFamily="2" charset="2"/>
              </a:rPr>
              <a:t>Toward moduli stabilization in heterotic string theory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83568" y="1835532"/>
            <a:ext cx="730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ym typeface="Wingdings" pitchFamily="2" charset="2"/>
              </a:rPr>
              <a:t>・</a:t>
            </a:r>
            <a:r>
              <a:rPr lang="en-US" altLang="ja-JP" dirty="0" smtClean="0">
                <a:sym typeface="Wingdings" pitchFamily="2" charset="2"/>
              </a:rPr>
              <a:t>In asymmetric </a:t>
            </a:r>
            <a:r>
              <a:rPr lang="en-US" altLang="ja-JP" dirty="0" err="1" smtClean="0">
                <a:sym typeface="Wingdings" pitchFamily="2" charset="2"/>
              </a:rPr>
              <a:t>orbifolds</a:t>
            </a:r>
            <a:r>
              <a:rPr lang="en-US" altLang="ja-JP" dirty="0" smtClean="0">
                <a:sym typeface="Wingdings" pitchFamily="2" charset="2"/>
              </a:rPr>
              <a:t>, number of geometrical moduli is small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83568" y="2276872"/>
            <a:ext cx="730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ym typeface="Wingdings" pitchFamily="2" charset="2"/>
              </a:rPr>
              <a:t>・</a:t>
            </a:r>
            <a:r>
              <a:rPr lang="en-US" altLang="ja-JP" dirty="0" smtClean="0">
                <a:sym typeface="Wingdings" pitchFamily="2" charset="2"/>
              </a:rPr>
              <a:t>3-generation model with a </a:t>
            </a:r>
            <a:r>
              <a:rPr lang="en-US" altLang="ja-JP" dirty="0" err="1" smtClean="0">
                <a:sym typeface="Wingdings" pitchFamily="2" charset="2"/>
              </a:rPr>
              <a:t>dilaton</a:t>
            </a:r>
            <a:r>
              <a:rPr lang="en-US" altLang="ja-JP" dirty="0" smtClean="0">
                <a:sym typeface="Wingdings" pitchFamily="2" charset="2"/>
              </a:rPr>
              <a:t> field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079612" y="3779748"/>
            <a:ext cx="385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 Potential for a </a:t>
            </a:r>
            <a:r>
              <a:rPr lang="en-US" altLang="ja-JP" dirty="0" err="1" smtClean="0">
                <a:sym typeface="Wingdings" panose="05000000000000000000" pitchFamily="2" charset="2"/>
              </a:rPr>
              <a:t>dilaton</a:t>
            </a:r>
            <a:r>
              <a:rPr lang="en-US" altLang="ja-JP" dirty="0" smtClean="0">
                <a:sym typeface="Wingdings" panose="05000000000000000000" pitchFamily="2" charset="2"/>
              </a:rPr>
              <a:t> field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97593" y="332656"/>
            <a:ext cx="6558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SUSY SM in </a:t>
            </a:r>
            <a:r>
              <a:rPr lang="en-US" altLang="ja-JP" sz="3200" dirty="0" smtClean="0"/>
              <a:t>asymmetric </a:t>
            </a:r>
            <a:r>
              <a:rPr lang="en-US" altLang="ja-JP" sz="3200" dirty="0" err="1"/>
              <a:t>orbifold</a:t>
            </a:r>
            <a:r>
              <a:rPr lang="en-US" altLang="ja-JP" sz="3200" dirty="0"/>
              <a:t> </a:t>
            </a:r>
            <a:r>
              <a:rPr lang="en-US" altLang="ja-JP" sz="3200" dirty="0" err="1"/>
              <a:t>vacua</a:t>
            </a:r>
            <a:endParaRPr lang="ja-JP" altLang="en-US" sz="32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2627784" y="4365104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627784" y="6093296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2743200" y="4411133"/>
            <a:ext cx="2218267" cy="1456267"/>
          </a:xfrm>
          <a:custGeom>
            <a:avLst/>
            <a:gdLst>
              <a:gd name="connsiteX0" fmla="*/ 0 w 2218267"/>
              <a:gd name="connsiteY0" fmla="*/ 0 h 1456267"/>
              <a:gd name="connsiteX1" fmla="*/ 8467 w 2218267"/>
              <a:gd name="connsiteY1" fmla="*/ 245534 h 1456267"/>
              <a:gd name="connsiteX2" fmla="*/ 25400 w 2218267"/>
              <a:gd name="connsiteY2" fmla="*/ 389467 h 1456267"/>
              <a:gd name="connsiteX3" fmla="*/ 42333 w 2218267"/>
              <a:gd name="connsiteY3" fmla="*/ 457200 h 1456267"/>
              <a:gd name="connsiteX4" fmla="*/ 50800 w 2218267"/>
              <a:gd name="connsiteY4" fmla="*/ 491067 h 1456267"/>
              <a:gd name="connsiteX5" fmla="*/ 67733 w 2218267"/>
              <a:gd name="connsiteY5" fmla="*/ 516467 h 1456267"/>
              <a:gd name="connsiteX6" fmla="*/ 84667 w 2218267"/>
              <a:gd name="connsiteY6" fmla="*/ 567267 h 1456267"/>
              <a:gd name="connsiteX7" fmla="*/ 101600 w 2218267"/>
              <a:gd name="connsiteY7" fmla="*/ 618067 h 1456267"/>
              <a:gd name="connsiteX8" fmla="*/ 110067 w 2218267"/>
              <a:gd name="connsiteY8" fmla="*/ 643467 h 1456267"/>
              <a:gd name="connsiteX9" fmla="*/ 127000 w 2218267"/>
              <a:gd name="connsiteY9" fmla="*/ 677334 h 1456267"/>
              <a:gd name="connsiteX10" fmla="*/ 135467 w 2218267"/>
              <a:gd name="connsiteY10" fmla="*/ 702734 h 1456267"/>
              <a:gd name="connsiteX11" fmla="*/ 152400 w 2218267"/>
              <a:gd name="connsiteY11" fmla="*/ 728134 h 1456267"/>
              <a:gd name="connsiteX12" fmla="*/ 169333 w 2218267"/>
              <a:gd name="connsiteY12" fmla="*/ 778934 h 1456267"/>
              <a:gd name="connsiteX13" fmla="*/ 177800 w 2218267"/>
              <a:gd name="connsiteY13" fmla="*/ 804334 h 1456267"/>
              <a:gd name="connsiteX14" fmla="*/ 228600 w 2218267"/>
              <a:gd name="connsiteY14" fmla="*/ 863600 h 1456267"/>
              <a:gd name="connsiteX15" fmla="*/ 262467 w 2218267"/>
              <a:gd name="connsiteY15" fmla="*/ 897467 h 1456267"/>
              <a:gd name="connsiteX16" fmla="*/ 304800 w 2218267"/>
              <a:gd name="connsiteY16" fmla="*/ 948267 h 1456267"/>
              <a:gd name="connsiteX17" fmla="*/ 330200 w 2218267"/>
              <a:gd name="connsiteY17" fmla="*/ 965200 h 1456267"/>
              <a:gd name="connsiteX18" fmla="*/ 364067 w 2218267"/>
              <a:gd name="connsiteY18" fmla="*/ 999067 h 1456267"/>
              <a:gd name="connsiteX19" fmla="*/ 389467 w 2218267"/>
              <a:gd name="connsiteY19" fmla="*/ 1016000 h 1456267"/>
              <a:gd name="connsiteX20" fmla="*/ 406400 w 2218267"/>
              <a:gd name="connsiteY20" fmla="*/ 1032934 h 1456267"/>
              <a:gd name="connsiteX21" fmla="*/ 465667 w 2218267"/>
              <a:gd name="connsiteY21" fmla="*/ 1058334 h 1456267"/>
              <a:gd name="connsiteX22" fmla="*/ 618067 w 2218267"/>
              <a:gd name="connsiteY22" fmla="*/ 1049867 h 1456267"/>
              <a:gd name="connsiteX23" fmla="*/ 635000 w 2218267"/>
              <a:gd name="connsiteY23" fmla="*/ 1024467 h 1456267"/>
              <a:gd name="connsiteX24" fmla="*/ 660400 w 2218267"/>
              <a:gd name="connsiteY24" fmla="*/ 990600 h 1456267"/>
              <a:gd name="connsiteX25" fmla="*/ 694267 w 2218267"/>
              <a:gd name="connsiteY25" fmla="*/ 939800 h 1456267"/>
              <a:gd name="connsiteX26" fmla="*/ 719667 w 2218267"/>
              <a:gd name="connsiteY26" fmla="*/ 897467 h 1456267"/>
              <a:gd name="connsiteX27" fmla="*/ 736600 w 2218267"/>
              <a:gd name="connsiteY27" fmla="*/ 872067 h 1456267"/>
              <a:gd name="connsiteX28" fmla="*/ 770467 w 2218267"/>
              <a:gd name="connsiteY28" fmla="*/ 855134 h 1456267"/>
              <a:gd name="connsiteX29" fmla="*/ 914400 w 2218267"/>
              <a:gd name="connsiteY29" fmla="*/ 863600 h 1456267"/>
              <a:gd name="connsiteX30" fmla="*/ 922867 w 2218267"/>
              <a:gd name="connsiteY30" fmla="*/ 889000 h 1456267"/>
              <a:gd name="connsiteX31" fmla="*/ 939800 w 2218267"/>
              <a:gd name="connsiteY31" fmla="*/ 914400 h 1456267"/>
              <a:gd name="connsiteX32" fmla="*/ 973667 w 2218267"/>
              <a:gd name="connsiteY32" fmla="*/ 982134 h 1456267"/>
              <a:gd name="connsiteX33" fmla="*/ 982133 w 2218267"/>
              <a:gd name="connsiteY33" fmla="*/ 1016000 h 1456267"/>
              <a:gd name="connsiteX34" fmla="*/ 1032933 w 2218267"/>
              <a:gd name="connsiteY34" fmla="*/ 1100667 h 1456267"/>
              <a:gd name="connsiteX35" fmla="*/ 1049867 w 2218267"/>
              <a:gd name="connsiteY35" fmla="*/ 1126067 h 1456267"/>
              <a:gd name="connsiteX36" fmla="*/ 1075267 w 2218267"/>
              <a:gd name="connsiteY36" fmla="*/ 1176867 h 1456267"/>
              <a:gd name="connsiteX37" fmla="*/ 1092200 w 2218267"/>
              <a:gd name="connsiteY37" fmla="*/ 1210734 h 1456267"/>
              <a:gd name="connsiteX38" fmla="*/ 1126067 w 2218267"/>
              <a:gd name="connsiteY38" fmla="*/ 1261534 h 1456267"/>
              <a:gd name="connsiteX39" fmla="*/ 1151467 w 2218267"/>
              <a:gd name="connsiteY39" fmla="*/ 1278467 h 1456267"/>
              <a:gd name="connsiteX40" fmla="*/ 1202267 w 2218267"/>
              <a:gd name="connsiteY40" fmla="*/ 1320800 h 1456267"/>
              <a:gd name="connsiteX41" fmla="*/ 1227667 w 2218267"/>
              <a:gd name="connsiteY41" fmla="*/ 1329267 h 1456267"/>
              <a:gd name="connsiteX42" fmla="*/ 1253067 w 2218267"/>
              <a:gd name="connsiteY42" fmla="*/ 1346200 h 1456267"/>
              <a:gd name="connsiteX43" fmla="*/ 1270000 w 2218267"/>
              <a:gd name="connsiteY43" fmla="*/ 1363134 h 1456267"/>
              <a:gd name="connsiteX44" fmla="*/ 1354667 w 2218267"/>
              <a:gd name="connsiteY44" fmla="*/ 1388534 h 1456267"/>
              <a:gd name="connsiteX45" fmla="*/ 1439333 w 2218267"/>
              <a:gd name="connsiteY45" fmla="*/ 1422400 h 1456267"/>
              <a:gd name="connsiteX46" fmla="*/ 1888067 w 2218267"/>
              <a:gd name="connsiteY46" fmla="*/ 1430867 h 1456267"/>
              <a:gd name="connsiteX47" fmla="*/ 2065867 w 2218267"/>
              <a:gd name="connsiteY47" fmla="*/ 1456267 h 1456267"/>
              <a:gd name="connsiteX48" fmla="*/ 2218267 w 2218267"/>
              <a:gd name="connsiteY48" fmla="*/ 1447800 h 145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218267" h="1456267">
                <a:moveTo>
                  <a:pt x="0" y="0"/>
                </a:moveTo>
                <a:cubicBezTo>
                  <a:pt x="2822" y="81845"/>
                  <a:pt x="4163" y="163754"/>
                  <a:pt x="8467" y="245534"/>
                </a:cubicBezTo>
                <a:cubicBezTo>
                  <a:pt x="8863" y="253058"/>
                  <a:pt x="23185" y="377653"/>
                  <a:pt x="25400" y="389467"/>
                </a:cubicBezTo>
                <a:cubicBezTo>
                  <a:pt x="29689" y="412341"/>
                  <a:pt x="36689" y="434622"/>
                  <a:pt x="42333" y="457200"/>
                </a:cubicBezTo>
                <a:cubicBezTo>
                  <a:pt x="45155" y="468489"/>
                  <a:pt x="44345" y="481385"/>
                  <a:pt x="50800" y="491067"/>
                </a:cubicBezTo>
                <a:cubicBezTo>
                  <a:pt x="56444" y="499534"/>
                  <a:pt x="63600" y="507168"/>
                  <a:pt x="67733" y="516467"/>
                </a:cubicBezTo>
                <a:cubicBezTo>
                  <a:pt x="74982" y="532778"/>
                  <a:pt x="79023" y="550334"/>
                  <a:pt x="84667" y="567267"/>
                </a:cubicBezTo>
                <a:lnTo>
                  <a:pt x="101600" y="618067"/>
                </a:lnTo>
                <a:cubicBezTo>
                  <a:pt x="104422" y="626534"/>
                  <a:pt x="106076" y="635484"/>
                  <a:pt x="110067" y="643467"/>
                </a:cubicBezTo>
                <a:cubicBezTo>
                  <a:pt x="115711" y="654756"/>
                  <a:pt x="122028" y="665733"/>
                  <a:pt x="127000" y="677334"/>
                </a:cubicBezTo>
                <a:cubicBezTo>
                  <a:pt x="130516" y="685537"/>
                  <a:pt x="131476" y="694752"/>
                  <a:pt x="135467" y="702734"/>
                </a:cubicBezTo>
                <a:cubicBezTo>
                  <a:pt x="140018" y="711835"/>
                  <a:pt x="148267" y="718835"/>
                  <a:pt x="152400" y="728134"/>
                </a:cubicBezTo>
                <a:cubicBezTo>
                  <a:pt x="159649" y="744445"/>
                  <a:pt x="163689" y="762001"/>
                  <a:pt x="169333" y="778934"/>
                </a:cubicBezTo>
                <a:cubicBezTo>
                  <a:pt x="172155" y="787401"/>
                  <a:pt x="171489" y="798023"/>
                  <a:pt x="177800" y="804334"/>
                </a:cubicBezTo>
                <a:cubicBezTo>
                  <a:pt x="250044" y="876578"/>
                  <a:pt x="152570" y="776709"/>
                  <a:pt x="228600" y="863600"/>
                </a:cubicBezTo>
                <a:cubicBezTo>
                  <a:pt x="239113" y="875615"/>
                  <a:pt x="253611" y="884183"/>
                  <a:pt x="262467" y="897467"/>
                </a:cubicBezTo>
                <a:cubicBezTo>
                  <a:pt x="279117" y="922442"/>
                  <a:pt x="280353" y="927895"/>
                  <a:pt x="304800" y="948267"/>
                </a:cubicBezTo>
                <a:cubicBezTo>
                  <a:pt x="312617" y="954781"/>
                  <a:pt x="322474" y="958578"/>
                  <a:pt x="330200" y="965200"/>
                </a:cubicBezTo>
                <a:cubicBezTo>
                  <a:pt x="342322" y="975590"/>
                  <a:pt x="350783" y="990211"/>
                  <a:pt x="364067" y="999067"/>
                </a:cubicBezTo>
                <a:cubicBezTo>
                  <a:pt x="372534" y="1004711"/>
                  <a:pt x="381521" y="1009643"/>
                  <a:pt x="389467" y="1016000"/>
                </a:cubicBezTo>
                <a:cubicBezTo>
                  <a:pt x="395700" y="1020987"/>
                  <a:pt x="399758" y="1028506"/>
                  <a:pt x="406400" y="1032934"/>
                </a:cubicBezTo>
                <a:cubicBezTo>
                  <a:pt x="427322" y="1046882"/>
                  <a:pt x="443092" y="1050809"/>
                  <a:pt x="465667" y="1058334"/>
                </a:cubicBezTo>
                <a:cubicBezTo>
                  <a:pt x="516467" y="1055512"/>
                  <a:pt x="568177" y="1059845"/>
                  <a:pt x="618067" y="1049867"/>
                </a:cubicBezTo>
                <a:cubicBezTo>
                  <a:pt x="628045" y="1047871"/>
                  <a:pt x="629086" y="1032747"/>
                  <a:pt x="635000" y="1024467"/>
                </a:cubicBezTo>
                <a:cubicBezTo>
                  <a:pt x="643202" y="1012984"/>
                  <a:pt x="652308" y="1002160"/>
                  <a:pt x="660400" y="990600"/>
                </a:cubicBezTo>
                <a:cubicBezTo>
                  <a:pt x="672071" y="973927"/>
                  <a:pt x="694267" y="939800"/>
                  <a:pt x="694267" y="939800"/>
                </a:cubicBezTo>
                <a:cubicBezTo>
                  <a:pt x="708970" y="895688"/>
                  <a:pt x="693101" y="930673"/>
                  <a:pt x="719667" y="897467"/>
                </a:cubicBezTo>
                <a:cubicBezTo>
                  <a:pt x="726024" y="889521"/>
                  <a:pt x="728783" y="878581"/>
                  <a:pt x="736600" y="872067"/>
                </a:cubicBezTo>
                <a:cubicBezTo>
                  <a:pt x="746296" y="863987"/>
                  <a:pt x="759178" y="860778"/>
                  <a:pt x="770467" y="855134"/>
                </a:cubicBezTo>
                <a:cubicBezTo>
                  <a:pt x="818445" y="857956"/>
                  <a:pt x="867484" y="853174"/>
                  <a:pt x="914400" y="863600"/>
                </a:cubicBezTo>
                <a:cubicBezTo>
                  <a:pt x="923112" y="865536"/>
                  <a:pt x="918876" y="881018"/>
                  <a:pt x="922867" y="889000"/>
                </a:cubicBezTo>
                <a:cubicBezTo>
                  <a:pt x="927418" y="898101"/>
                  <a:pt x="934927" y="905467"/>
                  <a:pt x="939800" y="914400"/>
                </a:cubicBezTo>
                <a:cubicBezTo>
                  <a:pt x="951888" y="936561"/>
                  <a:pt x="973667" y="982134"/>
                  <a:pt x="973667" y="982134"/>
                </a:cubicBezTo>
                <a:cubicBezTo>
                  <a:pt x="976489" y="993423"/>
                  <a:pt x="978047" y="1005105"/>
                  <a:pt x="982133" y="1016000"/>
                </a:cubicBezTo>
                <a:cubicBezTo>
                  <a:pt x="993289" y="1045750"/>
                  <a:pt x="1016058" y="1075354"/>
                  <a:pt x="1032933" y="1100667"/>
                </a:cubicBezTo>
                <a:lnTo>
                  <a:pt x="1049867" y="1126067"/>
                </a:lnTo>
                <a:cubicBezTo>
                  <a:pt x="1065389" y="1172638"/>
                  <a:pt x="1049005" y="1130909"/>
                  <a:pt x="1075267" y="1176867"/>
                </a:cubicBezTo>
                <a:cubicBezTo>
                  <a:pt x="1081529" y="1187825"/>
                  <a:pt x="1085706" y="1199911"/>
                  <a:pt x="1092200" y="1210734"/>
                </a:cubicBezTo>
                <a:cubicBezTo>
                  <a:pt x="1102671" y="1228185"/>
                  <a:pt x="1109134" y="1250245"/>
                  <a:pt x="1126067" y="1261534"/>
                </a:cubicBezTo>
                <a:cubicBezTo>
                  <a:pt x="1134534" y="1267178"/>
                  <a:pt x="1143650" y="1271953"/>
                  <a:pt x="1151467" y="1278467"/>
                </a:cubicBezTo>
                <a:cubicBezTo>
                  <a:pt x="1179556" y="1301875"/>
                  <a:pt x="1170734" y="1305033"/>
                  <a:pt x="1202267" y="1320800"/>
                </a:cubicBezTo>
                <a:cubicBezTo>
                  <a:pt x="1210249" y="1324791"/>
                  <a:pt x="1219685" y="1325276"/>
                  <a:pt x="1227667" y="1329267"/>
                </a:cubicBezTo>
                <a:cubicBezTo>
                  <a:pt x="1236768" y="1333818"/>
                  <a:pt x="1245121" y="1339843"/>
                  <a:pt x="1253067" y="1346200"/>
                </a:cubicBezTo>
                <a:cubicBezTo>
                  <a:pt x="1259300" y="1351187"/>
                  <a:pt x="1262860" y="1359564"/>
                  <a:pt x="1270000" y="1363134"/>
                </a:cubicBezTo>
                <a:cubicBezTo>
                  <a:pt x="1327887" y="1392078"/>
                  <a:pt x="1306060" y="1370306"/>
                  <a:pt x="1354667" y="1388534"/>
                </a:cubicBezTo>
                <a:cubicBezTo>
                  <a:pt x="1382795" y="1399082"/>
                  <a:pt x="1407252" y="1421795"/>
                  <a:pt x="1439333" y="1422400"/>
                </a:cubicBezTo>
                <a:lnTo>
                  <a:pt x="1888067" y="1430867"/>
                </a:lnTo>
                <a:cubicBezTo>
                  <a:pt x="2049337" y="1448786"/>
                  <a:pt x="1991978" y="1431636"/>
                  <a:pt x="2065867" y="1456267"/>
                </a:cubicBezTo>
                <a:cubicBezTo>
                  <a:pt x="2206967" y="1447448"/>
                  <a:pt x="2156090" y="1447800"/>
                  <a:pt x="2218267" y="144780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0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2852936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Flavor symmetry at symmetry enhanced point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3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323945"/>
            <a:ext cx="709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Discrete flavor symmetry in </a:t>
            </a:r>
            <a:r>
              <a:rPr lang="en-US" altLang="ja-JP" sz="3200" dirty="0" smtClean="0"/>
              <a:t>string model</a:t>
            </a:r>
            <a:endParaRPr kumimoji="1" lang="ja-JP" altLang="en-US" sz="3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3563724"/>
            <a:ext cx="59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Closed </a:t>
            </a:r>
            <a:r>
              <a:rPr lang="en-US" altLang="ja-JP" dirty="0"/>
              <a:t>string on </a:t>
            </a:r>
            <a:r>
              <a:rPr lang="en-US" altLang="ja-JP" dirty="0" err="1" smtClean="0"/>
              <a:t>orbifold</a:t>
            </a:r>
            <a:r>
              <a:rPr lang="en-US" altLang="ja-JP" dirty="0" smtClean="0"/>
              <a:t> </a:t>
            </a:r>
            <a:r>
              <a:rPr lang="en-US" altLang="ja-JP" dirty="0"/>
              <a:t>is specified by boundary condition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56176" y="1988840"/>
            <a:ext cx="303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ja-JP" sz="1400" dirty="0">
                <a:solidFill>
                  <a:schemeClr val="accent3">
                    <a:lumMod val="50000"/>
                  </a:schemeClr>
                </a:solidFill>
              </a:rPr>
              <a:t>Kobayashi, Nilles, Plöger, Raby, Ratz '07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1556792"/>
            <a:ext cx="716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/>
              <a:t>In heterotic </a:t>
            </a:r>
            <a:r>
              <a:rPr lang="en-US" altLang="ja-JP" dirty="0" err="1" smtClean="0"/>
              <a:t>orbifold</a:t>
            </a:r>
            <a:r>
              <a:rPr lang="ja-JP" altLang="en-US" dirty="0"/>
              <a:t> </a:t>
            </a:r>
            <a:r>
              <a:rPr lang="en-US" altLang="ja-JP" dirty="0" smtClean="0"/>
              <a:t>models</a:t>
            </a:r>
            <a:r>
              <a:rPr lang="en-US" altLang="ja-JP" dirty="0"/>
              <a:t>, non-Abelian discrete symmetries arise from </a:t>
            </a:r>
            <a:endParaRPr lang="en-US" altLang="ja-JP" dirty="0" smtClean="0"/>
          </a:p>
          <a:p>
            <a:r>
              <a:rPr lang="en-US" altLang="ja-JP" dirty="0" smtClean="0"/>
              <a:t>extra-dimensional </a:t>
            </a:r>
            <a:r>
              <a:rPr lang="en-US" altLang="ja-JP" dirty="0"/>
              <a:t>spaces.</a:t>
            </a:r>
            <a:endParaRPr kumimoji="1" lang="ja-JP" altLang="en-US" dirty="0"/>
          </a:p>
        </p:txBody>
      </p:sp>
      <p:pic>
        <p:nvPicPr>
          <p:cNvPr id="8194" name="Picture 2" descr="\begin{align*}&#10;&amp;S^1/ Z_2 \to D_4 \ {\rm symmetry} \\&#10;&amp;T^2/ Z_3 \to \Delta(54) \ {\rm symmetry}&#10;\end{align*}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43" y="2470474"/>
            <a:ext cx="3119809" cy="7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1043608" y="3942348"/>
            <a:ext cx="426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Untwisted string (Bulk modes)</a:t>
            </a:r>
          </a:p>
          <a:p>
            <a:r>
              <a:rPr kumimoji="1" lang="en-US" altLang="ja-JP" dirty="0" smtClean="0"/>
              <a:t>-- Twisted string (localized modes on </a:t>
            </a:r>
            <a:r>
              <a:rPr kumimoji="1" lang="en-US" altLang="ja-JP" dirty="0" err="1" smtClean="0"/>
              <a:t>brane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498628" y="4715852"/>
            <a:ext cx="6534364" cy="1809492"/>
            <a:chOff x="1498628" y="3491716"/>
            <a:chExt cx="6534364" cy="18094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4157072"/>
              <a:ext cx="2596896" cy="640080"/>
            </a:xfrm>
            <a:prstGeom prst="rect">
              <a:avLst/>
            </a:prstGeom>
          </p:spPr>
        </p:pic>
        <p:sp>
          <p:nvSpPr>
            <p:cNvPr id="34" name="円/楕円 33"/>
            <p:cNvSpPr/>
            <p:nvPr/>
          </p:nvSpPr>
          <p:spPr>
            <a:xfrm>
              <a:off x="1978120" y="3789040"/>
              <a:ext cx="1728192" cy="1512168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498628" y="3491716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S1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930448" y="3563724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S1/Z2</a:t>
              </a:r>
              <a:endParaRPr kumimoji="1" lang="ja-JP" altLang="en-US" dirty="0"/>
            </a:p>
          </p:txBody>
        </p:sp>
        <p:sp>
          <p:nvSpPr>
            <p:cNvPr id="38" name="右矢印 37"/>
            <p:cNvSpPr/>
            <p:nvPr/>
          </p:nvSpPr>
          <p:spPr>
            <a:xfrm>
              <a:off x="4210368" y="4410820"/>
              <a:ext cx="648072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344" y="4762815"/>
              <a:ext cx="1083196" cy="25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左中かっこ 1"/>
          <p:cNvSpPr/>
          <p:nvPr/>
        </p:nvSpPr>
        <p:spPr>
          <a:xfrm>
            <a:off x="2544344" y="2420888"/>
            <a:ext cx="155448" cy="914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3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3568" y="1340768"/>
            <a:ext cx="828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/>
              <a:t>Two </a:t>
            </a:r>
            <a:r>
              <a:rPr lang="en-US" altLang="ja-JP" dirty="0" smtClean="0"/>
              <a:t>strings </a:t>
            </a:r>
            <a:r>
              <a:rPr lang="en-US" altLang="ja-JP" dirty="0"/>
              <a:t>are connected and become a string if boundary conditions fit each other.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55576" y="3635732"/>
            <a:ext cx="551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String selection rule can be described by </a:t>
            </a:r>
            <a:r>
              <a:rPr lang="en-US" altLang="ja-JP" dirty="0" smtClean="0">
                <a:solidFill>
                  <a:srgbClr val="FF0000"/>
                </a:solidFill>
              </a:rPr>
              <a:t>Z4</a:t>
            </a:r>
            <a:r>
              <a:rPr lang="en-US" altLang="ja-JP" dirty="0" smtClean="0"/>
              <a:t> symmetry  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5576" y="3933056"/>
            <a:ext cx="763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/>
              <a:t>Fixed points of </a:t>
            </a:r>
            <a:r>
              <a:rPr lang="en-US" altLang="ja-JP" dirty="0" smtClean="0"/>
              <a:t>S1/Z2 </a:t>
            </a:r>
            <a:r>
              <a:rPr lang="en-US" altLang="ja-JP" dirty="0"/>
              <a:t>are </a:t>
            </a:r>
            <a:r>
              <a:rPr lang="en-US" altLang="ja-JP" dirty="0" smtClean="0"/>
              <a:t>equivalent. These is a </a:t>
            </a:r>
            <a:r>
              <a:rPr lang="en-US" altLang="ja-JP" dirty="0"/>
              <a:t>permutation </a:t>
            </a:r>
            <a:r>
              <a:rPr lang="en-US" altLang="ja-JP" dirty="0" smtClean="0"/>
              <a:t>symmetry (</a:t>
            </a:r>
            <a:r>
              <a:rPr lang="en-US" altLang="ja-JP" dirty="0" smtClean="0">
                <a:solidFill>
                  <a:srgbClr val="FF0000"/>
                </a:solidFill>
              </a:rPr>
              <a:t>Z2</a:t>
            </a:r>
            <a:r>
              <a:rPr lang="en-US" altLang="ja-JP" dirty="0" smtClean="0"/>
              <a:t>) of </a:t>
            </a:r>
            <a:r>
              <a:rPr lang="en-US" altLang="ja-JP" dirty="0"/>
              <a:t>fixed </a:t>
            </a:r>
            <a:r>
              <a:rPr lang="en-US" altLang="ja-JP" dirty="0" smtClean="0"/>
              <a:t>points</a:t>
            </a:r>
            <a:endParaRPr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5576" y="5612173"/>
            <a:ext cx="756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/>
              <a:t>String </a:t>
            </a:r>
            <a:r>
              <a:rPr lang="en-US" altLang="ja-JP" dirty="0" smtClean="0"/>
              <a:t>model </a:t>
            </a:r>
            <a:r>
              <a:rPr lang="en-US" altLang="ja-JP" dirty="0"/>
              <a:t>has </a:t>
            </a:r>
            <a:r>
              <a:rPr lang="en-US" altLang="ja-JP" dirty="0" smtClean="0">
                <a:solidFill>
                  <a:srgbClr val="FF0000"/>
                </a:solidFill>
              </a:rPr>
              <a:t>Z4</a:t>
            </a:r>
            <a:r>
              <a:rPr lang="en-US" altLang="ja-JP" dirty="0" smtClean="0"/>
              <a:t> symmetry from interaction, </a:t>
            </a:r>
            <a:r>
              <a:rPr lang="en-US" altLang="ja-JP" dirty="0"/>
              <a:t>and </a:t>
            </a:r>
            <a:r>
              <a:rPr lang="en-US" altLang="ja-JP" dirty="0" smtClean="0"/>
              <a:t>S1/Z2 </a:t>
            </a:r>
            <a:r>
              <a:rPr lang="en-US" altLang="ja-JP" dirty="0" err="1"/>
              <a:t>orbifold</a:t>
            </a:r>
            <a:r>
              <a:rPr lang="en-US" altLang="ja-JP" dirty="0"/>
              <a:t> has geometrical </a:t>
            </a:r>
            <a:r>
              <a:rPr lang="en-US" altLang="ja-JP" dirty="0" smtClean="0">
                <a:solidFill>
                  <a:srgbClr val="FF0000"/>
                </a:solidFill>
              </a:rPr>
              <a:t>Z2</a:t>
            </a:r>
            <a:r>
              <a:rPr lang="en-US" altLang="ja-JP" dirty="0" smtClean="0"/>
              <a:t> </a:t>
            </a:r>
            <a:r>
              <a:rPr lang="en-US" altLang="ja-JP" dirty="0"/>
              <a:t>symmetry, which is a permutation symmetry of fixed points.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4581128"/>
            <a:ext cx="2042160" cy="865632"/>
          </a:xfrm>
          <a:prstGeom prst="rect">
            <a:avLst/>
          </a:prstGeom>
        </p:spPr>
      </p:pic>
      <p:cxnSp>
        <p:nvCxnSpPr>
          <p:cNvPr id="43" name="直線矢印コネクタ 42"/>
          <p:cNvCxnSpPr/>
          <p:nvPr/>
        </p:nvCxnSpPr>
        <p:spPr>
          <a:xfrm>
            <a:off x="1555630" y="6525344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619673" y="6372036"/>
            <a:ext cx="38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         </a:t>
            </a:r>
            <a:r>
              <a:rPr lang="en-US" altLang="ja-JP" dirty="0"/>
              <a:t>N</a:t>
            </a:r>
            <a:r>
              <a:rPr lang="en-US" altLang="ja-JP" dirty="0" smtClean="0"/>
              <a:t>on-Abelian discrete symmetry </a:t>
            </a:r>
            <a:endParaRPr lang="ja-JP" altLang="en-US" dirty="0"/>
          </a:p>
        </p:txBody>
      </p:sp>
      <p:pic>
        <p:nvPicPr>
          <p:cNvPr id="2050" name="Picture 2" descr="$D_4 \cong Z_4 \rtimes Z_2 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381328"/>
            <a:ext cx="2160240" cy="3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1987296" cy="16642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401824" cy="176784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259632" y="323945"/>
            <a:ext cx="709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Discrete flavor symmetry in </a:t>
            </a:r>
            <a:r>
              <a:rPr lang="en-US" altLang="ja-JP" sz="3200" dirty="0" smtClean="0"/>
              <a:t>string model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898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414517"/>
            <a:ext cx="339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dirty="0"/>
              <a:t>1</a:t>
            </a:r>
            <a:r>
              <a:rPr kumimoji="1" lang="en-US" altLang="ja-JP" dirty="0" smtClean="0"/>
              <a:t> dimensional </a:t>
            </a: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: </a:t>
            </a:r>
            <a:r>
              <a:rPr lang="en-US" altLang="ja-JP" dirty="0" smtClean="0"/>
              <a:t>S1</a:t>
            </a:r>
            <a:r>
              <a:rPr kumimoji="1" lang="en-US" altLang="ja-JP" dirty="0" smtClean="0"/>
              <a:t>/Z2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3592" y="4725144"/>
            <a:ext cx="781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kumimoji="1" lang="en-US" altLang="ja-JP" dirty="0" smtClean="0"/>
              <a:t>Non-Abelian discrete symmetries have a stringy origin, which are determined by</a:t>
            </a:r>
          </a:p>
          <a:p>
            <a:r>
              <a:rPr lang="en-US" altLang="ja-JP" dirty="0" smtClean="0"/>
              <a:t>the geometrical structure of the extra dimension space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83568" y="3140968"/>
            <a:ext cx="339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dirty="0"/>
              <a:t>2</a:t>
            </a:r>
            <a:r>
              <a:rPr kumimoji="1" lang="en-US" altLang="ja-JP" dirty="0" smtClean="0"/>
              <a:t> dimensional </a:t>
            </a: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: T2/Z3  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763688" y="2276872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763688" y="4005064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" descr="$D_4 \cong Z_4 \rtimes Z_2 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40" y="2132856"/>
            <a:ext cx="23622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$\Delta(54) \cong ( Z_3 \times Z_3 ) \rtimes S_3 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99" y="3830562"/>
            <a:ext cx="40862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37" y="2126601"/>
            <a:ext cx="2362551" cy="58231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29" y="3573016"/>
            <a:ext cx="1751051" cy="98832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259632" y="323945"/>
            <a:ext cx="709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Discrete flavor symmetry in </a:t>
            </a:r>
            <a:r>
              <a:rPr lang="en-US" altLang="ja-JP" sz="3200" dirty="0" smtClean="0"/>
              <a:t>string model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36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323945"/>
            <a:ext cx="695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Gauge origin of discrete flavor symmetry</a:t>
            </a:r>
            <a:endParaRPr kumimoji="1" lang="ja-JP" altLang="en-US" sz="3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9205" y="1403484"/>
            <a:ext cx="43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/>
              <a:t>symmetry enhance point in moduli </a:t>
            </a:r>
            <a:r>
              <a:rPr lang="en-US" altLang="ja-JP" dirty="0" smtClean="0"/>
              <a:t>space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6665523" y="1609636"/>
            <a:ext cx="215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Beye</a:t>
            </a:r>
            <a:r>
              <a:rPr lang="en-US" altLang="ja-JP" sz="1400" dirty="0" smtClean="0"/>
              <a:t>, Kobayashi, </a:t>
            </a:r>
            <a:r>
              <a:rPr lang="en-US" altLang="ja-JP" sz="1400" dirty="0" err="1" smtClean="0"/>
              <a:t>Kuwakino</a:t>
            </a:r>
            <a:endParaRPr lang="en-US" altLang="ja-JP" sz="1400" dirty="0" smtClean="0"/>
          </a:p>
          <a:p>
            <a:r>
              <a:rPr lang="en-US" altLang="ja-JP" sz="1400" dirty="0" smtClean="0"/>
              <a:t>arXiv:1406.4660 </a:t>
            </a:r>
            <a:r>
              <a:rPr lang="en-US" altLang="ja-JP" sz="1400" dirty="0"/>
              <a:t>[</a:t>
            </a:r>
            <a:r>
              <a:rPr lang="en-US" altLang="ja-JP" sz="1400" dirty="0" err="1"/>
              <a:t>hep-th</a:t>
            </a:r>
            <a:r>
              <a:rPr lang="en-US" altLang="ja-JP" sz="1400" dirty="0"/>
              <a:t>]</a:t>
            </a:r>
            <a:endParaRPr lang="ja-JP" altLang="en-US" sz="1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187624" y="1916832"/>
            <a:ext cx="6264696" cy="4223494"/>
            <a:chOff x="1115616" y="2132856"/>
            <a:chExt cx="6336704" cy="4383196"/>
          </a:xfrm>
        </p:grpSpPr>
        <p:sp>
          <p:nvSpPr>
            <p:cNvPr id="28" name="円/楕円 27"/>
            <p:cNvSpPr/>
            <p:nvPr/>
          </p:nvSpPr>
          <p:spPr>
            <a:xfrm>
              <a:off x="2024428" y="2428925"/>
              <a:ext cx="1718359" cy="150578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547664" y="2132856"/>
              <a:ext cx="405165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S1</a:t>
              </a:r>
              <a:endParaRPr kumimoji="1"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28765" y="2634784"/>
              <a:ext cx="1217171" cy="114726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762459" y="4068864"/>
              <a:ext cx="2178327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U(1) gauge symmetry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168797" y="4068864"/>
              <a:ext cx="2283523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SU(2) gauge symmetry</a:t>
              </a:r>
              <a:endParaRPr kumimoji="1" lang="ja-JP" altLang="en-US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2048852" y="5861463"/>
              <a:ext cx="171835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1115616" y="4920059"/>
              <a:ext cx="717566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S1/Z2</a:t>
              </a:r>
              <a:endParaRPr kumimoji="1" lang="ja-JP" altLang="en-US" dirty="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905655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767210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5700364" y="5861463"/>
              <a:ext cx="1145572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5557167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845936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240395" y="6139027"/>
              <a:ext cx="2178327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U(1) gauge symmetry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834057" y="6148279"/>
              <a:ext cx="2216070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D4 discrete symmetry</a:t>
              </a:r>
              <a:endParaRPr kumimoji="1" lang="ja-JP" altLang="en-US" dirty="0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>
              <a:off x="3031992" y="4618648"/>
              <a:ext cx="13920" cy="82657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6286272" y="4581128"/>
              <a:ext cx="13920" cy="85072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>
              <a:off x="4112112" y="3284984"/>
              <a:ext cx="1022032" cy="0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4270048" y="5733256"/>
              <a:ext cx="102203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4067944" y="2629179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enhance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139952" y="5085184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enhance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998451" y="4725144"/>
              <a:ext cx="92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orbifold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456726" y="4725144"/>
              <a:ext cx="92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orbifold</a:t>
              </a:r>
              <a:endParaRPr kumimoji="1" lang="ja-JP" altLang="en-US" dirty="0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793592" y="6239053"/>
            <a:ext cx="817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D4 </a:t>
            </a:r>
            <a:r>
              <a:rPr lang="en-US" altLang="ja-JP" dirty="0"/>
              <a:t>n</a:t>
            </a:r>
            <a:r>
              <a:rPr kumimoji="1" lang="en-US" altLang="ja-JP" dirty="0" smtClean="0"/>
              <a:t>on-Abelian discrete symmetry is enhanced to U(1</a:t>
            </a:r>
            <a:r>
              <a:rPr lang="en-US" altLang="ja-JP" dirty="0"/>
              <a:t>) continuous </a:t>
            </a:r>
            <a:r>
              <a:rPr kumimoji="1" lang="en-US" altLang="ja-JP" dirty="0" smtClean="0"/>
              <a:t>gauge symmetry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0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2339588"/>
            <a:ext cx="395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(Symmetric) orbifold </a:t>
            </a:r>
            <a:r>
              <a:rPr kumimoji="1" lang="en-US" altLang="ja-JP" dirty="0" err="1" smtClean="0"/>
              <a:t>compactification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2839654"/>
            <a:ext cx="3800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</a:t>
            </a:r>
            <a:r>
              <a:rPr lang="en-US" altLang="ja-JP" dirty="0"/>
              <a:t>SM or </a:t>
            </a:r>
            <a:r>
              <a:rPr lang="en-US" altLang="ja-JP" dirty="0" smtClean="0"/>
              <a:t>several </a:t>
            </a:r>
            <a:r>
              <a:rPr lang="en-US" altLang="ja-JP" dirty="0"/>
              <a:t>GUT </a:t>
            </a:r>
            <a:r>
              <a:rPr lang="en-US" altLang="ja-JP" dirty="0" smtClean="0"/>
              <a:t>gauge </a:t>
            </a:r>
            <a:r>
              <a:rPr kumimoji="1" lang="en-US" altLang="ja-JP" dirty="0" smtClean="0"/>
              <a:t>symmetries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N=1 </a:t>
            </a:r>
            <a:r>
              <a:rPr kumimoji="1" lang="en-US" altLang="ja-JP" dirty="0" err="1" smtClean="0"/>
              <a:t>supersymmetry</a:t>
            </a:r>
            <a:r>
              <a:rPr kumimoji="1" lang="en-US" altLang="ja-JP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/>
              <a:t> </a:t>
            </a:r>
            <a:r>
              <a:rPr lang="en-US" altLang="ja-JP" dirty="0" smtClean="0"/>
              <a:t>Chiral matter spectrum</a:t>
            </a:r>
            <a:endParaRPr kumimoji="1" lang="ja-JP" altLang="en-US" dirty="0"/>
          </a:p>
        </p:txBody>
      </p:sp>
      <p:grpSp>
        <p:nvGrpSpPr>
          <p:cNvPr id="24" name="グループ化 52"/>
          <p:cNvGrpSpPr/>
          <p:nvPr/>
        </p:nvGrpSpPr>
        <p:grpSpPr>
          <a:xfrm>
            <a:off x="6563398" y="3063892"/>
            <a:ext cx="1032938" cy="538768"/>
            <a:chOff x="1571604" y="3214686"/>
            <a:chExt cx="1928826" cy="1001720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2214546" y="4214818"/>
              <a:ext cx="128588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6200000" flipV="1">
              <a:off x="1393009" y="3393281"/>
              <a:ext cx="1000132" cy="6429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571604" y="3214686"/>
              <a:ext cx="128588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V="1">
              <a:off x="2678893" y="3393281"/>
              <a:ext cx="1000132" cy="642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2214546" y="3857628"/>
              <a:ext cx="642942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 flipV="1">
              <a:off x="1892281" y="3893347"/>
              <a:ext cx="64373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2214546" y="3214686"/>
              <a:ext cx="642942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5400000" flipH="1" flipV="1">
              <a:off x="2536017" y="3536157"/>
              <a:ext cx="64294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2214546" y="3571876"/>
              <a:ext cx="71438" cy="71438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786050" y="3786190"/>
              <a:ext cx="71438" cy="71438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214546" y="4143380"/>
              <a:ext cx="71438" cy="71438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484408" y="3588589"/>
              <a:ext cx="260230" cy="189781"/>
            </a:xfrm>
            <a:custGeom>
              <a:avLst/>
              <a:gdLst>
                <a:gd name="connsiteX0" fmla="*/ 258792 w 260230"/>
                <a:gd name="connsiteY0" fmla="*/ 94890 h 189781"/>
                <a:gd name="connsiteX1" fmla="*/ 224286 w 260230"/>
                <a:gd name="connsiteY1" fmla="*/ 43132 h 189781"/>
                <a:gd name="connsiteX2" fmla="*/ 215660 w 260230"/>
                <a:gd name="connsiteY2" fmla="*/ 17253 h 189781"/>
                <a:gd name="connsiteX3" fmla="*/ 163901 w 260230"/>
                <a:gd name="connsiteY3" fmla="*/ 0 h 189781"/>
                <a:gd name="connsiteX4" fmla="*/ 112143 w 260230"/>
                <a:gd name="connsiteY4" fmla="*/ 17253 h 189781"/>
                <a:gd name="connsiteX5" fmla="*/ 69011 w 260230"/>
                <a:gd name="connsiteY5" fmla="*/ 25879 h 189781"/>
                <a:gd name="connsiteX6" fmla="*/ 43132 w 260230"/>
                <a:gd name="connsiteY6" fmla="*/ 34505 h 189781"/>
                <a:gd name="connsiteX7" fmla="*/ 34505 w 260230"/>
                <a:gd name="connsiteY7" fmla="*/ 60385 h 189781"/>
                <a:gd name="connsiteX8" fmla="*/ 0 w 260230"/>
                <a:gd name="connsiteY8" fmla="*/ 112143 h 189781"/>
                <a:gd name="connsiteX9" fmla="*/ 8626 w 260230"/>
                <a:gd name="connsiteY9" fmla="*/ 163902 h 189781"/>
                <a:gd name="connsiteX10" fmla="*/ 60384 w 260230"/>
                <a:gd name="connsiteY10" fmla="*/ 189781 h 189781"/>
                <a:gd name="connsiteX11" fmla="*/ 155275 w 260230"/>
                <a:gd name="connsiteY11" fmla="*/ 181154 h 189781"/>
                <a:gd name="connsiteX12" fmla="*/ 207034 w 260230"/>
                <a:gd name="connsiteY12" fmla="*/ 163902 h 189781"/>
                <a:gd name="connsiteX13" fmla="*/ 232913 w 260230"/>
                <a:gd name="connsiteY13" fmla="*/ 146649 h 189781"/>
                <a:gd name="connsiteX14" fmla="*/ 232913 w 260230"/>
                <a:gd name="connsiteY14" fmla="*/ 94890 h 189781"/>
                <a:gd name="connsiteX15" fmla="*/ 258792 w 260230"/>
                <a:gd name="connsiteY15" fmla="*/ 94890 h 18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230" h="189781">
                  <a:moveTo>
                    <a:pt x="258792" y="94890"/>
                  </a:moveTo>
                  <a:cubicBezTo>
                    <a:pt x="257354" y="86264"/>
                    <a:pt x="235788" y="60385"/>
                    <a:pt x="224286" y="43132"/>
                  </a:cubicBezTo>
                  <a:cubicBezTo>
                    <a:pt x="219242" y="35566"/>
                    <a:pt x="223059" y="22538"/>
                    <a:pt x="215660" y="17253"/>
                  </a:cubicBezTo>
                  <a:cubicBezTo>
                    <a:pt x="200861" y="6682"/>
                    <a:pt x="163901" y="0"/>
                    <a:pt x="163901" y="0"/>
                  </a:cubicBezTo>
                  <a:lnTo>
                    <a:pt x="112143" y="17253"/>
                  </a:lnTo>
                  <a:cubicBezTo>
                    <a:pt x="98233" y="21890"/>
                    <a:pt x="83235" y="22323"/>
                    <a:pt x="69011" y="25879"/>
                  </a:cubicBezTo>
                  <a:cubicBezTo>
                    <a:pt x="60190" y="28084"/>
                    <a:pt x="51758" y="31630"/>
                    <a:pt x="43132" y="34505"/>
                  </a:cubicBezTo>
                  <a:cubicBezTo>
                    <a:pt x="40256" y="43132"/>
                    <a:pt x="38921" y="52436"/>
                    <a:pt x="34505" y="60385"/>
                  </a:cubicBezTo>
                  <a:cubicBezTo>
                    <a:pt x="24435" y="78511"/>
                    <a:pt x="0" y="112143"/>
                    <a:pt x="0" y="112143"/>
                  </a:cubicBezTo>
                  <a:cubicBezTo>
                    <a:pt x="2875" y="129396"/>
                    <a:pt x="804" y="148258"/>
                    <a:pt x="8626" y="163902"/>
                  </a:cubicBezTo>
                  <a:cubicBezTo>
                    <a:pt x="15314" y="177278"/>
                    <a:pt x="48138" y="185699"/>
                    <a:pt x="60384" y="189781"/>
                  </a:cubicBezTo>
                  <a:cubicBezTo>
                    <a:pt x="92014" y="186905"/>
                    <a:pt x="123997" y="186673"/>
                    <a:pt x="155275" y="181154"/>
                  </a:cubicBezTo>
                  <a:cubicBezTo>
                    <a:pt x="173184" y="177994"/>
                    <a:pt x="207034" y="163902"/>
                    <a:pt x="207034" y="163902"/>
                  </a:cubicBezTo>
                  <a:cubicBezTo>
                    <a:pt x="215660" y="158151"/>
                    <a:pt x="226437" y="154745"/>
                    <a:pt x="232913" y="146649"/>
                  </a:cubicBezTo>
                  <a:cubicBezTo>
                    <a:pt x="247068" y="128954"/>
                    <a:pt x="241761" y="112585"/>
                    <a:pt x="232913" y="94890"/>
                  </a:cubicBezTo>
                  <a:cubicBezTo>
                    <a:pt x="231094" y="91253"/>
                    <a:pt x="260230" y="103516"/>
                    <a:pt x="258792" y="9489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5652120" y="2348880"/>
            <a:ext cx="2705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ja-JP" sz="1400" dirty="0" smtClean="0">
                <a:solidFill>
                  <a:schemeClr val="accent3">
                    <a:lumMod val="50000"/>
                  </a:schemeClr>
                </a:solidFill>
              </a:rPr>
              <a:t>Dixon, Harvey, Vafa, Witten '85,'86</a:t>
            </a:r>
          </a:p>
          <a:p>
            <a:r>
              <a:rPr lang="es-ES" altLang="ja-JP" sz="1400" dirty="0">
                <a:solidFill>
                  <a:schemeClr val="accent3">
                    <a:lumMod val="50000"/>
                  </a:schemeClr>
                </a:solidFill>
              </a:rPr>
              <a:t>Ibanez, Kim, Nilles, Quevedo </a:t>
            </a:r>
            <a:r>
              <a:rPr lang="es-ES" altLang="ja-JP" sz="1400" dirty="0" smtClean="0">
                <a:solidFill>
                  <a:schemeClr val="accent3">
                    <a:lumMod val="50000"/>
                  </a:schemeClr>
                </a:solidFill>
              </a:rPr>
              <a:t>'87</a:t>
            </a:r>
            <a:endParaRPr lang="fi-FI" altLang="ja-JP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419872" y="332656"/>
            <a:ext cx="2355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Introduction </a:t>
            </a:r>
            <a:endParaRPr kumimoji="1" lang="ja-JP" altLang="en-US" sz="3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30338" y="1331476"/>
            <a:ext cx="723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</a:t>
            </a:r>
            <a:r>
              <a:rPr lang="en-US" altLang="ja-JP" dirty="0"/>
              <a:t>String </a:t>
            </a:r>
            <a:r>
              <a:rPr lang="en-US" altLang="ja-JP" dirty="0">
                <a:sym typeface="Wingdings" pitchFamily="2" charset="2"/>
              </a:rPr>
              <a:t></a:t>
            </a:r>
            <a:r>
              <a:rPr lang="en-US" altLang="ja-JP" dirty="0"/>
              <a:t> Standard Model </a:t>
            </a:r>
            <a:r>
              <a:rPr lang="en-US" altLang="ja-JP" dirty="0" smtClean="0"/>
              <a:t>  ----- </a:t>
            </a:r>
            <a:r>
              <a:rPr kumimoji="1" lang="en-US" altLang="ja-JP" dirty="0" smtClean="0"/>
              <a:t>String </a:t>
            </a:r>
            <a:r>
              <a:rPr kumimoji="1" lang="en-US" altLang="ja-JP" dirty="0" err="1" smtClean="0"/>
              <a:t>compactification</a:t>
            </a:r>
            <a:r>
              <a:rPr kumimoji="1" lang="en-US" altLang="ja-JP" dirty="0" smtClean="0"/>
              <a:t> : 10-dim </a:t>
            </a:r>
            <a:r>
              <a:rPr kumimoji="1" lang="en-US" altLang="ja-JP" dirty="0" smtClean="0">
                <a:sym typeface="Wingdings" pitchFamily="2" charset="2"/>
              </a:rPr>
              <a:t> 4-dim</a:t>
            </a:r>
            <a:endParaRPr kumimoji="1" lang="ja-JP" altLang="en-US" dirty="0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43608" y="170080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Orbifold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compactification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Calabi-Yau</a:t>
            </a:r>
            <a:r>
              <a:rPr lang="en-US" altLang="ja-JP" dirty="0"/>
              <a:t>, </a:t>
            </a:r>
            <a:r>
              <a:rPr lang="en-US" altLang="ja-JP" dirty="0" smtClean="0"/>
              <a:t>Intersecting D-</a:t>
            </a:r>
            <a:r>
              <a:rPr lang="en-US" altLang="ja-JP" dirty="0" err="1" smtClean="0"/>
              <a:t>brane</a:t>
            </a:r>
            <a:r>
              <a:rPr lang="en-US" altLang="ja-JP" dirty="0" smtClean="0"/>
              <a:t>, Magnetized D-</a:t>
            </a:r>
            <a:r>
              <a:rPr lang="en-US" altLang="ja-JP" dirty="0" err="1" smtClean="0"/>
              <a:t>brane</a:t>
            </a:r>
            <a:r>
              <a:rPr lang="en-US" altLang="ja-JP" dirty="0" smtClean="0"/>
              <a:t>, F-theory, M-theory, … 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7584" y="3933056"/>
            <a:ext cx="482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MSSM searches in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ymmetric </a:t>
            </a: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</a:t>
            </a:r>
            <a:r>
              <a:rPr lang="en-US" altLang="ja-JP" dirty="0" err="1" smtClean="0"/>
              <a:t>vacua</a:t>
            </a:r>
            <a:r>
              <a:rPr lang="en-US" altLang="ja-JP" dirty="0" smtClean="0"/>
              <a:t> :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Embedding higher dimensional GUT into string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52120" y="4061390"/>
            <a:ext cx="34100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ja-JP" sz="1400" dirty="0" smtClean="0">
                <a:solidFill>
                  <a:schemeClr val="accent3">
                    <a:lumMod val="50000"/>
                  </a:schemeClr>
                </a:solidFill>
              </a:rPr>
              <a:t>Kobayashi</a:t>
            </a:r>
            <a:r>
              <a:rPr lang="fi-FI" altLang="ja-JP" sz="1400" dirty="0">
                <a:solidFill>
                  <a:schemeClr val="accent3">
                    <a:lumMod val="50000"/>
                  </a:schemeClr>
                </a:solidFill>
              </a:rPr>
              <a:t>, Raby, Zhang '04</a:t>
            </a:r>
          </a:p>
          <a:p>
            <a:r>
              <a:rPr lang="fi-FI" altLang="ja-JP" sz="1400" dirty="0">
                <a:solidFill>
                  <a:schemeClr val="accent3">
                    <a:lumMod val="50000"/>
                  </a:schemeClr>
                </a:solidFill>
              </a:rPr>
              <a:t>Buchmuller, Hamaguchi, Lebedev, Ratz '06</a:t>
            </a:r>
          </a:p>
          <a:p>
            <a:r>
              <a:rPr lang="fi-FI" altLang="ja-JP" sz="1400" dirty="0">
                <a:solidFill>
                  <a:schemeClr val="accent3">
                    <a:lumMod val="50000"/>
                  </a:schemeClr>
                </a:solidFill>
              </a:rPr>
              <a:t>Lebedev, Nilles, Raby, Ramos-Sanchez, Ratz, </a:t>
            </a:r>
            <a:endParaRPr lang="fi-FI" altLang="ja-JP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i-FI" altLang="ja-JP" sz="1400" dirty="0" smtClean="0">
                <a:solidFill>
                  <a:schemeClr val="accent3">
                    <a:lumMod val="50000"/>
                  </a:schemeClr>
                </a:solidFill>
              </a:rPr>
              <a:t>Vaudrevange</a:t>
            </a:r>
            <a:r>
              <a:rPr lang="fi-FI" altLang="ja-JP" sz="1400" dirty="0">
                <a:solidFill>
                  <a:schemeClr val="accent3">
                    <a:lumMod val="50000"/>
                  </a:schemeClr>
                </a:solidFill>
              </a:rPr>
              <a:t>, Wingerter </a:t>
            </a:r>
            <a:r>
              <a:rPr lang="fi-FI" altLang="ja-JP" sz="1400" dirty="0" smtClean="0">
                <a:solidFill>
                  <a:schemeClr val="accent3">
                    <a:lumMod val="50000"/>
                  </a:schemeClr>
                </a:solidFill>
              </a:rPr>
              <a:t>'07</a:t>
            </a:r>
          </a:p>
          <a:p>
            <a:r>
              <a:rPr lang="fi-FI" altLang="ja-JP" sz="1400" dirty="0" smtClean="0">
                <a:solidFill>
                  <a:schemeClr val="accent3">
                    <a:lumMod val="50000"/>
                  </a:schemeClr>
                </a:solidFill>
              </a:rPr>
              <a:t>Kim, Kyae ’07</a:t>
            </a:r>
          </a:p>
          <a:p>
            <a:r>
              <a:rPr lang="fi-FI" altLang="ja-JP" sz="1400" dirty="0" smtClean="0">
                <a:solidFill>
                  <a:schemeClr val="accent3">
                    <a:lumMod val="50000"/>
                  </a:schemeClr>
                </a:solidFill>
              </a:rPr>
              <a:t>......</a:t>
            </a:r>
            <a:endParaRPr lang="fi-FI" altLang="ja-JP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259632" y="45050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Three generations,</a:t>
            </a:r>
          </a:p>
          <a:p>
            <a:r>
              <a:rPr lang="en-US" altLang="ja-JP" dirty="0"/>
              <a:t>Quarks, Leptons and Higgs,</a:t>
            </a:r>
          </a:p>
          <a:p>
            <a:r>
              <a:rPr lang="en-US" altLang="ja-JP" dirty="0"/>
              <a:t>No exotics,</a:t>
            </a:r>
          </a:p>
          <a:p>
            <a:r>
              <a:rPr lang="en-US" altLang="ja-JP" dirty="0"/>
              <a:t>Top Yukawa,</a:t>
            </a:r>
          </a:p>
          <a:p>
            <a:r>
              <a:rPr lang="en-US" altLang="ja-JP" dirty="0" smtClean="0"/>
              <a:t>Proton longevity,</a:t>
            </a:r>
            <a:endParaRPr lang="en-US" altLang="ja-JP" dirty="0"/>
          </a:p>
          <a:p>
            <a:r>
              <a:rPr lang="en-US" altLang="ja-JP" dirty="0"/>
              <a:t>R-parity,</a:t>
            </a:r>
          </a:p>
          <a:p>
            <a:r>
              <a:rPr lang="en-US" altLang="ja-JP" dirty="0"/>
              <a:t>Doublet-triplet splitting,</a:t>
            </a:r>
          </a:p>
          <a:p>
            <a:r>
              <a:rPr lang="en-US" altLang="ja-JP" dirty="0" smtClean="0"/>
              <a:t>...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31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9205" y="1306301"/>
            <a:ext cx="582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/>
              <a:t>1-dimensional </a:t>
            </a:r>
            <a:r>
              <a:rPr lang="en-US" altLang="ja-JP" dirty="0" err="1" smtClean="0"/>
              <a:t>orbifold</a:t>
            </a:r>
            <a:r>
              <a:rPr lang="en-US" altLang="ja-JP" dirty="0"/>
              <a:t> </a:t>
            </a:r>
            <a:r>
              <a:rPr lang="en-US" altLang="ja-JP" dirty="0" smtClean="0"/>
              <a:t>model at symmetry enhance point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1666341"/>
            <a:ext cx="432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Massless spectrum of U(1) </a:t>
            </a:r>
            <a:r>
              <a:rPr lang="en-US" altLang="ja-JP" dirty="0" err="1" smtClean="0"/>
              <a:t>orbifold</a:t>
            </a:r>
            <a:r>
              <a:rPr lang="en-US" altLang="ja-JP" dirty="0" smtClean="0"/>
              <a:t> theory</a:t>
            </a:r>
            <a:endParaRPr kumimoji="1" lang="ja-JP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51" y="4258629"/>
            <a:ext cx="838489" cy="58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971600" y="3969058"/>
            <a:ext cx="293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This model has symmetry : </a:t>
            </a:r>
            <a:endParaRPr kumimoji="1" lang="ja-JP" alt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67718"/>
            <a:ext cx="1224135" cy="3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971600" y="4393353"/>
            <a:ext cx="489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   Z2 symmetry can be described by</a:t>
            </a:r>
            <a:r>
              <a:rPr lang="ja-JP" altLang="en-US" dirty="0"/>
              <a:t> </a:t>
            </a:r>
            <a:r>
              <a:rPr lang="ja-JP" altLang="en-US" dirty="0" smtClean="0"/>
              <a:t>                     </a:t>
            </a:r>
            <a:r>
              <a:rPr lang="en-US" altLang="ja-JP" dirty="0" smtClean="0"/>
              <a:t>or</a:t>
            </a:r>
            <a:endParaRPr kumimoji="1" lang="ja-JP" alt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37" y="5557851"/>
            <a:ext cx="1958999" cy="64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98789"/>
            <a:ext cx="1224136" cy="29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2845"/>
            <a:ext cx="922796" cy="5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971600" y="4908442"/>
            <a:ext cx="740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Non zero VEV of </a:t>
            </a:r>
            <a:r>
              <a:rPr lang="en-US" altLang="ja-JP" dirty="0" err="1" smtClean="0"/>
              <a:t>Kahler</a:t>
            </a:r>
            <a:r>
              <a:rPr lang="en-US" altLang="ja-JP" dirty="0" smtClean="0"/>
              <a:t> moduli field (</a:t>
            </a:r>
            <a:r>
              <a:rPr lang="en-US" altLang="ja-JP" dirty="0" err="1" smtClean="0"/>
              <a:t>radion</a:t>
            </a:r>
            <a:r>
              <a:rPr lang="en-US" altLang="ja-JP" dirty="0" smtClean="0"/>
              <a:t>) T breaks the U(1) symmetry to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Z4 Abelian discrete symmetry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6274853"/>
            <a:ext cx="352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   Z4 symmetry can be described by</a:t>
            </a:r>
            <a:endParaRPr kumimoji="1" lang="ja-JP" altLang="en-US" dirty="0"/>
          </a:p>
        </p:txBody>
      </p:sp>
      <p:pic>
        <p:nvPicPr>
          <p:cNvPr id="20482" name="Picture 2" descr="$\langle T \rangle \neq 0$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59" y="5713332"/>
            <a:ext cx="851257" cy="2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V="1">
            <a:off x="5851131" y="5840113"/>
            <a:ext cx="522049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187624" y="323945"/>
            <a:ext cx="695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Gauge origin of discrete flavor symmetry</a:t>
            </a:r>
            <a:endParaRPr kumimoji="1" lang="ja-JP" altLang="en-US" sz="3200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5671356" y="6191373"/>
            <a:ext cx="3077108" cy="4528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992" y="4439166"/>
            <a:ext cx="936102" cy="25151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82445"/>
            <a:ext cx="2304750" cy="568072"/>
          </a:xfrm>
          <a:prstGeom prst="rect">
            <a:avLst/>
          </a:prstGeom>
        </p:spPr>
      </p:pic>
      <p:pic>
        <p:nvPicPr>
          <p:cNvPr id="1026" name="Picture 2" descr="$ U(1) \rtimes Z_2 \to D_4 \cong Z_4 \rtimes Z_2  $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12" y="6319706"/>
            <a:ext cx="2935934" cy="2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Picture 2" descr="\begin{align*}&#10;\begin{tabular}{|c|c|c|c|c|}&#10;\hline&#10;Sector &amp; Field &amp; $U(1)$ charge  &amp; $Z_4 $ charge  \\&#10;\hline&#10;\hline&#10;U &amp; $U$ &amp; $ 0  $ &amp; $1$   \\  &#10;\hline&#10;U &amp; $U_1$ &amp; $ 1  $  &amp; $1$ \\  &#10;\hline&#10;U &amp; $U_2$ &amp; $ - 1  $ &amp; $1$   \\  &#10;\hline&#10;T &amp; $M_1$ &amp; $ \frac{1}{4} $ &amp; $ i$ \\  &#10;\hline&#10;T &amp; $M_2$ &amp; $ - \frac{1}{4} $ &amp; $- i$    \\  &#10;\hline&#10;\end{tabular}&#10;\end{align*}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8" y="2164849"/>
            <a:ext cx="4058054" cy="16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323945"/>
            <a:ext cx="695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Gauge origin of discrete flavor symmetry</a:t>
            </a:r>
            <a:endParaRPr kumimoji="1" lang="ja-JP" altLang="en-US" sz="3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9205" y="1268760"/>
            <a:ext cx="43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/>
              <a:t>symmetry enhance point in moduli </a:t>
            </a:r>
            <a:r>
              <a:rPr lang="en-US" altLang="ja-JP" dirty="0" smtClean="0"/>
              <a:t>space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331640" y="1484784"/>
            <a:ext cx="5832648" cy="4044388"/>
            <a:chOff x="1115616" y="2132856"/>
            <a:chExt cx="6336704" cy="4383196"/>
          </a:xfrm>
        </p:grpSpPr>
        <p:sp>
          <p:nvSpPr>
            <p:cNvPr id="28" name="円/楕円 27"/>
            <p:cNvSpPr/>
            <p:nvPr/>
          </p:nvSpPr>
          <p:spPr>
            <a:xfrm>
              <a:off x="2024428" y="2428925"/>
              <a:ext cx="1718359" cy="150578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547664" y="2132856"/>
              <a:ext cx="405165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S1</a:t>
              </a:r>
              <a:endParaRPr kumimoji="1"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28765" y="2634784"/>
              <a:ext cx="1217171" cy="114726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762459" y="4068864"/>
              <a:ext cx="2178327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U(1) gauge symmetry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168797" y="4068864"/>
              <a:ext cx="2283523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SU(2) gauge symmetry</a:t>
              </a:r>
              <a:endParaRPr kumimoji="1" lang="ja-JP" altLang="en-US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2048852" y="5861463"/>
              <a:ext cx="171835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1115616" y="4920059"/>
              <a:ext cx="717566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S1/Z2</a:t>
              </a:r>
              <a:endParaRPr kumimoji="1" lang="ja-JP" altLang="en-US" dirty="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905655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767210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5700364" y="5861463"/>
              <a:ext cx="1145572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5557167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845936" y="5789759"/>
              <a:ext cx="214795" cy="14340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240395" y="6139027"/>
              <a:ext cx="2178327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U(1) gauge symmetry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834057" y="6148279"/>
              <a:ext cx="2216070" cy="36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D4 discrete symmetry</a:t>
              </a:r>
              <a:endParaRPr kumimoji="1" lang="ja-JP" altLang="en-US" dirty="0"/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>
              <a:off x="6286272" y="4581128"/>
              <a:ext cx="13920" cy="85072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>
              <a:off x="4139952" y="5805264"/>
              <a:ext cx="1138208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851921" y="4869160"/>
              <a:ext cx="1975603" cy="73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m</a:t>
              </a:r>
              <a:r>
                <a:rPr lang="en-US" altLang="ja-JP" dirty="0" smtClean="0"/>
                <a:t>ove away from enhance point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456726" y="4725144"/>
              <a:ext cx="92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orbifold</a:t>
              </a:r>
              <a:endParaRPr kumimoji="1" lang="ja-JP" altLang="en-US" dirty="0"/>
            </a:p>
          </p:txBody>
        </p:sp>
      </p:grpSp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59769"/>
            <a:ext cx="5293858" cy="7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正方形/長方形 50"/>
          <p:cNvSpPr/>
          <p:nvPr/>
        </p:nvSpPr>
        <p:spPr>
          <a:xfrm>
            <a:off x="1187624" y="5941328"/>
            <a:ext cx="7338360" cy="87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99592" y="5579948"/>
            <a:ext cx="484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Symmetry breaking patterns are summarized as</a:t>
            </a:r>
            <a:endParaRPr kumimoji="1" lang="ja-JP" altLang="en-US" dirty="0"/>
          </a:p>
        </p:txBody>
      </p:sp>
      <p:pic>
        <p:nvPicPr>
          <p:cNvPr id="2050" name="Picture 2" descr="$  \cong Z_4 \rtimes Z_2  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91968"/>
            <a:ext cx="1661542" cy="3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323945"/>
            <a:ext cx="695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Gauge origin of discrete flavor symmetry</a:t>
            </a:r>
            <a:endParaRPr kumimoji="1" lang="ja-JP" altLang="en-US" sz="3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9205" y="1403484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/>
              <a:t>symmetry enhance point in moduli </a:t>
            </a:r>
            <a:r>
              <a:rPr lang="en-US" altLang="ja-JP" dirty="0" smtClean="0"/>
              <a:t>space (2-dim)</a:t>
            </a:r>
            <a:endParaRPr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93592" y="6011996"/>
            <a:ext cx="734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Δ(54) </a:t>
            </a:r>
            <a:r>
              <a:rPr lang="en-US" altLang="ja-JP" dirty="0"/>
              <a:t>n</a:t>
            </a:r>
            <a:r>
              <a:rPr kumimoji="1" lang="en-US" altLang="ja-JP" dirty="0" smtClean="0"/>
              <a:t>on-Abelian discrete symmetry is enhanced to U(1</a:t>
            </a:r>
            <a:r>
              <a:rPr lang="en-US" altLang="ja-JP" dirty="0" smtClean="0"/>
              <a:t>)^2 </a:t>
            </a:r>
            <a:r>
              <a:rPr lang="en-US" altLang="ja-JP" dirty="0"/>
              <a:t>continuous </a:t>
            </a:r>
            <a:r>
              <a:rPr kumimoji="1" lang="en-US" altLang="ja-JP" dirty="0" smtClean="0"/>
              <a:t>gauge symmetry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729321" y="190754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T2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927030" y="3517250"/>
            <a:ext cx="242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U(1)^2 gauge symmetry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062409" y="3517250"/>
            <a:ext cx="229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SU(3) gauge symmetry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331640" y="417916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T2/Z3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128312" y="5643419"/>
            <a:ext cx="242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U(1)^2 gauge symmetry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992932" y="5651956"/>
            <a:ext cx="247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Δ(54) discrete symmetry</a:t>
            </a:r>
            <a:endParaRPr kumimoji="1" lang="ja-JP" altLang="en-US" dirty="0"/>
          </a:p>
        </p:txBody>
      </p:sp>
      <p:sp>
        <p:nvSpPr>
          <p:cNvPr id="58" name="平行四辺形 57"/>
          <p:cNvSpPr/>
          <p:nvPr/>
        </p:nvSpPr>
        <p:spPr>
          <a:xfrm rot="14510694">
            <a:off x="2196395" y="2274422"/>
            <a:ext cx="1822520" cy="1202942"/>
          </a:xfrm>
          <a:prstGeom prst="parallelogram">
            <a:avLst>
              <a:gd name="adj" fmla="val 5303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平行四辺形 59"/>
          <p:cNvSpPr/>
          <p:nvPr/>
        </p:nvSpPr>
        <p:spPr>
          <a:xfrm rot="14510694">
            <a:off x="5447012" y="2449407"/>
            <a:ext cx="1291389" cy="798328"/>
          </a:xfrm>
          <a:prstGeom prst="parallelogram">
            <a:avLst>
              <a:gd name="adj" fmla="val 5303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>
            <a:off x="2432954" y="4179161"/>
            <a:ext cx="1202942" cy="1822520"/>
            <a:chOff x="2581798" y="3657052"/>
            <a:chExt cx="1410547" cy="2235726"/>
          </a:xfrm>
        </p:grpSpPr>
        <p:sp>
          <p:nvSpPr>
            <p:cNvPr id="62" name="平行四辺形 61"/>
            <p:cNvSpPr/>
            <p:nvPr/>
          </p:nvSpPr>
          <p:spPr>
            <a:xfrm rot="14510694">
              <a:off x="2169209" y="4069641"/>
              <a:ext cx="2235726" cy="1410547"/>
            </a:xfrm>
            <a:prstGeom prst="parallelogram">
              <a:avLst>
                <a:gd name="adj" fmla="val 53038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平行四辺形 62"/>
            <p:cNvSpPr/>
            <p:nvPr/>
          </p:nvSpPr>
          <p:spPr>
            <a:xfrm rot="20329850">
              <a:off x="2629375" y="4333460"/>
              <a:ext cx="1314859" cy="899518"/>
            </a:xfrm>
            <a:prstGeom prst="parallelogram">
              <a:avLst>
                <a:gd name="adj" fmla="val 4021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2775470" y="4437112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2771800" y="5307041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563888" y="5019009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897757" y="4509120"/>
            <a:ext cx="834483" cy="1296144"/>
            <a:chOff x="2581798" y="3657052"/>
            <a:chExt cx="1410547" cy="2235726"/>
          </a:xfrm>
        </p:grpSpPr>
        <p:sp>
          <p:nvSpPr>
            <p:cNvPr id="68" name="平行四辺形 67"/>
            <p:cNvSpPr/>
            <p:nvPr/>
          </p:nvSpPr>
          <p:spPr>
            <a:xfrm rot="14510694">
              <a:off x="2169209" y="4069641"/>
              <a:ext cx="2235726" cy="1410547"/>
            </a:xfrm>
            <a:prstGeom prst="parallelogram">
              <a:avLst>
                <a:gd name="adj" fmla="val 53038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平行四辺形 68"/>
            <p:cNvSpPr/>
            <p:nvPr/>
          </p:nvSpPr>
          <p:spPr>
            <a:xfrm rot="20329850">
              <a:off x="2629375" y="4333460"/>
              <a:ext cx="1314859" cy="899518"/>
            </a:xfrm>
            <a:prstGeom prst="parallelogram">
              <a:avLst>
                <a:gd name="adj" fmla="val 4021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775470" y="4437112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771800" y="5307041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3563888" y="5019009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3" name="直線矢印コネクタ 72"/>
          <p:cNvCxnSpPr>
            <a:stCxn id="53" idx="2"/>
          </p:cNvCxnSpPr>
          <p:nvPr/>
        </p:nvCxnSpPr>
        <p:spPr>
          <a:xfrm flipH="1">
            <a:off x="3131840" y="3886582"/>
            <a:ext cx="6804" cy="60443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6300192" y="3886582"/>
            <a:ext cx="0" cy="76655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4150069" y="2852936"/>
            <a:ext cx="1010418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4306210" y="5195844"/>
            <a:ext cx="1010418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106403" y="2281037"/>
            <a:ext cx="978130" cy="35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enhance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177593" y="4653136"/>
            <a:ext cx="978130" cy="35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enhance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46741" y="3933056"/>
            <a:ext cx="913091" cy="35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orbifold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372200" y="4009229"/>
            <a:ext cx="913091" cy="35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orbifold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9205" y="1412776"/>
            <a:ext cx="582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/>
              <a:t>2</a:t>
            </a:r>
            <a:r>
              <a:rPr lang="en-US" altLang="ja-JP" dirty="0" smtClean="0"/>
              <a:t>-dimensional </a:t>
            </a:r>
            <a:r>
              <a:rPr lang="en-US" altLang="ja-JP" dirty="0" err="1" smtClean="0"/>
              <a:t>orbifold</a:t>
            </a:r>
            <a:r>
              <a:rPr lang="en-US" altLang="ja-JP" dirty="0"/>
              <a:t> </a:t>
            </a:r>
            <a:r>
              <a:rPr lang="en-US" altLang="ja-JP" dirty="0" smtClean="0"/>
              <a:t>model at symmetry enhance point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1772816"/>
            <a:ext cx="455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Massless spectrum of U(1)^2 </a:t>
            </a:r>
            <a:r>
              <a:rPr lang="en-US" altLang="ja-JP" dirty="0" err="1" smtClean="0"/>
              <a:t>orbifold</a:t>
            </a:r>
            <a:r>
              <a:rPr lang="en-US" altLang="ja-JP" dirty="0" smtClean="0"/>
              <a:t> theory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4437112"/>
            <a:ext cx="293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This model has symmetry : 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87624" y="323945"/>
            <a:ext cx="695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Gauge origin of discrete flavor symmetry</a:t>
            </a:r>
            <a:endParaRPr kumimoji="1" lang="ja-JP" altLang="en-US" sz="3200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83" y="4438651"/>
            <a:ext cx="1344897" cy="40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6677713" y="2132856"/>
            <a:ext cx="1812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: Simple roots of SU(3)</a:t>
            </a:r>
            <a:endParaRPr lang="ja-JP" altLang="en-US" sz="1400" dirty="0"/>
          </a:p>
        </p:txBody>
      </p:sp>
      <p:pic>
        <p:nvPicPr>
          <p:cNvPr id="2050" name="Picture 2" descr="\begin{align*}&#10;\begin{tabular}{|c|c|c|c|c|c|}&#10;\hline&#10;Sector &amp; Field &amp; $U(1)^2$ charge &amp; $Z_3^2 $ charge  \\&#10;\hline&#10;\hline&#10;U &amp; $U$ &amp; $0$  &amp; $(0,0)$  \\  &#10;\hline&#10;U &amp; $U_1$ &amp; $-e_1$  &amp; $(0,0)$  \\  &#10;\hline&#10;U &amp; $U_2$ &amp; $-e_2$  &amp; $(0,0)$  \\  &#10;\hline&#10;U &amp; $U_3$ &amp; $-e_3$  &amp; $(0,0)$  \\  &#10;\hline&#10;T &amp; $M_1$ &amp; $ \frac{e_1}{3}$  &amp; $(1, 1)$ \\  &#10;\hline&#10;T &amp; $M_2$ &amp; $ \frac{e_2}{3}$  &amp; $(2, 0)$    \\  &#10;\hline&#10;T &amp; $M_3$ &amp; $ \frac{e_3}{3}$  &amp; $(0, 2)$  \\  &#10;\hline&#10;\end{tabular}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96" y="2277178"/>
            <a:ext cx="3888432" cy="19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6977580" y="2492896"/>
            <a:ext cx="1338836" cy="1204391"/>
            <a:chOff x="2483768" y="5013176"/>
            <a:chExt cx="2160240" cy="1765129"/>
          </a:xfrm>
        </p:grpSpPr>
        <p:cxnSp>
          <p:nvCxnSpPr>
            <p:cNvPr id="25" name="直線矢印コネクタ 24"/>
            <p:cNvCxnSpPr/>
            <p:nvPr/>
          </p:nvCxnSpPr>
          <p:spPr>
            <a:xfrm>
              <a:off x="3347864" y="5949280"/>
              <a:ext cx="9361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H="1" flipV="1">
              <a:off x="2771800" y="5229200"/>
              <a:ext cx="576064" cy="728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2835424" y="5958907"/>
              <a:ext cx="512440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2" descr="$ e_1 $&#10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19" y="5820471"/>
              <a:ext cx="259389" cy="20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$ e_2 $&#10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013176"/>
              <a:ext cx="234380" cy="17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$ e_3 $&#10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529" y="6597352"/>
              <a:ext cx="241271" cy="18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$ e_i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22553"/>
            <a:ext cx="173332" cy="1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49" y="4077072"/>
            <a:ext cx="1452675" cy="81991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971600" y="4912846"/>
            <a:ext cx="770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Non zero VEV of </a:t>
            </a:r>
            <a:r>
              <a:rPr lang="en-US" altLang="ja-JP" dirty="0" err="1" smtClean="0"/>
              <a:t>Kahler</a:t>
            </a:r>
            <a:r>
              <a:rPr lang="en-US" altLang="ja-JP" dirty="0" smtClean="0"/>
              <a:t> moduli field (</a:t>
            </a:r>
            <a:r>
              <a:rPr lang="en-US" altLang="ja-JP" dirty="0" err="1" smtClean="0"/>
              <a:t>radion</a:t>
            </a:r>
            <a:r>
              <a:rPr lang="en-US" altLang="ja-JP" dirty="0" smtClean="0"/>
              <a:t>) T breaks the U(1)^2 symmetry to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Z3 x Z3 Abelian discrete symmetry</a:t>
            </a:r>
            <a:endParaRPr kumimoji="1" lang="ja-JP" altLang="en-US" dirty="0"/>
          </a:p>
        </p:txBody>
      </p:sp>
      <p:pic>
        <p:nvPicPr>
          <p:cNvPr id="45" name="Picture 2" descr="$\langle T \rangle \neq 0$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79" y="5720428"/>
            <a:ext cx="851257" cy="2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直線矢印コネクタ 45"/>
          <p:cNvCxnSpPr/>
          <p:nvPr/>
        </p:nvCxnSpPr>
        <p:spPr>
          <a:xfrm flipV="1">
            <a:off x="6031151" y="5847209"/>
            <a:ext cx="522049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14" y="5596158"/>
            <a:ext cx="2343547" cy="56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08" y="5711637"/>
            <a:ext cx="1931103" cy="31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1926940" y="6277105"/>
            <a:ext cx="5093332" cy="4642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0" name="Picture 2" descr="$ U(1)^2 \rtimes S_3 \to \Delta(54) \cong ( Z_3 \times Z_3 ) \rtimes S_3 $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81" y="6336812"/>
            <a:ext cx="4837375" cy="3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323945"/>
            <a:ext cx="695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Gauge origin of discrete flavor symmetry</a:t>
            </a:r>
            <a:endParaRPr kumimoji="1" lang="ja-JP" altLang="en-US" sz="3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9205" y="1268760"/>
            <a:ext cx="438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/>
              <a:t>symmetry enhance point in moduli </a:t>
            </a:r>
            <a:r>
              <a:rPr lang="en-US" altLang="ja-JP" dirty="0" smtClean="0"/>
              <a:t>space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331640" y="1547500"/>
            <a:ext cx="6219898" cy="3897724"/>
            <a:chOff x="1115616" y="2324305"/>
            <a:chExt cx="6757420" cy="422424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1547664" y="2324305"/>
              <a:ext cx="449665" cy="40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T2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762459" y="4068864"/>
              <a:ext cx="2632642" cy="40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U(1)^2 gauge symmetry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168797" y="4068864"/>
              <a:ext cx="2495062" cy="40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SU(3) gauge symmetry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115616" y="4552105"/>
              <a:ext cx="791005" cy="40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T2/Z3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240395" y="6139027"/>
              <a:ext cx="2632641" cy="40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U(1)^2 gauge symmetry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834057" y="6148279"/>
              <a:ext cx="2687814" cy="40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Δ(54) discrete symmetry</a:t>
              </a:r>
              <a:endParaRPr kumimoji="1" lang="ja-JP" altLang="en-US" dirty="0"/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 flipH="1">
              <a:off x="6278856" y="4445374"/>
              <a:ext cx="7416" cy="698452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>
              <a:off x="4139952" y="5805264"/>
              <a:ext cx="1138208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851921" y="4869160"/>
              <a:ext cx="1975603" cy="73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m</a:t>
              </a:r>
              <a:r>
                <a:rPr lang="en-US" altLang="ja-JP" dirty="0" smtClean="0"/>
                <a:t>ove away from enhance point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456726" y="4474064"/>
              <a:ext cx="92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orbifold</a:t>
              </a:r>
              <a:endParaRPr kumimoji="1" lang="ja-JP" altLang="en-US" dirty="0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899592" y="5499988"/>
            <a:ext cx="484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-- Symmetry breaking patterns are summarized as</a:t>
            </a:r>
            <a:endParaRPr kumimoji="1" lang="ja-JP" altLang="en-US" dirty="0"/>
          </a:p>
        </p:txBody>
      </p:sp>
      <p:sp>
        <p:nvSpPr>
          <p:cNvPr id="44" name="平行四辺形 43"/>
          <p:cNvSpPr/>
          <p:nvPr/>
        </p:nvSpPr>
        <p:spPr>
          <a:xfrm rot="14510694">
            <a:off x="2196395" y="1914382"/>
            <a:ext cx="1822520" cy="1202942"/>
          </a:xfrm>
          <a:prstGeom prst="parallelogram">
            <a:avLst>
              <a:gd name="adj" fmla="val 5303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平行四辺形 45"/>
          <p:cNvSpPr/>
          <p:nvPr/>
        </p:nvSpPr>
        <p:spPr>
          <a:xfrm rot="14510694">
            <a:off x="5447012" y="2089367"/>
            <a:ext cx="1291389" cy="798328"/>
          </a:xfrm>
          <a:prstGeom prst="parallelogram">
            <a:avLst>
              <a:gd name="adj" fmla="val 5303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2432954" y="3603097"/>
            <a:ext cx="1202942" cy="1822520"/>
            <a:chOff x="2581798" y="3657052"/>
            <a:chExt cx="1410547" cy="2235726"/>
          </a:xfrm>
        </p:grpSpPr>
        <p:sp>
          <p:nvSpPr>
            <p:cNvPr id="52" name="平行四辺形 51"/>
            <p:cNvSpPr/>
            <p:nvPr/>
          </p:nvSpPr>
          <p:spPr>
            <a:xfrm rot="14510694">
              <a:off x="2169209" y="4069641"/>
              <a:ext cx="2235726" cy="1410547"/>
            </a:xfrm>
            <a:prstGeom prst="parallelogram">
              <a:avLst>
                <a:gd name="adj" fmla="val 53038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/>
            <p:cNvSpPr/>
            <p:nvPr/>
          </p:nvSpPr>
          <p:spPr>
            <a:xfrm rot="20329850">
              <a:off x="2629375" y="4333460"/>
              <a:ext cx="1314859" cy="899518"/>
            </a:xfrm>
            <a:prstGeom prst="parallelogram">
              <a:avLst>
                <a:gd name="adj" fmla="val 4021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775470" y="4437112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771800" y="5307041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563888" y="5019009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5825749" y="4035145"/>
            <a:ext cx="834483" cy="1296144"/>
            <a:chOff x="2581798" y="3657052"/>
            <a:chExt cx="1410547" cy="2235726"/>
          </a:xfrm>
        </p:grpSpPr>
        <p:sp>
          <p:nvSpPr>
            <p:cNvPr id="60" name="平行四辺形 59"/>
            <p:cNvSpPr/>
            <p:nvPr/>
          </p:nvSpPr>
          <p:spPr>
            <a:xfrm rot="14510694">
              <a:off x="2169209" y="4069641"/>
              <a:ext cx="2235726" cy="1410547"/>
            </a:xfrm>
            <a:prstGeom prst="parallelogram">
              <a:avLst>
                <a:gd name="adj" fmla="val 53038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平行四辺形 60"/>
            <p:cNvSpPr/>
            <p:nvPr/>
          </p:nvSpPr>
          <p:spPr>
            <a:xfrm rot="20329850">
              <a:off x="2629375" y="4333460"/>
              <a:ext cx="1314859" cy="899518"/>
            </a:xfrm>
            <a:prstGeom prst="parallelogram">
              <a:avLst>
                <a:gd name="adj" fmla="val 4021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2775470" y="4437112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771800" y="5307041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563888" y="5019009"/>
              <a:ext cx="212354" cy="13818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885224"/>
            <a:ext cx="566542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正方形/長方形 65"/>
          <p:cNvSpPr/>
          <p:nvPr/>
        </p:nvSpPr>
        <p:spPr>
          <a:xfrm>
            <a:off x="683568" y="5869320"/>
            <a:ext cx="8064896" cy="87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7" name="Picture 4" descr="$  \cong ( Z_3 \times Z_3 ) \rtimes S_3 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37" y="6068441"/>
            <a:ext cx="2117811" cy="3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332656"/>
            <a:ext cx="4855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Field-theoretical application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827584" y="321471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uggests that                         theory </a:t>
            </a:r>
            <a:r>
              <a:rPr lang="en-US" altLang="ja-JP" dirty="0"/>
              <a:t>or  </a:t>
            </a:r>
            <a:r>
              <a:rPr lang="en-US" altLang="ja-JP" dirty="0" smtClean="0"/>
              <a:t>                       theory </a:t>
            </a:r>
            <a:r>
              <a:rPr lang="en-US" altLang="ja-JP" dirty="0"/>
              <a:t>can be </a:t>
            </a:r>
            <a:r>
              <a:rPr lang="en-US" altLang="ja-JP" dirty="0" smtClean="0"/>
              <a:t>an origin </a:t>
            </a:r>
            <a:r>
              <a:rPr lang="en-US" altLang="ja-JP" dirty="0"/>
              <a:t>of non-Abelian discrete </a:t>
            </a:r>
            <a:r>
              <a:rPr lang="en-US" altLang="ja-JP" dirty="0" smtClean="0"/>
              <a:t>symmetries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83568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The previous result in string models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84110" y="5733256"/>
            <a:ext cx="8568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G</a:t>
            </a:r>
            <a:r>
              <a:rPr lang="en-US" altLang="ja-JP" dirty="0" smtClean="0"/>
              <a:t>auge extensions of </a:t>
            </a:r>
            <a:r>
              <a:rPr lang="en-US" altLang="ja-JP" dirty="0" err="1" smtClean="0"/>
              <a:t>phenomenologically</a:t>
            </a:r>
            <a:r>
              <a:rPr lang="en-US" altLang="ja-JP" dirty="0" smtClean="0"/>
              <a:t> interesting non-Abelian discrete symmetries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49286"/>
            <a:ext cx="1209419" cy="31509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248865"/>
            <a:ext cx="1232408" cy="31551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908861" y="1854118"/>
            <a:ext cx="5327435" cy="110671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$ U(1)^2 \rtimes S_3 \longrightarrow \Delta(54) \cong ( Z_3 \times Z_3 ) \rtimes S_3 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87" y="2508520"/>
            <a:ext cx="5172001" cy="3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$ U(1) \rtimes Z_2 \longrightarrow D_4 \cong  Z_4 \rtimes Z_2 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32" y="2060848"/>
            <a:ext cx="3745739" cy="2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827584" y="399577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-- Generalization of denominator of U(1) charge to N</a:t>
            </a:r>
            <a:endParaRPr lang="ja-JP" altLang="en-US" dirty="0"/>
          </a:p>
        </p:txBody>
      </p:sp>
      <p:pic>
        <p:nvPicPr>
          <p:cNvPr id="3074" name="Picture 2" descr="$ q = \frac{1}{4} \to  q = \frac{1}{N} 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19" y="4530824"/>
            <a:ext cx="2199882" cy="4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$ q = \frac{e_i}{3} \to  q = \frac{e_i}{N} 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20" y="5038302"/>
            <a:ext cx="2304256" cy="3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左中かっこ 5"/>
          <p:cNvSpPr/>
          <p:nvPr/>
        </p:nvSpPr>
        <p:spPr>
          <a:xfrm>
            <a:off x="1475656" y="4530824"/>
            <a:ext cx="155448" cy="914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8" name="Picture 6" descr="$ Z_4 \to Z_N $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78" y="4653136"/>
            <a:ext cx="1210429" cy="2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$ Z_3 \times Z_3 \to Z_N \times Z_N $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2736304" cy="2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左中かっこ 18"/>
          <p:cNvSpPr/>
          <p:nvPr/>
        </p:nvSpPr>
        <p:spPr>
          <a:xfrm>
            <a:off x="5352656" y="4530824"/>
            <a:ext cx="155448" cy="914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319382" y="4869160"/>
            <a:ext cx="828682" cy="24231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2" descr="$S_3, S_4, D_4, A_4, \Delta(27), \Delta(54), \cdots$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3110"/>
            <a:ext cx="4416946" cy="3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6737531" y="1268760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Beye</a:t>
            </a:r>
            <a:r>
              <a:rPr lang="en-US" altLang="ja-JP" sz="1400" dirty="0" smtClean="0"/>
              <a:t>, Kobayashi, </a:t>
            </a:r>
            <a:r>
              <a:rPr lang="en-US" altLang="ja-JP" sz="1400" dirty="0" err="1" smtClean="0"/>
              <a:t>Kuwakino</a:t>
            </a:r>
            <a:endParaRPr lang="en-US" altLang="ja-JP" sz="1400" dirty="0" smtClean="0"/>
          </a:p>
          <a:p>
            <a:r>
              <a:rPr lang="en-US" altLang="ja-JP" sz="1400" dirty="0" err="1"/>
              <a:t>arXiv</a:t>
            </a:r>
            <a:r>
              <a:rPr lang="en-US" altLang="ja-JP" sz="1400" dirty="0"/>
              <a:t>: </a:t>
            </a:r>
            <a:r>
              <a:rPr lang="en-US" altLang="ja-JP" sz="1400" dirty="0" smtClean="0"/>
              <a:t>1502.00789 </a:t>
            </a:r>
            <a:r>
              <a:rPr lang="en-US" altLang="ja-JP" sz="1400" dirty="0"/>
              <a:t>[</a:t>
            </a:r>
            <a:r>
              <a:rPr lang="en-US" altLang="ja-JP" sz="1400" dirty="0" err="1"/>
              <a:t>hep-ph</a:t>
            </a:r>
            <a:r>
              <a:rPr lang="en-US" altLang="ja-JP" sz="1400" dirty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11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46</a:t>
            </a:fld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67744" y="323945"/>
            <a:ext cx="5390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n</a:t>
            </a:r>
            <a:r>
              <a:rPr lang="en-US" altLang="ja-JP" sz="3200" dirty="0" smtClean="0"/>
              <a:t>on-Abelian discrete symmetry</a:t>
            </a:r>
            <a:endParaRPr lang="ja-JP" altLang="en-US" sz="3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04056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                            model (                  )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11560" y="400099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VEV relation                                        maintains S3, but breaks U(1)^2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/>
              <a:t> Z2^2. 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Resulting symmetry is   </a:t>
            </a:r>
            <a:endParaRPr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53853"/>
            <a:ext cx="1903570" cy="31125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40045"/>
            <a:ext cx="435001" cy="396667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7812360" y="2466196"/>
            <a:ext cx="1138701" cy="1178828"/>
            <a:chOff x="2483768" y="5013176"/>
            <a:chExt cx="2160240" cy="1765129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3347864" y="5949280"/>
              <a:ext cx="9361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 flipV="1">
              <a:off x="2771800" y="5229200"/>
              <a:ext cx="576064" cy="728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>
              <a:off x="2835424" y="5958907"/>
              <a:ext cx="512440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$ e_1 $&#10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19" y="5820471"/>
              <a:ext cx="259389" cy="20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$ e_2 $&#10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013176"/>
              <a:ext cx="234380" cy="17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$ e_3 $&#10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529" y="6597352"/>
              <a:ext cx="241271" cy="18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正方形/長方形 35"/>
          <p:cNvSpPr/>
          <p:nvPr/>
        </p:nvSpPr>
        <p:spPr>
          <a:xfrm>
            <a:off x="7901849" y="1969676"/>
            <a:ext cx="122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: Simple roots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of SU(3)</a:t>
            </a:r>
            <a:endParaRPr lang="ja-JP" altLang="en-US" sz="1400" dirty="0"/>
          </a:p>
        </p:txBody>
      </p:sp>
      <p:pic>
        <p:nvPicPr>
          <p:cNvPr id="37" name="Picture 4" descr="$ e_i$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59373"/>
            <a:ext cx="173332" cy="1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begin{align*}&#10;\begin{tabular}{|c|c|c|c|}&#10;\hline&#10;Field &amp; $U(1)^2$ charge &amp; $Z_2^2$ charge &amp; $S_4$ rep. \\&#10;\hline&#10;\hline&#10;$U_1, U_2, U_3$ &amp; $- e_1, - e_2, - e_3 $ &amp; $(0,0), (0,0), (0,0) $ &amp; --- \\&#10;\hline&#10;$M_1, M_2, M_3$ &amp; $\frac{e_1}{2}, \frac{e_2}{2}, \frac{e_3}{2} $ &amp; $(1, 1), (1, 0), (0,  1)$ &amp; ${\bf 3}$ \\&#10;\hline&#10;$M$ &amp; $0$ &amp; $(0, 0)$ &amp; ${\bf 1}$ \\&#10;\hline&#10;$N_1, N_2, N_3$ &amp; $e_1, e_2, e_3$ &amp; $(0, 0), (0,0), (0,0)$ &amp; ${\bf 1} \oplus {\bf 2} $ \\&#10;\hline&#10;\end{tabular}&#10;\end{align*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5" y="2104923"/>
            <a:ext cx="6688001" cy="16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850528" y="2074493"/>
            <a:ext cx="6758987" cy="16905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124" name="Picture 4" descr="$ U(1)^2 \rtimes S_3 $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3" y="1367054"/>
            <a:ext cx="1400311" cy="3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$ N = 2 $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77" y="1412777"/>
            <a:ext cx="841251" cy="2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$ U(1)^2 \rtimes S_3 \to  S_4 \cong ( Z_2 \times Z_2 ) \rtimes S_3 $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4632449" cy="3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267744" y="323945"/>
            <a:ext cx="5390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n</a:t>
            </a:r>
            <a:r>
              <a:rPr lang="en-US" altLang="ja-JP" sz="3200" dirty="0" smtClean="0"/>
              <a:t>on-Abelian discrete symmetry</a:t>
            </a:r>
            <a:endParaRPr lang="ja-JP" altLang="en-US" sz="3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04056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                             model (                  )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11560" y="45050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VEV relation                                           maintains Z3, but breaks U(1)^2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/>
              <a:t> Z2^2. 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Resulting symmetry is   </a:t>
            </a:r>
            <a:endParaRPr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366" y="4509120"/>
            <a:ext cx="2119594" cy="34657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160" y="448491"/>
            <a:ext cx="449584" cy="396692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7452320" y="2640980"/>
            <a:ext cx="1484632" cy="1508100"/>
            <a:chOff x="971600" y="3789040"/>
            <a:chExt cx="2664296" cy="2567310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971600" y="3789040"/>
              <a:ext cx="2664296" cy="2567310"/>
              <a:chOff x="2483768" y="5013176"/>
              <a:chExt cx="2160240" cy="1765129"/>
            </a:xfrm>
          </p:grpSpPr>
          <p:cxnSp>
            <p:nvCxnSpPr>
              <p:cNvPr id="40" name="直線矢印コネクタ 39"/>
              <p:cNvCxnSpPr/>
              <p:nvPr/>
            </p:nvCxnSpPr>
            <p:spPr>
              <a:xfrm>
                <a:off x="3347864" y="5949280"/>
                <a:ext cx="9361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H="1" flipV="1">
                <a:off x="2771800" y="5229200"/>
                <a:ext cx="576064" cy="728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 flipH="1">
                <a:off x="2825691" y="5959000"/>
                <a:ext cx="522173" cy="5889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2" descr="$ e_1 $&#10;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619" y="5820471"/>
                <a:ext cx="259389" cy="200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$ e_2 $&#10;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5013176"/>
                <a:ext cx="234380" cy="175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$ e_3 $&#10;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6597352"/>
                <a:ext cx="241271" cy="180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直線矢印コネクタ 33"/>
            <p:cNvCxnSpPr/>
            <p:nvPr/>
          </p:nvCxnSpPr>
          <p:spPr>
            <a:xfrm flipV="1">
              <a:off x="2004380" y="4725144"/>
              <a:ext cx="551396" cy="439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H="1" flipV="1">
              <a:off x="1343642" y="4797152"/>
              <a:ext cx="708078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2051720" y="5164568"/>
              <a:ext cx="0" cy="6200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7" name="Picture 8" descr="$ w_1 $&#10;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620" y="4519173"/>
              <a:ext cx="338579" cy="18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$ w_2 $&#10;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036" y="4555050"/>
              <a:ext cx="346274" cy="18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$ w_3 $&#10;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583" y="5858482"/>
              <a:ext cx="346274" cy="18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正方形/長方形 46"/>
          <p:cNvSpPr/>
          <p:nvPr/>
        </p:nvSpPr>
        <p:spPr>
          <a:xfrm>
            <a:off x="7325785" y="1537047"/>
            <a:ext cx="122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: Simple roots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of SU(3)</a:t>
            </a:r>
            <a:endParaRPr lang="ja-JP" altLang="en-US" sz="1400" dirty="0"/>
          </a:p>
        </p:txBody>
      </p:sp>
      <p:pic>
        <p:nvPicPr>
          <p:cNvPr id="48" name="Picture 4" descr="$ e_i$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6744"/>
            <a:ext cx="173332" cy="1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begin{align*}&#10;\begin{tabular}{|c|c|c|c|}&#10;\hline&#10;Field &amp; $U(1)^2$ charge &amp; $Z_2^2$ charge &amp; $A_4$ rep. \\&#10;\hline&#10;\hline&#10;$U_1, U_2, U_3$ &amp; $- e_1, - e_2, - e_3 $ &amp; $(0,0), (0,0), (0,0)$ &amp; --- \\&#10;\hline&#10;$M_1, M_2, M_3$ &amp; $\frac{e_1}{2}, \frac{e_2}{2}, \frac{e_3}{2}$ &amp; $(1, 1), (1, 0), (0,  1)$ &amp; ${\bf 3}$ \\&#10;\hline&#10;$M$ &amp; $0$ &amp; $(0, 0)$ &amp; ${\bf 1}$ \\&#10;\hline&#10;$N_1, N_2, N_3$ &amp; $e_1, e_2, e_3$ &amp; $(0, 0), (0, 0), (0, 0)$ &amp; ${\bf 1} \oplus {\bf 1}' \oplus {\bf 1}''$ \\&#10;\hline&#10;%&#10;%&#10;%&#10;$A_1, A_2, A_3$ &amp; $ \frac{3 w_1 }{2}, \frac{3 w_2 }{2}, \frac{3 w_3 }{2}  $ &amp; $(1, 0), (0, 1), (1, 1) $ &amp; ${\bf 3}$ \\&#10;\hline&#10;\end{tabular}&#10;\end{align*}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" y="2061068"/>
            <a:ext cx="6565970" cy="17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$ w_i $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688"/>
            <a:ext cx="254150" cy="1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7380312" y="2041684"/>
            <a:ext cx="184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: Fundamental weights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of SU(3)</a:t>
            </a:r>
            <a:endParaRPr lang="ja-JP" altLang="en-US" sz="1400" dirty="0"/>
          </a:p>
        </p:txBody>
      </p:sp>
      <p:sp>
        <p:nvSpPr>
          <p:cNvPr id="50" name="正方形/長方形 49"/>
          <p:cNvSpPr/>
          <p:nvPr/>
        </p:nvSpPr>
        <p:spPr>
          <a:xfrm>
            <a:off x="405302" y="1988839"/>
            <a:ext cx="6649548" cy="18897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106" name="Picture 10" descr="$ U(1)^2 \rtimes Z_3 $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383034" cy="3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$ N = 2 $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5" y="1412777"/>
            <a:ext cx="841251" cy="2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$ U(1)^2 \rtimes Z_3 \to  A_4 \cong ( Z_2 \times Z_2 ) \rtimes Z_3 $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54" y="5085184"/>
            <a:ext cx="4067026" cy="2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611560" y="41397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/>
              <a:t>F</a:t>
            </a:r>
            <a:r>
              <a:rPr lang="en-US" altLang="ja-JP" dirty="0" smtClean="0"/>
              <a:t>ield </a:t>
            </a:r>
            <a:r>
              <a:rPr lang="en-US" altLang="ja-JP" dirty="0" err="1" smtClean="0"/>
              <a:t>A_i</a:t>
            </a:r>
            <a:r>
              <a:rPr lang="en-US" altLang="ja-JP" dirty="0" smtClean="0"/>
              <a:t> breaks </a:t>
            </a:r>
            <a:endParaRPr lang="ja-JP" altLang="en-US" dirty="0"/>
          </a:p>
        </p:txBody>
      </p:sp>
      <p:pic>
        <p:nvPicPr>
          <p:cNvPr id="4110" name="Picture 14" descr="$ S_3 \to  Z_3 $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1080120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59832" y="285293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U(1) flavor model</a:t>
            </a:r>
            <a:endParaRPr lang="en-US" altLang="ja-JP" sz="32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1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1475655" y="2297927"/>
            <a:ext cx="5909563" cy="249922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3469" y="332656"/>
            <a:ext cx="3460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lepton flavor </a:t>
            </a:r>
            <a:r>
              <a:rPr lang="en-US" altLang="ja-JP" sz="3200" dirty="0"/>
              <a:t>model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504056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                                     model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92088" y="1772816"/>
            <a:ext cx="576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Gauge extension of Δ(54) discrete lepton flavor model</a:t>
            </a:r>
            <a:endParaRPr lang="ja-JP" altLang="en-US" dirty="0"/>
          </a:p>
        </p:txBody>
      </p:sp>
      <p:pic>
        <p:nvPicPr>
          <p:cNvPr id="2076" name="Picture 28" descr="$U(1)^2 \rtimes S_3 \times Z_2 $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3101"/>
            <a:ext cx="1817936" cy="2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$ U(1)^2 \rtimes S_3 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030"/>
            <a:ext cx="1651749" cy="3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\begin{align*}&#10;\begin{tabular}{|c|c|c|c|}&#10;\hline&#10;Field &amp;  $U(1)^2$ charge &amp; $ Z_2 $ charge &amp; $\Delta(54)$ rep. \\&#10;\hline&#10;\hline&#10;$( L_e, L_\mu, L_\tau )$ &amp;  $ ( \frac{2 e_1}{3}, \frac{2 e_2}{3}, \frac{2 e_3}{3} ) $ &amp; $ 0 $ &amp; ${\bf 3}_{1(2)} $ \\&#10;\hline&#10;$( e^c, \mu^c, \tau^c )$ &amp;  $ ( -3e_1, -3e_2, -3e_3 ) $ &amp; $ 1 $ &amp; ${\bf 1}_+ \oplus {\bf 2}_1 $ \\&#10;\hline&#10;$H_{u}$ &amp;  $0$ &amp; $ 0 $ &amp; $ {\bf 1}_+ $ \\&#10;\hline&#10;$H_{d}$ &amp;  $0$ &amp; $ 0 $ &amp; $ {\bf 1}_+ $ \\&#10;\hline&#10;$( A_1, A_2, A_3 )$ &amp;  $( \frac{2 e_1}{3}, \frac{2 e_2}{3}, \frac{2 e_3}{3} )$ &amp; $ 0 $ &amp; $ {\bf 3}_{1(2)} $ \\&#10;\hline&#10;$( B_1, B_2, B_3 )$ &amp;  $( - \frac{4 e_1}{3}, - \frac{4 e_2}{3}, - \frac{4 e_3}{3} )$  &amp; $ 0 $ &amp; $ {\bf 3}_{1(2)} $ \\&#10;\hline&#10;$( C_1, C_2, C_3 )$ &amp;  $( \frac{e_1}{3}, \frac{e_2}{3}, \frac{e_3}{3} )$ &amp; $ 0 $ &amp; $ {\bf 3}_{1(1)} $ \\&#10;\hline&#10;$( D_1, D_2, D_3 )$ &amp;  $(  \frac{7 e_1}{3},  \frac{7 e_2}{3},  \frac{7 e_3}{3} )$ &amp; $ 1 $ &amp; $ {\bf 3}_{1(1)} $ \\&#10;\hline&#10;\end{tabular}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21" y="2341972"/>
            <a:ext cx="5778083" cy="24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グループ化 31"/>
          <p:cNvGrpSpPr/>
          <p:nvPr/>
        </p:nvGrpSpPr>
        <p:grpSpPr>
          <a:xfrm>
            <a:off x="7740352" y="2932141"/>
            <a:ext cx="1138701" cy="1178828"/>
            <a:chOff x="2483768" y="5013176"/>
            <a:chExt cx="2160240" cy="1765129"/>
          </a:xfrm>
        </p:grpSpPr>
        <p:cxnSp>
          <p:nvCxnSpPr>
            <p:cNvPr id="33" name="直線矢印コネクタ 32"/>
            <p:cNvCxnSpPr/>
            <p:nvPr/>
          </p:nvCxnSpPr>
          <p:spPr>
            <a:xfrm>
              <a:off x="3347864" y="5949280"/>
              <a:ext cx="9361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flipH="1" flipV="1">
              <a:off x="2771800" y="5229200"/>
              <a:ext cx="576064" cy="728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H="1">
              <a:off x="2835424" y="5958907"/>
              <a:ext cx="512440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2" descr="$ e_1 $&#10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19" y="5820471"/>
              <a:ext cx="259389" cy="20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$ e_2 $&#10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013176"/>
              <a:ext cx="234380" cy="17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$ e_3 $&#10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529" y="6597352"/>
              <a:ext cx="241271" cy="18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正方形/長方形 38"/>
          <p:cNvSpPr/>
          <p:nvPr/>
        </p:nvSpPr>
        <p:spPr>
          <a:xfrm>
            <a:off x="7829841" y="2435621"/>
            <a:ext cx="122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: Simple roots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of SU(3)</a:t>
            </a:r>
            <a:endParaRPr lang="ja-JP" altLang="en-US" sz="1400" dirty="0"/>
          </a:p>
        </p:txBody>
      </p:sp>
      <p:pic>
        <p:nvPicPr>
          <p:cNvPr id="40" name="Picture 4" descr="$ e_i$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25318"/>
            <a:ext cx="173332" cy="1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7154445" y="1681063"/>
            <a:ext cx="2098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accent3">
                    <a:lumMod val="50000"/>
                  </a:schemeClr>
                </a:solidFill>
              </a:rPr>
              <a:t>Narain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ja-JP" sz="1400" dirty="0" err="1" smtClean="0">
                <a:solidFill>
                  <a:schemeClr val="accent3">
                    <a:lumMod val="50000"/>
                  </a:schemeClr>
                </a:solidFill>
              </a:rPr>
              <a:t>Sarmadi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ja-JP" sz="1400" dirty="0" err="1" smtClean="0">
                <a:solidFill>
                  <a:schemeClr val="accent3">
                    <a:lumMod val="50000"/>
                  </a:schemeClr>
                </a:solidFill>
              </a:rPr>
              <a:t>Vafa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</a:rPr>
              <a:t>  ‘87 </a:t>
            </a:r>
            <a:endParaRPr lang="ja-JP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419872" y="332656"/>
            <a:ext cx="2355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Introduction </a:t>
            </a:r>
            <a:endParaRPr kumimoji="1" lang="ja-JP" altLang="en-US" sz="3200" dirty="0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27584" y="1619508"/>
            <a:ext cx="633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Asymmetric orbifold </a:t>
            </a:r>
            <a:r>
              <a:rPr lang="en-US" altLang="ja-JP" dirty="0" err="1" smtClean="0"/>
              <a:t>compactification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</a:t>
            </a:r>
            <a:r>
              <a:rPr lang="en-US" altLang="ja-JP" dirty="0" err="1" smtClean="0"/>
              <a:t>heterotic</a:t>
            </a:r>
            <a:r>
              <a:rPr lang="en-US" altLang="ja-JP" dirty="0" smtClean="0"/>
              <a:t> string theory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430938" y="3356992"/>
            <a:ext cx="666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Increase the number of possible models (symmetric </a:t>
            </a:r>
            <a:r>
              <a:rPr lang="en-US" altLang="ja-JP" dirty="0">
                <a:sym typeface="Wingdings" pitchFamily="2" charset="2"/>
              </a:rPr>
              <a:t> </a:t>
            </a:r>
            <a:r>
              <a:rPr lang="en-US" altLang="ja-JP" dirty="0" smtClean="0">
                <a:sym typeface="Wingdings" pitchFamily="2" charset="2"/>
              </a:rPr>
              <a:t>asymmetric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467544" y="5928955"/>
            <a:ext cx="8352928" cy="524381"/>
            <a:chOff x="-899176" y="5877272"/>
            <a:chExt cx="8352928" cy="524381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-899176" y="5939988"/>
              <a:ext cx="8352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Goal : Search for </a:t>
              </a:r>
              <a:r>
                <a:rPr kumimoji="1" lang="en-US" altLang="ja-JP" sz="2400" dirty="0" smtClean="0">
                  <a:solidFill>
                    <a:schemeClr val="accent2"/>
                  </a:solidFill>
                </a:rPr>
                <a:t>SUSY SM </a:t>
              </a:r>
              <a:r>
                <a:rPr lang="en-US" altLang="ja-JP" sz="2400" dirty="0" smtClean="0"/>
                <a:t>in </a:t>
              </a:r>
              <a:r>
                <a:rPr lang="en-US" altLang="ja-JP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heterotic</a:t>
              </a:r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 asymmetric </a:t>
              </a:r>
              <a:r>
                <a:rPr lang="en-US" altLang="ja-JP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orbifold</a:t>
              </a:r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ja-JP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vacua</a:t>
              </a:r>
              <a:endParaRPr kumimoji="1" lang="ja-JP" alt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-899176" y="5877272"/>
              <a:ext cx="8352928" cy="524381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1069102" y="2051556"/>
            <a:ext cx="659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Generalization of </a:t>
            </a: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action (Non-geometric </a:t>
            </a:r>
            <a:r>
              <a:rPr kumimoji="1" lang="en-US" altLang="ja-JP" dirty="0" err="1" smtClean="0"/>
              <a:t>compactification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19544" y="2492896"/>
            <a:ext cx="3800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</a:t>
            </a:r>
            <a:r>
              <a:rPr lang="en-US" altLang="ja-JP" dirty="0"/>
              <a:t>SM or several GUT gauge </a:t>
            </a:r>
            <a:r>
              <a:rPr lang="en-US" altLang="ja-JP" dirty="0" smtClean="0"/>
              <a:t>symmetries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N=1 </a:t>
            </a:r>
            <a:r>
              <a:rPr kumimoji="1" lang="en-US" altLang="ja-JP" dirty="0" err="1" smtClean="0"/>
              <a:t>supersymmetry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en-US" altLang="ja-JP" dirty="0"/>
              <a:t> Chiral matter spectrum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11638" y="4005064"/>
            <a:ext cx="418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A few/no moduli fields </a:t>
            </a:r>
            <a:r>
              <a:rPr lang="en-US" altLang="ja-JP" dirty="0" smtClean="0"/>
              <a:t>(non-geometric)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532466" y="4797152"/>
            <a:ext cx="4839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However, </a:t>
            </a:r>
            <a:r>
              <a:rPr lang="en-US" altLang="ja-JP" dirty="0" smtClean="0"/>
              <a:t>in asymmetric </a:t>
            </a:r>
            <a:r>
              <a:rPr lang="en-US" altLang="ja-JP" dirty="0" err="1"/>
              <a:t>orbifold</a:t>
            </a:r>
            <a:r>
              <a:rPr lang="en-US" altLang="ja-JP" dirty="0"/>
              <a:t> construction, </a:t>
            </a:r>
            <a:endParaRPr lang="en-US" altLang="ja-JP" dirty="0" smtClean="0"/>
          </a:p>
          <a:p>
            <a:r>
              <a:rPr lang="en-US" altLang="ja-JP" dirty="0" smtClean="0"/>
              <a:t>a systematic search </a:t>
            </a:r>
            <a:r>
              <a:rPr lang="en-US" altLang="ja-JP" dirty="0"/>
              <a:t>for SUSY </a:t>
            </a:r>
            <a:r>
              <a:rPr lang="en-US" altLang="ja-JP" dirty="0" smtClean="0"/>
              <a:t>SM or </a:t>
            </a:r>
            <a:r>
              <a:rPr lang="en-US" altLang="ja-JP" dirty="0"/>
              <a:t>other </a:t>
            </a:r>
            <a:r>
              <a:rPr lang="en-US" altLang="ja-JP" dirty="0" smtClean="0"/>
              <a:t>GUT extended </a:t>
            </a:r>
            <a:r>
              <a:rPr lang="en-US" altLang="ja-JP" dirty="0"/>
              <a:t>models </a:t>
            </a:r>
            <a:r>
              <a:rPr lang="en-US" altLang="ja-JP" dirty="0" smtClean="0"/>
              <a:t>has </a:t>
            </a:r>
            <a:r>
              <a:rPr lang="en-US" altLang="ja-JP" dirty="0"/>
              <a:t>not been </a:t>
            </a:r>
            <a:r>
              <a:rPr lang="en-US" altLang="ja-JP" dirty="0" smtClean="0"/>
              <a:t>investigated so far.</a:t>
            </a:r>
            <a:endParaRPr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2192452" y="3798332"/>
            <a:ext cx="576064" cy="1846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2192451" y="4405754"/>
            <a:ext cx="576064" cy="1846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840523" y="3717032"/>
            <a:ext cx="242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All Yukawa hierarchies ?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840523" y="4293096"/>
            <a:ext cx="218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Moduli stabilization ?</a:t>
            </a:r>
            <a:endParaRPr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407225" y="3933056"/>
            <a:ext cx="2485255" cy="1728192"/>
            <a:chOff x="899593" y="1332058"/>
            <a:chExt cx="8064895" cy="5525942"/>
          </a:xfrm>
        </p:grpSpPr>
        <p:sp>
          <p:nvSpPr>
            <p:cNvPr id="20" name="円/楕円 19"/>
            <p:cNvSpPr/>
            <p:nvPr/>
          </p:nvSpPr>
          <p:spPr>
            <a:xfrm>
              <a:off x="1115616" y="1332058"/>
              <a:ext cx="7848872" cy="552594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292080" y="4725144"/>
              <a:ext cx="3168352" cy="1966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716016" y="1700808"/>
              <a:ext cx="3240360" cy="223224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899593" y="1988840"/>
              <a:ext cx="4032448" cy="257023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547664" y="4437112"/>
              <a:ext cx="2736304" cy="1966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203848" y="3356991"/>
              <a:ext cx="4176464" cy="25847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Picture 2" descr="$&#10;{\bf Z}_3&#10;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051" y="3005710"/>
              <a:ext cx="700789" cy="5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$&#10;{\bf Z}_6&#10;$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031" y="4352129"/>
              <a:ext cx="756084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$&#10;{\bf Z}_{12}&#10;$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75" y="2515370"/>
              <a:ext cx="921642" cy="531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$&#10;{\bf Z}_{4}&#10;$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478" y="5284277"/>
              <a:ext cx="448869" cy="35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$&#10;{\bf Z}_{2} \times {\bf Z}_{2} &#10;$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522" y="5831101"/>
              <a:ext cx="1476839" cy="35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10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751384" y="1449650"/>
            <a:ext cx="799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err="1" smtClean="0"/>
              <a:t>Superpotential</a:t>
            </a:r>
            <a:r>
              <a:rPr lang="en-US" altLang="ja-JP" dirty="0" smtClean="0"/>
              <a:t> for neutrinos and charged leptons (                                 invariance )</a:t>
            </a:r>
            <a:endParaRPr lang="ja-JP" altLang="en-US" dirty="0"/>
          </a:p>
        </p:txBody>
      </p:sp>
      <p:pic>
        <p:nvPicPr>
          <p:cNvPr id="3076" name="Picture 4" descr="\begin{align*}&#10;W_\nu &amp;=  &#10;y^\nu_1 \left( B_1 L_e  L_e +  B_2 L_\mu  L_\mu +  B_3 L_\tau  L_\tau \right)  H_u H_u/\Lambda^2 \\&#10;&amp;+ y^\nu_2 \left( A_1 ( L_\mu  L_\tau + L_\tau  L_\mu ) +  A_2 ( L_e  L_\tau + L_\tau  L_e ) +&#10; A_3 ( L_e  L_\mu + L_\mu  L_e )  \right)  H_u H_u/\Lambda^2 \\&#10;&amp;+ y^\nu_3 \left( C_1^2 ( L_\mu  L_\tau + L_\tau  L_\mu ) +  C_2^2 ( L_e  L_\tau + L_\tau  L_e ) +&#10; C_3^2 ( L_e  L_\mu + L_\mu  L_e )  \right)  H_u H_u/\Lambda^3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63013"/>
            <a:ext cx="6840760" cy="8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begin{align*}&#10;W_e &amp;= &#10;y^e_1 \left( D_1 L_e e^c +  D_2 L_\mu \mu^c +  D_3 L_\tau \tau^c \right)  H_d/\Lambda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3"/>
            <a:ext cx="4176464" cy="2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827584" y="335699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Mass matrices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03469" y="332656"/>
            <a:ext cx="3460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lepton flavor </a:t>
            </a:r>
            <a:r>
              <a:rPr lang="en-US" altLang="ja-JP" sz="3200" dirty="0"/>
              <a:t>model</a:t>
            </a:r>
          </a:p>
        </p:txBody>
      </p:sp>
      <p:pic>
        <p:nvPicPr>
          <p:cNvPr id="14" name="Picture 2" descr="$ U(1)^2 \rtimes S_3 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030"/>
            <a:ext cx="1651749" cy="3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$ U(1)^2 \rtimes S_3 \times Z_2 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22325"/>
            <a:ext cx="1584623" cy="2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}  &#10;M_\nu &amp;= \frac{v_u^2}{\Lambda^2} &#10;\left(&#10;\begin{array}{ccc}&#10;y^\nu_1 b_1 &amp; y^\nu_2 a_3  &amp; y^\nu_2 a_2 \\&#10; y^\nu_2 a_3 &amp; y^\nu_1 b_2  &amp; y^\nu_2 a_1 \\&#10; y^\nu_2 a_2 &amp; y^\nu_2 a_1 &amp; y^\nu_1 b_3  \\&#10;\end{array} &#10;\right)&#10;+&#10;\frac{y^\nu_3 v_u^2}{\Lambda^3} &#10;\left(&#10;\begin{array}{ccc}&#10;0 &amp;  c_3^2  &amp;  c_2^2 \\&#10;  c_3^2 &amp; 0  &amp;  c_1^2 \\&#10;  c_2^2 &amp;  c_1^2 &amp; 0  \\&#10;\end{array} &#10;\right) \nonumber \\&#10;%&#10;%&#10;M_e &amp;= \frac{y^e_1 v_d}{\Lambda} &#10;\left(&#10;\begin{array}{ccc}&#10;d_1 &amp; 0  &amp; 0 \\&#10; 0 &amp; d_2  &amp; 0 \\&#10; 0 &amp; 0 &amp; d_3  \\&#10;\end{array} &#10;\right) \nonumber&#10;\end{align}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3" y="3789041"/>
            <a:ext cx="5650923" cy="16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827584" y="5460022"/>
            <a:ext cx="756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err="1" smtClean="0"/>
              <a:t>Flavon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superpotential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pic>
        <p:nvPicPr>
          <p:cNvPr id="16" name="Picture 2" descr="\begin{align} \label{FSP}&#10; W_f &amp; = \lambda_1 A_1 A_2 A_3 + \lambda_2 B_1 B_2 B_3 + \lambda_3 C_1 C_2 C_3 &#10;   + \lambda_4 \left(A_1^2 B_1 + A_2^2 B_2 + A_3^2 B_3\right)  \nonumber&#10;\end{align}&#10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77272"/>
            <a:ext cx="6908576" cy="2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51384" y="1340768"/>
            <a:ext cx="756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By solving vacuum structure, neutrino mass matrix becomes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03469" y="332656"/>
            <a:ext cx="3460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lepton flavor </a:t>
            </a:r>
            <a:r>
              <a:rPr lang="en-US" altLang="ja-JP" sz="3200" dirty="0"/>
              <a:t>model</a:t>
            </a:r>
          </a:p>
        </p:txBody>
      </p:sp>
      <p:pic>
        <p:nvPicPr>
          <p:cNvPr id="29" name="Picture 2" descr="$ U(1)^2 \rtimes S_3 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030"/>
            <a:ext cx="1651749" cy="3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大かっこ 25"/>
          <p:cNvSpPr/>
          <p:nvPr/>
        </p:nvSpPr>
        <p:spPr>
          <a:xfrm>
            <a:off x="6300192" y="3068960"/>
            <a:ext cx="2386608" cy="138383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827584" y="4581128"/>
            <a:ext cx="756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We consider the case of real mass matrix and inverted hierarchy for simplicity. </a:t>
            </a:r>
            <a:endParaRPr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1475656" y="500388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5 real parameters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4644008" y="5003884"/>
            <a:ext cx="3376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Oscillation parameters</a:t>
            </a:r>
            <a:endParaRPr lang="ja-JP" altLang="en-US" dirty="0"/>
          </a:p>
        </p:txBody>
      </p:sp>
      <p:pic>
        <p:nvPicPr>
          <p:cNvPr id="47" name="Picture 16" descr="$ A, B, C, a'_2, a'_3 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42578"/>
            <a:ext cx="1656184" cy="2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$ \Delta m_{21}^2, \Delta m_{31}^2, \theta_{12}, \theta_{23}, \theta_{13} 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39" y="5421221"/>
            <a:ext cx="3011805" cy="3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直線矢印コネクタ 49"/>
          <p:cNvCxnSpPr/>
          <p:nvPr/>
        </p:nvCxnSpPr>
        <p:spPr>
          <a:xfrm flipV="1">
            <a:off x="3419872" y="5589240"/>
            <a:ext cx="108012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3635896" y="5589240"/>
            <a:ext cx="711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fitting</a:t>
            </a:r>
            <a:endParaRPr lang="ja-JP" altLang="en-US" sz="1400" dirty="0"/>
          </a:p>
        </p:txBody>
      </p:sp>
      <p:sp>
        <p:nvSpPr>
          <p:cNvPr id="52" name="正方形/長方形 51"/>
          <p:cNvSpPr/>
          <p:nvPr/>
        </p:nvSpPr>
        <p:spPr>
          <a:xfrm>
            <a:off x="6156176" y="6372036"/>
            <a:ext cx="116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prediction</a:t>
            </a:r>
            <a:endParaRPr lang="ja-JP" altLang="en-US" dirty="0"/>
          </a:p>
        </p:txBody>
      </p:sp>
      <p:cxnSp>
        <p:nvCxnSpPr>
          <p:cNvPr id="53" name="直線矢印コネクタ 52"/>
          <p:cNvCxnSpPr/>
          <p:nvPr/>
        </p:nvCxnSpPr>
        <p:spPr>
          <a:xfrm flipH="1" flipV="1">
            <a:off x="5436097" y="6583308"/>
            <a:ext cx="648071" cy="47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\begin{align} \label{MMEPU1}&#10;M_\nu = \frac{v_u^2}{\Lambda^2} &#10;\left(&#10;\begin{array}{ccc}&#10;- y^\nu_1 \frac{ \lambda_1 }{ 2 \lambda_4 } \frac{a_2 a_3}{a_1} &amp; y^\nu_2 a_3  &amp; y^\nu_2 a_2 \\&#10; y^\nu_2 a_3 &amp; - y^\nu_1 \frac{ \lambda_1 }{ 2 \lambda_4 } \frac{a_1 a_3}{a_2}  &amp; y^\nu_2 a_1 \\&#10; y^\nu_2 a_2 &amp; y^\nu_2 a_1 &amp; - y^\nu_1 \frac{ \lambda_1 }{ 2 \lambda_4 } \frac{a_1 a_2}{a_3}  \\&#10;\end{array} &#10;\right)&#10;+&#10;\frac{y^\nu_3 v_u^2}{\Lambda^3} &#10;\left(&#10;\begin{array}{ccc}&#10;0 &amp;  0  &amp; 0 \\&#10;  0 &amp; 0  &amp; c_1^2 \\&#10; 0 &amp; c_1^2 &amp; 0  \\&#10;\end{array} &#10;\right)\nonumber&#10;%&#10;\end{align}&#10;&#10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49" y="1886770"/>
            <a:ext cx="7477007" cy="8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} &#10; = &#10;%&#10;A&#10;\left(&#10;\begin{array}{ccc}&#10;B a'_2 a'_3  &amp;  a'_3   &amp; a'_2 \\&#10; a'_3   &amp; B \frac{a'_3}{a'_2}  &amp; 1 + C \\&#10; a'_2 &amp; 1 + C &amp; B \frac{a'_2}{a'_3}  \\&#10;\end{array} &#10;\right)\nonumber&#10;\end{align}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26" y="2924944"/>
            <a:ext cx="28003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align}&#10;a'_2 \equiv \frac{a_2}{a_1} \nonumber \\ &#10;a'_3 \equiv \frac{a_3}{a_1} \nonumber  &#10;\end{align}&#10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95018"/>
            <a:ext cx="672009" cy="8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begin{align}&#10;A &amp;\equiv \frac{v_u^2 y^\nu_2 a_1 }{\Lambda^2} \nonumber \\&#10;B &amp;\equiv - \frac{y_1^\nu}{y_2^\nu} \frac{ \lambda_1 }{ 2\lambda_4 } \nonumber \\&#10;C &amp;\equiv \frac{y_3^\nu}{y_2^\nu} \frac{ c_1^2}{a_1 \Lambda} \nonumber &#10;\end{align}&#10;&#10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27323"/>
            <a:ext cx="976158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$  \delta = \beta_1 = \beta_2 = 0^\circ $&#10;&#10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73290"/>
            <a:ext cx="2112169" cy="2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$ m_3 $&#10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485051"/>
            <a:ext cx="383977" cy="1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7668342" y="5877272"/>
            <a:ext cx="141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f</a:t>
            </a:r>
            <a:r>
              <a:rPr lang="en-US" altLang="ja-JP" dirty="0" smtClean="0"/>
              <a:t>or simplicity</a:t>
            </a:r>
            <a:endParaRPr lang="ja-JP" altLang="en-US" dirty="0"/>
          </a:p>
        </p:txBody>
      </p:sp>
      <p:cxnSp>
        <p:nvCxnSpPr>
          <p:cNvPr id="37" name="直線矢印コネクタ 36"/>
          <p:cNvCxnSpPr/>
          <p:nvPr/>
        </p:nvCxnSpPr>
        <p:spPr>
          <a:xfrm flipH="1" flipV="1">
            <a:off x="6948264" y="6088544"/>
            <a:ext cx="648071" cy="4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751384" y="1201550"/>
            <a:ext cx="756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Choosing suitable parameters, we can fix experimental values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03469" y="332656"/>
            <a:ext cx="3460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lepton flavor </a:t>
            </a:r>
            <a:r>
              <a:rPr lang="en-US" altLang="ja-JP" sz="3200" dirty="0"/>
              <a:t>model</a:t>
            </a:r>
          </a:p>
        </p:txBody>
      </p:sp>
      <p:pic>
        <p:nvPicPr>
          <p:cNvPr id="29" name="Picture 2" descr="$ U(1)^2 \rtimes S_3 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030"/>
            <a:ext cx="1651749" cy="3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061" y="1768592"/>
            <a:ext cx="1589912" cy="1588400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755576" y="3573016"/>
            <a:ext cx="756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/>
              <a:t>P</a:t>
            </a:r>
            <a:r>
              <a:rPr lang="en-US" altLang="ja-JP" dirty="0" smtClean="0"/>
              <a:t>rediction of our model :           against angles           and   </a:t>
            </a:r>
            <a:endParaRPr lang="ja-JP" altLang="en-US" dirty="0"/>
          </a:p>
        </p:txBody>
      </p:sp>
      <p:pic>
        <p:nvPicPr>
          <p:cNvPr id="31" name="Picture 8" descr="$ m_3 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73715"/>
            <a:ext cx="390278" cy="1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$ \theta_{23} 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32700"/>
            <a:ext cx="291574" cy="2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3933056"/>
            <a:ext cx="3168352" cy="217289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4437112"/>
            <a:ext cx="926507" cy="1125118"/>
          </a:xfrm>
          <a:prstGeom prst="rect">
            <a:avLst/>
          </a:prstGeom>
        </p:spPr>
      </p:pic>
      <p:pic>
        <p:nvPicPr>
          <p:cNvPr id="3074" name="Picture 2" descr="\begin{align}&#10;\Delta m_{21}^2 &amp;=  7.60 \times 10^{-5} \ {\rm eV}^2 \nonumber \\&#10;\Delta m_{31}^2 &amp;=  - 2.38 \times 10^{-3} \ {\rm eV}^2 \nonumber&#10;\end{align}&#10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03" y="1844824"/>
            <a:ext cx="2544217" cy="6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$\theta_{12} = 35.26^\circ $&#10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46" y="2594451"/>
            <a:ext cx="1212354" cy="2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左中かっこ 1"/>
          <p:cNvSpPr/>
          <p:nvPr/>
        </p:nvSpPr>
        <p:spPr>
          <a:xfrm>
            <a:off x="1691680" y="1768592"/>
            <a:ext cx="288032" cy="1588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中かっこ 17"/>
          <p:cNvSpPr/>
          <p:nvPr/>
        </p:nvSpPr>
        <p:spPr>
          <a:xfrm>
            <a:off x="4572000" y="1768592"/>
            <a:ext cx="288032" cy="1588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8" name="Picture 6" descr="$ \theta_{13} $&#10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63" y="2924944"/>
            <a:ext cx="311969" cy="2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4860032" y="2843644"/>
            <a:ext cx="4571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Several values for angles         and</a:t>
            </a:r>
            <a:endParaRPr lang="ja-JP" altLang="en-US" dirty="0"/>
          </a:p>
        </p:txBody>
      </p:sp>
      <p:pic>
        <p:nvPicPr>
          <p:cNvPr id="21" name="Picture 12" descr="$ \theta_{23} 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968"/>
            <a:ext cx="291574" cy="2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$ \theta_{13} $&#10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55" y="3638212"/>
            <a:ext cx="311969" cy="2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792088" y="6165304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This </a:t>
            </a:r>
            <a:r>
              <a:rPr lang="en-US" altLang="ja-JP" dirty="0"/>
              <a:t>solution is </a:t>
            </a:r>
            <a:r>
              <a:rPr lang="en-US" altLang="ja-JP" dirty="0" smtClean="0"/>
              <a:t>consistent </a:t>
            </a:r>
            <a:r>
              <a:rPr lang="en-US" altLang="ja-JP" dirty="0"/>
              <a:t>with </a:t>
            </a:r>
            <a:r>
              <a:rPr lang="en-US" altLang="ja-JP" dirty="0" smtClean="0"/>
              <a:t>2σ </a:t>
            </a:r>
            <a:r>
              <a:rPr lang="en-US" altLang="ja-JP" dirty="0"/>
              <a:t>range of recent fits from </a:t>
            </a:r>
            <a:r>
              <a:rPr lang="en-US" altLang="ja-JP" dirty="0" err="1"/>
              <a:t>neutrinoless</a:t>
            </a:r>
            <a:r>
              <a:rPr lang="en-US" altLang="ja-JP" dirty="0"/>
              <a:t> double beta decay</a:t>
            </a:r>
            <a:endParaRPr lang="ja-JP" altLang="en-US" dirty="0"/>
          </a:p>
        </p:txBody>
      </p:sp>
      <p:pic>
        <p:nvPicPr>
          <p:cNvPr id="23" name="Picture 8" descr="$ m_3 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30" y="5877272"/>
            <a:ext cx="390278" cy="1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$ \theta_{23} 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4" y="4804908"/>
            <a:ext cx="291574" cy="2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/>
          <p:cNvSpPr/>
          <p:nvPr/>
        </p:nvSpPr>
        <p:spPr>
          <a:xfrm flipV="1">
            <a:off x="2699792" y="4023648"/>
            <a:ext cx="351656" cy="53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000" dirty="0"/>
          </a:p>
        </p:txBody>
      </p:sp>
      <p:sp>
        <p:nvSpPr>
          <p:cNvPr id="26" name="正方形/長方形 25"/>
          <p:cNvSpPr/>
          <p:nvPr/>
        </p:nvSpPr>
        <p:spPr>
          <a:xfrm flipV="1">
            <a:off x="5732512" y="5895856"/>
            <a:ext cx="351656" cy="53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578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827584" y="3978930"/>
            <a:ext cx="44040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Outlook: Search for a realistic model</a:t>
            </a:r>
          </a:p>
          <a:p>
            <a:r>
              <a:rPr lang="en-US" altLang="ja-JP" dirty="0" smtClean="0"/>
              <a:t>     -- Search for Z3 models from other lattices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-- Other </a:t>
            </a:r>
            <a:r>
              <a:rPr lang="en-US" altLang="ja-JP" dirty="0" err="1" smtClean="0"/>
              <a:t>orbifolds</a:t>
            </a:r>
            <a:r>
              <a:rPr lang="en-US" altLang="ja-JP" dirty="0" smtClean="0"/>
              <a:t> Z6, Z12, Z3xZ3…</a:t>
            </a:r>
          </a:p>
          <a:p>
            <a:r>
              <a:rPr lang="en-US" altLang="ja-JP" dirty="0" smtClean="0"/>
              <a:t>     -- Yukawa hierarchy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-- (Gauge or discrete) Flavor symmetry, </a:t>
            </a:r>
          </a:p>
          <a:p>
            <a:r>
              <a:rPr lang="en-US" altLang="ja-JP" dirty="0" smtClean="0"/>
              <a:t>     -- Moduli stabilization,</a:t>
            </a:r>
            <a:r>
              <a:rPr lang="en-US" altLang="ja-JP" dirty="0"/>
              <a:t> </a:t>
            </a:r>
            <a:r>
              <a:rPr lang="en-US" altLang="ja-JP" dirty="0" smtClean="0"/>
              <a:t>etc.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27584" y="1469683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Z3 asymmetric </a:t>
            </a:r>
            <a:r>
              <a:rPr lang="en-US" altLang="ja-JP" dirty="0" err="1" smtClean="0"/>
              <a:t>orbifold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compactification</a:t>
            </a:r>
            <a:r>
              <a:rPr lang="en-US" altLang="ja-JP" dirty="0" smtClean="0"/>
              <a:t> of heterotic string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Our starting point : </a:t>
            </a:r>
            <a:r>
              <a:rPr lang="en-US" altLang="ja-JP" dirty="0" err="1" smtClean="0"/>
              <a:t>Narain</a:t>
            </a:r>
            <a:r>
              <a:rPr lang="en-US" altLang="ja-JP" dirty="0" smtClean="0"/>
              <a:t> lattice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90 lattices with right-moving non-Abelian factor can be constructed from 24 dimensional lattices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We calculate group breaking patterns of Z3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Three generation SUSY SM / left-right symmetric model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27584" y="33569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Z6 three-generation model</a:t>
            </a:r>
            <a:endParaRPr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5868144" y="3501008"/>
            <a:ext cx="2880320" cy="2088232"/>
            <a:chOff x="899593" y="1332058"/>
            <a:chExt cx="8064895" cy="5525942"/>
          </a:xfrm>
        </p:grpSpPr>
        <p:sp>
          <p:nvSpPr>
            <p:cNvPr id="22" name="円/楕円 21"/>
            <p:cNvSpPr/>
            <p:nvPr/>
          </p:nvSpPr>
          <p:spPr>
            <a:xfrm>
              <a:off x="1115616" y="1332058"/>
              <a:ext cx="7848872" cy="552594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5292080" y="4725144"/>
              <a:ext cx="3168352" cy="1966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716016" y="1700808"/>
              <a:ext cx="3240360" cy="223224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99593" y="1988840"/>
              <a:ext cx="4032448" cy="257023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547664" y="4437112"/>
              <a:ext cx="2736304" cy="1966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203848" y="3356991"/>
              <a:ext cx="4176464" cy="25847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8" name="Picture 2" descr="$&#10;{\bf Z}_3&#10;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051" y="3005710"/>
              <a:ext cx="700789" cy="5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$&#10;{\bf Z}_6&#10;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031" y="4352129"/>
              <a:ext cx="756084" cy="61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$&#10;{\bf Z}_{12}&#10;$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75" y="2515370"/>
              <a:ext cx="921642" cy="531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$&#10;{\bf Z}_{4}&#10;$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478" y="5284277"/>
              <a:ext cx="448869" cy="35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$&#10;{\bf Z}_{2} \times {\bf Z}_{2} &#10;$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522" y="5831101"/>
              <a:ext cx="1476839" cy="35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テキスト ボックス 33"/>
          <p:cNvSpPr txBox="1"/>
          <p:nvPr/>
        </p:nvSpPr>
        <p:spPr>
          <a:xfrm>
            <a:off x="3635896" y="323945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Summary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623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35896" y="323945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Summary</a:t>
            </a:r>
            <a:endParaRPr kumimoji="1" lang="ja-JP" altLang="en-US" sz="32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99592" y="126876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(Non-)Abelian </a:t>
            </a:r>
            <a:r>
              <a:rPr lang="en-US" altLang="ja-JP" dirty="0" smtClean="0">
                <a:solidFill>
                  <a:srgbClr val="FF0000"/>
                </a:solidFill>
              </a:rPr>
              <a:t>gauge origin</a:t>
            </a:r>
            <a:r>
              <a:rPr lang="en-US" altLang="ja-JP" dirty="0" smtClean="0"/>
              <a:t> </a:t>
            </a:r>
            <a:r>
              <a:rPr lang="en-US" altLang="ja-JP" dirty="0"/>
              <a:t>of </a:t>
            </a:r>
            <a:r>
              <a:rPr lang="en-US" altLang="ja-JP" dirty="0" smtClean="0"/>
              <a:t> </a:t>
            </a:r>
            <a:r>
              <a:rPr lang="en-US" altLang="ja-JP" dirty="0"/>
              <a:t>non-Abelian discrete flavor symmetry </a:t>
            </a:r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This </a:t>
            </a:r>
            <a:r>
              <a:rPr lang="en-US" altLang="ja-JP" dirty="0"/>
              <a:t>can be </a:t>
            </a:r>
            <a:r>
              <a:rPr lang="en-US" altLang="ja-JP" dirty="0" smtClean="0"/>
              <a:t>understood naturally in </a:t>
            </a:r>
            <a:r>
              <a:rPr lang="en-US" altLang="ja-JP" dirty="0" err="1"/>
              <a:t>orbifold</a:t>
            </a:r>
            <a:r>
              <a:rPr lang="en-US" altLang="ja-JP" dirty="0"/>
              <a:t> string </a:t>
            </a:r>
            <a:r>
              <a:rPr lang="en-US" altLang="ja-JP" dirty="0" smtClean="0"/>
              <a:t>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err="1" smtClean="0"/>
              <a:t>Phenomenologically</a:t>
            </a:r>
            <a:r>
              <a:rPr lang="en-US" altLang="ja-JP" dirty="0" smtClean="0"/>
              <a:t> </a:t>
            </a:r>
            <a:r>
              <a:rPr lang="en-US" altLang="ja-JP" dirty="0"/>
              <a:t>interesting non-Abelian discrete symmetries can be realized from U(1) theories with a permutation (rotation) </a:t>
            </a:r>
            <a:r>
              <a:rPr lang="en-US" altLang="ja-JP" dirty="0" smtClean="0"/>
              <a:t>symmetry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99592" y="40863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Outlook</a:t>
            </a:r>
            <a:r>
              <a:rPr lang="en-US" altLang="ja-JP" dirty="0"/>
              <a:t> </a:t>
            </a:r>
            <a:r>
              <a:rPr lang="en-US" altLang="ja-JP" dirty="0" smtClean="0"/>
              <a:t>: Realization in string theory  </a:t>
            </a:r>
          </a:p>
          <a:p>
            <a:r>
              <a:rPr lang="en-US" altLang="ja-JP" dirty="0" smtClean="0"/>
              <a:t>                       Higher dimensional gauge theory</a:t>
            </a:r>
          </a:p>
          <a:p>
            <a:r>
              <a:rPr lang="en-US" altLang="ja-JP" dirty="0" smtClean="0"/>
              <a:t>                       Z</a:t>
            </a:r>
            <a:r>
              <a:rPr lang="en-US" altLang="ja-JP" dirty="0"/>
              <a:t>’ boson(s) </a:t>
            </a:r>
            <a:r>
              <a:rPr lang="en-US" altLang="ja-JP" dirty="0" smtClean="0"/>
              <a:t>from </a:t>
            </a:r>
            <a:r>
              <a:rPr lang="en-US" altLang="ja-JP" dirty="0"/>
              <a:t>U(1) breaking </a:t>
            </a:r>
            <a:r>
              <a:rPr lang="en-US" altLang="ja-JP" dirty="0" smtClean="0"/>
              <a:t>may </a:t>
            </a:r>
            <a:r>
              <a:rPr lang="en-US" altLang="ja-JP" dirty="0"/>
              <a:t>relate to origin of Yukawa hierarchy</a:t>
            </a:r>
          </a:p>
          <a:p>
            <a:endParaRPr lang="en-US" altLang="ja-JP" dirty="0" smtClean="0"/>
          </a:p>
        </p:txBody>
      </p:sp>
      <p:pic>
        <p:nvPicPr>
          <p:cNvPr id="8194" name="Picture 2" descr="\begin{align*}&#10; U(1) \rtimes Z_2 &amp;\to S_3, D_3, \cdots \\ &#10; U(1)^2 \rtimes S_3 &amp;\to S_4, \Delta(54), \cdots \\&#10; U(1)^2 \rtimes Z_3 &amp;\to A_4, \Delta(27), \cdots &#10;\end{align*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69565"/>
            <a:ext cx="2592288" cy="9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899592" y="36450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We apply this mechanism to lepton flavor model</a:t>
            </a:r>
          </a:p>
        </p:txBody>
      </p:sp>
      <p:sp>
        <p:nvSpPr>
          <p:cNvPr id="23" name="左中かっこ 22"/>
          <p:cNvSpPr/>
          <p:nvPr/>
        </p:nvSpPr>
        <p:spPr>
          <a:xfrm>
            <a:off x="2699792" y="2636912"/>
            <a:ext cx="216024" cy="93610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584176" y="5013177"/>
            <a:ext cx="6012160" cy="1872207"/>
            <a:chOff x="1619672" y="4797152"/>
            <a:chExt cx="6012160" cy="1872207"/>
          </a:xfrm>
        </p:grpSpPr>
        <p:sp>
          <p:nvSpPr>
            <p:cNvPr id="10" name="正方形/長方形 9"/>
            <p:cNvSpPr/>
            <p:nvPr/>
          </p:nvSpPr>
          <p:spPr>
            <a:xfrm>
              <a:off x="1691680" y="5590980"/>
              <a:ext cx="26972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        Flavor structure</a:t>
              </a:r>
            </a:p>
            <a:p>
              <a:r>
                <a:rPr lang="en-US" altLang="ja-JP" dirty="0" smtClean="0"/>
                <a:t>(discrete flavor symmetry) </a:t>
              </a:r>
              <a:endParaRPr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29530" y="5734996"/>
              <a:ext cx="984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Z’ </a:t>
              </a:r>
              <a:r>
                <a:rPr lang="en-US" altLang="ja-JP" dirty="0" smtClean="0"/>
                <a:t>boson</a:t>
              </a:r>
              <a:endParaRPr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346" y="4797152"/>
              <a:ext cx="12646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U(1) theory</a:t>
              </a:r>
              <a:endParaRPr lang="ja-JP" altLang="en-US" dirty="0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4026308" y="4797152"/>
              <a:ext cx="1311680" cy="369332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1619672" y="5590979"/>
              <a:ext cx="2736304" cy="646331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5636584" y="5725704"/>
              <a:ext cx="1311680" cy="369332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>
              <a:off x="3527376" y="5166484"/>
              <a:ext cx="462420" cy="350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5369490" y="5229202"/>
              <a:ext cx="570662" cy="432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左右矢印 17"/>
            <p:cNvSpPr/>
            <p:nvPr/>
          </p:nvSpPr>
          <p:spPr>
            <a:xfrm>
              <a:off x="4515528" y="5831981"/>
              <a:ext cx="848560" cy="263055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059832" y="6300027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dirty="0"/>
                <a:t>Z' bosons </a:t>
              </a:r>
              <a:r>
                <a:rPr lang="en-US" altLang="ja-JP" dirty="0" smtClean="0"/>
                <a:t>as </a:t>
              </a:r>
              <a:r>
                <a:rPr lang="en-US" altLang="ja-JP" dirty="0"/>
                <a:t>a probe </a:t>
              </a:r>
              <a:r>
                <a:rPr lang="en-US" altLang="ja-JP" dirty="0" smtClean="0"/>
                <a:t>of </a:t>
              </a:r>
              <a:r>
                <a:rPr lang="en-US" altLang="ja-JP" dirty="0"/>
                <a:t>flavor structure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1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187624" y="2233320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Four-dimensions,</a:t>
            </a:r>
          </a:p>
          <a:p>
            <a:r>
              <a:rPr lang="en-US" altLang="ja-JP" dirty="0" smtClean="0"/>
              <a:t>N=1 </a:t>
            </a:r>
            <a:r>
              <a:rPr lang="en-US" altLang="ja-JP" dirty="0" err="1" smtClean="0"/>
              <a:t>supersymmetry</a:t>
            </a:r>
            <a:r>
              <a:rPr lang="en-US" altLang="ja-JP" dirty="0" smtClean="0"/>
              <a:t>,</a:t>
            </a:r>
          </a:p>
          <a:p>
            <a:r>
              <a:rPr lang="en-US" altLang="ja-JP" dirty="0" smtClean="0"/>
              <a:t>Standard model group( SU(3)</a:t>
            </a:r>
            <a:r>
              <a:rPr lang="en-US" altLang="ja-JP" dirty="0" err="1" smtClean="0"/>
              <a:t>xSU</a:t>
            </a:r>
            <a:r>
              <a:rPr lang="en-US" altLang="ja-JP" dirty="0" smtClean="0"/>
              <a:t>(2)</a:t>
            </a:r>
            <a:r>
              <a:rPr lang="en-US" altLang="ja-JP" dirty="0" err="1" smtClean="0"/>
              <a:t>xU</a:t>
            </a:r>
            <a:r>
              <a:rPr lang="en-US" altLang="ja-JP" dirty="0" smtClean="0"/>
              <a:t>(1) ),</a:t>
            </a:r>
          </a:p>
          <a:p>
            <a:r>
              <a:rPr lang="en-US" altLang="ja-JP" dirty="0" smtClean="0"/>
              <a:t>Three generations,</a:t>
            </a:r>
          </a:p>
          <a:p>
            <a:r>
              <a:rPr lang="en-US" altLang="ja-JP" dirty="0" smtClean="0"/>
              <a:t>Quarks, Leptons and Higgs,</a:t>
            </a:r>
          </a:p>
          <a:p>
            <a:r>
              <a:rPr lang="en-US" altLang="ja-JP" dirty="0" smtClean="0"/>
              <a:t>No exotics,</a:t>
            </a:r>
          </a:p>
          <a:p>
            <a:r>
              <a:rPr lang="en-US" altLang="ja-JP" dirty="0" smtClean="0"/>
              <a:t>Yukawa</a:t>
            </a:r>
            <a:r>
              <a:rPr lang="ja-JP" altLang="en-US" dirty="0"/>
              <a:t> </a:t>
            </a:r>
            <a:r>
              <a:rPr lang="en-US" altLang="ja-JP" dirty="0" smtClean="0"/>
              <a:t>hierarchy,</a:t>
            </a:r>
          </a:p>
          <a:p>
            <a:r>
              <a:rPr lang="en-US" altLang="ja-JP" dirty="0" smtClean="0"/>
              <a:t>Proton stability,</a:t>
            </a:r>
          </a:p>
          <a:p>
            <a:r>
              <a:rPr lang="en-US" altLang="ja-JP" dirty="0" smtClean="0"/>
              <a:t>R-parity,</a:t>
            </a:r>
          </a:p>
          <a:p>
            <a:r>
              <a:rPr lang="en-US" altLang="ja-JP" dirty="0" smtClean="0"/>
              <a:t>Doublet-triplet splitting,</a:t>
            </a:r>
          </a:p>
          <a:p>
            <a:r>
              <a:rPr lang="en-US" altLang="ja-JP" dirty="0" err="1" smtClean="0"/>
              <a:t>Moduli</a:t>
            </a:r>
            <a:r>
              <a:rPr lang="en-US" altLang="ja-JP" dirty="0" smtClean="0"/>
              <a:t> stabilization,</a:t>
            </a:r>
          </a:p>
          <a:p>
            <a:r>
              <a:rPr lang="en-US" altLang="ja-JP" dirty="0" smtClean="0"/>
              <a:t>...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463480" y="387034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What types of gauge symmetries can be derived in these </a:t>
            </a:r>
            <a:r>
              <a:rPr lang="en-US" altLang="ja-JP" dirty="0" err="1" smtClean="0">
                <a:sym typeface="Wingdings" pitchFamily="2" charset="2"/>
              </a:rPr>
              <a:t>vacua</a:t>
            </a:r>
            <a:r>
              <a:rPr lang="en-US" altLang="ja-JP" dirty="0" smtClean="0">
                <a:sym typeface="Wingdings" pitchFamily="2" charset="2"/>
              </a:rPr>
              <a:t> ? 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932040" y="4470211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ym typeface="Wingdings" pitchFamily="2" charset="2"/>
              </a:rPr>
              <a:t>・</a:t>
            </a:r>
            <a:r>
              <a:rPr lang="en-US" altLang="ja-JP" dirty="0" smtClean="0">
                <a:sym typeface="Wingdings" pitchFamily="2" charset="2"/>
              </a:rPr>
              <a:t>SM group ?</a:t>
            </a:r>
          </a:p>
          <a:p>
            <a:r>
              <a:rPr lang="ja-JP" altLang="en-US" dirty="0" smtClean="0">
                <a:sym typeface="Wingdings" pitchFamily="2" charset="2"/>
              </a:rPr>
              <a:t>・</a:t>
            </a:r>
            <a:r>
              <a:rPr lang="en-US" altLang="ja-JP" dirty="0" smtClean="0">
                <a:sym typeface="Wingdings" pitchFamily="2" charset="2"/>
              </a:rPr>
              <a:t>GUT group ?</a:t>
            </a:r>
          </a:p>
          <a:p>
            <a:r>
              <a:rPr lang="ja-JP" altLang="en-US" dirty="0" smtClean="0">
                <a:sym typeface="Wingdings" pitchFamily="2" charset="2"/>
              </a:rPr>
              <a:t>・</a:t>
            </a:r>
            <a:r>
              <a:rPr lang="en-US" altLang="ja-JP" dirty="0" smtClean="0">
                <a:sym typeface="Wingdings" pitchFamily="2" charset="2"/>
              </a:rPr>
              <a:t>Flavor symmetry ?</a:t>
            </a:r>
          </a:p>
          <a:p>
            <a:r>
              <a:rPr lang="ja-JP" altLang="en-US" dirty="0" smtClean="0">
                <a:sym typeface="Wingdings" pitchFamily="2" charset="2"/>
              </a:rPr>
              <a:t>・</a:t>
            </a:r>
            <a:r>
              <a:rPr lang="en-US" altLang="ja-JP" dirty="0" smtClean="0">
                <a:sym typeface="Wingdings" pitchFamily="2" charset="2"/>
              </a:rPr>
              <a:t>Hidden sector ?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259632" y="3078252"/>
            <a:ext cx="4032448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5148064" y="3078252"/>
            <a:ext cx="9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971600" y="177281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ym typeface="Wingdings" pitchFamily="2" charset="2"/>
              </a:rPr>
              <a:t>・ </a:t>
            </a:r>
            <a:r>
              <a:rPr lang="en-US" altLang="ja-JP" dirty="0" smtClean="0">
                <a:sym typeface="Wingdings" pitchFamily="2" charset="2"/>
              </a:rPr>
              <a:t>First step</a:t>
            </a:r>
            <a:r>
              <a:rPr lang="ja-JP" altLang="en-US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for model building: Gauge symmetry</a:t>
            </a:r>
            <a:r>
              <a:rPr lang="ja-JP" altLang="en-US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+ Three generations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1259632" y="3366284"/>
            <a:ext cx="1800200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7584" y="1412776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</a:t>
            </a:r>
            <a:r>
              <a:rPr lang="en-US" altLang="ja-JP" dirty="0"/>
              <a:t>SUSY SM in asymmetric </a:t>
            </a:r>
            <a:r>
              <a:rPr lang="en-US" altLang="ja-JP" dirty="0" err="1"/>
              <a:t>orbifold</a:t>
            </a:r>
            <a:r>
              <a:rPr lang="en-US" altLang="ja-JP" dirty="0"/>
              <a:t> </a:t>
            </a:r>
            <a:r>
              <a:rPr lang="en-US" altLang="ja-JP" dirty="0" err="1" smtClean="0"/>
              <a:t>vacua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9872" y="332656"/>
            <a:ext cx="2355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Introduction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353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27584" y="1619508"/>
            <a:ext cx="572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/>
              <a:t> </a:t>
            </a:r>
            <a:r>
              <a:rPr lang="en-US" altLang="ja-JP" dirty="0" smtClean="0"/>
              <a:t>Flavor </a:t>
            </a:r>
            <a:r>
              <a:rPr lang="en-US" altLang="ja-JP" dirty="0"/>
              <a:t>structure of quarks and leptons in standard model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1988840"/>
            <a:ext cx="60496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/>
              <a:t>Hierarchical masses and mixings</a:t>
            </a:r>
          </a:p>
          <a:p>
            <a:r>
              <a:rPr lang="ja-JP" altLang="en-US" dirty="0" smtClean="0"/>
              <a:t>・ </a:t>
            </a:r>
            <a:r>
              <a:rPr lang="en-US" altLang="ja-JP" dirty="0" smtClean="0"/>
              <a:t>The </a:t>
            </a:r>
            <a:r>
              <a:rPr lang="en-US" altLang="ja-JP" dirty="0"/>
              <a:t>key is </a:t>
            </a:r>
            <a:r>
              <a:rPr lang="en-US" altLang="ja-JP" dirty="0" smtClean="0">
                <a:solidFill>
                  <a:srgbClr val="FF0000"/>
                </a:solidFill>
              </a:rPr>
              <a:t>flavor symmetry</a:t>
            </a:r>
          </a:p>
          <a:p>
            <a:r>
              <a:rPr lang="ja-JP" altLang="en-US" dirty="0" smtClean="0"/>
              <a:t>・ </a:t>
            </a:r>
            <a:r>
              <a:rPr lang="en-US" altLang="ja-JP" dirty="0"/>
              <a:t>Flavor model based on </a:t>
            </a:r>
            <a:r>
              <a:rPr lang="en-US" altLang="ja-JP" dirty="0" smtClean="0">
                <a:solidFill>
                  <a:srgbClr val="FF0000"/>
                </a:solidFill>
              </a:rPr>
              <a:t>non-Abelian discrete </a:t>
            </a:r>
            <a:r>
              <a:rPr lang="en-US" altLang="ja-JP" dirty="0">
                <a:solidFill>
                  <a:srgbClr val="FF0000"/>
                </a:solidFill>
              </a:rPr>
              <a:t>flavor symmetry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・ </a:t>
            </a:r>
            <a:r>
              <a:rPr lang="en-US" altLang="ja-JP" dirty="0"/>
              <a:t>Some discrete flavor symmetries have </a:t>
            </a:r>
            <a:r>
              <a:rPr lang="en-US" altLang="ja-JP" dirty="0" smtClean="0">
                <a:solidFill>
                  <a:srgbClr val="FF0000"/>
                </a:solidFill>
              </a:rPr>
              <a:t>string origin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43608" y="4077072"/>
            <a:ext cx="656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We consider </a:t>
            </a:r>
            <a:r>
              <a:rPr lang="en-US" altLang="ja-JP" dirty="0" err="1" smtClean="0"/>
              <a:t>orbifold</a:t>
            </a:r>
            <a:r>
              <a:rPr lang="en-US" altLang="ja-JP" dirty="0" smtClean="0"/>
              <a:t> </a:t>
            </a:r>
            <a:r>
              <a:rPr lang="en-US" altLang="ja-JP" dirty="0"/>
              <a:t>string models at symmetry enhanced point in moduli space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203702" y="4859868"/>
            <a:ext cx="463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Gauge </a:t>
            </a:r>
            <a:r>
              <a:rPr lang="en-US" altLang="ja-JP" dirty="0">
                <a:solidFill>
                  <a:srgbClr val="FF0000"/>
                </a:solidFill>
              </a:rPr>
              <a:t>origin</a:t>
            </a:r>
            <a:r>
              <a:rPr lang="en-US" altLang="ja-JP" dirty="0"/>
              <a:t> of </a:t>
            </a:r>
            <a:r>
              <a:rPr lang="en-US" altLang="ja-JP" dirty="0" smtClean="0"/>
              <a:t>non-Abelian </a:t>
            </a:r>
            <a:r>
              <a:rPr lang="en-US" altLang="ja-JP" dirty="0"/>
              <a:t>discrete symmetry</a:t>
            </a:r>
            <a:endParaRPr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555630" y="5085184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043608" y="5373216"/>
            <a:ext cx="656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・ </a:t>
            </a:r>
            <a:r>
              <a:rPr lang="en-US" altLang="ja-JP" dirty="0" smtClean="0"/>
              <a:t>Applications to phenomenological models</a:t>
            </a:r>
            <a:endParaRPr lang="en-US" altLang="ja-JP" dirty="0"/>
          </a:p>
        </p:txBody>
      </p:sp>
      <p:pic>
        <p:nvPicPr>
          <p:cNvPr id="1026" name="Picture 2" descr="$S_3, S_4, D_4, A_4, \Delta(27), \Delta(54), \cdots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2" y="3106766"/>
            <a:ext cx="4416946" cy="3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419872" y="332656"/>
            <a:ext cx="2355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Introduction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764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1680" y="29249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/>
              <a:t>Heterotic</a:t>
            </a:r>
            <a:r>
              <a:rPr lang="en-US" altLang="ja-JP" sz="3200" dirty="0"/>
              <a:t> string </a:t>
            </a:r>
            <a:r>
              <a:rPr lang="en-US" altLang="ja-JP" sz="3200" dirty="0" err="1"/>
              <a:t>compactification</a:t>
            </a:r>
            <a:endParaRPr lang="en-US" altLang="ja-JP" sz="32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64344" y="323945"/>
            <a:ext cx="4483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Heterotic String Theory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1488032"/>
            <a:ext cx="25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 Heterotic string theory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7290" y="1857364"/>
            <a:ext cx="6930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H</a:t>
            </a:r>
            <a:r>
              <a:rPr kumimoji="1" lang="en-US" altLang="ja-JP" dirty="0" smtClean="0"/>
              <a:t>eterotic string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our starting point</a:t>
            </a:r>
            <a:endParaRPr lang="en-US" altLang="ja-JP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Degrees of freedom</a:t>
            </a:r>
          </a:p>
          <a:p>
            <a:r>
              <a:rPr lang="en-US" altLang="ja-JP" dirty="0" smtClean="0"/>
              <a:t>      --- Left mover 26 dim.  Bosons</a:t>
            </a:r>
          </a:p>
          <a:p>
            <a:r>
              <a:rPr kumimoji="1" lang="en-US" altLang="ja-JP" dirty="0" smtClean="0"/>
              <a:t>      --- Right mover  10 dim.  Bosons and fermions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Extra 16 dim. have to be </a:t>
            </a:r>
            <a:r>
              <a:rPr kumimoji="1" lang="en-US" altLang="ja-JP" dirty="0" err="1" smtClean="0"/>
              <a:t>compactified</a:t>
            </a:r>
            <a:r>
              <a:rPr kumimoji="1" lang="en-US" altLang="ja-JP" dirty="0" smtClean="0"/>
              <a:t> </a:t>
            </a:r>
            <a:endParaRPr lang="en-US" altLang="ja-JP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</a:t>
            </a:r>
            <a:r>
              <a:rPr lang="en-US" altLang="ja-JP" dirty="0" smtClean="0"/>
              <a:t>Consistency </a:t>
            </a:r>
            <a:r>
              <a:rPr lang="en-US" altLang="ja-JP" dirty="0">
                <a:sym typeface="Wingdings" pitchFamily="2" charset="2"/>
              </a:rPr>
              <a:t>(Modular invariance</a:t>
            </a:r>
            <a:r>
              <a:rPr lang="en-US" altLang="ja-JP" dirty="0" smtClean="0">
                <a:sym typeface="Wingdings" pitchFamily="2" charset="2"/>
              </a:rPr>
              <a:t>)</a:t>
            </a:r>
            <a:r>
              <a:rPr lang="ja-JP" altLang="en-US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 If </a:t>
            </a:r>
            <a:r>
              <a:rPr lang="en-US" altLang="ja-JP" dirty="0" smtClean="0"/>
              <a:t>10D N=1,  E8 X E8 or SO(32)  </a:t>
            </a:r>
          </a:p>
        </p:txBody>
      </p:sp>
      <p:grpSp>
        <p:nvGrpSpPr>
          <p:cNvPr id="2" name="グループ化 53"/>
          <p:cNvGrpSpPr/>
          <p:nvPr/>
        </p:nvGrpSpPr>
        <p:grpSpPr>
          <a:xfrm>
            <a:off x="1619672" y="5517231"/>
            <a:ext cx="5472608" cy="1152129"/>
            <a:chOff x="608755" y="3697570"/>
            <a:chExt cx="7707661" cy="1451642"/>
          </a:xfrm>
        </p:grpSpPr>
        <p:grpSp>
          <p:nvGrpSpPr>
            <p:cNvPr id="3" name="グループ化 7"/>
            <p:cNvGrpSpPr/>
            <p:nvPr/>
          </p:nvGrpSpPr>
          <p:grpSpPr>
            <a:xfrm>
              <a:off x="2231421" y="3697570"/>
              <a:ext cx="5273662" cy="362914"/>
              <a:chOff x="2102572" y="5049192"/>
              <a:chExt cx="5273662" cy="36291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2102572" y="5049192"/>
                <a:ext cx="7104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10</a:t>
                </a:r>
                <a:r>
                  <a:rPr kumimoji="1" lang="en-US" altLang="ja-JP" sz="1600" dirty="0" smtClean="0"/>
                  <a:t>dim</a:t>
                </a:r>
                <a:endParaRPr kumimoji="1" lang="ja-JP" altLang="en-US" sz="16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4637987" y="5073552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8dim</a:t>
                </a:r>
                <a:endParaRPr kumimoji="1" lang="ja-JP" altLang="en-US" sz="1600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769978" y="5073550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8dim</a:t>
                </a:r>
                <a:endParaRPr kumimoji="1" lang="ja-JP" altLang="en-US" sz="1600" dirty="0"/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710172" y="4299367"/>
              <a:ext cx="503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Left</a:t>
              </a:r>
              <a:endParaRPr kumimoji="1" lang="ja-JP" altLang="en-US" sz="1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08755" y="4746629"/>
              <a:ext cx="61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Right</a:t>
              </a:r>
              <a:endParaRPr kumimoji="1" lang="ja-JP" altLang="en-US" sz="1600" dirty="0"/>
            </a:p>
          </p:txBody>
        </p:sp>
        <p:grpSp>
          <p:nvGrpSpPr>
            <p:cNvPr id="7" name="グループ化 21"/>
            <p:cNvGrpSpPr/>
            <p:nvPr/>
          </p:nvGrpSpPr>
          <p:grpSpPr>
            <a:xfrm>
              <a:off x="1498456" y="4149080"/>
              <a:ext cx="6817960" cy="1000132"/>
              <a:chOff x="611560" y="571480"/>
              <a:chExt cx="6817960" cy="1000132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3286116" y="571480"/>
                <a:ext cx="207170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5357818" y="571480"/>
                <a:ext cx="2071702" cy="50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11560" y="571480"/>
                <a:ext cx="2674556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11560" y="1071546"/>
                <a:ext cx="2674556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図 15" descr="txp_fig.bmp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119558" y="714356"/>
                <a:ext cx="381004" cy="285752"/>
              </a:xfrm>
              <a:prstGeom prst="rect">
                <a:avLst/>
              </a:prstGeom>
              <a:noFill/>
            </p:spPr>
          </p:pic>
          <p:pic>
            <p:nvPicPr>
              <p:cNvPr id="17" name="図 16" descr="txp_fig.bmp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191260" y="714356"/>
                <a:ext cx="381004" cy="285752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21" name="直線コネクタ 2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50"/>
          <p:cNvGrpSpPr/>
          <p:nvPr/>
        </p:nvGrpSpPr>
        <p:grpSpPr>
          <a:xfrm>
            <a:off x="1492008" y="3933056"/>
            <a:ext cx="2935976" cy="1008112"/>
            <a:chOff x="1514591" y="3861048"/>
            <a:chExt cx="2935976" cy="1008112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1514591" y="3861048"/>
              <a:ext cx="2082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Ex. )  E8 Root Lattice</a:t>
              </a:r>
              <a:endParaRPr kumimoji="1" lang="ja-JP" alt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4162400"/>
              <a:ext cx="2110815" cy="706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グループ化 47"/>
          <p:cNvGrpSpPr/>
          <p:nvPr/>
        </p:nvGrpSpPr>
        <p:grpSpPr>
          <a:xfrm>
            <a:off x="5796136" y="4211796"/>
            <a:ext cx="3341297" cy="369332"/>
            <a:chOff x="2222947" y="4859868"/>
            <a:chExt cx="3341297" cy="369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2947" y="4901998"/>
              <a:ext cx="1412949" cy="283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3563888" y="4859868"/>
              <a:ext cx="20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: Simple roots of E8</a:t>
              </a:r>
              <a:endParaRPr kumimoji="1" lang="ja-JP" altLang="en-US" dirty="0"/>
            </a:p>
          </p:txBody>
        </p:sp>
      </p:grpSp>
      <p:grpSp>
        <p:nvGrpSpPr>
          <p:cNvPr id="32" name="グループ化 54"/>
          <p:cNvGrpSpPr/>
          <p:nvPr/>
        </p:nvGrpSpPr>
        <p:grpSpPr>
          <a:xfrm>
            <a:off x="1187624" y="5045114"/>
            <a:ext cx="2952328" cy="369332"/>
            <a:chOff x="1187624" y="4941168"/>
            <a:chExt cx="2952328" cy="369332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1187624" y="4941168"/>
              <a:ext cx="2468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Left-moving momentum</a:t>
              </a:r>
              <a:endParaRPr kumimoji="1" lang="ja-JP" altLang="en-US" dirty="0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5013176"/>
              <a:ext cx="504056" cy="259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2050" y="2473528"/>
            <a:ext cx="321998" cy="23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780928"/>
            <a:ext cx="360040" cy="25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780928"/>
            <a:ext cx="343039" cy="26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6012160" y="1681336"/>
            <a:ext cx="3116532" cy="667544"/>
            <a:chOff x="6012160" y="1681336"/>
            <a:chExt cx="3116532" cy="667544"/>
          </a:xfrm>
        </p:grpSpPr>
        <p:sp>
          <p:nvSpPr>
            <p:cNvPr id="37" name="円/楕円 36"/>
            <p:cNvSpPr/>
            <p:nvPr/>
          </p:nvSpPr>
          <p:spPr>
            <a:xfrm>
              <a:off x="6987498" y="1681336"/>
              <a:ext cx="1073473" cy="616164"/>
            </a:xfrm>
            <a:prstGeom prst="ellipse">
              <a:avLst/>
            </a:pr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右カーブ矢印 40"/>
            <p:cNvSpPr/>
            <p:nvPr/>
          </p:nvSpPr>
          <p:spPr>
            <a:xfrm>
              <a:off x="6627458" y="1740804"/>
              <a:ext cx="288032" cy="571330"/>
            </a:xfrm>
            <a:prstGeom prst="curv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左カーブ矢印 42"/>
            <p:cNvSpPr/>
            <p:nvPr/>
          </p:nvSpPr>
          <p:spPr>
            <a:xfrm>
              <a:off x="8139626" y="1740804"/>
              <a:ext cx="297076" cy="608076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012160" y="1835532"/>
              <a:ext cx="543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Left</a:t>
              </a:r>
              <a:endParaRPr kumimoji="1" lang="ja-JP" altLang="en-US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8460432" y="1835532"/>
              <a:ext cx="668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Right</a:t>
              </a:r>
              <a:endParaRPr kumimoji="1" lang="ja-JP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98" y="4005064"/>
            <a:ext cx="382338" cy="2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06" y="4483668"/>
            <a:ext cx="382338" cy="2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70" y="5131740"/>
            <a:ext cx="382338" cy="2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8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_{{\rm R}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\theta = ( \theta_{{\rm L}} , \theta_{{\rm R}} 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56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\theta_{{\rm L}} \neq \theta_{{\rm R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75.00016"/>
  <p:tag name="PICTUREFILESIZE" val="36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\theta = ( \theta_{{\rm L}} , \theta_{{\rm R}} 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56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{\bf Z}_3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24.00008"/>
  <p:tag name="PICTUREFILESIZE" val="16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_{{\rm L}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.92008"/>
  <p:tag name="PICTUREFILESIZE" val="10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_{{\rm R}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\theta = ( \theta_{{\rm L}} , \theta_{{\rm R}} 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56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\theta_{{\rm L}} \neq \theta_{{\rm R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75.00016"/>
  <p:tag name="PICTUREFILESIZE" val="36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8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8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2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8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2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8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2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bf Z}_3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2.80008"/>
  <p:tag name="PICTUREFILESIZE" val="10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8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2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8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Left&#10;\end{document}&#10;"/>
  <p:tag name="EXTERNALNAME" val="txp_fig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348"/>
  <p:tag name="BOXHEIGHT" val="254"/>
  <p:tag name="BOXFONT" val="10"/>
  <p:tag name="BOXWRAP" val="0"/>
  <p:tag name="ORIGWIDTH" val="40"/>
  <p:tag name="PICTUREFILESIZE" val="13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Right&#10;\end{document}&#10;"/>
  <p:tag name="EXTERNALNAME" val="txp_fig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348"/>
  <p:tag name="BOXHEIGHT" val="254"/>
  <p:tag name="BOXFONT" val="10"/>
  <p:tag name="BOXWRAP" val="0"/>
  <p:tag name="ORIGWIDTH" val="54"/>
  <p:tag name="PICTUREFILESIZE" val="26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E_8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54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16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E_8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54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16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\theta = ( \theta_{{\rm L}} , \theta_{{\rm R}} 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56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dfmx]{color}&#10;\usepackage[dvipdfmx]{graphicx}&#10;&#10;\usepackage{graphicx}&#10;\usepackage{amsmath}&#10;\usepackage{amssymb}&#10;\usepackage{amsthm}&#10;%\allowdisplaybreaks&#10;%\numberwithin{equation}{section}&#10;\DeclareMathOperator*{\Tr}{Tr}&#10;&#10;\makeatletter&#10;\@ifundefined{square}\@empty{%&#10;  \def\pf{\@testopt\@pf\@empty}&#10;  \def\@pf[#1]#2#3{%&#10;    \bgroup&#10;      \def\@pf@opt{#1}%&#10;      \bgroup\scriptstyle\bgroup#2\egroup\egroup&#10;      \mathop\square\limits\sb\bgroup#3\egroup&#10;      \ifx\@pf\opt\@empty\else\bgroup\sb\bgroup#1\egroup\egroup\fi&#10;    \egroup}}&#10;\makeatother  &#10;&#10;\begin{document}&#10;${\bf Z}_3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590"/>
  <p:tag name="BOXFONT" val="10"/>
  <p:tag name="BOXWRAP" val="False"/>
  <p:tag name="WORKAROUNDTRANSPARENCYBUG" val="False"/>
  <p:tag name="ALLOWFONTSUBSTITUTION" val="False"/>
  <p:tag name="BITMAPFORMAT" val="pngmono"/>
  <p:tag name="ORIGWIDTH" val="24.00008"/>
  <p:tag name="PICTUREFILESIZE" val="16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_{{\rm L}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.92008"/>
  <p:tag name="PICTUREFILESIZE" val="101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7835</TotalTime>
  <Words>3003</Words>
  <Application>Microsoft Office PowerPoint</Application>
  <PresentationFormat>画面に合わせる (4:3)</PresentationFormat>
  <Paragraphs>730</Paragraphs>
  <Slides>54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9" baseType="lpstr">
      <vt:lpstr>ＭＳ Ｐゴシック</vt:lpstr>
      <vt:lpstr>Arial</vt:lpstr>
      <vt:lpstr>Calibri</vt:lpstr>
      <vt:lpstr>Wingdings</vt:lpstr>
      <vt:lpstr>Office テーマ</vt:lpstr>
      <vt:lpstr>Three-generation model and flavor symmetry in string theory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SUSY GUT and SM in heterotic asymmetric orbifolds</dc:title>
  <dc:creator>kuwakino</dc:creator>
  <cp:lastModifiedBy>shogo kuwakino</cp:lastModifiedBy>
  <cp:revision>499</cp:revision>
  <dcterms:created xsi:type="dcterms:W3CDTF">2012-09-20T09:22:54Z</dcterms:created>
  <dcterms:modified xsi:type="dcterms:W3CDTF">2015-04-23T08:30:40Z</dcterms:modified>
</cp:coreProperties>
</file>