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300" r:id="rId5"/>
    <p:sldId id="295" r:id="rId6"/>
    <p:sldId id="313" r:id="rId7"/>
    <p:sldId id="261" r:id="rId8"/>
    <p:sldId id="314" r:id="rId9"/>
    <p:sldId id="315" r:id="rId10"/>
    <p:sldId id="316" r:id="rId11"/>
    <p:sldId id="317" r:id="rId12"/>
    <p:sldId id="320" r:id="rId13"/>
    <p:sldId id="321" r:id="rId14"/>
    <p:sldId id="259" r:id="rId15"/>
    <p:sldId id="322" r:id="rId16"/>
    <p:sldId id="262" r:id="rId17"/>
    <p:sldId id="318" r:id="rId18"/>
    <p:sldId id="263" r:id="rId19"/>
    <p:sldId id="301" r:id="rId20"/>
    <p:sldId id="275" r:id="rId21"/>
    <p:sldId id="264" r:id="rId22"/>
    <p:sldId id="267" r:id="rId23"/>
    <p:sldId id="268" r:id="rId24"/>
    <p:sldId id="269" r:id="rId25"/>
    <p:sldId id="277" r:id="rId26"/>
    <p:sldId id="272" r:id="rId27"/>
    <p:sldId id="271" r:id="rId28"/>
    <p:sldId id="274" r:id="rId29"/>
    <p:sldId id="302" r:id="rId30"/>
    <p:sldId id="325" r:id="rId31"/>
    <p:sldId id="326" r:id="rId32"/>
    <p:sldId id="297" r:id="rId33"/>
    <p:sldId id="284" r:id="rId34"/>
    <p:sldId id="285" r:id="rId35"/>
    <p:sldId id="286" r:id="rId36"/>
    <p:sldId id="303" r:id="rId37"/>
    <p:sldId id="323" r:id="rId38"/>
    <p:sldId id="319" r:id="rId39"/>
    <p:sldId id="282" r:id="rId40"/>
    <p:sldId id="331" r:id="rId41"/>
    <p:sldId id="328" r:id="rId42"/>
    <p:sldId id="327" r:id="rId4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1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6F8A-A023-4717-AF0E-EFF86EBD9C2F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D35A8-73E0-4A22-A7D5-DD7FABF59F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5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35A8-73E0-4A22-A7D5-DD7FABF59F6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43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D35A8-73E0-4A22-A7D5-DD7FABF59F6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35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82601-014B-4C54-B715-B54F9B196BD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09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82601-014B-4C54-B715-B54F9B196BD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09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85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77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17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7956-7C00-4A55-B078-933BDEB422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80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B6F1AB-2313-46F9-A465-0D2C41A8BE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351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90F135-43C4-4934-98C1-60923CDAD5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851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22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7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1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4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55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11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42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52E0-B393-4BC2-8E34-301B02665620}" type="datetimeFigureOut">
              <a:rPr kumimoji="1" lang="ja-JP" altLang="en-US" smtClean="0"/>
              <a:t>2015/4/13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3572-7051-41D1-8385-41DDDB7C6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8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4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34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21.wmf"/><Relationship Id="rId9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11" Type="http://schemas.openxmlformats.org/officeDocument/2006/relationships/image" Target="../media/image400.png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90.png"/><Relationship Id="rId4" Type="http://schemas.openxmlformats.org/officeDocument/2006/relationships/image" Target="../media/image28.wmf"/><Relationship Id="rId9" Type="http://schemas.openxmlformats.org/officeDocument/2006/relationships/image" Target="../media/image3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20.png"/><Relationship Id="rId12" Type="http://schemas.openxmlformats.org/officeDocument/2006/relationships/image" Target="../media/image48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60.png"/><Relationship Id="rId10" Type="http://schemas.openxmlformats.org/officeDocument/2006/relationships/image" Target="../media/image450.png"/><Relationship Id="rId4" Type="http://schemas.openxmlformats.org/officeDocument/2006/relationships/image" Target="../media/image43.png"/><Relationship Id="rId9" Type="http://schemas.openxmlformats.org/officeDocument/2006/relationships/image" Target="../media/image4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7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71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2.png"/><Relationship Id="rId5" Type="http://schemas.openxmlformats.org/officeDocument/2006/relationships/image" Target="../media/image72.png"/><Relationship Id="rId4" Type="http://schemas.openxmlformats.org/officeDocument/2006/relationships/image" Target="../media/image310.png"/><Relationship Id="rId9" Type="http://schemas.openxmlformats.org/officeDocument/2006/relationships/image" Target="../media/image3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12" Type="http://schemas.openxmlformats.org/officeDocument/2006/relationships/image" Target="../media/image55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90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150.png"/><Relationship Id="rId12" Type="http://schemas.openxmlformats.org/officeDocument/2006/relationships/image" Target="../media/image6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00.png"/><Relationship Id="rId15" Type="http://schemas.openxmlformats.org/officeDocument/2006/relationships/image" Target="../media/image331.png"/><Relationship Id="rId10" Type="http://schemas.openxmlformats.org/officeDocument/2006/relationships/image" Target="../media/image590.png"/><Relationship Id="rId4" Type="http://schemas.openxmlformats.org/officeDocument/2006/relationships/image" Target="../media/image1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70.png"/><Relationship Id="rId18" Type="http://schemas.openxmlformats.org/officeDocument/2006/relationships/image" Target="../media/image62.png"/><Relationship Id="rId3" Type="http://schemas.openxmlformats.org/officeDocument/2006/relationships/image" Target="../media/image117.png"/><Relationship Id="rId21" Type="http://schemas.openxmlformats.org/officeDocument/2006/relationships/image" Target="../media/image500.png"/><Relationship Id="rId7" Type="http://schemas.openxmlformats.org/officeDocument/2006/relationships/image" Target="../media/image290.png"/><Relationship Id="rId12" Type="http://schemas.openxmlformats.org/officeDocument/2006/relationships/image" Target="../media/image360.png"/><Relationship Id="rId17" Type="http://schemas.openxmlformats.org/officeDocument/2006/relationships/image" Target="../media/image490.png"/><Relationship Id="rId25" Type="http://schemas.openxmlformats.org/officeDocument/2006/relationships/image" Target="../media/image53.png"/><Relationship Id="rId2" Type="http://schemas.openxmlformats.org/officeDocument/2006/relationships/image" Target="../media/image291.png"/><Relationship Id="rId16" Type="http://schemas.openxmlformats.org/officeDocument/2006/relationships/image" Target="../media/image40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2.png"/><Relationship Id="rId24" Type="http://schemas.openxmlformats.org/officeDocument/2006/relationships/image" Target="../media/image680.png"/><Relationship Id="rId5" Type="http://schemas.openxmlformats.org/officeDocument/2006/relationships/image" Target="../media/image190.png"/><Relationship Id="rId15" Type="http://schemas.openxmlformats.org/officeDocument/2006/relationships/image" Target="../media/image390.png"/><Relationship Id="rId23" Type="http://schemas.openxmlformats.org/officeDocument/2006/relationships/image" Target="../media/image520.png"/><Relationship Id="rId10" Type="http://schemas.openxmlformats.org/officeDocument/2006/relationships/image" Target="../media/image32.png"/><Relationship Id="rId19" Type="http://schemas.openxmlformats.org/officeDocument/2006/relationships/image" Target="../media/image63.png"/><Relationship Id="rId4" Type="http://schemas.openxmlformats.org/officeDocument/2006/relationships/image" Target="../media/image170.png"/><Relationship Id="rId9" Type="http://schemas.openxmlformats.org/officeDocument/2006/relationships/image" Target="../media/image310.png"/><Relationship Id="rId14" Type="http://schemas.openxmlformats.org/officeDocument/2006/relationships/image" Target="../media/image380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63.png"/><Relationship Id="rId4" Type="http://schemas.openxmlformats.org/officeDocument/2006/relationships/image" Target="../media/image3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3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6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1.png"/><Relationship Id="rId4" Type="http://schemas.openxmlformats.org/officeDocument/2006/relationships/image" Target="../media/image5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13" Type="http://schemas.openxmlformats.org/officeDocument/2006/relationships/image" Target="../media/image74.png"/><Relationship Id="rId18" Type="http://schemas.openxmlformats.org/officeDocument/2006/relationships/image" Target="../media/image81.png"/><Relationship Id="rId26" Type="http://schemas.openxmlformats.org/officeDocument/2006/relationships/image" Target="../media/image12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34" Type="http://schemas.openxmlformats.org/officeDocument/2006/relationships/image" Target="../media/image90.png"/><Relationship Id="rId7" Type="http://schemas.openxmlformats.org/officeDocument/2006/relationships/image" Target="../media/image96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120.png"/><Relationship Id="rId33" Type="http://schemas.openxmlformats.org/officeDocument/2006/relationships/image" Target="../media/image89.png"/><Relationship Id="rId38" Type="http://schemas.openxmlformats.org/officeDocument/2006/relationships/image" Target="../media/image94.png"/><Relationship Id="rId2" Type="http://schemas.openxmlformats.org/officeDocument/2006/relationships/image" Target="../media/image65.png"/><Relationship Id="rId16" Type="http://schemas.openxmlformats.org/officeDocument/2006/relationships/image" Target="../media/image77.png"/><Relationship Id="rId20" Type="http://schemas.openxmlformats.org/officeDocument/2006/relationships/image" Target="../media/image83.png"/><Relationship Id="rId29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20.png"/><Relationship Id="rId24" Type="http://schemas.openxmlformats.org/officeDocument/2006/relationships/image" Target="../media/image119.png"/><Relationship Id="rId32" Type="http://schemas.openxmlformats.org/officeDocument/2006/relationships/image" Target="../media/image88.png"/><Relationship Id="rId37" Type="http://schemas.openxmlformats.org/officeDocument/2006/relationships/image" Target="../media/image93.png"/><Relationship Id="rId15" Type="http://schemas.openxmlformats.org/officeDocument/2006/relationships/image" Target="../media/image760.png"/><Relationship Id="rId23" Type="http://schemas.openxmlformats.org/officeDocument/2006/relationships/image" Target="../media/image86.png"/><Relationship Id="rId28" Type="http://schemas.openxmlformats.org/officeDocument/2006/relationships/image" Target="../media/image123.png"/><Relationship Id="rId36" Type="http://schemas.openxmlformats.org/officeDocument/2006/relationships/image" Target="../media/image92.png"/><Relationship Id="rId10" Type="http://schemas.openxmlformats.org/officeDocument/2006/relationships/image" Target="../media/image710.png"/><Relationship Id="rId19" Type="http://schemas.openxmlformats.org/officeDocument/2006/relationships/image" Target="../media/image82.png"/><Relationship Id="rId31" Type="http://schemas.openxmlformats.org/officeDocument/2006/relationships/image" Target="../media/image87.png"/><Relationship Id="rId4" Type="http://schemas.openxmlformats.org/officeDocument/2006/relationships/image" Target="../media/image671.png"/><Relationship Id="rId9" Type="http://schemas.openxmlformats.org/officeDocument/2006/relationships/image" Target="../media/image70.png"/><Relationship Id="rId14" Type="http://schemas.openxmlformats.org/officeDocument/2006/relationships/image" Target="../media/image750.png"/><Relationship Id="rId22" Type="http://schemas.openxmlformats.org/officeDocument/2006/relationships/image" Target="../media/image85.png"/><Relationship Id="rId27" Type="http://schemas.openxmlformats.org/officeDocument/2006/relationships/image" Target="../media/image122.png"/><Relationship Id="rId30" Type="http://schemas.openxmlformats.org/officeDocument/2006/relationships/image" Target="../media/image821.png"/><Relationship Id="rId35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5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500.png"/><Relationship Id="rId5" Type="http://schemas.openxmlformats.org/officeDocument/2006/relationships/image" Target="../media/image104.png"/><Relationship Id="rId15" Type="http://schemas.openxmlformats.org/officeDocument/2006/relationships/image" Target="../media/image109.png"/><Relationship Id="rId10" Type="http://schemas.openxmlformats.org/officeDocument/2006/relationships/image" Target="../media/image490.png"/><Relationship Id="rId4" Type="http://schemas.openxmlformats.org/officeDocument/2006/relationships/image" Target="../media/image103.png"/><Relationship Id="rId9" Type="http://schemas.openxmlformats.org/officeDocument/2006/relationships/image" Target="../media/image480.png"/><Relationship Id="rId1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1.png"/><Relationship Id="rId18" Type="http://schemas.openxmlformats.org/officeDocument/2006/relationships/image" Target="../media/image720.png"/><Relationship Id="rId3" Type="http://schemas.openxmlformats.org/officeDocument/2006/relationships/image" Target="../media/image531.png"/><Relationship Id="rId21" Type="http://schemas.openxmlformats.org/officeDocument/2006/relationships/image" Target="../media/image110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0.png"/><Relationship Id="rId2" Type="http://schemas.openxmlformats.org/officeDocument/2006/relationships/image" Target="../media/image521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5.png"/><Relationship Id="rId5" Type="http://schemas.openxmlformats.org/officeDocument/2006/relationships/image" Target="../media/image57.png"/><Relationship Id="rId15" Type="http://schemas.openxmlformats.org/officeDocument/2006/relationships/image" Target="../media/image690.png"/><Relationship Id="rId10" Type="http://schemas.openxmlformats.org/officeDocument/2006/relationships/image" Target="../media/image64.png"/><Relationship Id="rId4" Type="http://schemas.openxmlformats.org/officeDocument/2006/relationships/image" Target="../media/image552.png"/><Relationship Id="rId9" Type="http://schemas.openxmlformats.org/officeDocument/2006/relationships/image" Target="../media/image63.png"/><Relationship Id="rId14" Type="http://schemas.openxmlformats.org/officeDocument/2006/relationships/image" Target="../media/image68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.png"/><Relationship Id="rId3" Type="http://schemas.openxmlformats.org/officeDocument/2006/relationships/image" Target="../media/image750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111.png"/><Relationship Id="rId10" Type="http://schemas.openxmlformats.org/officeDocument/2006/relationships/image" Target="../media/image82.png"/><Relationship Id="rId4" Type="http://schemas.openxmlformats.org/officeDocument/2006/relationships/image" Target="../media/image760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2.bin"/><Relationship Id="rId26" Type="http://schemas.openxmlformats.org/officeDocument/2006/relationships/image" Target="../media/image3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11.wmf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24" Type="http://schemas.openxmlformats.org/officeDocument/2006/relationships/image" Target="../media/image14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oleObject" Target="../embeddings/oleObject14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0.bin"/><Relationship Id="rId2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3.png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1.wmf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弦の場の理論における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位相的構造と反転対称性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　</a:t>
            </a:r>
            <a:r>
              <a:rPr kumimoji="1" lang="ja-JP" altLang="en-US" dirty="0" smtClean="0">
                <a:solidFill>
                  <a:schemeClr val="tx1"/>
                </a:solidFill>
              </a:rPr>
              <a:t>小路田　俊子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with </a:t>
            </a:r>
            <a:r>
              <a:rPr lang="ja-JP" altLang="en-US" dirty="0" smtClean="0">
                <a:solidFill>
                  <a:schemeClr val="tx1"/>
                </a:solidFill>
              </a:rPr>
              <a:t>畑氏</a:t>
            </a:r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京都大学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/>
              <a:t>(</a:t>
            </a:r>
            <a:r>
              <a:rPr lang="en-US" altLang="ja-JP" dirty="0" smtClean="0"/>
              <a:t>2015.4.9  </a:t>
            </a:r>
            <a:r>
              <a:rPr lang="ja-JP" altLang="en-US" dirty="0"/>
              <a:t>益川</a:t>
            </a:r>
            <a:r>
              <a:rPr lang="ja-JP" altLang="en-US" dirty="0" smtClean="0"/>
              <a:t>塾セミナー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3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70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4875"/>
          </a:xfrm>
        </p:spPr>
        <p:txBody>
          <a:bodyPr/>
          <a:lstStyle/>
          <a:p>
            <a:r>
              <a:rPr lang="en-US" altLang="ja-JP" dirty="0" smtClean="0"/>
              <a:t>Integral symbol</a:t>
            </a:r>
            <a:endParaRPr lang="ja-JP" altLang="en-US" dirty="0"/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986396" y="1260744"/>
            <a:ext cx="5221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/>
              <a:t>:</a:t>
            </a:r>
            <a:r>
              <a:rPr lang="ja-JP" altLang="en-US" sz="2800" dirty="0"/>
              <a:t>１つの弦の場から数を作る演算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033971" y="1260744"/>
                <a:ext cx="67383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/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971" y="1260744"/>
                <a:ext cx="673839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3545613" y="1950410"/>
            <a:ext cx="2201103" cy="1235492"/>
            <a:chOff x="2872378" y="2798990"/>
            <a:chExt cx="2201103" cy="1235492"/>
          </a:xfrm>
        </p:grpSpPr>
        <p:grpSp>
          <p:nvGrpSpPr>
            <p:cNvPr id="219167" name="Group 31"/>
            <p:cNvGrpSpPr>
              <a:grpSpLocks/>
            </p:cNvGrpSpPr>
            <p:nvPr/>
          </p:nvGrpSpPr>
          <p:grpSpPr bwMode="auto">
            <a:xfrm rot="5400000">
              <a:off x="3738563" y="2597150"/>
              <a:ext cx="180975" cy="1755775"/>
              <a:chOff x="1604" y="3096"/>
              <a:chExt cx="114" cy="850"/>
            </a:xfrm>
          </p:grpSpPr>
          <p:sp>
            <p:nvSpPr>
              <p:cNvPr id="219164" name="Line 28"/>
              <p:cNvSpPr>
                <a:spLocks noChangeShapeType="1"/>
              </p:cNvSpPr>
              <p:nvPr/>
            </p:nvSpPr>
            <p:spPr bwMode="auto">
              <a:xfrm>
                <a:off x="1604" y="3096"/>
                <a:ext cx="0" cy="85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65" name="Line 29"/>
              <p:cNvSpPr>
                <a:spLocks noChangeShapeType="1"/>
              </p:cNvSpPr>
              <p:nvPr/>
            </p:nvSpPr>
            <p:spPr bwMode="auto">
              <a:xfrm>
                <a:off x="1604" y="3096"/>
                <a:ext cx="114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9166" name="Line 30"/>
              <p:cNvSpPr>
                <a:spLocks noChangeShapeType="1"/>
              </p:cNvSpPr>
              <p:nvPr/>
            </p:nvSpPr>
            <p:spPr bwMode="auto">
              <a:xfrm>
                <a:off x="1718" y="3096"/>
                <a:ext cx="0" cy="85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2872378" y="3572817"/>
                  <a:ext cx="44294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2378" y="3572817"/>
                  <a:ext cx="442942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891806" y="2893367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1806" y="2893367"/>
                  <a:ext cx="42351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340396" y="2798990"/>
                  <a:ext cx="733085" cy="514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kumimoji="1" lang="ja-JP" alt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ja-JP" altLang="en-US" sz="240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0396" y="2798990"/>
                  <a:ext cx="733085" cy="5144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2893" t="-145238" r="-107438" b="-2226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46002" y="3206399"/>
                <a:ext cx="8258992" cy="1074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𝐴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kumimoji="1" lang="ja-JP" alt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kumimoji="1" lang="ja-JP" altLang="en-US" sz="24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kumimoji="1" lang="ja-JP" alt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sub>
                                <m:sup/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𝑑𝑋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1" lang="ja-JP" alt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kumimoji="1"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kumimoji="1" lang="ja-JP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  <m:sup/>
                                <m:e>
                                  <m:r>
                                    <a:rPr kumimoji="1" lang="ja-JP" altLang="en-US" sz="2400" b="0" i="1" smtClean="0">
                                      <a:latin typeface="Cambria Math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kumimoji="1" lang="en-US" altLang="ja-JP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ja-JP" altLang="en-US" sz="2400" b="0" i="1" smtClean="0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ja-JP" sz="24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ja-JP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ja-JP" altLang="en-US" sz="24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  <m:r>
                                            <a:rPr kumimoji="1" lang="en-US" altLang="ja-JP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kumimoji="1" lang="en-US" altLang="ja-JP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kumimoji="1" lang="ja-JP" altLang="en-US" sz="2400" b="0" i="1" smtClean="0"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kumimoji="1" lang="en-US" altLang="ja-JP" sz="2400" b="0" i="1" smtClean="0"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)]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2" y="3206399"/>
                <a:ext cx="8258992" cy="10741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/>
          <p:nvPr/>
        </p:nvCxnSpPr>
        <p:spPr>
          <a:xfrm>
            <a:off x="6018288" y="5864596"/>
            <a:ext cx="56642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1"/>
          <p:cNvGrpSpPr>
            <a:grpSpLocks/>
          </p:cNvGrpSpPr>
          <p:nvPr/>
        </p:nvGrpSpPr>
        <p:grpSpPr bwMode="auto">
          <a:xfrm>
            <a:off x="3652918" y="5064110"/>
            <a:ext cx="1636128" cy="1600971"/>
            <a:chOff x="1463" y="2585"/>
            <a:chExt cx="1360" cy="1305"/>
          </a:xfrm>
        </p:grpSpPr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1463" y="2585"/>
              <a:ext cx="765" cy="567"/>
              <a:chOff x="1463" y="2585"/>
              <a:chExt cx="765" cy="567"/>
            </a:xfrm>
          </p:grpSpPr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 flipH="1">
                <a:off x="2030" y="2585"/>
                <a:ext cx="198" cy="567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 flipH="1" flipV="1">
                <a:off x="1463" y="2897"/>
                <a:ext cx="567" cy="255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0" name="Group 17"/>
            <p:cNvGrpSpPr>
              <a:grpSpLocks/>
            </p:cNvGrpSpPr>
            <p:nvPr/>
          </p:nvGrpSpPr>
          <p:grpSpPr bwMode="auto">
            <a:xfrm>
              <a:off x="2115" y="2614"/>
              <a:ext cx="680" cy="567"/>
              <a:chOff x="2115" y="2614"/>
              <a:chExt cx="680" cy="567"/>
            </a:xfrm>
          </p:grpSpPr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H="1">
                <a:off x="2115" y="2614"/>
                <a:ext cx="198" cy="5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V="1">
                <a:off x="2115" y="3181"/>
                <a:ext cx="68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2115" y="3266"/>
              <a:ext cx="708" cy="624"/>
              <a:chOff x="2115" y="3266"/>
              <a:chExt cx="708" cy="624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 flipH="1">
                <a:off x="2115" y="3266"/>
                <a:ext cx="708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2115" y="3266"/>
                <a:ext cx="198" cy="62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1463" y="2982"/>
              <a:ext cx="25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400" b="1"/>
                <a:t>Ｌ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1888" y="3549"/>
              <a:ext cx="256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400" b="1"/>
                <a:t>Ｒ</a:t>
              </a:r>
            </a:p>
          </p:txBody>
        </p:sp>
      </p:grp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6858592" y="5001989"/>
            <a:ext cx="1664494" cy="1515430"/>
            <a:chOff x="3816" y="2727"/>
            <a:chExt cx="1488" cy="1247"/>
          </a:xfrm>
        </p:grpSpPr>
        <p:grpSp>
          <p:nvGrpSpPr>
            <p:cNvPr id="41" name="Group 59"/>
            <p:cNvGrpSpPr>
              <a:grpSpLocks/>
            </p:cNvGrpSpPr>
            <p:nvPr/>
          </p:nvGrpSpPr>
          <p:grpSpPr bwMode="auto">
            <a:xfrm>
              <a:off x="3816" y="2727"/>
              <a:ext cx="1488" cy="1247"/>
              <a:chOff x="995" y="2160"/>
              <a:chExt cx="962" cy="809"/>
            </a:xfrm>
          </p:grpSpPr>
          <p:grpSp>
            <p:nvGrpSpPr>
              <p:cNvPr id="48" name="Group 42"/>
              <p:cNvGrpSpPr>
                <a:grpSpLocks/>
              </p:cNvGrpSpPr>
              <p:nvPr/>
            </p:nvGrpSpPr>
            <p:grpSpPr bwMode="auto">
              <a:xfrm>
                <a:off x="995" y="2160"/>
                <a:ext cx="405" cy="734"/>
                <a:chOff x="1718" y="1990"/>
                <a:chExt cx="453" cy="823"/>
              </a:xfrm>
            </p:grpSpPr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171" y="1990"/>
                  <a:ext cx="0" cy="567"/>
                </a:xfrm>
                <a:prstGeom prst="line">
                  <a:avLst/>
                </a:prstGeom>
                <a:noFill/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718" y="2557"/>
                  <a:ext cx="453" cy="256"/>
                </a:xfrm>
                <a:prstGeom prst="line">
                  <a:avLst/>
                </a:prstGeom>
                <a:noFill/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49" name="Group 45"/>
              <p:cNvGrpSpPr>
                <a:grpSpLocks/>
              </p:cNvGrpSpPr>
              <p:nvPr/>
            </p:nvGrpSpPr>
            <p:grpSpPr bwMode="auto">
              <a:xfrm>
                <a:off x="1476" y="2160"/>
                <a:ext cx="481" cy="733"/>
                <a:chOff x="2256" y="1990"/>
                <a:chExt cx="539" cy="822"/>
              </a:xfrm>
            </p:grpSpPr>
            <p:sp>
              <p:nvSpPr>
                <p:cNvPr id="53" name="Line 46"/>
                <p:cNvSpPr>
                  <a:spLocks noChangeShapeType="1"/>
                </p:cNvSpPr>
                <p:nvPr/>
              </p:nvSpPr>
              <p:spPr bwMode="auto">
                <a:xfrm>
                  <a:off x="2256" y="1990"/>
                  <a:ext cx="0" cy="56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" name="Line 47"/>
                <p:cNvSpPr>
                  <a:spLocks noChangeShapeType="1"/>
                </p:cNvSpPr>
                <p:nvPr/>
              </p:nvSpPr>
              <p:spPr bwMode="auto">
                <a:xfrm>
                  <a:off x="2256" y="2557"/>
                  <a:ext cx="539" cy="25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50" name="Group 48"/>
              <p:cNvGrpSpPr>
                <a:grpSpLocks/>
              </p:cNvGrpSpPr>
              <p:nvPr/>
            </p:nvGrpSpPr>
            <p:grpSpPr bwMode="auto">
              <a:xfrm>
                <a:off x="1045" y="2742"/>
                <a:ext cx="836" cy="227"/>
                <a:chOff x="1774" y="2642"/>
                <a:chExt cx="936" cy="255"/>
              </a:xfrm>
            </p:grpSpPr>
            <p:sp>
              <p:nvSpPr>
                <p:cNvPr id="5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774" y="2642"/>
                  <a:ext cx="454" cy="255"/>
                </a:xfrm>
                <a:prstGeom prst="line">
                  <a:avLst/>
                </a:pr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Line 50"/>
                <p:cNvSpPr>
                  <a:spLocks noChangeShapeType="1"/>
                </p:cNvSpPr>
                <p:nvPr/>
              </p:nvSpPr>
              <p:spPr bwMode="auto">
                <a:xfrm>
                  <a:off x="2228" y="2642"/>
                  <a:ext cx="482" cy="227"/>
                </a:xfrm>
                <a:prstGeom prst="line">
                  <a:avLst/>
                </a:pr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2" name="Line 60"/>
            <p:cNvSpPr>
              <a:spLocks noChangeShapeType="1"/>
            </p:cNvSpPr>
            <p:nvPr/>
          </p:nvSpPr>
          <p:spPr bwMode="auto">
            <a:xfrm flipV="1">
              <a:off x="4042" y="3606"/>
              <a:ext cx="198" cy="113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61"/>
            <p:cNvSpPr>
              <a:spLocks noChangeShapeType="1"/>
            </p:cNvSpPr>
            <p:nvPr/>
          </p:nvSpPr>
          <p:spPr bwMode="auto">
            <a:xfrm flipV="1">
              <a:off x="4155" y="3719"/>
              <a:ext cx="198" cy="113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62"/>
            <p:cNvSpPr>
              <a:spLocks noChangeShapeType="1"/>
            </p:cNvSpPr>
            <p:nvPr/>
          </p:nvSpPr>
          <p:spPr bwMode="auto">
            <a:xfrm>
              <a:off x="4723" y="3719"/>
              <a:ext cx="226" cy="114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63"/>
            <p:cNvSpPr>
              <a:spLocks noChangeShapeType="1"/>
            </p:cNvSpPr>
            <p:nvPr/>
          </p:nvSpPr>
          <p:spPr bwMode="auto">
            <a:xfrm>
              <a:off x="4751" y="3606"/>
              <a:ext cx="227" cy="8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64"/>
            <p:cNvSpPr>
              <a:spLocks noChangeShapeType="1"/>
            </p:cNvSpPr>
            <p:nvPr/>
          </p:nvSpPr>
          <p:spPr bwMode="auto">
            <a:xfrm>
              <a:off x="4553" y="3039"/>
              <a:ext cx="0" cy="2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 flipV="1">
              <a:off x="4439" y="3067"/>
              <a:ext cx="0" cy="227"/>
            </a:xfrm>
            <a:prstGeom prst="line">
              <a:avLst/>
            </a:prstGeom>
            <a:noFill/>
            <a:ln w="12700">
              <a:solidFill>
                <a:srgbClr val="00CCFF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51520" y="5354952"/>
                <a:ext cx="2952283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/>
                        </a:rPr>
                        <m:t>∴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354952"/>
                <a:ext cx="2952283" cy="122251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/>
          <p:nvPr/>
        </p:nvCxnSpPr>
        <p:spPr>
          <a:xfrm>
            <a:off x="475559" y="4581128"/>
            <a:ext cx="8475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8350"/>
          </a:xfrm>
        </p:spPr>
        <p:txBody>
          <a:bodyPr/>
          <a:lstStyle/>
          <a:p>
            <a:r>
              <a:rPr lang="ja-JP" altLang="en-US" sz="3600"/>
              <a:t>演算の性質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557338" y="1524000"/>
          <a:ext cx="6659562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数式" r:id="rId3" imgW="2400120" imgH="1015920" progId="Equation.3">
                  <p:embed/>
                </p:oleObj>
              </mc:Choice>
              <mc:Fallback>
                <p:oleObj name="数式" r:id="rId3" imgW="24001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1524000"/>
                        <a:ext cx="6659562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AutoShape 8"/>
          <p:cNvSpPr>
            <a:spLocks/>
          </p:cNvSpPr>
          <p:nvPr/>
        </p:nvSpPr>
        <p:spPr bwMode="auto">
          <a:xfrm>
            <a:off x="1016000" y="1584325"/>
            <a:ext cx="269875" cy="2700338"/>
          </a:xfrm>
          <a:prstGeom prst="leftBrace">
            <a:avLst>
              <a:gd name="adj1" fmla="val 833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1062038" y="4419600"/>
            <a:ext cx="2925762" cy="2070100"/>
            <a:chOff x="3078" y="1678"/>
            <a:chExt cx="1843" cy="1304"/>
          </a:xfrm>
        </p:grpSpPr>
        <p:grpSp>
          <p:nvGrpSpPr>
            <p:cNvPr id="31754" name="Group 10"/>
            <p:cNvGrpSpPr>
              <a:grpSpLocks/>
            </p:cNvGrpSpPr>
            <p:nvPr/>
          </p:nvGrpSpPr>
          <p:grpSpPr bwMode="auto">
            <a:xfrm>
              <a:off x="3589" y="1678"/>
              <a:ext cx="595" cy="624"/>
              <a:chOff x="3589" y="1678"/>
              <a:chExt cx="595" cy="624"/>
            </a:xfrm>
          </p:grpSpPr>
          <p:sp>
            <p:nvSpPr>
              <p:cNvPr id="31755" name="Line 11"/>
              <p:cNvSpPr>
                <a:spLocks noChangeShapeType="1"/>
              </p:cNvSpPr>
              <p:nvPr/>
            </p:nvSpPr>
            <p:spPr bwMode="auto">
              <a:xfrm>
                <a:off x="4184" y="1678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56" name="Line 12"/>
              <p:cNvSpPr>
                <a:spLocks noChangeShapeType="1"/>
              </p:cNvSpPr>
              <p:nvPr/>
            </p:nvSpPr>
            <p:spPr bwMode="auto">
              <a:xfrm flipH="1">
                <a:off x="3589" y="2302"/>
                <a:ext cx="595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1757" name="Group 13"/>
            <p:cNvGrpSpPr>
              <a:grpSpLocks/>
            </p:cNvGrpSpPr>
            <p:nvPr/>
          </p:nvGrpSpPr>
          <p:grpSpPr bwMode="auto">
            <a:xfrm>
              <a:off x="4297" y="1678"/>
              <a:ext cx="624" cy="624"/>
              <a:chOff x="4297" y="1678"/>
              <a:chExt cx="624" cy="624"/>
            </a:xfrm>
          </p:grpSpPr>
          <p:sp>
            <p:nvSpPr>
              <p:cNvPr id="31758" name="Line 14"/>
              <p:cNvSpPr>
                <a:spLocks noChangeShapeType="1"/>
              </p:cNvSpPr>
              <p:nvPr/>
            </p:nvSpPr>
            <p:spPr bwMode="auto">
              <a:xfrm>
                <a:off x="4297" y="1678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>
                <a:off x="4297" y="230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1760" name="Group 16"/>
            <p:cNvGrpSpPr>
              <a:grpSpLocks/>
            </p:cNvGrpSpPr>
            <p:nvPr/>
          </p:nvGrpSpPr>
          <p:grpSpPr bwMode="auto">
            <a:xfrm>
              <a:off x="4297" y="2415"/>
              <a:ext cx="624" cy="567"/>
              <a:chOff x="4297" y="2415"/>
              <a:chExt cx="624" cy="567"/>
            </a:xfrm>
          </p:grpSpPr>
          <p:sp>
            <p:nvSpPr>
              <p:cNvPr id="31761" name="Line 17"/>
              <p:cNvSpPr>
                <a:spLocks noChangeShapeType="1"/>
              </p:cNvSpPr>
              <p:nvPr/>
            </p:nvSpPr>
            <p:spPr bwMode="auto">
              <a:xfrm>
                <a:off x="4297" y="2415"/>
                <a:ext cx="0" cy="567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62" name="Line 18"/>
              <p:cNvSpPr>
                <a:spLocks noChangeShapeType="1"/>
              </p:cNvSpPr>
              <p:nvPr/>
            </p:nvSpPr>
            <p:spPr bwMode="auto">
              <a:xfrm>
                <a:off x="4297" y="2415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1763" name="Group 19"/>
            <p:cNvGrpSpPr>
              <a:grpSpLocks/>
            </p:cNvGrpSpPr>
            <p:nvPr/>
          </p:nvGrpSpPr>
          <p:grpSpPr bwMode="auto">
            <a:xfrm>
              <a:off x="3589" y="2415"/>
              <a:ext cx="595" cy="567"/>
              <a:chOff x="3589" y="2415"/>
              <a:chExt cx="595" cy="567"/>
            </a:xfrm>
          </p:grpSpPr>
          <p:sp>
            <p:nvSpPr>
              <p:cNvPr id="31764" name="Line 20"/>
              <p:cNvSpPr>
                <a:spLocks noChangeShapeType="1"/>
              </p:cNvSpPr>
              <p:nvPr/>
            </p:nvSpPr>
            <p:spPr bwMode="auto">
              <a:xfrm>
                <a:off x="3589" y="2415"/>
                <a:ext cx="595" cy="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65" name="Line 21"/>
              <p:cNvSpPr>
                <a:spLocks noChangeShapeType="1"/>
              </p:cNvSpPr>
              <p:nvPr/>
            </p:nvSpPr>
            <p:spPr bwMode="auto">
              <a:xfrm>
                <a:off x="4184" y="2415"/>
                <a:ext cx="0" cy="567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1766" name="Text Box 22"/>
            <p:cNvSpPr txBox="1">
              <a:spLocks noChangeArrowheads="1"/>
            </p:cNvSpPr>
            <p:nvPr/>
          </p:nvSpPr>
          <p:spPr bwMode="auto">
            <a:xfrm>
              <a:off x="3759" y="1877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rgbClr val="33CCFF"/>
                  </a:solidFill>
                </a:rPr>
                <a:t>Ａ</a:t>
              </a:r>
            </a:p>
          </p:txBody>
        </p:sp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4411" y="1905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rgbClr val="FF0000"/>
                  </a:solidFill>
                </a:rPr>
                <a:t>Ｂ</a:t>
              </a:r>
            </a:p>
          </p:txBody>
        </p:sp>
        <p:sp>
          <p:nvSpPr>
            <p:cNvPr id="31768" name="Text Box 24"/>
            <p:cNvSpPr txBox="1">
              <a:spLocks noChangeArrowheads="1"/>
            </p:cNvSpPr>
            <p:nvPr/>
          </p:nvSpPr>
          <p:spPr bwMode="auto">
            <a:xfrm>
              <a:off x="4468" y="2529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rgbClr val="33CC33"/>
                  </a:solidFill>
                </a:rPr>
                <a:t>Ｃ</a:t>
              </a:r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3078" y="2557"/>
              <a:ext cx="10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ja-JP" altLang="en-US" sz="2800" b="1">
                  <a:solidFill>
                    <a:srgbClr val="FF33CC"/>
                  </a:solidFill>
                </a:rPr>
                <a:t>Ａ＊Ｂ＊Ｃ</a:t>
              </a:r>
            </a:p>
          </p:txBody>
        </p:sp>
      </p:grp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4976813" y="4643438"/>
            <a:ext cx="1755775" cy="804862"/>
            <a:chOff x="1434" y="3124"/>
            <a:chExt cx="1332" cy="637"/>
          </a:xfrm>
        </p:grpSpPr>
        <p:grpSp>
          <p:nvGrpSpPr>
            <p:cNvPr id="31771" name="Group 27"/>
            <p:cNvGrpSpPr>
              <a:grpSpLocks/>
            </p:cNvGrpSpPr>
            <p:nvPr/>
          </p:nvGrpSpPr>
          <p:grpSpPr bwMode="auto">
            <a:xfrm>
              <a:off x="1434" y="3124"/>
              <a:ext cx="595" cy="624"/>
              <a:chOff x="3589" y="1678"/>
              <a:chExt cx="595" cy="624"/>
            </a:xfrm>
          </p:grpSpPr>
          <p:sp>
            <p:nvSpPr>
              <p:cNvPr id="31772" name="Line 28"/>
              <p:cNvSpPr>
                <a:spLocks noChangeShapeType="1"/>
              </p:cNvSpPr>
              <p:nvPr/>
            </p:nvSpPr>
            <p:spPr bwMode="auto">
              <a:xfrm>
                <a:off x="4184" y="1678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3" name="Line 29"/>
              <p:cNvSpPr>
                <a:spLocks noChangeShapeType="1"/>
              </p:cNvSpPr>
              <p:nvPr/>
            </p:nvSpPr>
            <p:spPr bwMode="auto">
              <a:xfrm flipH="1">
                <a:off x="3589" y="2302"/>
                <a:ext cx="595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1774" name="Group 30"/>
            <p:cNvGrpSpPr>
              <a:grpSpLocks/>
            </p:cNvGrpSpPr>
            <p:nvPr/>
          </p:nvGrpSpPr>
          <p:grpSpPr bwMode="auto">
            <a:xfrm>
              <a:off x="2142" y="3124"/>
              <a:ext cx="624" cy="624"/>
              <a:chOff x="4297" y="1678"/>
              <a:chExt cx="624" cy="624"/>
            </a:xfrm>
          </p:grpSpPr>
          <p:sp>
            <p:nvSpPr>
              <p:cNvPr id="31775" name="Line 31"/>
              <p:cNvSpPr>
                <a:spLocks noChangeShapeType="1"/>
              </p:cNvSpPr>
              <p:nvPr/>
            </p:nvSpPr>
            <p:spPr bwMode="auto">
              <a:xfrm>
                <a:off x="4297" y="1678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76" name="Line 32"/>
              <p:cNvSpPr>
                <a:spLocks noChangeShapeType="1"/>
              </p:cNvSpPr>
              <p:nvPr/>
            </p:nvSpPr>
            <p:spPr bwMode="auto">
              <a:xfrm>
                <a:off x="4297" y="230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1777" name="Text Box 33"/>
            <p:cNvSpPr txBox="1">
              <a:spLocks noChangeArrowheads="1"/>
            </p:cNvSpPr>
            <p:nvPr/>
          </p:nvSpPr>
          <p:spPr bwMode="auto">
            <a:xfrm>
              <a:off x="1604" y="3324"/>
              <a:ext cx="283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rgbClr val="33CCFF"/>
                  </a:solidFill>
                </a:rPr>
                <a:t>Ａ</a:t>
              </a:r>
            </a:p>
          </p:txBody>
        </p:sp>
        <p:sp>
          <p:nvSpPr>
            <p:cNvPr id="31778" name="Text Box 34"/>
            <p:cNvSpPr txBox="1">
              <a:spLocks noChangeArrowheads="1"/>
            </p:cNvSpPr>
            <p:nvPr/>
          </p:nvSpPr>
          <p:spPr bwMode="auto">
            <a:xfrm>
              <a:off x="2257" y="3351"/>
              <a:ext cx="283" cy="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rgbClr val="FF0000"/>
                  </a:solidFill>
                </a:rPr>
                <a:t>Ｂ</a:t>
              </a:r>
            </a:p>
          </p:txBody>
        </p:sp>
      </p:grpSp>
      <p:grpSp>
        <p:nvGrpSpPr>
          <p:cNvPr id="31779" name="Group 35"/>
          <p:cNvGrpSpPr>
            <a:grpSpLocks/>
          </p:cNvGrpSpPr>
          <p:nvPr/>
        </p:nvGrpSpPr>
        <p:grpSpPr bwMode="auto">
          <a:xfrm>
            <a:off x="5021263" y="5634038"/>
            <a:ext cx="1755775" cy="809625"/>
            <a:chOff x="3362" y="3096"/>
            <a:chExt cx="1332" cy="624"/>
          </a:xfrm>
        </p:grpSpPr>
        <p:grpSp>
          <p:nvGrpSpPr>
            <p:cNvPr id="31780" name="Group 36"/>
            <p:cNvGrpSpPr>
              <a:grpSpLocks/>
            </p:cNvGrpSpPr>
            <p:nvPr/>
          </p:nvGrpSpPr>
          <p:grpSpPr bwMode="auto">
            <a:xfrm>
              <a:off x="3362" y="3096"/>
              <a:ext cx="595" cy="624"/>
              <a:chOff x="3589" y="1678"/>
              <a:chExt cx="595" cy="624"/>
            </a:xfrm>
          </p:grpSpPr>
          <p:sp>
            <p:nvSpPr>
              <p:cNvPr id="31781" name="Line 37"/>
              <p:cNvSpPr>
                <a:spLocks noChangeShapeType="1"/>
              </p:cNvSpPr>
              <p:nvPr/>
            </p:nvSpPr>
            <p:spPr bwMode="auto">
              <a:xfrm>
                <a:off x="4184" y="1678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2" name="Line 38"/>
              <p:cNvSpPr>
                <a:spLocks noChangeShapeType="1"/>
              </p:cNvSpPr>
              <p:nvPr/>
            </p:nvSpPr>
            <p:spPr bwMode="auto">
              <a:xfrm flipH="1">
                <a:off x="3589" y="2302"/>
                <a:ext cx="59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31783" name="Group 39"/>
            <p:cNvGrpSpPr>
              <a:grpSpLocks/>
            </p:cNvGrpSpPr>
            <p:nvPr/>
          </p:nvGrpSpPr>
          <p:grpSpPr bwMode="auto">
            <a:xfrm>
              <a:off x="4070" y="3096"/>
              <a:ext cx="624" cy="624"/>
              <a:chOff x="4297" y="1678"/>
              <a:chExt cx="624" cy="624"/>
            </a:xfrm>
          </p:grpSpPr>
          <p:sp>
            <p:nvSpPr>
              <p:cNvPr id="31784" name="Line 40"/>
              <p:cNvSpPr>
                <a:spLocks noChangeShapeType="1"/>
              </p:cNvSpPr>
              <p:nvPr/>
            </p:nvSpPr>
            <p:spPr bwMode="auto">
              <a:xfrm>
                <a:off x="4297" y="1678"/>
                <a:ext cx="0" cy="624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785" name="Line 41"/>
              <p:cNvSpPr>
                <a:spLocks noChangeShapeType="1"/>
              </p:cNvSpPr>
              <p:nvPr/>
            </p:nvSpPr>
            <p:spPr bwMode="auto">
              <a:xfrm>
                <a:off x="4297" y="2302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1786" name="Text Box 42"/>
            <p:cNvSpPr txBox="1">
              <a:spLocks noChangeArrowheads="1"/>
            </p:cNvSpPr>
            <p:nvPr/>
          </p:nvSpPr>
          <p:spPr bwMode="auto">
            <a:xfrm>
              <a:off x="3532" y="3295"/>
              <a:ext cx="28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rgbClr val="FF3300"/>
                  </a:solidFill>
                </a:rPr>
                <a:t>Ｂ</a:t>
              </a:r>
            </a:p>
          </p:txBody>
        </p:sp>
        <p:sp>
          <p:nvSpPr>
            <p:cNvPr id="31787" name="Text Box 43"/>
            <p:cNvSpPr txBox="1">
              <a:spLocks noChangeArrowheads="1"/>
            </p:cNvSpPr>
            <p:nvPr/>
          </p:nvSpPr>
          <p:spPr bwMode="auto">
            <a:xfrm>
              <a:off x="4185" y="3294"/>
              <a:ext cx="283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 b="1">
                  <a:solidFill>
                    <a:srgbClr val="33CCFF"/>
                  </a:solidFill>
                </a:rPr>
                <a:t>Ａ</a:t>
              </a:r>
            </a:p>
          </p:txBody>
        </p:sp>
      </p:grpSp>
      <p:grpSp>
        <p:nvGrpSpPr>
          <p:cNvPr id="31788" name="Group 44"/>
          <p:cNvGrpSpPr>
            <a:grpSpLocks/>
          </p:cNvGrpSpPr>
          <p:nvPr/>
        </p:nvGrpSpPr>
        <p:grpSpPr bwMode="auto">
          <a:xfrm>
            <a:off x="8216900" y="4464050"/>
            <a:ext cx="88900" cy="2025650"/>
            <a:chOff x="981" y="2529"/>
            <a:chExt cx="56" cy="1276"/>
          </a:xfrm>
        </p:grpSpPr>
        <p:sp>
          <p:nvSpPr>
            <p:cNvPr id="31789" name="Line 45"/>
            <p:cNvSpPr>
              <a:spLocks noChangeShapeType="1"/>
            </p:cNvSpPr>
            <p:nvPr/>
          </p:nvSpPr>
          <p:spPr bwMode="auto">
            <a:xfrm>
              <a:off x="981" y="2529"/>
              <a:ext cx="0" cy="1276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90" name="Line 46"/>
            <p:cNvSpPr>
              <a:spLocks noChangeShapeType="1"/>
            </p:cNvSpPr>
            <p:nvPr/>
          </p:nvSpPr>
          <p:spPr bwMode="auto">
            <a:xfrm>
              <a:off x="1037" y="2529"/>
              <a:ext cx="0" cy="12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1791" name="AutoShape 47"/>
          <p:cNvSpPr>
            <a:spLocks noChangeArrowheads="1"/>
          </p:cNvSpPr>
          <p:nvPr/>
        </p:nvSpPr>
        <p:spPr bwMode="auto">
          <a:xfrm>
            <a:off x="7227888" y="5499100"/>
            <a:ext cx="404812" cy="314325"/>
          </a:xfrm>
          <a:prstGeom prst="rightArrow">
            <a:avLst>
              <a:gd name="adj1" fmla="val 49556"/>
              <a:gd name="adj2" fmla="val 6121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01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ja-JP" altLang="en-US" dirty="0" smtClean="0"/>
              <a:t>相関関数による定義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6168036" y="2505117"/>
            <a:ext cx="2308001" cy="2028059"/>
            <a:chOff x="1936549" y="3001657"/>
            <a:chExt cx="3035763" cy="2617200"/>
          </a:xfrm>
        </p:grpSpPr>
        <p:sp>
          <p:nvSpPr>
            <p:cNvPr id="5" name="円/楕円 4"/>
            <p:cNvSpPr/>
            <p:nvPr/>
          </p:nvSpPr>
          <p:spPr>
            <a:xfrm>
              <a:off x="2123728" y="3284984"/>
              <a:ext cx="2160240" cy="20882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9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" name="直線コネクタ 6"/>
            <p:cNvCxnSpPr>
              <a:endCxn id="5" idx="7"/>
            </p:cNvCxnSpPr>
            <p:nvPr/>
          </p:nvCxnSpPr>
          <p:spPr>
            <a:xfrm flipV="1">
              <a:off x="3203848" y="3590798"/>
              <a:ext cx="763760" cy="73830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stCxn id="5" idx="2"/>
            </p:cNvCxnSpPr>
            <p:nvPr/>
          </p:nvCxnSpPr>
          <p:spPr>
            <a:xfrm>
              <a:off x="2123728" y="4329100"/>
              <a:ext cx="1078125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3208476" y="4329100"/>
              <a:ext cx="571436" cy="90010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化 24"/>
            <p:cNvGrpSpPr/>
            <p:nvPr/>
          </p:nvGrpSpPr>
          <p:grpSpPr>
            <a:xfrm>
              <a:off x="2466735" y="3432938"/>
              <a:ext cx="152637" cy="144016"/>
              <a:chOff x="5611755" y="3735034"/>
              <a:chExt cx="152637" cy="144016"/>
            </a:xfrm>
          </p:grpSpPr>
          <p:cxnSp>
            <p:nvCxnSpPr>
              <p:cNvPr id="21" name="直線コネクタ 20"/>
              <p:cNvCxnSpPr/>
              <p:nvPr/>
            </p:nvCxnSpPr>
            <p:spPr>
              <a:xfrm flipV="1">
                <a:off x="5620376" y="3735034"/>
                <a:ext cx="144016" cy="14401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>
                <a:off x="5611755" y="3735034"/>
                <a:ext cx="144016" cy="14401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グループ化 25"/>
            <p:cNvGrpSpPr/>
            <p:nvPr/>
          </p:nvGrpSpPr>
          <p:grpSpPr>
            <a:xfrm>
              <a:off x="4207649" y="4257092"/>
              <a:ext cx="152637" cy="144016"/>
              <a:chOff x="5611755" y="3735034"/>
              <a:chExt cx="152637" cy="144016"/>
            </a:xfrm>
          </p:grpSpPr>
          <p:cxnSp>
            <p:nvCxnSpPr>
              <p:cNvPr id="27" name="直線コネクタ 26"/>
              <p:cNvCxnSpPr/>
              <p:nvPr/>
            </p:nvCxnSpPr>
            <p:spPr>
              <a:xfrm flipV="1">
                <a:off x="5620376" y="3735034"/>
                <a:ext cx="144016" cy="14401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5611755" y="3735034"/>
                <a:ext cx="144016" cy="14401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グループ化 34"/>
            <p:cNvGrpSpPr/>
            <p:nvPr/>
          </p:nvGrpSpPr>
          <p:grpSpPr>
            <a:xfrm>
              <a:off x="2510153" y="5085184"/>
              <a:ext cx="152637" cy="144016"/>
              <a:chOff x="5611755" y="3735034"/>
              <a:chExt cx="152637" cy="144016"/>
            </a:xfrm>
          </p:grpSpPr>
          <p:cxnSp>
            <p:nvCxnSpPr>
              <p:cNvPr id="36" name="直線コネクタ 35"/>
              <p:cNvCxnSpPr/>
              <p:nvPr/>
            </p:nvCxnSpPr>
            <p:spPr>
              <a:xfrm flipV="1">
                <a:off x="5620376" y="3735034"/>
                <a:ext cx="144016" cy="14401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5611755" y="3735034"/>
                <a:ext cx="144016" cy="144016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テキスト ボックス 42"/>
                <p:cNvSpPr txBox="1"/>
                <p:nvPr/>
              </p:nvSpPr>
              <p:spPr>
                <a:xfrm>
                  <a:off x="1936549" y="3001657"/>
                  <a:ext cx="604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3" name="テキスト ボックス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549" y="3001657"/>
                  <a:ext cx="604909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00" r="-9333" b="-288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360286" y="4098267"/>
                  <a:ext cx="6120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4" name="テキスト ボックス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0286" y="4098267"/>
                  <a:ext cx="612026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632" r="-10526" b="-288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2052285" y="5157192"/>
                  <a:ext cx="6120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285" y="5157192"/>
                  <a:ext cx="612026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597" r="-9091" b="-288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グループ化 54"/>
          <p:cNvGrpSpPr/>
          <p:nvPr/>
        </p:nvGrpSpPr>
        <p:grpSpPr>
          <a:xfrm>
            <a:off x="440049" y="2505117"/>
            <a:ext cx="2656341" cy="1530067"/>
            <a:chOff x="5055832" y="3054151"/>
            <a:chExt cx="3521191" cy="2088232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5660741" y="3054151"/>
              <a:ext cx="2304256" cy="2088232"/>
              <a:chOff x="6223873" y="1978867"/>
              <a:chExt cx="2304256" cy="2088232"/>
            </a:xfrm>
          </p:grpSpPr>
          <p:grpSp>
            <p:nvGrpSpPr>
              <p:cNvPr id="29" name="グループ化 28"/>
              <p:cNvGrpSpPr/>
              <p:nvPr/>
            </p:nvGrpSpPr>
            <p:grpSpPr>
              <a:xfrm>
                <a:off x="6223873" y="2950975"/>
                <a:ext cx="152637" cy="144016"/>
                <a:chOff x="5611755" y="3735034"/>
                <a:chExt cx="152637" cy="144016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 flipV="1">
                  <a:off x="5620376" y="3735034"/>
                  <a:ext cx="144016" cy="144016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5611755" y="3735034"/>
                  <a:ext cx="144016" cy="144016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グループ化 31"/>
              <p:cNvGrpSpPr/>
              <p:nvPr/>
            </p:nvGrpSpPr>
            <p:grpSpPr>
              <a:xfrm>
                <a:off x="8375492" y="3000063"/>
                <a:ext cx="152637" cy="144016"/>
                <a:chOff x="5611755" y="3735034"/>
                <a:chExt cx="152637" cy="144016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 flipV="1">
                  <a:off x="5620376" y="3735034"/>
                  <a:ext cx="144016" cy="144016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5611755" y="3735034"/>
                  <a:ext cx="144016" cy="144016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円/楕円 38"/>
              <p:cNvSpPr/>
              <p:nvPr/>
            </p:nvSpPr>
            <p:spPr>
              <a:xfrm>
                <a:off x="6300192" y="1978867"/>
                <a:ext cx="2160240" cy="2088232"/>
              </a:xfrm>
              <a:prstGeom prst="ellipse">
                <a:avLst/>
              </a:prstGeom>
              <a:solidFill>
                <a:srgbClr val="FF33CC">
                  <a:alpha val="9000"/>
                </a:srgbClr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1" name="直線コネクタ 40"/>
              <p:cNvCxnSpPr>
                <a:stCxn id="39" idx="0"/>
                <a:endCxn id="39" idx="4"/>
              </p:cNvCxnSpPr>
              <p:nvPr/>
            </p:nvCxnSpPr>
            <p:spPr>
              <a:xfrm>
                <a:off x="7380312" y="1978867"/>
                <a:ext cx="0" cy="2088232"/>
              </a:xfrm>
              <a:prstGeom prst="line">
                <a:avLst/>
              </a:prstGeom>
              <a:ln w="25400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055832" y="3852626"/>
                  <a:ext cx="60490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5832" y="3852626"/>
                  <a:ext cx="60490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667" r="-10667" b="-381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7964997" y="3879449"/>
                  <a:ext cx="61202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4997" y="3879449"/>
                  <a:ext cx="612026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32" r="-10526" b="-357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2211531" y="1124744"/>
                <a:ext cx="4773358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sz="2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sz="28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531" y="1124744"/>
                <a:ext cx="4773358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テキスト ボックス 57"/>
          <p:cNvSpPr txBox="1"/>
          <p:nvPr/>
        </p:nvSpPr>
        <p:spPr>
          <a:xfrm>
            <a:off x="3303101" y="2016802"/>
            <a:ext cx="1298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BPZ </a:t>
            </a:r>
            <a:r>
              <a:rPr kumimoji="1" lang="ja-JP" altLang="en-US" sz="2000" dirty="0" smtClean="0"/>
              <a:t>内積</a:t>
            </a:r>
            <a:endParaRPr kumimoji="1" lang="ja-JP" altLang="en-US" sz="2000" dirty="0"/>
          </a:p>
        </p:txBody>
      </p:sp>
      <p:grpSp>
        <p:nvGrpSpPr>
          <p:cNvPr id="63" name="グループ化 62"/>
          <p:cNvGrpSpPr/>
          <p:nvPr/>
        </p:nvGrpSpPr>
        <p:grpSpPr>
          <a:xfrm>
            <a:off x="3720622" y="2751483"/>
            <a:ext cx="1468358" cy="1368152"/>
            <a:chOff x="3132793" y="4449865"/>
            <a:chExt cx="1468358" cy="1368152"/>
          </a:xfrm>
        </p:grpSpPr>
        <p:sp>
          <p:nvSpPr>
            <p:cNvPr id="59" name="パイ 58"/>
            <p:cNvSpPr/>
            <p:nvPr/>
          </p:nvSpPr>
          <p:spPr>
            <a:xfrm rot="10800000">
              <a:off x="3132793" y="4449865"/>
              <a:ext cx="1468358" cy="1368152"/>
            </a:xfrm>
            <a:prstGeom prst="pie">
              <a:avLst>
                <a:gd name="adj1" fmla="val 0"/>
                <a:gd name="adj2" fmla="val 10791147"/>
              </a:avLst>
            </a:prstGeom>
            <a:solidFill>
              <a:schemeClr val="accent1">
                <a:lumMod val="60000"/>
                <a:lumOff val="40000"/>
                <a:alpha val="29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3637024" y="5237938"/>
                  <a:ext cx="459894" cy="357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0" name="テキスト ボックス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24" y="5237938"/>
                  <a:ext cx="459894" cy="35774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667" r="-10667" b="-3103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直線コネクタ 61"/>
            <p:cNvCxnSpPr/>
            <p:nvPr/>
          </p:nvCxnSpPr>
          <p:spPr>
            <a:xfrm>
              <a:off x="3866971" y="5059067"/>
              <a:ext cx="0" cy="178871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フリーフォーム 65"/>
          <p:cNvSpPr/>
          <p:nvPr/>
        </p:nvSpPr>
        <p:spPr>
          <a:xfrm>
            <a:off x="5257800" y="2611330"/>
            <a:ext cx="751114" cy="180856"/>
          </a:xfrm>
          <a:custGeom>
            <a:avLst/>
            <a:gdLst>
              <a:gd name="connsiteX0" fmla="*/ 0 w 751114"/>
              <a:gd name="connsiteY0" fmla="*/ 180856 h 180856"/>
              <a:gd name="connsiteX1" fmla="*/ 342900 w 751114"/>
              <a:gd name="connsiteY1" fmla="*/ 1241 h 180856"/>
              <a:gd name="connsiteX2" fmla="*/ 751114 w 751114"/>
              <a:gd name="connsiteY2" fmla="*/ 115541 h 18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1114" h="180856">
                <a:moveTo>
                  <a:pt x="0" y="180856"/>
                </a:moveTo>
                <a:cubicBezTo>
                  <a:pt x="108857" y="96491"/>
                  <a:pt x="217714" y="12127"/>
                  <a:pt x="342900" y="1241"/>
                </a:cubicBezTo>
                <a:cubicBezTo>
                  <a:pt x="468086" y="-9645"/>
                  <a:pt x="609600" y="52948"/>
                  <a:pt x="751114" y="115541"/>
                </a:cubicBezTo>
              </a:path>
            </a:pathLst>
          </a:custGeom>
          <a:noFill/>
          <a:ln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700364" y="3077891"/>
            <a:ext cx="88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mid</a:t>
            </a:r>
            <a:endParaRPr kumimoji="1" lang="ja-JP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1427569" y="5142381"/>
                <a:ext cx="5924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40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40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40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400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ja-JP" sz="2400" i="1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</a:rPr>
                            <m:t>UHP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69" y="5142381"/>
                <a:ext cx="5924699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957210" y="5949280"/>
                <a:ext cx="751882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w</a:t>
                </a:r>
                <a:r>
                  <a:rPr kumimoji="1" lang="en-US" altLang="ja-JP" sz="2400" dirty="0" smtClean="0"/>
                  <a:t>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∘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kumimoji="1" lang="ja-JP" alt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f>
                          <m:fPr>
                            <m:type m:val="lin"/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2−</m:t>
                                </m:r>
                                <m: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</m:d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1" lang="en-US" altLang="ja-JP" sz="2400" dirty="0" smtClean="0"/>
                  <a:t>  ,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h</m:t>
                    </m:r>
                    <m:r>
                      <a:rPr lang="en-US" altLang="ja-JP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/>
                              </a:rPr>
                              <m:t>1+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𝑧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10" y="5949280"/>
                <a:ext cx="7518827" cy="645048"/>
              </a:xfrm>
              <a:prstGeom prst="rect">
                <a:avLst/>
              </a:prstGeom>
              <a:blipFill rotWithShape="1">
                <a:blip r:embed="rId11"/>
                <a:stretch>
                  <a:fillRect l="-1217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1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387"/>
          </a:xfrm>
        </p:spPr>
        <p:txBody>
          <a:bodyPr/>
          <a:lstStyle/>
          <a:p>
            <a:r>
              <a:rPr lang="ja-JP" altLang="en-US" sz="3600" dirty="0" smtClean="0"/>
              <a:t>３</a:t>
            </a:r>
            <a:r>
              <a:rPr lang="en-US" altLang="ja-JP" sz="3600" dirty="0" smtClean="0"/>
              <a:t>point vertex </a:t>
            </a:r>
            <a:r>
              <a:rPr lang="ja-JP" altLang="en-US" sz="3600" dirty="0" smtClean="0"/>
              <a:t>の</a:t>
            </a:r>
            <a:r>
              <a:rPr lang="en-US" altLang="ja-JP" sz="3600" dirty="0" err="1" smtClean="0"/>
              <a:t>Fock</a:t>
            </a:r>
            <a:r>
              <a:rPr lang="ja-JP" altLang="en-US" sz="3600" dirty="0" smtClean="0"/>
              <a:t>表示</a:t>
            </a:r>
            <a:endParaRPr lang="ja-JP" altLang="en-US" sz="3600" dirty="0"/>
          </a:p>
        </p:txBody>
      </p:sp>
      <p:graphicFrame>
        <p:nvGraphicFramePr>
          <p:cNvPr id="21811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348372"/>
              </p:ext>
            </p:extLst>
          </p:nvPr>
        </p:nvGraphicFramePr>
        <p:xfrm>
          <a:off x="539552" y="2276872"/>
          <a:ext cx="828040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数式" r:id="rId3" imgW="4241520" imgH="2171520" progId="Equation.3">
                  <p:embed/>
                </p:oleObj>
              </mc:Choice>
              <mc:Fallback>
                <p:oleObj name="数式" r:id="rId3" imgW="4241520" imgH="2171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276872"/>
                        <a:ext cx="8280400" cy="423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555776" y="1315208"/>
                <a:ext cx="4465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l-GR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315208"/>
                <a:ext cx="446513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9277" t="-132000" b="-19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7256101" y="548680"/>
            <a:ext cx="188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[‘89 </a:t>
            </a:r>
            <a:r>
              <a:rPr kumimoji="1" lang="en-US" altLang="ja-JP" dirty="0" err="1" smtClean="0"/>
              <a:t>LaClair</a:t>
            </a:r>
            <a:r>
              <a:rPr lang="en-US" altLang="ja-JP" dirty="0" smtClean="0"/>
              <a:t> et al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63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919" y="128881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　　　　　　タキオン凝縮解</a:t>
            </a:r>
            <a:endParaRPr kumimoji="1" lang="ja-JP" altLang="en-US" dirty="0"/>
          </a:p>
        </p:txBody>
      </p:sp>
      <p:sp>
        <p:nvSpPr>
          <p:cNvPr id="9" name="平行四辺形 8"/>
          <p:cNvSpPr/>
          <p:nvPr/>
        </p:nvSpPr>
        <p:spPr>
          <a:xfrm>
            <a:off x="4550067" y="5087925"/>
            <a:ext cx="1367936" cy="1576725"/>
          </a:xfrm>
          <a:prstGeom prst="parallelogram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/>
          <p:cNvGrpSpPr/>
          <p:nvPr/>
        </p:nvGrpSpPr>
        <p:grpSpPr>
          <a:xfrm>
            <a:off x="2212508" y="3145339"/>
            <a:ext cx="2167211" cy="1744902"/>
            <a:chOff x="2707228" y="1421160"/>
            <a:chExt cx="3304484" cy="2448628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3625638" y="1872087"/>
              <a:ext cx="1829037" cy="1745673"/>
              <a:chOff x="2899064" y="4790209"/>
              <a:chExt cx="1829037" cy="1745673"/>
            </a:xfrm>
            <a:noFill/>
          </p:grpSpPr>
          <p:sp>
            <p:nvSpPr>
              <p:cNvPr id="12" name="フリーフォーム 11"/>
              <p:cNvSpPr/>
              <p:nvPr/>
            </p:nvSpPr>
            <p:spPr>
              <a:xfrm>
                <a:off x="2899064" y="4790209"/>
                <a:ext cx="575639" cy="1735282"/>
              </a:xfrm>
              <a:custGeom>
                <a:avLst/>
                <a:gdLst>
                  <a:gd name="connsiteX0" fmla="*/ 0 w 575639"/>
                  <a:gd name="connsiteY0" fmla="*/ 0 h 1735282"/>
                  <a:gd name="connsiteX1" fmla="*/ 259772 w 575639"/>
                  <a:gd name="connsiteY1" fmla="*/ 280555 h 1735282"/>
                  <a:gd name="connsiteX2" fmla="*/ 20781 w 575639"/>
                  <a:gd name="connsiteY2" fmla="*/ 509155 h 1735282"/>
                  <a:gd name="connsiteX3" fmla="*/ 415636 w 575639"/>
                  <a:gd name="connsiteY3" fmla="*/ 914400 h 1735282"/>
                  <a:gd name="connsiteX4" fmla="*/ 83127 w 575639"/>
                  <a:gd name="connsiteY4" fmla="*/ 1361209 h 1735282"/>
                  <a:gd name="connsiteX5" fmla="*/ 561109 w 575639"/>
                  <a:gd name="connsiteY5" fmla="*/ 1600200 h 1735282"/>
                  <a:gd name="connsiteX6" fmla="*/ 405245 w 575639"/>
                  <a:gd name="connsiteY6" fmla="*/ 1735282 h 17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639" h="1735282">
                    <a:moveTo>
                      <a:pt x="0" y="0"/>
                    </a:moveTo>
                    <a:cubicBezTo>
                      <a:pt x="128154" y="97848"/>
                      <a:pt x="256309" y="195696"/>
                      <a:pt x="259772" y="280555"/>
                    </a:cubicBezTo>
                    <a:cubicBezTo>
                      <a:pt x="263235" y="365414"/>
                      <a:pt x="-5196" y="403514"/>
                      <a:pt x="20781" y="509155"/>
                    </a:cubicBezTo>
                    <a:cubicBezTo>
                      <a:pt x="46758" y="614796"/>
                      <a:pt x="405245" y="772391"/>
                      <a:pt x="415636" y="914400"/>
                    </a:cubicBezTo>
                    <a:cubicBezTo>
                      <a:pt x="426027" y="1056409"/>
                      <a:pt x="58882" y="1246909"/>
                      <a:pt x="83127" y="1361209"/>
                    </a:cubicBezTo>
                    <a:cubicBezTo>
                      <a:pt x="107372" y="1475509"/>
                      <a:pt x="507423" y="1537855"/>
                      <a:pt x="561109" y="1600200"/>
                    </a:cubicBezTo>
                    <a:cubicBezTo>
                      <a:pt x="614795" y="1662545"/>
                      <a:pt x="510020" y="1698913"/>
                      <a:pt x="405245" y="1735282"/>
                    </a:cubicBezTo>
                  </a:path>
                </a:pathLst>
              </a:custGeom>
              <a:grpFill/>
              <a:ln>
                <a:solidFill>
                  <a:srgbClr val="FF000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4270664" y="4800600"/>
                <a:ext cx="457437" cy="1714500"/>
              </a:xfrm>
              <a:custGeom>
                <a:avLst/>
                <a:gdLst>
                  <a:gd name="connsiteX0" fmla="*/ 0 w 457437"/>
                  <a:gd name="connsiteY0" fmla="*/ 0 h 1714500"/>
                  <a:gd name="connsiteX1" fmla="*/ 311727 w 457437"/>
                  <a:gd name="connsiteY1" fmla="*/ 249382 h 1714500"/>
                  <a:gd name="connsiteX2" fmla="*/ 93518 w 457437"/>
                  <a:gd name="connsiteY2" fmla="*/ 457200 h 1714500"/>
                  <a:gd name="connsiteX3" fmla="*/ 405245 w 457437"/>
                  <a:gd name="connsiteY3" fmla="*/ 571500 h 1714500"/>
                  <a:gd name="connsiteX4" fmla="*/ 124691 w 457437"/>
                  <a:gd name="connsiteY4" fmla="*/ 633845 h 1714500"/>
                  <a:gd name="connsiteX5" fmla="*/ 457200 w 457437"/>
                  <a:gd name="connsiteY5" fmla="*/ 789709 h 1714500"/>
                  <a:gd name="connsiteX6" fmla="*/ 62345 w 457437"/>
                  <a:gd name="connsiteY6" fmla="*/ 841664 h 1714500"/>
                  <a:gd name="connsiteX7" fmla="*/ 394854 w 457437"/>
                  <a:gd name="connsiteY7" fmla="*/ 976745 h 1714500"/>
                  <a:gd name="connsiteX8" fmla="*/ 166254 w 457437"/>
                  <a:gd name="connsiteY8" fmla="*/ 1194955 h 1714500"/>
                  <a:gd name="connsiteX9" fmla="*/ 384463 w 457437"/>
                  <a:gd name="connsiteY9" fmla="*/ 1433945 h 1714500"/>
                  <a:gd name="connsiteX10" fmla="*/ 218209 w 457437"/>
                  <a:gd name="connsiteY10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437" h="1714500">
                    <a:moveTo>
                      <a:pt x="0" y="0"/>
                    </a:moveTo>
                    <a:cubicBezTo>
                      <a:pt x="148070" y="86591"/>
                      <a:pt x="296141" y="173182"/>
                      <a:pt x="311727" y="249382"/>
                    </a:cubicBezTo>
                    <a:cubicBezTo>
                      <a:pt x="327313" y="325582"/>
                      <a:pt x="77932" y="403514"/>
                      <a:pt x="93518" y="457200"/>
                    </a:cubicBezTo>
                    <a:cubicBezTo>
                      <a:pt x="109104" y="510886"/>
                      <a:pt x="400050" y="542059"/>
                      <a:pt x="405245" y="571500"/>
                    </a:cubicBezTo>
                    <a:cubicBezTo>
                      <a:pt x="410441" y="600941"/>
                      <a:pt x="116032" y="597477"/>
                      <a:pt x="124691" y="633845"/>
                    </a:cubicBezTo>
                    <a:cubicBezTo>
                      <a:pt x="133350" y="670213"/>
                      <a:pt x="467591" y="755073"/>
                      <a:pt x="457200" y="789709"/>
                    </a:cubicBezTo>
                    <a:cubicBezTo>
                      <a:pt x="446809" y="824346"/>
                      <a:pt x="72736" y="810491"/>
                      <a:pt x="62345" y="841664"/>
                    </a:cubicBezTo>
                    <a:cubicBezTo>
                      <a:pt x="51954" y="872837"/>
                      <a:pt x="377536" y="917863"/>
                      <a:pt x="394854" y="976745"/>
                    </a:cubicBezTo>
                    <a:cubicBezTo>
                      <a:pt x="412172" y="1035627"/>
                      <a:pt x="167986" y="1118755"/>
                      <a:pt x="166254" y="1194955"/>
                    </a:cubicBezTo>
                    <a:cubicBezTo>
                      <a:pt x="164522" y="1271155"/>
                      <a:pt x="375804" y="1347354"/>
                      <a:pt x="384463" y="1433945"/>
                    </a:cubicBezTo>
                    <a:cubicBezTo>
                      <a:pt x="393122" y="1520536"/>
                      <a:pt x="305665" y="1617518"/>
                      <a:pt x="218209" y="1714500"/>
                    </a:cubicBezTo>
                  </a:path>
                </a:pathLst>
              </a:custGeom>
              <a:grpFill/>
              <a:ln>
                <a:solidFill>
                  <a:srgbClr val="FF0000">
                    <a:alpha val="5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>
                <a:stCxn id="12" idx="0"/>
                <a:endCxn id="14" idx="0"/>
              </p:cNvCxnSpPr>
              <p:nvPr/>
            </p:nvCxnSpPr>
            <p:spPr>
              <a:xfrm>
                <a:off x="2899064" y="4790209"/>
                <a:ext cx="1371600" cy="10391"/>
              </a:xfrm>
              <a:prstGeom prst="line">
                <a:avLst/>
              </a:prstGeom>
              <a:grpFill/>
              <a:ln w="25400">
                <a:solidFill>
                  <a:srgbClr val="FF0000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3356501" y="6525491"/>
                <a:ext cx="1142881" cy="10391"/>
              </a:xfrm>
              <a:prstGeom prst="line">
                <a:avLst/>
              </a:prstGeom>
              <a:grpFill/>
              <a:ln w="25400">
                <a:solidFill>
                  <a:srgbClr val="FF0000">
                    <a:alpha val="4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線コネクタ 22"/>
            <p:cNvCxnSpPr/>
            <p:nvPr/>
          </p:nvCxnSpPr>
          <p:spPr>
            <a:xfrm>
              <a:off x="3241932" y="1556792"/>
              <a:ext cx="997429" cy="1008112"/>
            </a:xfrm>
            <a:prstGeom prst="line">
              <a:avLst/>
            </a:prstGeom>
            <a:ln w="22225"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3827508" y="3365732"/>
              <a:ext cx="373769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4726793" y="3297098"/>
              <a:ext cx="1284919" cy="50405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009933" y="2456892"/>
              <a:ext cx="1159992" cy="34799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3009933" y="3165027"/>
              <a:ext cx="1110732" cy="11995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4824561" y="1664804"/>
              <a:ext cx="802790" cy="792088"/>
            </a:xfrm>
            <a:prstGeom prst="line">
              <a:avLst/>
            </a:prstGeom>
            <a:ln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5014378" y="2780928"/>
              <a:ext cx="709750" cy="144016"/>
            </a:xfrm>
            <a:prstGeom prst="line">
              <a:avLst/>
            </a:prstGeom>
            <a:ln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3295406" y="3013534"/>
              <a:ext cx="761132" cy="94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4980535" y="3108508"/>
              <a:ext cx="1031177" cy="25202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4524230" y="1421160"/>
              <a:ext cx="245074" cy="79208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873332" y="2713217"/>
              <a:ext cx="1297225" cy="144016"/>
            </a:xfrm>
            <a:prstGeom prst="line">
              <a:avLst/>
            </a:prstGeom>
            <a:ln w="15875"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 flipV="1">
              <a:off x="4869414" y="3220185"/>
              <a:ext cx="1019478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4989439" y="2431997"/>
              <a:ext cx="759628" cy="262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4056538" y="1556792"/>
              <a:ext cx="275894" cy="711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円/楕円 59"/>
            <p:cNvSpPr/>
            <p:nvPr/>
          </p:nvSpPr>
          <p:spPr>
            <a:xfrm>
              <a:off x="3243924" y="2558883"/>
              <a:ext cx="432048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707228" y="2060848"/>
              <a:ext cx="716597" cy="28803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4015182" y="2355288"/>
              <a:ext cx="716597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345942" y="1741213"/>
              <a:ext cx="187101" cy="13087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168406" y="1664804"/>
              <a:ext cx="432048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4677402" y="1592796"/>
              <a:ext cx="292175" cy="7200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533043" y="2060848"/>
              <a:ext cx="355849" cy="7200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4700509" y="2964492"/>
              <a:ext cx="432048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820954" y="3429000"/>
              <a:ext cx="716597" cy="28803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1" name="直線矢印コネクタ 80"/>
          <p:cNvCxnSpPr/>
          <p:nvPr/>
        </p:nvCxnSpPr>
        <p:spPr>
          <a:xfrm flipV="1">
            <a:off x="1269575" y="3207787"/>
            <a:ext cx="36004" cy="3413047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832259" y="3657411"/>
            <a:ext cx="7441023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81547" y="3047397"/>
                <a:ext cx="523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7" y="3047397"/>
                <a:ext cx="52328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グループ化 93"/>
          <p:cNvGrpSpPr/>
          <p:nvPr/>
        </p:nvGrpSpPr>
        <p:grpSpPr>
          <a:xfrm>
            <a:off x="373631" y="1606314"/>
            <a:ext cx="1732957" cy="1374173"/>
            <a:chOff x="2067791" y="1263053"/>
            <a:chExt cx="1732957" cy="1374173"/>
          </a:xfrm>
        </p:grpSpPr>
        <p:sp>
          <p:nvSpPr>
            <p:cNvPr id="6" name="平行四辺形 5"/>
            <p:cNvSpPr/>
            <p:nvPr/>
          </p:nvSpPr>
          <p:spPr>
            <a:xfrm>
              <a:off x="2449872" y="1263053"/>
              <a:ext cx="1350876" cy="1374173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2067791" y="1732175"/>
              <a:ext cx="706582" cy="773709"/>
            </a:xfrm>
            <a:custGeom>
              <a:avLst/>
              <a:gdLst>
                <a:gd name="connsiteX0" fmla="*/ 654627 w 706582"/>
                <a:gd name="connsiteY0" fmla="*/ 636952 h 773709"/>
                <a:gd name="connsiteX1" fmla="*/ 197427 w 706582"/>
                <a:gd name="connsiteY1" fmla="*/ 772034 h 773709"/>
                <a:gd name="connsiteX2" fmla="*/ 270164 w 706582"/>
                <a:gd name="connsiteY2" fmla="*/ 553825 h 773709"/>
                <a:gd name="connsiteX3" fmla="*/ 0 w 706582"/>
                <a:gd name="connsiteY3" fmla="*/ 314834 h 773709"/>
                <a:gd name="connsiteX4" fmla="*/ 270164 w 706582"/>
                <a:gd name="connsiteY4" fmla="*/ 242098 h 773709"/>
                <a:gd name="connsiteX5" fmla="*/ 436418 w 706582"/>
                <a:gd name="connsiteY5" fmla="*/ 3107 h 773709"/>
                <a:gd name="connsiteX6" fmla="*/ 706582 w 706582"/>
                <a:gd name="connsiteY6" fmla="*/ 127798 h 77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582" h="773709">
                  <a:moveTo>
                    <a:pt x="654627" y="636952"/>
                  </a:moveTo>
                  <a:cubicBezTo>
                    <a:pt x="458065" y="711420"/>
                    <a:pt x="261504" y="785888"/>
                    <a:pt x="197427" y="772034"/>
                  </a:cubicBezTo>
                  <a:cubicBezTo>
                    <a:pt x="133350" y="758180"/>
                    <a:pt x="303068" y="630025"/>
                    <a:pt x="270164" y="553825"/>
                  </a:cubicBezTo>
                  <a:cubicBezTo>
                    <a:pt x="237260" y="477625"/>
                    <a:pt x="0" y="366788"/>
                    <a:pt x="0" y="314834"/>
                  </a:cubicBezTo>
                  <a:cubicBezTo>
                    <a:pt x="0" y="262880"/>
                    <a:pt x="197428" y="294052"/>
                    <a:pt x="270164" y="242098"/>
                  </a:cubicBezTo>
                  <a:cubicBezTo>
                    <a:pt x="342900" y="190144"/>
                    <a:pt x="363682" y="22157"/>
                    <a:pt x="436418" y="3107"/>
                  </a:cubicBezTo>
                  <a:cubicBezTo>
                    <a:pt x="509154" y="-15943"/>
                    <a:pt x="607868" y="55927"/>
                    <a:pt x="706582" y="12779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>
              <a:off x="2919053" y="1506336"/>
              <a:ext cx="276014" cy="301682"/>
            </a:xfrm>
            <a:custGeom>
              <a:avLst/>
              <a:gdLst>
                <a:gd name="connsiteX0" fmla="*/ 177438 w 276014"/>
                <a:gd name="connsiteY0" fmla="*/ 301682 h 301682"/>
                <a:gd name="connsiteX1" fmla="*/ 792 w 276014"/>
                <a:gd name="connsiteY1" fmla="*/ 197773 h 301682"/>
                <a:gd name="connsiteX2" fmla="*/ 239783 w 276014"/>
                <a:gd name="connsiteY2" fmla="*/ 346 h 301682"/>
                <a:gd name="connsiteX3" fmla="*/ 270956 w 276014"/>
                <a:gd name="connsiteY3" fmla="*/ 249728 h 30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14" h="301682">
                  <a:moveTo>
                    <a:pt x="177438" y="301682"/>
                  </a:moveTo>
                  <a:cubicBezTo>
                    <a:pt x="83919" y="274839"/>
                    <a:pt x="-9599" y="247996"/>
                    <a:pt x="792" y="197773"/>
                  </a:cubicBezTo>
                  <a:cubicBezTo>
                    <a:pt x="11183" y="147550"/>
                    <a:pt x="194756" y="-8313"/>
                    <a:pt x="239783" y="346"/>
                  </a:cubicBezTo>
                  <a:cubicBezTo>
                    <a:pt x="284810" y="9005"/>
                    <a:pt x="277883" y="129366"/>
                    <a:pt x="270956" y="24972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3024907" y="1184830"/>
            <a:ext cx="5917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 smtClean="0"/>
              <a:t>ボソニックな開弦にはタキオンモードが存在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　　　⇒不安定</a:t>
            </a:r>
            <a:r>
              <a:rPr lang="en-US" altLang="ja-JP" sz="2000" b="1" dirty="0" smtClean="0"/>
              <a:t>D</a:t>
            </a:r>
            <a:r>
              <a:rPr lang="ja-JP" altLang="en-US" sz="2000" b="1" dirty="0" smtClean="0"/>
              <a:t>ブレイン</a:t>
            </a:r>
            <a:endParaRPr lang="en-US" altLang="ja-JP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D</a:t>
            </a:r>
            <a:r>
              <a:rPr lang="ja-JP" altLang="en-US" sz="2000" b="1" dirty="0" smtClean="0"/>
              <a:t>ブレインの崩壊過程は非摂動論的</a:t>
            </a:r>
            <a:endParaRPr lang="en-US" altLang="ja-JP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FF0000"/>
                </a:solidFill>
              </a:rPr>
              <a:t>場の古典解として非摂動論的真空を再現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/>
              <a:t>→他の真空解の探索</a:t>
            </a:r>
            <a:endParaRPr lang="en-US" altLang="ja-JP" sz="2400" b="1" dirty="0" smtClean="0"/>
          </a:p>
        </p:txBody>
      </p:sp>
      <p:cxnSp>
        <p:nvCxnSpPr>
          <p:cNvPr id="106" name="直線コネクタ 105"/>
          <p:cNvCxnSpPr/>
          <p:nvPr/>
        </p:nvCxnSpPr>
        <p:spPr>
          <a:xfrm>
            <a:off x="1259632" y="6342949"/>
            <a:ext cx="331566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/>
              <p:cNvSpPr txBox="1"/>
              <p:nvPr/>
            </p:nvSpPr>
            <p:spPr>
              <a:xfrm>
                <a:off x="467544" y="6082638"/>
                <a:ext cx="72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25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82638"/>
                <a:ext cx="72943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5983994" y="5598413"/>
                <a:ext cx="30988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/>
                  <a:t>開弦の励起無し</a:t>
                </a:r>
                <a:endParaRPr kumimoji="1" lang="en-US" altLang="ja-JP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/>
                        </a:rPr>
                        <m:t>𝑬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 smtClean="0"/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94" y="5598413"/>
                <a:ext cx="309883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165" t="-6897" b="-8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/>
              <p:cNvSpPr txBox="1"/>
              <p:nvPr/>
            </p:nvSpPr>
            <p:spPr>
              <a:xfrm>
                <a:off x="8285034" y="3456180"/>
                <a:ext cx="65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1" name="テキスト ボックス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34" y="3456180"/>
                <a:ext cx="65735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/>
              <p:cNvSpPr txBox="1"/>
              <p:nvPr/>
            </p:nvSpPr>
            <p:spPr>
              <a:xfrm>
                <a:off x="903770" y="375367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3" name="テキスト ボックス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70" y="3753678"/>
                <a:ext cx="3658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フリーフォーム 115"/>
          <p:cNvSpPr/>
          <p:nvPr/>
        </p:nvSpPr>
        <p:spPr>
          <a:xfrm>
            <a:off x="561109" y="3667963"/>
            <a:ext cx="1548246" cy="633873"/>
          </a:xfrm>
          <a:custGeom>
            <a:avLst/>
            <a:gdLst>
              <a:gd name="connsiteX0" fmla="*/ 0 w 1548246"/>
              <a:gd name="connsiteY0" fmla="*/ 633873 h 633873"/>
              <a:gd name="connsiteX1" fmla="*/ 737755 w 1548246"/>
              <a:gd name="connsiteY1" fmla="*/ 28 h 633873"/>
              <a:gd name="connsiteX2" fmla="*/ 1548246 w 1548246"/>
              <a:gd name="connsiteY2" fmla="*/ 613092 h 63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8246" h="633873">
                <a:moveTo>
                  <a:pt x="0" y="633873"/>
                </a:moveTo>
                <a:cubicBezTo>
                  <a:pt x="239857" y="318682"/>
                  <a:pt x="479714" y="3491"/>
                  <a:pt x="737755" y="28"/>
                </a:cubicBezTo>
                <a:cubicBezTo>
                  <a:pt x="995796" y="-3435"/>
                  <a:pt x="1272021" y="304828"/>
                  <a:pt x="1548246" y="613092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/>
          <p:cNvSpPr/>
          <p:nvPr/>
        </p:nvSpPr>
        <p:spPr>
          <a:xfrm>
            <a:off x="2109355" y="2660073"/>
            <a:ext cx="5424054" cy="3666649"/>
          </a:xfrm>
          <a:custGeom>
            <a:avLst/>
            <a:gdLst>
              <a:gd name="connsiteX0" fmla="*/ 0 w 5424054"/>
              <a:gd name="connsiteY0" fmla="*/ 1620982 h 3666649"/>
              <a:gd name="connsiteX1" fmla="*/ 2691245 w 5424054"/>
              <a:gd name="connsiteY1" fmla="*/ 3626427 h 3666649"/>
              <a:gd name="connsiteX2" fmla="*/ 5424054 w 5424054"/>
              <a:gd name="connsiteY2" fmla="*/ 0 h 36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4054" h="3666649">
                <a:moveTo>
                  <a:pt x="0" y="1620982"/>
                </a:moveTo>
                <a:cubicBezTo>
                  <a:pt x="893618" y="2758786"/>
                  <a:pt x="1787236" y="3896591"/>
                  <a:pt x="2691245" y="3626427"/>
                </a:cubicBezTo>
                <a:cubicBezTo>
                  <a:pt x="3595254" y="3356263"/>
                  <a:pt x="4509654" y="1678131"/>
                  <a:pt x="5424054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454956" y="260648"/>
            <a:ext cx="221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Takahashi&amp;Tanimoto</a:t>
            </a:r>
            <a:r>
              <a:rPr kumimoji="1" lang="en-US" altLang="ja-JP" dirty="0" smtClean="0"/>
              <a:t>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kumimoji="1" lang="en-US" altLang="ja-JP" dirty="0" err="1" smtClean="0"/>
              <a:t>Schnabl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416074" y="4841332"/>
            <a:ext cx="215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Rolling Tachyon </a:t>
            </a:r>
            <a:r>
              <a:rPr kumimoji="1" lang="ja-JP" altLang="en-US" b="1" dirty="0" smtClean="0"/>
              <a:t>解</a:t>
            </a:r>
            <a:endParaRPr kumimoji="1" lang="en-US" altLang="ja-JP" b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07186" y="519830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タキオン凝縮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解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4919" y="128881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　　　　　　タキオン凝縮解</a:t>
            </a:r>
            <a:endParaRPr kumimoji="1" lang="ja-JP" altLang="en-US" dirty="0"/>
          </a:p>
        </p:txBody>
      </p:sp>
      <p:sp>
        <p:nvSpPr>
          <p:cNvPr id="9" name="平行四辺形 8"/>
          <p:cNvSpPr/>
          <p:nvPr/>
        </p:nvSpPr>
        <p:spPr>
          <a:xfrm>
            <a:off x="4550067" y="5087925"/>
            <a:ext cx="1367936" cy="1576725"/>
          </a:xfrm>
          <a:prstGeom prst="parallelogram">
            <a:avLst/>
          </a:prstGeom>
          <a:noFill/>
          <a:ln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/>
          <p:cNvGrpSpPr/>
          <p:nvPr/>
        </p:nvGrpSpPr>
        <p:grpSpPr>
          <a:xfrm>
            <a:off x="2212508" y="3145339"/>
            <a:ext cx="2167211" cy="1744902"/>
            <a:chOff x="2707228" y="1421160"/>
            <a:chExt cx="3304484" cy="2448628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3625638" y="1872087"/>
              <a:ext cx="1829037" cy="1745673"/>
              <a:chOff x="2899064" y="4790209"/>
              <a:chExt cx="1829037" cy="1745673"/>
            </a:xfrm>
            <a:noFill/>
          </p:grpSpPr>
          <p:sp>
            <p:nvSpPr>
              <p:cNvPr id="12" name="フリーフォーム 11"/>
              <p:cNvSpPr/>
              <p:nvPr/>
            </p:nvSpPr>
            <p:spPr>
              <a:xfrm>
                <a:off x="2899064" y="4790209"/>
                <a:ext cx="575639" cy="1735282"/>
              </a:xfrm>
              <a:custGeom>
                <a:avLst/>
                <a:gdLst>
                  <a:gd name="connsiteX0" fmla="*/ 0 w 575639"/>
                  <a:gd name="connsiteY0" fmla="*/ 0 h 1735282"/>
                  <a:gd name="connsiteX1" fmla="*/ 259772 w 575639"/>
                  <a:gd name="connsiteY1" fmla="*/ 280555 h 1735282"/>
                  <a:gd name="connsiteX2" fmla="*/ 20781 w 575639"/>
                  <a:gd name="connsiteY2" fmla="*/ 509155 h 1735282"/>
                  <a:gd name="connsiteX3" fmla="*/ 415636 w 575639"/>
                  <a:gd name="connsiteY3" fmla="*/ 914400 h 1735282"/>
                  <a:gd name="connsiteX4" fmla="*/ 83127 w 575639"/>
                  <a:gd name="connsiteY4" fmla="*/ 1361209 h 1735282"/>
                  <a:gd name="connsiteX5" fmla="*/ 561109 w 575639"/>
                  <a:gd name="connsiteY5" fmla="*/ 1600200 h 1735282"/>
                  <a:gd name="connsiteX6" fmla="*/ 405245 w 575639"/>
                  <a:gd name="connsiteY6" fmla="*/ 1735282 h 173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5639" h="1735282">
                    <a:moveTo>
                      <a:pt x="0" y="0"/>
                    </a:moveTo>
                    <a:cubicBezTo>
                      <a:pt x="128154" y="97848"/>
                      <a:pt x="256309" y="195696"/>
                      <a:pt x="259772" y="280555"/>
                    </a:cubicBezTo>
                    <a:cubicBezTo>
                      <a:pt x="263235" y="365414"/>
                      <a:pt x="-5196" y="403514"/>
                      <a:pt x="20781" y="509155"/>
                    </a:cubicBezTo>
                    <a:cubicBezTo>
                      <a:pt x="46758" y="614796"/>
                      <a:pt x="405245" y="772391"/>
                      <a:pt x="415636" y="914400"/>
                    </a:cubicBezTo>
                    <a:cubicBezTo>
                      <a:pt x="426027" y="1056409"/>
                      <a:pt x="58882" y="1246909"/>
                      <a:pt x="83127" y="1361209"/>
                    </a:cubicBezTo>
                    <a:cubicBezTo>
                      <a:pt x="107372" y="1475509"/>
                      <a:pt x="507423" y="1537855"/>
                      <a:pt x="561109" y="1600200"/>
                    </a:cubicBezTo>
                    <a:cubicBezTo>
                      <a:pt x="614795" y="1662545"/>
                      <a:pt x="510020" y="1698913"/>
                      <a:pt x="405245" y="1735282"/>
                    </a:cubicBezTo>
                  </a:path>
                </a:pathLst>
              </a:custGeom>
              <a:grpFill/>
              <a:ln>
                <a:solidFill>
                  <a:srgbClr val="FF0000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4270664" y="4800600"/>
                <a:ext cx="457437" cy="1714500"/>
              </a:xfrm>
              <a:custGeom>
                <a:avLst/>
                <a:gdLst>
                  <a:gd name="connsiteX0" fmla="*/ 0 w 457437"/>
                  <a:gd name="connsiteY0" fmla="*/ 0 h 1714500"/>
                  <a:gd name="connsiteX1" fmla="*/ 311727 w 457437"/>
                  <a:gd name="connsiteY1" fmla="*/ 249382 h 1714500"/>
                  <a:gd name="connsiteX2" fmla="*/ 93518 w 457437"/>
                  <a:gd name="connsiteY2" fmla="*/ 457200 h 1714500"/>
                  <a:gd name="connsiteX3" fmla="*/ 405245 w 457437"/>
                  <a:gd name="connsiteY3" fmla="*/ 571500 h 1714500"/>
                  <a:gd name="connsiteX4" fmla="*/ 124691 w 457437"/>
                  <a:gd name="connsiteY4" fmla="*/ 633845 h 1714500"/>
                  <a:gd name="connsiteX5" fmla="*/ 457200 w 457437"/>
                  <a:gd name="connsiteY5" fmla="*/ 789709 h 1714500"/>
                  <a:gd name="connsiteX6" fmla="*/ 62345 w 457437"/>
                  <a:gd name="connsiteY6" fmla="*/ 841664 h 1714500"/>
                  <a:gd name="connsiteX7" fmla="*/ 394854 w 457437"/>
                  <a:gd name="connsiteY7" fmla="*/ 976745 h 1714500"/>
                  <a:gd name="connsiteX8" fmla="*/ 166254 w 457437"/>
                  <a:gd name="connsiteY8" fmla="*/ 1194955 h 1714500"/>
                  <a:gd name="connsiteX9" fmla="*/ 384463 w 457437"/>
                  <a:gd name="connsiteY9" fmla="*/ 1433945 h 1714500"/>
                  <a:gd name="connsiteX10" fmla="*/ 218209 w 457437"/>
                  <a:gd name="connsiteY10" fmla="*/ 17145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7437" h="1714500">
                    <a:moveTo>
                      <a:pt x="0" y="0"/>
                    </a:moveTo>
                    <a:cubicBezTo>
                      <a:pt x="148070" y="86591"/>
                      <a:pt x="296141" y="173182"/>
                      <a:pt x="311727" y="249382"/>
                    </a:cubicBezTo>
                    <a:cubicBezTo>
                      <a:pt x="327313" y="325582"/>
                      <a:pt x="77932" y="403514"/>
                      <a:pt x="93518" y="457200"/>
                    </a:cubicBezTo>
                    <a:cubicBezTo>
                      <a:pt x="109104" y="510886"/>
                      <a:pt x="400050" y="542059"/>
                      <a:pt x="405245" y="571500"/>
                    </a:cubicBezTo>
                    <a:cubicBezTo>
                      <a:pt x="410441" y="600941"/>
                      <a:pt x="116032" y="597477"/>
                      <a:pt x="124691" y="633845"/>
                    </a:cubicBezTo>
                    <a:cubicBezTo>
                      <a:pt x="133350" y="670213"/>
                      <a:pt x="467591" y="755073"/>
                      <a:pt x="457200" y="789709"/>
                    </a:cubicBezTo>
                    <a:cubicBezTo>
                      <a:pt x="446809" y="824346"/>
                      <a:pt x="72736" y="810491"/>
                      <a:pt x="62345" y="841664"/>
                    </a:cubicBezTo>
                    <a:cubicBezTo>
                      <a:pt x="51954" y="872837"/>
                      <a:pt x="377536" y="917863"/>
                      <a:pt x="394854" y="976745"/>
                    </a:cubicBezTo>
                    <a:cubicBezTo>
                      <a:pt x="412172" y="1035627"/>
                      <a:pt x="167986" y="1118755"/>
                      <a:pt x="166254" y="1194955"/>
                    </a:cubicBezTo>
                    <a:cubicBezTo>
                      <a:pt x="164522" y="1271155"/>
                      <a:pt x="375804" y="1347354"/>
                      <a:pt x="384463" y="1433945"/>
                    </a:cubicBezTo>
                    <a:cubicBezTo>
                      <a:pt x="393122" y="1520536"/>
                      <a:pt x="305665" y="1617518"/>
                      <a:pt x="218209" y="1714500"/>
                    </a:cubicBezTo>
                  </a:path>
                </a:pathLst>
              </a:custGeom>
              <a:grpFill/>
              <a:ln>
                <a:solidFill>
                  <a:srgbClr val="FF0000">
                    <a:alpha val="5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" name="直線コネクタ 15"/>
              <p:cNvCxnSpPr>
                <a:stCxn id="12" idx="0"/>
                <a:endCxn id="14" idx="0"/>
              </p:cNvCxnSpPr>
              <p:nvPr/>
            </p:nvCxnSpPr>
            <p:spPr>
              <a:xfrm>
                <a:off x="2899064" y="4790209"/>
                <a:ext cx="1371600" cy="10391"/>
              </a:xfrm>
              <a:prstGeom prst="line">
                <a:avLst/>
              </a:prstGeom>
              <a:grpFill/>
              <a:ln w="25400">
                <a:solidFill>
                  <a:srgbClr val="FF0000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3356501" y="6525491"/>
                <a:ext cx="1142881" cy="10391"/>
              </a:xfrm>
              <a:prstGeom prst="line">
                <a:avLst/>
              </a:prstGeom>
              <a:grpFill/>
              <a:ln w="25400">
                <a:solidFill>
                  <a:srgbClr val="FF0000">
                    <a:alpha val="4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線コネクタ 22"/>
            <p:cNvCxnSpPr/>
            <p:nvPr/>
          </p:nvCxnSpPr>
          <p:spPr>
            <a:xfrm>
              <a:off x="3241932" y="1556792"/>
              <a:ext cx="997429" cy="1008112"/>
            </a:xfrm>
            <a:prstGeom prst="line">
              <a:avLst/>
            </a:prstGeom>
            <a:ln w="22225"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3827508" y="3365732"/>
              <a:ext cx="373769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4726793" y="3297098"/>
              <a:ext cx="1284919" cy="50405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009933" y="2456892"/>
              <a:ext cx="1159992" cy="34799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3009933" y="3165027"/>
              <a:ext cx="1110732" cy="11995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4824561" y="1664804"/>
              <a:ext cx="802790" cy="792088"/>
            </a:xfrm>
            <a:prstGeom prst="line">
              <a:avLst/>
            </a:prstGeom>
            <a:ln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5014378" y="2780928"/>
              <a:ext cx="709750" cy="144016"/>
            </a:xfrm>
            <a:prstGeom prst="line">
              <a:avLst/>
            </a:prstGeom>
            <a:ln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3295406" y="3013534"/>
              <a:ext cx="761132" cy="949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4980535" y="3108508"/>
              <a:ext cx="1031177" cy="25202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4524230" y="1421160"/>
              <a:ext cx="245074" cy="79208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873332" y="2713217"/>
              <a:ext cx="1297225" cy="144016"/>
            </a:xfrm>
            <a:prstGeom prst="line">
              <a:avLst/>
            </a:prstGeom>
            <a:ln w="15875">
              <a:solidFill>
                <a:srgbClr val="6CF3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 flipV="1">
              <a:off x="4869414" y="3220185"/>
              <a:ext cx="1019478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4989439" y="2431997"/>
              <a:ext cx="759628" cy="262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4056538" y="1556792"/>
              <a:ext cx="275894" cy="711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円/楕円 59"/>
            <p:cNvSpPr/>
            <p:nvPr/>
          </p:nvSpPr>
          <p:spPr>
            <a:xfrm>
              <a:off x="3243924" y="2558883"/>
              <a:ext cx="432048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2707228" y="2060848"/>
              <a:ext cx="716597" cy="28803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4015182" y="2355288"/>
              <a:ext cx="716597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5345942" y="1741213"/>
              <a:ext cx="187101" cy="13087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/>
          </p:nvSpPr>
          <p:spPr>
            <a:xfrm>
              <a:off x="3168406" y="1664804"/>
              <a:ext cx="432048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4677402" y="1592796"/>
              <a:ext cx="292175" cy="7200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/>
          </p:nvSpPr>
          <p:spPr>
            <a:xfrm>
              <a:off x="5533043" y="2060848"/>
              <a:ext cx="355849" cy="72008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4700509" y="2964492"/>
              <a:ext cx="432048" cy="14401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2820954" y="3429000"/>
              <a:ext cx="716597" cy="288032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81" name="直線矢印コネクタ 80"/>
          <p:cNvCxnSpPr/>
          <p:nvPr/>
        </p:nvCxnSpPr>
        <p:spPr>
          <a:xfrm flipV="1">
            <a:off x="1269575" y="3207787"/>
            <a:ext cx="36004" cy="3413047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>
            <a:off x="832259" y="3657411"/>
            <a:ext cx="7441023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81547" y="3047397"/>
                <a:ext cx="523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7" y="3047397"/>
                <a:ext cx="52328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グループ化 93"/>
          <p:cNvGrpSpPr/>
          <p:nvPr/>
        </p:nvGrpSpPr>
        <p:grpSpPr>
          <a:xfrm>
            <a:off x="373631" y="1606314"/>
            <a:ext cx="1732957" cy="1374173"/>
            <a:chOff x="2067791" y="1263053"/>
            <a:chExt cx="1732957" cy="1374173"/>
          </a:xfrm>
        </p:grpSpPr>
        <p:sp>
          <p:nvSpPr>
            <p:cNvPr id="6" name="平行四辺形 5"/>
            <p:cNvSpPr/>
            <p:nvPr/>
          </p:nvSpPr>
          <p:spPr>
            <a:xfrm>
              <a:off x="2449872" y="1263053"/>
              <a:ext cx="1350876" cy="1374173"/>
            </a:xfrm>
            <a:prstGeom prst="parallelogram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/>
            <p:cNvSpPr/>
            <p:nvPr/>
          </p:nvSpPr>
          <p:spPr>
            <a:xfrm>
              <a:off x="2067791" y="1732175"/>
              <a:ext cx="706582" cy="773709"/>
            </a:xfrm>
            <a:custGeom>
              <a:avLst/>
              <a:gdLst>
                <a:gd name="connsiteX0" fmla="*/ 654627 w 706582"/>
                <a:gd name="connsiteY0" fmla="*/ 636952 h 773709"/>
                <a:gd name="connsiteX1" fmla="*/ 197427 w 706582"/>
                <a:gd name="connsiteY1" fmla="*/ 772034 h 773709"/>
                <a:gd name="connsiteX2" fmla="*/ 270164 w 706582"/>
                <a:gd name="connsiteY2" fmla="*/ 553825 h 773709"/>
                <a:gd name="connsiteX3" fmla="*/ 0 w 706582"/>
                <a:gd name="connsiteY3" fmla="*/ 314834 h 773709"/>
                <a:gd name="connsiteX4" fmla="*/ 270164 w 706582"/>
                <a:gd name="connsiteY4" fmla="*/ 242098 h 773709"/>
                <a:gd name="connsiteX5" fmla="*/ 436418 w 706582"/>
                <a:gd name="connsiteY5" fmla="*/ 3107 h 773709"/>
                <a:gd name="connsiteX6" fmla="*/ 706582 w 706582"/>
                <a:gd name="connsiteY6" fmla="*/ 127798 h 77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582" h="773709">
                  <a:moveTo>
                    <a:pt x="654627" y="636952"/>
                  </a:moveTo>
                  <a:cubicBezTo>
                    <a:pt x="458065" y="711420"/>
                    <a:pt x="261504" y="785888"/>
                    <a:pt x="197427" y="772034"/>
                  </a:cubicBezTo>
                  <a:cubicBezTo>
                    <a:pt x="133350" y="758180"/>
                    <a:pt x="303068" y="630025"/>
                    <a:pt x="270164" y="553825"/>
                  </a:cubicBezTo>
                  <a:cubicBezTo>
                    <a:pt x="237260" y="477625"/>
                    <a:pt x="0" y="366788"/>
                    <a:pt x="0" y="314834"/>
                  </a:cubicBezTo>
                  <a:cubicBezTo>
                    <a:pt x="0" y="262880"/>
                    <a:pt x="197428" y="294052"/>
                    <a:pt x="270164" y="242098"/>
                  </a:cubicBezTo>
                  <a:cubicBezTo>
                    <a:pt x="342900" y="190144"/>
                    <a:pt x="363682" y="22157"/>
                    <a:pt x="436418" y="3107"/>
                  </a:cubicBezTo>
                  <a:cubicBezTo>
                    <a:pt x="509154" y="-15943"/>
                    <a:pt x="607868" y="55927"/>
                    <a:pt x="706582" y="12779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/>
            <p:cNvSpPr/>
            <p:nvPr/>
          </p:nvSpPr>
          <p:spPr>
            <a:xfrm>
              <a:off x="2919053" y="1506336"/>
              <a:ext cx="276014" cy="301682"/>
            </a:xfrm>
            <a:custGeom>
              <a:avLst/>
              <a:gdLst>
                <a:gd name="connsiteX0" fmla="*/ 177438 w 276014"/>
                <a:gd name="connsiteY0" fmla="*/ 301682 h 301682"/>
                <a:gd name="connsiteX1" fmla="*/ 792 w 276014"/>
                <a:gd name="connsiteY1" fmla="*/ 197773 h 301682"/>
                <a:gd name="connsiteX2" fmla="*/ 239783 w 276014"/>
                <a:gd name="connsiteY2" fmla="*/ 346 h 301682"/>
                <a:gd name="connsiteX3" fmla="*/ 270956 w 276014"/>
                <a:gd name="connsiteY3" fmla="*/ 249728 h 30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014" h="301682">
                  <a:moveTo>
                    <a:pt x="177438" y="301682"/>
                  </a:moveTo>
                  <a:cubicBezTo>
                    <a:pt x="83919" y="274839"/>
                    <a:pt x="-9599" y="247996"/>
                    <a:pt x="792" y="197773"/>
                  </a:cubicBezTo>
                  <a:cubicBezTo>
                    <a:pt x="11183" y="147550"/>
                    <a:pt x="194756" y="-8313"/>
                    <a:pt x="239783" y="346"/>
                  </a:cubicBezTo>
                  <a:cubicBezTo>
                    <a:pt x="284810" y="9005"/>
                    <a:pt x="277883" y="129366"/>
                    <a:pt x="270956" y="249728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3024907" y="1184830"/>
            <a:ext cx="5917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b="1" dirty="0" smtClean="0"/>
              <a:t>ボソニックな開弦にはタキオンモードが存在</a:t>
            </a:r>
            <a:endParaRPr kumimoji="1" lang="en-US" altLang="ja-JP" sz="2000" b="1" dirty="0" smtClean="0"/>
          </a:p>
          <a:p>
            <a:r>
              <a:rPr lang="ja-JP" altLang="en-US" sz="2000" b="1" dirty="0" smtClean="0"/>
              <a:t>　　　⇒不安定</a:t>
            </a:r>
            <a:r>
              <a:rPr lang="en-US" altLang="ja-JP" sz="2000" b="1" dirty="0" smtClean="0"/>
              <a:t>D</a:t>
            </a:r>
            <a:r>
              <a:rPr lang="ja-JP" altLang="en-US" sz="2000" b="1" dirty="0" smtClean="0"/>
              <a:t>ブレイン</a:t>
            </a:r>
            <a:endParaRPr lang="en-US" altLang="ja-JP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 smtClean="0"/>
              <a:t>D</a:t>
            </a:r>
            <a:r>
              <a:rPr lang="ja-JP" altLang="en-US" sz="2000" b="1" dirty="0" smtClean="0"/>
              <a:t>ブレインの崩壊過程は非摂動論的</a:t>
            </a:r>
            <a:endParaRPr lang="en-US" altLang="ja-JP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 smtClean="0">
                <a:solidFill>
                  <a:srgbClr val="FF0000"/>
                </a:solidFill>
              </a:rPr>
              <a:t>場の古典解として非摂動論的真空を再現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2400" b="1" dirty="0" smtClean="0"/>
              <a:t>→他の真空解の探索</a:t>
            </a:r>
            <a:endParaRPr lang="en-US" altLang="ja-JP" sz="2400" b="1" dirty="0" smtClean="0"/>
          </a:p>
        </p:txBody>
      </p:sp>
      <p:cxnSp>
        <p:nvCxnSpPr>
          <p:cNvPr id="106" name="直線コネクタ 105"/>
          <p:cNvCxnSpPr/>
          <p:nvPr/>
        </p:nvCxnSpPr>
        <p:spPr>
          <a:xfrm>
            <a:off x="1259632" y="6342949"/>
            <a:ext cx="331566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テキスト ボックス 108"/>
              <p:cNvSpPr txBox="1"/>
              <p:nvPr/>
            </p:nvSpPr>
            <p:spPr>
              <a:xfrm>
                <a:off x="467544" y="6082638"/>
                <a:ext cx="729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25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9" name="テキスト ボックス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082638"/>
                <a:ext cx="72943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5983994" y="5598413"/>
                <a:ext cx="30988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/>
                  <a:t>開弦の励起無し</a:t>
                </a:r>
                <a:endParaRPr kumimoji="1" lang="en-US" altLang="ja-JP" sz="2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1" smtClean="0">
                          <a:latin typeface="Cambria Math"/>
                        </a:rPr>
                        <m:t>𝑬</m:t>
                      </m:r>
                      <m:r>
                        <a:rPr kumimoji="1" lang="en-US" altLang="ja-JP" sz="2000" b="1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latin typeface="Cambria Math"/>
                            </a:rPr>
                            <m:t>𝟐𝟓</m:t>
                          </m:r>
                        </m:sub>
                      </m:sSub>
                    </m:oMath>
                  </m:oMathPara>
                </a14:m>
                <a:endParaRPr kumimoji="1" lang="en-US" altLang="ja-JP" sz="2000" b="1" dirty="0" smtClean="0"/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994" y="5598413"/>
                <a:ext cx="309883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165" t="-6897" b="-8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テキスト ボックス 110"/>
              <p:cNvSpPr txBox="1"/>
              <p:nvPr/>
            </p:nvSpPr>
            <p:spPr>
              <a:xfrm>
                <a:off x="8285034" y="3456180"/>
                <a:ext cx="657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1" name="テキスト ボックス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34" y="3456180"/>
                <a:ext cx="65735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112"/>
              <p:cNvSpPr txBox="1"/>
              <p:nvPr/>
            </p:nvSpPr>
            <p:spPr>
              <a:xfrm>
                <a:off x="903770" y="3753678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3" name="テキスト ボックス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70" y="3753678"/>
                <a:ext cx="36580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フリーフォーム 115"/>
          <p:cNvSpPr/>
          <p:nvPr/>
        </p:nvSpPr>
        <p:spPr>
          <a:xfrm>
            <a:off x="561109" y="3667963"/>
            <a:ext cx="1548246" cy="633873"/>
          </a:xfrm>
          <a:custGeom>
            <a:avLst/>
            <a:gdLst>
              <a:gd name="connsiteX0" fmla="*/ 0 w 1548246"/>
              <a:gd name="connsiteY0" fmla="*/ 633873 h 633873"/>
              <a:gd name="connsiteX1" fmla="*/ 737755 w 1548246"/>
              <a:gd name="connsiteY1" fmla="*/ 28 h 633873"/>
              <a:gd name="connsiteX2" fmla="*/ 1548246 w 1548246"/>
              <a:gd name="connsiteY2" fmla="*/ 613092 h 63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8246" h="633873">
                <a:moveTo>
                  <a:pt x="0" y="633873"/>
                </a:moveTo>
                <a:cubicBezTo>
                  <a:pt x="239857" y="318682"/>
                  <a:pt x="479714" y="3491"/>
                  <a:pt x="737755" y="28"/>
                </a:cubicBezTo>
                <a:cubicBezTo>
                  <a:pt x="995796" y="-3435"/>
                  <a:pt x="1272021" y="304828"/>
                  <a:pt x="1548246" y="613092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/>
          <p:cNvSpPr/>
          <p:nvPr/>
        </p:nvSpPr>
        <p:spPr>
          <a:xfrm>
            <a:off x="2109355" y="2660073"/>
            <a:ext cx="5424054" cy="3666649"/>
          </a:xfrm>
          <a:custGeom>
            <a:avLst/>
            <a:gdLst>
              <a:gd name="connsiteX0" fmla="*/ 0 w 5424054"/>
              <a:gd name="connsiteY0" fmla="*/ 1620982 h 3666649"/>
              <a:gd name="connsiteX1" fmla="*/ 2691245 w 5424054"/>
              <a:gd name="connsiteY1" fmla="*/ 3626427 h 3666649"/>
              <a:gd name="connsiteX2" fmla="*/ 5424054 w 5424054"/>
              <a:gd name="connsiteY2" fmla="*/ 0 h 366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4054" h="3666649">
                <a:moveTo>
                  <a:pt x="0" y="1620982"/>
                </a:moveTo>
                <a:cubicBezTo>
                  <a:pt x="893618" y="2758786"/>
                  <a:pt x="1787236" y="3896591"/>
                  <a:pt x="2691245" y="3626427"/>
                </a:cubicBezTo>
                <a:cubicBezTo>
                  <a:pt x="3595254" y="3356263"/>
                  <a:pt x="4509654" y="1678131"/>
                  <a:pt x="5424054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454956" y="260648"/>
            <a:ext cx="221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Takahashi&amp;Tanimoto</a:t>
            </a:r>
            <a:r>
              <a:rPr kumimoji="1" lang="en-US" altLang="ja-JP" dirty="0" smtClean="0"/>
              <a:t>,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</a:t>
            </a:r>
            <a:r>
              <a:rPr kumimoji="1" lang="en-US" altLang="ja-JP" dirty="0" err="1" smtClean="0"/>
              <a:t>Schnabl</a:t>
            </a:r>
            <a:r>
              <a:rPr kumimoji="1" lang="en-US" altLang="ja-JP" dirty="0" smtClean="0"/>
              <a:t>]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416074" y="4841332"/>
            <a:ext cx="215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Rolling Tachyon </a:t>
            </a:r>
            <a:r>
              <a:rPr kumimoji="1" lang="ja-JP" altLang="en-US" b="1" dirty="0" smtClean="0"/>
              <a:t>解</a:t>
            </a:r>
            <a:endParaRPr kumimoji="1" lang="en-US" altLang="ja-JP" b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07186" y="5198303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</a:rPr>
              <a:t>タキオン凝縮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解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3631" y="1606314"/>
            <a:ext cx="8568762" cy="378565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‘86   CSFT</a:t>
            </a:r>
            <a:r>
              <a:rPr lang="ja-JP" altLang="en-US" sz="2400" dirty="0"/>
              <a:t>誕生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’05  </a:t>
            </a:r>
            <a:r>
              <a:rPr kumimoji="1" lang="ja-JP" altLang="en-US" sz="2400" dirty="0" smtClean="0"/>
              <a:t>タキオン凝縮解の発見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無限自由度のために解析が困難。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CSFT</a:t>
            </a:r>
            <a:r>
              <a:rPr kumimoji="1" lang="ja-JP" altLang="en-US" sz="2400" dirty="0" smtClean="0"/>
              <a:t>の見通しの良いイメージを持つことが望まれる。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弦の場の理論が真に弦理論の非摂動論的定式化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となっているならば、理論の持つ構造が弦理論の背後に存在する原理</a:t>
            </a:r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38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07504" y="3933056"/>
            <a:ext cx="9036496" cy="2808312"/>
          </a:xfrm>
          <a:prstGeom prst="roundRect">
            <a:avLst/>
          </a:prstGeom>
          <a:noFill/>
          <a:ln>
            <a:solidFill>
              <a:srgbClr val="FF3399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107504" y="980728"/>
            <a:ext cx="8856984" cy="2880320"/>
          </a:xfrm>
          <a:prstGeom prst="roundRect">
            <a:avLst/>
          </a:prstGeom>
          <a:noFill/>
          <a:ln>
            <a:solidFill>
              <a:srgbClr val="6CF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06437"/>
          </a:xfrm>
        </p:spPr>
        <p:txBody>
          <a:bodyPr/>
          <a:lstStyle/>
          <a:p>
            <a:r>
              <a:rPr lang="en-US" altLang="ja-JP" sz="3200" b="1" dirty="0" err="1"/>
              <a:t>Chern</a:t>
            </a:r>
            <a:r>
              <a:rPr lang="en-US" altLang="ja-JP" sz="3200" b="1" dirty="0"/>
              <a:t>-Simons</a:t>
            </a:r>
            <a:r>
              <a:rPr lang="ja-JP" altLang="en-US" sz="3200" b="1" dirty="0"/>
              <a:t>理論と</a:t>
            </a:r>
            <a:r>
              <a:rPr lang="en-US" altLang="ja-JP" sz="3200" b="1" dirty="0"/>
              <a:t>CSFT</a:t>
            </a:r>
            <a:r>
              <a:rPr lang="ja-JP" altLang="en-US" sz="3200" b="1" dirty="0"/>
              <a:t>の類似性</a:t>
            </a:r>
          </a:p>
        </p:txBody>
      </p:sp>
      <p:graphicFrame>
        <p:nvGraphicFramePr>
          <p:cNvPr id="798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7538" y="4076700"/>
          <a:ext cx="4716462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数式" r:id="rId3" imgW="2565360" imgH="1371600" progId="Equation.3">
                  <p:embed/>
                </p:oleObj>
              </mc:Choice>
              <mc:Fallback>
                <p:oleObj name="数式" r:id="rId3" imgW="256536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076700"/>
                        <a:ext cx="4716462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052513"/>
          <a:ext cx="4264025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数式" r:id="rId5" imgW="2070000" imgH="1333440" progId="Equation.3">
                  <p:embed/>
                </p:oleObj>
              </mc:Choice>
              <mc:Fallback>
                <p:oleObj name="数式" r:id="rId5" imgW="20700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052513"/>
                        <a:ext cx="4264025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50825" y="1340768"/>
            <a:ext cx="2881313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Chern-Simons</a:t>
            </a:r>
            <a:r>
              <a:rPr lang="ja-JP" altLang="en-US" sz="2400"/>
              <a:t>理論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95536" y="4365104"/>
            <a:ext cx="1440160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Cubic SFT</a:t>
            </a:r>
            <a:endParaRPr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95281" y="2226980"/>
                <a:ext cx="3973780" cy="74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ja-JP" alt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1" y="2226980"/>
                <a:ext cx="3973780" cy="7448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52650" y="5210399"/>
                <a:ext cx="389407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50" y="5210399"/>
                <a:ext cx="3894079" cy="8188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73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07504" y="3933056"/>
            <a:ext cx="9036496" cy="2808312"/>
          </a:xfrm>
          <a:prstGeom prst="roundRect">
            <a:avLst/>
          </a:prstGeom>
          <a:noFill/>
          <a:ln>
            <a:solidFill>
              <a:srgbClr val="FF3399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角丸四角形 1"/>
          <p:cNvSpPr/>
          <p:nvPr/>
        </p:nvSpPr>
        <p:spPr>
          <a:xfrm>
            <a:off x="107504" y="980728"/>
            <a:ext cx="8856984" cy="2880320"/>
          </a:xfrm>
          <a:prstGeom prst="roundRect">
            <a:avLst/>
          </a:prstGeom>
          <a:noFill/>
          <a:ln>
            <a:solidFill>
              <a:srgbClr val="6CF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98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7538" y="4076700"/>
          <a:ext cx="4716462" cy="26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数式" r:id="rId3" imgW="2565360" imgH="1371600" progId="Equation.3">
                  <p:embed/>
                </p:oleObj>
              </mc:Choice>
              <mc:Fallback>
                <p:oleObj name="数式" r:id="rId3" imgW="256536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076700"/>
                        <a:ext cx="4716462" cy="262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052513"/>
          <a:ext cx="4264025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数式" r:id="rId5" imgW="2070000" imgH="1333440" progId="Equation.3">
                  <p:embed/>
                </p:oleObj>
              </mc:Choice>
              <mc:Fallback>
                <p:oleObj name="数式" r:id="rId5" imgW="207000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052513"/>
                        <a:ext cx="4264025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250825" y="1340768"/>
            <a:ext cx="2881313" cy="48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/>
              <a:t>Chern-Simons</a:t>
            </a:r>
            <a:r>
              <a:rPr lang="ja-JP" altLang="en-US" sz="2400"/>
              <a:t>理論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95536" y="4365104"/>
            <a:ext cx="1440160" cy="4616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/>
              <a:t>Cubic SFT</a:t>
            </a:r>
            <a:endParaRPr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95281" y="2226980"/>
                <a:ext cx="3973780" cy="7448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  <m:r>
                            <a:rPr kumimoji="1" lang="ja-JP" alt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/>
                            </a:rPr>
                            <m:t>𝑀</m:t>
                          </m:r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𝑡𝑟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𝑑𝐴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1" y="2226980"/>
                <a:ext cx="3973780" cy="7448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52650" y="5210399"/>
                <a:ext cx="3894079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1" lang="en-US" altLang="ja-JP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m:rPr>
                                  <m:sty m:val="p"/>
                                </m:rPr>
                                <a:rPr kumimoji="1" lang="el-GR" altLang="ja-JP" b="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50" y="5210399"/>
                <a:ext cx="3894079" cy="8188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 4"/>
          <p:cNvSpPr/>
          <p:nvPr/>
        </p:nvSpPr>
        <p:spPr>
          <a:xfrm>
            <a:off x="468313" y="980728"/>
            <a:ext cx="8352159" cy="5760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006972" y="2328129"/>
                <a:ext cx="5274840" cy="3209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)→</m:t>
                      </m:r>
                      <m:r>
                        <m:rPr>
                          <m:sty m:val="p"/>
                        </m:rPr>
                        <a:rPr kumimoji="1" lang="el-GR" altLang="ja-JP" sz="3200" b="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kumimoji="1" lang="en-US" altLang="ja-JP" sz="3200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kumimoji="1" lang="en-US" altLang="ja-JP" sz="32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kumimoji="1" lang="en-US" altLang="ja-JP" sz="32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kumimoji="1" lang="en-US" altLang="ja-JP" sz="3200" b="0" i="1" dirty="0" smtClean="0">
                  <a:latin typeface="Cambria Math"/>
                </a:endParaRPr>
              </a:p>
              <a:p>
                <a:endParaRPr kumimoji="1" lang="en-US" altLang="ja-JP" sz="3200" b="0" i="1" dirty="0" smtClean="0">
                  <a:latin typeface="Cambria Math"/>
                </a:endParaRPr>
              </a:p>
              <a:p>
                <a:pPr algn="ctr"/>
                <a:r>
                  <a:rPr kumimoji="1" lang="en-US" altLang="ja-JP" sz="3200" b="0" dirty="0" smtClean="0"/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/>
                      </a:rPr>
                      <m:t>𝑑</m:t>
                    </m:r>
                    <m:r>
                      <a:rPr kumimoji="1" lang="en-US" altLang="ja-JP" sz="3200" b="0" i="1" smtClean="0">
                        <a:latin typeface="Cambria Math"/>
                        <a:ea typeface="Cambria Math"/>
                      </a:rPr>
                      <m:t>⟶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ja-JP" altLang="en-US" sz="3200" dirty="0" smtClean="0"/>
                  <a:t>   </a:t>
                </a:r>
                <a:r>
                  <a:rPr lang="en-US" altLang="ja-JP" sz="3200" dirty="0"/>
                  <a:t>,</a:t>
                </a:r>
                <a:r>
                  <a:rPr kumimoji="1" lang="ja-JP" altLang="en-US" sz="3200" dirty="0" smtClean="0"/>
                  <a:t>   </a:t>
                </a:r>
                <a14:m>
                  <m:oMath xmlns:m="http://schemas.openxmlformats.org/officeDocument/2006/math">
                    <m:r>
                      <a:rPr kumimoji="1" lang="ja-JP" altLang="en-US" sz="3200" i="1" smtClean="0">
                        <a:latin typeface="Cambria Math"/>
                      </a:rPr>
                      <m:t>∧</m:t>
                    </m:r>
                    <m:r>
                      <a:rPr kumimoji="1" lang="en-US" altLang="ja-JP" sz="3200" b="0" i="1" smtClean="0">
                        <a:latin typeface="Cambria Math"/>
                      </a:rPr>
                      <m:t>  </m:t>
                    </m:r>
                    <m:r>
                      <a:rPr kumimoji="1" lang="ja-JP" altLang="en-US" sz="3200" i="1" smtClean="0">
                        <a:latin typeface="Cambria Math"/>
                      </a:rPr>
                      <m:t>→</m:t>
                    </m:r>
                    <m:r>
                      <a:rPr kumimoji="1" lang="en-US" altLang="ja-JP" sz="3200" b="0" i="1" smtClean="0">
                        <a:latin typeface="Cambria Math"/>
                      </a:rPr>
                      <m:t>    ∗</m:t>
                    </m:r>
                  </m:oMath>
                </a14:m>
                <a:endParaRPr kumimoji="1" lang="en-US" altLang="ja-JP" sz="3200" dirty="0" smtClean="0"/>
              </a:p>
              <a:p>
                <a:pPr algn="ctr"/>
                <a:endParaRPr kumimoji="1" lang="en-US" altLang="ja-JP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ja-JP" altLang="en-US" sz="32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3200" b="0" i="1" smtClean="0">
                              <a:latin typeface="Cambria Math"/>
                            </a:rPr>
                            <m:t>𝑀</m:t>
                          </m:r>
                        </m:sub>
                        <m:sup/>
                        <m:e/>
                      </m:nary>
                      <m:r>
                        <a:rPr kumimoji="1" lang="en-US" altLang="ja-JP" sz="3200" i="1" smtClean="0">
                          <a:latin typeface="Cambria Math"/>
                          <a:ea typeface="Cambria Math"/>
                        </a:rPr>
                        <m:t>→</m:t>
                      </m:r>
                      <m:nary>
                        <m:naryPr>
                          <m:ctrlPr>
                            <a:rPr kumimoji="1" lang="en-US" altLang="ja-JP" sz="320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3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  <m:sup/>
                        <m:e/>
                      </m:nary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972" y="2328129"/>
                <a:ext cx="5274840" cy="320985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899592" y="115917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/>
              <a:t>記号の置き換え</a:t>
            </a:r>
            <a:endParaRPr kumimoji="1" lang="ja-JP" altLang="en-US" sz="3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5637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作用の代数的構造が同じなので、ゲージ変換性や、運動方程式も記号の置き換えで移り合う</a:t>
            </a:r>
            <a:endParaRPr lang="en-US" altLang="ja-JP" sz="2400" b="1" dirty="0" smtClean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smtClean="0"/>
              <a:t>The Similarity between CS and CSFT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42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267008" y="3645024"/>
            <a:ext cx="8640960" cy="302433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dirty="0" smtClean="0"/>
              <a:t>Winding</a:t>
            </a:r>
            <a:r>
              <a:rPr kumimoji="1" lang="ja-JP" altLang="en-US" dirty="0" smtClean="0"/>
              <a:t>数 </a:t>
            </a:r>
            <a:r>
              <a:rPr kumimoji="1" lang="en-US" altLang="ja-JP" dirty="0" smtClean="0"/>
              <a:t>in CS </a:t>
            </a:r>
            <a:r>
              <a:rPr kumimoji="1" lang="ja-JP" altLang="en-US" dirty="0" smtClean="0"/>
              <a:t>理論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676344"/>
              </p:ext>
            </p:extLst>
          </p:nvPr>
        </p:nvGraphicFramePr>
        <p:xfrm>
          <a:off x="681359" y="1268760"/>
          <a:ext cx="7783513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" name="数式" r:id="rId3" imgW="3860640" imgH="1041120" progId="Equation.3">
                  <p:embed/>
                </p:oleObj>
              </mc:Choice>
              <mc:Fallback>
                <p:oleObj name="数式" r:id="rId3" imgW="3860640" imgH="1041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359" y="1268760"/>
                        <a:ext cx="7783513" cy="210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979208"/>
              </p:ext>
            </p:extLst>
          </p:nvPr>
        </p:nvGraphicFramePr>
        <p:xfrm>
          <a:off x="539552" y="4464062"/>
          <a:ext cx="54927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数式" r:id="rId5" imgW="2247900" imgH="825500" progId="Equation.3">
                  <p:embed/>
                </p:oleObj>
              </mc:Choice>
              <mc:Fallback>
                <p:oleObj name="数式" r:id="rId5" imgW="2247900" imgH="825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464062"/>
                        <a:ext cx="54927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6138158" y="4519795"/>
            <a:ext cx="2618580" cy="1938338"/>
            <a:chOff x="2710287" y="4229049"/>
            <a:chExt cx="2618580" cy="1938338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2999212" y="4583062"/>
              <a:ext cx="1655763" cy="1584325"/>
            </a:xfrm>
            <a:prstGeom prst="ellipse">
              <a:avLst/>
            </a:prstGeom>
            <a:solidFill>
              <a:srgbClr val="0070C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3502450" y="4798962"/>
              <a:ext cx="504825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H="1">
              <a:off x="4078711" y="4665296"/>
              <a:ext cx="396081" cy="4225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6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144372"/>
                </p:ext>
              </p:extLst>
            </p:nvPr>
          </p:nvGraphicFramePr>
          <p:xfrm>
            <a:off x="4474792" y="4229049"/>
            <a:ext cx="854075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" name="数式" r:id="rId7" imgW="266353" imgH="177569" progId="Equation.3">
                    <p:embed/>
                  </p:oleObj>
                </mc:Choice>
                <mc:Fallback>
                  <p:oleObj name="数式" r:id="rId7" imgW="266353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4792" y="4229049"/>
                          <a:ext cx="854075" cy="569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2798686"/>
                </p:ext>
              </p:extLst>
            </p:nvPr>
          </p:nvGraphicFramePr>
          <p:xfrm>
            <a:off x="2710287" y="4367162"/>
            <a:ext cx="569913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" name="数式" r:id="rId9" imgW="190417" imgH="203112" progId="Equation.3">
                    <p:embed/>
                  </p:oleObj>
                </mc:Choice>
                <mc:Fallback>
                  <p:oleObj name="数式" r:id="rId9" imgW="19041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287" y="4367162"/>
                          <a:ext cx="569913" cy="606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497302"/>
                </p:ext>
              </p:extLst>
            </p:nvPr>
          </p:nvGraphicFramePr>
          <p:xfrm>
            <a:off x="3718350" y="5519687"/>
            <a:ext cx="650875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7" name="数式" r:id="rId11" imgW="203024" imgH="164957" progId="Equation.3">
                    <p:embed/>
                  </p:oleObj>
                </mc:Choice>
                <mc:Fallback>
                  <p:oleObj name="数式" r:id="rId11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350" y="5519687"/>
                          <a:ext cx="650875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テキスト ボックス 18"/>
          <p:cNvSpPr txBox="1"/>
          <p:nvPr/>
        </p:nvSpPr>
        <p:spPr>
          <a:xfrm>
            <a:off x="395536" y="3844707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Winding</a:t>
            </a:r>
            <a:r>
              <a:rPr kumimoji="1" lang="ja-JP" altLang="en-US" sz="2400" dirty="0" smtClean="0"/>
              <a:t>数の特異性を顕わにする表式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618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kumimoji="1" lang="en-US" altLang="ja-JP" dirty="0" smtClean="0"/>
              <a:t>“Winding</a:t>
            </a:r>
            <a:r>
              <a:rPr kumimoji="1" lang="ja-JP" altLang="en-US" dirty="0" smtClean="0"/>
              <a:t>数</a:t>
            </a:r>
            <a:r>
              <a:rPr kumimoji="1" lang="en-US" altLang="ja-JP" dirty="0" smtClean="0"/>
              <a:t>”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 CSFT</a:t>
            </a:r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558127"/>
              </p:ext>
            </p:extLst>
          </p:nvPr>
        </p:nvGraphicFramePr>
        <p:xfrm>
          <a:off x="251520" y="1628800"/>
          <a:ext cx="878205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数式" r:id="rId3" imgW="4356000" imgH="1701720" progId="Equation.3">
                  <p:embed/>
                </p:oleObj>
              </mc:Choice>
              <mc:Fallback>
                <p:oleObj name="数式" r:id="rId3" imgW="4356000" imgH="1701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628800"/>
                        <a:ext cx="8782050" cy="343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11560" y="5445224"/>
            <a:ext cx="815490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CS</a:t>
            </a:r>
            <a:r>
              <a:rPr lang="ja-JP" altLang="en-US" sz="2400" b="1" dirty="0" smtClean="0"/>
              <a:t>理論のアナロジー</a:t>
            </a:r>
            <a:endParaRPr lang="en-US" altLang="ja-JP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</a:t>
            </a:r>
            <a:r>
              <a:rPr lang="ja-JP" altLang="en-US" sz="2400" dirty="0" smtClean="0"/>
              <a:t>は整数に量子化されているのだろうか。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整数になるとしたらどんな構造がそれを保証しているのか。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702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弦の場の理論とは </a:t>
            </a:r>
            <a:r>
              <a:rPr lang="en-US" altLang="ja-JP" dirty="0" smtClean="0"/>
              <a:t>(</a:t>
            </a:r>
            <a:r>
              <a:rPr lang="en-US" altLang="ja-JP" b="1" dirty="0" smtClean="0"/>
              <a:t>C</a:t>
            </a:r>
            <a:r>
              <a:rPr lang="en-US" altLang="ja-JP" dirty="0" smtClean="0"/>
              <a:t>ubic </a:t>
            </a:r>
            <a:r>
              <a:rPr lang="en-US" altLang="ja-JP" b="1" dirty="0" smtClean="0"/>
              <a:t>S</a:t>
            </a:r>
            <a:r>
              <a:rPr lang="en-US" altLang="ja-JP" dirty="0" smtClean="0"/>
              <a:t>tring </a:t>
            </a:r>
            <a:r>
              <a:rPr lang="en-US" altLang="ja-JP" b="1" dirty="0" smtClean="0"/>
              <a:t>F</a:t>
            </a:r>
            <a:r>
              <a:rPr lang="en-US" altLang="ja-JP" dirty="0" smtClean="0"/>
              <a:t>ield </a:t>
            </a:r>
            <a:r>
              <a:rPr lang="en-US" altLang="ja-JP" b="1" dirty="0" smtClean="0"/>
              <a:t>T</a:t>
            </a:r>
            <a:r>
              <a:rPr lang="en-US" altLang="ja-JP" dirty="0" smtClean="0"/>
              <a:t>heory)</a:t>
            </a:r>
          </a:p>
          <a:p>
            <a:r>
              <a:rPr kumimoji="1" lang="ja-JP" altLang="en-US" dirty="0" smtClean="0"/>
              <a:t>弦の場の理論の位相的構造</a:t>
            </a:r>
            <a:endParaRPr kumimoji="1" lang="en-US" altLang="ja-JP" dirty="0" smtClean="0"/>
          </a:p>
          <a:p>
            <a:r>
              <a:rPr lang="ja-JP" altLang="en-US" dirty="0" smtClean="0"/>
              <a:t>相関関数の反転対称性</a:t>
            </a:r>
            <a:endParaRPr lang="en-US" altLang="ja-JP" dirty="0" smtClean="0"/>
          </a:p>
          <a:p>
            <a:r>
              <a:rPr lang="ja-JP" altLang="en-US" dirty="0"/>
              <a:t>結論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3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ja-JP" altLang="en-US" dirty="0"/>
              <a:t>模式図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1737233" y="1571747"/>
            <a:ext cx="2546735" cy="1471765"/>
            <a:chOff x="3493616" y="4580979"/>
            <a:chExt cx="2798763" cy="1584325"/>
          </a:xfrm>
        </p:grpSpPr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3493616" y="4580979"/>
              <a:ext cx="1655763" cy="1584325"/>
            </a:xfrm>
            <a:prstGeom prst="ellipse">
              <a:avLst/>
            </a:prstGeom>
            <a:solidFill>
              <a:srgbClr val="0070C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3996854" y="4796879"/>
              <a:ext cx="504825" cy="5048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>
              <a:off x="4573116" y="5012779"/>
              <a:ext cx="792163" cy="730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7620442"/>
                </p:ext>
              </p:extLst>
            </p:nvPr>
          </p:nvGraphicFramePr>
          <p:xfrm>
            <a:off x="5438304" y="4654004"/>
            <a:ext cx="854075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4" name="数式" r:id="rId3" imgW="266353" imgH="177569" progId="Equation.3">
                    <p:embed/>
                  </p:oleObj>
                </mc:Choice>
                <mc:Fallback>
                  <p:oleObj name="数式" r:id="rId3" imgW="266353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8304" y="4654004"/>
                          <a:ext cx="854075" cy="569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1203808"/>
                </p:ext>
              </p:extLst>
            </p:nvPr>
          </p:nvGraphicFramePr>
          <p:xfrm>
            <a:off x="4212754" y="5517604"/>
            <a:ext cx="650875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5" name="数式" r:id="rId5" imgW="203024" imgH="164957" progId="Equation.3">
                    <p:embed/>
                  </p:oleObj>
                </mc:Choice>
                <mc:Fallback>
                  <p:oleObj name="数式" r:id="rId5" imgW="203024" imgH="1649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2754" y="5517604"/>
                          <a:ext cx="650875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7" name="直線矢印コネクタ 16"/>
          <p:cNvCxnSpPr/>
          <p:nvPr/>
        </p:nvCxnSpPr>
        <p:spPr>
          <a:xfrm>
            <a:off x="4588180" y="2369468"/>
            <a:ext cx="829914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/>
        </p:nvSpPr>
        <p:spPr>
          <a:xfrm>
            <a:off x="6519651" y="1517603"/>
            <a:ext cx="1460411" cy="1517303"/>
          </a:xfrm>
          <a:prstGeom prst="ellipse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831384" y="3787782"/>
            <a:ext cx="1467036" cy="1421698"/>
          </a:xfrm>
          <a:prstGeom prst="ellipse">
            <a:avLst/>
          </a:prstGeom>
          <a:solidFill>
            <a:srgbClr val="00B0F0">
              <a:alpha val="68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533005" y="3787782"/>
            <a:ext cx="1447057" cy="1421698"/>
          </a:xfrm>
          <a:prstGeom prst="ellipse">
            <a:avLst/>
          </a:prstGeom>
          <a:solidFill>
            <a:srgbClr val="00B0F0">
              <a:alpha val="68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4445986" y="4490991"/>
            <a:ext cx="97210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916191" y="414468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？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23528" y="128677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Winding</a:t>
            </a:r>
            <a:r>
              <a:rPr kumimoji="1" lang="ja-JP" altLang="en-US" sz="2400" dirty="0" smtClean="0"/>
              <a:t>数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831384" y="3087350"/>
                <a:ext cx="156465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 smtClean="0"/>
                  <a:t>多様体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kumimoji="1" lang="en-US" altLang="ja-JP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000" b="1" i="1" smtClean="0"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  <m:sup>
                        <m:r>
                          <a:rPr kumimoji="1" lang="en-US" altLang="ja-JP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84" y="3087350"/>
                <a:ext cx="1564654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3891" t="-10448" b="-208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6803730" y="3043512"/>
            <a:ext cx="1161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群 </a:t>
            </a:r>
            <a:r>
              <a:rPr lang="en-US" altLang="ja-JP" sz="2000" b="1" dirty="0" smtClean="0"/>
              <a:t>SU(2)</a:t>
            </a:r>
            <a:endParaRPr kumimoji="1" lang="ja-JP" altLang="en-US" sz="2000" b="1" dirty="0"/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08493"/>
              </p:ext>
            </p:extLst>
          </p:nvPr>
        </p:nvGraphicFramePr>
        <p:xfrm>
          <a:off x="258754" y="3357406"/>
          <a:ext cx="1851324" cy="6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" name="数式" r:id="rId8" imgW="1079280" imgH="355320" progId="Equation.3">
                  <p:embed/>
                </p:oleObj>
              </mc:Choice>
              <mc:Fallback>
                <p:oleObj name="数式" r:id="rId8" imgW="107928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8754" y="3357406"/>
                        <a:ext cx="1851324" cy="609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755576" y="548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N</a:t>
            </a:r>
            <a:r>
              <a:rPr lang="ja-JP" altLang="en-US" sz="2400" dirty="0" smtClean="0"/>
              <a:t>は整数に量子化されているのだろうか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CSFT</a:t>
            </a:r>
            <a:r>
              <a:rPr kumimoji="1" lang="ja-JP" altLang="en-US" sz="2400" dirty="0" err="1" smtClean="0"/>
              <a:t>には</a:t>
            </a:r>
            <a:r>
              <a:rPr kumimoji="1" lang="ja-JP" altLang="en-US" sz="2400" dirty="0" smtClean="0"/>
              <a:t>多様体、コンパクト、表面積分という概念無し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どこ</a:t>
            </a:r>
            <a:r>
              <a:rPr lang="ja-JP" altLang="en-US" sz="2400" dirty="0" smtClean="0"/>
              <a:t>からどこへの写像かす</a:t>
            </a:r>
            <a:r>
              <a:rPr lang="ja-JP" altLang="en-US" sz="2400" dirty="0" err="1" smtClean="0"/>
              <a:t>ら</a:t>
            </a:r>
            <a:r>
              <a:rPr lang="ja-JP" altLang="en-US" sz="2400" dirty="0" smtClean="0"/>
              <a:t>分からない</a:t>
            </a:r>
            <a:endParaRPr lang="en-US" altLang="ja-JP" sz="2400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251472" y="414468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？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34186"/>
              </p:ext>
            </p:extLst>
          </p:nvPr>
        </p:nvGraphicFramePr>
        <p:xfrm>
          <a:off x="4613642" y="1733180"/>
          <a:ext cx="778990" cy="47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" name="数式" r:id="rId10" imgW="330120" imgH="203040" progId="Equation.3">
                  <p:embed/>
                </p:oleObj>
              </mc:Choice>
              <mc:Fallback>
                <p:oleObj name="数式" r:id="rId10" imgW="330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3642" y="1733180"/>
                        <a:ext cx="778990" cy="47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3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574799"/>
              </p:ext>
            </p:extLst>
          </p:nvPr>
        </p:nvGraphicFramePr>
        <p:xfrm>
          <a:off x="1763713" y="1585913"/>
          <a:ext cx="5903912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数式" r:id="rId3" imgW="2311200" imgH="1143000" progId="Equation.3">
                  <p:embed/>
                </p:oleObj>
              </mc:Choice>
              <mc:Fallback>
                <p:oleObj name="数式" r:id="rId3" imgW="23112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1585913"/>
                        <a:ext cx="5903912" cy="291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842992" cy="70609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Winding</a:t>
            </a:r>
            <a:r>
              <a:rPr lang="ja-JP" altLang="en-US" sz="3600" dirty="0" smtClean="0"/>
              <a:t>数と多重ブレイン解</a:t>
            </a:r>
            <a:endParaRPr kumimoji="1" lang="ja-JP" altLang="en-US" sz="3600" dirty="0"/>
          </a:p>
        </p:txBody>
      </p:sp>
      <p:sp>
        <p:nvSpPr>
          <p:cNvPr id="11" name="円/楕円 10"/>
          <p:cNvSpPr/>
          <p:nvPr/>
        </p:nvSpPr>
        <p:spPr>
          <a:xfrm>
            <a:off x="2195736" y="2708920"/>
            <a:ext cx="165618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83768" y="3356992"/>
            <a:ext cx="338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ブレーン一枚のエネルギー密度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552" y="502425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多重ブレイン解</a:t>
            </a:r>
            <a:r>
              <a:rPr lang="ja-JP" altLang="en-US" sz="2800" b="1" dirty="0" smtClean="0"/>
              <a:t>の構成</a:t>
            </a:r>
            <a:r>
              <a:rPr lang="en-US" altLang="ja-JP" sz="2800" b="1" dirty="0" smtClean="0"/>
              <a:t>=</a:t>
            </a:r>
            <a:r>
              <a:rPr kumimoji="1" lang="ja-JP" altLang="en-US" sz="2800" b="1" dirty="0" smtClean="0"/>
              <a:t>整数の</a:t>
            </a:r>
            <a:r>
              <a:rPr kumimoji="1" lang="en-US" altLang="ja-JP" sz="2800" b="1" dirty="0" smtClean="0"/>
              <a:t>N</a:t>
            </a:r>
            <a:r>
              <a:rPr kumimoji="1" lang="ja-JP" altLang="en-US" sz="2800" b="1" dirty="0" smtClean="0"/>
              <a:t>を与える</a:t>
            </a:r>
            <a:r>
              <a:rPr kumimoji="1" lang="en-US" altLang="ja-JP" sz="2800" b="1" dirty="0" smtClean="0"/>
              <a:t>U</a:t>
            </a:r>
            <a:r>
              <a:rPr lang="ja-JP" altLang="en-US" sz="2800" b="1" dirty="0" smtClean="0"/>
              <a:t>を探る こと</a:t>
            </a:r>
            <a:endParaRPr lang="en-US" altLang="ja-JP" sz="2800" b="1" dirty="0" smtClean="0"/>
          </a:p>
          <a:p>
            <a:r>
              <a:rPr kumimoji="1" lang="ja-JP" altLang="en-US" sz="2800" b="1" dirty="0"/>
              <a:t>古典</a:t>
            </a:r>
            <a:r>
              <a:rPr kumimoji="1" lang="ja-JP" altLang="en-US" sz="2800" b="1" dirty="0" smtClean="0"/>
              <a:t>解の構成、解の間の関係の理解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92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22"/>
          <p:cNvGrpSpPr>
            <a:grpSpLocks/>
          </p:cNvGrpSpPr>
          <p:nvPr/>
        </p:nvGrpSpPr>
        <p:grpSpPr bwMode="auto">
          <a:xfrm>
            <a:off x="3222608" y="4958542"/>
            <a:ext cx="2070100" cy="1844675"/>
            <a:chOff x="3475" y="2784"/>
            <a:chExt cx="1559" cy="1333"/>
          </a:xfrm>
        </p:grpSpPr>
        <p:grpSp>
          <p:nvGrpSpPr>
            <p:cNvPr id="26712" name="Group 120"/>
            <p:cNvGrpSpPr>
              <a:grpSpLocks/>
            </p:cNvGrpSpPr>
            <p:nvPr/>
          </p:nvGrpSpPr>
          <p:grpSpPr bwMode="auto">
            <a:xfrm>
              <a:off x="3475" y="2784"/>
              <a:ext cx="1559" cy="1333"/>
              <a:chOff x="2341" y="2755"/>
              <a:chExt cx="1559" cy="1333"/>
            </a:xfrm>
          </p:grpSpPr>
          <p:grpSp>
            <p:nvGrpSpPr>
              <p:cNvPr id="26714" name="Group 119"/>
              <p:cNvGrpSpPr>
                <a:grpSpLocks/>
              </p:cNvGrpSpPr>
              <p:nvPr/>
            </p:nvGrpSpPr>
            <p:grpSpPr bwMode="auto">
              <a:xfrm>
                <a:off x="2341" y="2755"/>
                <a:ext cx="1559" cy="1333"/>
                <a:chOff x="2341" y="2755"/>
                <a:chExt cx="1559" cy="1333"/>
              </a:xfrm>
            </p:grpSpPr>
            <p:sp>
              <p:nvSpPr>
                <p:cNvPr id="26720" name="Rectangle 106"/>
                <p:cNvSpPr>
                  <a:spLocks noChangeArrowheads="1"/>
                </p:cNvSpPr>
                <p:nvPr/>
              </p:nvSpPr>
              <p:spPr bwMode="auto">
                <a:xfrm>
                  <a:off x="2341" y="2755"/>
                  <a:ext cx="1559" cy="794"/>
                </a:xfrm>
                <a:prstGeom prst="rect">
                  <a:avLst/>
                </a:prstGeom>
                <a:solidFill>
                  <a:srgbClr val="99CCFF">
                    <a:alpha val="59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721" name="Oval 103"/>
                <p:cNvSpPr>
                  <a:spLocks noChangeArrowheads="1"/>
                </p:cNvSpPr>
                <p:nvPr/>
              </p:nvSpPr>
              <p:spPr bwMode="auto">
                <a:xfrm>
                  <a:off x="2625" y="3067"/>
                  <a:ext cx="993" cy="964"/>
                </a:xfrm>
                <a:prstGeom prst="ellipse">
                  <a:avLst/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72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455" y="3549"/>
                  <a:ext cx="1304" cy="5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715" name="Group 110"/>
              <p:cNvGrpSpPr>
                <a:grpSpLocks/>
              </p:cNvGrpSpPr>
              <p:nvPr/>
            </p:nvGrpSpPr>
            <p:grpSpPr bwMode="auto">
              <a:xfrm rot="2551124">
                <a:off x="3050" y="3492"/>
                <a:ext cx="138" cy="129"/>
                <a:chOff x="4127" y="3096"/>
                <a:chExt cx="936" cy="850"/>
              </a:xfrm>
            </p:grpSpPr>
            <p:sp>
              <p:nvSpPr>
                <p:cNvPr id="26718" name="Line 111"/>
                <p:cNvSpPr>
                  <a:spLocks noChangeShapeType="1"/>
                </p:cNvSpPr>
                <p:nvPr/>
              </p:nvSpPr>
              <p:spPr bwMode="auto">
                <a:xfrm>
                  <a:off x="4127" y="3521"/>
                  <a:ext cx="9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719" name="Line 112"/>
                <p:cNvSpPr>
                  <a:spLocks noChangeShapeType="1"/>
                </p:cNvSpPr>
                <p:nvPr/>
              </p:nvSpPr>
              <p:spPr bwMode="auto">
                <a:xfrm>
                  <a:off x="4581" y="3096"/>
                  <a:ext cx="0" cy="85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6716" name="Text Box 113"/>
              <p:cNvSpPr txBox="1">
                <a:spLocks noChangeArrowheads="1"/>
              </p:cNvSpPr>
              <p:nvPr/>
            </p:nvSpPr>
            <p:spPr bwMode="auto">
              <a:xfrm>
                <a:off x="2482" y="2955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b="1"/>
                  <a:t>L</a:t>
                </a:r>
              </a:p>
            </p:txBody>
          </p:sp>
          <p:sp>
            <p:nvSpPr>
              <p:cNvPr id="26717" name="Text Box 116"/>
              <p:cNvSpPr txBox="1">
                <a:spLocks noChangeArrowheads="1"/>
              </p:cNvSpPr>
              <p:nvPr/>
            </p:nvSpPr>
            <p:spPr bwMode="auto">
              <a:xfrm>
                <a:off x="3476" y="2982"/>
                <a:ext cx="226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b="1"/>
                  <a:t>R</a:t>
                </a:r>
              </a:p>
            </p:txBody>
          </p:sp>
        </p:grpSp>
        <p:sp>
          <p:nvSpPr>
            <p:cNvPr id="26713" name="Line 105"/>
            <p:cNvSpPr>
              <a:spLocks noChangeShapeType="1"/>
            </p:cNvSpPr>
            <p:nvPr/>
          </p:nvSpPr>
          <p:spPr bwMode="auto">
            <a:xfrm>
              <a:off x="3759" y="3577"/>
              <a:ext cx="9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627" name="Group 156"/>
          <p:cNvGrpSpPr>
            <a:grpSpLocks/>
          </p:cNvGrpSpPr>
          <p:nvPr/>
        </p:nvGrpSpPr>
        <p:grpSpPr bwMode="auto">
          <a:xfrm>
            <a:off x="476233" y="5004579"/>
            <a:ext cx="2070100" cy="1800225"/>
            <a:chOff x="300" y="2954"/>
            <a:chExt cx="1304" cy="1134"/>
          </a:xfrm>
        </p:grpSpPr>
        <p:sp>
          <p:nvSpPr>
            <p:cNvPr id="26701" name="Rectangle 94"/>
            <p:cNvSpPr>
              <a:spLocks noChangeArrowheads="1"/>
            </p:cNvSpPr>
            <p:nvPr/>
          </p:nvSpPr>
          <p:spPr bwMode="auto">
            <a:xfrm>
              <a:off x="300" y="2954"/>
              <a:ext cx="1304" cy="675"/>
            </a:xfrm>
            <a:prstGeom prst="rect">
              <a:avLst/>
            </a:prstGeom>
            <a:solidFill>
              <a:srgbClr val="99CCFF">
                <a:alpha val="5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6702" name="Group 155"/>
            <p:cNvGrpSpPr>
              <a:grpSpLocks/>
            </p:cNvGrpSpPr>
            <p:nvPr/>
          </p:nvGrpSpPr>
          <p:grpSpPr bwMode="auto">
            <a:xfrm>
              <a:off x="371" y="3124"/>
              <a:ext cx="1091" cy="964"/>
              <a:chOff x="371" y="3124"/>
              <a:chExt cx="1091" cy="964"/>
            </a:xfrm>
          </p:grpSpPr>
          <p:grpSp>
            <p:nvGrpSpPr>
              <p:cNvPr id="26703" name="Group 101"/>
              <p:cNvGrpSpPr>
                <a:grpSpLocks/>
              </p:cNvGrpSpPr>
              <p:nvPr/>
            </p:nvGrpSpPr>
            <p:grpSpPr bwMode="auto">
              <a:xfrm>
                <a:off x="371" y="3219"/>
                <a:ext cx="1091" cy="869"/>
                <a:chOff x="2086" y="2869"/>
                <a:chExt cx="1304" cy="1021"/>
              </a:xfrm>
            </p:grpSpPr>
            <p:sp>
              <p:nvSpPr>
                <p:cNvPr id="26709" name="Oval 86"/>
                <p:cNvSpPr>
                  <a:spLocks noChangeArrowheads="1"/>
                </p:cNvSpPr>
                <p:nvPr/>
              </p:nvSpPr>
              <p:spPr bwMode="auto">
                <a:xfrm>
                  <a:off x="2256" y="2869"/>
                  <a:ext cx="993" cy="964"/>
                </a:xfrm>
                <a:prstGeom prst="ellipse">
                  <a:avLst/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710" name="Rectangle 87"/>
                <p:cNvSpPr>
                  <a:spLocks noChangeArrowheads="1"/>
                </p:cNvSpPr>
                <p:nvPr/>
              </p:nvSpPr>
              <p:spPr bwMode="auto">
                <a:xfrm>
                  <a:off x="2086" y="3351"/>
                  <a:ext cx="1304" cy="5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711" name="Line 88"/>
                <p:cNvSpPr>
                  <a:spLocks noChangeShapeType="1"/>
                </p:cNvSpPr>
                <p:nvPr/>
              </p:nvSpPr>
              <p:spPr bwMode="auto">
                <a:xfrm>
                  <a:off x="2256" y="3351"/>
                  <a:ext cx="99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704" name="Group 109"/>
              <p:cNvGrpSpPr>
                <a:grpSpLocks/>
              </p:cNvGrpSpPr>
              <p:nvPr/>
            </p:nvGrpSpPr>
            <p:grpSpPr bwMode="auto">
              <a:xfrm rot="2551124">
                <a:off x="870" y="3581"/>
                <a:ext cx="115" cy="110"/>
                <a:chOff x="4127" y="3096"/>
                <a:chExt cx="936" cy="850"/>
              </a:xfrm>
            </p:grpSpPr>
            <p:sp>
              <p:nvSpPr>
                <p:cNvPr id="26707" name="Line 107"/>
                <p:cNvSpPr>
                  <a:spLocks noChangeShapeType="1"/>
                </p:cNvSpPr>
                <p:nvPr/>
              </p:nvSpPr>
              <p:spPr bwMode="auto">
                <a:xfrm>
                  <a:off x="4127" y="3521"/>
                  <a:ext cx="93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708" name="Line 108"/>
                <p:cNvSpPr>
                  <a:spLocks noChangeShapeType="1"/>
                </p:cNvSpPr>
                <p:nvPr/>
              </p:nvSpPr>
              <p:spPr bwMode="auto">
                <a:xfrm>
                  <a:off x="4581" y="3096"/>
                  <a:ext cx="0" cy="85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6705" name="Text Box 114"/>
              <p:cNvSpPr txBox="1">
                <a:spLocks noChangeArrowheads="1"/>
              </p:cNvSpPr>
              <p:nvPr/>
            </p:nvSpPr>
            <p:spPr bwMode="auto">
              <a:xfrm>
                <a:off x="385" y="3124"/>
                <a:ext cx="23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b="1"/>
                  <a:t>L</a:t>
                </a:r>
              </a:p>
            </p:txBody>
          </p:sp>
          <p:sp>
            <p:nvSpPr>
              <p:cNvPr id="26706" name="Text Box 115"/>
              <p:cNvSpPr txBox="1">
                <a:spLocks noChangeArrowheads="1"/>
              </p:cNvSpPr>
              <p:nvPr/>
            </p:nvSpPr>
            <p:spPr bwMode="auto">
              <a:xfrm>
                <a:off x="1225" y="3147"/>
                <a:ext cx="19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ja-JP" b="1"/>
                  <a:t>R</a:t>
                </a:r>
              </a:p>
            </p:txBody>
          </p:sp>
        </p:grpSp>
      </p:grpSp>
      <p:graphicFrame>
        <p:nvGraphicFramePr>
          <p:cNvPr id="26631" name="Object 14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8582669"/>
              </p:ext>
            </p:extLst>
          </p:nvPr>
        </p:nvGraphicFramePr>
        <p:xfrm>
          <a:off x="5607033" y="5499879"/>
          <a:ext cx="449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4" name="数式" r:id="rId3" imgW="126780" imgH="101424" progId="Equation.3">
                  <p:embed/>
                </p:oleObj>
              </mc:Choice>
              <mc:Fallback>
                <p:oleObj name="数式" r:id="rId3" imgW="126780" imgH="1014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33" y="5499879"/>
                        <a:ext cx="4492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2" name="Group 142"/>
          <p:cNvGrpSpPr>
            <a:grpSpLocks/>
          </p:cNvGrpSpPr>
          <p:nvPr/>
        </p:nvGrpSpPr>
        <p:grpSpPr bwMode="auto">
          <a:xfrm>
            <a:off x="701675" y="1449387"/>
            <a:ext cx="7648575" cy="2854325"/>
            <a:chOff x="385" y="885"/>
            <a:chExt cx="4818" cy="1798"/>
          </a:xfrm>
        </p:grpSpPr>
        <p:grpSp>
          <p:nvGrpSpPr>
            <p:cNvPr id="26655" name="Group 100"/>
            <p:cNvGrpSpPr>
              <a:grpSpLocks/>
            </p:cNvGrpSpPr>
            <p:nvPr/>
          </p:nvGrpSpPr>
          <p:grpSpPr bwMode="auto">
            <a:xfrm>
              <a:off x="385" y="885"/>
              <a:ext cx="4734" cy="1798"/>
              <a:chOff x="385" y="885"/>
              <a:chExt cx="4734" cy="1798"/>
            </a:xfrm>
          </p:grpSpPr>
          <p:grpSp>
            <p:nvGrpSpPr>
              <p:cNvPr id="26662" name="Group 96"/>
              <p:cNvGrpSpPr>
                <a:grpSpLocks/>
              </p:cNvGrpSpPr>
              <p:nvPr/>
            </p:nvGrpSpPr>
            <p:grpSpPr bwMode="auto">
              <a:xfrm>
                <a:off x="385" y="1197"/>
                <a:ext cx="1531" cy="1486"/>
                <a:chOff x="385" y="1197"/>
                <a:chExt cx="1531" cy="1486"/>
              </a:xfrm>
            </p:grpSpPr>
            <p:grpSp>
              <p:nvGrpSpPr>
                <p:cNvPr id="26687" name="Group 95"/>
                <p:cNvGrpSpPr>
                  <a:grpSpLocks/>
                </p:cNvGrpSpPr>
                <p:nvPr/>
              </p:nvGrpSpPr>
              <p:grpSpPr bwMode="auto">
                <a:xfrm>
                  <a:off x="385" y="1197"/>
                  <a:ext cx="1531" cy="1486"/>
                  <a:chOff x="385" y="1197"/>
                  <a:chExt cx="1531" cy="1486"/>
                </a:xfrm>
              </p:grpSpPr>
              <p:sp>
                <p:nvSpPr>
                  <p:cNvPr id="2668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85" y="1197"/>
                    <a:ext cx="1531" cy="979"/>
                  </a:xfrm>
                  <a:prstGeom prst="rect">
                    <a:avLst/>
                  </a:prstGeom>
                  <a:solidFill>
                    <a:srgbClr val="99CCFF">
                      <a:alpha val="59999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FFFF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90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648" y="1706"/>
                    <a:ext cx="980" cy="94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9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433" y="2177"/>
                    <a:ext cx="148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9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98" y="2189"/>
                    <a:ext cx="1292" cy="49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26693" name="Group 41"/>
                  <p:cNvGrpSpPr>
                    <a:grpSpLocks/>
                  </p:cNvGrpSpPr>
                  <p:nvPr/>
                </p:nvGrpSpPr>
                <p:grpSpPr bwMode="auto">
                  <a:xfrm rot="2617138">
                    <a:off x="1093" y="2104"/>
                    <a:ext cx="128" cy="120"/>
                    <a:chOff x="1519" y="2897"/>
                    <a:chExt cx="737" cy="737"/>
                  </a:xfrm>
                </p:grpSpPr>
                <p:sp>
                  <p:nvSpPr>
                    <p:cNvPr id="26699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9" y="3266"/>
                      <a:ext cx="737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6700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2897"/>
                      <a:ext cx="0" cy="73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6694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498" y="1395"/>
                    <a:ext cx="1276" cy="543"/>
                    <a:chOff x="555" y="1848"/>
                    <a:chExt cx="1276" cy="543"/>
                  </a:xfrm>
                </p:grpSpPr>
                <p:sp>
                  <p:nvSpPr>
                    <p:cNvPr id="26695" name="Text 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5" y="2075"/>
                      <a:ext cx="31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ja-JP" b="1"/>
                        <a:t>L</a:t>
                      </a:r>
                    </a:p>
                  </p:txBody>
                </p:sp>
                <p:sp>
                  <p:nvSpPr>
                    <p:cNvPr id="26696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9" y="2103"/>
                      <a:ext cx="312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ja-JP" b="1"/>
                        <a:t>R</a:t>
                      </a:r>
                    </a:p>
                  </p:txBody>
                </p:sp>
                <p:sp>
                  <p:nvSpPr>
                    <p:cNvPr id="26697" name="Rectangle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9" y="2131"/>
                      <a:ext cx="57" cy="57"/>
                    </a:xfrm>
                    <a:prstGeom prst="rect">
                      <a:avLst/>
                    </a:prstGeom>
                    <a:solidFill>
                      <a:srgbClr val="FF00FF"/>
                    </a:solidFill>
                    <a:ln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6698" name="Text Box 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52" y="1848"/>
                      <a:ext cx="51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ja-JP" altLang="en-US" b="1" dirty="0">
                          <a:solidFill>
                            <a:srgbClr val="FF0066"/>
                          </a:solidFill>
                        </a:rPr>
                        <a:t>中点</a:t>
                      </a:r>
                    </a:p>
                  </p:txBody>
                </p:sp>
              </p:grpSp>
            </p:grpSp>
            <p:sp>
              <p:nvSpPr>
                <p:cNvPr id="26688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1008" y="2189"/>
                  <a:ext cx="284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ja-JP" altLang="en-US" b="1"/>
                    <a:t>０</a:t>
                  </a:r>
                </a:p>
              </p:txBody>
            </p:sp>
          </p:grpSp>
          <p:grpSp>
            <p:nvGrpSpPr>
              <p:cNvPr id="26663" name="Group 99"/>
              <p:cNvGrpSpPr>
                <a:grpSpLocks/>
              </p:cNvGrpSpPr>
              <p:nvPr/>
            </p:nvGrpSpPr>
            <p:grpSpPr bwMode="auto">
              <a:xfrm>
                <a:off x="3900" y="1140"/>
                <a:ext cx="1219" cy="1337"/>
                <a:chOff x="3900" y="1140"/>
                <a:chExt cx="1219" cy="1337"/>
              </a:xfrm>
            </p:grpSpPr>
            <p:grpSp>
              <p:nvGrpSpPr>
                <p:cNvPr id="26673" name="Group 56"/>
                <p:cNvGrpSpPr>
                  <a:grpSpLocks/>
                </p:cNvGrpSpPr>
                <p:nvPr/>
              </p:nvGrpSpPr>
              <p:grpSpPr bwMode="auto">
                <a:xfrm>
                  <a:off x="3900" y="1169"/>
                  <a:ext cx="1219" cy="1308"/>
                  <a:chOff x="3759" y="1310"/>
                  <a:chExt cx="1219" cy="1308"/>
                </a:xfrm>
              </p:grpSpPr>
              <p:grpSp>
                <p:nvGrpSpPr>
                  <p:cNvPr id="26679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3759" y="1310"/>
                    <a:ext cx="1219" cy="1056"/>
                    <a:chOff x="3759" y="1310"/>
                    <a:chExt cx="1219" cy="1056"/>
                  </a:xfrm>
                </p:grpSpPr>
                <p:sp>
                  <p:nvSpPr>
                    <p:cNvPr id="26681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9" y="1310"/>
                      <a:ext cx="1219" cy="993"/>
                    </a:xfrm>
                    <a:prstGeom prst="rect">
                      <a:avLst/>
                    </a:prstGeom>
                    <a:solidFill>
                      <a:srgbClr val="99CCFF">
                        <a:alpha val="59999"/>
                      </a:srgbClr>
                    </a:solidFill>
                    <a:ln w="22225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6682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2" y="1310"/>
                      <a:ext cx="652" cy="992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905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6683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9" y="2302"/>
                      <a:ext cx="1219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grpSp>
                  <p:nvGrpSpPr>
                    <p:cNvPr id="26684" name="Group 22"/>
                    <p:cNvGrpSpPr>
                      <a:grpSpLocks/>
                    </p:cNvGrpSpPr>
                    <p:nvPr/>
                  </p:nvGrpSpPr>
                  <p:grpSpPr bwMode="auto">
                    <a:xfrm rot="2617138">
                      <a:off x="4297" y="2246"/>
                      <a:ext cx="128" cy="120"/>
                      <a:chOff x="1519" y="2897"/>
                      <a:chExt cx="737" cy="737"/>
                    </a:xfrm>
                  </p:grpSpPr>
                  <p:sp>
                    <p:nvSpPr>
                      <p:cNvPr id="2668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9" y="3266"/>
                        <a:ext cx="737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  <p:sp>
                    <p:nvSpPr>
                      <p:cNvPr id="26686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8" y="2897"/>
                        <a:ext cx="0" cy="73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ja-JP" altLang="en-US"/>
                      </a:p>
                    </p:txBody>
                  </p:sp>
                </p:grpSp>
              </p:grpSp>
              <p:sp>
                <p:nvSpPr>
                  <p:cNvPr id="2668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12" y="2330"/>
                    <a:ext cx="2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ja-JP" altLang="en-US" b="1"/>
                      <a:t>０</a:t>
                    </a:r>
                  </a:p>
                </p:txBody>
              </p:sp>
            </p:grpSp>
            <p:grpSp>
              <p:nvGrpSpPr>
                <p:cNvPr id="26674" name="Group 67"/>
                <p:cNvGrpSpPr>
                  <a:grpSpLocks/>
                </p:cNvGrpSpPr>
                <p:nvPr/>
              </p:nvGrpSpPr>
              <p:grpSpPr bwMode="auto">
                <a:xfrm>
                  <a:off x="3928" y="1140"/>
                  <a:ext cx="1191" cy="657"/>
                  <a:chOff x="3787" y="1281"/>
                  <a:chExt cx="1191" cy="657"/>
                </a:xfrm>
              </p:grpSpPr>
              <p:sp>
                <p:nvSpPr>
                  <p:cNvPr id="26675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7" y="1366"/>
                    <a:ext cx="51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ja-JP" altLang="en-US" b="1">
                        <a:solidFill>
                          <a:srgbClr val="FF0066"/>
                        </a:solidFill>
                      </a:rPr>
                      <a:t>中点</a:t>
                    </a:r>
                  </a:p>
                </p:txBody>
              </p:sp>
              <p:sp>
                <p:nvSpPr>
                  <p:cNvPr id="2667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4354" y="1281"/>
                    <a:ext cx="57" cy="57"/>
                  </a:xfrm>
                  <a:prstGeom prst="rect">
                    <a:avLst/>
                  </a:prstGeom>
                  <a:solidFill>
                    <a:srgbClr val="FF00FF"/>
                  </a:solidFill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677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1650"/>
                    <a:ext cx="31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ja-JP" b="1"/>
                      <a:t>L</a:t>
                    </a:r>
                  </a:p>
                </p:txBody>
              </p:sp>
              <p:sp>
                <p:nvSpPr>
                  <p:cNvPr id="26678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6" y="1650"/>
                    <a:ext cx="31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ja-JP" b="1"/>
                      <a:t>R</a:t>
                    </a:r>
                  </a:p>
                </p:txBody>
              </p:sp>
            </p:grpSp>
          </p:grpSp>
          <p:grpSp>
            <p:nvGrpSpPr>
              <p:cNvPr id="26664" name="Group 98"/>
              <p:cNvGrpSpPr>
                <a:grpSpLocks/>
              </p:cNvGrpSpPr>
              <p:nvPr/>
            </p:nvGrpSpPr>
            <p:grpSpPr bwMode="auto">
              <a:xfrm>
                <a:off x="1632" y="942"/>
                <a:ext cx="255" cy="226"/>
                <a:chOff x="1632" y="942"/>
                <a:chExt cx="255" cy="226"/>
              </a:xfrm>
            </p:grpSpPr>
            <p:sp>
              <p:nvSpPr>
                <p:cNvPr id="26671" name="Line 70"/>
                <p:cNvSpPr>
                  <a:spLocks noChangeShapeType="1"/>
                </p:cNvSpPr>
                <p:nvPr/>
              </p:nvSpPr>
              <p:spPr bwMode="auto">
                <a:xfrm>
                  <a:off x="1632" y="942"/>
                  <a:ext cx="0" cy="226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72" name="Line 72"/>
                <p:cNvSpPr>
                  <a:spLocks noChangeShapeType="1"/>
                </p:cNvSpPr>
                <p:nvPr/>
              </p:nvSpPr>
              <p:spPr bwMode="auto">
                <a:xfrm>
                  <a:off x="1632" y="1168"/>
                  <a:ext cx="255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665" name="Group 97"/>
              <p:cNvGrpSpPr>
                <a:grpSpLocks/>
              </p:cNvGrpSpPr>
              <p:nvPr/>
            </p:nvGrpSpPr>
            <p:grpSpPr bwMode="auto">
              <a:xfrm>
                <a:off x="4835" y="885"/>
                <a:ext cx="255" cy="226"/>
                <a:chOff x="4835" y="885"/>
                <a:chExt cx="255" cy="226"/>
              </a:xfrm>
            </p:grpSpPr>
            <p:sp>
              <p:nvSpPr>
                <p:cNvPr id="26668" name="Line 79"/>
                <p:cNvSpPr>
                  <a:spLocks noChangeShapeType="1"/>
                </p:cNvSpPr>
                <p:nvPr/>
              </p:nvSpPr>
              <p:spPr bwMode="auto">
                <a:xfrm>
                  <a:off x="4835" y="885"/>
                  <a:ext cx="0" cy="226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6669" name="Line 80"/>
                <p:cNvSpPr>
                  <a:spLocks noChangeShapeType="1"/>
                </p:cNvSpPr>
                <p:nvPr/>
              </p:nvSpPr>
              <p:spPr bwMode="auto">
                <a:xfrm>
                  <a:off x="4835" y="1111"/>
                  <a:ext cx="255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sp>
            <p:nvSpPr>
              <p:cNvPr id="26666" name="Line 84"/>
              <p:cNvSpPr>
                <a:spLocks noChangeShapeType="1"/>
              </p:cNvSpPr>
              <p:nvPr/>
            </p:nvSpPr>
            <p:spPr bwMode="auto">
              <a:xfrm>
                <a:off x="2199" y="1877"/>
                <a:ext cx="150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6656" name="Group 130"/>
            <p:cNvGrpSpPr>
              <a:grpSpLocks/>
            </p:cNvGrpSpPr>
            <p:nvPr/>
          </p:nvGrpSpPr>
          <p:grpSpPr bwMode="auto">
            <a:xfrm rot="3927454">
              <a:off x="3880" y="1387"/>
              <a:ext cx="39" cy="168"/>
              <a:chOff x="2880" y="3634"/>
              <a:chExt cx="57" cy="312"/>
            </a:xfrm>
          </p:grpSpPr>
          <p:sp>
            <p:nvSpPr>
              <p:cNvPr id="26660" name="Line 128"/>
              <p:cNvSpPr>
                <a:spLocks noChangeShapeType="1"/>
              </p:cNvSpPr>
              <p:nvPr/>
            </p:nvSpPr>
            <p:spPr bwMode="auto">
              <a:xfrm>
                <a:off x="2880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61" name="Line 129"/>
              <p:cNvSpPr>
                <a:spLocks noChangeShapeType="1"/>
              </p:cNvSpPr>
              <p:nvPr/>
            </p:nvSpPr>
            <p:spPr bwMode="auto">
              <a:xfrm>
                <a:off x="2937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6657" name="Group 131"/>
            <p:cNvGrpSpPr>
              <a:grpSpLocks/>
            </p:cNvGrpSpPr>
            <p:nvPr/>
          </p:nvGrpSpPr>
          <p:grpSpPr bwMode="auto">
            <a:xfrm rot="3927454">
              <a:off x="5099" y="1387"/>
              <a:ext cx="39" cy="168"/>
              <a:chOff x="2880" y="3634"/>
              <a:chExt cx="57" cy="312"/>
            </a:xfrm>
          </p:grpSpPr>
          <p:sp>
            <p:nvSpPr>
              <p:cNvPr id="26658" name="Line 132"/>
              <p:cNvSpPr>
                <a:spLocks noChangeShapeType="1"/>
              </p:cNvSpPr>
              <p:nvPr/>
            </p:nvSpPr>
            <p:spPr bwMode="auto">
              <a:xfrm>
                <a:off x="2880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59" name="Line 133"/>
              <p:cNvSpPr>
                <a:spLocks noChangeShapeType="1"/>
              </p:cNvSpPr>
              <p:nvPr/>
            </p:nvSpPr>
            <p:spPr bwMode="auto">
              <a:xfrm>
                <a:off x="2937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6633" name="Group 143"/>
          <p:cNvGrpSpPr>
            <a:grpSpLocks/>
          </p:cNvGrpSpPr>
          <p:nvPr/>
        </p:nvGrpSpPr>
        <p:grpSpPr bwMode="auto">
          <a:xfrm>
            <a:off x="6146783" y="4823604"/>
            <a:ext cx="2652713" cy="1530350"/>
            <a:chOff x="3645" y="2699"/>
            <a:chExt cx="1671" cy="964"/>
          </a:xfrm>
        </p:grpSpPr>
        <p:grpSp>
          <p:nvGrpSpPr>
            <p:cNvPr id="26643" name="Group 127"/>
            <p:cNvGrpSpPr>
              <a:grpSpLocks/>
            </p:cNvGrpSpPr>
            <p:nvPr/>
          </p:nvGrpSpPr>
          <p:grpSpPr bwMode="auto">
            <a:xfrm>
              <a:off x="3730" y="2699"/>
              <a:ext cx="1503" cy="964"/>
              <a:chOff x="2880" y="2727"/>
              <a:chExt cx="1503" cy="964"/>
            </a:xfrm>
          </p:grpSpPr>
          <p:sp>
            <p:nvSpPr>
              <p:cNvPr id="26652" name="Rectangle 123"/>
              <p:cNvSpPr>
                <a:spLocks noChangeArrowheads="1"/>
              </p:cNvSpPr>
              <p:nvPr/>
            </p:nvSpPr>
            <p:spPr bwMode="auto">
              <a:xfrm>
                <a:off x="2880" y="2727"/>
                <a:ext cx="1503" cy="964"/>
              </a:xfrm>
              <a:prstGeom prst="rect">
                <a:avLst/>
              </a:prstGeom>
              <a:solidFill>
                <a:srgbClr val="99CCFF">
                  <a:alpha val="5999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53" name="Rectangle 124"/>
              <p:cNvSpPr>
                <a:spLocks noChangeArrowheads="1"/>
              </p:cNvSpPr>
              <p:nvPr/>
            </p:nvSpPr>
            <p:spPr bwMode="auto">
              <a:xfrm>
                <a:off x="3192" y="2727"/>
                <a:ext cx="453" cy="96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54" name="Rectangle 126"/>
              <p:cNvSpPr>
                <a:spLocks noChangeArrowheads="1"/>
              </p:cNvSpPr>
              <p:nvPr/>
            </p:nvSpPr>
            <p:spPr bwMode="auto">
              <a:xfrm>
                <a:off x="3645" y="2727"/>
                <a:ext cx="453" cy="964"/>
              </a:xfrm>
              <a:prstGeom prst="rect">
                <a:avLst/>
              </a:prstGeom>
              <a:solidFill>
                <a:srgbClr val="00B05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6644" name="Group 134"/>
            <p:cNvGrpSpPr>
              <a:grpSpLocks/>
            </p:cNvGrpSpPr>
            <p:nvPr/>
          </p:nvGrpSpPr>
          <p:grpSpPr bwMode="auto">
            <a:xfrm rot="3927454">
              <a:off x="3709" y="2918"/>
              <a:ext cx="39" cy="168"/>
              <a:chOff x="2880" y="3634"/>
              <a:chExt cx="57" cy="312"/>
            </a:xfrm>
          </p:grpSpPr>
          <p:sp>
            <p:nvSpPr>
              <p:cNvPr id="26650" name="Line 135"/>
              <p:cNvSpPr>
                <a:spLocks noChangeShapeType="1"/>
              </p:cNvSpPr>
              <p:nvPr/>
            </p:nvSpPr>
            <p:spPr bwMode="auto">
              <a:xfrm>
                <a:off x="2880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51" name="Line 136"/>
              <p:cNvSpPr>
                <a:spLocks noChangeShapeType="1"/>
              </p:cNvSpPr>
              <p:nvPr/>
            </p:nvSpPr>
            <p:spPr bwMode="auto">
              <a:xfrm>
                <a:off x="2937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6645" name="Group 137"/>
            <p:cNvGrpSpPr>
              <a:grpSpLocks/>
            </p:cNvGrpSpPr>
            <p:nvPr/>
          </p:nvGrpSpPr>
          <p:grpSpPr bwMode="auto">
            <a:xfrm rot="3927454">
              <a:off x="5212" y="2890"/>
              <a:ext cx="39" cy="168"/>
              <a:chOff x="2880" y="3634"/>
              <a:chExt cx="57" cy="312"/>
            </a:xfrm>
          </p:grpSpPr>
          <p:sp>
            <p:nvSpPr>
              <p:cNvPr id="26648" name="Line 138"/>
              <p:cNvSpPr>
                <a:spLocks noChangeShapeType="1"/>
              </p:cNvSpPr>
              <p:nvPr/>
            </p:nvSpPr>
            <p:spPr bwMode="auto">
              <a:xfrm>
                <a:off x="2880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649" name="Line 139"/>
              <p:cNvSpPr>
                <a:spLocks noChangeShapeType="1"/>
              </p:cNvSpPr>
              <p:nvPr/>
            </p:nvSpPr>
            <p:spPr bwMode="auto">
              <a:xfrm>
                <a:off x="2937" y="3634"/>
                <a:ext cx="0" cy="3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6646" name="Text Box 140"/>
            <p:cNvSpPr txBox="1">
              <a:spLocks noChangeArrowheads="1"/>
            </p:cNvSpPr>
            <p:nvPr/>
          </p:nvSpPr>
          <p:spPr bwMode="auto">
            <a:xfrm>
              <a:off x="3787" y="3067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b="1"/>
                <a:t>L</a:t>
              </a:r>
            </a:p>
          </p:txBody>
        </p:sp>
        <p:sp>
          <p:nvSpPr>
            <p:cNvPr id="26647" name="Text Box 141"/>
            <p:cNvSpPr txBox="1">
              <a:spLocks noChangeArrowheads="1"/>
            </p:cNvSpPr>
            <p:nvPr/>
          </p:nvSpPr>
          <p:spPr bwMode="auto">
            <a:xfrm>
              <a:off x="4950" y="3067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ja-JP" b="1"/>
                <a:t>R</a:t>
              </a:r>
            </a:p>
          </p:txBody>
        </p:sp>
      </p:grpSp>
      <p:graphicFrame>
        <p:nvGraphicFramePr>
          <p:cNvPr id="26634" name="Object 14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61017442"/>
              </p:ext>
            </p:extLst>
          </p:nvPr>
        </p:nvGraphicFramePr>
        <p:xfrm>
          <a:off x="2636821" y="5453842"/>
          <a:ext cx="4445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数式" r:id="rId5" imgW="114102" imgH="126780" progId="Equation.3">
                  <p:embed/>
                </p:oleObj>
              </mc:Choice>
              <mc:Fallback>
                <p:oleObj name="数式" r:id="rId5" imgW="114102" imgH="126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21" y="5453842"/>
                        <a:ext cx="4445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635" name="Text Box 151"/>
              <p:cNvSpPr txBox="1">
                <a:spLocks noChangeArrowheads="1"/>
              </p:cNvSpPr>
              <p:nvPr/>
            </p:nvSpPr>
            <p:spPr bwMode="auto">
              <a:xfrm>
                <a:off x="1150604" y="4248150"/>
                <a:ext cx="200341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ja-JP" alt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ja-JP" altLang="en-US" dirty="0" smtClean="0">
                    <a:solidFill>
                      <a:srgbClr val="FF0000"/>
                    </a:solidFill>
                  </a:rPr>
                  <a:t>積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が簡単に</a:t>
                </a:r>
              </a:p>
            </p:txBody>
          </p:sp>
        </mc:Choice>
        <mc:Fallback xmlns="">
          <p:sp>
            <p:nvSpPr>
              <p:cNvPr id="26635" name="Text 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604" y="4248150"/>
                <a:ext cx="2003411" cy="513282"/>
              </a:xfrm>
              <a:prstGeom prst="rect">
                <a:avLst/>
              </a:prstGeom>
              <a:blipFill rotWithShape="1">
                <a:blip r:embed="rId7"/>
                <a:stretch>
                  <a:fillRect t="-5952" b="-202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7" name="Text Box 153"/>
          <p:cNvSpPr txBox="1">
            <a:spLocks noChangeArrowheads="1"/>
          </p:cNvSpPr>
          <p:nvPr/>
        </p:nvSpPr>
        <p:spPr bwMode="auto">
          <a:xfrm>
            <a:off x="2501900" y="351948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１</a:t>
            </a:r>
          </a:p>
        </p:txBody>
      </p:sp>
      <p:sp>
        <p:nvSpPr>
          <p:cNvPr id="26638" name="Text Box 154"/>
          <p:cNvSpPr txBox="1">
            <a:spLocks noChangeArrowheads="1"/>
          </p:cNvSpPr>
          <p:nvPr/>
        </p:nvSpPr>
        <p:spPr bwMode="auto">
          <a:xfrm>
            <a:off x="611188" y="3519488"/>
            <a:ext cx="76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－１</a:t>
            </a:r>
          </a:p>
        </p:txBody>
      </p:sp>
      <p:sp>
        <p:nvSpPr>
          <p:cNvPr id="26639" name="Line 157"/>
          <p:cNvSpPr>
            <a:spLocks noChangeShapeType="1"/>
          </p:cNvSpPr>
          <p:nvPr/>
        </p:nvSpPr>
        <p:spPr bwMode="auto">
          <a:xfrm>
            <a:off x="6732588" y="3159125"/>
            <a:ext cx="10350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641" name="Text Box 159"/>
          <p:cNvSpPr txBox="1">
            <a:spLocks noChangeArrowheads="1"/>
          </p:cNvSpPr>
          <p:nvPr/>
        </p:nvSpPr>
        <p:spPr bwMode="auto">
          <a:xfrm>
            <a:off x="701675" y="1403350"/>
            <a:ext cx="1169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0066FF"/>
                </a:solidFill>
              </a:rPr>
              <a:t>UHP</a:t>
            </a:r>
            <a:endParaRPr lang="ja-JP" altLang="en-US" sz="2000" b="1" dirty="0">
              <a:solidFill>
                <a:srgbClr val="0066FF"/>
              </a:solidFill>
            </a:endParaRPr>
          </a:p>
        </p:txBody>
      </p:sp>
      <p:sp>
        <p:nvSpPr>
          <p:cNvPr id="26642" name="Text Box 160"/>
          <p:cNvSpPr txBox="1">
            <a:spLocks noChangeArrowheads="1"/>
          </p:cNvSpPr>
          <p:nvPr/>
        </p:nvSpPr>
        <p:spPr bwMode="auto">
          <a:xfrm>
            <a:off x="6192838" y="1314450"/>
            <a:ext cx="1395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b="1" dirty="0">
                <a:solidFill>
                  <a:srgbClr val="0066FF"/>
                </a:solidFill>
              </a:rPr>
              <a:t>s</a:t>
            </a:r>
            <a:r>
              <a:rPr lang="ja-JP" altLang="en-US" b="1" dirty="0" smtClean="0">
                <a:solidFill>
                  <a:srgbClr val="0066FF"/>
                </a:solidFill>
              </a:rPr>
              <a:t>ｌｉｖｅｒ</a:t>
            </a:r>
            <a:endParaRPr lang="ja-JP" altLang="en-US" b="1" dirty="0">
              <a:solidFill>
                <a:srgbClr val="006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785628" y="2198765"/>
                <a:ext cx="1829283" cy="67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𝑧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kumimoji="1" lang="ja-JP" altLang="en-US" sz="200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/>
                        </a:rPr>
                        <m:t>Arctan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 </m:t>
                      </m:r>
                      <m:r>
                        <a:rPr kumimoji="1" lang="ja-JP" altLang="en-US" sz="2000" b="0" i="1" smtClean="0">
                          <a:latin typeface="Cambria Math"/>
                        </a:rPr>
                        <m:t>𝜉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28" y="2198765"/>
                <a:ext cx="1829283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926594" y="2721769"/>
                <a:ext cx="621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94" y="2721769"/>
                <a:ext cx="621837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6471" t="-116393" r="-78431" b="-175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705087" y="1496933"/>
                <a:ext cx="3572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𝜉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087" y="1496933"/>
                <a:ext cx="35721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817113" y="1403350"/>
                <a:ext cx="353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113" y="1403350"/>
                <a:ext cx="353750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矢印 7"/>
          <p:cNvSpPr/>
          <p:nvPr/>
        </p:nvSpPr>
        <p:spPr>
          <a:xfrm>
            <a:off x="588946" y="4388400"/>
            <a:ext cx="511176" cy="25664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Line 107"/>
          <p:cNvSpPr>
            <a:spLocks noChangeShapeType="1"/>
          </p:cNvSpPr>
          <p:nvPr/>
        </p:nvSpPr>
        <p:spPr bwMode="auto">
          <a:xfrm rot="2551124">
            <a:off x="7045308" y="6353954"/>
            <a:ext cx="182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9" name="Line 108"/>
          <p:cNvSpPr>
            <a:spLocks noChangeShapeType="1"/>
          </p:cNvSpPr>
          <p:nvPr/>
        </p:nvSpPr>
        <p:spPr bwMode="auto">
          <a:xfrm rot="2551124">
            <a:off x="7136590" y="6269305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0" name="Line 108"/>
          <p:cNvSpPr>
            <a:spLocks noChangeShapeType="1"/>
          </p:cNvSpPr>
          <p:nvPr/>
        </p:nvSpPr>
        <p:spPr bwMode="auto">
          <a:xfrm rot="2551124">
            <a:off x="7905318" y="6278603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1" name="Line 107"/>
          <p:cNvSpPr>
            <a:spLocks noChangeShapeType="1"/>
          </p:cNvSpPr>
          <p:nvPr/>
        </p:nvSpPr>
        <p:spPr bwMode="auto">
          <a:xfrm rot="2551124">
            <a:off x="7804654" y="6363252"/>
            <a:ext cx="182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" name="Rectangle 59"/>
          <p:cNvSpPr>
            <a:spLocks noChangeArrowheads="1"/>
          </p:cNvSpPr>
          <p:nvPr/>
        </p:nvSpPr>
        <p:spPr bwMode="auto">
          <a:xfrm>
            <a:off x="1425134" y="5407804"/>
            <a:ext cx="90488" cy="90488"/>
          </a:xfrm>
          <a:prstGeom prst="rect">
            <a:avLst/>
          </a:prstGeom>
          <a:solidFill>
            <a:srgbClr val="FF00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208402" y="5354035"/>
            <a:ext cx="90488" cy="90488"/>
          </a:xfrm>
          <a:prstGeom prst="rect">
            <a:avLst/>
          </a:prstGeom>
          <a:solidFill>
            <a:srgbClr val="FF00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" name="Rectangle 59"/>
          <p:cNvSpPr>
            <a:spLocks noChangeArrowheads="1"/>
          </p:cNvSpPr>
          <p:nvPr/>
        </p:nvSpPr>
        <p:spPr bwMode="auto">
          <a:xfrm>
            <a:off x="7457943" y="4599797"/>
            <a:ext cx="90488" cy="90488"/>
          </a:xfrm>
          <a:prstGeom prst="rect">
            <a:avLst/>
          </a:prstGeom>
          <a:solidFill>
            <a:srgbClr val="FF00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359208" y="3903602"/>
            <a:ext cx="229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3399"/>
                </a:solidFill>
              </a:rPr>
              <a:t>中点は無限遠点</a:t>
            </a:r>
            <a:endParaRPr kumimoji="1" lang="ja-JP" altLang="en-US" sz="2000" b="1" dirty="0">
              <a:solidFill>
                <a:srgbClr val="FF3399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7" y="6457890"/>
            <a:ext cx="33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短冊を横に並べて行くだけ</a:t>
            </a:r>
            <a:endParaRPr kumimoji="1" lang="ja-JP" altLang="en-US" sz="2000" b="1" dirty="0"/>
          </a:p>
        </p:txBody>
      </p:sp>
      <p:sp>
        <p:nvSpPr>
          <p:cNvPr id="108" name="タイトル 1"/>
          <p:cNvSpPr txBox="1">
            <a:spLocks/>
          </p:cNvSpPr>
          <p:nvPr/>
        </p:nvSpPr>
        <p:spPr>
          <a:xfrm>
            <a:off x="421762" y="40466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sliver</a:t>
            </a:r>
            <a:r>
              <a:rPr lang="ja-JP" altLang="en-US" smtClean="0"/>
              <a:t>座標と</a:t>
            </a:r>
            <a:r>
              <a:rPr lang="en-US" altLang="ja-JP" smtClean="0"/>
              <a:t>KBc</a:t>
            </a:r>
            <a:r>
              <a:rPr lang="ja-JP" altLang="en-US" smtClean="0"/>
              <a:t>代数</a:t>
            </a:r>
            <a:r>
              <a:rPr lang="en-US" altLang="ja-JP" smtClean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82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21762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sliver</a:t>
            </a:r>
            <a:r>
              <a:rPr lang="ja-JP" altLang="en-US" dirty="0" smtClean="0"/>
              <a:t>座標と</a:t>
            </a:r>
            <a:r>
              <a:rPr lang="en-US" altLang="ja-JP" dirty="0" err="1" smtClean="0"/>
              <a:t>KBc</a:t>
            </a:r>
            <a:r>
              <a:rPr lang="ja-JP" altLang="en-US" dirty="0" smtClean="0"/>
              <a:t>代数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716016" y="2585771"/>
                <a:ext cx="13898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𝑡𝐾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585771"/>
                <a:ext cx="138980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877" t="-130263" r="-21930" b="-19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34875" y="2359936"/>
                <a:ext cx="3781163" cy="1075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2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kumimoji="1" lang="ja-JP" alt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  <a:ea typeface="Cambria Math"/>
                        </a:rPr>
                        <m:t>𝑇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75" y="2359936"/>
                <a:ext cx="3781163" cy="1075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393232" y="1412776"/>
                <a:ext cx="5227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u="sng" dirty="0" smtClean="0"/>
                  <a:t>s</a:t>
                </a:r>
                <a:r>
                  <a:rPr kumimoji="1" lang="en-US" altLang="ja-JP" sz="2400" u="sng" dirty="0" smtClean="0"/>
                  <a:t>trip</a:t>
                </a:r>
                <a:r>
                  <a:rPr kumimoji="1" lang="ja-JP" altLang="en-US" sz="2400" u="sng" dirty="0" smtClean="0"/>
                  <a:t>の生成演算子</a:t>
                </a:r>
                <a14:m>
                  <m:oMath xmlns:m="http://schemas.openxmlformats.org/officeDocument/2006/math">
                    <m:r>
                      <a:rPr lang="en-US" altLang="ja-JP" sz="2400" b="0" i="1" u="sng" smtClean="0">
                        <a:latin typeface="Cambria Math"/>
                      </a:rPr>
                      <m:t>𝐾</m:t>
                    </m:r>
                    <m:r>
                      <a:rPr lang="en-US" altLang="ja-JP" sz="2400" b="0" i="1" u="sng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1" lang="en-US" altLang="ja-JP" sz="2400" u="sng" dirty="0" smtClean="0"/>
                  <a:t>(</a:t>
                </a:r>
                <a:r>
                  <a:rPr kumimoji="1" lang="ja-JP" altLang="en-US" sz="2400" u="sng" dirty="0" smtClean="0"/>
                  <a:t>ハミルトニアン</a:t>
                </a:r>
                <a:r>
                  <a:rPr kumimoji="1" lang="en-US" altLang="ja-JP" sz="2400" u="sng" dirty="0" smtClean="0"/>
                  <a:t>)</a:t>
                </a:r>
                <a:endParaRPr kumimoji="1" lang="ja-JP" altLang="en-US" sz="2400" u="sng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32" y="1412776"/>
                <a:ext cx="522707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67" t="-16000" b="-32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グループ化 44"/>
          <p:cNvGrpSpPr/>
          <p:nvPr/>
        </p:nvGrpSpPr>
        <p:grpSpPr>
          <a:xfrm>
            <a:off x="6187152" y="2164140"/>
            <a:ext cx="2249488" cy="1304925"/>
            <a:chOff x="6458757" y="3914271"/>
            <a:chExt cx="2249488" cy="1304925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6458757" y="3914271"/>
              <a:ext cx="2249488" cy="1304925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458757" y="3914271"/>
              <a:ext cx="246063" cy="130492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8462182" y="3914271"/>
              <a:ext cx="246063" cy="1304925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7844645" y="4385759"/>
              <a:ext cx="6175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6704820" y="4385759"/>
              <a:ext cx="709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/>
                <p:cNvSpPr txBox="1"/>
                <p:nvPr/>
              </p:nvSpPr>
              <p:spPr>
                <a:xfrm>
                  <a:off x="7480964" y="4202295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1" name="テキスト ボックス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0964" y="4202295"/>
                  <a:ext cx="33457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07728" y="3573016"/>
                <a:ext cx="54347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/>
                  <a:t>但し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</m:oMath>
                </a14:m>
                <a:r>
                  <a:rPr kumimoji="1" lang="ja-JP" altLang="en-US" sz="2000" dirty="0" smtClean="0"/>
                  <a:t>は</a:t>
                </a:r>
                <a:r>
                  <a:rPr lang="ja-JP" altLang="en-US" sz="2000" dirty="0" smtClean="0"/>
                  <a:t>＊積に対する単位元で幅ゼロの状態</a:t>
                </a:r>
                <a:endParaRPr lang="en-US" altLang="ja-JP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ja-JP" alt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altLang="ja-JP" sz="2000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∗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|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|</m:t>
                          </m:r>
                          <m:r>
                            <a:rPr lang="en-US" altLang="ja-JP" sz="2000" i="1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∗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altLang="ja-JP" sz="200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i="1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altLang="ja-JP" sz="2000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28" y="3573016"/>
                <a:ext cx="5434720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235" t="-68966" b="-103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505212" y="4797152"/>
                <a:ext cx="36173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u="sng" dirty="0" smtClean="0"/>
                  <a:t>ゴースト</a:t>
                </a:r>
                <a:r>
                  <a:rPr lang="ja-JP" altLang="en-US" sz="2400" u="sng" dirty="0"/>
                  <a:t>セクター</a:t>
                </a:r>
                <a:r>
                  <a:rPr lang="ja-JP" altLang="en-US" sz="2400" u="sng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sz="2400" b="0" i="1" u="sng" smtClean="0">
                        <a:latin typeface="Cambria Math"/>
                      </a:rPr>
                      <m:t>𝐵</m:t>
                    </m:r>
                    <m:r>
                      <a:rPr lang="en-US" altLang="ja-JP" sz="2400" b="0" i="1" u="sng" smtClean="0">
                        <a:latin typeface="Cambria Math"/>
                      </a:rPr>
                      <m:t>,</m:t>
                    </m:r>
                    <m:r>
                      <a:rPr lang="en-US" altLang="ja-JP" sz="2400" b="0" i="1" u="sng" smtClean="0">
                        <a:latin typeface="Cambria Math"/>
                      </a:rPr>
                      <m:t>𝑐</m:t>
                    </m:r>
                  </m:oMath>
                </a14:m>
                <a:endParaRPr kumimoji="1" lang="ja-JP" altLang="en-US" sz="2400" u="sng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2" y="4797152"/>
                <a:ext cx="361731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698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1055395" y="5445224"/>
                <a:ext cx="3236784" cy="935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kumimoji="1" lang="ja-JP" alt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den>
                          </m:f>
                        </m:e>
                      </m:nary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𝑏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95" y="5445224"/>
                <a:ext cx="3236784" cy="9354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5258276" y="5583113"/>
                <a:ext cx="195758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kumimoji="1" lang="ja-JP" altLang="en-US" sz="24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(0)</m:t>
                      </m:r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276" y="5583113"/>
                <a:ext cx="1957587" cy="7861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7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054527" y="2708920"/>
                <a:ext cx="683892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/>
                        </a:rPr>
                        <m:t>=0     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𝐵</m:t>
                          </m:r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/>
                        </a:rPr>
                        <m:t>=1     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kumimoji="1" lang="en-US" altLang="ja-JP" sz="3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=0      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/>
                        </a:rPr>
                        <m:t>𝐵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    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/>
                        </a:rPr>
                        <m:t>𝑐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𝑐𝐾𝑐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27" y="2708920"/>
                <a:ext cx="6838923" cy="10772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/>
          <p:cNvSpPr txBox="1">
            <a:spLocks/>
          </p:cNvSpPr>
          <p:nvPr/>
        </p:nvSpPr>
        <p:spPr>
          <a:xfrm>
            <a:off x="421762" y="40466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sliver</a:t>
            </a:r>
            <a:r>
              <a:rPr lang="ja-JP" altLang="en-US" smtClean="0"/>
              <a:t>座標と</a:t>
            </a:r>
            <a:r>
              <a:rPr lang="en-US" altLang="ja-JP" smtClean="0"/>
              <a:t>KBc</a:t>
            </a:r>
            <a:r>
              <a:rPr lang="ja-JP" altLang="en-US" smtClean="0"/>
              <a:t>代数</a:t>
            </a:r>
            <a:r>
              <a:rPr lang="en-US" altLang="ja-JP" smtClean="0"/>
              <a:t> </a:t>
            </a:r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683568" y="2204864"/>
            <a:ext cx="7488832" cy="18722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82601" y="2024844"/>
            <a:ext cx="378277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KBc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代数   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[</a:t>
            </a:r>
            <a:r>
              <a:rPr lang="en-US" altLang="ja-JP" dirty="0" err="1" smtClean="0">
                <a:solidFill>
                  <a:schemeClr val="tx1"/>
                </a:solidFill>
              </a:rPr>
              <a:t>Y.Okawa</a:t>
            </a:r>
            <a:r>
              <a:rPr lang="en-US" altLang="ja-JP" dirty="0" smtClean="0">
                <a:solidFill>
                  <a:schemeClr val="tx1"/>
                </a:solidFill>
              </a:rPr>
              <a:t> ’06]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6578" y="1052736"/>
                <a:ext cx="82219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Sliver </a:t>
                </a:r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座標のある種のハミルトニアンである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と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反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)</a:t>
                </a:r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ゴーストは、</a:t>
                </a:r>
                <a:endParaRPr kumimoji="1" lang="en-US" altLang="ja-JP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𝐾𝐵𝑐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(</a:t>
                </a:r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部分</a:t>
                </a:r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)</a:t>
                </a:r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代数を満たす　（積は</a:t>
                </a:r>
                <a:r>
                  <a:rPr lang="ja-JP" altLang="en-US" sz="2400" dirty="0" smtClean="0"/>
                  <a:t>＊積</a:t>
                </a:r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）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78" y="1052736"/>
                <a:ext cx="822199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86" t="-8824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17019" y="4500143"/>
                <a:ext cx="77139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𝐾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𝐵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kumimoji="1" lang="ja-JP" altLang="en-US" sz="2800" dirty="0" smtClean="0"/>
                  <a:t>で構成されたピュアゲージ型解を考える</a:t>
                </a:r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19" y="4500143"/>
                <a:ext cx="771393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6279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357215" y="5340966"/>
                <a:ext cx="648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400" i="1" smtClean="0">
                        <a:latin typeface="Cambria Math"/>
                        <a:ea typeface="Cambria Math"/>
                      </a:rPr>
                      <m:t>Ψ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𝑈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    with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𝑈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=1−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𝐵𝑐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(1−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15" y="5340966"/>
                <a:ext cx="648072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8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357215" y="6093296"/>
                <a:ext cx="4296372" cy="61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err="1" smtClean="0"/>
                  <a:t>cf</a:t>
                </a:r>
                <a:r>
                  <a:rPr lang="en-US" altLang="ja-JP" sz="2400" dirty="0" smtClean="0"/>
                  <a:t>) </a:t>
                </a:r>
                <a:r>
                  <a:rPr kumimoji="1" lang="ja-JP" altLang="en-US" sz="2400" dirty="0" smtClean="0"/>
                  <a:t>タキオン凝縮解：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/>
                          </a:rPr>
                          <m:t>1+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15" y="6093296"/>
                <a:ext cx="4296372" cy="616707"/>
              </a:xfrm>
              <a:prstGeom prst="rect">
                <a:avLst/>
              </a:prstGeom>
              <a:blipFill rotWithShape="1">
                <a:blip r:embed="rId7"/>
                <a:stretch>
                  <a:fillRect l="-2273" b="-9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156176" y="5927141"/>
                <a:ext cx="2639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0" dirty="0" smtClean="0">
                    <a:solidFill>
                      <a:srgbClr val="FF0000"/>
                    </a:solidFill>
                  </a:rPr>
                  <a:t>解は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kumimoji="1"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400" dirty="0" smtClean="0">
                    <a:solidFill>
                      <a:srgbClr val="FF0000"/>
                    </a:solidFill>
                  </a:rPr>
                  <a:t>で決まる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927141"/>
                <a:ext cx="2639202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95" t="-15789" r="-1617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6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21762" y="40466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sliver</a:t>
            </a:r>
            <a:r>
              <a:rPr lang="ja-JP" altLang="en-US" smtClean="0"/>
              <a:t>座標と</a:t>
            </a:r>
            <a:r>
              <a:rPr lang="en-US" altLang="ja-JP" smtClean="0"/>
              <a:t>KBc</a:t>
            </a:r>
            <a:r>
              <a:rPr lang="ja-JP" altLang="en-US" smtClean="0"/>
              <a:t>代数</a:t>
            </a:r>
            <a:r>
              <a:rPr lang="en-US" altLang="ja-JP" smtClean="0"/>
              <a:t>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933005" y="1079158"/>
                <a:ext cx="7355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800" i="1" smtClean="0">
                        <a:latin typeface="Cambria Math"/>
                        <a:ea typeface="Cambria Math"/>
                      </a:rPr>
                      <m:t>Ψ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𝑈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    with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𝑈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=1−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𝐵𝑐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(1−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05" y="1079158"/>
                <a:ext cx="735516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グループ化 35"/>
          <p:cNvGrpSpPr/>
          <p:nvPr/>
        </p:nvGrpSpPr>
        <p:grpSpPr>
          <a:xfrm>
            <a:off x="3366913" y="2091914"/>
            <a:ext cx="2933279" cy="1618496"/>
            <a:chOff x="3131840" y="2469180"/>
            <a:chExt cx="3240360" cy="173510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131840" y="2469180"/>
              <a:ext cx="3240360" cy="1679900"/>
              <a:chOff x="6458757" y="3914271"/>
              <a:chExt cx="2249488" cy="1304925"/>
            </a:xfrm>
          </p:grpSpPr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6458757" y="3914271"/>
                <a:ext cx="2249488" cy="1304925"/>
              </a:xfrm>
              <a:prstGeom prst="rect">
                <a:avLst/>
              </a:prstGeom>
              <a:solidFill>
                <a:srgbClr val="00B0F0">
                  <a:alpha val="30000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7844644" y="4385759"/>
                <a:ext cx="86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6458757" y="4385759"/>
                <a:ext cx="9556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テキスト ボックス 22"/>
                  <p:cNvSpPr txBox="1"/>
                  <p:nvPr/>
                </p:nvSpPr>
                <p:spPr>
                  <a:xfrm>
                    <a:off x="7480964" y="4160303"/>
                    <a:ext cx="265387" cy="4064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23" name="テキスト ボックス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0964" y="4160303"/>
                    <a:ext cx="265387" cy="40643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" name="直線コネクタ 4"/>
            <p:cNvCxnSpPr/>
            <p:nvPr/>
          </p:nvCxnSpPr>
          <p:spPr>
            <a:xfrm>
              <a:off x="3851920" y="2469180"/>
              <a:ext cx="0" cy="1679900"/>
            </a:xfrm>
            <a:prstGeom prst="line">
              <a:avLst/>
            </a:prstGeom>
            <a:ln w="38100" cmpd="sng">
              <a:solidFill>
                <a:srgbClr val="FF33C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3873997" y="2552932"/>
              <a:ext cx="400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33CC"/>
                  </a:solidFill>
                </a:rPr>
                <a:t>B</a:t>
              </a:r>
              <a:endParaRPr kumimoji="1" lang="ja-JP" altLang="en-US" sz="2800" b="1" dirty="0">
                <a:solidFill>
                  <a:srgbClr val="FF33CC"/>
                </a:solidFill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4142600" y="4093879"/>
              <a:ext cx="112618" cy="1104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436096" y="4093879"/>
              <a:ext cx="112618" cy="11040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alpha val="5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436096" y="358578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c</a:t>
              </a:r>
              <a:endParaRPr kumimoji="1" lang="ja-JP" altLang="en-US" sz="32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172269" y="3585780"/>
              <a:ext cx="432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/>
                <a:t>c</a:t>
              </a:r>
              <a:endParaRPr kumimoji="1" lang="ja-JP" altLang="en-US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324688" y="2323327"/>
                <a:ext cx="3079113" cy="1024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2800" b="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kumimoji="1" lang="ja-JP" alt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ja-JP" sz="280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𝑑𝑡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  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𝐹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88" y="2323327"/>
                <a:ext cx="3079113" cy="10246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44644" y="6086881"/>
                <a:ext cx="26392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0" dirty="0" smtClean="0">
                    <a:solidFill>
                      <a:schemeClr val="tx1"/>
                    </a:solidFill>
                  </a:rPr>
                  <a:t>解は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で決まる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44" y="6086881"/>
                <a:ext cx="263920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3464" t="-16000" r="-1848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オブジェクト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568661"/>
              </p:ext>
            </p:extLst>
          </p:nvPr>
        </p:nvGraphicFramePr>
        <p:xfrm>
          <a:off x="432514" y="5015328"/>
          <a:ext cx="4241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数式" r:id="rId7" imgW="1942920" imgH="380880" progId="Equation.3">
                  <p:embed/>
                </p:oleObj>
              </mc:Choice>
              <mc:Fallback>
                <p:oleObj name="数式" r:id="rId7" imgW="1942920" imgH="38088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14" y="5015328"/>
                        <a:ext cx="42418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左中かっこ 39"/>
          <p:cNvSpPr/>
          <p:nvPr/>
        </p:nvSpPr>
        <p:spPr>
          <a:xfrm>
            <a:off x="306277" y="5099993"/>
            <a:ext cx="234347" cy="1448553"/>
          </a:xfrm>
          <a:prstGeom prst="leftBrace">
            <a:avLst>
              <a:gd name="adj1" fmla="val 45959"/>
              <a:gd name="adj2" fmla="val 4789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4729196" y="5393131"/>
                <a:ext cx="4134610" cy="954107"/>
              </a:xfrm>
              <a:prstGeom prst="rect">
                <a:avLst/>
              </a:prstGeom>
              <a:solidFill>
                <a:schemeClr val="bg1"/>
              </a:solidFill>
              <a:ln w="412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/>
                      </a:rPr>
                      <m:t>𝑮</m:t>
                    </m:r>
                    <m:r>
                      <a:rPr kumimoji="1" lang="en-US" altLang="ja-JP" sz="2800" b="1" i="1" smtClean="0">
                        <a:latin typeface="Cambria Math"/>
                      </a:rPr>
                      <m:t>(</m:t>
                    </m:r>
                    <m:r>
                      <a:rPr kumimoji="1" lang="en-US" altLang="ja-JP" sz="2800" b="1" i="1" smtClean="0">
                        <a:latin typeface="Cambria Math"/>
                      </a:rPr>
                      <m:t>𝑲</m:t>
                    </m:r>
                    <m:r>
                      <a:rPr kumimoji="1" lang="en-US" altLang="ja-JP" sz="28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800" b="1" dirty="0" smtClean="0"/>
                  <a:t>のどのような構造が</a:t>
                </a:r>
                <a:endParaRPr kumimoji="1" lang="en-US" altLang="ja-JP" sz="2800" b="1" dirty="0" smtClean="0"/>
              </a:p>
              <a:p>
                <a:r>
                  <a:rPr kumimoji="1" lang="en-US" altLang="ja-JP" sz="2800" b="1" dirty="0" smtClean="0"/>
                  <a:t>N</a:t>
                </a:r>
                <a:r>
                  <a:rPr kumimoji="1" lang="ja-JP" altLang="en-US" sz="2800" b="1" dirty="0" smtClean="0"/>
                  <a:t>の値を変化させるのか</a:t>
                </a:r>
                <a:endParaRPr kumimoji="1" lang="en-US" altLang="ja-JP" sz="2800" b="1" dirty="0" smtClean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196" y="5393131"/>
                <a:ext cx="4134610" cy="954107"/>
              </a:xfrm>
              <a:prstGeom prst="rect">
                <a:avLst/>
              </a:prstGeom>
              <a:blipFill rotWithShape="1">
                <a:blip r:embed="rId9"/>
                <a:stretch>
                  <a:fillRect l="-2628" t="-6748" b="-15337"/>
                </a:stretch>
              </a:blipFill>
              <a:ln w="412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/>
          <p:cNvSpPr txBox="1"/>
          <p:nvPr/>
        </p:nvSpPr>
        <p:spPr>
          <a:xfrm>
            <a:off x="386251" y="4509120"/>
            <a:ext cx="44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KBc</a:t>
            </a:r>
            <a:r>
              <a:rPr lang="ja-JP" altLang="en-US" sz="2400" dirty="0" smtClean="0"/>
              <a:t>代数で構成された解に対して</a:t>
            </a:r>
            <a:endParaRPr kumimoji="1" lang="ja-JP" altLang="en-US" sz="2400" dirty="0"/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7184237" y="2817915"/>
            <a:ext cx="1439863" cy="2025650"/>
            <a:chOff x="3560" y="2443"/>
            <a:chExt cx="1106" cy="1699"/>
          </a:xfrm>
        </p:grpSpPr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3560" y="2443"/>
              <a:ext cx="1106" cy="1644"/>
            </a:xfrm>
            <a:prstGeom prst="can">
              <a:avLst>
                <a:gd name="adj" fmla="val 37161"/>
              </a:avLst>
            </a:prstGeom>
            <a:solidFill>
              <a:srgbClr val="3366FF">
                <a:alpha val="2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6" name="Group 9"/>
            <p:cNvGrpSpPr>
              <a:grpSpLocks/>
            </p:cNvGrpSpPr>
            <p:nvPr/>
          </p:nvGrpSpPr>
          <p:grpSpPr bwMode="auto">
            <a:xfrm rot="3803394">
              <a:off x="3645" y="3946"/>
              <a:ext cx="131" cy="132"/>
              <a:chOff x="1576" y="3379"/>
              <a:chExt cx="567" cy="510"/>
            </a:xfrm>
          </p:grpSpPr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>
                <a:off x="1576" y="3634"/>
                <a:ext cx="5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>
                <a:off x="1859" y="3379"/>
                <a:ext cx="0" cy="5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7" name="Group 12"/>
            <p:cNvGrpSpPr>
              <a:grpSpLocks/>
            </p:cNvGrpSpPr>
            <p:nvPr/>
          </p:nvGrpSpPr>
          <p:grpSpPr bwMode="auto">
            <a:xfrm rot="2646830">
              <a:off x="4212" y="4003"/>
              <a:ext cx="131" cy="139"/>
              <a:chOff x="1576" y="3379"/>
              <a:chExt cx="567" cy="510"/>
            </a:xfrm>
          </p:grpSpPr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1576" y="3634"/>
                <a:ext cx="56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1859" y="3379"/>
                <a:ext cx="0" cy="5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3957" y="2840"/>
              <a:ext cx="85" cy="1248"/>
            </a:xfrm>
            <a:custGeom>
              <a:avLst/>
              <a:gdLst>
                <a:gd name="T0" fmla="*/ 33 w 123"/>
                <a:gd name="T1" fmla="*/ 0 h 1248"/>
                <a:gd name="T2" fmla="*/ 118 w 123"/>
                <a:gd name="T3" fmla="*/ 85 h 1248"/>
                <a:gd name="T4" fmla="*/ 33 w 123"/>
                <a:gd name="T5" fmla="*/ 142 h 1248"/>
                <a:gd name="T6" fmla="*/ 90 w 123"/>
                <a:gd name="T7" fmla="*/ 227 h 1248"/>
                <a:gd name="T8" fmla="*/ 33 w 123"/>
                <a:gd name="T9" fmla="*/ 284 h 1248"/>
                <a:gd name="T10" fmla="*/ 90 w 123"/>
                <a:gd name="T11" fmla="*/ 340 h 1248"/>
                <a:gd name="T12" fmla="*/ 33 w 123"/>
                <a:gd name="T13" fmla="*/ 426 h 1248"/>
                <a:gd name="T14" fmla="*/ 90 w 123"/>
                <a:gd name="T15" fmla="*/ 511 h 1248"/>
                <a:gd name="T16" fmla="*/ 33 w 123"/>
                <a:gd name="T17" fmla="*/ 596 h 1248"/>
                <a:gd name="T18" fmla="*/ 118 w 123"/>
                <a:gd name="T19" fmla="*/ 681 h 1248"/>
                <a:gd name="T20" fmla="*/ 33 w 123"/>
                <a:gd name="T21" fmla="*/ 709 h 1248"/>
                <a:gd name="T22" fmla="*/ 90 w 123"/>
                <a:gd name="T23" fmla="*/ 766 h 1248"/>
                <a:gd name="T24" fmla="*/ 33 w 123"/>
                <a:gd name="T25" fmla="*/ 822 h 1248"/>
                <a:gd name="T26" fmla="*/ 90 w 123"/>
                <a:gd name="T27" fmla="*/ 879 h 1248"/>
                <a:gd name="T28" fmla="*/ 33 w 123"/>
                <a:gd name="T29" fmla="*/ 907 h 1248"/>
                <a:gd name="T30" fmla="*/ 90 w 123"/>
                <a:gd name="T31" fmla="*/ 993 h 1248"/>
                <a:gd name="T32" fmla="*/ 5 w 123"/>
                <a:gd name="T33" fmla="*/ 1049 h 1248"/>
                <a:gd name="T34" fmla="*/ 118 w 123"/>
                <a:gd name="T35" fmla="*/ 1106 h 1248"/>
                <a:gd name="T36" fmla="*/ 33 w 123"/>
                <a:gd name="T37" fmla="*/ 1134 h 1248"/>
                <a:gd name="T38" fmla="*/ 118 w 123"/>
                <a:gd name="T39" fmla="*/ 1191 h 1248"/>
                <a:gd name="T40" fmla="*/ 33 w 123"/>
                <a:gd name="T4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3" h="1248">
                  <a:moveTo>
                    <a:pt x="33" y="0"/>
                  </a:moveTo>
                  <a:cubicBezTo>
                    <a:pt x="75" y="30"/>
                    <a:pt x="118" y="61"/>
                    <a:pt x="118" y="85"/>
                  </a:cubicBezTo>
                  <a:cubicBezTo>
                    <a:pt x="118" y="109"/>
                    <a:pt x="38" y="118"/>
                    <a:pt x="33" y="142"/>
                  </a:cubicBezTo>
                  <a:cubicBezTo>
                    <a:pt x="28" y="166"/>
                    <a:pt x="90" y="203"/>
                    <a:pt x="90" y="227"/>
                  </a:cubicBezTo>
                  <a:cubicBezTo>
                    <a:pt x="90" y="251"/>
                    <a:pt x="33" y="265"/>
                    <a:pt x="33" y="284"/>
                  </a:cubicBezTo>
                  <a:cubicBezTo>
                    <a:pt x="33" y="303"/>
                    <a:pt x="90" y="316"/>
                    <a:pt x="90" y="340"/>
                  </a:cubicBezTo>
                  <a:cubicBezTo>
                    <a:pt x="90" y="364"/>
                    <a:pt x="33" y="398"/>
                    <a:pt x="33" y="426"/>
                  </a:cubicBezTo>
                  <a:cubicBezTo>
                    <a:pt x="33" y="454"/>
                    <a:pt x="90" y="483"/>
                    <a:pt x="90" y="511"/>
                  </a:cubicBezTo>
                  <a:cubicBezTo>
                    <a:pt x="90" y="539"/>
                    <a:pt x="28" y="568"/>
                    <a:pt x="33" y="596"/>
                  </a:cubicBezTo>
                  <a:cubicBezTo>
                    <a:pt x="38" y="624"/>
                    <a:pt x="118" y="662"/>
                    <a:pt x="118" y="681"/>
                  </a:cubicBezTo>
                  <a:cubicBezTo>
                    <a:pt x="118" y="700"/>
                    <a:pt x="38" y="695"/>
                    <a:pt x="33" y="709"/>
                  </a:cubicBezTo>
                  <a:cubicBezTo>
                    <a:pt x="28" y="723"/>
                    <a:pt x="90" y="747"/>
                    <a:pt x="90" y="766"/>
                  </a:cubicBezTo>
                  <a:cubicBezTo>
                    <a:pt x="90" y="785"/>
                    <a:pt x="33" y="803"/>
                    <a:pt x="33" y="822"/>
                  </a:cubicBezTo>
                  <a:cubicBezTo>
                    <a:pt x="33" y="841"/>
                    <a:pt x="90" y="865"/>
                    <a:pt x="90" y="879"/>
                  </a:cubicBezTo>
                  <a:cubicBezTo>
                    <a:pt x="90" y="893"/>
                    <a:pt x="33" y="888"/>
                    <a:pt x="33" y="907"/>
                  </a:cubicBezTo>
                  <a:cubicBezTo>
                    <a:pt x="33" y="926"/>
                    <a:pt x="95" y="969"/>
                    <a:pt x="90" y="993"/>
                  </a:cubicBezTo>
                  <a:cubicBezTo>
                    <a:pt x="85" y="1017"/>
                    <a:pt x="0" y="1030"/>
                    <a:pt x="5" y="1049"/>
                  </a:cubicBezTo>
                  <a:cubicBezTo>
                    <a:pt x="10" y="1068"/>
                    <a:pt x="113" y="1092"/>
                    <a:pt x="118" y="1106"/>
                  </a:cubicBezTo>
                  <a:cubicBezTo>
                    <a:pt x="123" y="1120"/>
                    <a:pt x="33" y="1120"/>
                    <a:pt x="33" y="1134"/>
                  </a:cubicBezTo>
                  <a:cubicBezTo>
                    <a:pt x="33" y="1148"/>
                    <a:pt x="118" y="1172"/>
                    <a:pt x="118" y="1191"/>
                  </a:cubicBezTo>
                  <a:cubicBezTo>
                    <a:pt x="118" y="1210"/>
                    <a:pt x="75" y="1229"/>
                    <a:pt x="33" y="1248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4184" y="3719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800" b="1"/>
                <a:t>c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560" y="3663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800" b="1"/>
                <a:t>c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3702" y="3096"/>
              <a:ext cx="2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2800" b="1">
                  <a:solidFill>
                    <a:srgbClr val="FF3300"/>
                  </a:solidFill>
                </a:rPr>
                <a:t>B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6870515" y="2338100"/>
            <a:ext cx="206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円筒状の相関関数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2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653460"/>
              </p:ext>
            </p:extLst>
          </p:nvPr>
        </p:nvGraphicFramePr>
        <p:xfrm>
          <a:off x="2915816" y="332656"/>
          <a:ext cx="2520280" cy="1216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" name="数式" r:id="rId3" imgW="736560" imgH="355320" progId="Equation.3">
                  <p:embed/>
                </p:oleObj>
              </mc:Choice>
              <mc:Fallback>
                <p:oleObj name="数式" r:id="rId3" imgW="73656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332656"/>
                        <a:ext cx="2520280" cy="1216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684868"/>
              </p:ext>
            </p:extLst>
          </p:nvPr>
        </p:nvGraphicFramePr>
        <p:xfrm>
          <a:off x="467544" y="1772816"/>
          <a:ext cx="8296164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7" name="数式" r:id="rId5" imgW="4025880" imgH="1955520" progId="Equation.3">
                  <p:embed/>
                </p:oleObj>
              </mc:Choice>
              <mc:Fallback>
                <p:oleObj name="数式" r:id="rId5" imgW="4025880" imgH="1955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296164" cy="4032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076056" y="1312883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u</a:t>
            </a:r>
            <a:r>
              <a:rPr lang="en-US" altLang="ja-JP" sz="2400" dirty="0" smtClean="0">
                <a:solidFill>
                  <a:srgbClr val="0070C0"/>
                </a:solidFill>
              </a:rPr>
              <a:t> : interpolating</a:t>
            </a:r>
            <a:r>
              <a:rPr lang="ja-JP" altLang="en-US" sz="2400" dirty="0" smtClean="0">
                <a:solidFill>
                  <a:srgbClr val="0070C0"/>
                </a:solidFill>
              </a:rPr>
              <a:t>　</a:t>
            </a:r>
            <a:r>
              <a:rPr lang="en-US" altLang="ja-JP" sz="2400" dirty="0" smtClean="0">
                <a:solidFill>
                  <a:srgbClr val="0070C0"/>
                </a:solidFill>
              </a:rPr>
              <a:t>parameter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9712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代数の破れ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63888" y="5829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1/K </a:t>
            </a:r>
            <a:r>
              <a:rPr kumimoji="1" lang="ja-JP" altLang="en-US" b="1" dirty="0" smtClean="0"/>
              <a:t>の特異性</a:t>
            </a:r>
            <a:endParaRPr kumimoji="1" lang="ja-JP" altLang="en-US" b="1" dirty="0"/>
          </a:p>
        </p:txBody>
      </p:sp>
      <p:sp>
        <p:nvSpPr>
          <p:cNvPr id="9" name="円/楕円 8"/>
          <p:cNvSpPr/>
          <p:nvPr/>
        </p:nvSpPr>
        <p:spPr>
          <a:xfrm>
            <a:off x="1979712" y="385557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08104" y="44371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古典</a:t>
            </a:r>
            <a:r>
              <a:rPr lang="ja-JP" altLang="en-US" sz="2400" dirty="0" smtClean="0">
                <a:solidFill>
                  <a:srgbClr val="FF0000"/>
                </a:solidFill>
              </a:rPr>
              <a:t>解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の情報はここに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2555776" y="4215616"/>
            <a:ext cx="2880320" cy="5095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8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多重ブレイン解のトポロジカルな構造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47234" y="2060848"/>
                <a:ext cx="304039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ja-JP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~</m:t>
                                    </m:r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ja-JP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 </m:t>
                                    </m:r>
                                    <m:r>
                                      <a:rPr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     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≅0)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ja-JP" altLang="en-US" sz="240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e/>
                                </m:eqArr>
                              </m:e>
                            </m:mr>
                            <m:m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(1/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chemeClr val="bg1">
                                                <a:lumMod val="85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chemeClr val="bg1">
                                                <a:lumMod val="85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chemeClr val="bg1">
                                                <a:lumMod val="85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      </m:t>
                                </m:r>
                                <m:r>
                                  <a:rPr lang="en-US" altLang="ja-JP" sz="240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ja-JP" sz="240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ja-JP" sz="240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≅∞)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34" y="2060848"/>
                <a:ext cx="3040396" cy="1271438"/>
              </a:xfrm>
              <a:prstGeom prst="rect">
                <a:avLst/>
              </a:prstGeom>
              <a:blipFill rotWithShape="1">
                <a:blip r:embed="rId2"/>
                <a:stretch>
                  <a:fillRect r="-280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29374" y="1124744"/>
                <a:ext cx="88731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Ψ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)]=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𝑈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に対してエネルギーと運動方程式は</a:t>
                </a:r>
                <a:endParaRPr kumimoji="1" lang="en-US" altLang="ja-JP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の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詳細に依らず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ja-JP" altLang="en-US" sz="2400" dirty="0" smtClean="0">
                    <a:solidFill>
                      <a:schemeClr val="bg1">
                        <a:lumMod val="85000"/>
                      </a:schemeClr>
                    </a:solidFill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における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振る舞い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だけ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で決まる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4" y="1124744"/>
                <a:ext cx="887313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06" t="-8824"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1259632" y="3574834"/>
            <a:ext cx="7200800" cy="1941712"/>
            <a:chOff x="1259632" y="3861048"/>
            <a:chExt cx="7200800" cy="1941712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3075684" y="3955825"/>
              <a:ext cx="5224315" cy="1846935"/>
              <a:chOff x="2932734" y="4855168"/>
              <a:chExt cx="5224315" cy="18469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テキスト ボックス 6"/>
                  <p:cNvSpPr txBox="1"/>
                  <p:nvPr/>
                </p:nvSpPr>
                <p:spPr>
                  <a:xfrm>
                    <a:off x="2932734" y="5641043"/>
                    <a:ext cx="5224315" cy="106106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ja-JP" altLang="en-US" sz="240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400" i="1" smtClean="0">
                                  <a:latin typeface="Cambria Math"/>
                                  <a:ea typeface="Cambria Math"/>
                                </a:rPr>
                                <m:t>Ψ</m:t>
                              </m:r>
                              <m:r>
                                <a:rPr kumimoji="1" lang="el-GR" altLang="ja-JP" sz="240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d>
                                <m:dPr>
                                  <m:ctrlPr>
                                    <a:rPr kumimoji="1" lang="el-GR" altLang="ja-JP" sz="24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l-GR" altLang="ja-JP" sz="24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kumimoji="1" lang="el-GR" altLang="ja-JP" sz="2400" i="1" smtClean="0">
                                      <a:latin typeface="Cambria Math"/>
                                      <a:ea typeface="Cambria Math"/>
                                    </a:rPr>
                                    <m:t>Ψ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l-GR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Ψ</m:t>
                                      </m:r>
                                    </m:e>
                                    <m:sup>
                                      <m:r>
                                        <a:rPr kumimoji="1"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kumimoji="1" lang="en-US" altLang="ja-JP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kumimoji="1" lang="en-US" altLang="ja-JP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sz="2400" dirty="0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テキスト ボックス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2734" y="5641043"/>
                    <a:ext cx="5224315" cy="106106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グループ化 10"/>
              <p:cNvGrpSpPr/>
              <p:nvPr/>
            </p:nvGrpSpPr>
            <p:grpSpPr>
              <a:xfrm>
                <a:off x="3072385" y="4855168"/>
                <a:ext cx="4470070" cy="970541"/>
                <a:chOff x="3072385" y="4855168"/>
                <a:chExt cx="4470070" cy="970541"/>
              </a:xfrm>
            </p:grpSpPr>
            <p:grpSp>
              <p:nvGrpSpPr>
                <p:cNvPr id="12" name="グループ化 11"/>
                <p:cNvGrpSpPr/>
                <p:nvPr/>
              </p:nvGrpSpPr>
              <p:grpSpPr>
                <a:xfrm>
                  <a:off x="3072385" y="4855168"/>
                  <a:ext cx="4470070" cy="598286"/>
                  <a:chOff x="3050445" y="5007606"/>
                  <a:chExt cx="4470070" cy="59828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テキスト ボックス 14"/>
                      <p:cNvSpPr txBox="1"/>
                      <p:nvPr/>
                    </p:nvSpPr>
                    <p:spPr>
                      <a:xfrm>
                        <a:off x="3050445" y="5007606"/>
                        <a:ext cx="447007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altLang="ja-JP" sz="2400" dirty="0">
                            <a:latin typeface="+mn-ea"/>
                          </a:rPr>
                          <a:t>N</a:t>
                        </a:r>
                        <a14:m>
                          <m:oMath xmlns:m="http://schemas.openxmlformats.org/officeDocument/2006/math">
                            <m:r>
                              <a:rPr kumimoji="1" lang="en-US" altLang="ja-JP" sz="2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24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kumimoji="1" lang="en-US" altLang="ja-JP" sz="24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kumimoji="1" lang="en-US" altLang="ja-JP" sz="24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∞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oMath>
                        </a14:m>
                        <a:endParaRPr kumimoji="1" lang="ja-JP" altLang="en-US" sz="2400" dirty="0">
                          <a:solidFill>
                            <a:schemeClr val="bg1">
                              <a:lumMod val="85000"/>
                            </a:schemeClr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テキスト ボックス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50445" y="5007606"/>
                        <a:ext cx="4470070" cy="461665"/>
                      </a:xfrm>
                      <a:prstGeom prst="rect">
                        <a:avLst/>
                      </a:prstGeom>
                      <a:blipFill rotWithShape="1">
                        <a:blip r:embed="rId5"/>
                        <a:stretch>
                          <a:fillRect l="-2044" t="-15789" b="-2368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6" name="左中かっこ 15"/>
                  <p:cNvSpPr/>
                  <p:nvPr/>
                </p:nvSpPr>
                <p:spPr>
                  <a:xfrm rot="16200000">
                    <a:off x="4393118" y="4820301"/>
                    <a:ext cx="144016" cy="1410324"/>
                  </a:xfrm>
                  <a:prstGeom prst="leftBrace">
                    <a:avLst>
                      <a:gd name="adj1" fmla="val 32645"/>
                      <a:gd name="adj2" fmla="val 50000"/>
                    </a:avLst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左中かっこ 16"/>
                  <p:cNvSpPr/>
                  <p:nvPr/>
                </p:nvSpPr>
                <p:spPr>
                  <a:xfrm rot="16200000">
                    <a:off x="6285274" y="4828722"/>
                    <a:ext cx="144016" cy="1410324"/>
                  </a:xfrm>
                  <a:prstGeom prst="leftBrace">
                    <a:avLst>
                      <a:gd name="adj1" fmla="val 32645"/>
                      <a:gd name="adj2" fmla="val 50000"/>
                    </a:avLst>
                  </a:prstGeom>
                  <a:ln w="158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bg1">
                          <a:lumMod val="85000"/>
                        </a:schemeClr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テキスト ボックス 12"/>
                    <p:cNvSpPr txBox="1"/>
                    <p:nvPr/>
                  </p:nvSpPr>
                  <p:spPr>
                    <a:xfrm>
                      <a:off x="4009252" y="5453454"/>
                      <a:ext cx="8873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𝐾</m:t>
                            </m:r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=0</m:t>
                            </m:r>
                          </m:oMath>
                        </m:oMathPara>
                      </a14:m>
                      <a:endParaRPr kumimoji="1" lang="ja-JP" altLang="en-US" dirty="0"/>
                    </a:p>
                  </p:txBody>
                </p:sp>
              </mc:Choice>
              <mc:Fallback xmlns="">
                <p:sp>
                  <p:nvSpPr>
                    <p:cNvPr id="24" name="テキスト ボックス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09252" y="5453454"/>
                      <a:ext cx="887359" cy="3693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テキスト ボックス 13"/>
                    <p:cNvSpPr txBox="1"/>
                    <p:nvPr/>
                  </p:nvSpPr>
                  <p:spPr>
                    <a:xfrm>
                      <a:off x="5927527" y="5456377"/>
                      <a:ext cx="9033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𝐾</m:t>
                            </m:r>
                            <m:r>
                              <a:rPr kumimoji="1" lang="en-US" altLang="ja-JP" b="0" i="1" smtClean="0"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atin typeface="Cambria Math"/>
                              </a:rPr>
                              <m:t>=∞</m:t>
                            </m:r>
                          </m:oMath>
                        </m:oMathPara>
                      </a14:m>
                      <a:endParaRPr kumimoji="1" lang="ja-JP" alt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テキスト ボックス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7527" y="5456377"/>
                      <a:ext cx="903389" cy="36933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3" name="テキスト ボックス 2"/>
            <p:cNvSpPr txBox="1"/>
            <p:nvPr/>
          </p:nvSpPr>
          <p:spPr>
            <a:xfrm>
              <a:off x="1515431" y="3966638"/>
              <a:ext cx="1065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Energy</a:t>
              </a:r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515431" y="4926366"/>
              <a:ext cx="1560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EOM-test</a:t>
              </a:r>
              <a:endParaRPr kumimoji="1" lang="ja-JP" altLang="en-US" sz="2400" dirty="0"/>
            </a:p>
          </p:txBody>
        </p:sp>
        <p:sp>
          <p:nvSpPr>
            <p:cNvPr id="4" name="角丸四角形 3"/>
            <p:cNvSpPr/>
            <p:nvPr/>
          </p:nvSpPr>
          <p:spPr>
            <a:xfrm>
              <a:off x="1259632" y="3861048"/>
              <a:ext cx="7200800" cy="1728192"/>
            </a:xfrm>
            <a:prstGeom prst="roundRect">
              <a:avLst/>
            </a:prstGeom>
            <a:noFill/>
            <a:ln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59632" y="5516546"/>
                <a:ext cx="70041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0" dirty="0" smtClean="0"/>
                  <a:t>Anomaly term: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ja-JP" altLang="en-US" sz="2400" dirty="0" smtClean="0"/>
                  <a:t>   </a:t>
                </a:r>
                <a:r>
                  <a:rPr kumimoji="1" lang="en-US" altLang="ja-JP" sz="2400" dirty="0" smtClean="0"/>
                  <a:t>for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=0,±1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16546"/>
                <a:ext cx="7004156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393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1259632" y="6179135"/>
            <a:ext cx="666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N</a:t>
            </a:r>
            <a:r>
              <a:rPr kumimoji="1" lang="ja-JP" altLang="en-US" sz="2800" dirty="0" smtClean="0"/>
              <a:t>は</a:t>
            </a:r>
            <a:r>
              <a:rPr kumimoji="1" lang="en-US" altLang="ja-JP" sz="2800" dirty="0" err="1" smtClean="0"/>
              <a:t>KBc</a:t>
            </a:r>
            <a:r>
              <a:rPr kumimoji="1" lang="ja-JP" altLang="en-US" sz="2800" dirty="0" smtClean="0"/>
              <a:t>多様体上の</a:t>
            </a:r>
            <a:r>
              <a:rPr kumimoji="1" lang="en-US" altLang="ja-JP" sz="2800" dirty="0" smtClean="0"/>
              <a:t>winding</a:t>
            </a:r>
            <a:r>
              <a:rPr kumimoji="1" lang="ja-JP" altLang="en-US" sz="2800" dirty="0" smtClean="0"/>
              <a:t>数か？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708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多重ブレイン解のトポロジカルな構造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554604" y="1988840"/>
                <a:ext cx="304039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altLang="ja-JP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</m:d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~</m:t>
                                    </m:r>
                                    <m:sSup>
                                      <m:sSupPr>
                                        <m:ctrlP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𝐾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altLang="ja-JP" sz="24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 </m:t>
                                    </m:r>
                                    <m:r>
                                      <a:rPr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      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  <m:r>
                                      <a:rPr lang="en-US" altLang="ja-JP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≅0)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ja-JP" altLang="en-US" sz="2400" dirty="0">
                                        <a:solidFill>
                                          <a:schemeClr val="tx1"/>
                                        </a:solidFill>
                                      </a:rPr>
                                      <m:t> </m:t>
                                    </m:r>
                                  </m:e>
                                  <m:e/>
                                </m:eqArr>
                              </m:e>
                            </m:mr>
                            <m:m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d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~</m:t>
                                </m:r>
                                <m:sSup>
                                  <m:sSup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(1/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kumimoji="1" lang="en-US" altLang="ja-JP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∞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      </m:t>
                                </m:r>
                                <m: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≅∞)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604" y="1988840"/>
                <a:ext cx="3040396" cy="1271438"/>
              </a:xfrm>
              <a:prstGeom prst="rect">
                <a:avLst/>
              </a:prstGeom>
              <a:blipFill rotWithShape="1">
                <a:blip r:embed="rId2"/>
                <a:stretch>
                  <a:fillRect r="-280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3072836" y="3588035"/>
            <a:ext cx="5224315" cy="1846935"/>
            <a:chOff x="2932734" y="4855168"/>
            <a:chExt cx="5224315" cy="1846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2932734" y="5641043"/>
                  <a:ext cx="5224315" cy="10610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ja-JP" altLang="en-US" sz="240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Ψ</m:t>
                            </m:r>
                            <m:r>
                              <a:rPr kumimoji="1" lang="el-GR" altLang="ja-JP" sz="240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d>
                              <m:dPr>
                                <m:ctrlPr>
                                  <a:rPr kumimoji="1" lang="el-GR" altLang="ja-JP" sz="24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l-GR" altLang="ja-JP" sz="240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kumimoji="1" lang="el-GR" altLang="ja-JP" sz="2400" i="1" smtClean="0">
                                    <a:latin typeface="Cambria Math"/>
                                    <a:ea typeface="Cambria Math"/>
                                  </a:rPr>
                                  <m:t>Ψ</m:t>
                                </m:r>
                                <m: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l-GR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Ψ</m:t>
                                    </m:r>
                                  </m:e>
                                  <m:sup>
                                    <m:r>
                                      <a:rPr kumimoji="1" lang="en-US" altLang="ja-JP" sz="24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734" y="5641043"/>
                  <a:ext cx="5224315" cy="10610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/>
            <p:cNvGrpSpPr/>
            <p:nvPr/>
          </p:nvGrpSpPr>
          <p:grpSpPr>
            <a:xfrm>
              <a:off x="3072385" y="4855168"/>
              <a:ext cx="4470070" cy="970541"/>
              <a:chOff x="3072385" y="4855168"/>
              <a:chExt cx="4470070" cy="970541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3072385" y="4855168"/>
                <a:ext cx="4470070" cy="598286"/>
                <a:chOff x="3050445" y="5007606"/>
                <a:chExt cx="4470070" cy="5982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テキスト ボックス 14"/>
                    <p:cNvSpPr txBox="1"/>
                    <p:nvPr/>
                  </p:nvSpPr>
                  <p:spPr>
                    <a:xfrm>
                      <a:off x="3050445" y="5007606"/>
                      <a:ext cx="447007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altLang="ja-JP" sz="2400" dirty="0">
                          <a:latin typeface="+mn-ea"/>
                        </a:rPr>
                        <a:t>N</a:t>
                      </a:r>
                      <a14:m>
                        <m:oMath xmlns:m="http://schemas.openxmlformats.org/officeDocument/2006/math">
                          <m:r>
                            <a:rPr kumimoji="1" lang="en-US" altLang="ja-JP" sz="2400" b="0" i="0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a14:m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テキスト ボックス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50445" y="5007606"/>
                      <a:ext cx="4470070" cy="461665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l="-2044" t="-15789" b="-236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左中かっこ 15"/>
                <p:cNvSpPr/>
                <p:nvPr/>
              </p:nvSpPr>
              <p:spPr>
                <a:xfrm rot="16200000">
                  <a:off x="4393118" y="4820301"/>
                  <a:ext cx="144016" cy="1410324"/>
                </a:xfrm>
                <a:prstGeom prst="leftBrace">
                  <a:avLst>
                    <a:gd name="adj1" fmla="val 32645"/>
                    <a:gd name="adj2" fmla="val 50000"/>
                  </a:avLst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左中かっこ 16"/>
                <p:cNvSpPr/>
                <p:nvPr/>
              </p:nvSpPr>
              <p:spPr>
                <a:xfrm rot="16200000">
                  <a:off x="6285274" y="4828722"/>
                  <a:ext cx="144016" cy="1410324"/>
                </a:xfrm>
                <a:prstGeom prst="leftBrace">
                  <a:avLst>
                    <a:gd name="adj1" fmla="val 32645"/>
                    <a:gd name="adj2" fmla="val 50000"/>
                  </a:avLst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4009252" y="5453454"/>
                    <a:ext cx="88735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=0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24" name="テキスト ボックス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9252" y="5453454"/>
                    <a:ext cx="887359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テキスト ボックス 13"/>
                  <p:cNvSpPr txBox="1"/>
                  <p:nvPr/>
                </p:nvSpPr>
                <p:spPr>
                  <a:xfrm>
                    <a:off x="5927527" y="5456377"/>
                    <a:ext cx="9033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=∞</m:t>
                          </m:r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25" name="テキスト ボックス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7527" y="5456377"/>
                    <a:ext cx="903389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229374" y="951044"/>
                <a:ext cx="88731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Ψ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)]=</m:t>
                    </m:r>
                    <m:r>
                      <a:rPr kumimoji="1" lang="en-US" altLang="ja-JP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𝑈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sSup>
                      <m:sSup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p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2400" dirty="0" smtClean="0">
                    <a:solidFill>
                      <a:schemeClr val="tx1"/>
                    </a:solidFill>
                  </a:rPr>
                  <a:t>に対してエネルギーと運動方程式は</a:t>
                </a:r>
                <a:endParaRPr kumimoji="1" lang="en-US" altLang="ja-JP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の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詳細に依らず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における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振る舞い</a:t>
                </a:r>
                <a:r>
                  <a:rPr lang="ja-JP" altLang="en-US" sz="2400" dirty="0">
                    <a:solidFill>
                      <a:srgbClr val="FF0000"/>
                    </a:solidFill>
                  </a:rPr>
                  <a:t>だけ</a:t>
                </a:r>
                <a:r>
                  <a:rPr lang="ja-JP" altLang="en-US" sz="2400" dirty="0" smtClean="0">
                    <a:solidFill>
                      <a:srgbClr val="FF0000"/>
                    </a:solidFill>
                  </a:rPr>
                  <a:t>で決まる</a:t>
                </a:r>
                <a:endParaRPr lang="ja-JP" altLang="en-US" sz="2400" dirty="0">
                  <a:solidFill>
                    <a:srgbClr val="FF0000"/>
                  </a:solidFill>
                </a:endParaRPr>
              </a:p>
              <a:p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74" y="951044"/>
                <a:ext cx="8873135" cy="1200329"/>
              </a:xfrm>
              <a:prstGeom prst="rect">
                <a:avLst/>
              </a:prstGeom>
              <a:blipFill rotWithShape="1">
                <a:blip r:embed="rId12"/>
                <a:stretch>
                  <a:fillRect l="-206" t="-6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512583" y="3598848"/>
            <a:ext cx="106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Energy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12583" y="4558576"/>
            <a:ext cx="1560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EOM-test</a:t>
            </a:r>
            <a:endParaRPr kumimoji="1" lang="ja-JP" altLang="en-US" sz="2400" dirty="0"/>
          </a:p>
        </p:txBody>
      </p:sp>
      <p:sp>
        <p:nvSpPr>
          <p:cNvPr id="4" name="角丸四角形 3"/>
          <p:cNvSpPr/>
          <p:nvPr/>
        </p:nvSpPr>
        <p:spPr>
          <a:xfrm>
            <a:off x="1256784" y="3493258"/>
            <a:ext cx="7200800" cy="1728192"/>
          </a:xfrm>
          <a:prstGeom prst="roundRect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489489" y="5301208"/>
                <a:ext cx="67353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b="0" dirty="0" smtClean="0"/>
                  <a:t>Anomaly tern: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ja-JP" altLang="en-US" sz="2400" dirty="0" smtClean="0"/>
                  <a:t>   </a:t>
                </a:r>
                <a:r>
                  <a:rPr kumimoji="1" lang="en-US" altLang="ja-JP" sz="2400" dirty="0" smtClean="0"/>
                  <a:t>for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=0,±1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89" y="5301208"/>
                <a:ext cx="6735389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357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420219" y="6168247"/>
                <a:ext cx="43513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𝑲</m:t>
                    </m:r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800" b="1" dirty="0">
                    <a:solidFill>
                      <a:srgbClr val="FF0000"/>
                    </a:solidFill>
                  </a:rPr>
                  <a:t>と </a:t>
                </a:r>
                <a14:m>
                  <m:oMath xmlns:m="http://schemas.openxmlformats.org/officeDocument/2006/math"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𝑲</m:t>
                    </m:r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800" b="1" dirty="0" smtClean="0">
                    <a:solidFill>
                      <a:srgbClr val="FF0000"/>
                    </a:solidFill>
                  </a:rPr>
                  <a:t>の等価性</a:t>
                </a:r>
                <a:r>
                  <a:rPr kumimoji="1" lang="ja-JP" altLang="en-US" sz="2800" b="1" dirty="0" smtClean="0">
                    <a:solidFill>
                      <a:srgbClr val="FF0000"/>
                    </a:solidFill>
                  </a:rPr>
                  <a:t>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219" y="6168247"/>
                <a:ext cx="4351323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6279" b="-267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/>
          <p:cNvGrpSpPr/>
          <p:nvPr/>
        </p:nvGrpSpPr>
        <p:grpSpPr>
          <a:xfrm>
            <a:off x="1719154" y="6121622"/>
            <a:ext cx="634854" cy="616470"/>
            <a:chOff x="248568" y="3701184"/>
            <a:chExt cx="634854" cy="616470"/>
          </a:xfrm>
        </p:grpSpPr>
        <p:sp>
          <p:nvSpPr>
            <p:cNvPr id="8" name="円/楕円 7"/>
            <p:cNvSpPr/>
            <p:nvPr/>
          </p:nvSpPr>
          <p:spPr>
            <a:xfrm>
              <a:off x="248568" y="3701184"/>
              <a:ext cx="634854" cy="61647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95536" y="3717032"/>
              <a:ext cx="340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rgbClr val="FF0000"/>
                  </a:solidFill>
                </a:rPr>
                <a:t>!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89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</p:spPr>
            <p:txBody>
              <a:bodyPr>
                <a:normAutofit fontScale="90000"/>
              </a:bodyPr>
              <a:lstStyle/>
              <a:p>
                <a:r>
                  <a:rPr lang="ja-JP" altLang="en-US" sz="4000" dirty="0"/>
                  <a:t>多重</a:t>
                </a:r>
                <a:r>
                  <a:rPr lang="ja-JP" altLang="en-US" sz="4000" dirty="0" smtClean="0"/>
                  <a:t>ブレイン解を与える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/>
                      </a:rPr>
                      <m:t>𝐺</m:t>
                    </m:r>
                    <m:r>
                      <a:rPr kumimoji="1" lang="en-US" altLang="ja-JP" sz="4000" b="0" i="1" smtClean="0">
                        <a:latin typeface="Cambria Math"/>
                      </a:rPr>
                      <m:t>(</m:t>
                    </m:r>
                    <m:r>
                      <a:rPr kumimoji="1" lang="en-US" altLang="ja-JP" sz="4000" b="0" i="1" smtClean="0">
                        <a:latin typeface="Cambria Math"/>
                      </a:rPr>
                      <m:t>𝐾</m:t>
                    </m:r>
                    <m:r>
                      <a:rPr kumimoji="1" lang="en-US" altLang="ja-JP" sz="4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4000" dirty="0" smtClean="0"/>
                  <a:t>の例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34082"/>
              </a:xfrm>
              <a:blipFill rotWithShape="1">
                <a:blip r:embed="rId2"/>
                <a:stretch>
                  <a:fillRect t="-19231" b="-32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894726" y="1588829"/>
                <a:ext cx="13682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𝐺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26" y="1588829"/>
                <a:ext cx="136823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3969206" y="1157942"/>
                <a:ext cx="19054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/>
                  <a:t>Singularity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06" y="1157942"/>
                <a:ext cx="190541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6390" t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87637" y="2355664"/>
                <a:ext cx="2421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/(1+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37" y="2355664"/>
                <a:ext cx="242133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7283266" y="2463143"/>
                <a:ext cx="9395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266" y="2463143"/>
                <a:ext cx="93950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886928" y="4179148"/>
                <a:ext cx="1478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1+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28" y="4179148"/>
                <a:ext cx="1478545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7549292" y="3538400"/>
                <a:ext cx="596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292" y="3538400"/>
                <a:ext cx="596334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380493" y="5473868"/>
                <a:ext cx="26356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(1+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3" y="5473868"/>
                <a:ext cx="2635621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7673657" y="5425587"/>
                <a:ext cx="465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657" y="5425587"/>
                <a:ext cx="46542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519354" y="2986363"/>
                <a:ext cx="2341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1/(1+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4" y="2986363"/>
                <a:ext cx="2341605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7283266" y="3002838"/>
                <a:ext cx="9395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266" y="3002838"/>
                <a:ext cx="939502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コネクタ 63"/>
          <p:cNvCxnSpPr/>
          <p:nvPr/>
        </p:nvCxnSpPr>
        <p:spPr>
          <a:xfrm>
            <a:off x="453449" y="2186594"/>
            <a:ext cx="8295015" cy="430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3181929" y="1485364"/>
            <a:ext cx="21058" cy="5111988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53449" y="6597352"/>
            <a:ext cx="8367023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646505" y="3608993"/>
                <a:ext cx="19593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1+1/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05" y="3608993"/>
                <a:ext cx="1959392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311861" y="4828976"/>
                <a:ext cx="26356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(1+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1" y="4828976"/>
                <a:ext cx="263562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4327147" y="2463143"/>
                <a:ext cx="10962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(1 ,0)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147" y="2463143"/>
                <a:ext cx="1096289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4287172" y="3027770"/>
                <a:ext cx="11480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(0 ,1)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172" y="3027770"/>
                <a:ext cx="114802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4039768" y="3509583"/>
                <a:ext cx="1671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(−1 ,0)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68" y="3509583"/>
                <a:ext cx="1671048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3963078" y="4175082"/>
                <a:ext cx="17477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(0 ,−1)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78" y="4175082"/>
                <a:ext cx="1747738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4197243" y="4845145"/>
                <a:ext cx="1327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(1 ,1)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43" y="4845145"/>
                <a:ext cx="1327880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3963079" y="5442800"/>
                <a:ext cx="1633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(−1 ,−1)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79" y="5442800"/>
                <a:ext cx="1633144" cy="52322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7542752" y="4175082"/>
                <a:ext cx="5963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752" y="4175082"/>
                <a:ext cx="596334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7440942" y="4845145"/>
                <a:ext cx="465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942" y="4845145"/>
                <a:ext cx="465429" cy="523220"/>
              </a:xfrm>
              <a:prstGeom prst="rect">
                <a:avLst/>
              </a:prstGeom>
              <a:blipFill rotWithShape="1">
                <a:blip r:embed="rId22"/>
                <a:stretch>
                  <a:fillRect r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7579658" y="1583265"/>
            <a:ext cx="53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N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79980" y="6059545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80" y="6059545"/>
                <a:ext cx="492443" cy="52322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/>
          <p:cNvCxnSpPr/>
          <p:nvPr/>
        </p:nvCxnSpPr>
        <p:spPr>
          <a:xfrm>
            <a:off x="6948264" y="1456652"/>
            <a:ext cx="21058" cy="514070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100942" y="6074132"/>
                <a:ext cx="1520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(1 , −1) 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942" y="6074132"/>
                <a:ext cx="1520481" cy="52322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695080" y="6056313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080" y="6056313"/>
                <a:ext cx="465192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568373" y="2482483"/>
            <a:ext cx="17313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FF0000"/>
                </a:solidFill>
              </a:rPr>
              <a:t>Erler&amp;Schnabl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円弧 4"/>
          <p:cNvSpPr/>
          <p:nvPr/>
        </p:nvSpPr>
        <p:spPr>
          <a:xfrm>
            <a:off x="7794095" y="2686718"/>
            <a:ext cx="703061" cy="632239"/>
          </a:xfrm>
          <a:prstGeom prst="arc">
            <a:avLst>
              <a:gd name="adj1" fmla="val 16200000"/>
              <a:gd name="adj2" fmla="val 5490446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27676" y="2252190"/>
            <a:ext cx="124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Inv. </a:t>
            </a:r>
            <a:r>
              <a:rPr lang="en-US" altLang="ja-JP" sz="2000" b="1" dirty="0" err="1" smtClean="0">
                <a:solidFill>
                  <a:srgbClr val="FF0000"/>
                </a:solidFill>
              </a:rPr>
              <a:t>symm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円弧 35"/>
          <p:cNvSpPr/>
          <p:nvPr/>
        </p:nvSpPr>
        <p:spPr>
          <a:xfrm>
            <a:off x="8145625" y="4828976"/>
            <a:ext cx="498228" cy="495388"/>
          </a:xfrm>
          <a:prstGeom prst="arc">
            <a:avLst>
              <a:gd name="adj1" fmla="val 11541301"/>
              <a:gd name="adj2" fmla="val 9456241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6214" y="332656"/>
            <a:ext cx="4533154" cy="63408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弦の場の理論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0113" y="1665598"/>
            <a:ext cx="83597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弦理論には原理が無い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固定された背景時空中の</a:t>
            </a:r>
            <a:r>
              <a:rPr kumimoji="1" lang="en-US" altLang="ja-JP" sz="2400" dirty="0" smtClean="0"/>
              <a:t>on-shell</a:t>
            </a:r>
            <a:r>
              <a:rPr kumimoji="1" lang="ja-JP" altLang="en-US" sz="2400" dirty="0" smtClean="0"/>
              <a:t>振幅の摂動論的</a:t>
            </a:r>
            <a:r>
              <a:rPr lang="ja-JP" altLang="en-US" sz="2400" dirty="0" smtClean="0"/>
              <a:t>ルール</a:t>
            </a:r>
            <a:r>
              <a:rPr kumimoji="1" lang="ja-JP" altLang="en-US" sz="2400" dirty="0" smtClean="0"/>
              <a:t>　　</a:t>
            </a:r>
            <a:endParaRPr kumimoji="1" lang="en-US" altLang="ja-JP" sz="2400" dirty="0" smtClean="0"/>
          </a:p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「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弦の場の理論」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弦</a:t>
            </a:r>
            <a:r>
              <a:rPr lang="ja-JP" altLang="en-US" sz="2400" dirty="0"/>
              <a:t>理論の</a:t>
            </a:r>
            <a:r>
              <a:rPr lang="en-US" altLang="ja-JP" sz="2400" dirty="0" smtClean="0"/>
              <a:t>off-shell</a:t>
            </a:r>
            <a:r>
              <a:rPr lang="ja-JP" altLang="en-US" sz="2400" dirty="0" smtClean="0"/>
              <a:t>かつ非摂動論的定式化</a:t>
            </a:r>
            <a:endParaRPr lang="en-US" altLang="ja-JP" sz="24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490823" y="180005"/>
            <a:ext cx="2151913" cy="1201699"/>
            <a:chOff x="5441586" y="128245"/>
            <a:chExt cx="2151913" cy="1201699"/>
          </a:xfrm>
        </p:grpSpPr>
        <p:sp>
          <p:nvSpPr>
            <p:cNvPr id="6" name="フリーフォーム 5"/>
            <p:cNvSpPr/>
            <p:nvPr/>
          </p:nvSpPr>
          <p:spPr>
            <a:xfrm>
              <a:off x="5441586" y="578011"/>
              <a:ext cx="2130136" cy="662179"/>
            </a:xfrm>
            <a:custGeom>
              <a:avLst/>
              <a:gdLst>
                <a:gd name="connsiteX0" fmla="*/ 0 w 2130136"/>
                <a:gd name="connsiteY0" fmla="*/ 510691 h 662179"/>
                <a:gd name="connsiteX1" fmla="*/ 540327 w 2130136"/>
                <a:gd name="connsiteY1" fmla="*/ 1537 h 662179"/>
                <a:gd name="connsiteX2" fmla="*/ 1444336 w 2130136"/>
                <a:gd name="connsiteY2" fmla="*/ 656164 h 662179"/>
                <a:gd name="connsiteX3" fmla="*/ 2130136 w 2130136"/>
                <a:gd name="connsiteY3" fmla="*/ 344437 h 662179"/>
                <a:gd name="connsiteX4" fmla="*/ 2130136 w 2130136"/>
                <a:gd name="connsiteY4" fmla="*/ 344437 h 66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0136" h="662179">
                  <a:moveTo>
                    <a:pt x="0" y="510691"/>
                  </a:moveTo>
                  <a:cubicBezTo>
                    <a:pt x="149802" y="243991"/>
                    <a:pt x="299604" y="-22708"/>
                    <a:pt x="540327" y="1537"/>
                  </a:cubicBezTo>
                  <a:cubicBezTo>
                    <a:pt x="781050" y="25782"/>
                    <a:pt x="1179368" y="599014"/>
                    <a:pt x="1444336" y="656164"/>
                  </a:cubicBezTo>
                  <a:cubicBezTo>
                    <a:pt x="1709304" y="713314"/>
                    <a:pt x="2130136" y="344437"/>
                    <a:pt x="2130136" y="344437"/>
                  </a:cubicBezTo>
                  <a:lnTo>
                    <a:pt x="2130136" y="344437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6633774" y="455973"/>
              <a:ext cx="576064" cy="370130"/>
            </a:xfrm>
            <a:prstGeom prst="straightConnector1">
              <a:avLst/>
            </a:prstGeom>
            <a:ln w="19050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7233459" y="128245"/>
                  <a:ext cx="360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ja-JP" altLang="en-US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459" y="128245"/>
                  <a:ext cx="36004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085" t="-19737" r="-32203" b="-92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フリーフォーム 11"/>
            <p:cNvSpPr/>
            <p:nvPr/>
          </p:nvSpPr>
          <p:spPr>
            <a:xfrm>
              <a:off x="5499464" y="488256"/>
              <a:ext cx="1870364" cy="841688"/>
            </a:xfrm>
            <a:custGeom>
              <a:avLst/>
              <a:gdLst>
                <a:gd name="connsiteX0" fmla="*/ 0 w 1870364"/>
                <a:gd name="connsiteY0" fmla="*/ 41588 h 841688"/>
                <a:gd name="connsiteX1" fmla="*/ 613064 w 1870364"/>
                <a:gd name="connsiteY1" fmla="*/ 810515 h 841688"/>
                <a:gd name="connsiteX2" fmla="*/ 1309255 w 1870364"/>
                <a:gd name="connsiteY2" fmla="*/ 24 h 841688"/>
                <a:gd name="connsiteX3" fmla="*/ 1870364 w 1870364"/>
                <a:gd name="connsiteY3" fmla="*/ 841688 h 841688"/>
                <a:gd name="connsiteX4" fmla="*/ 1870364 w 1870364"/>
                <a:gd name="connsiteY4" fmla="*/ 841688 h 84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4" h="841688">
                  <a:moveTo>
                    <a:pt x="0" y="41588"/>
                  </a:moveTo>
                  <a:cubicBezTo>
                    <a:pt x="197427" y="429515"/>
                    <a:pt x="394855" y="817442"/>
                    <a:pt x="613064" y="810515"/>
                  </a:cubicBezTo>
                  <a:cubicBezTo>
                    <a:pt x="831273" y="803588"/>
                    <a:pt x="1099705" y="-5172"/>
                    <a:pt x="1309255" y="24"/>
                  </a:cubicBezTo>
                  <a:cubicBezTo>
                    <a:pt x="1518805" y="5220"/>
                    <a:pt x="1870364" y="841688"/>
                    <a:pt x="1870364" y="841688"/>
                  </a:cubicBezTo>
                  <a:lnTo>
                    <a:pt x="1870364" y="841688"/>
                  </a:lnTo>
                </a:path>
              </a:pathLst>
            </a:custGeom>
            <a:noFill/>
            <a:ln w="25400">
              <a:solidFill>
                <a:srgbClr val="00B0F0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5841686" y="589910"/>
              <a:ext cx="0" cy="5141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6" idx="1"/>
            </p:cNvCxnSpPr>
            <p:nvPr/>
          </p:nvCxnSpPr>
          <p:spPr>
            <a:xfrm>
              <a:off x="5981913" y="579548"/>
              <a:ext cx="3789" cy="66064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6201726" y="730527"/>
              <a:ext cx="0" cy="49618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6705782" y="579548"/>
              <a:ext cx="0" cy="58696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>
              <a:off x="6859948" y="501758"/>
              <a:ext cx="30929" cy="7384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7065822" y="732004"/>
              <a:ext cx="0" cy="4947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円/楕円 31"/>
            <p:cNvSpPr/>
            <p:nvPr/>
          </p:nvSpPr>
          <p:spPr>
            <a:xfrm>
              <a:off x="6362638" y="826103"/>
              <a:ext cx="144016" cy="165994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二等辺三角形 14"/>
          <p:cNvSpPr/>
          <p:nvPr/>
        </p:nvSpPr>
        <p:spPr>
          <a:xfrm rot="5400000">
            <a:off x="699630" y="2566242"/>
            <a:ext cx="200050" cy="180020"/>
          </a:xfrm>
          <a:prstGeom prst="triangle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215699" y="3911285"/>
            <a:ext cx="8784976" cy="1950115"/>
            <a:chOff x="215699" y="3911285"/>
            <a:chExt cx="8784976" cy="1950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215699" y="3911285"/>
                  <a:ext cx="878497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400" b="1" dirty="0" smtClean="0"/>
                    <a:t>力学変数：「</a:t>
                  </a:r>
                  <a:r>
                    <a:rPr lang="ja-JP" altLang="en-US" sz="2400" b="1" dirty="0"/>
                    <a:t>弦の場</a:t>
                  </a:r>
                  <a:r>
                    <a:rPr lang="ja-JP" altLang="en-US" sz="2400" b="1" dirty="0" smtClean="0"/>
                    <a:t>」</a:t>
                  </a:r>
                  <a:endParaRPr lang="en-US" altLang="ja-JP" sz="2400" b="1" dirty="0"/>
                </a:p>
                <a:p>
                  <a:r>
                    <a:rPr lang="ja-JP" altLang="en-US" sz="2400" dirty="0" smtClean="0"/>
                    <a:t>弦</a:t>
                  </a:r>
                  <a:r>
                    <a:rPr lang="ja-JP" altLang="en-US" sz="2400" dirty="0"/>
                    <a:t>の配</a:t>
                  </a:r>
                  <a:r>
                    <a:rPr lang="ja-JP" altLang="en-US" sz="2400" dirty="0" smtClean="0"/>
                    <a:t>位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ja-JP" altLang="en-US" sz="2400" i="1" smtClean="0"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/>
                        </a:rPr>
                        <m:t>(</m:t>
                      </m:r>
                      <m:r>
                        <a:rPr lang="ja-JP" alt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ja-JP" altLang="en-US" sz="2400" b="0" i="1" smtClean="0">
                          <a:latin typeface="Cambria Math"/>
                        </a:rPr>
                        <m:t>𝜏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=0)</m:t>
                      </m:r>
                    </m:oMath>
                  </a14:m>
                  <a:r>
                    <a:rPr lang="ja-JP" altLang="en-US" sz="2400" dirty="0" smtClean="0"/>
                    <a:t> を</a:t>
                  </a:r>
                  <a:r>
                    <a:rPr lang="ja-JP" altLang="en-US" sz="2400" dirty="0"/>
                    <a:t>引数に持つ汎</a:t>
                  </a:r>
                  <a:r>
                    <a:rPr lang="ja-JP" altLang="en-US" sz="2400" dirty="0" smtClean="0"/>
                    <a:t>関数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240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[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ja-JP" alt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),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),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a14:m>
                  <a:endParaRPr lang="en-US" altLang="ja-JP" sz="2400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ja-JP" altLang="en-US" sz="2400" dirty="0" smtClean="0"/>
                    <a:t>弦の配位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ja-JP" altLang="en-US" sz="2400" i="1" smtClean="0"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/>
                        </a:rPr>
                        <m:t>(</m:t>
                      </m:r>
                      <m:r>
                        <a:rPr lang="ja-JP" altLang="en-US" sz="2400" b="0" i="1" smtClean="0">
                          <a:latin typeface="Cambria Math"/>
                        </a:rPr>
                        <m:t>𝜎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ja-JP" altLang="en-US" sz="2400" dirty="0" smtClean="0"/>
                    <a:t>の生成消滅</a:t>
                  </a:r>
                  <a:endParaRPr lang="en-US" altLang="ja-JP" sz="2400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699" y="3911285"/>
                  <a:ext cx="8784976" cy="138499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041" t="-5286" b="-308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テキスト ボックス 38"/>
            <p:cNvSpPr txBox="1"/>
            <p:nvPr/>
          </p:nvSpPr>
          <p:spPr>
            <a:xfrm>
              <a:off x="1408108" y="5399735"/>
              <a:ext cx="6003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70C0"/>
                  </a:solidFill>
                </a:rPr>
                <a:t>(</a:t>
              </a:r>
              <a:r>
                <a:rPr kumimoji="1" lang="ja-JP" altLang="en-US" sz="2400" dirty="0" smtClean="0">
                  <a:solidFill>
                    <a:srgbClr val="0070C0"/>
                  </a:solidFill>
                </a:rPr>
                <a:t>開弦、閉弦、巻きついた弦、超弦</a:t>
              </a:r>
              <a:r>
                <a:rPr lang="ja-JP" altLang="en-US" sz="2400" dirty="0" err="1">
                  <a:solidFill>
                    <a:srgbClr val="0070C0"/>
                  </a:solidFill>
                </a:rPr>
                <a:t>、、、</a:t>
              </a:r>
              <a:r>
                <a:rPr kumimoji="1" lang="en-US" altLang="ja-JP" sz="2400" dirty="0" smtClean="0">
                  <a:solidFill>
                    <a:srgbClr val="0070C0"/>
                  </a:solidFill>
                </a:rPr>
                <a:t>)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41" name="直線コネクタ 40"/>
            <p:cNvCxnSpPr/>
            <p:nvPr/>
          </p:nvCxnSpPr>
          <p:spPr>
            <a:xfrm>
              <a:off x="316932" y="4725144"/>
              <a:ext cx="2929589" cy="394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円/楕円 42"/>
            <p:cNvSpPr/>
            <p:nvPr/>
          </p:nvSpPr>
          <p:spPr>
            <a:xfrm>
              <a:off x="1408108" y="5399735"/>
              <a:ext cx="930674" cy="426767"/>
            </a:xfrm>
            <a:prstGeom prst="ellipse">
              <a:avLst/>
            </a:prstGeom>
            <a:solidFill>
              <a:srgbClr val="FFCCFF">
                <a:alpha val="29000"/>
              </a:srgbClr>
            </a:solidFill>
            <a:ln>
              <a:solidFill>
                <a:srgbClr val="FF3399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>
              <a:off x="889665" y="5687056"/>
              <a:ext cx="418991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897587" y="4729084"/>
              <a:ext cx="0" cy="927196"/>
            </a:xfrm>
            <a:prstGeom prst="line">
              <a:avLst/>
            </a:pr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7213471" y="4941392"/>
            <a:ext cx="193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世界面ゴースト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90783" y="5955288"/>
                <a:ext cx="82887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※</a:t>
                </a:r>
                <a:r>
                  <a:rPr kumimoji="1" lang="ja-JP" altLang="en-US" sz="2000" dirty="0" smtClean="0"/>
                  <a:t>　</a:t>
                </a:r>
                <a:r>
                  <a:rPr lang="ja-JP" altLang="en-US" sz="2000" dirty="0"/>
                  <a:t>共</a:t>
                </a:r>
                <a:r>
                  <a:rPr lang="ja-JP" altLang="en-US" sz="2000" dirty="0" smtClean="0"/>
                  <a:t>変不変な</a:t>
                </a:r>
                <a:r>
                  <a:rPr kumimoji="1" lang="ja-JP" altLang="en-US" sz="2000" dirty="0" smtClean="0"/>
                  <a:t>弦の</a:t>
                </a:r>
                <a:r>
                  <a:rPr lang="ja-JP" altLang="en-US" sz="2000" dirty="0" smtClean="0"/>
                  <a:t>場を構成するために、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</a:rPr>
                      <m:t>(</m:t>
                    </m:r>
                    <m:r>
                      <a:rPr lang="ja-JP" altLang="en-US" sz="2000" b="0" i="1" smtClean="0">
                        <a:latin typeface="Cambria Math"/>
                      </a:rPr>
                      <m:t>𝜎</m:t>
                    </m:r>
                    <m:r>
                      <a:rPr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000" dirty="0" smtClean="0"/>
                  <a:t>も含む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83" y="5955288"/>
                <a:ext cx="828877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809" t="-12121" b="-2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41740" y="3068960"/>
                <a:ext cx="85328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c.f.  </a:t>
                </a:r>
                <a:r>
                  <a:rPr kumimoji="1" lang="ja-JP" altLang="en-US" sz="2000" dirty="0" smtClean="0"/>
                  <a:t>点粒子の場</a:t>
                </a:r>
                <a:r>
                  <a:rPr kumimoji="1" lang="en-US" altLang="ja-JP" sz="2000" dirty="0" smtClean="0"/>
                  <a:t>: </a:t>
                </a:r>
                <a:r>
                  <a:rPr kumimoji="1" lang="ja-JP" altLang="en-US" sz="2000" dirty="0" smtClean="0"/>
                  <a:t>空間の各点に力学変数　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/>
                      </a:rPr>
                      <m:t>𝜙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𝑥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000" dirty="0" smtClean="0"/>
                  <a:t> を導入し、粒子の生成消滅を　</a:t>
                </a:r>
                <a:endParaRPr kumimoji="1"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 </a:t>
                </a:r>
                <a:r>
                  <a:rPr kumimoji="1" lang="ja-JP" altLang="en-US" sz="2000" dirty="0" smtClean="0"/>
                  <a:t>行うことで粒子の無限多体系を扱った。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0" y="3068960"/>
                <a:ext cx="8532894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714" t="-6838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3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/>
                      </a:rPr>
                      <m:t>𝐾</m:t>
                    </m:r>
                    <m:r>
                      <a:rPr lang="en-US" altLang="ja-JP" sz="4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ja-JP" altLang="en-US" sz="4000" dirty="0" smtClean="0"/>
                  <a:t> </a:t>
                </a:r>
                <a:r>
                  <a:rPr lang="ja-JP" altLang="en-US" sz="4000" dirty="0" smtClean="0"/>
                  <a:t>と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/>
                      </a:rPr>
                      <m:t>𝐾</m:t>
                    </m:r>
                    <m:r>
                      <a:rPr kumimoji="1" lang="en-US" altLang="ja-JP" sz="4000" b="0" i="1" smtClean="0">
                        <a:latin typeface="Cambria Math"/>
                      </a:rPr>
                      <m:t>=∞</m:t>
                    </m:r>
                  </m:oMath>
                </a14:m>
                <a:r>
                  <a:rPr kumimoji="1" lang="ja-JP" altLang="en-US" sz="4000" dirty="0" smtClean="0"/>
                  <a:t>の等価性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1">
                <a:blip r:embed="rId2"/>
                <a:stretch>
                  <a:fillRect t="-14063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5556" y="1235319"/>
                <a:ext cx="3708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𝐾𝐵𝑐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lang="ja-JP" altLang="en-US" sz="2400" dirty="0" smtClean="0"/>
                  <a:t>代数を保つ変換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235319"/>
                <a:ext cx="370841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28" t="-1600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004048" y="342971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[</a:t>
            </a:r>
            <a:r>
              <a:rPr kumimoji="1" lang="en-US" altLang="ja-JP" sz="2000" dirty="0" err="1" smtClean="0"/>
              <a:t>Erler,Masuda,Noumi,Takahashi</a:t>
            </a:r>
            <a:r>
              <a:rPr kumimoji="1" lang="en-US" altLang="ja-JP" sz="2000" dirty="0" smtClean="0"/>
              <a:t>]</a:t>
            </a:r>
            <a:endParaRPr kumimoji="1" lang="ja-JP" altLang="en-US" sz="20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259632" y="1992953"/>
            <a:ext cx="6552728" cy="1391626"/>
            <a:chOff x="1043608" y="1780181"/>
            <a:chExt cx="6552728" cy="1391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396861" y="2279642"/>
                  <a:ext cx="5855898" cy="861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  <m:d>
                          <m:dPr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</m:d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kumimoji="1" lang="ja-JP" altLang="en-US" sz="2400" b="0" i="1" smtClean="0">
                            <a:latin typeface="Cambria Math"/>
                            <a:ea typeface="Cambria Math"/>
                          </a:rPr>
                          <m:t>　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den>
                        </m:f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, 　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𝐵𝑐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861" y="2279642"/>
                  <a:ext cx="5855898" cy="8613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角丸四角形 1"/>
            <p:cNvSpPr/>
            <p:nvPr/>
          </p:nvSpPr>
          <p:spPr>
            <a:xfrm>
              <a:off x="1043608" y="2060848"/>
              <a:ext cx="6552728" cy="1110959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596618" y="1780181"/>
              <a:ext cx="34563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EMNT-</a:t>
              </a:r>
              <a:r>
                <a:rPr kumimoji="1" lang="en-US" altLang="ja-JP" sz="2800" dirty="0" smtClean="0"/>
                <a:t>transformation</a:t>
              </a:r>
              <a:endParaRPr kumimoji="1" lang="ja-JP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70023" y="4365104"/>
                <a:ext cx="8223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𝐾</m:t>
                        </m:r>
                      </m:e>
                    </m:d>
                    <m:r>
                      <a:rPr lang="en-US" altLang="ja-JP" sz="2400" b="0" i="1" smtClean="0">
                        <a:latin typeface="Cambria Math"/>
                      </a:rPr>
                      <m:t>=1/</m:t>
                    </m:r>
                    <m:r>
                      <a:rPr lang="en-US" altLang="ja-JP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ja-JP" altLang="en-US" sz="2400" dirty="0" smtClean="0"/>
                  <a:t> と選ぶと、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400" dirty="0" smtClean="0"/>
                  <a:t> </a:t>
                </a:r>
                <a:r>
                  <a:rPr lang="ja-JP" altLang="en-US" sz="2400" dirty="0" smtClean="0"/>
                  <a:t>と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latin typeface="Cambria Math"/>
                      </a:rPr>
                      <m:t>=∞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lang="ja-JP" altLang="en-US" sz="2400" dirty="0" smtClean="0"/>
                  <a:t>を入れ替える変換</a:t>
                </a:r>
                <a:r>
                  <a:rPr lang="en-US" altLang="ja-JP" sz="2400" dirty="0" smtClean="0"/>
                  <a:t>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23" y="4365104"/>
                <a:ext cx="822330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8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2020554" y="5043608"/>
            <a:ext cx="5040560" cy="1418609"/>
            <a:chOff x="1763688" y="3852982"/>
            <a:chExt cx="5040560" cy="1418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051719" y="4376202"/>
                  <a:ext cx="4546181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den>
                        </m:f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kumimoji="1" lang="ja-JP" altLang="en-US" sz="2400" b="0" i="1" smtClean="0">
                            <a:latin typeface="Cambria Math"/>
                            <a:ea typeface="Cambria Math"/>
                          </a:rPr>
                          <m:t>　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kumimoji="1" lang="ja-JP" altLang="en-US" sz="2400" b="0" i="1" smtClean="0">
                            <a:latin typeface="Cambria Math"/>
                            <a:ea typeface="Cambria Math"/>
                          </a:rPr>
                          <m:t>　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𝐵𝑐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19" y="4376202"/>
                  <a:ext cx="4546181" cy="78380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角丸四角形 17"/>
            <p:cNvSpPr/>
            <p:nvPr/>
          </p:nvSpPr>
          <p:spPr>
            <a:xfrm>
              <a:off x="1763688" y="4149080"/>
              <a:ext cx="5040560" cy="1122511"/>
            </a:xfrm>
            <a:prstGeom prst="roundRect">
              <a:avLst/>
            </a:prstGeom>
            <a:noFill/>
            <a:ln w="28575">
              <a:solidFill>
                <a:srgbClr val="2D93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51906" y="3852982"/>
              <a:ext cx="15121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Inversion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36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199256" y="1501880"/>
                <a:ext cx="454618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kumimoji="1" lang="ja-JP" altLang="en-US" sz="2400" b="0" i="1" smtClean="0">
                          <a:latin typeface="Cambria Math"/>
                          <a:ea typeface="Cambria Math"/>
                        </a:rPr>
                        <m:t>　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kumimoji="1" lang="ja-JP" altLang="en-US" sz="2400" b="0" i="1" smtClean="0">
                          <a:latin typeface="Cambria Math"/>
                          <a:ea typeface="Cambria Math"/>
                        </a:rPr>
                        <m:t>　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𝑐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𝐵𝑐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256" y="1501880"/>
                <a:ext cx="4546181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角丸四角形 17"/>
          <p:cNvSpPr/>
          <p:nvPr/>
        </p:nvSpPr>
        <p:spPr>
          <a:xfrm>
            <a:off x="2040971" y="1306197"/>
            <a:ext cx="4704466" cy="1122511"/>
          </a:xfrm>
          <a:prstGeom prst="roundRect">
            <a:avLst/>
          </a:prstGeom>
          <a:noFill/>
          <a:ln w="28575">
            <a:solidFill>
              <a:srgbClr val="2D9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37120" y="1044587"/>
            <a:ext cx="15121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Inversion</a:t>
            </a:r>
            <a:endParaRPr kumimoji="1" lang="ja-JP" altLang="en-US" sz="28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238949" y="3038833"/>
            <a:ext cx="8712968" cy="2880320"/>
            <a:chOff x="329395" y="1412776"/>
            <a:chExt cx="8712968" cy="28803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329395" y="2276872"/>
                  <a:ext cx="8712968" cy="16010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ja-JP" altLang="en-US" sz="280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𝐵𝑐</m:t>
                            </m:r>
                          </m:e>
                        </m:nary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ja-JP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sz="2800" i="1">
                                <a:latin typeface="Cambria Math"/>
                              </a:rPr>
                              <m:t>𝐾</m:t>
                            </m:r>
                          </m:sup>
                        </m:sSup>
                        <m:r>
                          <a:rPr lang="en-US" altLang="ja-JP" sz="28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sz="28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acc>
                              <m:accPr>
                                <m:chr m:val="̃"/>
                                <m:ctrlPr>
                                  <a:rPr kumimoji="1" lang="en-US" altLang="ja-JP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kumimoji="1" lang="ja-JP" altLang="en-US" sz="280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kumimoji="1" lang="en-US" altLang="ja-JP" sz="28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kumimoji="1" lang="en-US" altLang="ja-JP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acc>
                                  <m:accPr>
                                    <m:chr m:val="̃"/>
                                    <m:ctrlPr>
                                      <a:rPr kumimoji="1" lang="en-US" altLang="ja-JP" sz="28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acc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ja-JP" alt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acc>
                                  <m:accPr>
                                    <m:chr m:val="̃"/>
                                    <m:ctrlPr>
                                      <a:rPr lang="en-US" altLang="ja-JP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acc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ja-JP" alt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acc>
                                  <m:accPr>
                                    <m:chr m:val="̃"/>
                                    <m:ctrlPr>
                                      <a:rPr lang="en-US" altLang="ja-JP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acc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ja-JP" alt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ja-JP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acc>
                                  <m:accPr>
                                    <m:chr m:val="̃"/>
                                    <m:ctrlPr>
                                      <a:rPr lang="en-US" altLang="ja-JP" sz="28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800" i="1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</m:acc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altLang="ja-JP" sz="2800" dirty="0" smtClean="0"/>
                </a:p>
                <a:p>
                  <a:r>
                    <a:rPr lang="en-US" altLang="ja-JP" sz="2400" dirty="0" smtClean="0"/>
                    <a:t>    with   </a:t>
                  </a:r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den>
                      </m:f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ja-JP" alt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2400" b="0" i="1" smtClean="0">
                          <a:latin typeface="Cambria Math"/>
                        </a:rPr>
                        <m:t>,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̃"/>
                          <m:ctrlPr>
                            <a:rPr lang="ja-JP" alt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  <a:ea typeface="Cambria Math"/>
                        </a:rPr>
                        <m:t>𝐵𝑐</m:t>
                      </m:r>
                    </m:oMath>
                  </a14:m>
                  <a:r>
                    <a:rPr lang="en-US" altLang="ja-JP" sz="240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sz="2400" b="0" i="0" dirty="0" smtClean="0">
                          <a:latin typeface="Cambria Math"/>
                        </a:rPr>
                        <m:t>     </m:t>
                      </m:r>
                      <m:r>
                        <a:rPr lang="en-US" altLang="ja-JP" sz="2400" i="1" dirty="0" smtClean="0">
                          <a:latin typeface="Cambria Math"/>
                        </a:rPr>
                        <m:t>(</m:t>
                      </m:r>
                      <m:r>
                        <a:rPr lang="en-US" altLang="ja-JP" sz="2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sz="24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altLang="ja-JP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altLang="ja-JP" sz="2400" dirty="0" smtClean="0"/>
                    <a:t>)</a:t>
                  </a:r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95" y="2276872"/>
                  <a:ext cx="8712968" cy="16010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543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角丸四角形 21"/>
            <p:cNvSpPr/>
            <p:nvPr/>
          </p:nvSpPr>
          <p:spPr>
            <a:xfrm>
              <a:off x="329395" y="1412776"/>
              <a:ext cx="8635093" cy="28803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716986" y="1700808"/>
              <a:ext cx="7710028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0070C0"/>
                  </a:solidFill>
                </a:rPr>
                <a:t>任意の幅の円筒上の相関関数は</a:t>
              </a:r>
              <a:r>
                <a:rPr kumimoji="1" lang="en-US" altLang="ja-JP" sz="2400" dirty="0" smtClean="0">
                  <a:solidFill>
                    <a:srgbClr val="0070C0"/>
                  </a:solidFill>
                </a:rPr>
                <a:t>Inversion map</a:t>
              </a:r>
              <a:r>
                <a:rPr kumimoji="1" lang="ja-JP" altLang="en-US" sz="2400" dirty="0" smtClean="0">
                  <a:solidFill>
                    <a:srgbClr val="0070C0"/>
                  </a:solidFill>
                </a:rPr>
                <a:t>の下で不変</a:t>
              </a:r>
              <a:endParaRPr kumimoji="1" lang="ja-JP" altLang="en-US" sz="2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423604" y="2554348"/>
            <a:ext cx="628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次の定理が成り立つことが分かった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/>
                      </a:rPr>
                      <m:t>𝐾</m:t>
                    </m:r>
                    <m:r>
                      <a:rPr lang="en-US" altLang="ja-JP" sz="4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kumimoji="1" lang="ja-JP" altLang="en-US" sz="4000" dirty="0" smtClean="0"/>
                  <a:t> </a:t>
                </a:r>
                <a:r>
                  <a:rPr lang="ja-JP" altLang="en-US" sz="4000" dirty="0" smtClean="0"/>
                  <a:t>と </a:t>
                </a:r>
                <a14:m>
                  <m:oMath xmlns:m="http://schemas.openxmlformats.org/officeDocument/2006/math">
                    <m:r>
                      <a:rPr kumimoji="1" lang="en-US" altLang="ja-JP" sz="4000" b="0" i="1" smtClean="0">
                        <a:latin typeface="Cambria Math"/>
                      </a:rPr>
                      <m:t>𝐾</m:t>
                    </m:r>
                    <m:r>
                      <a:rPr kumimoji="1" lang="en-US" altLang="ja-JP" sz="4000" b="0" i="1" smtClean="0">
                        <a:latin typeface="Cambria Math"/>
                      </a:rPr>
                      <m:t>=∞</m:t>
                    </m:r>
                  </m:oMath>
                </a14:m>
                <a:r>
                  <a:rPr kumimoji="1" lang="ja-JP" altLang="en-US" sz="4000" dirty="0" smtClean="0"/>
                  <a:t>の等価性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19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1">
                <a:blip r:embed="rId4"/>
                <a:stretch>
                  <a:fillRect t="-14063" b="-234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38949" y="6093296"/>
                <a:ext cx="86350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※</a:t>
                </a:r>
                <a:r>
                  <a:rPr kumimoji="1" lang="ja-JP" altLang="en-US" dirty="0" smtClean="0"/>
                  <a:t>その他の</a:t>
                </a:r>
                <a:r>
                  <a:rPr kumimoji="1" lang="en-US" altLang="ja-JP" dirty="0" smtClean="0"/>
                  <a:t>EMNT </a:t>
                </a:r>
                <a:r>
                  <a:rPr kumimoji="1" lang="ja-JP" altLang="en-US" dirty="0" smtClean="0"/>
                  <a:t>変換に対する不変性はおそらく無い</a:t>
                </a:r>
                <a:r>
                  <a:rPr lang="ja-JP" altLang="en-US" dirty="0" smtClean="0"/>
                  <a:t>。</a:t>
                </a:r>
                <a:endParaRPr lang="en-US" altLang="ja-JP" dirty="0" smtClean="0"/>
              </a:p>
              <a:p>
                <a:r>
                  <a:rPr lang="ja-JP" altLang="en-US" b="0" dirty="0"/>
                  <a:t>　</a:t>
                </a:r>
                <a:r>
                  <a:rPr lang="ja-JP" altLang="en-US" b="0" dirty="0" smtClean="0"/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𝐾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∈[0,∞]</m:t>
                    </m:r>
                  </m:oMath>
                </a14:m>
                <a:r>
                  <a:rPr kumimoji="1" lang="ja-JP" altLang="en-US" dirty="0" smtClean="0"/>
                  <a:t>を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対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で移すことが大事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49" y="6093296"/>
                <a:ext cx="863509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65" t="-7547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97674" y="332656"/>
                <a:ext cx="8229600" cy="70609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ja-JP" dirty="0"/>
                  <a:t>N</a:t>
                </a:r>
                <a:r>
                  <a:rPr lang="ja-JP" altLang="en-US" dirty="0" smtClean="0"/>
                  <a:t>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n-US" altLang="ja-JP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で不変</a:t>
                </a:r>
                <a:r>
                  <a:rPr lang="ja-JP" altLang="en-US" dirty="0"/>
                  <a:t>で</a:t>
                </a:r>
                <a:r>
                  <a:rPr lang="ja-JP" altLang="en-US" dirty="0" smtClean="0"/>
                  <a:t>ある理由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7674" y="332656"/>
                <a:ext cx="8229600" cy="706090"/>
              </a:xfrm>
              <a:blipFill rotWithShape="1">
                <a:blip r:embed="rId2"/>
                <a:stretch>
                  <a:fillRect t="-20870" b="-39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67544" y="1628800"/>
                <a:ext cx="8496944" cy="5015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ja-JP" sz="2800" b="1" i="1" smtClean="0">
                          <a:latin typeface="Cambria Math"/>
                          <a:ea typeface="Cambria Math"/>
                        </a:rPr>
                        <m:t>𝜳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𝑮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𝑲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)]=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𝒄</m:t>
                      </m:r>
                      <m:f>
                        <m:fPr>
                          <m:ctrlP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  <m:t>𝑲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e>
                          </m:d>
                        </m:den>
                      </m:f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𝑩𝒄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altLang="ja-JP" sz="28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𝑮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𝑲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lang="en-US" altLang="ja-JP" sz="28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altLang="ja-JP" sz="2800" dirty="0" smtClean="0">
                    <a:ea typeface="Cambria Math"/>
                  </a:rPr>
                  <a:t>Inversion (EMNT) </a:t>
                </a:r>
                <a:r>
                  <a:rPr lang="ja-JP" altLang="en-US" sz="2800" dirty="0" smtClean="0">
                    <a:latin typeface="+mn-ea"/>
                  </a:rPr>
                  <a:t>変換で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 smtClean="0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ja-JP" altLang="en-US" sz="2800" dirty="0" smtClean="0">
                    <a:latin typeface="+mn-ea"/>
                  </a:rPr>
                  <a:t>の中の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ja-JP" altLang="en-US" sz="2800" dirty="0" smtClean="0"/>
                  <a:t>の引数が</a:t>
                </a:r>
                <a:endParaRPr lang="en-US" altLang="ja-JP" sz="28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ja-JP" altLang="en-US" sz="2800" dirty="0" smtClean="0"/>
                  <a:t>から</a:t>
                </a:r>
                <a:r>
                  <a:rPr lang="en-US" altLang="ja-JP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altLang="ja-JP" sz="2800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/>
                      </a:rPr>
                      <m:t>𝑔</m:t>
                    </m:r>
                    <m:r>
                      <a:rPr lang="en-US" altLang="ja-JP" sz="2800" b="0" i="1" dirty="0" smtClean="0">
                        <a:latin typeface="Cambria Math"/>
                      </a:rPr>
                      <m:t>(</m:t>
                    </m:r>
                    <m:r>
                      <a:rPr lang="en-US" altLang="ja-JP" sz="2800" b="0" i="1" dirty="0" smtClean="0">
                        <a:latin typeface="Cambria Math"/>
                      </a:rPr>
                      <m:t>𝐾</m:t>
                    </m:r>
                    <m:r>
                      <a:rPr lang="en-US" altLang="ja-JP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800" dirty="0" smtClean="0"/>
                  <a:t>) </a:t>
                </a:r>
                <a:r>
                  <a:rPr lang="ja-JP" altLang="en-US" sz="2800" dirty="0" smtClean="0"/>
                  <a:t>へ変わるだけ</a:t>
                </a:r>
                <a:endParaRPr lang="en-US" altLang="ja-JP" sz="2800" dirty="0"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b="0" dirty="0" smtClean="0">
                    <a:solidFill>
                      <a:srgbClr val="FF0000"/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l-GR" altLang="ja-JP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𝜳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  <m:d>
                          <m:d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𝑲</m:t>
                            </m:r>
                          </m:e>
                        </m:d>
                      </m:e>
                    </m:d>
                    <m:r>
                      <a:rPr lang="en-US" altLang="ja-JP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altLang="ja-JP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𝜳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  <m:d>
                          <m:dPr>
                            <m:ctrlPr>
                              <a:rPr lang="en-US" altLang="ja-JP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ja-JP" sz="28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𝑲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altLang="ja-JP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𝐢</m:t>
                    </m:r>
                    <m:r>
                      <a:rPr lang="en-US" altLang="ja-JP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ja-JP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𝐞</m:t>
                    </m:r>
                    <m:r>
                      <a:rPr lang="en-US" altLang="ja-JP" sz="28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   </m:t>
                    </m:r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↔</m:t>
                    </m:r>
                    <m:sSub>
                      <m:sSubPr>
                        <m:ctrlP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US" altLang="ja-JP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ja-JP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ja-JP" alt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ja-JP" altLang="en-US" sz="28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ja-JP" sz="2800" dirty="0" smtClean="0">
                    <a:latin typeface="Lucida Calligraphy" pitchFamily="66" charset="0"/>
                  </a:rPr>
                  <a:t> </a:t>
                </a:r>
                <a:r>
                  <a:rPr lang="en-US" altLang="ja-JP" sz="280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(EOM test) </a:t>
                </a:r>
                <a:r>
                  <a:rPr lang="ja-JP" altLang="en-US" sz="2800" dirty="0" smtClean="0">
                    <a:latin typeface="Lucida Calligraphy" pitchFamily="66" charset="0"/>
                  </a:rPr>
                  <a:t>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800" i="1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ja-JP" altLang="en-US" sz="2800" dirty="0" smtClean="0"/>
                  <a:t>のみで書かれているので</a:t>
                </a:r>
                <a:endParaRPr lang="en-US" altLang="ja-JP" sz="2800" dirty="0" smtClean="0"/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ja-JP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𝑲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b="1" dirty="0" smtClean="0">
                  <a:solidFill>
                    <a:schemeClr val="tx1"/>
                  </a:solidFill>
                  <a:latin typeface="Lucida Calligraphy" pitchFamily="66" charset="0"/>
                  <a:ea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ja-JP" sz="28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Inversion symmetry</a:t>
                </a:r>
                <a:r>
                  <a:rPr lang="ja-JP" altLang="en-US" sz="2800" b="1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の定理が示すことは</a:t>
                </a:r>
                <a:endParaRPr lang="en-US" altLang="ja-JP" sz="2800" b="1" dirty="0" smtClean="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</m:e>
                          </m:d>
                        </m:e>
                      </m:d>
                      <m:r>
                        <a:rPr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28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N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  <m:d>
                            <m:dPr>
                              <m:ctrlPr>
                                <a:rPr lang="en-US" altLang="ja-JP" sz="28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ja-JP" sz="28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𝑲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ja-JP" sz="2800" b="1" dirty="0" smtClean="0">
                  <a:solidFill>
                    <a:schemeClr val="tx1"/>
                  </a:solidFill>
                  <a:latin typeface="Lucida Calligraphy" pitchFamily="66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28800"/>
                <a:ext cx="8496944" cy="5015347"/>
              </a:xfrm>
              <a:prstGeom prst="rect">
                <a:avLst/>
              </a:prstGeom>
              <a:blipFill rotWithShape="1">
                <a:blip r:embed="rId3"/>
                <a:stretch>
                  <a:fillRect l="-1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1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重力結合から読み取るエネルギー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11560" y="1484784"/>
                <a:ext cx="8208912" cy="2822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0" dirty="0" smtClean="0">
                    <a:latin typeface="+mn-ea"/>
                  </a:rPr>
                  <a:t>これまで考えていた</a:t>
                </a:r>
                <a:r>
                  <a:rPr lang="en-US" altLang="ja-JP" sz="2400" dirty="0" smtClean="0">
                    <a:latin typeface="+mn-ea"/>
                  </a:rPr>
                  <a:t>N</a:t>
                </a:r>
                <a:r>
                  <a:rPr lang="ja-JP" altLang="en-US" sz="2400" dirty="0" smtClean="0">
                    <a:latin typeface="+mn-ea"/>
                  </a:rPr>
                  <a:t>は正準エネルギー</a:t>
                </a:r>
                <a:endParaRPr lang="en-US" altLang="ja-JP" sz="2400" dirty="0" smtClean="0">
                  <a:latin typeface="+mn-ea"/>
                </a:endParaRPr>
              </a:p>
              <a:p>
                <a:r>
                  <a:rPr lang="ja-JP" altLang="en-US" sz="2400" b="0" dirty="0" smtClean="0">
                    <a:latin typeface="+mn-ea"/>
                  </a:rPr>
                  <a:t>重力結合から読み取るエネルギーも考えられる</a:t>
                </a:r>
                <a:endParaRPr lang="en-US" altLang="ja-JP" sz="2800" b="0" dirty="0" smtClean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/>
                        </a:rPr>
                        <m:t>𝐺𝐶</m:t>
                      </m:r>
                      <m:r>
                        <a:rPr lang="en-US" altLang="ja-JP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  <a:ea typeface="Cambria Math"/>
                                </a:rPr>
                                <m:t>mid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ja-JP" sz="2800" i="1" dirty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)]</m:t>
                          </m:r>
                          <m:r>
                            <m:rPr>
                              <m:nor/>
                            </m:rPr>
                            <a:rPr lang="ja-JP" altLang="en-US" sz="2800" dirty="0">
                              <a:latin typeface="Lucida Calligraphy" pitchFamily="66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1" lang="en-US" altLang="ja-JP" sz="2800" dirty="0" smtClean="0"/>
              </a:p>
              <a:p>
                <a:r>
                  <a:rPr kumimoji="1" lang="ja-JP" altLang="en-US" sz="2800" dirty="0" smtClean="0"/>
                  <a:t>開弦の中点に</a:t>
                </a:r>
                <a:r>
                  <a:rPr kumimoji="1" lang="en-US" altLang="ja-JP" sz="2800" dirty="0" smtClean="0"/>
                  <a:t>on-shell graviton vertex</a:t>
                </a:r>
              </a:p>
              <a:p>
                <a:r>
                  <a:rPr lang="en-US" altLang="ja-JP" sz="2800" dirty="0" smtClean="0"/>
                  <a:t>GC</a:t>
                </a:r>
                <a:r>
                  <a:rPr lang="ja-JP" altLang="en-US" sz="2800" dirty="0" smtClean="0"/>
                  <a:t>はゲージ不変量（任意の</a:t>
                </a:r>
                <a:r>
                  <a:rPr lang="en-US" altLang="ja-JP" sz="2800" dirty="0" smtClean="0"/>
                  <a:t>on-shell vertex</a:t>
                </a:r>
                <a:r>
                  <a:rPr lang="ja-JP" altLang="en-US" sz="2800" dirty="0" smtClean="0"/>
                  <a:t>に対して）</a:t>
                </a:r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84784"/>
                <a:ext cx="8208912" cy="2822952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728" b="-54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3156873" y="4422053"/>
            <a:ext cx="2694198" cy="2279163"/>
            <a:chOff x="903062" y="1556792"/>
            <a:chExt cx="3038005" cy="2545955"/>
          </a:xfrm>
          <a:noFill/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903062" y="1556792"/>
              <a:ext cx="3038005" cy="2545955"/>
              <a:chOff x="2697480" y="2120634"/>
              <a:chExt cx="3443159" cy="3000006"/>
            </a:xfrm>
            <a:grpFill/>
          </p:grpSpPr>
          <p:sp>
            <p:nvSpPr>
              <p:cNvPr id="10" name="フリーフォーム 9"/>
              <p:cNvSpPr/>
              <p:nvPr/>
            </p:nvSpPr>
            <p:spPr>
              <a:xfrm>
                <a:off x="2697480" y="3393336"/>
                <a:ext cx="576072" cy="1727304"/>
              </a:xfrm>
              <a:custGeom>
                <a:avLst/>
                <a:gdLst>
                  <a:gd name="connsiteX0" fmla="*/ 0 w 576072"/>
                  <a:gd name="connsiteY0" fmla="*/ 1196952 h 1727304"/>
                  <a:gd name="connsiteX1" fmla="*/ 365760 w 576072"/>
                  <a:gd name="connsiteY1" fmla="*/ 8232 h 1727304"/>
                  <a:gd name="connsiteX2" fmla="*/ 576072 w 576072"/>
                  <a:gd name="connsiteY2" fmla="*/ 1727304 h 172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072" h="1727304">
                    <a:moveTo>
                      <a:pt x="0" y="1196952"/>
                    </a:moveTo>
                    <a:cubicBezTo>
                      <a:pt x="134874" y="558396"/>
                      <a:pt x="269748" y="-80160"/>
                      <a:pt x="365760" y="8232"/>
                    </a:cubicBezTo>
                    <a:cubicBezTo>
                      <a:pt x="461772" y="96624"/>
                      <a:pt x="518922" y="911964"/>
                      <a:pt x="576072" y="1727304"/>
                    </a:cubicBezTo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3035808" y="2953512"/>
                <a:ext cx="2084832" cy="438912"/>
              </a:xfrm>
              <a:custGeom>
                <a:avLst/>
                <a:gdLst>
                  <a:gd name="connsiteX0" fmla="*/ 0 w 2084832"/>
                  <a:gd name="connsiteY0" fmla="*/ 438912 h 438912"/>
                  <a:gd name="connsiteX1" fmla="*/ 2084832 w 2084832"/>
                  <a:gd name="connsiteY1" fmla="*/ 0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4832" h="438912">
                    <a:moveTo>
                      <a:pt x="0" y="438912"/>
                    </a:moveTo>
                    <a:lnTo>
                      <a:pt x="2084832" y="0"/>
                    </a:lnTo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3282696" y="3922776"/>
                <a:ext cx="2048256" cy="1152144"/>
              </a:xfrm>
              <a:custGeom>
                <a:avLst/>
                <a:gdLst>
                  <a:gd name="connsiteX0" fmla="*/ 0 w 2048256"/>
                  <a:gd name="connsiteY0" fmla="*/ 1152144 h 1152144"/>
                  <a:gd name="connsiteX1" fmla="*/ 2048256 w 2048256"/>
                  <a:gd name="connsiteY1" fmla="*/ 0 h 115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8256" h="1152144">
                    <a:moveTo>
                      <a:pt x="0" y="1152144"/>
                    </a:moveTo>
                    <a:lnTo>
                      <a:pt x="2048256" y="0"/>
                    </a:lnTo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5102352" y="2944368"/>
                <a:ext cx="210312" cy="987552"/>
              </a:xfrm>
              <a:custGeom>
                <a:avLst/>
                <a:gdLst>
                  <a:gd name="connsiteX0" fmla="*/ 0 w 210312"/>
                  <a:gd name="connsiteY0" fmla="*/ 0 h 987552"/>
                  <a:gd name="connsiteX1" fmla="*/ 210312 w 210312"/>
                  <a:gd name="connsiteY1" fmla="*/ 987552 h 98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0312" h="987552">
                    <a:moveTo>
                      <a:pt x="0" y="0"/>
                    </a:moveTo>
                    <a:lnTo>
                      <a:pt x="210312" y="987552"/>
                    </a:lnTo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3240179" y="3922777"/>
                <a:ext cx="2072486" cy="514336"/>
              </a:xfrm>
              <a:custGeom>
                <a:avLst/>
                <a:gdLst>
                  <a:gd name="connsiteX0" fmla="*/ 0 w 539496"/>
                  <a:gd name="connsiteY0" fmla="*/ 64008 h 64008"/>
                  <a:gd name="connsiteX1" fmla="*/ 539496 w 539496"/>
                  <a:gd name="connsiteY1" fmla="*/ 0 h 64008"/>
                  <a:gd name="connsiteX2" fmla="*/ 539496 w 539496"/>
                  <a:gd name="connsiteY2" fmla="*/ 0 h 64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9496" h="64008">
                    <a:moveTo>
                      <a:pt x="0" y="64008"/>
                    </a:moveTo>
                    <a:lnTo>
                      <a:pt x="539496" y="0"/>
                    </a:lnTo>
                    <a:lnTo>
                      <a:pt x="539496" y="0"/>
                    </a:lnTo>
                  </a:path>
                </a:pathLst>
              </a:custGeom>
              <a:grpFill/>
              <a:ln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2706624" y="4423448"/>
                <a:ext cx="574441" cy="157696"/>
              </a:xfrm>
              <a:custGeom>
                <a:avLst/>
                <a:gdLst>
                  <a:gd name="connsiteX0" fmla="*/ 0 w 574441"/>
                  <a:gd name="connsiteY0" fmla="*/ 157696 h 157696"/>
                  <a:gd name="connsiteX1" fmla="*/ 521208 w 574441"/>
                  <a:gd name="connsiteY1" fmla="*/ 11392 h 157696"/>
                  <a:gd name="connsiteX2" fmla="*/ 530352 w 574441"/>
                  <a:gd name="connsiteY2" fmla="*/ 20536 h 15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4441" h="157696">
                    <a:moveTo>
                      <a:pt x="0" y="157696"/>
                    </a:moveTo>
                    <a:lnTo>
                      <a:pt x="521208" y="11392"/>
                    </a:lnTo>
                    <a:cubicBezTo>
                      <a:pt x="609600" y="-11468"/>
                      <a:pt x="569976" y="4534"/>
                      <a:pt x="530352" y="20536"/>
                    </a:cubicBezTo>
                  </a:path>
                </a:pathLst>
              </a:cu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5088192" y="2120634"/>
                <a:ext cx="1052447" cy="834663"/>
              </a:xfrm>
              <a:custGeom>
                <a:avLst/>
                <a:gdLst>
                  <a:gd name="connsiteX0" fmla="*/ 28319 w 1052447"/>
                  <a:gd name="connsiteY0" fmla="*/ 834663 h 834663"/>
                  <a:gd name="connsiteX1" fmla="*/ 10031 w 1052447"/>
                  <a:gd name="connsiteY1" fmla="*/ 715791 h 834663"/>
                  <a:gd name="connsiteX2" fmla="*/ 165479 w 1052447"/>
                  <a:gd name="connsiteY2" fmla="*/ 752367 h 834663"/>
                  <a:gd name="connsiteX3" fmla="*/ 192911 w 1052447"/>
                  <a:gd name="connsiteY3" fmla="*/ 587775 h 834663"/>
                  <a:gd name="connsiteX4" fmla="*/ 311783 w 1052447"/>
                  <a:gd name="connsiteY4" fmla="*/ 651783 h 834663"/>
                  <a:gd name="connsiteX5" fmla="*/ 330071 w 1052447"/>
                  <a:gd name="connsiteY5" fmla="*/ 514623 h 834663"/>
                  <a:gd name="connsiteX6" fmla="*/ 421511 w 1052447"/>
                  <a:gd name="connsiteY6" fmla="*/ 569487 h 834663"/>
                  <a:gd name="connsiteX7" fmla="*/ 448943 w 1052447"/>
                  <a:gd name="connsiteY7" fmla="*/ 432327 h 834663"/>
                  <a:gd name="connsiteX8" fmla="*/ 558671 w 1052447"/>
                  <a:gd name="connsiteY8" fmla="*/ 468903 h 834663"/>
                  <a:gd name="connsiteX9" fmla="*/ 558671 w 1052447"/>
                  <a:gd name="connsiteY9" fmla="*/ 313455 h 834663"/>
                  <a:gd name="connsiteX10" fmla="*/ 650111 w 1052447"/>
                  <a:gd name="connsiteY10" fmla="*/ 350031 h 834663"/>
                  <a:gd name="connsiteX11" fmla="*/ 650111 w 1052447"/>
                  <a:gd name="connsiteY11" fmla="*/ 231159 h 834663"/>
                  <a:gd name="connsiteX12" fmla="*/ 759839 w 1052447"/>
                  <a:gd name="connsiteY12" fmla="*/ 276879 h 834663"/>
                  <a:gd name="connsiteX13" fmla="*/ 768983 w 1052447"/>
                  <a:gd name="connsiteY13" fmla="*/ 148863 h 834663"/>
                  <a:gd name="connsiteX14" fmla="*/ 869567 w 1052447"/>
                  <a:gd name="connsiteY14" fmla="*/ 194583 h 834663"/>
                  <a:gd name="connsiteX15" fmla="*/ 869567 w 1052447"/>
                  <a:gd name="connsiteY15" fmla="*/ 66567 h 834663"/>
                  <a:gd name="connsiteX16" fmla="*/ 951863 w 1052447"/>
                  <a:gd name="connsiteY16" fmla="*/ 130575 h 834663"/>
                  <a:gd name="connsiteX17" fmla="*/ 951863 w 1052447"/>
                  <a:gd name="connsiteY17" fmla="*/ 2559 h 834663"/>
                  <a:gd name="connsiteX18" fmla="*/ 1052447 w 1052447"/>
                  <a:gd name="connsiteY18" fmla="*/ 57423 h 834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2447" h="834663">
                    <a:moveTo>
                      <a:pt x="28319" y="834663"/>
                    </a:moveTo>
                    <a:cubicBezTo>
                      <a:pt x="7745" y="782085"/>
                      <a:pt x="-12829" y="729507"/>
                      <a:pt x="10031" y="715791"/>
                    </a:cubicBezTo>
                    <a:cubicBezTo>
                      <a:pt x="32891" y="702075"/>
                      <a:pt x="134999" y="773703"/>
                      <a:pt x="165479" y="752367"/>
                    </a:cubicBezTo>
                    <a:cubicBezTo>
                      <a:pt x="195959" y="731031"/>
                      <a:pt x="168527" y="604539"/>
                      <a:pt x="192911" y="587775"/>
                    </a:cubicBezTo>
                    <a:cubicBezTo>
                      <a:pt x="217295" y="571011"/>
                      <a:pt x="288923" y="663975"/>
                      <a:pt x="311783" y="651783"/>
                    </a:cubicBezTo>
                    <a:cubicBezTo>
                      <a:pt x="334643" y="639591"/>
                      <a:pt x="311783" y="528339"/>
                      <a:pt x="330071" y="514623"/>
                    </a:cubicBezTo>
                    <a:cubicBezTo>
                      <a:pt x="348359" y="500907"/>
                      <a:pt x="401699" y="583203"/>
                      <a:pt x="421511" y="569487"/>
                    </a:cubicBezTo>
                    <a:cubicBezTo>
                      <a:pt x="441323" y="555771"/>
                      <a:pt x="426083" y="449091"/>
                      <a:pt x="448943" y="432327"/>
                    </a:cubicBezTo>
                    <a:cubicBezTo>
                      <a:pt x="471803" y="415563"/>
                      <a:pt x="540383" y="488715"/>
                      <a:pt x="558671" y="468903"/>
                    </a:cubicBezTo>
                    <a:cubicBezTo>
                      <a:pt x="576959" y="449091"/>
                      <a:pt x="543431" y="333267"/>
                      <a:pt x="558671" y="313455"/>
                    </a:cubicBezTo>
                    <a:cubicBezTo>
                      <a:pt x="573911" y="293643"/>
                      <a:pt x="634871" y="363747"/>
                      <a:pt x="650111" y="350031"/>
                    </a:cubicBezTo>
                    <a:cubicBezTo>
                      <a:pt x="665351" y="336315"/>
                      <a:pt x="631823" y="243351"/>
                      <a:pt x="650111" y="231159"/>
                    </a:cubicBezTo>
                    <a:cubicBezTo>
                      <a:pt x="668399" y="218967"/>
                      <a:pt x="740027" y="290595"/>
                      <a:pt x="759839" y="276879"/>
                    </a:cubicBezTo>
                    <a:cubicBezTo>
                      <a:pt x="779651" y="263163"/>
                      <a:pt x="750695" y="162579"/>
                      <a:pt x="768983" y="148863"/>
                    </a:cubicBezTo>
                    <a:cubicBezTo>
                      <a:pt x="787271" y="135147"/>
                      <a:pt x="852803" y="208299"/>
                      <a:pt x="869567" y="194583"/>
                    </a:cubicBezTo>
                    <a:cubicBezTo>
                      <a:pt x="886331" y="180867"/>
                      <a:pt x="855851" y="77235"/>
                      <a:pt x="869567" y="66567"/>
                    </a:cubicBezTo>
                    <a:cubicBezTo>
                      <a:pt x="883283" y="55899"/>
                      <a:pt x="938147" y="141243"/>
                      <a:pt x="951863" y="130575"/>
                    </a:cubicBezTo>
                    <a:cubicBezTo>
                      <a:pt x="965579" y="119907"/>
                      <a:pt x="935099" y="14751"/>
                      <a:pt x="951863" y="2559"/>
                    </a:cubicBezTo>
                    <a:cubicBezTo>
                      <a:pt x="968627" y="-9633"/>
                      <a:pt x="1010537" y="23895"/>
                      <a:pt x="1052447" y="57423"/>
                    </a:cubicBezTo>
                  </a:path>
                </a:pathLst>
              </a:custGeom>
              <a:grp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フリーフォーム 6"/>
            <p:cNvSpPr/>
            <p:nvPr/>
          </p:nvSpPr>
          <p:spPr>
            <a:xfrm>
              <a:off x="2710543" y="2329543"/>
              <a:ext cx="391886" cy="274462"/>
            </a:xfrm>
            <a:custGeom>
              <a:avLst/>
              <a:gdLst>
                <a:gd name="connsiteX0" fmla="*/ 0 w 391886"/>
                <a:gd name="connsiteY0" fmla="*/ 0 h 274462"/>
                <a:gd name="connsiteX1" fmla="*/ 141514 w 391886"/>
                <a:gd name="connsiteY1" fmla="*/ 250371 h 274462"/>
                <a:gd name="connsiteX2" fmla="*/ 391886 w 391886"/>
                <a:gd name="connsiteY2" fmla="*/ 250371 h 27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86" h="274462">
                  <a:moveTo>
                    <a:pt x="0" y="0"/>
                  </a:moveTo>
                  <a:cubicBezTo>
                    <a:pt x="38100" y="104321"/>
                    <a:pt x="76200" y="208643"/>
                    <a:pt x="141514" y="250371"/>
                  </a:cubicBezTo>
                  <a:cubicBezTo>
                    <a:pt x="206828" y="292099"/>
                    <a:pt x="299357" y="271235"/>
                    <a:pt x="391886" y="250371"/>
                  </a:cubicBezTo>
                </a:path>
              </a:pathLst>
            </a:custGeom>
            <a:grp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2307771" y="2427514"/>
              <a:ext cx="881743" cy="598715"/>
            </a:xfrm>
            <a:custGeom>
              <a:avLst/>
              <a:gdLst>
                <a:gd name="connsiteX0" fmla="*/ 0 w 881743"/>
                <a:gd name="connsiteY0" fmla="*/ 0 h 598715"/>
                <a:gd name="connsiteX1" fmla="*/ 217715 w 881743"/>
                <a:gd name="connsiteY1" fmla="*/ 446315 h 598715"/>
                <a:gd name="connsiteX2" fmla="*/ 881743 w 881743"/>
                <a:gd name="connsiteY2" fmla="*/ 598715 h 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743" h="598715">
                  <a:moveTo>
                    <a:pt x="0" y="0"/>
                  </a:moveTo>
                  <a:cubicBezTo>
                    <a:pt x="35379" y="173264"/>
                    <a:pt x="70758" y="346529"/>
                    <a:pt x="217715" y="446315"/>
                  </a:cubicBezTo>
                  <a:cubicBezTo>
                    <a:pt x="364672" y="546101"/>
                    <a:pt x="623207" y="572408"/>
                    <a:pt x="881743" y="598715"/>
                  </a:cubicBezTo>
                </a:path>
              </a:pathLst>
            </a:custGeom>
            <a:grp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1944086" y="2464703"/>
              <a:ext cx="940628" cy="931640"/>
            </a:xfrm>
            <a:custGeom>
              <a:avLst/>
              <a:gdLst>
                <a:gd name="connsiteX0" fmla="*/ 940628 w 940628"/>
                <a:gd name="connsiteY0" fmla="*/ 801011 h 931640"/>
                <a:gd name="connsiteX1" fmla="*/ 320143 w 940628"/>
                <a:gd name="connsiteY1" fmla="*/ 626840 h 931640"/>
                <a:gd name="connsiteX2" fmla="*/ 124200 w 940628"/>
                <a:gd name="connsiteY2" fmla="*/ 17240 h 931640"/>
                <a:gd name="connsiteX3" fmla="*/ 4457 w 940628"/>
                <a:gd name="connsiteY3" fmla="*/ 234954 h 931640"/>
                <a:gd name="connsiteX4" fmla="*/ 37114 w 940628"/>
                <a:gd name="connsiteY4" fmla="*/ 931640 h 93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628" h="931640">
                  <a:moveTo>
                    <a:pt x="940628" y="801011"/>
                  </a:moveTo>
                  <a:cubicBezTo>
                    <a:pt x="698421" y="779239"/>
                    <a:pt x="456214" y="757468"/>
                    <a:pt x="320143" y="626840"/>
                  </a:cubicBezTo>
                  <a:cubicBezTo>
                    <a:pt x="184072" y="496212"/>
                    <a:pt x="176814" y="82554"/>
                    <a:pt x="124200" y="17240"/>
                  </a:cubicBezTo>
                  <a:cubicBezTo>
                    <a:pt x="71586" y="-48074"/>
                    <a:pt x="18971" y="82554"/>
                    <a:pt x="4457" y="234954"/>
                  </a:cubicBezTo>
                  <a:cubicBezTo>
                    <a:pt x="-10057" y="387354"/>
                    <a:pt x="13528" y="659497"/>
                    <a:pt x="37114" y="931640"/>
                  </a:cubicBezTo>
                </a:path>
              </a:pathLst>
            </a:custGeom>
            <a:grp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551344"/>
              </p:ext>
            </p:extLst>
          </p:nvPr>
        </p:nvGraphicFramePr>
        <p:xfrm>
          <a:off x="5652120" y="4536788"/>
          <a:ext cx="1935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数式" r:id="rId4" imgW="939600" imgH="241200" progId="Equation.3">
                  <p:embed/>
                </p:oleObj>
              </mc:Choice>
              <mc:Fallback>
                <p:oleObj name="数式" r:id="rId4" imgW="939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2120" y="4536788"/>
                        <a:ext cx="1935163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1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重力結合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09505" y="1514237"/>
                <a:ext cx="7457362" cy="20842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latin typeface="Cambria Math"/>
                  </a:rPr>
                  <a:t>GC</a:t>
                </a:r>
                <a:r>
                  <a:rPr lang="ja-JP" altLang="en-US" sz="2800" dirty="0" smtClean="0">
                    <a:latin typeface="Cambria Math"/>
                  </a:rPr>
                  <a:t>も</a:t>
                </a:r>
                <a:r>
                  <a:rPr lang="en-US" altLang="ja-JP" sz="2800" dirty="0" smtClean="0">
                    <a:latin typeface="Cambria Math"/>
                  </a:rPr>
                  <a:t>inversion symmetry</a:t>
                </a:r>
                <a:r>
                  <a:rPr lang="ja-JP" altLang="en-US" sz="2800" dirty="0" smtClean="0">
                    <a:latin typeface="Cambria Math"/>
                  </a:rPr>
                  <a:t>を持つと期待</a:t>
                </a:r>
                <a:endParaRPr lang="en-US" altLang="ja-JP" sz="2800" dirty="0" smtClean="0">
                  <a:latin typeface="Cambria Math"/>
                </a:endParaRPr>
              </a:p>
              <a:p>
                <a:r>
                  <a:rPr lang="ja-JP" altLang="en-US" sz="2800" b="0" dirty="0" smtClean="0">
                    <a:latin typeface="Cambria Math"/>
                  </a:rPr>
                  <a:t>される</a:t>
                </a:r>
                <a:r>
                  <a:rPr lang="ja-JP" altLang="en-US" sz="2800" dirty="0" smtClean="0">
                    <a:latin typeface="Cambria Math"/>
                  </a:rPr>
                  <a:t>が・・・</a:t>
                </a:r>
                <a:endParaRPr lang="en-US" altLang="ja-JP" sz="2800" b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/>
                        </a:rPr>
                        <m:t>2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  <a:ea typeface="Cambria Math"/>
                                </a:rPr>
                                <m:t>mid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ja-JP" sz="2800" i="1" dirty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en-US" altLang="ja-JP" sz="2800" b="0" i="1" dirty="0" smtClean="0">
                              <a:latin typeface="Cambria Math"/>
                              <a:ea typeface="Cambria Math"/>
                            </a:rPr>
                            <m:t>)]</m:t>
                          </m:r>
                          <m:r>
                            <m:rPr>
                              <m:nor/>
                            </m:rPr>
                            <a:rPr lang="ja-JP" altLang="en-US" sz="2800" dirty="0">
                              <a:latin typeface="Lucida Calligraphy" pitchFamily="66" charset="0"/>
                            </a:rPr>
                            <m:t> </m:t>
                          </m:r>
                        </m:e>
                      </m:nary>
                      <m:r>
                        <a:rPr lang="en-US" altLang="ja-JP" sz="2800" b="0" i="1" dirty="0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ja-JP" sz="2800" b="0" i="1" dirty="0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sz="2800" b="0" i="1" dirty="0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 b="0" i="0" dirty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2800" b="0" i="1" dirty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ja-JP" sz="2800" i="1" dirty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altLang="ja-JP" sz="2800" b="0" i="1" dirty="0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ja-JP" sz="28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0" i="1" dirty="0" smtClean="0">
                                  <a:latin typeface="Cambria Math"/>
                                </a:rPr>
                                <m:t>𝑧</m:t>
                              </m:r>
                              <m:sSub>
                                <m:sSubPr>
                                  <m:ctrlPr>
                                    <a:rPr lang="en-US" altLang="ja-JP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b="0" i="1" dirty="0" smtClean="0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ja-JP" sz="2800" b="0" i="1" dirty="0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ja-JP" sz="2800" b="0" i="1" dirty="0" smtClean="0"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ja-JP" sz="28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1" dirty="0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ja-JP" sz="2800" b="0" i="1" dirty="0" smtClean="0"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ja-JP" sz="2800" b="0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b="0" i="1" dirty="0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altLang="ja-JP" sz="2800" b="0" i="1" dirty="0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altLang="ja-JP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b="0" i="1" dirty="0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5" y="1514237"/>
                <a:ext cx="7457362" cy="2084289"/>
              </a:xfrm>
              <a:prstGeom prst="rect">
                <a:avLst/>
              </a:prstGeom>
              <a:blipFill rotWithShape="1">
                <a:blip r:embed="rId2"/>
                <a:stretch>
                  <a:fillRect l="-1717" t="-38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20334" y="3717032"/>
                <a:ext cx="84001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𝐾</m:t>
                    </m:r>
                    <m:r>
                      <a:rPr kumimoji="1" lang="en-US" altLang="ja-JP" sz="2800" b="0" i="1" smtClean="0">
                        <a:latin typeface="Cambria Math"/>
                      </a:rPr>
                      <m:t>=∞</m:t>
                    </m:r>
                  </m:oMath>
                </a14:m>
                <a:r>
                  <a:rPr lang="ja-JP" altLang="en-US" sz="2800" dirty="0" smtClean="0"/>
                  <a:t>からの特異性を拾えない</a:t>
                </a:r>
                <a:endParaRPr lang="en-US" altLang="ja-JP" sz="2800" dirty="0" smtClean="0"/>
              </a:p>
              <a:p>
                <a:r>
                  <a:rPr lang="en-US" altLang="ja-JP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800" dirty="0" smtClean="0">
                    <a:solidFill>
                      <a:srgbClr val="FF0000"/>
                    </a:solidFill>
                  </a:rPr>
                  <a:t>         Gravitational coupling 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altLang="ja-JP" sz="2800" dirty="0" smtClean="0">
                    <a:solidFill>
                      <a:srgbClr val="FF0000"/>
                    </a:solidFill>
                  </a:rPr>
                  <a:t> canonical energy  </a:t>
                </a:r>
                <a:endParaRPr lang="en-US" altLang="ja-JP" sz="2800" b="0" i="1" dirty="0" smtClean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4" y="3717032"/>
                <a:ext cx="8400137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8974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051720" y="5001044"/>
                <a:ext cx="9080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01044"/>
                <a:ext cx="90806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148064" y="5085184"/>
                <a:ext cx="17990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085184"/>
                <a:ext cx="179901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772249" y="4747538"/>
                <a:ext cx="4331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249" y="4747538"/>
                <a:ext cx="43313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233462" y="4663398"/>
                <a:ext cx="4331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462" y="4663398"/>
                <a:ext cx="43313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正準エネルギーと重力結合の関係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64343" y="1109143"/>
                <a:ext cx="6530955" cy="3507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Cambria Math"/>
                  </a:rPr>
                  <a:t>Baba and </a:t>
                </a:r>
                <a:r>
                  <a:rPr lang="en-US" altLang="ja-JP" sz="2400" dirty="0" err="1" smtClean="0">
                    <a:latin typeface="Cambria Math"/>
                  </a:rPr>
                  <a:t>Ishibashi</a:t>
                </a:r>
                <a:r>
                  <a:rPr lang="en-US" altLang="ja-JP" sz="2400" dirty="0" smtClean="0">
                    <a:latin typeface="Cambria Math"/>
                  </a:rPr>
                  <a:t>  </a:t>
                </a:r>
                <a:r>
                  <a:rPr lang="ja-JP" altLang="en-US" sz="2400" dirty="0" smtClean="0">
                    <a:latin typeface="Cambria Math"/>
                  </a:rPr>
                  <a:t>が</a:t>
                </a:r>
                <a:r>
                  <a:rPr lang="en-US" altLang="ja-JP" sz="2400" dirty="0" smtClean="0">
                    <a:latin typeface="Cambria Math"/>
                  </a:rPr>
                  <a:t>N</a:t>
                </a:r>
                <a:r>
                  <a:rPr lang="ja-JP" altLang="en-US" sz="2400" dirty="0" smtClean="0">
                    <a:latin typeface="Cambria Math"/>
                  </a:rPr>
                  <a:t>と</a:t>
                </a:r>
                <a:r>
                  <a:rPr lang="en-US" altLang="ja-JP" sz="2400" dirty="0" smtClean="0">
                    <a:latin typeface="Cambria Math"/>
                  </a:rPr>
                  <a:t>Ellwood </a:t>
                </a:r>
                <a:r>
                  <a:rPr lang="en-US" altLang="ja-JP" sz="2400" dirty="0" err="1" smtClean="0">
                    <a:latin typeface="Cambria Math"/>
                  </a:rPr>
                  <a:t>inv</a:t>
                </a:r>
                <a:r>
                  <a:rPr lang="ja-JP" altLang="en-US" sz="2400" dirty="0" smtClean="0">
                    <a:latin typeface="Cambria Math"/>
                  </a:rPr>
                  <a:t>の</a:t>
                </a:r>
                <a:endParaRPr lang="en-US" altLang="ja-JP" sz="2400" dirty="0" smtClean="0">
                  <a:latin typeface="Cambria Math"/>
                </a:endParaRPr>
              </a:p>
              <a:p>
                <a:r>
                  <a:rPr lang="ja-JP" altLang="en-US" sz="2400" dirty="0" smtClean="0">
                    <a:latin typeface="Cambria Math"/>
                  </a:rPr>
                  <a:t>直接的な関係を導いた</a:t>
                </a:r>
                <a:endParaRPr lang="en-US" altLang="ja-JP" sz="24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400" b="0" i="0" smtClean="0">
                                  <a:latin typeface="Cambria Math"/>
                                </a:rPr>
                                <m:t>mid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kumimoji="1" lang="el-GR" altLang="ja-JP" sz="2400" b="0" i="1" smtClean="0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kumimoji="1" lang="en-US" altLang="ja-JP" sz="24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/>
                          <a:ea typeface="Cambria Math"/>
                        </a:rPr>
                        <m:t>EOM</m:t>
                      </m:r>
                      <m:r>
                        <a:rPr kumimoji="1" lang="en-US" altLang="ja-JP" sz="2400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ja-JP" sz="2400" b="0" i="0" smtClean="0">
                          <a:latin typeface="Cambria Math"/>
                          <a:ea typeface="Cambria Math"/>
                        </a:rPr>
                        <m:t>term</m:t>
                      </m:r>
                      <m:r>
                        <a:rPr kumimoji="1" lang="en-US" altLang="ja-JP" sz="2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r>
                  <a:rPr kumimoji="1" lang="ja-JP" altLang="en-US" sz="2400" dirty="0" smtClean="0">
                    <a:latin typeface="Cambria Math"/>
                  </a:rPr>
                  <a:t>多重ブレイン解に対して再評価を行うと、これまで</a:t>
                </a:r>
                <a:endParaRPr kumimoji="1" lang="en-US" altLang="ja-JP" sz="2400" dirty="0" smtClean="0">
                  <a:latin typeface="Cambria Math"/>
                </a:endParaRPr>
              </a:p>
              <a:p>
                <a:r>
                  <a:rPr lang="ja-JP" altLang="en-US" sz="2400" dirty="0" smtClean="0">
                    <a:latin typeface="Cambria Math"/>
                  </a:rPr>
                  <a:t>議論されていなかった新たな項を発見</a:t>
                </a:r>
                <a:endParaRPr kumimoji="1" lang="en-US" altLang="ja-JP" sz="240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/>
                                </a:rPr>
                                <m:t>mid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l-GR" altLang="ja-JP" sz="2400" i="1"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end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l-GR" altLang="ja-JP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Ψ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+(</m:t>
                      </m:r>
                      <m:limLow>
                        <m:limLowPr>
                          <m:ctrlPr>
                            <a:rPr lang="en-US" altLang="ja-JP" sz="2400" i="1" smtClean="0">
                              <a:latin typeface="Cambria Math"/>
                              <a:ea typeface="Cambria Math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altLang="ja-JP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/>
                                  <a:ea typeface="Cambria Math"/>
                                </a:rPr>
                                <m:t>EOM</m:t>
                              </m:r>
                              <m:r>
                                <a:rPr lang="en-US" altLang="ja-JP" sz="240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/>
                                  <a:ea typeface="Cambria Math"/>
                                </a:rPr>
                                <m:t>term</m:t>
                              </m:r>
                            </m:e>
                          </m:groupChr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  <a:ea typeface="Cambria Math"/>
                            </a:rPr>
                            <m:t>vanish</m:t>
                          </m:r>
                        </m:lim>
                      </m:limLow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343" y="1109143"/>
                <a:ext cx="6530955" cy="3507114"/>
              </a:xfrm>
              <a:prstGeom prst="rect">
                <a:avLst/>
              </a:prstGeom>
              <a:blipFill rotWithShape="1">
                <a:blip r:embed="rId2"/>
                <a:stretch>
                  <a:fillRect l="-1399" t="-1913" r="-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345697" y="4687046"/>
            <a:ext cx="2376264" cy="2091957"/>
            <a:chOff x="2567298" y="4290949"/>
            <a:chExt cx="3151309" cy="2477073"/>
          </a:xfrm>
        </p:grpSpPr>
        <p:sp>
          <p:nvSpPr>
            <p:cNvPr id="12" name="フリーフォーム 11"/>
            <p:cNvSpPr/>
            <p:nvPr/>
          </p:nvSpPr>
          <p:spPr>
            <a:xfrm>
              <a:off x="2567298" y="5302146"/>
              <a:ext cx="508286" cy="1465876"/>
            </a:xfrm>
            <a:custGeom>
              <a:avLst/>
              <a:gdLst>
                <a:gd name="connsiteX0" fmla="*/ 0 w 576072"/>
                <a:gd name="connsiteY0" fmla="*/ 1196952 h 1727304"/>
                <a:gd name="connsiteX1" fmla="*/ 365760 w 576072"/>
                <a:gd name="connsiteY1" fmla="*/ 8232 h 1727304"/>
                <a:gd name="connsiteX2" fmla="*/ 576072 w 576072"/>
                <a:gd name="connsiteY2" fmla="*/ 1727304 h 172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072" h="1727304">
                  <a:moveTo>
                    <a:pt x="0" y="1196952"/>
                  </a:moveTo>
                  <a:cubicBezTo>
                    <a:pt x="134874" y="558396"/>
                    <a:pt x="269748" y="-80160"/>
                    <a:pt x="365760" y="8232"/>
                  </a:cubicBezTo>
                  <a:cubicBezTo>
                    <a:pt x="461772" y="96624"/>
                    <a:pt x="518922" y="911964"/>
                    <a:pt x="576072" y="1727304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2865815" y="4928889"/>
              <a:ext cx="1839511" cy="372483"/>
            </a:xfrm>
            <a:custGeom>
              <a:avLst/>
              <a:gdLst>
                <a:gd name="connsiteX0" fmla="*/ 0 w 2084832"/>
                <a:gd name="connsiteY0" fmla="*/ 438912 h 438912"/>
                <a:gd name="connsiteX1" fmla="*/ 2084832 w 2084832"/>
                <a:gd name="connsiteY1" fmla="*/ 0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4832" h="438912">
                  <a:moveTo>
                    <a:pt x="0" y="438912"/>
                  </a:moveTo>
                  <a:lnTo>
                    <a:pt x="2084832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3083652" y="5751455"/>
              <a:ext cx="1807239" cy="977767"/>
            </a:xfrm>
            <a:custGeom>
              <a:avLst/>
              <a:gdLst>
                <a:gd name="connsiteX0" fmla="*/ 0 w 2048256"/>
                <a:gd name="connsiteY0" fmla="*/ 1152144 h 1152144"/>
                <a:gd name="connsiteX1" fmla="*/ 2048256 w 2048256"/>
                <a:gd name="connsiteY1" fmla="*/ 0 h 11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8256" h="1152144">
                  <a:moveTo>
                    <a:pt x="0" y="1152144"/>
                  </a:moveTo>
                  <a:lnTo>
                    <a:pt x="2048256" y="0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4689190" y="4921129"/>
              <a:ext cx="185565" cy="838086"/>
            </a:xfrm>
            <a:custGeom>
              <a:avLst/>
              <a:gdLst>
                <a:gd name="connsiteX0" fmla="*/ 0 w 210312"/>
                <a:gd name="connsiteY0" fmla="*/ 0 h 987552"/>
                <a:gd name="connsiteX1" fmla="*/ 210312 w 210312"/>
                <a:gd name="connsiteY1" fmla="*/ 987552 h 987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312" h="987552">
                  <a:moveTo>
                    <a:pt x="0" y="0"/>
                  </a:moveTo>
                  <a:lnTo>
                    <a:pt x="210312" y="987552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046138" y="5751456"/>
              <a:ext cx="1828618" cy="436491"/>
            </a:xfrm>
            <a:custGeom>
              <a:avLst/>
              <a:gdLst>
                <a:gd name="connsiteX0" fmla="*/ 0 w 539496"/>
                <a:gd name="connsiteY0" fmla="*/ 64008 h 64008"/>
                <a:gd name="connsiteX1" fmla="*/ 539496 w 539496"/>
                <a:gd name="connsiteY1" fmla="*/ 0 h 64008"/>
                <a:gd name="connsiteX2" fmla="*/ 539496 w 539496"/>
                <a:gd name="connsiteY2" fmla="*/ 0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496" h="64008">
                  <a:moveTo>
                    <a:pt x="0" y="64008"/>
                  </a:moveTo>
                  <a:lnTo>
                    <a:pt x="539496" y="0"/>
                  </a:lnTo>
                  <a:lnTo>
                    <a:pt x="539496" y="0"/>
                  </a:lnTo>
                </a:path>
              </a:pathLst>
            </a:custGeom>
            <a:noFill/>
            <a:ln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/>
            <p:cNvSpPr/>
            <p:nvPr/>
          </p:nvSpPr>
          <p:spPr>
            <a:xfrm>
              <a:off x="2575366" y="6176350"/>
              <a:ext cx="506847" cy="133829"/>
            </a:xfrm>
            <a:custGeom>
              <a:avLst/>
              <a:gdLst>
                <a:gd name="connsiteX0" fmla="*/ 0 w 574441"/>
                <a:gd name="connsiteY0" fmla="*/ 157696 h 157696"/>
                <a:gd name="connsiteX1" fmla="*/ 521208 w 574441"/>
                <a:gd name="connsiteY1" fmla="*/ 11392 h 157696"/>
                <a:gd name="connsiteX2" fmla="*/ 530352 w 574441"/>
                <a:gd name="connsiteY2" fmla="*/ 20536 h 15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4441" h="157696">
                  <a:moveTo>
                    <a:pt x="0" y="157696"/>
                  </a:moveTo>
                  <a:lnTo>
                    <a:pt x="521208" y="11392"/>
                  </a:lnTo>
                  <a:cubicBezTo>
                    <a:pt x="609600" y="-11468"/>
                    <a:pt x="569976" y="4534"/>
                    <a:pt x="530352" y="20536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/>
            <p:cNvSpPr/>
            <p:nvPr/>
          </p:nvSpPr>
          <p:spPr>
            <a:xfrm rot="499671">
              <a:off x="4695169" y="4290949"/>
              <a:ext cx="928606" cy="708337"/>
            </a:xfrm>
            <a:custGeom>
              <a:avLst/>
              <a:gdLst>
                <a:gd name="connsiteX0" fmla="*/ 28319 w 1052447"/>
                <a:gd name="connsiteY0" fmla="*/ 834663 h 834663"/>
                <a:gd name="connsiteX1" fmla="*/ 10031 w 1052447"/>
                <a:gd name="connsiteY1" fmla="*/ 715791 h 834663"/>
                <a:gd name="connsiteX2" fmla="*/ 165479 w 1052447"/>
                <a:gd name="connsiteY2" fmla="*/ 752367 h 834663"/>
                <a:gd name="connsiteX3" fmla="*/ 192911 w 1052447"/>
                <a:gd name="connsiteY3" fmla="*/ 587775 h 834663"/>
                <a:gd name="connsiteX4" fmla="*/ 311783 w 1052447"/>
                <a:gd name="connsiteY4" fmla="*/ 651783 h 834663"/>
                <a:gd name="connsiteX5" fmla="*/ 330071 w 1052447"/>
                <a:gd name="connsiteY5" fmla="*/ 514623 h 834663"/>
                <a:gd name="connsiteX6" fmla="*/ 421511 w 1052447"/>
                <a:gd name="connsiteY6" fmla="*/ 569487 h 834663"/>
                <a:gd name="connsiteX7" fmla="*/ 448943 w 1052447"/>
                <a:gd name="connsiteY7" fmla="*/ 432327 h 834663"/>
                <a:gd name="connsiteX8" fmla="*/ 558671 w 1052447"/>
                <a:gd name="connsiteY8" fmla="*/ 468903 h 834663"/>
                <a:gd name="connsiteX9" fmla="*/ 558671 w 1052447"/>
                <a:gd name="connsiteY9" fmla="*/ 313455 h 834663"/>
                <a:gd name="connsiteX10" fmla="*/ 650111 w 1052447"/>
                <a:gd name="connsiteY10" fmla="*/ 350031 h 834663"/>
                <a:gd name="connsiteX11" fmla="*/ 650111 w 1052447"/>
                <a:gd name="connsiteY11" fmla="*/ 231159 h 834663"/>
                <a:gd name="connsiteX12" fmla="*/ 759839 w 1052447"/>
                <a:gd name="connsiteY12" fmla="*/ 276879 h 834663"/>
                <a:gd name="connsiteX13" fmla="*/ 768983 w 1052447"/>
                <a:gd name="connsiteY13" fmla="*/ 148863 h 834663"/>
                <a:gd name="connsiteX14" fmla="*/ 869567 w 1052447"/>
                <a:gd name="connsiteY14" fmla="*/ 194583 h 834663"/>
                <a:gd name="connsiteX15" fmla="*/ 869567 w 1052447"/>
                <a:gd name="connsiteY15" fmla="*/ 66567 h 834663"/>
                <a:gd name="connsiteX16" fmla="*/ 951863 w 1052447"/>
                <a:gd name="connsiteY16" fmla="*/ 130575 h 834663"/>
                <a:gd name="connsiteX17" fmla="*/ 951863 w 1052447"/>
                <a:gd name="connsiteY17" fmla="*/ 2559 h 834663"/>
                <a:gd name="connsiteX18" fmla="*/ 1052447 w 1052447"/>
                <a:gd name="connsiteY18" fmla="*/ 57423 h 8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2447" h="834663">
                  <a:moveTo>
                    <a:pt x="28319" y="834663"/>
                  </a:moveTo>
                  <a:cubicBezTo>
                    <a:pt x="7745" y="782085"/>
                    <a:pt x="-12829" y="729507"/>
                    <a:pt x="10031" y="715791"/>
                  </a:cubicBezTo>
                  <a:cubicBezTo>
                    <a:pt x="32891" y="702075"/>
                    <a:pt x="134999" y="773703"/>
                    <a:pt x="165479" y="752367"/>
                  </a:cubicBezTo>
                  <a:cubicBezTo>
                    <a:pt x="195959" y="731031"/>
                    <a:pt x="168527" y="604539"/>
                    <a:pt x="192911" y="587775"/>
                  </a:cubicBezTo>
                  <a:cubicBezTo>
                    <a:pt x="217295" y="571011"/>
                    <a:pt x="288923" y="663975"/>
                    <a:pt x="311783" y="651783"/>
                  </a:cubicBezTo>
                  <a:cubicBezTo>
                    <a:pt x="334643" y="639591"/>
                    <a:pt x="311783" y="528339"/>
                    <a:pt x="330071" y="514623"/>
                  </a:cubicBezTo>
                  <a:cubicBezTo>
                    <a:pt x="348359" y="500907"/>
                    <a:pt x="401699" y="583203"/>
                    <a:pt x="421511" y="569487"/>
                  </a:cubicBezTo>
                  <a:cubicBezTo>
                    <a:pt x="441323" y="555771"/>
                    <a:pt x="426083" y="449091"/>
                    <a:pt x="448943" y="432327"/>
                  </a:cubicBezTo>
                  <a:cubicBezTo>
                    <a:pt x="471803" y="415563"/>
                    <a:pt x="540383" y="488715"/>
                    <a:pt x="558671" y="468903"/>
                  </a:cubicBezTo>
                  <a:cubicBezTo>
                    <a:pt x="576959" y="449091"/>
                    <a:pt x="543431" y="333267"/>
                    <a:pt x="558671" y="313455"/>
                  </a:cubicBezTo>
                  <a:cubicBezTo>
                    <a:pt x="573911" y="293643"/>
                    <a:pt x="634871" y="363747"/>
                    <a:pt x="650111" y="350031"/>
                  </a:cubicBezTo>
                  <a:cubicBezTo>
                    <a:pt x="665351" y="336315"/>
                    <a:pt x="631823" y="243351"/>
                    <a:pt x="650111" y="231159"/>
                  </a:cubicBezTo>
                  <a:cubicBezTo>
                    <a:pt x="668399" y="218967"/>
                    <a:pt x="740027" y="290595"/>
                    <a:pt x="759839" y="276879"/>
                  </a:cubicBezTo>
                  <a:cubicBezTo>
                    <a:pt x="779651" y="263163"/>
                    <a:pt x="750695" y="162579"/>
                    <a:pt x="768983" y="148863"/>
                  </a:cubicBezTo>
                  <a:cubicBezTo>
                    <a:pt x="787271" y="135147"/>
                    <a:pt x="852803" y="208299"/>
                    <a:pt x="869567" y="194583"/>
                  </a:cubicBezTo>
                  <a:cubicBezTo>
                    <a:pt x="886331" y="180867"/>
                    <a:pt x="855851" y="77235"/>
                    <a:pt x="869567" y="66567"/>
                  </a:cubicBezTo>
                  <a:cubicBezTo>
                    <a:pt x="883283" y="55899"/>
                    <a:pt x="938147" y="141243"/>
                    <a:pt x="951863" y="130575"/>
                  </a:cubicBezTo>
                  <a:cubicBezTo>
                    <a:pt x="965579" y="119907"/>
                    <a:pt x="935099" y="14751"/>
                    <a:pt x="951863" y="2559"/>
                  </a:cubicBezTo>
                  <a:cubicBezTo>
                    <a:pt x="968627" y="-9633"/>
                    <a:pt x="1010537" y="23895"/>
                    <a:pt x="1052447" y="57423"/>
                  </a:cubicBezTo>
                </a:path>
              </a:pathLst>
            </a:custGeom>
            <a:noFill/>
            <a:ln>
              <a:solidFill>
                <a:srgbClr val="3C84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3C84EE"/>
                </a:solidFill>
              </a:endParaRPr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374779" y="4994818"/>
              <a:ext cx="391886" cy="274462"/>
            </a:xfrm>
            <a:custGeom>
              <a:avLst/>
              <a:gdLst>
                <a:gd name="connsiteX0" fmla="*/ 0 w 391886"/>
                <a:gd name="connsiteY0" fmla="*/ 0 h 274462"/>
                <a:gd name="connsiteX1" fmla="*/ 141514 w 391886"/>
                <a:gd name="connsiteY1" fmla="*/ 250371 h 274462"/>
                <a:gd name="connsiteX2" fmla="*/ 391886 w 391886"/>
                <a:gd name="connsiteY2" fmla="*/ 250371 h 27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886" h="274462">
                  <a:moveTo>
                    <a:pt x="0" y="0"/>
                  </a:moveTo>
                  <a:cubicBezTo>
                    <a:pt x="38100" y="104321"/>
                    <a:pt x="76200" y="208643"/>
                    <a:pt x="141514" y="250371"/>
                  </a:cubicBezTo>
                  <a:cubicBezTo>
                    <a:pt x="206828" y="292099"/>
                    <a:pt x="299357" y="271235"/>
                    <a:pt x="391886" y="250371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/>
            <p:cNvSpPr/>
            <p:nvPr/>
          </p:nvSpPr>
          <p:spPr>
            <a:xfrm>
              <a:off x="3972007" y="5092789"/>
              <a:ext cx="881743" cy="598715"/>
            </a:xfrm>
            <a:custGeom>
              <a:avLst/>
              <a:gdLst>
                <a:gd name="connsiteX0" fmla="*/ 0 w 881743"/>
                <a:gd name="connsiteY0" fmla="*/ 0 h 598715"/>
                <a:gd name="connsiteX1" fmla="*/ 217715 w 881743"/>
                <a:gd name="connsiteY1" fmla="*/ 446315 h 598715"/>
                <a:gd name="connsiteX2" fmla="*/ 881743 w 881743"/>
                <a:gd name="connsiteY2" fmla="*/ 598715 h 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1743" h="598715">
                  <a:moveTo>
                    <a:pt x="0" y="0"/>
                  </a:moveTo>
                  <a:cubicBezTo>
                    <a:pt x="35379" y="173264"/>
                    <a:pt x="70758" y="346529"/>
                    <a:pt x="217715" y="446315"/>
                  </a:cubicBezTo>
                  <a:cubicBezTo>
                    <a:pt x="364672" y="546101"/>
                    <a:pt x="623207" y="572408"/>
                    <a:pt x="881743" y="598715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608322" y="5129978"/>
              <a:ext cx="940628" cy="931640"/>
            </a:xfrm>
            <a:custGeom>
              <a:avLst/>
              <a:gdLst>
                <a:gd name="connsiteX0" fmla="*/ 940628 w 940628"/>
                <a:gd name="connsiteY0" fmla="*/ 801011 h 931640"/>
                <a:gd name="connsiteX1" fmla="*/ 320143 w 940628"/>
                <a:gd name="connsiteY1" fmla="*/ 626840 h 931640"/>
                <a:gd name="connsiteX2" fmla="*/ 124200 w 940628"/>
                <a:gd name="connsiteY2" fmla="*/ 17240 h 931640"/>
                <a:gd name="connsiteX3" fmla="*/ 4457 w 940628"/>
                <a:gd name="connsiteY3" fmla="*/ 234954 h 931640"/>
                <a:gd name="connsiteX4" fmla="*/ 37114 w 940628"/>
                <a:gd name="connsiteY4" fmla="*/ 931640 h 93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628" h="931640">
                  <a:moveTo>
                    <a:pt x="940628" y="801011"/>
                  </a:moveTo>
                  <a:cubicBezTo>
                    <a:pt x="698421" y="779239"/>
                    <a:pt x="456214" y="757468"/>
                    <a:pt x="320143" y="626840"/>
                  </a:cubicBezTo>
                  <a:cubicBezTo>
                    <a:pt x="184072" y="496212"/>
                    <a:pt x="176814" y="82554"/>
                    <a:pt x="124200" y="17240"/>
                  </a:cubicBezTo>
                  <a:cubicBezTo>
                    <a:pt x="71586" y="-48074"/>
                    <a:pt x="18971" y="82554"/>
                    <a:pt x="4457" y="234954"/>
                  </a:cubicBezTo>
                  <a:cubicBezTo>
                    <a:pt x="-10057" y="387354"/>
                    <a:pt x="13528" y="659497"/>
                    <a:pt x="37114" y="931640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/>
            <p:cNvSpPr/>
            <p:nvPr/>
          </p:nvSpPr>
          <p:spPr>
            <a:xfrm rot="3335140">
              <a:off x="5022684" y="5482165"/>
              <a:ext cx="705825" cy="686021"/>
            </a:xfrm>
            <a:custGeom>
              <a:avLst/>
              <a:gdLst>
                <a:gd name="connsiteX0" fmla="*/ 28319 w 1052447"/>
                <a:gd name="connsiteY0" fmla="*/ 834663 h 834663"/>
                <a:gd name="connsiteX1" fmla="*/ 10031 w 1052447"/>
                <a:gd name="connsiteY1" fmla="*/ 715791 h 834663"/>
                <a:gd name="connsiteX2" fmla="*/ 165479 w 1052447"/>
                <a:gd name="connsiteY2" fmla="*/ 752367 h 834663"/>
                <a:gd name="connsiteX3" fmla="*/ 192911 w 1052447"/>
                <a:gd name="connsiteY3" fmla="*/ 587775 h 834663"/>
                <a:gd name="connsiteX4" fmla="*/ 311783 w 1052447"/>
                <a:gd name="connsiteY4" fmla="*/ 651783 h 834663"/>
                <a:gd name="connsiteX5" fmla="*/ 330071 w 1052447"/>
                <a:gd name="connsiteY5" fmla="*/ 514623 h 834663"/>
                <a:gd name="connsiteX6" fmla="*/ 421511 w 1052447"/>
                <a:gd name="connsiteY6" fmla="*/ 569487 h 834663"/>
                <a:gd name="connsiteX7" fmla="*/ 448943 w 1052447"/>
                <a:gd name="connsiteY7" fmla="*/ 432327 h 834663"/>
                <a:gd name="connsiteX8" fmla="*/ 558671 w 1052447"/>
                <a:gd name="connsiteY8" fmla="*/ 468903 h 834663"/>
                <a:gd name="connsiteX9" fmla="*/ 558671 w 1052447"/>
                <a:gd name="connsiteY9" fmla="*/ 313455 h 834663"/>
                <a:gd name="connsiteX10" fmla="*/ 650111 w 1052447"/>
                <a:gd name="connsiteY10" fmla="*/ 350031 h 834663"/>
                <a:gd name="connsiteX11" fmla="*/ 650111 w 1052447"/>
                <a:gd name="connsiteY11" fmla="*/ 231159 h 834663"/>
                <a:gd name="connsiteX12" fmla="*/ 759839 w 1052447"/>
                <a:gd name="connsiteY12" fmla="*/ 276879 h 834663"/>
                <a:gd name="connsiteX13" fmla="*/ 768983 w 1052447"/>
                <a:gd name="connsiteY13" fmla="*/ 148863 h 834663"/>
                <a:gd name="connsiteX14" fmla="*/ 869567 w 1052447"/>
                <a:gd name="connsiteY14" fmla="*/ 194583 h 834663"/>
                <a:gd name="connsiteX15" fmla="*/ 869567 w 1052447"/>
                <a:gd name="connsiteY15" fmla="*/ 66567 h 834663"/>
                <a:gd name="connsiteX16" fmla="*/ 951863 w 1052447"/>
                <a:gd name="connsiteY16" fmla="*/ 130575 h 834663"/>
                <a:gd name="connsiteX17" fmla="*/ 951863 w 1052447"/>
                <a:gd name="connsiteY17" fmla="*/ 2559 h 834663"/>
                <a:gd name="connsiteX18" fmla="*/ 1052447 w 1052447"/>
                <a:gd name="connsiteY18" fmla="*/ 57423 h 8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52447" h="834663">
                  <a:moveTo>
                    <a:pt x="28319" y="834663"/>
                  </a:moveTo>
                  <a:cubicBezTo>
                    <a:pt x="7745" y="782085"/>
                    <a:pt x="-12829" y="729507"/>
                    <a:pt x="10031" y="715791"/>
                  </a:cubicBezTo>
                  <a:cubicBezTo>
                    <a:pt x="32891" y="702075"/>
                    <a:pt x="134999" y="773703"/>
                    <a:pt x="165479" y="752367"/>
                  </a:cubicBezTo>
                  <a:cubicBezTo>
                    <a:pt x="195959" y="731031"/>
                    <a:pt x="168527" y="604539"/>
                    <a:pt x="192911" y="587775"/>
                  </a:cubicBezTo>
                  <a:cubicBezTo>
                    <a:pt x="217295" y="571011"/>
                    <a:pt x="288923" y="663975"/>
                    <a:pt x="311783" y="651783"/>
                  </a:cubicBezTo>
                  <a:cubicBezTo>
                    <a:pt x="334643" y="639591"/>
                    <a:pt x="311783" y="528339"/>
                    <a:pt x="330071" y="514623"/>
                  </a:cubicBezTo>
                  <a:cubicBezTo>
                    <a:pt x="348359" y="500907"/>
                    <a:pt x="401699" y="583203"/>
                    <a:pt x="421511" y="569487"/>
                  </a:cubicBezTo>
                  <a:cubicBezTo>
                    <a:pt x="441323" y="555771"/>
                    <a:pt x="426083" y="449091"/>
                    <a:pt x="448943" y="432327"/>
                  </a:cubicBezTo>
                  <a:cubicBezTo>
                    <a:pt x="471803" y="415563"/>
                    <a:pt x="540383" y="488715"/>
                    <a:pt x="558671" y="468903"/>
                  </a:cubicBezTo>
                  <a:cubicBezTo>
                    <a:pt x="576959" y="449091"/>
                    <a:pt x="543431" y="333267"/>
                    <a:pt x="558671" y="313455"/>
                  </a:cubicBezTo>
                  <a:cubicBezTo>
                    <a:pt x="573911" y="293643"/>
                    <a:pt x="634871" y="363747"/>
                    <a:pt x="650111" y="350031"/>
                  </a:cubicBezTo>
                  <a:cubicBezTo>
                    <a:pt x="665351" y="336315"/>
                    <a:pt x="631823" y="243351"/>
                    <a:pt x="650111" y="231159"/>
                  </a:cubicBezTo>
                  <a:cubicBezTo>
                    <a:pt x="668399" y="218967"/>
                    <a:pt x="740027" y="290595"/>
                    <a:pt x="759839" y="276879"/>
                  </a:cubicBezTo>
                  <a:cubicBezTo>
                    <a:pt x="779651" y="263163"/>
                    <a:pt x="750695" y="162579"/>
                    <a:pt x="768983" y="148863"/>
                  </a:cubicBezTo>
                  <a:cubicBezTo>
                    <a:pt x="787271" y="135147"/>
                    <a:pt x="852803" y="208299"/>
                    <a:pt x="869567" y="194583"/>
                  </a:cubicBezTo>
                  <a:cubicBezTo>
                    <a:pt x="886331" y="180867"/>
                    <a:pt x="855851" y="77235"/>
                    <a:pt x="869567" y="66567"/>
                  </a:cubicBezTo>
                  <a:cubicBezTo>
                    <a:pt x="883283" y="55899"/>
                    <a:pt x="938147" y="141243"/>
                    <a:pt x="951863" y="130575"/>
                  </a:cubicBezTo>
                  <a:cubicBezTo>
                    <a:pt x="965579" y="119907"/>
                    <a:pt x="935099" y="14751"/>
                    <a:pt x="951863" y="2559"/>
                  </a:cubicBezTo>
                  <a:cubicBezTo>
                    <a:pt x="968627" y="-9633"/>
                    <a:pt x="1010537" y="23895"/>
                    <a:pt x="1052447" y="5742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165962" y="5064860"/>
                <a:ext cx="5727081" cy="1683923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ja-JP" altLang="en-US" sz="2400" dirty="0" smtClean="0"/>
                  <a:t>新たな項は、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ja-JP" sz="240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ja-JP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ja-JP" altLang="en-US" sz="2400" dirty="0" smtClean="0">
                    <a:latin typeface="Cambria Math"/>
                  </a:rPr>
                  <a:t>では見えなかった</a:t>
                </a:r>
                <a:endParaRPr lang="en-US" altLang="ja-JP" sz="240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𝐾</m:t>
                    </m:r>
                    <m:r>
                      <a:rPr lang="en-US" altLang="ja-JP" sz="240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ja-JP" altLang="en-US" sz="2400" dirty="0" smtClean="0"/>
                  <a:t> の特異性は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 smtClean="0">
                            <a:solidFill>
                              <a:srgbClr val="3C84EE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3C84EE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3C84EE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solidFill>
                                  <a:srgbClr val="3C84EE"/>
                                </a:solidFill>
                                <a:latin typeface="Cambria Math"/>
                              </a:rPr>
                              <m:t>mid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rgbClr val="3C84EE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</m:nary>
                  </m:oMath>
                </a14:m>
                <a:r>
                  <a:rPr lang="en-US" altLang="ja-JP" sz="2400" dirty="0" smtClean="0"/>
                  <a:t> </a:t>
                </a:r>
                <a:r>
                  <a:rPr lang="ja-JP" altLang="en-US" sz="2400" dirty="0" smtClean="0"/>
                  <a:t>に拾われる</a:t>
                </a:r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latin typeface="Cambria Math"/>
                      </a:rPr>
                      <m:t>=∞</m:t>
                    </m:r>
                  </m:oMath>
                </a14:m>
                <a:r>
                  <a:rPr lang="ja-JP" altLang="en-US" sz="2400" dirty="0" smtClean="0"/>
                  <a:t> の特異性は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end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</m:nary>
                  </m:oMath>
                </a14:m>
                <a:r>
                  <a:rPr lang="ja-JP" altLang="en-US" sz="2400" dirty="0"/>
                  <a:t>  </a:t>
                </a:r>
                <a:r>
                  <a:rPr lang="ja-JP" altLang="en-US" sz="2400" dirty="0" smtClean="0"/>
                  <a:t>に拾われる</a:t>
                </a:r>
                <a:endParaRPr lang="en-US" altLang="ja-JP" sz="2400" dirty="0" smtClean="0"/>
              </a:p>
              <a:p>
                <a:r>
                  <a:rPr lang="ja-JP" altLang="en-US" sz="2400" dirty="0" smtClean="0"/>
                  <a:t>和</a:t>
                </a:r>
                <a:r>
                  <a:rPr lang="en-US" altLang="ja-JP" sz="2400" dirty="0" smtClean="0"/>
                  <a:t>(</a:t>
                </a:r>
                <a:r>
                  <a:rPr lang="ja-JP" altLang="en-US" sz="2400" dirty="0" smtClean="0"/>
                  <a:t>差</a:t>
                </a:r>
                <a:r>
                  <a:rPr lang="en-US" altLang="ja-JP" sz="2400" dirty="0" smtClean="0"/>
                  <a:t>)</a:t>
                </a:r>
                <a:r>
                  <a:rPr lang="ja-JP" altLang="en-US" sz="2400" dirty="0" smtClean="0"/>
                  <a:t>が</a:t>
                </a:r>
                <a:r>
                  <a:rPr lang="en-US" altLang="ja-JP" sz="2400" dirty="0" smtClean="0"/>
                  <a:t>well-defined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962" y="5064860"/>
                <a:ext cx="5727081" cy="1683923"/>
              </a:xfrm>
              <a:prstGeom prst="rect">
                <a:avLst/>
              </a:prstGeom>
              <a:blipFill rotWithShape="1">
                <a:blip r:embed="rId3"/>
                <a:stretch>
                  <a:fillRect l="-1485" t="-21505" b="-394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>
            <a:off x="2463311" y="4365104"/>
            <a:ext cx="1316601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690082" y="4426834"/>
            <a:ext cx="156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F0"/>
                </a:solidFill>
              </a:rPr>
              <a:t>Ellwood </a:t>
            </a:r>
            <a:r>
              <a:rPr kumimoji="1" lang="en-US" altLang="ja-JP" b="1" dirty="0" err="1" smtClean="0">
                <a:solidFill>
                  <a:srgbClr val="00B0F0"/>
                </a:solidFill>
              </a:rPr>
              <a:t>inv</a:t>
            </a:r>
            <a:endParaRPr kumimoji="1" lang="ja-JP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Inversion symmetric</a:t>
            </a:r>
            <a:r>
              <a:rPr kumimoji="1" lang="ja-JP" altLang="en-US" sz="4000" dirty="0" smtClean="0"/>
              <a:t>な重力結合</a:t>
            </a:r>
            <a:endParaRPr kumimoji="1" lang="ja-JP" altLang="en-US" sz="4000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2692768" y="1004754"/>
            <a:ext cx="3447614" cy="936147"/>
            <a:chOff x="2202030" y="2479080"/>
            <a:chExt cx="3447614" cy="936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2202030" y="2479080"/>
                  <a:ext cx="3378104" cy="58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dirty="0" smtClean="0">
                      <a:latin typeface="+mj-ea"/>
                      <a:ea typeface="+mj-ea"/>
                    </a:rPr>
                    <a:t>N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mid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8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end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ja-JP" sz="28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nary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030" y="2479080"/>
                  <a:ext cx="3378104" cy="5898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791" t="-12371" b="-144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テキスト ボックス 41"/>
            <p:cNvSpPr txBox="1"/>
            <p:nvPr/>
          </p:nvSpPr>
          <p:spPr>
            <a:xfrm>
              <a:off x="2696133" y="3045895"/>
              <a:ext cx="1430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70C0"/>
                  </a:solidFill>
                </a:rPr>
                <a:t>Well-known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537280" y="3028432"/>
              <a:ext cx="1112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New term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894726" y="2112050"/>
                <a:ext cx="754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𝑮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26" y="2112050"/>
                <a:ext cx="75482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/>
          <p:cNvSpPr txBox="1"/>
          <p:nvPr/>
        </p:nvSpPr>
        <p:spPr>
          <a:xfrm>
            <a:off x="2666588" y="2102625"/>
            <a:ext cx="148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singularity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629397" y="2759053"/>
                <a:ext cx="130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/(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7" y="2759053"/>
                <a:ext cx="130997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4826788" y="2757994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788" y="2757994"/>
                <a:ext cx="53893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858567" y="4050002"/>
                <a:ext cx="827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567" y="4050002"/>
                <a:ext cx="82747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922302" y="3679120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302" y="3679120"/>
                <a:ext cx="37542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546310" y="5009838"/>
                <a:ext cx="1420517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𝑲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kumimoji="1" lang="en-US" altLang="ja-JP" b="1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10" y="5009838"/>
                <a:ext cx="1420517" cy="37555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/>
              <p:cNvSpPr txBox="1"/>
              <p:nvPr/>
            </p:nvSpPr>
            <p:spPr>
              <a:xfrm>
                <a:off x="4922302" y="5006780"/>
                <a:ext cx="363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1" name="テキスト ボックス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302" y="5006780"/>
                <a:ext cx="36307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649723" y="3196775"/>
                <a:ext cx="12715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/(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3" y="3196775"/>
                <a:ext cx="1271502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4808655" y="3196775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655" y="3196775"/>
                <a:ext cx="548547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直線コネクタ 63"/>
          <p:cNvCxnSpPr/>
          <p:nvPr/>
        </p:nvCxnSpPr>
        <p:spPr>
          <a:xfrm>
            <a:off x="453449" y="2564290"/>
            <a:ext cx="6710839" cy="22214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335246" y="2586504"/>
            <a:ext cx="0" cy="2931224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>
            <a:off x="393042" y="5517728"/>
            <a:ext cx="6771246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737540" y="3654994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/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0" y="3654994"/>
                <a:ext cx="1079142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567367" y="4522451"/>
                <a:ext cx="1420517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𝑲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𝟏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+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𝑲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kumimoji="1" lang="en-US" altLang="ja-JP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67" y="4522451"/>
                <a:ext cx="1420517" cy="375552"/>
              </a:xfrm>
              <a:prstGeom prst="rect">
                <a:avLst/>
              </a:prstGeom>
              <a:blipFill rotWithShape="1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2467600" y="2757994"/>
                <a:ext cx="1945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b="1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kumimoji="1" lang="en-US" altLang="ja-JP" b="1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1" i="1" smtClean="0">
                          <a:latin typeface="Cambria Math"/>
                        </a:rPr>
                        <m:t>=(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,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𝟎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00" y="2757994"/>
                <a:ext cx="1945469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3026599" y="3196775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𝟎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,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99" y="3196775"/>
                <a:ext cx="792205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2955971" y="3654994"/>
                <a:ext cx="965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(−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,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𝟎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971" y="3654994"/>
                <a:ext cx="965328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2955971" y="4050002"/>
                <a:ext cx="9653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𝟎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,−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971" y="4050002"/>
                <a:ext cx="965328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3026599" y="4522451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,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599" y="4522451"/>
                <a:ext cx="792205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2850173" y="5009838"/>
                <a:ext cx="1138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(−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,−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173" y="5009838"/>
                <a:ext cx="1138452" cy="369332"/>
              </a:xfrm>
              <a:prstGeom prst="rect">
                <a:avLst/>
              </a:prstGeom>
              <a:blipFill rotWithShape="1"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4913350" y="403707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50" y="4037071"/>
                <a:ext cx="37542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4856464" y="4522451"/>
                <a:ext cx="363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4" y="4522451"/>
                <a:ext cx="363075" cy="369332"/>
              </a:xfrm>
              <a:prstGeom prst="rect">
                <a:avLst/>
              </a:prstGeom>
              <a:blipFill rotWithShape="1">
                <a:blip r:embed="rId23"/>
                <a:stretch>
                  <a:fillRect r="-338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6220392" y="2783881"/>
            <a:ext cx="589412" cy="2620117"/>
            <a:chOff x="6761928" y="2759053"/>
            <a:chExt cx="589412" cy="2620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6843658" y="3196775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78" name="テキスト ボックス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3658" y="3196775"/>
                  <a:ext cx="457200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テキスト ボックス 78"/>
                <p:cNvSpPr txBox="1"/>
                <p:nvPr/>
              </p:nvSpPr>
              <p:spPr>
                <a:xfrm>
                  <a:off x="6761928" y="2759053"/>
                  <a:ext cx="548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79" name="テキスト ボックス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1928" y="2759053"/>
                  <a:ext cx="538930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6889355" y="3667739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80" name="テキスト ボックス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355" y="3667739"/>
                  <a:ext cx="365805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6834502" y="405000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81" name="テキスト ボックス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4502" y="4050002"/>
                  <a:ext cx="457200" cy="369332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6802793" y="4522451"/>
                  <a:ext cx="5485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2793" y="4522451"/>
                  <a:ext cx="538930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6925897" y="5009838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kumimoji="1" lang="ja-JP" altLang="en-US" b="1" dirty="0"/>
                </a:p>
              </p:txBody>
            </p:sp>
          </mc:Choice>
          <mc:Fallback xmlns="">
            <p:sp>
              <p:nvSpPr>
                <p:cNvPr id="83" name="テキスト ボックス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897" y="5009838"/>
                  <a:ext cx="365805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/>
          <p:cNvSpPr txBox="1"/>
          <p:nvPr/>
        </p:nvSpPr>
        <p:spPr>
          <a:xfrm>
            <a:off x="4870291" y="2127133"/>
            <a:ext cx="41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480806" y="5676028"/>
                <a:ext cx="5419432" cy="945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𝐾</m:t>
                    </m:r>
                    <m:r>
                      <a:rPr lang="en-US" altLang="ja-JP" sz="240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singularity is detected by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 smtClean="0">
                            <a:solidFill>
                              <a:srgbClr val="3C84EE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3C84EE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3C84EE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i="0">
                                <a:solidFill>
                                  <a:srgbClr val="3C84EE"/>
                                </a:solidFill>
                                <a:latin typeface="Cambria Math"/>
                              </a:rPr>
                              <m:t>mid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rgbClr val="3C84EE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</m:nary>
                  </m:oMath>
                </a14:m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𝐾</m:t>
                    </m:r>
                    <m:r>
                      <a:rPr lang="en-US" altLang="ja-JP" sz="2400" i="1">
                        <a:latin typeface="Cambria Math"/>
                      </a:rPr>
                      <m:t>=∞</m:t>
                    </m:r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singularity is by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400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400" b="0" i="0" smtClean="0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end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rgbClr val="FF3399"/>
                            </a:solidFill>
                            <a:latin typeface="Cambria Math"/>
                            <a:ea typeface="Cambria Math"/>
                          </a:rPr>
                          <m:t>Ψ</m:t>
                        </m:r>
                      </m:e>
                    </m:nary>
                  </m:oMath>
                </a14:m>
                <a:r>
                  <a:rPr lang="ja-JP" altLang="en-US" sz="2400" dirty="0"/>
                  <a:t> 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6" y="5676028"/>
                <a:ext cx="5419432" cy="945259"/>
              </a:xfrm>
              <a:prstGeom prst="rect">
                <a:avLst/>
              </a:prstGeom>
              <a:blipFill rotWithShape="1">
                <a:blip r:embed="rId30"/>
                <a:stretch>
                  <a:fillRect l="-337" t="-78065" b="-1109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7341723" y="1965002"/>
                <a:ext cx="1334733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1" lang="en-US" altLang="ja-JP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𝐞𝐧𝐝</m:t>
                              </m:r>
                            </m:sub>
                          </m:sSub>
                          <m:r>
                            <a:rPr kumimoji="1" lang="el-GR" altLang="ja-JP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𝜳</m:t>
                          </m:r>
                        </m:e>
                      </m:nary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723" y="1965002"/>
                <a:ext cx="1334733" cy="818879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/>
          <p:nvPr/>
        </p:nvCxnSpPr>
        <p:spPr>
          <a:xfrm>
            <a:off x="7164288" y="2586504"/>
            <a:ext cx="1656184" cy="2294"/>
          </a:xfrm>
          <a:prstGeom prst="line">
            <a:avLst/>
          </a:prstGeom>
          <a:ln w="508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7180997" y="5515434"/>
            <a:ext cx="1656184" cy="2294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826186" y="2783881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6" y="2783881"/>
                <a:ext cx="375424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7826186" y="3705498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6" y="3705498"/>
                <a:ext cx="375424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7826186" y="3196775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6" y="3196775"/>
                <a:ext cx="375424" cy="369332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7739624" y="4074830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624" y="4074830"/>
                <a:ext cx="548547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7826186" y="4547279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6" y="4547279"/>
                <a:ext cx="375424" cy="36933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7739624" y="5010816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624" y="5010816"/>
                <a:ext cx="548547" cy="36933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5854199" y="1965001"/>
                <a:ext cx="1334733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ja-JP" altLang="en-US" b="1" i="1" smtClean="0">
                              <a:solidFill>
                                <a:srgbClr val="3C84EE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3C84EE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3C84EE"/>
                                  </a:solidFill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1" lang="en-US" altLang="ja-JP" b="1" i="0" smtClean="0">
                                  <a:solidFill>
                                    <a:srgbClr val="3C84EE"/>
                                  </a:solidFill>
                                  <a:latin typeface="Cambria Math"/>
                                </a:rPr>
                                <m:t>𝐦𝐢𝐝</m:t>
                              </m:r>
                            </m:sub>
                          </m:sSub>
                          <m:r>
                            <a:rPr kumimoji="1" lang="el-GR" altLang="ja-JP" b="1" i="1" smtClean="0">
                              <a:solidFill>
                                <a:srgbClr val="3C84EE"/>
                              </a:solidFill>
                              <a:latin typeface="Cambria Math"/>
                              <a:ea typeface="Cambria Math"/>
                            </a:rPr>
                            <m:t>𝜳</m:t>
                          </m:r>
                        </m:e>
                      </m:nary>
                    </m:oMath>
                  </m:oMathPara>
                </a14:m>
                <a:endParaRPr kumimoji="1" lang="ja-JP" altLang="en-US" b="1" dirty="0">
                  <a:solidFill>
                    <a:srgbClr val="3C84EE"/>
                  </a:solidFill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99" y="1965001"/>
                <a:ext cx="1334733" cy="818879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2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ja-JP" altLang="en-US" dirty="0"/>
              <a:t>結論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85795" y="1240276"/>
                <a:ext cx="8534677" cy="5076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sz="2800" dirty="0" smtClean="0"/>
                  <a:t>N=</a:t>
                </a:r>
                <a:r>
                  <a:rPr lang="ja-JP" altLang="en-US" sz="2800" dirty="0" smtClean="0"/>
                  <a:t>∫</a:t>
                </a:r>
                <a:r>
                  <a:rPr lang="en-US" altLang="ja-JP" sz="2800" dirty="0" smtClean="0"/>
                  <a:t>QA </a:t>
                </a:r>
                <a:r>
                  <a:rPr lang="ja-JP" altLang="en-US" sz="2800" dirty="0" smtClean="0"/>
                  <a:t>に書き直せた。この表式 </a:t>
                </a:r>
                <a:r>
                  <a:rPr lang="en-US" altLang="ja-JP" sz="2800" dirty="0" smtClean="0"/>
                  <a:t>(</a:t>
                </a:r>
                <a:r>
                  <a:rPr lang="ja-JP" altLang="en-US" sz="2800" dirty="0" smtClean="0"/>
                  <a:t>もまた</a:t>
                </a:r>
                <a:r>
                  <a:rPr lang="en-US" altLang="ja-JP" sz="2800" dirty="0" smtClean="0"/>
                  <a:t>)</a:t>
                </a:r>
                <a:r>
                  <a:rPr lang="ja-JP" altLang="en-US" sz="2800" dirty="0" smtClean="0"/>
                  <a:t>代数的にゼロな量であるが、適切な正則化で正しい値を出した。</a:t>
                </a:r>
                <a:endParaRPr lang="en-US" altLang="ja-JP" sz="28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sz="2800" dirty="0" smtClean="0"/>
                  <a:t>N</a:t>
                </a:r>
                <a:r>
                  <a:rPr lang="ja-JP" altLang="en-US" sz="2800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𝐺</m:t>
                    </m:r>
                    <m:r>
                      <a:rPr lang="en-US" altLang="ja-JP" sz="2800" i="1">
                        <a:latin typeface="Cambria Math"/>
                      </a:rPr>
                      <m:t>(</m:t>
                    </m:r>
                    <m:r>
                      <a:rPr lang="en-US" altLang="ja-JP" sz="2800" i="1">
                        <a:latin typeface="Cambria Math"/>
                      </a:rPr>
                      <m:t>𝐾</m:t>
                    </m:r>
                    <m:r>
                      <a:rPr lang="en-US" altLang="ja-JP" sz="2800" i="1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800" dirty="0" smtClean="0">
                    <a:latin typeface="+mn-ea"/>
                  </a:rPr>
                  <a:t>の詳細依らず、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latin typeface="Cambria Math"/>
                      </a:rPr>
                      <m:t>𝐾</m:t>
                    </m:r>
                    <m:r>
                      <a:rPr lang="en-US" altLang="ja-JP" sz="2800" b="0" i="1" dirty="0" smtClean="0">
                        <a:latin typeface="Cambria Math"/>
                      </a:rPr>
                      <m:t>=0,∞</m:t>
                    </m:r>
                  </m:oMath>
                </a14:m>
                <a:r>
                  <a:rPr lang="ja-JP" altLang="en-US" sz="2800" dirty="0" smtClean="0">
                    <a:latin typeface="+mn-ea"/>
                  </a:rPr>
                  <a:t>における特異的な構造で決まる</a:t>
                </a:r>
                <a:endParaRPr lang="en-US" altLang="ja-JP" sz="2800" dirty="0" smtClean="0">
                  <a:latin typeface="+mn-ea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ja-JP" altLang="en-US" sz="2800" dirty="0" smtClean="0"/>
                  <a:t>一般の</a:t>
                </a:r>
                <a:r>
                  <a:rPr lang="en-US" altLang="ja-JP" sz="2800" dirty="0" err="1" smtClean="0"/>
                  <a:t>KBc</a:t>
                </a:r>
                <a:r>
                  <a:rPr lang="ja-JP" altLang="en-US" sz="2800" dirty="0" smtClean="0"/>
                  <a:t>相関関数は</a:t>
                </a:r>
                <a:r>
                  <a:rPr lang="en-US" altLang="ja-JP" sz="2800" dirty="0" smtClean="0"/>
                  <a:t>inversion symmetry</a:t>
                </a:r>
                <a:r>
                  <a:rPr lang="ja-JP" altLang="en-US" sz="2800" dirty="0" smtClean="0"/>
                  <a:t>を持つ。</a:t>
                </a:r>
                <a:endParaRPr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その帰結として</a:t>
                </a:r>
                <a:r>
                  <a:rPr lang="en-US" altLang="ja-JP" sz="2800" dirty="0"/>
                  <a:t>N</a:t>
                </a:r>
                <a:r>
                  <a:rPr lang="ja-JP" altLang="en-US" sz="2800" dirty="0"/>
                  <a:t>は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𝐾</m:t>
                    </m:r>
                    <m:r>
                      <a:rPr lang="en-US" altLang="ja-JP" sz="2800" i="1">
                        <a:latin typeface="Cambria Math"/>
                        <a:ea typeface="Cambria Math"/>
                      </a:rPr>
                      <m:t>⇆</m:t>
                    </m:r>
                    <m:f>
                      <m:fPr>
                        <m:ctrlPr>
                          <a:rPr lang="en-US" altLang="ja-JP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  <a:ea typeface="Cambria Math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altLang="ja-JP" sz="2800" dirty="0"/>
                  <a:t> </a:t>
                </a:r>
                <a:r>
                  <a:rPr lang="ja-JP" altLang="en-US" sz="2800" dirty="0"/>
                  <a:t>の入れ替えで不変。</a:t>
                </a:r>
                <a:r>
                  <a:rPr lang="en-US" altLang="ja-JP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Inversion symmetric </a:t>
                </a:r>
                <a:r>
                  <a:rPr lang="ja-JP" altLang="en-US" sz="2800" dirty="0" smtClean="0"/>
                  <a:t>な</a:t>
                </a:r>
                <a:r>
                  <a:rPr lang="en-US" altLang="ja-JP" sz="2800" dirty="0" smtClean="0"/>
                  <a:t>Gravitational coupling</a:t>
                </a:r>
                <a:r>
                  <a:rPr lang="ja-JP" altLang="en-US" sz="2800" dirty="0" smtClean="0"/>
                  <a:t>　の発見 　　</a:t>
                </a:r>
                <a:endParaRPr lang="en-US" altLang="ja-JP" sz="2800" dirty="0" smtClean="0"/>
              </a:p>
              <a:p>
                <a:r>
                  <a:rPr lang="ja-JP" altLang="en-US" sz="2800" b="1" dirty="0" smtClean="0"/>
                  <a:t>　　　　　　　　　　　　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8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2800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sz="2800" b="1" i="0">
                                <a:latin typeface="Cambria Math"/>
                              </a:rPr>
                              <m:t>𝐦𝐢𝐝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sz="2800" b="1" i="0">
                                <a:latin typeface="Cambria Math"/>
                              </a:rPr>
                              <m:t>𝐞𝐧𝐝</m:t>
                            </m:r>
                          </m:sub>
                        </m:sSub>
                        <m:r>
                          <a:rPr lang="en-US" altLang="ja-JP" sz="2800" b="1" i="1">
                            <a:latin typeface="Cambria Math"/>
                          </a:rPr>
                          <m:t>)</m:t>
                        </m:r>
                        <m:r>
                          <a:rPr lang="el-GR" altLang="ja-JP" sz="2800" b="1" i="1">
                            <a:latin typeface="Cambria Math"/>
                            <a:ea typeface="Cambria Math"/>
                          </a:rPr>
                          <m:t>𝜳</m:t>
                        </m:r>
                      </m:e>
                    </m:nary>
                  </m:oMath>
                </a14:m>
                <a:r>
                  <a:rPr lang="en-US" altLang="ja-JP" sz="2800" b="1" dirty="0" smtClean="0"/>
                  <a:t>. </a:t>
                </a:r>
              </a:p>
              <a:p>
                <a:r>
                  <a:rPr lang="en-US" altLang="ja-JP" sz="2800" dirty="0"/>
                  <a:t> </a:t>
                </a:r>
                <a:r>
                  <a:rPr lang="en-US" altLang="ja-JP" sz="2800" dirty="0" smtClean="0"/>
                  <a:t>  </a:t>
                </a:r>
                <a:r>
                  <a:rPr lang="ja-JP" altLang="en-US" sz="2800" dirty="0" smtClean="0"/>
                  <a:t>和は相関関数の計算における</a:t>
                </a:r>
                <a:r>
                  <a:rPr lang="en-US" altLang="ja-JP" sz="2800" dirty="0" smtClean="0"/>
                  <a:t>Identity-like</a:t>
                </a:r>
                <a:r>
                  <a:rPr lang="ja-JP" altLang="en-US" sz="2800" dirty="0" smtClean="0"/>
                  <a:t>な不定性を　　</a:t>
                </a:r>
                <a:endParaRPr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互いの間でキャンセルし</a:t>
                </a:r>
                <a:r>
                  <a:rPr lang="en-US" altLang="ja-JP" sz="2800" dirty="0" smtClean="0"/>
                  <a:t>well-defined.</a:t>
                </a:r>
              </a:p>
              <a:p>
                <a:endParaRPr lang="en-US" altLang="ja-JP" sz="28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95" y="1240276"/>
                <a:ext cx="8534677" cy="5076198"/>
              </a:xfrm>
              <a:prstGeom prst="rect">
                <a:avLst/>
              </a:prstGeom>
              <a:blipFill rotWithShape="1">
                <a:blip r:embed="rId2"/>
                <a:stretch>
                  <a:fillRect l="-1286" t="-1681" r="-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4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結論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1331640" y="1318071"/>
            <a:ext cx="1467036" cy="1421698"/>
          </a:xfrm>
          <a:prstGeom prst="ellipse">
            <a:avLst/>
          </a:prstGeom>
          <a:solidFill>
            <a:srgbClr val="00B0F0">
              <a:alpha val="65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228184" y="1394973"/>
            <a:ext cx="1447057" cy="1421698"/>
          </a:xfrm>
          <a:prstGeom prst="ellipse">
            <a:avLst/>
          </a:prstGeom>
          <a:solidFill>
            <a:srgbClr val="00B0F0">
              <a:alpha val="8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3275856" y="2187663"/>
            <a:ext cx="2448272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6588224" y="1751879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chemeClr val="bg1"/>
                </a:solidFill>
              </a:rPr>
              <a:t>？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022615"/>
              </p:ext>
            </p:extLst>
          </p:nvPr>
        </p:nvGraphicFramePr>
        <p:xfrm>
          <a:off x="3203848" y="1294758"/>
          <a:ext cx="2376264" cy="782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数式" r:id="rId3" imgW="1079280" imgH="355320" progId="Equation.3">
                  <p:embed/>
                </p:oleObj>
              </mc:Choice>
              <mc:Fallback>
                <p:oleObj name="数式" r:id="rId3" imgW="107928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1294758"/>
                        <a:ext cx="2376264" cy="782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687926" y="2206528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K=0</a:t>
            </a:r>
            <a:endParaRPr kumimoji="1" lang="ja-JP" altLang="en-US" sz="28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580525" y="82578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K=</a:t>
            </a:r>
            <a:r>
              <a:rPr kumimoji="1" lang="ja-JP" altLang="en-US" sz="3200" b="1" dirty="0" smtClean="0"/>
              <a:t>∞</a:t>
            </a:r>
            <a:endParaRPr kumimoji="1" lang="ja-JP" alt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83568" y="3150241"/>
                <a:ext cx="8073236" cy="3539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i="1" smtClean="0">
                        <a:latin typeface="Cambria Math"/>
                      </a:rPr>
                      <m:t>N</m:t>
                    </m:r>
                    <m:r>
                      <a:rPr lang="ja-JP" altLang="en-US" sz="2800" i="1">
                        <a:latin typeface="Cambria Math"/>
                      </a:rPr>
                      <m:t>は</m:t>
                    </m:r>
                    <m:r>
                      <a:rPr lang="en-US" altLang="ja-JP" sz="2800" b="0" i="1" smtClean="0">
                        <a:latin typeface="Cambria Math"/>
                      </a:rPr>
                      <m:t>𝐾𝐵𝑐</m:t>
                    </m:r>
                    <m:r>
                      <m:rPr>
                        <m:nor/>
                      </m:rPr>
                      <a:rPr lang="ja-JP" altLang="en-US" sz="2800" i="0">
                        <a:latin typeface="Cambria Math"/>
                      </a:rPr>
                      <m:t>多様体</m:t>
                    </m:r>
                    <m:r>
                      <a:rPr lang="ja-JP" altLang="en-US" sz="2800" b="0" i="1" smtClean="0">
                        <a:latin typeface="Cambria Math"/>
                      </a:rPr>
                      <m:t>上の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/>
                      </a:rPr>
                      <m:t>winding</m:t>
                    </m:r>
                    <m:r>
                      <a:rPr lang="ja-JP" altLang="en-US" sz="2800" b="0" i="1" smtClean="0">
                        <a:latin typeface="Cambria Math"/>
                      </a:rPr>
                      <m:t>数か</m:t>
                    </m:r>
                  </m:oMath>
                </a14:m>
                <a:endParaRPr lang="en-US" altLang="ja-JP" sz="2800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800" i="1" dirty="0">
                        <a:latin typeface="Cambria Math"/>
                      </a:rPr>
                      <m:t>𝐾𝐵</m:t>
                    </m:r>
                    <m:r>
                      <a:rPr kumimoji="1" lang="ja-JP" altLang="en-US" sz="2800" i="1" dirty="0">
                        <a:latin typeface="Cambria Math"/>
                      </a:rPr>
                      <m:t>𝑐</m:t>
                    </m:r>
                  </m:oMath>
                </a14:m>
                <a:r>
                  <a:rPr kumimoji="1" lang="en-US" altLang="ja-JP" sz="2800" i="1" dirty="0" smtClean="0"/>
                  <a:t>”</a:t>
                </a:r>
                <a:r>
                  <a:rPr kumimoji="1" lang="ja-JP" altLang="en-US" sz="2800" dirty="0" smtClean="0"/>
                  <a:t>多様体</a:t>
                </a:r>
                <a:r>
                  <a:rPr kumimoji="1" lang="en-US" altLang="ja-JP" sz="2800" i="1" dirty="0" smtClean="0"/>
                  <a:t>”</a:t>
                </a:r>
                <a:r>
                  <a:rPr kumimoji="1" lang="ja-JP" altLang="en-US" sz="2800" dirty="0" smtClean="0"/>
                  <a:t>は原点と無限遠が等価な構造を持つ</a:t>
                </a:r>
                <a:endParaRPr kumimoji="1" lang="en-US" altLang="ja-JP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“</a:t>
                </a:r>
                <a:r>
                  <a:rPr lang="ja-JP" altLang="en-US" sz="2800" dirty="0" smtClean="0"/>
                  <a:t>表面</a:t>
                </a:r>
                <a:r>
                  <a:rPr lang="en-US" altLang="ja-JP" sz="2800" dirty="0" smtClean="0"/>
                  <a:t>”</a:t>
                </a:r>
                <a:r>
                  <a:rPr lang="ja-JP" altLang="en-US" sz="2800" dirty="0" smtClean="0"/>
                  <a:t>積分の理解には未だ至っていない</a:t>
                </a:r>
                <a:endParaRPr lang="en-US" altLang="ja-JP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ja-JP" sz="28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ja-JP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800" dirty="0" smtClean="0"/>
                  <a:t>群の空間の理解には未だ至っていない</a:t>
                </a:r>
                <a:endParaRPr kumimoji="1"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kumimoji="1" lang="ja-JP" altLang="en-US" sz="2800" dirty="0" smtClean="0"/>
                  <a:t>（行列の足は？）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50241"/>
                <a:ext cx="8073236" cy="3539430"/>
              </a:xfrm>
              <a:prstGeom prst="rect">
                <a:avLst/>
              </a:prstGeom>
              <a:blipFill rotWithShape="1">
                <a:blip r:embed="rId5"/>
                <a:stretch>
                  <a:fillRect l="-1284" r="-302" b="-32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3066277" y="4535236"/>
                <a:ext cx="2845523" cy="10988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ja-JP" altLang="en-US" sz="28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𝐴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trlPr>
                                <a:rPr kumimoji="1" lang="en-US" altLang="ja-JP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ja-JP" altLang="en-US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sub>
                            <m:sup/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277" y="4535236"/>
                <a:ext cx="2845523" cy="10988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5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0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0401" y="332656"/>
            <a:ext cx="8030833" cy="63408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成分場展開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Fock</a:t>
            </a:r>
            <a:r>
              <a:rPr lang="en-US" altLang="ja-JP" dirty="0" smtClean="0"/>
              <a:t> state </a:t>
            </a:r>
            <a:r>
              <a:rPr lang="ja-JP" altLang="en-US" dirty="0" smtClean="0"/>
              <a:t>表示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9370" y="2548825"/>
            <a:ext cx="7923323" cy="1045338"/>
            <a:chOff x="389497" y="4367953"/>
            <a:chExt cx="7923323" cy="1045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389497" y="4367953"/>
                  <a:ext cx="7923323" cy="899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2000" i="1" smtClean="0">
                            <a:latin typeface="Cambria Math"/>
                            <a:ea typeface="Cambria Math"/>
                          </a:rPr>
                          <m:t>Ψ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kumimoji="1" lang="ja-JP" altLang="en-US" sz="20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/>
                                    <a:ea typeface="Cambria Math"/>
                                  </a:rPr>
                                  <m:t>26</m:t>
                                </m:r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</m:nary>
                        <m:sSup>
                          <m:sSupPr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𝑖𝑝𝑥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⟩"/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|0</m:t>
                                </m:r>
                              </m:e>
                            </m:d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</m:d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ja-JP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begChr m:val="|"/>
                                <m:endChr m:val="|"/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ja-JP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d>
                            <m:d>
                              <m:dPr>
                                <m:begChr m:val=""/>
                                <m:endChr m:val="⟩"/>
                                <m:ctrlP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𝐵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  <m:r>
                              <a:rPr kumimoji="1" lang="en-US" altLang="ja-JP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)+⋯</m:t>
                            </m:r>
                          </m:e>
                        </m:d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497" y="4367953"/>
                  <a:ext cx="7923323" cy="89967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テキスト ボックス 17"/>
            <p:cNvSpPr txBox="1"/>
            <p:nvPr/>
          </p:nvSpPr>
          <p:spPr>
            <a:xfrm>
              <a:off x="978595" y="5013181"/>
              <a:ext cx="979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弦座標</a:t>
              </a:r>
              <a:endParaRPr kumimoji="1" lang="ja-JP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 flipV="1">
              <a:off x="866842" y="5013476"/>
              <a:ext cx="1203131" cy="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737574" y="1624179"/>
                <a:ext cx="5586914" cy="532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c.f.      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kumimoji="1" lang="en-US" altLang="ja-JP" sz="2400" b="0" i="1" smtClean="0">
                            <a:latin typeface="Cambria Math"/>
                          </a:rPr>
                          <m:t>𝑝</m:t>
                        </m:r>
                      </m:e>
                    </m:nary>
                    <m:r>
                      <a:rPr kumimoji="1" lang="en-US" altLang="ja-JP" sz="2400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latin typeface="Cambria Math"/>
                          </a:rPr>
                          <m:t>𝑖𝑝𝑥</m:t>
                        </m:r>
                      </m:sup>
                    </m:sSup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†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</a:rPr>
                          <m:t>𝑖𝑝𝑥</m:t>
                        </m:r>
                      </m:sup>
                    </m:sSup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74" y="1624179"/>
                <a:ext cx="5586914" cy="532133"/>
              </a:xfrm>
              <a:prstGeom prst="rect">
                <a:avLst/>
              </a:prstGeom>
              <a:blipFill rotWithShape="1">
                <a:blip r:embed="rId3"/>
                <a:stretch>
                  <a:fillRect l="-1636" t="-4545" b="-159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4751267" y="3361156"/>
            <a:ext cx="3811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Yang-Mills</a:t>
            </a:r>
            <a:r>
              <a:rPr kumimoji="1" lang="ja-JP" altLang="en-US" sz="2000" dirty="0" smtClean="0"/>
              <a:t>場</a:t>
            </a:r>
            <a:r>
              <a:rPr kumimoji="1" lang="en-US" altLang="ja-JP" sz="2000" dirty="0" smtClean="0"/>
              <a:t>+</a:t>
            </a:r>
            <a:r>
              <a:rPr kumimoji="1" lang="ja-JP" altLang="en-US" sz="2000" dirty="0" smtClean="0"/>
              <a:t>高階テンソル場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9277" y="425923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第二量子化 ： 展開係数を演算子へ格上げし、弦の場を演算子へ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30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188640"/>
                <a:ext cx="8229600" cy="72008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sz="4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ja-JP" sz="4800" dirty="0">
                              <a:latin typeface="Lucida Calligraphy" pitchFamily="66" charset="0"/>
                            </a:rPr>
                            <m:t>N</m:t>
                          </m:r>
                          <m:r>
                            <a:rPr lang="en-US" altLang="ja-JP" sz="4800" b="0" i="1" dirty="0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ja-JP" sz="4800" b="0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ja-JP" sz="48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ja-JP" altLang="en-US" sz="4800" i="1">
                          <a:latin typeface="Cambria Math"/>
                          <a:ea typeface="Cambria Math"/>
                        </a:rPr>
                        <m:t>にむけて</m:t>
                      </m:r>
                    </m:oMath>
                  </m:oMathPara>
                </a14:m>
                <a:endParaRPr kumimoji="1" lang="ja-JP" altLang="en-US" sz="4800" dirty="0">
                  <a:latin typeface="Lucida Calligraphy" pitchFamily="66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188640"/>
                <a:ext cx="8229600" cy="7200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09665" y="1844824"/>
                <a:ext cx="36524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ea typeface="Cambria Math"/>
                  </a:rPr>
                  <a:t>EOM-test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)+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(−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65" y="1844824"/>
                <a:ext cx="365247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504" t="-10667" r="-501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680501" y="1196752"/>
                <a:ext cx="4239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Lucida Calligraphy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=−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(−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sz="2400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01" y="1196752"/>
                <a:ext cx="423968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302" t="-10526" r="-144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787303" y="5758094"/>
                <a:ext cx="31694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𝑒𝑥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)  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+1)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3" y="5758094"/>
                <a:ext cx="3169457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1142785" y="2564903"/>
                <a:ext cx="69022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dirty="0">
                            <a:latin typeface="Lucida Calligraphy" pitchFamily="66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ja-JP" sz="2400" dirty="0">
                            <a:latin typeface="Lucida Calligraphy" pitchFamily="66" charset="0"/>
                          </a:rPr>
                          <m:t> </m:t>
                        </m:r>
                      </m:e>
                    </m:d>
                    <m:r>
                      <a:rPr lang="en-US" altLang="ja-JP" sz="24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ja-JP" sz="2400" b="0" i="1" dirty="0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kumimoji="1" lang="ja-JP" altLang="en-US" sz="2400" b="0" dirty="0" smtClean="0"/>
                  <a:t>の解の構成には、</a:t>
                </a:r>
                <a:endParaRPr kumimoji="1" lang="en-US" altLang="ja-JP" sz="2400" b="0" dirty="0" smtClean="0"/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kumimoji="1" lang="ja-JP" altLang="en-US" sz="2400" dirty="0" smtClean="0"/>
                  <a:t>の有限の場所にある固有値</a:t>
                </a:r>
                <a:r>
                  <a:rPr lang="ja-JP" altLang="en-US" sz="2400" dirty="0" smtClean="0"/>
                  <a:t>の特異性が必要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85" y="2564903"/>
                <a:ext cx="6902252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77" t="-8824" b="-13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81526" y="4058638"/>
                <a:ext cx="51922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 smtClean="0">
                    <a:latin typeface="Lucida Calligraphy" pitchFamily="66" charset="0"/>
                  </a:rPr>
                  <a:t>（</a:t>
                </a:r>
                <a:r>
                  <a:rPr lang="en-US" altLang="ja-JP" sz="2000" dirty="0" smtClean="0">
                    <a:latin typeface="Lucida Calligraphy" pitchFamily="66" charset="0"/>
                  </a:rPr>
                  <a:t>N </a:t>
                </a:r>
                <a:r>
                  <a:rPr lang="ja-JP" altLang="en-US" sz="2000" dirty="0">
                    <a:latin typeface="Lucida Calligraphy" pitchFamily="66" charset="0"/>
                  </a:rPr>
                  <a:t>は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𝐺</m:t>
                    </m:r>
                    <m:r>
                      <a:rPr lang="en-US" altLang="ja-JP" sz="2000" b="0" i="1" smtClean="0">
                        <a:latin typeface="Cambria Math"/>
                      </a:rPr>
                      <m:t>(</m:t>
                    </m:r>
                    <m:r>
                      <a:rPr lang="en-US" altLang="ja-JP" sz="2000" b="0" i="1" smtClean="0">
                        <a:latin typeface="Cambria Math"/>
                      </a:rPr>
                      <m:t>𝐾</m:t>
                    </m:r>
                    <m:r>
                      <a:rPr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000" dirty="0" smtClean="0">
                    <a:latin typeface="Lucida Calligraphy" pitchFamily="66" charset="0"/>
                  </a:rPr>
                  <a:t>のラプラス変換で定義されている</a:t>
                </a:r>
                <a:r>
                  <a:rPr lang="ja-JP" altLang="en-US" sz="2000" dirty="0">
                    <a:latin typeface="Lucida Calligraphy" pitchFamily="66" charset="0"/>
                  </a:rPr>
                  <a:t>　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6" y="4058638"/>
                <a:ext cx="5192255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293" t="-15385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4312389" y="5870055"/>
            <a:ext cx="3912496" cy="827891"/>
            <a:chOff x="4331853" y="5738452"/>
            <a:chExt cx="3912496" cy="827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7796791" y="6104678"/>
                  <a:ext cx="4475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K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791" y="6104678"/>
                  <a:ext cx="44755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コネクタ 21"/>
            <p:cNvCxnSpPr/>
            <p:nvPr/>
          </p:nvCxnSpPr>
          <p:spPr>
            <a:xfrm>
              <a:off x="4543610" y="6335979"/>
              <a:ext cx="307845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4331853" y="573845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853" y="5738452"/>
                  <a:ext cx="423514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487311" y="573845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7311" y="5738452"/>
                  <a:ext cx="42351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7324020" y="5738452"/>
                  <a:ext cx="514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020" y="5738452"/>
                  <a:ext cx="51488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円/楕円 35"/>
            <p:cNvSpPr/>
            <p:nvPr/>
          </p:nvSpPr>
          <p:spPr>
            <a:xfrm>
              <a:off x="4489673" y="6284001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7568189" y="6291209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645190" y="6291209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850145" y="4614181"/>
                <a:ext cx="4213230" cy="891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/>
                            </a:rPr>
                            <m:t>𝐾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𝑑𝑡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𝐾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45" y="4614181"/>
                <a:ext cx="4213230" cy="89146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063889" y="4829079"/>
                <a:ext cx="12607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&gt;0)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889" y="4829079"/>
                <a:ext cx="1260794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966" r="-966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691680" y="3573016"/>
                <a:ext cx="6791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>
                    <a:solidFill>
                      <a:srgbClr val="FF0000"/>
                    </a:solidFill>
                  </a:rPr>
                  <a:t>しかし、このような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Lucida Calligraphy" pitchFamily="66" charset="0"/>
                  </a:rPr>
                  <a:t>に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Lucida Calligraphy" pitchFamily="66" charset="0"/>
                  </a:rPr>
                  <a:t>対して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Lucida Calligraphy" pitchFamily="66" charset="0"/>
                  </a:rPr>
                  <a:t>N 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Lucida Calligraphy" pitchFamily="66" charset="0"/>
                  </a:rPr>
                  <a:t>が定義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Lucida Calligraphy" pitchFamily="66" charset="0"/>
                  </a:rPr>
                  <a:t>できない</a:t>
                </a:r>
                <a:endParaRPr lang="ja-JP" altLang="en-US" sz="2400" dirty="0">
                  <a:solidFill>
                    <a:srgbClr val="FF0000"/>
                  </a:solidFill>
                  <a:latin typeface="Lucida Calligraphy" pitchFamily="66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73016"/>
                <a:ext cx="6791381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1436" t="-1842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/>
          <p:cNvCxnSpPr/>
          <p:nvPr/>
        </p:nvCxnSpPr>
        <p:spPr>
          <a:xfrm>
            <a:off x="1142785" y="3395900"/>
            <a:ext cx="501339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線矢印コネクタ 36"/>
          <p:cNvCxnSpPr/>
          <p:nvPr/>
        </p:nvCxnSpPr>
        <p:spPr>
          <a:xfrm>
            <a:off x="2357813" y="4632347"/>
            <a:ext cx="0" cy="377315"/>
          </a:xfrm>
          <a:prstGeom prst="straightConnector1">
            <a:avLst/>
          </a:prstGeom>
          <a:ln w="41275">
            <a:solidFill>
              <a:srgbClr val="FD6B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233862" y="2112206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CUT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2627843" y="2099860"/>
            <a:ext cx="4356529" cy="827891"/>
            <a:chOff x="4331853" y="5738452"/>
            <a:chExt cx="4356529" cy="8278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7796791" y="6104678"/>
                  <a:ext cx="8915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G</m:t>
                        </m:r>
                        <m:r>
                          <a:rPr kumimoji="1" lang="en-US" altLang="ja-JP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K</m:t>
                        </m:r>
                        <m:r>
                          <a:rPr kumimoji="1" lang="en-US" altLang="ja-JP" sz="2400" b="0" i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791" y="6104678"/>
                  <a:ext cx="891591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361" b="-18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直線コネクタ 48"/>
            <p:cNvCxnSpPr/>
            <p:nvPr/>
          </p:nvCxnSpPr>
          <p:spPr>
            <a:xfrm>
              <a:off x="4569311" y="6335509"/>
              <a:ext cx="307845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4331853" y="573845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853" y="5738452"/>
                  <a:ext cx="423514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5487311" y="573845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7311" y="5738452"/>
                  <a:ext cx="42351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7324020" y="5738452"/>
                  <a:ext cx="514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020" y="5738452"/>
                  <a:ext cx="51488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円/楕円 54"/>
            <p:cNvSpPr/>
            <p:nvPr/>
          </p:nvSpPr>
          <p:spPr>
            <a:xfrm>
              <a:off x="4489673" y="6284001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568189" y="6291209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5645190" y="6291209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671708" y="1124744"/>
                <a:ext cx="78607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/>
                      </a:rPr>
                      <m:t>𝐺</m:t>
                    </m:r>
                    <m:r>
                      <a:rPr kumimoji="1" lang="en-US" altLang="ja-JP" sz="2400" b="0" i="1" dirty="0" smtClean="0">
                        <a:latin typeface="Cambria Math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/>
                      </a:rPr>
                      <m:t>𝐾</m:t>
                    </m:r>
                    <m:r>
                      <a:rPr kumimoji="1" lang="en-US" altLang="ja-JP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が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kumimoji="1" lang="ja-JP" altLang="en-US" sz="2400" dirty="0" smtClean="0"/>
                  <a:t>全域で計算できないのが問題。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kumimoji="1" lang="ja-JP" altLang="en-US" sz="2400" dirty="0" smtClean="0"/>
                  <a:t>空間の途中に</a:t>
                </a:r>
                <a:endParaRPr kumimoji="1" lang="en-US" altLang="ja-JP" sz="2400" dirty="0" smtClean="0"/>
              </a:p>
              <a:p>
                <a:r>
                  <a:rPr kumimoji="1" lang="ja-JP" altLang="en-US" sz="2400" dirty="0" smtClean="0"/>
                  <a:t>特異性の無いように分割してそれぞれに</a:t>
                </a:r>
                <a:r>
                  <a:rPr kumimoji="1" lang="en-US" altLang="ja-JP" sz="2400" dirty="0" smtClean="0">
                    <a:latin typeface="Lucida Calligraphy" pitchFamily="66" charset="0"/>
                  </a:rPr>
                  <a:t>N </a:t>
                </a:r>
                <a:r>
                  <a:rPr kumimoji="1" lang="ja-JP" altLang="en-US" sz="2400" dirty="0" smtClean="0">
                    <a:latin typeface="Lucida Calligraphy" pitchFamily="66" charset="0"/>
                  </a:rPr>
                  <a:t>を定義する。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08" y="1124744"/>
                <a:ext cx="7860731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163" t="-8824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テキスト ボックス 110"/>
          <p:cNvSpPr txBox="1"/>
          <p:nvPr/>
        </p:nvSpPr>
        <p:spPr>
          <a:xfrm>
            <a:off x="437538" y="3458618"/>
            <a:ext cx="154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extension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2" name="直線矢印コネクタ 111"/>
          <p:cNvCxnSpPr/>
          <p:nvPr/>
        </p:nvCxnSpPr>
        <p:spPr>
          <a:xfrm flipH="1">
            <a:off x="3884459" y="2343039"/>
            <a:ext cx="240825" cy="699945"/>
          </a:xfrm>
          <a:prstGeom prst="straightConnector1">
            <a:avLst/>
          </a:prstGeom>
          <a:ln w="38100">
            <a:solidFill>
              <a:srgbClr val="FD6B8E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グループ化 25"/>
          <p:cNvGrpSpPr/>
          <p:nvPr/>
        </p:nvGrpSpPr>
        <p:grpSpPr>
          <a:xfrm>
            <a:off x="2268903" y="2848893"/>
            <a:ext cx="1424386" cy="648566"/>
            <a:chOff x="762706" y="2629675"/>
            <a:chExt cx="1424386" cy="648566"/>
          </a:xfrm>
        </p:grpSpPr>
        <p:cxnSp>
          <p:nvCxnSpPr>
            <p:cNvPr id="60" name="直線コネクタ 59"/>
            <p:cNvCxnSpPr/>
            <p:nvPr/>
          </p:nvCxnSpPr>
          <p:spPr>
            <a:xfrm>
              <a:off x="974463" y="3227202"/>
              <a:ext cx="10129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円/楕円 60"/>
            <p:cNvSpPr/>
            <p:nvPr/>
          </p:nvSpPr>
          <p:spPr>
            <a:xfrm>
              <a:off x="1913700" y="3175223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762706" y="2629675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06" y="2629675"/>
                  <a:ext cx="42351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1763578" y="264568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3" name="テキスト ボックス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578" y="2645682"/>
                  <a:ext cx="423514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円/楕円 65"/>
            <p:cNvSpPr/>
            <p:nvPr/>
          </p:nvSpPr>
          <p:spPr>
            <a:xfrm>
              <a:off x="920526" y="3175224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4076042" y="2858430"/>
            <a:ext cx="2599012" cy="649035"/>
            <a:chOff x="1180683" y="3379602"/>
            <a:chExt cx="2599012" cy="649035"/>
          </a:xfrm>
        </p:grpSpPr>
        <p:cxnSp>
          <p:nvCxnSpPr>
            <p:cNvPr id="81" name="直線コネクタ 80"/>
            <p:cNvCxnSpPr/>
            <p:nvPr/>
          </p:nvCxnSpPr>
          <p:spPr>
            <a:xfrm>
              <a:off x="1392440" y="3977129"/>
              <a:ext cx="212981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円/楕円 81"/>
            <p:cNvSpPr/>
            <p:nvPr/>
          </p:nvSpPr>
          <p:spPr>
            <a:xfrm>
              <a:off x="3468375" y="3925620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テキスト ボックス 82"/>
                <p:cNvSpPr txBox="1"/>
                <p:nvPr/>
              </p:nvSpPr>
              <p:spPr>
                <a:xfrm>
                  <a:off x="1180683" y="337960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3" name="テキスト ボックス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683" y="3379602"/>
                  <a:ext cx="42351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テキスト ボックス 83"/>
                <p:cNvSpPr txBox="1"/>
                <p:nvPr/>
              </p:nvSpPr>
              <p:spPr>
                <a:xfrm>
                  <a:off x="3264810" y="3456128"/>
                  <a:ext cx="514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4" name="テキスト ボックス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810" y="3456128"/>
                  <a:ext cx="51488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円/楕円 84"/>
            <p:cNvSpPr/>
            <p:nvPr/>
          </p:nvSpPr>
          <p:spPr>
            <a:xfrm>
              <a:off x="1338503" y="3925151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" name="グループ化 91"/>
          <p:cNvGrpSpPr/>
          <p:nvPr/>
        </p:nvGrpSpPr>
        <p:grpSpPr>
          <a:xfrm>
            <a:off x="5005105" y="3808016"/>
            <a:ext cx="2599012" cy="649035"/>
            <a:chOff x="1180683" y="3379602"/>
            <a:chExt cx="2599012" cy="649035"/>
          </a:xfrm>
        </p:grpSpPr>
        <p:cxnSp>
          <p:nvCxnSpPr>
            <p:cNvPr id="93" name="直線コネクタ 92"/>
            <p:cNvCxnSpPr/>
            <p:nvPr/>
          </p:nvCxnSpPr>
          <p:spPr>
            <a:xfrm>
              <a:off x="1392440" y="3977129"/>
              <a:ext cx="212981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円/楕円 93"/>
            <p:cNvSpPr/>
            <p:nvPr/>
          </p:nvSpPr>
          <p:spPr>
            <a:xfrm>
              <a:off x="3468375" y="3925620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テキスト ボックス 94"/>
                <p:cNvSpPr txBox="1"/>
                <p:nvPr/>
              </p:nvSpPr>
              <p:spPr>
                <a:xfrm>
                  <a:off x="1180683" y="337960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5" name="テキスト ボックス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683" y="3379602"/>
                  <a:ext cx="42351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テキスト ボックス 95"/>
                <p:cNvSpPr txBox="1"/>
                <p:nvPr/>
              </p:nvSpPr>
              <p:spPr>
                <a:xfrm>
                  <a:off x="3264810" y="3456128"/>
                  <a:ext cx="514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6" name="テキスト ボックス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810" y="3456128"/>
                  <a:ext cx="51488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円/楕円 96"/>
            <p:cNvSpPr/>
            <p:nvPr/>
          </p:nvSpPr>
          <p:spPr>
            <a:xfrm>
              <a:off x="1338503" y="3925151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8" name="グループ化 97"/>
          <p:cNvGrpSpPr/>
          <p:nvPr/>
        </p:nvGrpSpPr>
        <p:grpSpPr>
          <a:xfrm>
            <a:off x="1085435" y="3849678"/>
            <a:ext cx="2599012" cy="649035"/>
            <a:chOff x="1180683" y="3379602"/>
            <a:chExt cx="2599012" cy="649035"/>
          </a:xfrm>
        </p:grpSpPr>
        <p:cxnSp>
          <p:nvCxnSpPr>
            <p:cNvPr id="99" name="直線コネクタ 98"/>
            <p:cNvCxnSpPr/>
            <p:nvPr/>
          </p:nvCxnSpPr>
          <p:spPr>
            <a:xfrm>
              <a:off x="1392440" y="3977129"/>
              <a:ext cx="212981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円/楕円 99"/>
            <p:cNvSpPr/>
            <p:nvPr/>
          </p:nvSpPr>
          <p:spPr>
            <a:xfrm>
              <a:off x="3468375" y="3925620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テキスト ボックス 100"/>
                <p:cNvSpPr txBox="1"/>
                <p:nvPr/>
              </p:nvSpPr>
              <p:spPr>
                <a:xfrm>
                  <a:off x="1180683" y="337960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1" name="テキスト ボックス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0683" y="3379602"/>
                  <a:ext cx="423514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3264810" y="3456128"/>
                  <a:ext cx="514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02" name="テキスト ボックス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4810" y="3456128"/>
                  <a:ext cx="514885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円/楕円 102"/>
            <p:cNvSpPr/>
            <p:nvPr/>
          </p:nvSpPr>
          <p:spPr>
            <a:xfrm>
              <a:off x="1338503" y="3925151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15" name="直線コネクタ 114"/>
          <p:cNvCxnSpPr>
            <a:stCxn id="66" idx="2"/>
            <a:endCxn id="103" idx="7"/>
          </p:cNvCxnSpPr>
          <p:nvPr/>
        </p:nvCxnSpPr>
        <p:spPr>
          <a:xfrm flipH="1">
            <a:off x="1335231" y="3445951"/>
            <a:ext cx="1091492" cy="96436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61" idx="1"/>
            <a:endCxn id="100" idx="0"/>
          </p:cNvCxnSpPr>
          <p:nvPr/>
        </p:nvCxnSpPr>
        <p:spPr>
          <a:xfrm flipH="1">
            <a:off x="3427006" y="3409527"/>
            <a:ext cx="8672" cy="98616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85" idx="4"/>
            <a:endCxn id="97" idx="5"/>
          </p:cNvCxnSpPr>
          <p:nvPr/>
        </p:nvCxnSpPr>
        <p:spPr>
          <a:xfrm>
            <a:off x="4287741" y="3506996"/>
            <a:ext cx="967160" cy="9345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endCxn id="94" idx="1"/>
          </p:cNvCxnSpPr>
          <p:nvPr/>
        </p:nvCxnSpPr>
        <p:spPr>
          <a:xfrm>
            <a:off x="6404665" y="3471447"/>
            <a:ext cx="903913" cy="89767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124"/>
              <p:cNvSpPr txBox="1"/>
              <p:nvPr/>
            </p:nvSpPr>
            <p:spPr>
              <a:xfrm>
                <a:off x="3518626" y="4174196"/>
                <a:ext cx="11561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5" name="テキスト ボックス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626" y="4174196"/>
                <a:ext cx="1156149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1579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126"/>
              <p:cNvSpPr txBox="1"/>
              <p:nvPr/>
            </p:nvSpPr>
            <p:spPr>
              <a:xfrm>
                <a:off x="7524328" y="4174195"/>
                <a:ext cx="1170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7" name="テキスト ボックス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174195"/>
                <a:ext cx="1170385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1563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テキスト ボックス 130"/>
              <p:cNvSpPr txBox="1"/>
              <p:nvPr/>
            </p:nvSpPr>
            <p:spPr>
              <a:xfrm>
                <a:off x="1547765" y="5070375"/>
                <a:ext cx="1722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Lucida Calligraphy" pitchFamily="66" charset="0"/>
                  </a:rPr>
                  <a:t>N</a:t>
                </a:r>
                <a:r>
                  <a:rPr lang="en-US" altLang="ja-JP" sz="2400" dirty="0" smtClean="0">
                    <a:latin typeface="Lucida Calligraphy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)]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1" name="テキスト ボックス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765" y="5070375"/>
                <a:ext cx="1722010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5674" t="-10667" r="-2482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テキスト ボックス 131"/>
              <p:cNvSpPr txBox="1"/>
              <p:nvPr/>
            </p:nvSpPr>
            <p:spPr>
              <a:xfrm>
                <a:off x="5495611" y="5070375"/>
                <a:ext cx="1736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latin typeface="Lucida Calligraphy" pitchFamily="66" charset="0"/>
                  </a:rPr>
                  <a:t>N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)]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2" name="テキスト ボックス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611" y="5070375"/>
                <a:ext cx="1736245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5634" t="-10667" r="-2465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直線矢印コネクタ 138"/>
          <p:cNvCxnSpPr/>
          <p:nvPr/>
        </p:nvCxnSpPr>
        <p:spPr>
          <a:xfrm>
            <a:off x="6363734" y="4596089"/>
            <a:ext cx="0" cy="377315"/>
          </a:xfrm>
          <a:prstGeom prst="straightConnector1">
            <a:avLst/>
          </a:prstGeom>
          <a:ln w="41275">
            <a:solidFill>
              <a:srgbClr val="FD6B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タイトル 1"/>
              <p:cNvSpPr txBox="1">
                <a:spLocks/>
              </p:cNvSpPr>
              <p:nvPr/>
            </p:nvSpPr>
            <p:spPr>
              <a:xfrm>
                <a:off x="457200" y="274638"/>
                <a:ext cx="8229600" cy="77809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dirty="0">
                            <a:latin typeface="Lucida Calligraphy" pitchFamily="66" charset="0"/>
                          </a:rPr>
                          <m:t>N</m:t>
                        </m:r>
                        <m:r>
                          <a:rPr lang="en-US" altLang="ja-JP" dirty="0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dirty="0" smtClean="0">
                    <a:latin typeface="Lucida Calligraphy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/>
                        <a:ea typeface="Cambria Math"/>
                      </a:rPr>
                      <m:t>≥3</m:t>
                    </m:r>
                  </m:oMath>
                </a14:m>
                <a:r>
                  <a:rPr lang="ja-JP" altLang="en-US" dirty="0" smtClean="0">
                    <a:latin typeface="Lucida Calligraphy" pitchFamily="66" charset="0"/>
                  </a:rPr>
                  <a:t>と</a:t>
                </a:r>
                <a:r>
                  <a:rPr lang="en-US" altLang="ja-JP" dirty="0" smtClean="0">
                    <a:latin typeface="Lucida Calligraphy" pitchFamily="66" charset="0"/>
                  </a:rPr>
                  <a:t>“</a:t>
                </a:r>
                <a:r>
                  <a:rPr lang="ja-JP" altLang="en-US" dirty="0" smtClean="0">
                    <a:latin typeface="Lucida Calligraphy" pitchFamily="66" charset="0"/>
                  </a:rPr>
                  <a:t>パッチ</a:t>
                </a:r>
                <a:r>
                  <a:rPr lang="en-US" altLang="ja-JP" dirty="0" smtClean="0">
                    <a:latin typeface="Lucida Calligraphy" pitchFamily="66" charset="0"/>
                  </a:rPr>
                  <a:t>”</a:t>
                </a:r>
                <a:endParaRPr lang="ja-JP" altLang="en-US" dirty="0">
                  <a:latin typeface="Lucida Calligraphy" pitchFamily="66" charset="0"/>
                </a:endParaRPr>
              </a:p>
            </p:txBody>
          </p:sp>
        </mc:Choice>
        <mc:Fallback xmlns="">
          <p:sp>
            <p:nvSpPr>
              <p:cNvPr id="143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778098"/>
              </a:xfrm>
              <a:prstGeom prst="rect">
                <a:avLst/>
              </a:prstGeom>
              <a:blipFill rotWithShape="1">
                <a:blip r:embed="rId20"/>
                <a:stretch>
                  <a:fillRect t="-22656" b="-38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531312" y="5657671"/>
                <a:ext cx="60813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dirty="0" smtClean="0"/>
                  <a:t>特異性の無い場所で</a:t>
                </a:r>
                <a:r>
                  <a:rPr kumimoji="1" lang="en-US" altLang="ja-JP" dirty="0" smtClean="0"/>
                  <a:t>CUT</a:t>
                </a:r>
                <a:r>
                  <a:rPr kumimoji="1" lang="ja-JP" altLang="en-US" dirty="0" smtClean="0"/>
                  <a:t>しても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kumimoji="1" lang="ja-JP" altLang="en-US" dirty="0" smtClean="0"/>
                  <a:t>の値は不変。</a:t>
                </a:r>
                <a:endParaRPr kumimoji="1"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Extension 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対</a:t>
                </a:r>
                <a:r>
                  <a:rPr lang="en-US" altLang="ja-JP" dirty="0" smtClean="0"/>
                  <a:t>1</a:t>
                </a:r>
                <a:r>
                  <a:rPr lang="ja-JP" altLang="en-US" dirty="0" smtClean="0"/>
                  <a:t>写像であれば何でもよい。</a:t>
                </a:r>
                <a:endParaRPr kumimoji="1"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|</m:t>
                    </m:r>
                    <m:r>
                      <a:rPr kumimoji="1" lang="en-US" altLang="ja-JP" b="0" i="1" smtClean="0">
                        <a:latin typeface="Cambria Math"/>
                      </a:rPr>
                      <m:t>𝑁</m:t>
                    </m:r>
                    <m:r>
                      <a:rPr kumimoji="1" lang="en-US" altLang="ja-JP" b="0" i="1" smtClean="0">
                        <a:latin typeface="Cambria Math"/>
                      </a:rPr>
                      <m:t>|≤2</m:t>
                    </m:r>
                  </m:oMath>
                </a14:m>
                <a:r>
                  <a:rPr kumimoji="1" lang="ja-JP" altLang="en-US" dirty="0" smtClean="0"/>
                  <a:t> の多重ブレイン解の定義の拡張になっている。</a:t>
                </a:r>
                <a:endParaRPr kumimoji="1" lang="en-US" altLang="ja-JP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 smtClean="0"/>
                  <a:t>パッチの貼り合わせが必要という状況が</a:t>
                </a:r>
                <a:r>
                  <a:rPr lang="en-US" altLang="ja-JP" dirty="0" smtClean="0"/>
                  <a:t>TFT</a:t>
                </a:r>
                <a:r>
                  <a:rPr lang="ja-JP" altLang="en-US" dirty="0" smtClean="0"/>
                  <a:t>に似ている。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312" y="5657671"/>
                <a:ext cx="6081376" cy="1200329"/>
              </a:xfrm>
              <a:prstGeom prst="rect">
                <a:avLst/>
              </a:prstGeom>
              <a:blipFill rotWithShape="1">
                <a:blip r:embed="rId21"/>
                <a:stretch>
                  <a:fillRect l="-601" t="-4061" b="-7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2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dirty="0">
                            <a:latin typeface="Lucida Calligraphy" pitchFamily="66" charset="0"/>
                          </a:rPr>
                          <m:t>N</m:t>
                        </m:r>
                        <m:r>
                          <a:rPr lang="en-US" altLang="ja-JP" b="0" i="0" dirty="0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kumimoji="1" lang="en-US" altLang="ja-JP" dirty="0" smtClean="0">
                    <a:latin typeface="Lucida Calligraphy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kumimoji="1" lang="en-US" altLang="ja-JP" b="0" i="1" dirty="0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kumimoji="1" lang="ja-JP" altLang="en-US" dirty="0" smtClean="0">
                    <a:latin typeface="Lucida Calligraphy" pitchFamily="66" charset="0"/>
                  </a:rPr>
                  <a:t>と</a:t>
                </a:r>
                <a:r>
                  <a:rPr lang="en-US" altLang="ja-JP" dirty="0" smtClean="0">
                    <a:latin typeface="Lucida Calligraphy" pitchFamily="66" charset="0"/>
                  </a:rPr>
                  <a:t>“</a:t>
                </a:r>
                <a:r>
                  <a:rPr kumimoji="1" lang="ja-JP" altLang="en-US" dirty="0" smtClean="0">
                    <a:latin typeface="Lucida Calligraphy" pitchFamily="66" charset="0"/>
                  </a:rPr>
                  <a:t>パッチ</a:t>
                </a:r>
                <a:r>
                  <a:rPr kumimoji="1" lang="en-US" altLang="ja-JP" dirty="0" smtClean="0">
                    <a:latin typeface="Lucida Calligraphy" pitchFamily="66" charset="0"/>
                  </a:rPr>
                  <a:t>”</a:t>
                </a:r>
                <a:endParaRPr kumimoji="1" lang="ja-JP" altLang="en-US" dirty="0">
                  <a:latin typeface="Lucida Calligraphy" pitchFamily="66" charset="0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1">
                <a:blip r:embed="rId2"/>
                <a:stretch>
                  <a:fillRect t="-22656" b="-38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583053" y="2263186"/>
                <a:ext cx="4452116" cy="1610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𝐾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  →  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ja-JP" sz="2400" b="0" i="1"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>
                                          <a:latin typeface="Cambria Math"/>
                                          <a:ea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ja-JP" sz="2400" b="0" i="1">
                                  <a:latin typeface="Cambria Math"/>
                                  <a:ea typeface="Cambria Math"/>
                                </a:rPr>
                                <m:t>     (0≤</m:t>
                              </m:r>
                              <m:r>
                                <a:rPr lang="en-US" altLang="ja-JP" sz="2400" b="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en-US" altLang="ja-JP" sz="2400" b="0" i="1">
                                  <a:latin typeface="Cambria Math"/>
                                  <a:ea typeface="Cambria Math"/>
                                </a:rPr>
                                <m:t>≤1)</m:t>
                              </m:r>
                            </m:e>
                            <m:e/>
                            <m:e>
                              <m:r>
                                <a:rPr lang="en-US" altLang="ja-JP" sz="2400" b="0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sz="2400" b="0" i="1">
                                  <a:latin typeface="Cambria Math"/>
                                  <a:ea typeface="Cambria Math"/>
                                </a:rPr>
                                <m:t>     (1≤</m:t>
                              </m:r>
                              <m:r>
                                <a:rPr lang="en-US" altLang="ja-JP" sz="2400" b="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en-US" altLang="ja-JP" sz="2400" b="0" i="1">
                                  <a:latin typeface="Cambria Math"/>
                                  <a:ea typeface="Cambria Math"/>
                                </a:rPr>
                                <m:t>≤∞)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053" y="2263186"/>
                <a:ext cx="4452116" cy="1610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/>
          <p:cNvGrpSpPr/>
          <p:nvPr/>
        </p:nvGrpSpPr>
        <p:grpSpPr>
          <a:xfrm>
            <a:off x="1591781" y="5229200"/>
            <a:ext cx="5977923" cy="523220"/>
            <a:chOff x="1373538" y="6032506"/>
            <a:chExt cx="5977923" cy="523220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373538" y="6032506"/>
                  <a:ext cx="2093330" cy="52322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b="0" dirty="0" smtClean="0">
                      <a:solidFill>
                        <a:schemeClr val="tx1"/>
                      </a:solidFill>
                      <a:latin typeface="Lucida Calligraphy" pitchFamily="66" charset="0"/>
                    </a:rPr>
                    <a:t>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</m:oMath>
                  </a14:m>
                  <a:endParaRPr kumimoji="1" lang="ja-JP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538" y="6032506"/>
                  <a:ext cx="2093330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814" t="-10465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390227" y="6032506"/>
                  <a:ext cx="2192588" cy="52322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b="0" dirty="0" smtClean="0">
                      <a:solidFill>
                        <a:srgbClr val="FF3399"/>
                      </a:solidFill>
                      <a:latin typeface="Lucida Calligraphy" pitchFamily="66" charset="0"/>
                    </a:rPr>
                    <a:t>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a14:m>
                  <a:endParaRPr kumimoji="1" lang="ja-JP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227" y="6032506"/>
                  <a:ext cx="2192588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833" t="-10465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5498069" y="6032506"/>
                  <a:ext cx="1853392" cy="52322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b="0" dirty="0" smtClean="0">
                      <a:solidFill>
                        <a:srgbClr val="00B0F0"/>
                      </a:solidFill>
                      <a:latin typeface="Lucida Calligraphy" pitchFamily="66" charset="0"/>
                    </a:rPr>
                    <a:t>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𝐺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solidFill>
                                        <a:srgbClr val="00B0F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endParaRPr kumimoji="1" lang="ja-JP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8069" y="6032506"/>
                  <a:ext cx="1853392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908" t="-10465" b="-3255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/>
          <p:cNvSpPr txBox="1"/>
          <p:nvPr/>
        </p:nvSpPr>
        <p:spPr>
          <a:xfrm>
            <a:off x="486415" y="283757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</a:t>
            </a:r>
            <a:r>
              <a:rPr kumimoji="1" lang="ja-JP" altLang="en-US" sz="2400" dirty="0" smtClean="0"/>
              <a:t>変換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7035443" y="4194571"/>
                <a:ext cx="18529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全域で</a:t>
                </a:r>
                <a:endParaRPr kumimoji="1" lang="en-US" altLang="ja-JP" sz="2400" dirty="0" smtClean="0"/>
              </a:p>
              <a:p>
                <a:r>
                  <a:rPr lang="en-US" altLang="ja-JP" sz="2400" dirty="0" smtClean="0"/>
                  <a:t>Well-defined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443" y="4194571"/>
                <a:ext cx="1852991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4934" t="-8824" r="-3947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6415394" y="3392967"/>
                <a:ext cx="22015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i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 sz="2400" i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ja-JP" sz="2400" i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i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altLang="ja-JP" sz="2400" i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sz="2400" i="0">
                          <a:latin typeface="Cambria Math"/>
                          <a:ea typeface="Cambria Math"/>
                        </a:rPr>
                        <m:t>∈[0,∞)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94" y="3392967"/>
                <a:ext cx="2201500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76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062479" y="1250520"/>
                <a:ext cx="31694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𝑒𝑥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)  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𝐾</m:t>
                              </m:r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+1)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79" y="1250520"/>
                <a:ext cx="3169457" cy="898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/>
          <p:cNvGrpSpPr/>
          <p:nvPr/>
        </p:nvGrpSpPr>
        <p:grpSpPr>
          <a:xfrm>
            <a:off x="5198996" y="1370315"/>
            <a:ext cx="3208739" cy="787554"/>
            <a:chOff x="4331853" y="5738452"/>
            <a:chExt cx="4798175" cy="885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7796791" y="6104676"/>
                  <a:ext cx="1333237" cy="518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G</m:t>
                        </m:r>
                        <m:r>
                          <a:rPr kumimoji="1" lang="en-US" altLang="ja-JP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K</m:t>
                        </m:r>
                        <m:r>
                          <a:rPr kumimoji="1" lang="en-US" altLang="ja-JP" sz="2400" b="0" i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791" y="6104676"/>
                  <a:ext cx="1333237" cy="51880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370" b="-171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線コネクタ 55"/>
            <p:cNvCxnSpPr/>
            <p:nvPr/>
          </p:nvCxnSpPr>
          <p:spPr>
            <a:xfrm>
              <a:off x="4543610" y="6335979"/>
              <a:ext cx="307845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4331853" y="573845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853" y="5738452"/>
                  <a:ext cx="42351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522" r="-30435" b="-74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5433432" y="5738452"/>
                  <a:ext cx="4235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3432" y="5738452"/>
                  <a:ext cx="423513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6522" r="-30435" b="-746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7172174" y="5738452"/>
                  <a:ext cx="5148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2174" y="5738452"/>
                  <a:ext cx="51488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2456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円/楕円 59"/>
            <p:cNvSpPr/>
            <p:nvPr/>
          </p:nvSpPr>
          <p:spPr>
            <a:xfrm>
              <a:off x="4489673" y="6284001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/>
          </p:nvSpPr>
          <p:spPr>
            <a:xfrm>
              <a:off x="7568189" y="6291209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5645190" y="6291209"/>
              <a:ext cx="107757" cy="10301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802128" y="4093903"/>
                <a:ext cx="6090770" cy="931665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4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kumimoji="1" lang="en-US" altLang="ja-JP" sz="24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kumimoji="1" lang="en-US" altLang="ja-JP" sz="2400" b="0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kumimoji="1" lang="en-US" altLang="ja-JP" sz="2400" b="0" i="1" smtClean="0">
                          <a:latin typeface="Cambria Math"/>
                        </a:rPr>
                        <m:t>, </m:t>
                      </m:r>
                      <m:r>
                        <a:rPr kumimoji="1" lang="ja-JP" altLang="en-US" sz="2400" b="0" i="1" smtClean="0">
                          <a:latin typeface="Cambria Math"/>
                        </a:rPr>
                        <m:t>　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𝐾</m:t>
                              </m:r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+2)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kumimoji="1" lang="en-US" altLang="ja-JP" sz="24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28" y="4093903"/>
                <a:ext cx="6090770" cy="93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右矢印 63"/>
          <p:cNvSpPr/>
          <p:nvPr/>
        </p:nvSpPr>
        <p:spPr>
          <a:xfrm>
            <a:off x="393824" y="4415720"/>
            <a:ext cx="408304" cy="288032"/>
          </a:xfrm>
          <a:prstGeom prst="righ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吹き出し 65"/>
          <p:cNvSpPr/>
          <p:nvPr/>
        </p:nvSpPr>
        <p:spPr>
          <a:xfrm>
            <a:off x="4788024" y="1124744"/>
            <a:ext cx="3816424" cy="1152128"/>
          </a:xfrm>
          <a:prstGeom prst="wedgeRoundRectCallout">
            <a:avLst>
              <a:gd name="adj1" fmla="val -56402"/>
              <a:gd name="adj2" fmla="val -4593"/>
              <a:gd name="adj3" fmla="val 16667"/>
            </a:avLst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3208336" y="6021288"/>
                <a:ext cx="3487900" cy="523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800" dirty="0">
                            <a:latin typeface="Lucida Calligraphy" pitchFamily="66" charset="0"/>
                          </a:rPr>
                          <m:t>N</m:t>
                        </m:r>
                        <m:r>
                          <a:rPr lang="en-US" altLang="ja-JP" sz="2800" dirty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ja-JP" sz="2800" dirty="0">
                    <a:latin typeface="Lucida Calligraphy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latin typeface="Cambria Math"/>
                        <a:ea typeface="Cambria Math"/>
                      </a:rPr>
                      <m:t>≥3</m:t>
                    </m:r>
                  </m:oMath>
                </a14:m>
                <a:r>
                  <a:rPr kumimoji="1" lang="ja-JP" altLang="en-US" sz="2800" dirty="0" smtClean="0"/>
                  <a:t>が構成可能。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336" y="6021288"/>
                <a:ext cx="3487900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6854" r="-10087" b="-2134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5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作用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549548" y="1137016"/>
                <a:ext cx="6140848" cy="122251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548" y="1137016"/>
                <a:ext cx="6140848" cy="122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601914" y="6116096"/>
                <a:ext cx="6036116" cy="518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∗</m:t>
                    </m:r>
                    <m:r>
                      <a:rPr lang="ja-JP" altLang="en-US" sz="2400" i="1">
                        <a:latin typeface="Cambria Math"/>
                      </a:rPr>
                      <m:t>積</m:t>
                    </m:r>
                    <m:r>
                      <a:rPr lang="ja-JP" altLang="en-US" sz="2400" b="0" i="1" smtClean="0">
                        <a:latin typeface="Cambria Math"/>
                      </a:rPr>
                      <m:t>、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ja-JP" altLang="en-US" sz="2400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/>
                    </m:nary>
                  </m:oMath>
                </a14:m>
                <a:r>
                  <a:rPr kumimoji="1" lang="en-US" altLang="ja-JP" sz="2400" dirty="0" smtClean="0"/>
                  <a:t> </a:t>
                </a:r>
                <a:r>
                  <a:rPr kumimoji="1" lang="ja-JP" altLang="en-US" sz="2400" dirty="0" smtClean="0"/>
                  <a:t>は弦の特殊な貼り合わせ方</a:t>
                </a: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14" y="6116096"/>
                <a:ext cx="6036116" cy="518796"/>
              </a:xfrm>
              <a:prstGeom prst="rect">
                <a:avLst/>
              </a:prstGeom>
              <a:blipFill rotWithShape="1">
                <a:blip r:embed="rId4"/>
                <a:stretch>
                  <a:fillRect t="-142353" b="-20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60"/>
          <p:cNvSpPr>
            <a:spLocks noChangeArrowheads="1"/>
          </p:cNvSpPr>
          <p:nvPr/>
        </p:nvSpPr>
        <p:spPr bwMode="auto">
          <a:xfrm>
            <a:off x="4756359" y="2295008"/>
            <a:ext cx="4032250" cy="2087562"/>
          </a:xfrm>
          <a:prstGeom prst="roundRect">
            <a:avLst>
              <a:gd name="adj" fmla="val 16667"/>
            </a:avLst>
          </a:prstGeom>
          <a:solidFill>
            <a:srgbClr val="FF0066">
              <a:alpha val="1490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" name="AutoShape 59"/>
          <p:cNvSpPr>
            <a:spLocks noChangeArrowheads="1"/>
          </p:cNvSpPr>
          <p:nvPr/>
        </p:nvSpPr>
        <p:spPr bwMode="auto">
          <a:xfrm>
            <a:off x="436772" y="2295008"/>
            <a:ext cx="4032250" cy="2087562"/>
          </a:xfrm>
          <a:prstGeom prst="roundRect">
            <a:avLst>
              <a:gd name="adj" fmla="val 16667"/>
            </a:avLst>
          </a:prstGeom>
          <a:solidFill>
            <a:srgbClr val="00CC66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876634" y="2582345"/>
            <a:ext cx="936625" cy="936625"/>
            <a:chOff x="839" y="1026"/>
            <a:chExt cx="590" cy="590"/>
          </a:xfrm>
        </p:grpSpPr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1156" y="102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H="1">
              <a:off x="839" y="1434"/>
              <a:ext cx="317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>
              <a:off x="1156" y="1434"/>
              <a:ext cx="27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5" name="Group 58"/>
          <p:cNvGrpSpPr>
            <a:grpSpLocks/>
          </p:cNvGrpSpPr>
          <p:nvPr/>
        </p:nvGrpSpPr>
        <p:grpSpPr bwMode="auto">
          <a:xfrm rot="1014845">
            <a:off x="5116722" y="2653783"/>
            <a:ext cx="2160587" cy="1655762"/>
            <a:chOff x="2336" y="981"/>
            <a:chExt cx="1515" cy="1198"/>
          </a:xfrm>
        </p:grpSpPr>
        <p:grpSp>
          <p:nvGrpSpPr>
            <p:cNvPr id="26" name="Group 46"/>
            <p:cNvGrpSpPr>
              <a:grpSpLocks/>
            </p:cNvGrpSpPr>
            <p:nvPr/>
          </p:nvGrpSpPr>
          <p:grpSpPr bwMode="auto">
            <a:xfrm>
              <a:off x="2336" y="981"/>
              <a:ext cx="629" cy="563"/>
              <a:chOff x="2336" y="981"/>
              <a:chExt cx="629" cy="563"/>
            </a:xfrm>
          </p:grpSpPr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2336" y="1207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2699" y="981"/>
                <a:ext cx="22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2568" y="1294"/>
                <a:ext cx="397" cy="250"/>
              </a:xfrm>
              <a:custGeom>
                <a:avLst/>
                <a:gdLst>
                  <a:gd name="T0" fmla="*/ 0 w 397"/>
                  <a:gd name="T1" fmla="*/ 226 h 250"/>
                  <a:gd name="T2" fmla="*/ 218 w 397"/>
                  <a:gd name="T3" fmla="*/ 226 h 250"/>
                  <a:gd name="T4" fmla="*/ 246 w 397"/>
                  <a:gd name="T5" fmla="*/ 122 h 250"/>
                  <a:gd name="T6" fmla="*/ 397 w 397"/>
                  <a:gd name="T7" fmla="*/ 66 h 250"/>
                  <a:gd name="T8" fmla="*/ 359 w 397"/>
                  <a:gd name="T9" fmla="*/ 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7" h="250">
                    <a:moveTo>
                      <a:pt x="0" y="226"/>
                    </a:moveTo>
                    <a:cubicBezTo>
                      <a:pt x="84" y="241"/>
                      <a:pt x="111" y="250"/>
                      <a:pt x="218" y="226"/>
                    </a:cubicBezTo>
                    <a:cubicBezTo>
                      <a:pt x="224" y="225"/>
                      <a:pt x="235" y="139"/>
                      <a:pt x="246" y="122"/>
                    </a:cubicBezTo>
                    <a:cubicBezTo>
                      <a:pt x="282" y="69"/>
                      <a:pt x="340" y="72"/>
                      <a:pt x="397" y="66"/>
                    </a:cubicBezTo>
                    <a:cubicBezTo>
                      <a:pt x="389" y="39"/>
                      <a:pt x="380" y="19"/>
                      <a:pt x="35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7" name="Group 47"/>
            <p:cNvGrpSpPr>
              <a:grpSpLocks/>
            </p:cNvGrpSpPr>
            <p:nvPr/>
          </p:nvGrpSpPr>
          <p:grpSpPr bwMode="auto">
            <a:xfrm rot="5167923">
              <a:off x="3255" y="1014"/>
              <a:ext cx="629" cy="563"/>
              <a:chOff x="2336" y="981"/>
              <a:chExt cx="629" cy="563"/>
            </a:xfrm>
          </p:grpSpPr>
          <p:sp>
            <p:nvSpPr>
              <p:cNvPr id="32" name="Line 48"/>
              <p:cNvSpPr>
                <a:spLocks noChangeShapeType="1"/>
              </p:cNvSpPr>
              <p:nvPr/>
            </p:nvSpPr>
            <p:spPr bwMode="auto">
              <a:xfrm>
                <a:off x="2336" y="1207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49"/>
              <p:cNvSpPr>
                <a:spLocks noChangeShapeType="1"/>
              </p:cNvSpPr>
              <p:nvPr/>
            </p:nvSpPr>
            <p:spPr bwMode="auto">
              <a:xfrm>
                <a:off x="2699" y="981"/>
                <a:ext cx="22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50"/>
              <p:cNvSpPr>
                <a:spLocks/>
              </p:cNvSpPr>
              <p:nvPr/>
            </p:nvSpPr>
            <p:spPr bwMode="auto">
              <a:xfrm>
                <a:off x="2568" y="1294"/>
                <a:ext cx="397" cy="250"/>
              </a:xfrm>
              <a:custGeom>
                <a:avLst/>
                <a:gdLst>
                  <a:gd name="T0" fmla="*/ 0 w 397"/>
                  <a:gd name="T1" fmla="*/ 226 h 250"/>
                  <a:gd name="T2" fmla="*/ 218 w 397"/>
                  <a:gd name="T3" fmla="*/ 226 h 250"/>
                  <a:gd name="T4" fmla="*/ 246 w 397"/>
                  <a:gd name="T5" fmla="*/ 122 h 250"/>
                  <a:gd name="T6" fmla="*/ 397 w 397"/>
                  <a:gd name="T7" fmla="*/ 66 h 250"/>
                  <a:gd name="T8" fmla="*/ 359 w 397"/>
                  <a:gd name="T9" fmla="*/ 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7" h="250">
                    <a:moveTo>
                      <a:pt x="0" y="226"/>
                    </a:moveTo>
                    <a:cubicBezTo>
                      <a:pt x="84" y="241"/>
                      <a:pt x="111" y="250"/>
                      <a:pt x="218" y="226"/>
                    </a:cubicBezTo>
                    <a:cubicBezTo>
                      <a:pt x="224" y="225"/>
                      <a:pt x="235" y="139"/>
                      <a:pt x="246" y="122"/>
                    </a:cubicBezTo>
                    <a:cubicBezTo>
                      <a:pt x="282" y="69"/>
                      <a:pt x="340" y="72"/>
                      <a:pt x="397" y="66"/>
                    </a:cubicBezTo>
                    <a:cubicBezTo>
                      <a:pt x="389" y="39"/>
                      <a:pt x="380" y="19"/>
                      <a:pt x="35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8" name="Group 51"/>
            <p:cNvGrpSpPr>
              <a:grpSpLocks/>
            </p:cNvGrpSpPr>
            <p:nvPr/>
          </p:nvGrpSpPr>
          <p:grpSpPr bwMode="auto">
            <a:xfrm rot="-8441587">
              <a:off x="2835" y="1616"/>
              <a:ext cx="629" cy="563"/>
              <a:chOff x="2336" y="981"/>
              <a:chExt cx="629" cy="563"/>
            </a:xfrm>
          </p:grpSpPr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2336" y="1207"/>
                <a:ext cx="22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53"/>
              <p:cNvSpPr>
                <a:spLocks noChangeShapeType="1"/>
              </p:cNvSpPr>
              <p:nvPr/>
            </p:nvSpPr>
            <p:spPr bwMode="auto">
              <a:xfrm>
                <a:off x="2699" y="981"/>
                <a:ext cx="22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54"/>
              <p:cNvSpPr>
                <a:spLocks/>
              </p:cNvSpPr>
              <p:nvPr/>
            </p:nvSpPr>
            <p:spPr bwMode="auto">
              <a:xfrm>
                <a:off x="2568" y="1294"/>
                <a:ext cx="397" cy="250"/>
              </a:xfrm>
              <a:custGeom>
                <a:avLst/>
                <a:gdLst>
                  <a:gd name="T0" fmla="*/ 0 w 397"/>
                  <a:gd name="T1" fmla="*/ 226 h 250"/>
                  <a:gd name="T2" fmla="*/ 218 w 397"/>
                  <a:gd name="T3" fmla="*/ 226 h 250"/>
                  <a:gd name="T4" fmla="*/ 246 w 397"/>
                  <a:gd name="T5" fmla="*/ 122 h 250"/>
                  <a:gd name="T6" fmla="*/ 397 w 397"/>
                  <a:gd name="T7" fmla="*/ 66 h 250"/>
                  <a:gd name="T8" fmla="*/ 359 w 397"/>
                  <a:gd name="T9" fmla="*/ 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7" h="250">
                    <a:moveTo>
                      <a:pt x="0" y="226"/>
                    </a:moveTo>
                    <a:cubicBezTo>
                      <a:pt x="84" y="241"/>
                      <a:pt x="111" y="250"/>
                      <a:pt x="218" y="226"/>
                    </a:cubicBezTo>
                    <a:cubicBezTo>
                      <a:pt x="224" y="225"/>
                      <a:pt x="235" y="139"/>
                      <a:pt x="246" y="122"/>
                    </a:cubicBezTo>
                    <a:cubicBezTo>
                      <a:pt x="282" y="69"/>
                      <a:pt x="340" y="72"/>
                      <a:pt x="397" y="66"/>
                    </a:cubicBezTo>
                    <a:cubicBezTo>
                      <a:pt x="389" y="39"/>
                      <a:pt x="380" y="19"/>
                      <a:pt x="35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aphicFrame>
        <p:nvGraphicFramePr>
          <p:cNvPr id="38" name="Object 5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50723776"/>
              </p:ext>
            </p:extLst>
          </p:nvPr>
        </p:nvGraphicFramePr>
        <p:xfrm>
          <a:off x="652672" y="3806308"/>
          <a:ext cx="3629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9" name="数式" r:id="rId5" imgW="1828800" imgH="228600" progId="Equation.3">
                  <p:embed/>
                </p:oleObj>
              </mc:Choice>
              <mc:Fallback>
                <p:oleObj name="数式" r:id="rId5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672" y="3806308"/>
                        <a:ext cx="36290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WordArt 62"/>
          <p:cNvSpPr>
            <a:spLocks noChangeArrowheads="1" noChangeShapeType="1" noTextEdit="1"/>
          </p:cNvSpPr>
          <p:nvPr/>
        </p:nvSpPr>
        <p:spPr bwMode="auto">
          <a:xfrm>
            <a:off x="7709109" y="3518970"/>
            <a:ext cx="4667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ＭＳ Ｐゴシック"/>
                <a:ea typeface="ＭＳ Ｐゴシック"/>
              </a:rPr>
              <a:t>？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988749" y="5301407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>
                <a:latin typeface="Monotype Corsiva" pitchFamily="66" charset="0"/>
              </a:rPr>
              <a:t>A</a:t>
            </a:r>
            <a:r>
              <a:rPr lang="en-US" altLang="ja-JP" sz="3600">
                <a:latin typeface="Monotype Corsiva" pitchFamily="66" charset="0"/>
              </a:rPr>
              <a:t> </a:t>
            </a:r>
            <a:r>
              <a:rPr lang="en-US" altLang="ja-JP" sz="3600">
                <a:latin typeface="Century" pitchFamily="18" charset="0"/>
              </a:rPr>
              <a:t>: </a:t>
            </a:r>
            <a:r>
              <a:rPr lang="ja-JP" altLang="en-US" sz="2400">
                <a:latin typeface="Century" pitchFamily="18" charset="0"/>
              </a:rPr>
              <a:t>弦の場の空間</a:t>
            </a:r>
            <a:r>
              <a:rPr lang="ja-JP" altLang="en-US" sz="3600">
                <a:latin typeface="Monotype Corsiva" pitchFamily="66" charset="0"/>
              </a:rPr>
              <a:t> </a:t>
            </a:r>
          </a:p>
        </p:txBody>
      </p:sp>
      <p:grpSp>
        <p:nvGrpSpPr>
          <p:cNvPr id="41" name="Group 75"/>
          <p:cNvGrpSpPr>
            <a:grpSpLocks/>
          </p:cNvGrpSpPr>
          <p:nvPr/>
        </p:nvGrpSpPr>
        <p:grpSpPr bwMode="auto">
          <a:xfrm>
            <a:off x="648495" y="4675769"/>
            <a:ext cx="2232025" cy="579438"/>
            <a:chOff x="612" y="1434"/>
            <a:chExt cx="1406" cy="365"/>
          </a:xfrm>
        </p:grpSpPr>
        <p:grpSp>
          <p:nvGrpSpPr>
            <p:cNvPr id="42" name="Group 66"/>
            <p:cNvGrpSpPr>
              <a:grpSpLocks/>
            </p:cNvGrpSpPr>
            <p:nvPr/>
          </p:nvGrpSpPr>
          <p:grpSpPr bwMode="auto">
            <a:xfrm>
              <a:off x="703" y="1434"/>
              <a:ext cx="1270" cy="365"/>
              <a:chOff x="703" y="1480"/>
              <a:chExt cx="1270" cy="365"/>
            </a:xfrm>
          </p:grpSpPr>
          <p:graphicFrame>
            <p:nvGraphicFramePr>
              <p:cNvPr id="44" name="Object 38"/>
              <p:cNvGraphicFramePr>
                <a:graphicFrameLocks noChangeAspect="1"/>
              </p:cNvGraphicFramePr>
              <p:nvPr/>
            </p:nvGraphicFramePr>
            <p:xfrm>
              <a:off x="703" y="1480"/>
              <a:ext cx="998" cy="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60" name="数式" r:id="rId7" imgW="609480" imgH="215640" progId="Equation.3">
                      <p:embed/>
                    </p:oleObj>
                  </mc:Choice>
                  <mc:Fallback>
                    <p:oleObj name="数式" r:id="rId7" imgW="60948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" y="1480"/>
                            <a:ext cx="998" cy="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Text Box 40"/>
              <p:cNvSpPr txBox="1">
                <a:spLocks noChangeArrowheads="1"/>
              </p:cNvSpPr>
              <p:nvPr/>
            </p:nvSpPr>
            <p:spPr bwMode="auto">
              <a:xfrm>
                <a:off x="1111" y="1480"/>
                <a:ext cx="31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>
                    <a:latin typeface="Monotype Corsiva" pitchFamily="66" charset="0"/>
                  </a:rPr>
                  <a:t>A</a:t>
                </a:r>
              </a:p>
            </p:txBody>
          </p:sp>
          <p:sp>
            <p:nvSpPr>
              <p:cNvPr id="46" name="Text Box 42"/>
              <p:cNvSpPr txBox="1">
                <a:spLocks noChangeArrowheads="1"/>
              </p:cNvSpPr>
              <p:nvPr/>
            </p:nvSpPr>
            <p:spPr bwMode="auto">
              <a:xfrm>
                <a:off x="1655" y="1480"/>
                <a:ext cx="31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>
                    <a:latin typeface="Monotype Corsiva" pitchFamily="66" charset="0"/>
                  </a:rPr>
                  <a:t>A</a:t>
                </a:r>
              </a:p>
            </p:txBody>
          </p:sp>
        </p:grpSp>
        <p:sp>
          <p:nvSpPr>
            <p:cNvPr id="43" name="AutoShape 69"/>
            <p:cNvSpPr>
              <a:spLocks noChangeArrowheads="1"/>
            </p:cNvSpPr>
            <p:nvPr/>
          </p:nvSpPr>
          <p:spPr bwMode="auto">
            <a:xfrm>
              <a:off x="612" y="1434"/>
              <a:ext cx="1406" cy="3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7" name="Group 74"/>
          <p:cNvGrpSpPr>
            <a:grpSpLocks/>
          </p:cNvGrpSpPr>
          <p:nvPr/>
        </p:nvGrpSpPr>
        <p:grpSpPr bwMode="auto">
          <a:xfrm>
            <a:off x="6265069" y="4725144"/>
            <a:ext cx="1944688" cy="609600"/>
            <a:chOff x="4059" y="1434"/>
            <a:chExt cx="1225" cy="384"/>
          </a:xfrm>
        </p:grpSpPr>
        <p:grpSp>
          <p:nvGrpSpPr>
            <p:cNvPr id="48" name="Group 68"/>
            <p:cNvGrpSpPr>
              <a:grpSpLocks/>
            </p:cNvGrpSpPr>
            <p:nvPr/>
          </p:nvGrpSpPr>
          <p:grpSpPr bwMode="auto">
            <a:xfrm>
              <a:off x="4105" y="1434"/>
              <a:ext cx="1179" cy="384"/>
              <a:chOff x="4105" y="1434"/>
              <a:chExt cx="1179" cy="384"/>
            </a:xfrm>
          </p:grpSpPr>
          <p:graphicFrame>
            <p:nvGraphicFramePr>
              <p:cNvPr id="50" name="Object 37"/>
              <p:cNvGraphicFramePr>
                <a:graphicFrameLocks noChangeAspect="1"/>
              </p:cNvGraphicFramePr>
              <p:nvPr/>
            </p:nvGraphicFramePr>
            <p:xfrm>
              <a:off x="4105" y="1434"/>
              <a:ext cx="680" cy="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61" name="数式" r:id="rId9" imgW="495000" imgH="279360" progId="Equation.3">
                      <p:embed/>
                    </p:oleObj>
                  </mc:Choice>
                  <mc:Fallback>
                    <p:oleObj name="数式" r:id="rId9" imgW="49500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5" y="1434"/>
                            <a:ext cx="680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Text Box 47"/>
              <p:cNvSpPr txBox="1">
                <a:spLocks noChangeArrowheads="1"/>
              </p:cNvSpPr>
              <p:nvPr/>
            </p:nvSpPr>
            <p:spPr bwMode="auto">
              <a:xfrm>
                <a:off x="4286" y="1434"/>
                <a:ext cx="31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>
                    <a:latin typeface="Monotype Corsiva" pitchFamily="66" charset="0"/>
                  </a:rPr>
                  <a:t>A</a:t>
                </a:r>
              </a:p>
            </p:txBody>
          </p:sp>
          <p:sp>
            <p:nvSpPr>
              <p:cNvPr id="52" name="Text Box 49"/>
              <p:cNvSpPr txBox="1">
                <a:spLocks noChangeArrowheads="1"/>
              </p:cNvSpPr>
              <p:nvPr/>
            </p:nvSpPr>
            <p:spPr bwMode="auto">
              <a:xfrm>
                <a:off x="4740" y="1434"/>
                <a:ext cx="5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/>
                  <a:t>C</a:t>
                </a:r>
                <a:r>
                  <a:rPr lang="ja-JP" altLang="en-US" sz="2800"/>
                  <a:t>数</a:t>
                </a:r>
              </a:p>
            </p:txBody>
          </p:sp>
        </p:grpSp>
        <p:sp>
          <p:nvSpPr>
            <p:cNvPr id="49" name="AutoShape 70"/>
            <p:cNvSpPr>
              <a:spLocks noChangeArrowheads="1"/>
            </p:cNvSpPr>
            <p:nvPr/>
          </p:nvSpPr>
          <p:spPr bwMode="auto">
            <a:xfrm>
              <a:off x="4059" y="1434"/>
              <a:ext cx="1225" cy="3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53" name="Group 77"/>
          <p:cNvGrpSpPr>
            <a:grpSpLocks/>
          </p:cNvGrpSpPr>
          <p:nvPr/>
        </p:nvGrpSpPr>
        <p:grpSpPr bwMode="auto">
          <a:xfrm>
            <a:off x="3139547" y="4693393"/>
            <a:ext cx="2736850" cy="582613"/>
            <a:chOff x="2109" y="1434"/>
            <a:chExt cx="1724" cy="367"/>
          </a:xfrm>
        </p:grpSpPr>
        <p:grpSp>
          <p:nvGrpSpPr>
            <p:cNvPr id="54" name="Group 67"/>
            <p:cNvGrpSpPr>
              <a:grpSpLocks/>
            </p:cNvGrpSpPr>
            <p:nvPr/>
          </p:nvGrpSpPr>
          <p:grpSpPr bwMode="auto">
            <a:xfrm>
              <a:off x="2154" y="1434"/>
              <a:ext cx="1679" cy="367"/>
              <a:chOff x="2109" y="1434"/>
              <a:chExt cx="1679" cy="367"/>
            </a:xfrm>
          </p:grpSpPr>
          <p:graphicFrame>
            <p:nvGraphicFramePr>
              <p:cNvPr id="56" name="Object 36"/>
              <p:cNvGraphicFramePr>
                <a:graphicFrameLocks noChangeAspect="1"/>
              </p:cNvGraphicFramePr>
              <p:nvPr/>
            </p:nvGraphicFramePr>
            <p:xfrm>
              <a:off x="2109" y="1480"/>
              <a:ext cx="1407" cy="3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62" name="数式" r:id="rId11" imgW="888840" imgH="203040" progId="Equation.3">
                      <p:embed/>
                    </p:oleObj>
                  </mc:Choice>
                  <mc:Fallback>
                    <p:oleObj name="数式" r:id="rId11" imgW="88884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09" y="1480"/>
                            <a:ext cx="1407" cy="3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3470" y="1434"/>
                <a:ext cx="31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>
                    <a:latin typeface="Monotype Corsiva" pitchFamily="66" charset="0"/>
                  </a:rPr>
                  <a:t>A</a:t>
                </a:r>
              </a:p>
            </p:txBody>
          </p:sp>
          <p:sp>
            <p:nvSpPr>
              <p:cNvPr id="58" name="Text Box 45"/>
              <p:cNvSpPr txBox="1">
                <a:spLocks noChangeArrowheads="1"/>
              </p:cNvSpPr>
              <p:nvPr/>
            </p:nvSpPr>
            <p:spPr bwMode="auto">
              <a:xfrm>
                <a:off x="2925" y="1434"/>
                <a:ext cx="31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>
                    <a:latin typeface="Monotype Corsiva" pitchFamily="66" charset="0"/>
                  </a:rPr>
                  <a:t>A</a:t>
                </a:r>
              </a:p>
            </p:txBody>
          </p:sp>
          <p:sp>
            <p:nvSpPr>
              <p:cNvPr id="59" name="Text Box 46"/>
              <p:cNvSpPr txBox="1">
                <a:spLocks noChangeArrowheads="1"/>
              </p:cNvSpPr>
              <p:nvPr/>
            </p:nvSpPr>
            <p:spPr bwMode="auto">
              <a:xfrm>
                <a:off x="2381" y="1434"/>
                <a:ext cx="318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>
                    <a:latin typeface="Monotype Corsiva" pitchFamily="66" charset="0"/>
                  </a:rPr>
                  <a:t>A</a:t>
                </a:r>
              </a:p>
            </p:txBody>
          </p:sp>
        </p:grpSp>
        <p:sp>
          <p:nvSpPr>
            <p:cNvPr id="55" name="AutoShape 71"/>
            <p:cNvSpPr>
              <a:spLocks noChangeArrowheads="1"/>
            </p:cNvSpPr>
            <p:nvPr/>
          </p:nvSpPr>
          <p:spPr bwMode="auto">
            <a:xfrm>
              <a:off x="2109" y="1434"/>
              <a:ext cx="1723" cy="3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866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運動項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2909" y="134076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場の揺らぎが十分小さい時に、場の運動方程式の解として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第一量子化された弦理論の物理的条件を再現せよ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7704" y="2348880"/>
            <a:ext cx="4428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明白に共変な量子化を行えば、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BRST</a:t>
            </a:r>
            <a:r>
              <a:rPr kumimoji="1" lang="ja-JP" altLang="en-US" sz="2000" dirty="0" smtClean="0"/>
              <a:t>電荷で物理的状態が与えられる。</a:t>
            </a:r>
            <a:endParaRPr kumimoji="1" lang="ja-JP" altLang="en-US" sz="20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55576" y="2171765"/>
            <a:ext cx="4968552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グループ化 6"/>
          <p:cNvGrpSpPr/>
          <p:nvPr/>
        </p:nvGrpSpPr>
        <p:grpSpPr>
          <a:xfrm>
            <a:off x="1403648" y="2379658"/>
            <a:ext cx="279648" cy="323165"/>
            <a:chOff x="899592" y="2132856"/>
            <a:chExt cx="279648" cy="323165"/>
          </a:xfrm>
        </p:grpSpPr>
        <p:cxnSp>
          <p:nvCxnSpPr>
            <p:cNvPr id="8" name="直線コネクタ 7"/>
            <p:cNvCxnSpPr/>
            <p:nvPr/>
          </p:nvCxnSpPr>
          <p:spPr>
            <a:xfrm>
              <a:off x="899592" y="2132856"/>
              <a:ext cx="0" cy="32316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899592" y="2456021"/>
              <a:ext cx="279648" cy="0"/>
            </a:xfrm>
            <a:prstGeom prst="line">
              <a:avLst/>
            </a:prstGeom>
            <a:ln w="19050">
              <a:solidFill>
                <a:srgbClr val="0070C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336196" y="2379658"/>
                <a:ext cx="20349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/>
                            </a:rPr>
                            <m:t>Phys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196" y="2379658"/>
                <a:ext cx="203498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30263" r="-2096" b="-194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6669610" y="3669201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[</a:t>
            </a:r>
            <a:r>
              <a:rPr kumimoji="1" lang="en-US" altLang="ja-JP" sz="1600" dirty="0" err="1" smtClean="0"/>
              <a:t>Kato,Ogawa</a:t>
            </a:r>
            <a:r>
              <a:rPr kumimoji="1" lang="en-US" altLang="ja-JP" sz="1600" dirty="0" smtClean="0"/>
              <a:t>]</a:t>
            </a:r>
            <a:endParaRPr kumimoji="1" lang="ja-JP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483768" y="3307948"/>
                <a:ext cx="3671261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𝑑</m:t>
                          </m:r>
                          <m:r>
                            <a:rPr kumimoji="1" lang="ja-JP" altLang="en-US" sz="2400" b="0" i="1" smtClean="0">
                              <a:latin typeface="Cambria Math"/>
                            </a:rPr>
                            <m:t>𝜎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𝑔h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307948"/>
                <a:ext cx="3671261" cy="10610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395536" y="448507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作用の成分場展開</a:t>
            </a:r>
            <a:endParaRPr kumimoji="1" lang="ja-JP" altLang="en-US" sz="2000" b="1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95280" y="4958955"/>
            <a:ext cx="9036496" cy="1487007"/>
            <a:chOff x="95280" y="4958955"/>
            <a:chExt cx="9036496" cy="14870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95280" y="4958955"/>
                  <a:ext cx="9036496" cy="899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el-GR" altLang="ja-JP" sz="2000" i="1">
                                <a:latin typeface="Cambria Math"/>
                                <a:ea typeface="Cambria Math"/>
                              </a:rPr>
                              <m:t>Ψ</m:t>
                            </m:r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altLang="ja-JP" sz="2000" i="1">
                                <a:latin typeface="Cambria Math"/>
                                <a:ea typeface="Cambria Math"/>
                              </a:rPr>
                              <m:t>Ψ</m:t>
                            </m:r>
                          </m:e>
                        </m:nary>
                        <m:r>
                          <a:rPr lang="el-GR" altLang="ja-JP" sz="20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26</m:t>
                                </m:r>
                              </m:sup>
                            </m:sSup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kumimoji="1" lang="en-US" altLang="ja-JP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d>
                              <m:dPr>
                                <m:ctrlPr>
                                  <a:rPr kumimoji="1" lang="en-US" altLang="ja-JP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ja-JP" altLang="en-US" sz="2000" b="0" i="1" smtClean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kumimoji="1" lang="ja-JP" altLang="en-US" sz="20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000" b="0" i="1" smtClean="0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kumimoji="1" lang="ja-JP" altLang="en-US" sz="20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kumimoji="1" lang="en-US" altLang="ja-JP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nary>
                        <m:r>
                          <a:rPr kumimoji="1" lang="en-US" altLang="ja-JP" sz="20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kumimoji="1" lang="ja-JP" altLang="en-US" sz="2000" b="0" i="1" smtClean="0">
                                <a:latin typeface="Cambria Math"/>
                              </a:rPr>
                              <m:t>𝜇𝜈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ja-JP" altLang="en-US" sz="2000" b="0" i="1" smtClean="0">
                                <a:latin typeface="Cambria Math"/>
                              </a:rPr>
                              <m:t>𝜇𝜈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kumimoji="1" lang="en-US" altLang="ja-JP" sz="20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000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ja-JP" altLang="en-US" sz="20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ja-JP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0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ja-JP" altLang="en-US" sz="200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000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⋯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80" y="4958955"/>
                  <a:ext cx="9036496" cy="8996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/>
            <p:cNvSpPr txBox="1"/>
            <p:nvPr/>
          </p:nvSpPr>
          <p:spPr>
            <a:xfrm>
              <a:off x="2363432" y="5940963"/>
              <a:ext cx="1152128" cy="4001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/>
                <a:t>タキオン</a:t>
              </a:r>
              <a:endParaRPr kumimoji="1" lang="ja-JP" altLang="en-US" sz="2000" dirty="0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3199740" y="5517232"/>
              <a:ext cx="3960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3084780" y="5517232"/>
              <a:ext cx="315820" cy="42373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4980604" y="6045852"/>
              <a:ext cx="2039668" cy="400110"/>
            </a:xfrm>
            <a:prstGeom prst="rect">
              <a:avLst/>
            </a:prstGeom>
            <a:noFill/>
            <a:ln w="2222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Massless gauge</a:t>
              </a:r>
              <a:r>
                <a:rPr lang="ja-JP" altLang="en-US" sz="2000" dirty="0" smtClean="0"/>
                <a:t>場</a:t>
              </a:r>
              <a:endParaRPr kumimoji="1" lang="ja-JP" altLang="en-US" sz="2000" dirty="0"/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5816912" y="5622121"/>
              <a:ext cx="701492" cy="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5701952" y="5622121"/>
              <a:ext cx="315820" cy="423731"/>
            </a:xfrm>
            <a:prstGeom prst="line">
              <a:avLst/>
            </a:prstGeom>
            <a:ln w="222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5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2045" y="404664"/>
            <a:ext cx="3675092" cy="634082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ゲージ対称性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23528" y="2759742"/>
                <a:ext cx="37501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 smtClean="0"/>
                  <a:t>ゲージ不変性　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/>
                      </a:rPr>
                      <m:t>𝛿</m:t>
                    </m:r>
                    <m:r>
                      <m:rPr>
                        <m:sty m:val="p"/>
                      </m:rPr>
                      <a:rPr kumimoji="1" lang="el-GR" altLang="ja-JP" sz="2400" i="1" smtClean="0">
                        <a:latin typeface="Cambria Math"/>
                        <a:ea typeface="Cambria Math"/>
                      </a:rPr>
                      <m:t>Ψ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kumimoji="1" lang="el-GR" altLang="ja-JP" sz="2400" b="0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kumimoji="1" lang="ja-JP" altLang="en-US" sz="2400" dirty="0" smtClean="0"/>
                  <a:t>　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59742"/>
                <a:ext cx="375019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439" t="-1600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475656" y="3389957"/>
                <a:ext cx="3455337" cy="1599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en-US" altLang="ja-JP" sz="24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240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ja-JP" altLang="en-US" sz="2400" i="1">
                              <a:latin typeface="Cambria Math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4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kumimoji="1" lang="ja-JP" altLang="en-US" sz="2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kumimoji="1" lang="ja-JP" altLang="en-US" sz="2400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ja-JP" sz="24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400" b="0" i="1" smtClean="0">
                              <a:latin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ja-JP" altLang="en-US" sz="2400" b="0" i="1" smtClean="0">
                          <a:latin typeface="Cambria Math"/>
                        </a:rPr>
                        <m:t>𝜒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en-US" altLang="ja-JP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389957"/>
                <a:ext cx="3455337" cy="1599412"/>
              </a:xfrm>
              <a:prstGeom prst="rect">
                <a:avLst/>
              </a:prstGeom>
              <a:blipFill rotWithShape="1">
                <a:blip r:embed="rId3"/>
                <a:stretch>
                  <a:fillRect l="-353" r="-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39552" y="1052736"/>
                <a:ext cx="8064896" cy="170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𝑆</m:t>
                      </m:r>
                      <m:r>
                        <a:rPr lang="en-US" altLang="ja-JP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altLang="ja-JP" sz="2000" i="1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ja-JP" sz="2000" i="1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nary>
                    </m:oMath>
                  </m:oMathPara>
                </a14:m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latin typeface="Cambria Math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26</m:t>
                              </m:r>
                            </m:sup>
                          </m:s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0" i="1" smtClean="0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kumimoji="1" lang="ja-JP" altLang="en-US" sz="2000" b="0" i="1" smtClean="0"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0" i="1" smtClean="0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kumimoji="1" lang="ja-JP" altLang="en-US" sz="2000" b="0" i="1" smtClean="0"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𝑡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kumimoji="1" lang="ja-JP" altLang="en-US" sz="2000" b="0" i="1" smtClean="0">
                              <a:latin typeface="Cambria Math"/>
                            </a:rPr>
                            <m:t>𝜇𝜈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kumimoji="1" lang="ja-JP" altLang="en-US" sz="2000" b="0" i="1" smtClean="0">
                              <a:latin typeface="Cambria Math"/>
                            </a:rPr>
                            <m:t>𝜇𝜈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ja-JP" altLang="en-US" sz="2000" i="1">
                                      <a:latin typeface="Cambria Math"/>
                                    </a:rPr>
                                    <m:t>𝜇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ja-JP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ja-JP" altLang="en-US" sz="2000" i="1" smtClean="0">
                                      <a:latin typeface="Cambria Math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8064896" cy="17070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5652120" y="3589498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タキオン場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U(1)</a:t>
            </a:r>
            <a:r>
              <a:rPr lang="ja-JP" altLang="en-US" sz="2400" dirty="0" smtClean="0"/>
              <a:t>場</a:t>
            </a:r>
            <a:endParaRPr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5636" y="4989369"/>
            <a:ext cx="673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Yang-Mills</a:t>
            </a:r>
            <a:r>
              <a:rPr lang="ja-JP" altLang="en-US" sz="2400" dirty="0" smtClean="0"/>
              <a:t>理論のゲージ対称性の線形部分を含み、</a:t>
            </a:r>
            <a:endParaRPr lang="en-US" altLang="ja-JP" sz="2400" dirty="0" smtClean="0"/>
          </a:p>
          <a:p>
            <a:r>
              <a:rPr lang="ja-JP" altLang="en-US" sz="2400" dirty="0" smtClean="0"/>
              <a:t>より高階の足を持つ場の対称性を含む場の理論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7534" y="582964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→相互作用を入れて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Yang-Mills 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理論の対称性を含む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    より大きな対称性を持つように構成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吹き出し 8"/>
          <p:cNvSpPr/>
          <p:nvPr/>
        </p:nvSpPr>
        <p:spPr>
          <a:xfrm>
            <a:off x="6012160" y="2393488"/>
            <a:ext cx="3022810" cy="3859468"/>
          </a:xfrm>
          <a:prstGeom prst="wedgeRoundRectCallout">
            <a:avLst>
              <a:gd name="adj1" fmla="val -38126"/>
              <a:gd name="adj2" fmla="val -62360"/>
              <a:gd name="adj3" fmla="val 16667"/>
            </a:avLst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455" y="269067"/>
            <a:ext cx="8229600" cy="777875"/>
          </a:xfrm>
        </p:spPr>
        <p:txBody>
          <a:bodyPr/>
          <a:lstStyle/>
          <a:p>
            <a:pPr eaLnBrk="1" hangingPunct="1"/>
            <a:r>
              <a:rPr lang="en-US" altLang="ja-JP" b="1" dirty="0" smtClean="0"/>
              <a:t>C</a:t>
            </a:r>
            <a:r>
              <a:rPr lang="en-US" altLang="ja-JP" dirty="0" smtClean="0"/>
              <a:t>ubic </a:t>
            </a:r>
            <a:r>
              <a:rPr lang="en-US" altLang="ja-JP" b="1" dirty="0" smtClean="0"/>
              <a:t>S</a:t>
            </a:r>
            <a:r>
              <a:rPr lang="en-US" altLang="ja-JP" dirty="0" smtClean="0"/>
              <a:t>tring </a:t>
            </a:r>
            <a:r>
              <a:rPr lang="en-US" altLang="ja-JP" b="1" dirty="0" smtClean="0"/>
              <a:t>F</a:t>
            </a:r>
            <a:r>
              <a:rPr lang="en-US" altLang="ja-JP" dirty="0" smtClean="0"/>
              <a:t>ield </a:t>
            </a:r>
            <a:r>
              <a:rPr lang="en-US" altLang="ja-JP" b="1" dirty="0" smtClean="0"/>
              <a:t>T</a:t>
            </a:r>
            <a:r>
              <a:rPr lang="en-US" altLang="ja-JP" dirty="0" smtClean="0"/>
              <a:t>heory</a:t>
            </a:r>
            <a:endParaRPr lang="ja-JP" altLang="en-US" sz="4000" dirty="0" smtClean="0"/>
          </a:p>
        </p:txBody>
      </p:sp>
      <p:grpSp>
        <p:nvGrpSpPr>
          <p:cNvPr id="6153" name="Group 34"/>
          <p:cNvGrpSpPr>
            <a:grpSpLocks/>
          </p:cNvGrpSpPr>
          <p:nvPr/>
        </p:nvGrpSpPr>
        <p:grpSpPr bwMode="auto">
          <a:xfrm>
            <a:off x="6289517" y="2916232"/>
            <a:ext cx="2665412" cy="2446338"/>
            <a:chOff x="442" y="2500"/>
            <a:chExt cx="1924" cy="1674"/>
          </a:xfrm>
        </p:grpSpPr>
        <p:graphicFrame>
          <p:nvGraphicFramePr>
            <p:cNvPr id="6154" name="Object 35"/>
            <p:cNvGraphicFramePr>
              <a:graphicFrameLocks noChangeAspect="1"/>
            </p:cNvGraphicFramePr>
            <p:nvPr/>
          </p:nvGraphicFramePr>
          <p:xfrm>
            <a:off x="839" y="3096"/>
            <a:ext cx="40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2" name="数式" r:id="rId4" imgW="279279" imgH="215806" progId="Equation.3">
                    <p:embed/>
                  </p:oleObj>
                </mc:Choice>
                <mc:Fallback>
                  <p:oleObj name="数式" r:id="rId4" imgW="27927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3096"/>
                          <a:ext cx="40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5" name="Object 36"/>
            <p:cNvGraphicFramePr>
              <a:graphicFrameLocks noChangeAspect="1"/>
            </p:cNvGraphicFramePr>
            <p:nvPr/>
          </p:nvGraphicFramePr>
          <p:xfrm>
            <a:off x="1973" y="3889"/>
            <a:ext cx="204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3" name="数式" r:id="rId6" imgW="126725" imgH="177415" progId="Equation.3">
                    <p:embed/>
                  </p:oleObj>
                </mc:Choice>
                <mc:Fallback>
                  <p:oleObj name="数式" r:id="rId6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3889"/>
                          <a:ext cx="204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6" name="Object 37"/>
            <p:cNvGraphicFramePr>
              <a:graphicFrameLocks noChangeAspect="1"/>
            </p:cNvGraphicFramePr>
            <p:nvPr/>
          </p:nvGraphicFramePr>
          <p:xfrm>
            <a:off x="1059" y="2500"/>
            <a:ext cx="23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4" name="数式" r:id="rId8" imgW="139700" imgH="139700" progId="Equation.3">
                    <p:embed/>
                  </p:oleObj>
                </mc:Choice>
                <mc:Fallback>
                  <p:oleObj name="数式" r:id="rId8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" y="2500"/>
                          <a:ext cx="233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157" name="Group 38"/>
            <p:cNvGrpSpPr>
              <a:grpSpLocks/>
            </p:cNvGrpSpPr>
            <p:nvPr/>
          </p:nvGrpSpPr>
          <p:grpSpPr bwMode="auto">
            <a:xfrm>
              <a:off x="610" y="2636"/>
              <a:ext cx="1535" cy="1308"/>
              <a:chOff x="2143" y="1423"/>
              <a:chExt cx="1559" cy="1361"/>
            </a:xfrm>
          </p:grpSpPr>
          <p:grpSp>
            <p:nvGrpSpPr>
              <p:cNvPr id="6164" name="Group 39"/>
              <p:cNvGrpSpPr>
                <a:grpSpLocks/>
              </p:cNvGrpSpPr>
              <p:nvPr/>
            </p:nvGrpSpPr>
            <p:grpSpPr bwMode="auto">
              <a:xfrm>
                <a:off x="2143" y="1423"/>
                <a:ext cx="680" cy="1191"/>
                <a:chOff x="2143" y="1423"/>
                <a:chExt cx="680" cy="1191"/>
              </a:xfrm>
            </p:grpSpPr>
            <p:sp>
              <p:nvSpPr>
                <p:cNvPr id="6175" name="Line 40"/>
                <p:cNvSpPr>
                  <a:spLocks noChangeShapeType="1"/>
                </p:cNvSpPr>
                <p:nvPr/>
              </p:nvSpPr>
              <p:spPr bwMode="auto">
                <a:xfrm>
                  <a:off x="2823" y="1423"/>
                  <a:ext cx="0" cy="76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6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2143" y="2188"/>
                  <a:ext cx="680" cy="42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370" y="2330"/>
                  <a:ext cx="227" cy="1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23" y="1735"/>
                  <a:ext cx="0" cy="2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165" name="Group 44"/>
              <p:cNvGrpSpPr>
                <a:grpSpLocks/>
              </p:cNvGrpSpPr>
              <p:nvPr/>
            </p:nvGrpSpPr>
            <p:grpSpPr bwMode="auto">
              <a:xfrm>
                <a:off x="2993" y="1423"/>
                <a:ext cx="709" cy="1219"/>
                <a:chOff x="2993" y="1423"/>
                <a:chExt cx="709" cy="1219"/>
              </a:xfrm>
            </p:grpSpPr>
            <p:sp>
              <p:nvSpPr>
                <p:cNvPr id="6171" name="Line 45"/>
                <p:cNvSpPr>
                  <a:spLocks noChangeShapeType="1"/>
                </p:cNvSpPr>
                <p:nvPr/>
              </p:nvSpPr>
              <p:spPr bwMode="auto">
                <a:xfrm>
                  <a:off x="2993" y="1423"/>
                  <a:ext cx="0" cy="76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2" name="Line 46"/>
                <p:cNvSpPr>
                  <a:spLocks noChangeShapeType="1"/>
                </p:cNvSpPr>
                <p:nvPr/>
              </p:nvSpPr>
              <p:spPr bwMode="auto">
                <a:xfrm>
                  <a:off x="2993" y="2188"/>
                  <a:ext cx="709" cy="45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3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993" y="1508"/>
                  <a:ext cx="0" cy="3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4" name="Line 48"/>
                <p:cNvSpPr>
                  <a:spLocks noChangeShapeType="1"/>
                </p:cNvSpPr>
                <p:nvPr/>
              </p:nvSpPr>
              <p:spPr bwMode="auto">
                <a:xfrm>
                  <a:off x="3078" y="2245"/>
                  <a:ext cx="283" cy="1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166" name="Group 49"/>
              <p:cNvGrpSpPr>
                <a:grpSpLocks/>
              </p:cNvGrpSpPr>
              <p:nvPr/>
            </p:nvGrpSpPr>
            <p:grpSpPr bwMode="auto">
              <a:xfrm>
                <a:off x="2285" y="2358"/>
                <a:ext cx="1275" cy="426"/>
                <a:chOff x="2285" y="2358"/>
                <a:chExt cx="1275" cy="426"/>
              </a:xfrm>
            </p:grpSpPr>
            <p:sp>
              <p:nvSpPr>
                <p:cNvPr id="6167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285" y="2358"/>
                  <a:ext cx="623" cy="39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68" name="Line 51"/>
                <p:cNvSpPr>
                  <a:spLocks noChangeShapeType="1"/>
                </p:cNvSpPr>
                <p:nvPr/>
              </p:nvSpPr>
              <p:spPr bwMode="auto">
                <a:xfrm>
                  <a:off x="2908" y="2358"/>
                  <a:ext cx="652" cy="42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69" name="Line 52"/>
                <p:cNvSpPr>
                  <a:spLocks noChangeShapeType="1"/>
                </p:cNvSpPr>
                <p:nvPr/>
              </p:nvSpPr>
              <p:spPr bwMode="auto">
                <a:xfrm flipH="1" flipV="1">
                  <a:off x="3163" y="2529"/>
                  <a:ext cx="256" cy="1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70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2597" y="2387"/>
                  <a:ext cx="256" cy="17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</p:grpSp>
        <p:graphicFrame>
          <p:nvGraphicFramePr>
            <p:cNvPr id="6158" name="Object 54"/>
            <p:cNvGraphicFramePr>
              <a:graphicFrameLocks noChangeAspect="1"/>
            </p:cNvGraphicFramePr>
            <p:nvPr/>
          </p:nvGraphicFramePr>
          <p:xfrm>
            <a:off x="2148" y="3698"/>
            <a:ext cx="218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5" name="数式" r:id="rId10" imgW="139700" imgH="139700" progId="Equation.3">
                    <p:embed/>
                  </p:oleObj>
                </mc:Choice>
                <mc:Fallback>
                  <p:oleObj name="数式" r:id="rId10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8" y="3698"/>
                          <a:ext cx="218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9" name="Object 55"/>
            <p:cNvGraphicFramePr>
              <a:graphicFrameLocks noChangeAspect="1"/>
            </p:cNvGraphicFramePr>
            <p:nvPr/>
          </p:nvGraphicFramePr>
          <p:xfrm>
            <a:off x="584" y="3889"/>
            <a:ext cx="239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6" name="数式" r:id="rId12" imgW="139700" imgH="139700" progId="Equation.3">
                    <p:embed/>
                  </p:oleObj>
                </mc:Choice>
                <mc:Fallback>
                  <p:oleObj name="数式" r:id="rId12" imgW="1397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3889"/>
                          <a:ext cx="239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0" name="Object 56"/>
            <p:cNvGraphicFramePr>
              <a:graphicFrameLocks noChangeAspect="1"/>
            </p:cNvGraphicFramePr>
            <p:nvPr/>
          </p:nvGraphicFramePr>
          <p:xfrm>
            <a:off x="1491" y="2500"/>
            <a:ext cx="117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7" name="数式" r:id="rId14" imgW="126725" imgH="177415" progId="Equation.3">
                    <p:embed/>
                  </p:oleObj>
                </mc:Choice>
                <mc:Fallback>
                  <p:oleObj name="数式" r:id="rId14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" y="2500"/>
                          <a:ext cx="117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1" name="Object 57"/>
            <p:cNvGraphicFramePr>
              <a:graphicFrameLocks noChangeAspect="1"/>
            </p:cNvGraphicFramePr>
            <p:nvPr/>
          </p:nvGraphicFramePr>
          <p:xfrm>
            <a:off x="442" y="3663"/>
            <a:ext cx="137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8" name="数式" r:id="rId16" imgW="126725" imgH="177415" progId="Equation.3">
                    <p:embed/>
                  </p:oleObj>
                </mc:Choice>
                <mc:Fallback>
                  <p:oleObj name="数式" r:id="rId16" imgW="126725" imgH="17741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3663"/>
                          <a:ext cx="137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2" name="Object 58"/>
            <p:cNvGraphicFramePr>
              <a:graphicFrameLocks noChangeAspect="1"/>
            </p:cNvGraphicFramePr>
            <p:nvPr/>
          </p:nvGraphicFramePr>
          <p:xfrm>
            <a:off x="1151" y="3634"/>
            <a:ext cx="495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9" name="数式" r:id="rId18" imgW="279279" imgH="215806" progId="Equation.3">
                    <p:embed/>
                  </p:oleObj>
                </mc:Choice>
                <mc:Fallback>
                  <p:oleObj name="数式" r:id="rId18" imgW="27927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" y="3634"/>
                          <a:ext cx="495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63" name="Object 59"/>
            <p:cNvGraphicFramePr>
              <a:graphicFrameLocks noChangeAspect="1"/>
            </p:cNvGraphicFramePr>
            <p:nvPr/>
          </p:nvGraphicFramePr>
          <p:xfrm>
            <a:off x="1491" y="3096"/>
            <a:ext cx="510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10" name="数式" r:id="rId20" imgW="279279" imgH="215806" progId="Equation.3">
                    <p:embed/>
                  </p:oleObj>
                </mc:Choice>
                <mc:Fallback>
                  <p:oleObj name="数式" r:id="rId20" imgW="279279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" y="3096"/>
                          <a:ext cx="510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233155" y="1124744"/>
                <a:ext cx="4660635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kumimoji="1" lang="el-GR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155" y="1124744"/>
                <a:ext cx="4660635" cy="106106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オブジェクト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9676759"/>
              </p:ext>
            </p:extLst>
          </p:nvPr>
        </p:nvGraphicFramePr>
        <p:xfrm>
          <a:off x="518874" y="2764067"/>
          <a:ext cx="5180248" cy="288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" name="数式" r:id="rId23" imgW="2565400" imgH="1371600" progId="Equation.3">
                  <p:embed/>
                </p:oleObj>
              </mc:Choice>
              <mc:Fallback>
                <p:oleObj name="数式" r:id="rId23" imgW="2565400" imgH="1371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874" y="2764067"/>
                        <a:ext cx="5180248" cy="288566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21180" y="2163420"/>
            <a:ext cx="590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★ 作用の中に現れる演算の満たす性質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287168" y="5652792"/>
                <a:ext cx="27890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Witten</a:t>
                </a:r>
                <a:r>
                  <a:rPr lang="en-US" altLang="ja-JP" sz="2000" dirty="0" smtClean="0"/>
                  <a:t>’s </a:t>
                </a:r>
                <a:r>
                  <a:rPr kumimoji="1" lang="ja-JP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“∗ ”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lang="en-US" altLang="ja-JP" sz="2000" dirty="0" smtClean="0"/>
                  <a:t>product</a:t>
                </a:r>
                <a:r>
                  <a:rPr kumimoji="1" lang="ja-JP" altLang="en-US" sz="2000" dirty="0" smtClean="0"/>
                  <a:t> </a:t>
                </a:r>
                <a:r>
                  <a:rPr lang="en-US" altLang="ja-JP" sz="2000" dirty="0" smtClean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168" y="5652792"/>
                <a:ext cx="2789014" cy="400110"/>
              </a:xfrm>
              <a:prstGeom prst="rect">
                <a:avLst/>
              </a:prstGeom>
              <a:blipFill rotWithShape="1">
                <a:blip r:embed="rId25"/>
                <a:stretch>
                  <a:fillRect l="-2183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67544" y="5837458"/>
                <a:ext cx="50896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 smtClean="0"/>
                  <a:t>これらが作用のゲージ対称性を保証</a:t>
                </a:r>
                <a:endParaRPr kumimoji="1" lang="en-US" altLang="ja-JP" sz="2400" dirty="0" smtClean="0"/>
              </a:p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𝛿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/>
                        <a:ea typeface="Cambria Math"/>
                      </a:rPr>
                      <m:t>Ψ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m:rPr>
                        <m:sty m:val="p"/>
                      </m:rPr>
                      <a:rPr lang="el-GR" altLang="ja-JP" sz="2400" i="1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/>
                        <a:ea typeface="Cambria Math"/>
                      </a:rPr>
                      <m:t>Ψ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/>
                        <a:ea typeface="Cambria Math"/>
                      </a:rPr>
                      <m:t>Λ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/>
                        <a:ea typeface="Cambria Math"/>
                      </a:rPr>
                      <m:t>Ψ</m:t>
                    </m:r>
                  </m:oMath>
                </a14:m>
                <a:r>
                  <a:rPr lang="ja-JP" altLang="en-US" sz="2400" dirty="0"/>
                  <a:t>    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37458"/>
                <a:ext cx="5089692" cy="830997"/>
              </a:xfrm>
              <a:prstGeom prst="rect">
                <a:avLst/>
              </a:prstGeom>
              <a:blipFill rotWithShape="1">
                <a:blip r:embed="rId26"/>
                <a:stretch>
                  <a:fillRect l="-1916" t="-8824" b="-66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7403674" y="506874"/>
            <a:ext cx="153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[‘86 Witten]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1461114"/>
            <a:ext cx="187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For open </a:t>
            </a:r>
            <a:r>
              <a:rPr lang="en-US" altLang="ja-JP" dirty="0"/>
              <a:t>b</a:t>
            </a:r>
            <a:r>
              <a:rPr kumimoji="1" lang="en-US" altLang="ja-JP" dirty="0" smtClean="0"/>
              <a:t>osonic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986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4638"/>
                <a:ext cx="8229600" cy="7239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4000" b="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ja-JP" altLang="en-US" sz="4000" dirty="0" smtClean="0"/>
                  <a:t> </a:t>
                </a:r>
                <a:r>
                  <a:rPr lang="en-US" altLang="ja-JP" sz="4000" dirty="0" smtClean="0"/>
                  <a:t>product</a:t>
                </a:r>
                <a:endParaRPr lang="ja-JP" altLang="en-US" sz="4000" dirty="0"/>
              </a:p>
            </p:txBody>
          </p:sp>
        </mc:Choice>
        <mc:Fallback xmlns="">
          <p:sp>
            <p:nvSpPr>
              <p:cNvPr id="307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23900"/>
              </a:xfrm>
              <a:blipFill rotWithShape="1">
                <a:blip r:embed="rId3"/>
                <a:stretch>
                  <a:fillRect t="-13445" b="-34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44" name="Text Box 24"/>
              <p:cNvSpPr txBox="1">
                <a:spLocks noChangeArrowheads="1"/>
              </p:cNvSpPr>
              <p:nvPr/>
            </p:nvSpPr>
            <p:spPr bwMode="auto">
              <a:xfrm>
                <a:off x="764791" y="1151417"/>
                <a:ext cx="797478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ja-JP" altLang="en-US" sz="2800" dirty="0" smtClean="0"/>
                  <a:t> 積</a:t>
                </a:r>
                <a:r>
                  <a:rPr lang="ja-JP" altLang="en-US" sz="2800" dirty="0"/>
                  <a:t>　</a:t>
                </a:r>
                <a:r>
                  <a:rPr lang="en-US" altLang="ja-JP" sz="2800" dirty="0"/>
                  <a:t>:</a:t>
                </a:r>
                <a:r>
                  <a:rPr lang="ja-JP" altLang="en-US" sz="2800" dirty="0"/>
                  <a:t>２つの弦の場から新しい弦の場を作る演算</a:t>
                </a:r>
              </a:p>
            </p:txBody>
          </p:sp>
        </mc:Choice>
        <mc:Fallback xmlns="">
          <p:sp>
            <p:nvSpPr>
              <p:cNvPr id="30744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791" y="1151417"/>
                <a:ext cx="797478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6279" b="-337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97" name="Group 177"/>
          <p:cNvGrpSpPr>
            <a:grpSpLocks/>
          </p:cNvGrpSpPr>
          <p:nvPr/>
        </p:nvGrpSpPr>
        <p:grpSpPr bwMode="auto">
          <a:xfrm>
            <a:off x="1232331" y="3308675"/>
            <a:ext cx="1830388" cy="1104900"/>
            <a:chOff x="1434" y="1763"/>
            <a:chExt cx="1153" cy="696"/>
          </a:xfrm>
        </p:grpSpPr>
        <p:graphicFrame>
          <p:nvGraphicFramePr>
            <p:cNvPr id="30883" name="Object 163"/>
            <p:cNvGraphicFramePr>
              <a:graphicFrameLocks noChangeAspect="1"/>
            </p:cNvGraphicFramePr>
            <p:nvPr/>
          </p:nvGraphicFramePr>
          <p:xfrm>
            <a:off x="1859" y="2217"/>
            <a:ext cx="324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4" name="数式" r:id="rId5" imgW="279360" imgH="215640" progId="Equation.3">
                    <p:embed/>
                  </p:oleObj>
                </mc:Choice>
                <mc:Fallback>
                  <p:oleObj name="数式" r:id="rId5" imgW="279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2217"/>
                          <a:ext cx="324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4" name="Object 164"/>
            <p:cNvGraphicFramePr>
              <a:graphicFrameLocks noChangeAspect="1"/>
            </p:cNvGraphicFramePr>
            <p:nvPr/>
          </p:nvGraphicFramePr>
          <p:xfrm>
            <a:off x="2398" y="2018"/>
            <a:ext cx="189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5" name="数式" r:id="rId7" imgW="139680" imgH="139680" progId="Equation.3">
                    <p:embed/>
                  </p:oleObj>
                </mc:Choice>
                <mc:Fallback>
                  <p:oleObj name="数式" r:id="rId7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8" y="2018"/>
                          <a:ext cx="189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7" name="Text Box 167"/>
            <p:cNvSpPr txBox="1">
              <a:spLocks noChangeArrowheads="1"/>
            </p:cNvSpPr>
            <p:nvPr/>
          </p:nvSpPr>
          <p:spPr bwMode="auto">
            <a:xfrm>
              <a:off x="2143" y="1763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/>
                <a:t>R</a:t>
              </a:r>
            </a:p>
          </p:txBody>
        </p:sp>
        <p:sp>
          <p:nvSpPr>
            <p:cNvPr id="30891" name="Text Box 171"/>
            <p:cNvSpPr txBox="1">
              <a:spLocks noChangeArrowheads="1"/>
            </p:cNvSpPr>
            <p:nvPr/>
          </p:nvSpPr>
          <p:spPr bwMode="auto">
            <a:xfrm>
              <a:off x="1576" y="1763"/>
              <a:ext cx="3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/>
                <a:t>L</a:t>
              </a:r>
            </a:p>
          </p:txBody>
        </p:sp>
        <p:grpSp>
          <p:nvGrpSpPr>
            <p:cNvPr id="30893" name="Group 173"/>
            <p:cNvGrpSpPr>
              <a:grpSpLocks/>
            </p:cNvGrpSpPr>
            <p:nvPr/>
          </p:nvGrpSpPr>
          <p:grpSpPr bwMode="auto">
            <a:xfrm rot="3507935">
              <a:off x="1760" y="1607"/>
              <a:ext cx="454" cy="765"/>
              <a:chOff x="1434" y="1650"/>
              <a:chExt cx="454" cy="765"/>
            </a:xfrm>
          </p:grpSpPr>
          <p:sp>
            <p:nvSpPr>
              <p:cNvPr id="30894" name="Line 174"/>
              <p:cNvSpPr>
                <a:spLocks noChangeShapeType="1"/>
              </p:cNvSpPr>
              <p:nvPr/>
            </p:nvSpPr>
            <p:spPr bwMode="auto">
              <a:xfrm>
                <a:off x="1888" y="1650"/>
                <a:ext cx="0" cy="48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895" name="Line 175"/>
              <p:cNvSpPr>
                <a:spLocks noChangeShapeType="1"/>
              </p:cNvSpPr>
              <p:nvPr/>
            </p:nvSpPr>
            <p:spPr bwMode="auto">
              <a:xfrm flipH="1">
                <a:off x="1434" y="2132"/>
                <a:ext cx="454" cy="28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aphicFrame>
          <p:nvGraphicFramePr>
            <p:cNvPr id="30896" name="Object 176"/>
            <p:cNvGraphicFramePr>
              <a:graphicFrameLocks noChangeAspect="1"/>
            </p:cNvGraphicFramePr>
            <p:nvPr/>
          </p:nvGraphicFramePr>
          <p:xfrm>
            <a:off x="1434" y="1990"/>
            <a:ext cx="111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86" name="数式" r:id="rId9" imgW="126720" imgH="177480" progId="Equation.3">
                    <p:embed/>
                  </p:oleObj>
                </mc:Choice>
                <mc:Fallback>
                  <p:oleObj name="数式" r:id="rId9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" y="1990"/>
                          <a:ext cx="111" cy="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905" name="Group 185"/>
          <p:cNvGrpSpPr>
            <a:grpSpLocks/>
          </p:cNvGrpSpPr>
          <p:nvPr/>
        </p:nvGrpSpPr>
        <p:grpSpPr bwMode="auto">
          <a:xfrm>
            <a:off x="4339876" y="2583589"/>
            <a:ext cx="2945545" cy="2607024"/>
            <a:chOff x="3872" y="1423"/>
            <a:chExt cx="1220" cy="1104"/>
          </a:xfrm>
        </p:grpSpPr>
        <p:sp>
          <p:nvSpPr>
            <p:cNvPr id="30821" name="Text Box 101"/>
            <p:cNvSpPr txBox="1">
              <a:spLocks noChangeArrowheads="1"/>
            </p:cNvSpPr>
            <p:nvPr/>
          </p:nvSpPr>
          <p:spPr bwMode="auto">
            <a:xfrm>
              <a:off x="4420" y="2305"/>
              <a:ext cx="35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800" b="1" dirty="0">
                  <a:solidFill>
                    <a:srgbClr val="33CC33"/>
                  </a:solidFill>
                </a:rPr>
                <a:t>Z</a:t>
              </a:r>
            </a:p>
          </p:txBody>
        </p:sp>
        <p:grpSp>
          <p:nvGrpSpPr>
            <p:cNvPr id="30904" name="Group 184"/>
            <p:cNvGrpSpPr>
              <a:grpSpLocks/>
            </p:cNvGrpSpPr>
            <p:nvPr/>
          </p:nvGrpSpPr>
          <p:grpSpPr bwMode="auto">
            <a:xfrm>
              <a:off x="3872" y="1423"/>
              <a:ext cx="1220" cy="993"/>
              <a:chOff x="3022" y="1621"/>
              <a:chExt cx="1220" cy="993"/>
            </a:xfrm>
          </p:grpSpPr>
          <p:grpSp>
            <p:nvGrpSpPr>
              <p:cNvPr id="30817" name="Group 97"/>
              <p:cNvGrpSpPr>
                <a:grpSpLocks/>
              </p:cNvGrpSpPr>
              <p:nvPr/>
            </p:nvGrpSpPr>
            <p:grpSpPr bwMode="auto">
              <a:xfrm>
                <a:off x="3178" y="1621"/>
                <a:ext cx="962" cy="809"/>
                <a:chOff x="1718" y="1990"/>
                <a:chExt cx="1077" cy="907"/>
              </a:xfrm>
            </p:grpSpPr>
            <p:grpSp>
              <p:nvGrpSpPr>
                <p:cNvPr id="30814" name="Group 94"/>
                <p:cNvGrpSpPr>
                  <a:grpSpLocks/>
                </p:cNvGrpSpPr>
                <p:nvPr/>
              </p:nvGrpSpPr>
              <p:grpSpPr bwMode="auto">
                <a:xfrm>
                  <a:off x="1718" y="1990"/>
                  <a:ext cx="453" cy="823"/>
                  <a:chOff x="1718" y="1990"/>
                  <a:chExt cx="453" cy="823"/>
                </a:xfrm>
              </p:grpSpPr>
              <p:sp>
                <p:nvSpPr>
                  <p:cNvPr id="30805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71" y="1990"/>
                    <a:ext cx="0" cy="567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806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18" y="2557"/>
                    <a:ext cx="453" cy="256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0815" name="Group 95"/>
                <p:cNvGrpSpPr>
                  <a:grpSpLocks/>
                </p:cNvGrpSpPr>
                <p:nvPr/>
              </p:nvGrpSpPr>
              <p:grpSpPr bwMode="auto">
                <a:xfrm>
                  <a:off x="2256" y="1990"/>
                  <a:ext cx="539" cy="822"/>
                  <a:chOff x="2256" y="1990"/>
                  <a:chExt cx="539" cy="822"/>
                </a:xfrm>
              </p:grpSpPr>
              <p:sp>
                <p:nvSpPr>
                  <p:cNvPr id="30807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1990"/>
                    <a:ext cx="0" cy="567"/>
                  </a:xfrm>
                  <a:prstGeom prst="line">
                    <a:avLst/>
                  </a:prstGeom>
                  <a:noFill/>
                  <a:ln w="3810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808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557"/>
                    <a:ext cx="539" cy="255"/>
                  </a:xfrm>
                  <a:prstGeom prst="line">
                    <a:avLst/>
                  </a:prstGeom>
                  <a:noFill/>
                  <a:ln w="38100">
                    <a:solidFill>
                      <a:srgbClr val="0066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0816" name="Group 96"/>
                <p:cNvGrpSpPr>
                  <a:grpSpLocks/>
                </p:cNvGrpSpPr>
                <p:nvPr/>
              </p:nvGrpSpPr>
              <p:grpSpPr bwMode="auto">
                <a:xfrm>
                  <a:off x="1774" y="2642"/>
                  <a:ext cx="936" cy="255"/>
                  <a:chOff x="1774" y="2642"/>
                  <a:chExt cx="936" cy="255"/>
                </a:xfrm>
              </p:grpSpPr>
              <p:sp>
                <p:nvSpPr>
                  <p:cNvPr id="30812" name="Line 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4" y="2642"/>
                    <a:ext cx="454" cy="255"/>
                  </a:xfrm>
                  <a:prstGeom prst="line">
                    <a:avLst/>
                  </a:prstGeom>
                  <a:noFill/>
                  <a:ln w="381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081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228" y="2642"/>
                    <a:ext cx="482" cy="227"/>
                  </a:xfrm>
                  <a:prstGeom prst="line">
                    <a:avLst/>
                  </a:prstGeom>
                  <a:noFill/>
                  <a:ln w="38100">
                    <a:solidFill>
                      <a:srgbClr val="33CC3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30847" name="Text Box 127"/>
              <p:cNvSpPr txBox="1">
                <a:spLocks noChangeArrowheads="1"/>
              </p:cNvSpPr>
              <p:nvPr/>
            </p:nvSpPr>
            <p:spPr bwMode="auto">
              <a:xfrm>
                <a:off x="3022" y="1735"/>
                <a:ext cx="283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30848" name="Text Box 128"/>
              <p:cNvSpPr txBox="1">
                <a:spLocks noChangeArrowheads="1"/>
              </p:cNvSpPr>
              <p:nvPr/>
            </p:nvSpPr>
            <p:spPr bwMode="auto">
              <a:xfrm>
                <a:off x="3986" y="1706"/>
                <a:ext cx="256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800" b="1" dirty="0">
                    <a:solidFill>
                      <a:srgbClr val="0066FF"/>
                    </a:solidFill>
                  </a:rPr>
                  <a:t>Y</a:t>
                </a:r>
              </a:p>
            </p:txBody>
          </p:sp>
          <p:sp>
            <p:nvSpPr>
              <p:cNvPr id="30898" name="Text Box 178"/>
              <p:cNvSpPr txBox="1">
                <a:spLocks noChangeArrowheads="1"/>
              </p:cNvSpPr>
              <p:nvPr/>
            </p:nvSpPr>
            <p:spPr bwMode="auto">
              <a:xfrm>
                <a:off x="3248" y="2047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/>
                  <a:t>L</a:t>
                </a:r>
              </a:p>
            </p:txBody>
          </p:sp>
          <p:sp>
            <p:nvSpPr>
              <p:cNvPr id="30899" name="Text Box 179"/>
              <p:cNvSpPr txBox="1">
                <a:spLocks noChangeArrowheads="1"/>
              </p:cNvSpPr>
              <p:nvPr/>
            </p:nvSpPr>
            <p:spPr bwMode="auto">
              <a:xfrm>
                <a:off x="3380" y="1733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 dirty="0"/>
                  <a:t>R</a:t>
                </a:r>
              </a:p>
            </p:txBody>
          </p:sp>
          <p:sp>
            <p:nvSpPr>
              <p:cNvPr id="30900" name="Text Box 180"/>
              <p:cNvSpPr txBox="1">
                <a:spLocks noChangeArrowheads="1"/>
              </p:cNvSpPr>
              <p:nvPr/>
            </p:nvSpPr>
            <p:spPr bwMode="auto">
              <a:xfrm>
                <a:off x="3696" y="1720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/>
                  <a:t>L</a:t>
                </a:r>
              </a:p>
            </p:txBody>
          </p:sp>
          <p:sp>
            <p:nvSpPr>
              <p:cNvPr id="30901" name="Text Box 181"/>
              <p:cNvSpPr txBox="1">
                <a:spLocks noChangeArrowheads="1"/>
              </p:cNvSpPr>
              <p:nvPr/>
            </p:nvSpPr>
            <p:spPr bwMode="auto">
              <a:xfrm>
                <a:off x="3849" y="2018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 dirty="0"/>
                  <a:t>R</a:t>
                </a:r>
              </a:p>
            </p:txBody>
          </p:sp>
          <p:sp>
            <p:nvSpPr>
              <p:cNvPr id="30902" name="Text Box 182"/>
              <p:cNvSpPr txBox="1">
                <a:spLocks noChangeArrowheads="1"/>
              </p:cNvSpPr>
              <p:nvPr/>
            </p:nvSpPr>
            <p:spPr bwMode="auto">
              <a:xfrm>
                <a:off x="3407" y="2292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 dirty="0"/>
                  <a:t>L</a:t>
                </a:r>
              </a:p>
            </p:txBody>
          </p:sp>
          <p:sp>
            <p:nvSpPr>
              <p:cNvPr id="30903" name="Text Box 183"/>
              <p:cNvSpPr txBox="1">
                <a:spLocks noChangeArrowheads="1"/>
              </p:cNvSpPr>
              <p:nvPr/>
            </p:nvSpPr>
            <p:spPr bwMode="auto">
              <a:xfrm>
                <a:off x="3715" y="2326"/>
                <a:ext cx="22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400" b="1"/>
                  <a:t>R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147525" y="1690661"/>
                <a:ext cx="52093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3600" b="0" i="1" smtClean="0">
                          <a:latin typeface="Cambria Math"/>
                        </a:rPr>
                        <m:t>∗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3600" b="0" i="1" smtClean="0">
                          <a:latin typeface="Cambria Math"/>
                        </a:rPr>
                        <m:t>=(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𝐴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∗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𝐵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)[</m:t>
                      </m:r>
                      <m:r>
                        <a:rPr kumimoji="1" lang="en-US" altLang="ja-JP" sz="36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𝑍</m:t>
                      </m:r>
                      <m:r>
                        <a:rPr kumimoji="1" lang="en-US" altLang="ja-JP" sz="36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25" y="1690661"/>
                <a:ext cx="5209311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0247" y="5373216"/>
                <a:ext cx="8823506" cy="1218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A</m:t>
                          </m:r>
                          <m:r>
                            <a:rPr kumimoji="1" lang="en-US" altLang="ja-JP" sz="2000" b="0" i="0" smtClean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B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Z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2000" b="0" i="1" smtClean="0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</m:d>
                        </m:e>
                      </m:d>
                      <m:r>
                        <a:rPr kumimoji="1" lang="en-US" altLang="ja-JP" sz="20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f>
                                <m:fPr>
                                  <m:type m:val="lin"/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/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𝑑𝑌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𝑑𝑋</m:t>
                              </m:r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ja-JP" altLang="en-US" sz="2000" b="0" i="1" smtClean="0">
                                  <a:latin typeface="Cambria Math"/>
                                </a:rPr>
                                <m:t>𝜋</m:t>
                              </m:r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∏"/>
                              <m:supHide m:val="on"/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f>
                                <m:fPr>
                                  <m:type m:val="lin"/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000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≤</m:t>
                                  </m:r>
                                  <m:r>
                                    <a:rPr kumimoji="1" lang="ja-JP" alt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sub>
                            <m:sup/>
                            <m:e>
                              <m:r>
                                <a:rPr kumimoji="1" lang="ja-JP" altLang="en-US" sz="2000" b="0" i="1" smtClean="0">
                                  <a:latin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ja-JP" altLang="en-US" sz="2000" b="0" i="1" smtClean="0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000" b="0" i="1" smtClean="0">
                                              <a:latin typeface="Cambria Math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𝑌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1" lang="ja-JP" altLang="en-US" sz="2000" b="0" i="1" smtClean="0">
                                      <a:latin typeface="Cambria Math"/>
                                    </a:rPr>
                                    <m:t>𝜋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ja-JP" altLang="en-US" sz="20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/>
                                        </a:rPr>
                                        <m:t>′′</m:t>
                                      </m:r>
                                    </m:sup>
                                  </m:sSup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en-US" altLang="ja-JP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′′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47" y="5373216"/>
                <a:ext cx="8823506" cy="1218410"/>
              </a:xfrm>
              <a:prstGeom prst="rect">
                <a:avLst/>
              </a:prstGeom>
              <a:blipFill rotWithShape="1"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9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FF">
            <a:alpha val="29000"/>
          </a:srgbClr>
        </a:solidFill>
        <a:ln>
          <a:solidFill>
            <a:srgbClr val="FF3399">
              <a:alpha val="59000"/>
            </a:srgbClr>
          </a:solidFill>
        </a:ln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4391</TotalTime>
  <Words>3698</Words>
  <Application>Microsoft Office PowerPoint</Application>
  <PresentationFormat>画面に合わせる (4:3)</PresentationFormat>
  <Paragraphs>495</Paragraphs>
  <Slides>42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4" baseType="lpstr">
      <vt:lpstr>Office ​​テーマ</vt:lpstr>
      <vt:lpstr>数式</vt:lpstr>
      <vt:lpstr>弦の場の理論における 位相的構造と反転対称性</vt:lpstr>
      <vt:lpstr>目次</vt:lpstr>
      <vt:lpstr>弦の場の理論</vt:lpstr>
      <vt:lpstr>成分場展開 (Fock state 表示)</vt:lpstr>
      <vt:lpstr>作用</vt:lpstr>
      <vt:lpstr>運動項</vt:lpstr>
      <vt:lpstr>ゲージ対称性</vt:lpstr>
      <vt:lpstr>Cubic String Field Theory</vt:lpstr>
      <vt:lpstr>∗ product</vt:lpstr>
      <vt:lpstr>Integral symbol</vt:lpstr>
      <vt:lpstr>演算の性質</vt:lpstr>
      <vt:lpstr>相関関数による定義 </vt:lpstr>
      <vt:lpstr>３point vertex のFock表示</vt:lpstr>
      <vt:lpstr>　　　　　　タキオン凝縮解</vt:lpstr>
      <vt:lpstr>　　　　　　タキオン凝縮解</vt:lpstr>
      <vt:lpstr>Chern-Simons理論とCSFTの類似性</vt:lpstr>
      <vt:lpstr>PowerPoint プレゼンテーション</vt:lpstr>
      <vt:lpstr>Winding数 in CS 理論</vt:lpstr>
      <vt:lpstr>“Winding数” in CSFT</vt:lpstr>
      <vt:lpstr>模式図</vt:lpstr>
      <vt:lpstr>Winding数と多重ブレイン解</vt:lpstr>
      <vt:lpstr>PowerPoint プレゼンテーション</vt:lpstr>
      <vt:lpstr>sliver座標とKBc代数 </vt:lpstr>
      <vt:lpstr>PowerPoint プレゼンテーション</vt:lpstr>
      <vt:lpstr>PowerPoint プレゼンテーション</vt:lpstr>
      <vt:lpstr>PowerPoint プレゼンテーション</vt:lpstr>
      <vt:lpstr>多重ブレイン解のトポロジカルな構造</vt:lpstr>
      <vt:lpstr>多重ブレイン解のトポロジカルな構造</vt:lpstr>
      <vt:lpstr>多重ブレイン解を与えるG(K)の例</vt:lpstr>
      <vt:lpstr>K=0 と K=∞の等価性</vt:lpstr>
      <vt:lpstr>K=0 と K=∞の等価性</vt:lpstr>
      <vt:lpstr>Nがn_0↔n_∞で不変である理由</vt:lpstr>
      <vt:lpstr>重力結合から読み取るエネルギー</vt:lpstr>
      <vt:lpstr>重力結合</vt:lpstr>
      <vt:lpstr>正準エネルギーと重力結合の関係 </vt:lpstr>
      <vt:lpstr>Inversion symmetricな重力結合</vt:lpstr>
      <vt:lpstr>結論</vt:lpstr>
      <vt:lpstr>結論</vt:lpstr>
      <vt:lpstr>Back up</vt:lpstr>
      <vt:lpstr>|"N"  |≥3にむけて</vt:lpstr>
      <vt:lpstr>PowerPoint プレゼンテーション</vt:lpstr>
      <vt:lpstr>|"N"  | ≥3と“パッチ”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弦の場の理論における 位相的構造と反転対称性</dc:title>
  <dc:creator>Toshiko</dc:creator>
  <cp:lastModifiedBy>Toshiko</cp:lastModifiedBy>
  <cp:revision>158</cp:revision>
  <dcterms:created xsi:type="dcterms:W3CDTF">2014-12-27T02:17:29Z</dcterms:created>
  <dcterms:modified xsi:type="dcterms:W3CDTF">2015-04-13T04:41:31Z</dcterms:modified>
</cp:coreProperties>
</file>