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88" r:id="rId5"/>
    <p:sldId id="257" r:id="rId6"/>
    <p:sldId id="258" r:id="rId7"/>
    <p:sldId id="274" r:id="rId8"/>
    <p:sldId id="273" r:id="rId9"/>
    <p:sldId id="260" r:id="rId10"/>
    <p:sldId id="259" r:id="rId11"/>
    <p:sldId id="261" r:id="rId12"/>
    <p:sldId id="262" r:id="rId13"/>
    <p:sldId id="267" r:id="rId14"/>
    <p:sldId id="277" r:id="rId15"/>
    <p:sldId id="281" r:id="rId16"/>
    <p:sldId id="275" r:id="rId17"/>
    <p:sldId id="282" r:id="rId18"/>
    <p:sldId id="278" r:id="rId19"/>
    <p:sldId id="276" r:id="rId20"/>
    <p:sldId id="280" r:id="rId21"/>
    <p:sldId id="283" r:id="rId22"/>
    <p:sldId id="279" r:id="rId23"/>
    <p:sldId id="265" r:id="rId24"/>
    <p:sldId id="285" r:id="rId25"/>
    <p:sldId id="266" r:id="rId26"/>
    <p:sldId id="286" r:id="rId27"/>
    <p:sldId id="269" r:id="rId28"/>
    <p:sldId id="268" r:id="rId29"/>
    <p:sldId id="271" r:id="rId30"/>
    <p:sldId id="287" r:id="rId31"/>
    <p:sldId id="272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83" d="100"/>
          <a:sy n="83" d="100"/>
        </p:scale>
        <p:origin x="-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30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8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94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69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58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4228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31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22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39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26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27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05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15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9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2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5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</a:endParaRP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89262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15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ー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/>
              <a:t>2014/4/30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8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タイトル プレースホルダー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2014/4/30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D8002D-B5B0-4BAC-B1F6-782DDCCE6D9C}" type="slidenum">
              <a:rPr kumimoji="1" lang="ja-JP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2560" y="1740792"/>
            <a:ext cx="7406640" cy="1472184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新しいラージ</a:t>
            </a:r>
            <a:r>
              <a:rPr lang="en-US" altLang="ja-JP" sz="4800" dirty="0"/>
              <a:t>N</a:t>
            </a:r>
            <a:r>
              <a:rPr lang="ja-JP" altLang="en-US" sz="4800" dirty="0"/>
              <a:t>極限</a:t>
            </a:r>
            <a:r>
              <a:rPr lang="ja-JP" altLang="en-US" sz="4800" dirty="0" smtClean="0"/>
              <a:t>と</a:t>
            </a:r>
            <a:r>
              <a:rPr lang="en-GB" altLang="ja-JP" sz="4800" dirty="0" smtClean="0"/>
              <a:t/>
            </a:r>
            <a:br>
              <a:rPr lang="en-GB" altLang="ja-JP" sz="4800" dirty="0" smtClean="0"/>
            </a:br>
            <a:r>
              <a:rPr lang="ja-JP" altLang="en-US" sz="4800" dirty="0" smtClean="0"/>
              <a:t>インスタントン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7200800" cy="2160240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</a:pPr>
            <a:r>
              <a:rPr lang="ja-JP" altLang="en-US" sz="3200" dirty="0" smtClean="0"/>
              <a:t>柴　正太郎</a:t>
            </a:r>
            <a:endParaRPr lang="en-US" altLang="ja-JP" sz="2800" dirty="0" smtClean="0"/>
          </a:p>
          <a:p>
            <a:pPr algn="r">
              <a:lnSpc>
                <a:spcPct val="110000"/>
              </a:lnSpc>
            </a:pPr>
            <a:r>
              <a:rPr lang="en-US" altLang="ja-JP" dirty="0" smtClean="0"/>
              <a:t>2014/04/30</a:t>
            </a:r>
            <a:r>
              <a:rPr lang="ja-JP" altLang="en-US" dirty="0" smtClean="0"/>
              <a:t> </a:t>
            </a:r>
            <a:r>
              <a:rPr lang="en-US" altLang="ja-JP" dirty="0" smtClean="0"/>
              <a:t>@ </a:t>
            </a:r>
            <a:r>
              <a:rPr lang="ja-JP" altLang="en-US" dirty="0" smtClean="0"/>
              <a:t>益川塾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endParaRPr kumimoji="1" lang="en-US" altLang="ja-JP" sz="800" dirty="0" smtClean="0"/>
          </a:p>
          <a:p>
            <a:pPr>
              <a:lnSpc>
                <a:spcPct val="110000"/>
              </a:lnSpc>
            </a:pPr>
            <a:r>
              <a:rPr kumimoji="1" lang="ja-JP" altLang="en-US" sz="2200" dirty="0" smtClean="0"/>
              <a:t>畔柳さん、花田さん、本多さん、松尾さんとの共同研究に基づく</a:t>
            </a:r>
            <a:r>
              <a:rPr lang="ja-JP" altLang="en-US" sz="2200" dirty="0"/>
              <a:t>。</a:t>
            </a:r>
            <a:r>
              <a:rPr lang="en-US" altLang="ja-JP" sz="2400" dirty="0" smtClean="0"/>
              <a:t>arXiv:1307.0809 [</a:t>
            </a:r>
            <a:r>
              <a:rPr lang="en-US" altLang="ja-JP" sz="2400" dirty="0" err="1" smtClean="0"/>
              <a:t>hep-th</a:t>
            </a:r>
            <a:r>
              <a:rPr lang="en-US" altLang="ja-JP" sz="2400" dirty="0" smtClean="0"/>
              <a:t>] (accepted by JHEP)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84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/>
          <p:cNvCxnSpPr/>
          <p:nvPr/>
        </p:nvCxnSpPr>
        <p:spPr>
          <a:xfrm flipH="1" flipV="1">
            <a:off x="1693536" y="1628800"/>
            <a:ext cx="1" cy="4320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693536" y="5949280"/>
            <a:ext cx="66228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84" y="6106244"/>
            <a:ext cx="153828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99" y="1223991"/>
            <a:ext cx="3095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 flipV="1">
            <a:off x="2627784" y="2483680"/>
            <a:ext cx="0" cy="303355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699792" y="3501008"/>
            <a:ext cx="181011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400" dirty="0" smtClean="0">
                <a:solidFill>
                  <a:srgbClr val="0000FF"/>
                </a:solidFill>
              </a:rPr>
              <a:t>p=0</a:t>
            </a:r>
          </a:p>
          <a:p>
            <a:pPr>
              <a:lnSpc>
                <a:spcPct val="110000"/>
              </a:lnSpc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‘t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Hooft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limit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747970" y="2492896"/>
            <a:ext cx="506439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779912" y="1959223"/>
            <a:ext cx="271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strong coupling limit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2747970" y="2555612"/>
            <a:ext cx="5064390" cy="29616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366280" y="4234252"/>
            <a:ext cx="287001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</a:t>
            </a:r>
            <a:r>
              <a:rPr lang="en-US" altLang="ja-JP" sz="2400" dirty="0" smtClean="0">
                <a:solidFill>
                  <a:srgbClr val="FF0000"/>
                </a:solidFill>
              </a:rPr>
              <a:t>p=1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very strongly coupled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large-N limit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59832" y="2492896"/>
            <a:ext cx="4172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(analytic continuation, if no transitions)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16016" y="332656"/>
            <a:ext cx="416081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Azeyanagi</a:t>
            </a:r>
            <a:r>
              <a:rPr kumimoji="1" lang="en-US" altLang="ja-JP" dirty="0" smtClean="0"/>
              <a:t>-Fujita-</a:t>
            </a:r>
            <a:r>
              <a:rPr kumimoji="1" lang="en-US" altLang="ja-JP" dirty="0" err="1" smtClean="0"/>
              <a:t>Hanada</a:t>
            </a:r>
            <a:r>
              <a:rPr kumimoji="1" lang="en-US" altLang="ja-JP" dirty="0" smtClean="0"/>
              <a:t> ’12]</a:t>
            </a:r>
          </a:p>
          <a:p>
            <a:pPr algn="r">
              <a:lnSpc>
                <a:spcPct val="120000"/>
              </a:lnSpc>
            </a:pP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Azeyanagi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Hanada</a:t>
            </a:r>
            <a:r>
              <a:rPr kumimoji="1" lang="en-US" altLang="ja-JP" dirty="0" smtClean="0"/>
              <a:t>-Honda-Matsuo-SS ’13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92280" y="2996952"/>
            <a:ext cx="1406154" cy="745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sz="2000" dirty="0" smtClean="0"/>
              <a:t>essentially </a:t>
            </a:r>
          </a:p>
          <a:p>
            <a:pPr algn="ctr">
              <a:lnSpc>
                <a:spcPct val="110000"/>
              </a:lnSpc>
            </a:pPr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lanar </a:t>
            </a:r>
            <a:r>
              <a:rPr lang="en-US" altLang="ja-JP" sz="2000" dirty="0" smtClean="0"/>
              <a:t>limit</a:t>
            </a:r>
            <a:r>
              <a:rPr kumimoji="1" lang="en-US" altLang="ja-JP" sz="2000" dirty="0" smtClean="0"/>
              <a:t>!</a:t>
            </a:r>
            <a:endParaRPr kumimoji="1" lang="ja-JP" altLang="en-US" sz="2000" dirty="0"/>
          </a:p>
        </p:txBody>
      </p:sp>
      <p:sp>
        <p:nvSpPr>
          <p:cNvPr id="38" name="円/楕円 37"/>
          <p:cNvSpPr/>
          <p:nvPr/>
        </p:nvSpPr>
        <p:spPr>
          <a:xfrm>
            <a:off x="2195736" y="2060848"/>
            <a:ext cx="900040" cy="900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7308304" y="2060848"/>
            <a:ext cx="900040" cy="900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07704" y="1251844"/>
            <a:ext cx="1606530" cy="809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2000" dirty="0" smtClean="0">
                <a:solidFill>
                  <a:schemeClr val="accent1"/>
                </a:solidFill>
              </a:rPr>
              <a:t>(string)</a:t>
            </a:r>
          </a:p>
          <a:p>
            <a:pPr>
              <a:lnSpc>
                <a:spcPct val="110000"/>
              </a:lnSpc>
            </a:pPr>
            <a:r>
              <a:rPr kumimoji="1" lang="en-US" altLang="ja-JP" sz="2400" dirty="0" smtClean="0">
                <a:solidFill>
                  <a:schemeClr val="accent1"/>
                </a:solidFill>
              </a:rPr>
              <a:t>IIA SUGRA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92120" y="1223696"/>
            <a:ext cx="1712328" cy="83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sz="2000" dirty="0" smtClean="0">
                <a:solidFill>
                  <a:schemeClr val="accent3"/>
                </a:solidFill>
              </a:rPr>
              <a:t>(M)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>
                <a:solidFill>
                  <a:schemeClr val="accent3"/>
                </a:solidFill>
              </a:rPr>
              <a:t>11d</a:t>
            </a:r>
            <a:r>
              <a:rPr kumimoji="1" lang="en-US" altLang="ja-JP" sz="2400" dirty="0" smtClean="0">
                <a:solidFill>
                  <a:schemeClr val="accent3"/>
                </a:solidFill>
              </a:rPr>
              <a:t> SUGRA</a:t>
            </a:r>
            <a:endParaRPr kumimoji="1" lang="ja-JP" altLang="en-US" sz="2400" dirty="0">
              <a:solidFill>
                <a:schemeClr val="accent3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06464" y="2996952"/>
            <a:ext cx="1337225" cy="407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lanar </a:t>
            </a:r>
            <a:r>
              <a:rPr lang="en-US" altLang="ja-JP" sz="2000" dirty="0" smtClean="0"/>
              <a:t>limit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88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7776864" cy="1800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Observation: </a:t>
            </a:r>
            <a:br>
              <a:rPr lang="en-US" altLang="ja-JP" dirty="0" smtClean="0"/>
            </a:br>
            <a:r>
              <a:rPr lang="en-US" altLang="ja-JP" dirty="0" smtClean="0"/>
              <a:t>Analytic continuation to M-theory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68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Effective theory on M2-branes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800" dirty="0" smtClean="0"/>
              <a:t>ABJM theory  </a:t>
            </a:r>
            <a:r>
              <a:rPr kumimoji="1" lang="en-US" altLang="ja-JP" sz="2400" dirty="0" smtClean="0"/>
              <a:t>(dual to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M-theory</a:t>
            </a:r>
            <a:r>
              <a:rPr kumimoji="1" lang="en-US" altLang="ja-JP" sz="2400" dirty="0" smtClean="0"/>
              <a:t> on </a:t>
            </a:r>
            <a:r>
              <a:rPr kumimoji="1" lang="en-US" altLang="ja-JP" sz="1200" dirty="0" smtClean="0"/>
              <a:t> </a:t>
            </a:r>
            <a:r>
              <a:rPr kumimoji="1" lang="en-US" altLang="ja-JP" sz="2400" dirty="0" smtClean="0"/>
              <a:t>AdS</a:t>
            </a:r>
            <a:r>
              <a:rPr kumimoji="1" lang="en-US" altLang="ja-JP" sz="2400" baseline="-25000" dirty="0" smtClean="0"/>
              <a:t>4 </a:t>
            </a:r>
            <a:r>
              <a:rPr kumimoji="1" lang="en-US" altLang="ja-JP" sz="2400" dirty="0" smtClean="0"/>
              <a:t>x</a:t>
            </a:r>
            <a:r>
              <a:rPr kumimoji="1" lang="en-US" altLang="ja-JP" sz="1200" dirty="0" smtClean="0"/>
              <a:t> </a:t>
            </a:r>
            <a:r>
              <a:rPr kumimoji="1" lang="en-US" altLang="ja-JP" sz="2400" dirty="0" smtClean="0"/>
              <a:t>S</a:t>
            </a:r>
            <a:r>
              <a:rPr kumimoji="1" lang="en-US" altLang="ja-JP" sz="2400" baseline="30000" dirty="0" smtClean="0"/>
              <a:t>7</a:t>
            </a:r>
            <a:r>
              <a:rPr kumimoji="1" lang="en-US" altLang="ja-JP" sz="2400" dirty="0" smtClean="0"/>
              <a:t>/</a:t>
            </a:r>
            <a:r>
              <a:rPr kumimoji="1" lang="en-US" altLang="ja-JP" sz="1200" dirty="0" smtClean="0"/>
              <a:t> </a:t>
            </a:r>
            <a:r>
              <a:rPr kumimoji="1" lang="en-US" altLang="ja-JP" sz="2400" dirty="0" err="1" smtClean="0"/>
              <a:t>Z</a:t>
            </a:r>
            <a:r>
              <a:rPr kumimoji="1" lang="en-US" altLang="ja-JP" sz="2400" baseline="-25000" dirty="0" err="1" smtClean="0"/>
              <a:t>k</a:t>
            </a:r>
            <a:r>
              <a:rPr kumimoji="1" lang="en-US" altLang="ja-JP" sz="1200" dirty="0" smtClean="0"/>
              <a:t> </a:t>
            </a:r>
            <a:r>
              <a:rPr kumimoji="1" lang="en-US" altLang="ja-JP" sz="2400" dirty="0" smtClean="0"/>
              <a:t>)</a:t>
            </a:r>
            <a:endParaRPr kumimoji="1" lang="en-US" altLang="ja-JP" sz="2800" dirty="0" smtClean="0"/>
          </a:p>
          <a:p>
            <a:pPr>
              <a:buFont typeface="Wingdings" pitchFamily="2" charset="2"/>
              <a:buChar char="Ø"/>
            </a:pPr>
            <a:endParaRPr kumimoji="1" lang="en-US" altLang="ja-JP" sz="2800" dirty="0" smtClean="0"/>
          </a:p>
          <a:p>
            <a:pPr>
              <a:buFont typeface="Wingdings" pitchFamily="2" charset="2"/>
              <a:buChar char="Ø"/>
            </a:pPr>
            <a:endParaRPr lang="en-US" altLang="ja-JP" dirty="0" smtClean="0"/>
          </a:p>
          <a:p>
            <a:pPr marL="82296" indent="0">
              <a:buNone/>
            </a:pPr>
            <a:endParaRPr lang="en-US" altLang="ja-JP" dirty="0"/>
          </a:p>
          <a:p>
            <a:pPr marL="82296" indent="0">
              <a:buNone/>
            </a:pPr>
            <a:r>
              <a:rPr lang="en-US" altLang="ja-JP" sz="2000" dirty="0" smtClean="0"/>
              <a:t> where</a:t>
            </a:r>
            <a:endParaRPr kumimoji="1" lang="ja-JP" alt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866192" cy="129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34365"/>
            <a:ext cx="7048214" cy="256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65" y="3645024"/>
            <a:ext cx="2165699" cy="27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8100392" y="6165304"/>
            <a:ext cx="648072" cy="39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35696" y="2956882"/>
            <a:ext cx="2201821" cy="40011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/>
              <a:t>Chern</a:t>
            </a:r>
            <a:r>
              <a:rPr kumimoji="1" lang="en-US" altLang="ja-JP" sz="2000" dirty="0" smtClean="0"/>
              <a:t>-Simons level</a:t>
            </a:r>
            <a:endParaRPr kumimoji="1" lang="ja-JP" altLang="en-US" sz="2000" dirty="0"/>
          </a:p>
        </p:txBody>
      </p:sp>
      <p:sp>
        <p:nvSpPr>
          <p:cNvPr id="6" name="円/楕円 5"/>
          <p:cNvSpPr/>
          <p:nvPr/>
        </p:nvSpPr>
        <p:spPr>
          <a:xfrm>
            <a:off x="2790000" y="2160000"/>
            <a:ext cx="360000" cy="360000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356016" y="2322000"/>
            <a:ext cx="360000" cy="360000"/>
          </a:xfrm>
          <a:prstGeom prst="ellipse">
            <a:avLst/>
          </a:prstGeom>
          <a:noFill/>
          <a:ln w="158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3532946"/>
            <a:ext cx="2858476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U(N)×U(N) gauge group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>
            <a:stCxn id="5" idx="0"/>
          </p:cNvCxnSpPr>
          <p:nvPr/>
        </p:nvCxnSpPr>
        <p:spPr>
          <a:xfrm flipH="1" flipV="1">
            <a:off x="2936606" y="2564904"/>
            <a:ext cx="1" cy="391978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7" idx="0"/>
          </p:cNvCxnSpPr>
          <p:nvPr/>
        </p:nvCxnSpPr>
        <p:spPr>
          <a:xfrm flipH="1" flipV="1">
            <a:off x="4536016" y="2780746"/>
            <a:ext cx="169078" cy="75220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7866000" y="1530000"/>
            <a:ext cx="432000" cy="432000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1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/>
          <p:cNvCxnSpPr/>
          <p:nvPr/>
        </p:nvCxnSpPr>
        <p:spPr>
          <a:xfrm flipH="1" flipV="1">
            <a:off x="1693536" y="1340768"/>
            <a:ext cx="1" cy="4320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693536" y="5661248"/>
            <a:ext cx="66228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99" y="935959"/>
            <a:ext cx="3095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 flipV="1">
            <a:off x="2627784" y="2195648"/>
            <a:ext cx="0" cy="303355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747970" y="2204864"/>
            <a:ext cx="506439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747970" y="2267580"/>
            <a:ext cx="5064390" cy="29616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61028" y="2204864"/>
            <a:ext cx="248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(analytic continuation)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2195736" y="1736912"/>
            <a:ext cx="900040" cy="900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7308304" y="1772816"/>
            <a:ext cx="900040" cy="9000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264"/>
            <a:ext cx="1195388" cy="3762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957486" y="908720"/>
            <a:ext cx="1462260" cy="83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2000" dirty="0" smtClean="0">
                <a:solidFill>
                  <a:schemeClr val="accent1"/>
                </a:solidFill>
              </a:rPr>
              <a:t>(D2-branes)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2400" dirty="0" smtClean="0">
                <a:solidFill>
                  <a:schemeClr val="accent1"/>
                </a:solidFill>
              </a:rPr>
              <a:t>IIA string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21963" y="935664"/>
            <a:ext cx="1452642" cy="83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sz="2000" dirty="0" smtClean="0">
                <a:solidFill>
                  <a:schemeClr val="accent3"/>
                </a:solidFill>
              </a:rPr>
              <a:t>(M2-branes)</a:t>
            </a:r>
          </a:p>
          <a:p>
            <a:pPr algn="ctr">
              <a:lnSpc>
                <a:spcPct val="110000"/>
              </a:lnSpc>
            </a:pPr>
            <a:r>
              <a:rPr lang="en-US" altLang="ja-JP" sz="2400" dirty="0" smtClean="0">
                <a:solidFill>
                  <a:schemeClr val="accent3"/>
                </a:solidFill>
              </a:rPr>
              <a:t>M-theory</a:t>
            </a:r>
            <a:endParaRPr kumimoji="1" lang="ja-JP" altLang="en-US" sz="2400" dirty="0">
              <a:solidFill>
                <a:schemeClr val="accent3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79912" y="1671191"/>
            <a:ext cx="271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strong coupling limit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2195736" y="4725144"/>
            <a:ext cx="900040" cy="900000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93537" y="5708687"/>
            <a:ext cx="191131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sz="2400" dirty="0" err="1" smtClean="0">
                <a:solidFill>
                  <a:schemeClr val="accent2">
                    <a:lumMod val="75000"/>
                  </a:schemeClr>
                </a:solidFill>
              </a:rPr>
              <a:t>Perturbative</a:t>
            </a:r>
            <a:endParaRPr lang="en-US" altLang="ja-JP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gauge theory </a:t>
            </a:r>
            <a:endParaRPr kumimoji="1" lang="en-US" altLang="ja-JP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99792" y="3434458"/>
            <a:ext cx="181011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ja-JP" sz="2400" dirty="0">
                <a:solidFill>
                  <a:srgbClr val="0000FF"/>
                </a:solidFill>
              </a:rPr>
              <a:t>‘t </a:t>
            </a:r>
            <a:r>
              <a:rPr lang="en-US" altLang="ja-JP" sz="2400" dirty="0" err="1">
                <a:solidFill>
                  <a:srgbClr val="0000FF"/>
                </a:solidFill>
              </a:rPr>
              <a:t>Hooft</a:t>
            </a:r>
            <a:r>
              <a:rPr lang="en-US" altLang="ja-JP" sz="2400" dirty="0">
                <a:solidFill>
                  <a:srgbClr val="0000FF"/>
                </a:solidFill>
              </a:rPr>
              <a:t> limit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22251" y="3645024"/>
            <a:ext cx="299416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very strongly coupled</a:t>
            </a:r>
          </a:p>
          <a:p>
            <a:pPr lvl="0">
              <a:lnSpc>
                <a:spcPct val="11000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large-N limit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743968" y="4617232"/>
            <a:ext cx="900040" cy="90000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44008" y="4819799"/>
            <a:ext cx="1863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sz="2000" dirty="0" smtClean="0">
                <a:solidFill>
                  <a:schemeClr val="accent6"/>
                </a:solidFill>
              </a:rPr>
              <a:t>Tree-level string (α’ correction)</a:t>
            </a:r>
            <a:endParaRPr kumimoji="1" lang="en-US" altLang="ja-JP" sz="2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Free energy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 smtClean="0"/>
              <a:t>We can calculate it by using  </a:t>
            </a:r>
            <a:r>
              <a:rPr kumimoji="1" lang="en-US" altLang="ja-JP" sz="2400" dirty="0" smtClean="0"/>
              <a:t>ABJM matrix model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  </a:t>
            </a:r>
            <a:r>
              <a:rPr lang="en-US" altLang="ja-JP" sz="2000" dirty="0" smtClean="0"/>
              <a:t>(which is derived by using localization technique).</a:t>
            </a:r>
          </a:p>
          <a:p>
            <a:pPr>
              <a:lnSpc>
                <a:spcPct val="120000"/>
              </a:lnSpc>
            </a:pPr>
            <a:endParaRPr lang="en-US" altLang="ja-JP" sz="7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It agrees with SUGRA predictions.                                  </a:t>
            </a:r>
            <a:r>
              <a:rPr lang="en-US" altLang="ja-JP" sz="2000" dirty="0" smtClean="0"/>
              <a:t>(We checked it smoothly connects them and </a:t>
            </a:r>
            <a:r>
              <a:rPr lang="en-US" altLang="ja-JP" sz="2000" dirty="0" err="1" smtClean="0"/>
              <a:t>perturbative</a:t>
            </a:r>
            <a:r>
              <a:rPr lang="en-US" altLang="ja-JP" sz="2000" dirty="0" smtClean="0"/>
              <a:t> ones.)</a:t>
            </a:r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</a:pPr>
            <a:endParaRPr lang="en-US" altLang="ja-JP" sz="800" dirty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400" dirty="0" smtClean="0"/>
              <a:t>In IIA string region:</a:t>
            </a:r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400" dirty="0" smtClean="0"/>
              <a:t>In M-theory region: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n-US" altLang="ja-JP" sz="20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Analytic continuation</a:t>
            </a:r>
            <a:r>
              <a:rPr lang="en-US" altLang="ja-JP" sz="2400" dirty="0" smtClean="0"/>
              <a:t> from                 to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84168" y="2276872"/>
            <a:ext cx="293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[Kapustin-Willett-Yaakov ’09]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04" y="5072409"/>
            <a:ext cx="2357438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93296"/>
            <a:ext cx="1219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55196"/>
            <a:ext cx="132873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016595" y="3356992"/>
            <a:ext cx="494789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kumimoji="1"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Drukker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-Marino-</a:t>
            </a:r>
            <a:r>
              <a:rPr kumimoji="1"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Putrov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’10]</a:t>
            </a:r>
          </a:p>
          <a:p>
            <a:pPr algn="r">
              <a:lnSpc>
                <a:spcPct val="110000"/>
              </a:lnSpc>
            </a:pP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Hanada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-Honda-</a:t>
            </a:r>
            <a:r>
              <a:rPr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Honma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-Nishimura-SS-Yoshida ’12]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30457" y="4614227"/>
            <a:ext cx="161480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t</a:t>
            </a:r>
            <a:r>
              <a:rPr lang="en-US" altLang="ja-JP" sz="2400" dirty="0" smtClean="0"/>
              <a:t>he s</a:t>
            </a:r>
            <a:r>
              <a:rPr kumimoji="1" lang="en-US" altLang="ja-JP" sz="2400" dirty="0" smtClean="0"/>
              <a:t>ame</a:t>
            </a:r>
          </a:p>
          <a:p>
            <a:pPr algn="ctr"/>
            <a:r>
              <a:rPr lang="en-US" altLang="ja-JP" sz="2400" dirty="0"/>
              <a:t>e</a:t>
            </a:r>
            <a:r>
              <a:rPr lang="en-US" altLang="ja-JP" sz="2400" dirty="0" smtClean="0"/>
              <a:t>xpression!</a:t>
            </a:r>
            <a:endParaRPr kumimoji="1" lang="ja-JP" altLang="en-US" sz="2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82" y="4149080"/>
            <a:ext cx="180975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40" y="4546800"/>
            <a:ext cx="1975104" cy="42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17232"/>
            <a:ext cx="1257300" cy="42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Planar part is dominant!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en-US" altLang="ja-JP" sz="2400" dirty="0" smtClean="0"/>
          </a:p>
          <a:p>
            <a:endParaRPr lang="en-US" altLang="ja-JP" sz="2800" dirty="0" smtClean="0"/>
          </a:p>
          <a:p>
            <a:pPr marL="82296" indent="0">
              <a:lnSpc>
                <a:spcPct val="120000"/>
              </a:lnSpc>
              <a:buNone/>
            </a:pPr>
            <a:r>
              <a:rPr lang="en-US" altLang="ja-JP" sz="2800" dirty="0" smtClean="0"/>
              <a:t>    </a:t>
            </a:r>
            <a:r>
              <a:rPr lang="en-US" altLang="ja-JP" sz="2400" dirty="0" smtClean="0"/>
              <a:t>                          N-dependent in M-theory region</a:t>
            </a: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en-US" altLang="ja-JP" sz="2400" dirty="0" err="1" smtClean="0"/>
              <a:t>AdS</a:t>
            </a:r>
            <a:r>
              <a:rPr lang="en-US" altLang="ja-JP" sz="2400" dirty="0" smtClean="0"/>
              <a:t>/CFT tells </a:t>
            </a:r>
            <a:r>
              <a:rPr lang="en-US" altLang="ja-JP" sz="2400" dirty="0"/>
              <a:t>us that, at strong </a:t>
            </a:r>
            <a:r>
              <a:rPr lang="en-US" altLang="ja-JP" sz="2400" dirty="0" smtClean="0"/>
              <a:t>coupling, α’-</a:t>
            </a:r>
            <a:r>
              <a:rPr lang="en-US" altLang="ja-JP" sz="2400" dirty="0"/>
              <a:t>expansion (</a:t>
            </a:r>
            <a:r>
              <a:rPr lang="en-US" altLang="ja-JP" sz="2400" dirty="0">
                <a:solidFill>
                  <a:srgbClr val="FF0000"/>
                </a:solidFill>
              </a:rPr>
              <a:t>1/λ-expansion</a:t>
            </a:r>
            <a:r>
              <a:rPr lang="en-US" altLang="ja-JP" sz="2400" dirty="0"/>
              <a:t>) is good</a:t>
            </a:r>
            <a:r>
              <a:rPr lang="en-US" altLang="ja-JP" sz="2400" dirty="0" smtClean="0"/>
              <a:t>, at </a:t>
            </a:r>
            <a:r>
              <a:rPr lang="en-US" altLang="ja-JP" sz="2400" dirty="0"/>
              <a:t>least in IIA string region</a:t>
            </a:r>
            <a:r>
              <a:rPr lang="en-US" altLang="ja-JP" sz="24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ja-JP" sz="200" dirty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Then, only </a:t>
            </a:r>
            <a:r>
              <a:rPr lang="en-US" altLang="ja-JP" sz="2400" dirty="0"/>
              <a:t>the leading term in each </a:t>
            </a:r>
            <a:r>
              <a:rPr lang="en-US" altLang="ja-JP" sz="2400" dirty="0" err="1"/>
              <a:t>F</a:t>
            </a:r>
            <a:r>
              <a:rPr lang="en-US" altLang="ja-JP" sz="2800" baseline="-25000" dirty="0" err="1"/>
              <a:t>g</a:t>
            </a:r>
            <a:r>
              <a:rPr lang="en-US" altLang="ja-JP" sz="2400" dirty="0"/>
              <a:t> is important</a:t>
            </a:r>
            <a:r>
              <a:rPr lang="en-US" altLang="ja-JP" sz="24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ja-JP" sz="800" dirty="0" smtClean="0"/>
          </a:p>
          <a:p>
            <a:pPr marL="82296" indent="0">
              <a:lnSpc>
                <a:spcPct val="120000"/>
              </a:lnSpc>
              <a:buNone/>
            </a:pPr>
            <a:r>
              <a:rPr lang="en-US" altLang="ja-JP" sz="2400" dirty="0" smtClean="0"/>
              <a:t>   For F</a:t>
            </a:r>
            <a:r>
              <a:rPr lang="en-US" altLang="ja-JP" sz="2800" baseline="-25000" dirty="0" smtClean="0"/>
              <a:t>0</a:t>
            </a:r>
            <a:r>
              <a:rPr lang="en-US" altLang="ja-JP" sz="2400" dirty="0" smtClean="0"/>
              <a:t> (g=0) :                 ,   For </a:t>
            </a:r>
            <a:r>
              <a:rPr lang="en-US" altLang="ja-JP" sz="2400" dirty="0" err="1" smtClean="0"/>
              <a:t>F</a:t>
            </a:r>
            <a:r>
              <a:rPr lang="en-US" altLang="ja-JP" sz="2800" baseline="-25000" dirty="0" err="1" smtClean="0"/>
              <a:t>g</a:t>
            </a:r>
            <a:r>
              <a:rPr lang="en-US" altLang="ja-JP" sz="2400" dirty="0" smtClean="0"/>
              <a:t> (g&gt;0) : </a:t>
            </a:r>
          </a:p>
          <a:p>
            <a:pPr marL="82296" indent="0">
              <a:lnSpc>
                <a:spcPct val="120000"/>
              </a:lnSpc>
              <a:buNone/>
            </a:pPr>
            <a:endParaRPr lang="en-US" altLang="ja-JP" sz="1000" dirty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The </a:t>
            </a:r>
            <a:r>
              <a:rPr lang="en-US" altLang="ja-JP" sz="2400" dirty="0" smtClean="0">
                <a:solidFill>
                  <a:srgbClr val="FF0000"/>
                </a:solidFill>
              </a:rPr>
              <a:t>planar part</a:t>
            </a:r>
            <a:r>
              <a:rPr lang="en-US" altLang="ja-JP" sz="2400" dirty="0" smtClean="0"/>
              <a:t> (g=0) dominates </a:t>
            </a:r>
            <a:r>
              <a:rPr lang="en-US" altLang="ja-JP" sz="2400" dirty="0"/>
              <a:t>even </a:t>
            </a:r>
            <a:r>
              <a:rPr lang="en-US" altLang="ja-JP" sz="2400" dirty="0">
                <a:solidFill>
                  <a:srgbClr val="FF0000"/>
                </a:solidFill>
              </a:rPr>
              <a:t>outside</a:t>
            </a:r>
            <a:r>
              <a:rPr lang="en-US" altLang="ja-JP" sz="2400" dirty="0"/>
              <a:t> the planar </a:t>
            </a:r>
            <a:r>
              <a:rPr lang="en-US" altLang="ja-JP" sz="2400" dirty="0" smtClean="0"/>
              <a:t>limit : </a:t>
            </a:r>
            <a:endParaRPr kumimoji="1" lang="en-US" altLang="ja-JP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0667"/>
          <a:stretch/>
        </p:blipFill>
        <p:spPr bwMode="auto">
          <a:xfrm>
            <a:off x="3491880" y="1340768"/>
            <a:ext cx="2772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1" r="528"/>
          <a:stretch/>
        </p:blipFill>
        <p:spPr bwMode="auto">
          <a:xfrm>
            <a:off x="3635896" y="4653136"/>
            <a:ext cx="12240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4625976" y="1587622"/>
            <a:ext cx="756000" cy="504000"/>
          </a:xfrm>
          <a:prstGeom prst="ellipse">
            <a:avLst/>
          </a:prstGeom>
          <a:noFill/>
          <a:ln w="158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5004049" y="2160000"/>
            <a:ext cx="144000" cy="39600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70" y="4682027"/>
            <a:ext cx="12144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02000"/>
            <a:ext cx="26098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200718" y="1156682"/>
            <a:ext cx="2763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e</a:t>
            </a:r>
            <a:r>
              <a:rPr lang="en-US" altLang="ja-JP" sz="2000" dirty="0" smtClean="0"/>
              <a:t>ven in M-theory region!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10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about M5-branes?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 smtClean="0"/>
              <a:t>Effective field theory is not known yet.</a:t>
            </a: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Recently, however, the special class (called “class S”) of </a:t>
            </a:r>
            <a:r>
              <a:rPr lang="en-US" altLang="ja-JP" sz="2400" dirty="0" smtClean="0">
                <a:solidFill>
                  <a:srgbClr val="FF0000"/>
                </a:solidFill>
              </a:rPr>
              <a:t>4d N=2 theories</a:t>
            </a:r>
            <a:r>
              <a:rPr lang="en-US" altLang="ja-JP" sz="2400" dirty="0" smtClean="0"/>
              <a:t> has been widely studied as the theory of M5-brane on 2d punctured Riemann surface.</a:t>
            </a:r>
          </a:p>
          <a:p>
            <a:pPr marL="82296" indent="0">
              <a:lnSpc>
                <a:spcPct val="120000"/>
              </a:lnSpc>
              <a:buNone/>
            </a:pPr>
            <a:endParaRPr lang="en-US" altLang="ja-JP" sz="200" dirty="0"/>
          </a:p>
          <a:p>
            <a:pPr marL="82296" indent="0">
              <a:lnSpc>
                <a:spcPct val="120000"/>
              </a:lnSpc>
              <a:buNone/>
            </a:pPr>
            <a:r>
              <a:rPr lang="en-US" altLang="ja-JP" sz="2400" dirty="0" smtClean="0"/>
              <a:t>            special (simple) examples </a:t>
            </a:r>
            <a:endParaRPr lang="en-US" altLang="ja-JP" sz="2800" dirty="0" smtClean="0"/>
          </a:p>
          <a:p>
            <a:pPr marL="82296" indent="0">
              <a:lnSpc>
                <a:spcPct val="120000"/>
              </a:lnSpc>
              <a:buNone/>
            </a:pPr>
            <a:endParaRPr lang="en-US" altLang="ja-JP" sz="6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 smtClean="0">
                <a:solidFill>
                  <a:srgbClr val="00B050"/>
                </a:solidFill>
              </a:rPr>
              <a:t>4d N=2* SYM </a:t>
            </a:r>
            <a:r>
              <a:rPr lang="en-US" altLang="ja-JP" sz="2400" dirty="0" smtClean="0"/>
              <a:t>:  </a:t>
            </a:r>
            <a:endParaRPr lang="en-US" altLang="ja-JP" sz="2400" u="sng" dirty="0" smtClean="0"/>
          </a:p>
          <a:p>
            <a:pPr>
              <a:lnSpc>
                <a:spcPct val="120000"/>
              </a:lnSpc>
            </a:pPr>
            <a:endParaRPr lang="en-US" altLang="ja-JP" sz="400" dirty="0" smtClean="0"/>
          </a:p>
          <a:p>
            <a:pPr marL="82296" indent="0">
              <a:lnSpc>
                <a:spcPct val="120000"/>
              </a:lnSpc>
              <a:buNone/>
            </a:pPr>
            <a:r>
              <a:rPr lang="en-US" altLang="ja-JP" sz="2400" dirty="0" smtClean="0"/>
              <a:t>            mass deformation</a:t>
            </a:r>
          </a:p>
          <a:p>
            <a:pPr marL="82296" indent="0">
              <a:lnSpc>
                <a:spcPct val="120000"/>
              </a:lnSpc>
              <a:buNone/>
            </a:pPr>
            <a:endParaRPr lang="en-US" altLang="ja-JP" sz="400" dirty="0"/>
          </a:p>
          <a:p>
            <a:pPr>
              <a:lnSpc>
                <a:spcPct val="120000"/>
              </a:lnSpc>
            </a:pPr>
            <a:r>
              <a:rPr lang="en-US" altLang="ja-JP" sz="2400" dirty="0" smtClean="0">
                <a:solidFill>
                  <a:srgbClr val="0000FF"/>
                </a:solidFill>
              </a:rPr>
              <a:t>4d N=4 SYM  </a:t>
            </a:r>
            <a:r>
              <a:rPr lang="en-US" altLang="ja-JP" sz="2400" dirty="0" smtClean="0"/>
              <a:t>(maximal SUSY) :                                             Effective theory on D3-branes (IIB string on AdS</a:t>
            </a:r>
            <a:r>
              <a:rPr lang="en-US" altLang="ja-JP" sz="2400" baseline="-25000" dirty="0" smtClean="0"/>
              <a:t>5</a:t>
            </a:r>
            <a:r>
              <a:rPr lang="en-US" altLang="ja-JP" sz="2400" dirty="0" smtClean="0"/>
              <a:t>×S</a:t>
            </a:r>
            <a:r>
              <a:rPr lang="en-US" altLang="ja-JP" sz="2400" baseline="30000" dirty="0" smtClean="0"/>
              <a:t>5</a:t>
            </a:r>
            <a:r>
              <a:rPr lang="en-US" altLang="ja-JP" sz="2400" dirty="0" smtClean="0"/>
              <a:t>)</a:t>
            </a:r>
          </a:p>
          <a:p>
            <a:pPr>
              <a:lnSpc>
                <a:spcPct val="120000"/>
              </a:lnSpc>
            </a:pP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0312" y="334770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Gaiotto</a:t>
            </a:r>
            <a:r>
              <a:rPr kumimoji="1" lang="en-US" altLang="ja-JP" dirty="0" smtClean="0"/>
              <a:t> ’09]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483768" y="3356992"/>
            <a:ext cx="0" cy="828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2483768" y="4689232"/>
            <a:ext cx="0" cy="828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3887048" y="4158000"/>
            <a:ext cx="3493264" cy="4981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82296" lvl="0" algn="ctr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altLang="ja-JP" sz="2400" dirty="0">
                <a:solidFill>
                  <a:prstClr val="black"/>
                </a:solidFill>
              </a:rPr>
              <a:t>main topic </a:t>
            </a:r>
            <a:r>
              <a:rPr lang="en-US" altLang="ja-JP" sz="2400" dirty="0" smtClean="0">
                <a:solidFill>
                  <a:prstClr val="black"/>
                </a:solidFill>
              </a:rPr>
              <a:t>of this seminar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4248472" cy="1800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Example 1: </a:t>
            </a:r>
            <a:br>
              <a:rPr lang="en-US" altLang="ja-JP" dirty="0" smtClean="0"/>
            </a:br>
            <a:r>
              <a:rPr lang="en-US" altLang="ja-JP" dirty="0" smtClean="0"/>
              <a:t>4d N=4 SYM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7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AdS</a:t>
            </a:r>
            <a:r>
              <a:rPr kumimoji="1" lang="en-US" altLang="ja-JP" baseline="-25000" dirty="0" smtClean="0"/>
              <a:t>5</a:t>
            </a:r>
            <a:r>
              <a:rPr kumimoji="1" lang="en-US" altLang="ja-JP" dirty="0" smtClean="0"/>
              <a:t>/CFT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 correspondence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ja-JP" sz="2500" dirty="0" smtClean="0"/>
              <a:t>4d N=4 SYM is </a:t>
            </a:r>
            <a:r>
              <a:rPr lang="en-US" altLang="ja-JP" sz="2500" dirty="0" smtClean="0">
                <a:solidFill>
                  <a:srgbClr val="FF0000"/>
                </a:solidFill>
              </a:rPr>
              <a:t>equivalent</a:t>
            </a:r>
            <a:r>
              <a:rPr lang="en-US" altLang="ja-JP" sz="2500" dirty="0" smtClean="0"/>
              <a:t> to IIB string on  AdS</a:t>
            </a:r>
            <a:r>
              <a:rPr lang="en-US" altLang="ja-JP" sz="2500" baseline="-25000" dirty="0" smtClean="0"/>
              <a:t>5</a:t>
            </a:r>
            <a:r>
              <a:rPr lang="en-US" altLang="ja-JP" sz="2500" dirty="0" smtClean="0"/>
              <a:t>×S</a:t>
            </a:r>
            <a:r>
              <a:rPr lang="en-US" altLang="ja-JP" sz="2500" baseline="30000" dirty="0" smtClean="0"/>
              <a:t>5 </a:t>
            </a:r>
            <a:r>
              <a:rPr lang="en-US" altLang="ja-JP" sz="2500" dirty="0" smtClean="0"/>
              <a:t>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en-US" altLang="ja-JP" sz="2600" dirty="0" smtClean="0"/>
          </a:p>
          <a:p>
            <a:pPr>
              <a:lnSpc>
                <a:spcPct val="120000"/>
              </a:lnSpc>
            </a:pPr>
            <a:r>
              <a:rPr kumimoji="1" lang="en-US" altLang="ja-JP" sz="2400" dirty="0" err="1" smtClean="0"/>
              <a:t>Perturbative</a:t>
            </a:r>
            <a:r>
              <a:rPr kumimoji="1" lang="en-US" altLang="ja-JP" sz="2400" dirty="0" smtClean="0"/>
              <a:t> string picture is valid when</a:t>
            </a:r>
          </a:p>
          <a:p>
            <a:pPr>
              <a:lnSpc>
                <a:spcPct val="120000"/>
              </a:lnSpc>
            </a:pPr>
            <a:endParaRPr lang="en-US" altLang="ja-JP" sz="2600" dirty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In usual</a:t>
            </a:r>
            <a:r>
              <a:rPr lang="en-US" altLang="ja-JP" sz="2400" dirty="0"/>
              <a:t>,  one takes the </a:t>
            </a:r>
            <a:r>
              <a:rPr lang="en-US" altLang="ja-JP" sz="2400" dirty="0">
                <a:solidFill>
                  <a:srgbClr val="0000FF"/>
                </a:solidFill>
              </a:rPr>
              <a:t>‘t </a:t>
            </a:r>
            <a:r>
              <a:rPr lang="en-US" altLang="ja-JP" sz="2400" dirty="0" err="1">
                <a:solidFill>
                  <a:srgbClr val="0000FF"/>
                </a:solidFill>
              </a:rPr>
              <a:t>Hooft</a:t>
            </a:r>
            <a:r>
              <a:rPr lang="en-US" altLang="ja-JP" sz="2400" dirty="0">
                <a:solidFill>
                  <a:srgbClr val="0000FF"/>
                </a:solidFill>
              </a:rPr>
              <a:t> limit</a:t>
            </a:r>
            <a:r>
              <a:rPr lang="en-US" altLang="ja-JP" sz="2400" dirty="0"/>
              <a:t> first and then </a:t>
            </a:r>
            <a:r>
              <a:rPr lang="en-US" altLang="ja-JP" sz="2400" dirty="0" smtClean="0"/>
              <a:t>consider </a:t>
            </a:r>
            <a:r>
              <a:rPr lang="en-US" altLang="ja-JP" sz="2400" dirty="0" smtClean="0">
                <a:solidFill>
                  <a:srgbClr val="00B050"/>
                </a:solidFill>
              </a:rPr>
              <a:t>strong </a:t>
            </a:r>
            <a:r>
              <a:rPr lang="en-US" altLang="ja-JP" sz="2400" dirty="0">
                <a:solidFill>
                  <a:srgbClr val="00B050"/>
                </a:solidFill>
              </a:rPr>
              <a:t>‘t </a:t>
            </a:r>
            <a:r>
              <a:rPr lang="en-US" altLang="ja-JP" sz="2400" dirty="0" err="1">
                <a:solidFill>
                  <a:srgbClr val="00B050"/>
                </a:solidFill>
              </a:rPr>
              <a:t>Hooft</a:t>
            </a:r>
            <a:r>
              <a:rPr lang="en-US" altLang="ja-JP" sz="2400" dirty="0">
                <a:solidFill>
                  <a:srgbClr val="00B050"/>
                </a:solidFill>
              </a:rPr>
              <a:t> coupling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 (</a:t>
            </a:r>
            <a:r>
              <a:rPr lang="en-US" altLang="ja-JP" sz="2400" dirty="0"/>
              <a:t>tree-level string</a:t>
            </a:r>
            <a:r>
              <a:rPr lang="en-US" altLang="ja-JP" sz="2400" dirty="0" smtClean="0"/>
              <a:t>)</a:t>
            </a:r>
          </a:p>
          <a:p>
            <a:pPr>
              <a:lnSpc>
                <a:spcPct val="120000"/>
              </a:lnSpc>
            </a:pPr>
            <a:endParaRPr lang="en-US" altLang="ja-JP" sz="1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/>
              <a:t>Or one consider </a:t>
            </a:r>
            <a:r>
              <a:rPr lang="en-US" altLang="ja-JP" sz="2400" dirty="0">
                <a:solidFill>
                  <a:srgbClr val="0000FF"/>
                </a:solidFill>
              </a:rPr>
              <a:t>large-but-finite-N</a:t>
            </a:r>
            <a:r>
              <a:rPr lang="en-US" altLang="ja-JP" sz="2400" dirty="0"/>
              <a:t> with </a:t>
            </a:r>
            <a:r>
              <a:rPr lang="en-US" altLang="ja-JP" sz="2400" dirty="0">
                <a:solidFill>
                  <a:srgbClr val="00B050"/>
                </a:solidFill>
              </a:rPr>
              <a:t>λ=O(1)</a:t>
            </a:r>
            <a:r>
              <a:rPr lang="en-US" altLang="ja-JP" sz="2400" dirty="0"/>
              <a:t>, so </a:t>
            </a:r>
            <a:r>
              <a:rPr lang="en-US" altLang="ja-JP" sz="2400" dirty="0" smtClean="0"/>
              <a:t>that 1/N </a:t>
            </a:r>
            <a:r>
              <a:rPr lang="en-US" altLang="ja-JP" sz="2400" dirty="0"/>
              <a:t>expansion and string </a:t>
            </a:r>
            <a:r>
              <a:rPr lang="en-US" altLang="ja-JP" sz="2400" dirty="0" smtClean="0"/>
              <a:t>loop expansion </a:t>
            </a:r>
            <a:r>
              <a:rPr lang="en-US" altLang="ja-JP" sz="2400" dirty="0">
                <a:solidFill>
                  <a:srgbClr val="FF0000"/>
                </a:solidFill>
              </a:rPr>
              <a:t>coincide</a:t>
            </a:r>
            <a:r>
              <a:rPr lang="en-US" altLang="ja-JP" sz="24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ja-JP" sz="1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However, such </a:t>
            </a:r>
            <a:r>
              <a:rPr lang="en-US" altLang="ja-JP" sz="2400" dirty="0"/>
              <a:t>limit is </a:t>
            </a:r>
            <a:r>
              <a:rPr lang="en-US" altLang="ja-JP" sz="2400" dirty="0" smtClean="0">
                <a:solidFill>
                  <a:srgbClr val="FF0000"/>
                </a:solidFill>
              </a:rPr>
              <a:t>not required </a:t>
            </a:r>
            <a:r>
              <a:rPr lang="en-US" altLang="ja-JP" sz="2400" dirty="0"/>
              <a:t>for the validity of the weakly coupled </a:t>
            </a:r>
            <a:r>
              <a:rPr lang="en-US" altLang="ja-JP" sz="2400" dirty="0" smtClean="0"/>
              <a:t>gravity description</a:t>
            </a:r>
            <a:r>
              <a:rPr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8" y="2040458"/>
            <a:ext cx="38433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1485900" cy="4095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46523" y="1124744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Maldacena</a:t>
            </a:r>
            <a:r>
              <a:rPr kumimoji="1" lang="en-US" altLang="ja-JP" dirty="0" smtClean="0"/>
              <a:t> ’97]</a:t>
            </a:r>
            <a:endParaRPr kumimoji="1"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20478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5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Very strongly coupled large-N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en-US" altLang="ja-JP" sz="2400" dirty="0" smtClean="0"/>
              <a:t>When there is gravity dual:</a:t>
            </a:r>
          </a:p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 smtClean="0"/>
          </a:p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r>
              <a:rPr lang="en-US" altLang="ja-JP" sz="2400" dirty="0"/>
              <a:t>f</a:t>
            </a:r>
            <a:r>
              <a:rPr lang="en-US" altLang="ja-JP" sz="2800" baseline="-25000" dirty="0"/>
              <a:t>0,0</a:t>
            </a:r>
            <a:r>
              <a:rPr lang="en-US" altLang="ja-JP" sz="2400" dirty="0"/>
              <a:t> dominates as long </a:t>
            </a:r>
            <a:r>
              <a:rPr lang="en-US" altLang="ja-JP" sz="2400" dirty="0" smtClean="0"/>
              <a:t>as</a:t>
            </a:r>
          </a:p>
          <a:p>
            <a:pPr>
              <a:lnSpc>
                <a:spcPct val="120000"/>
              </a:lnSpc>
            </a:pPr>
            <a:endParaRPr lang="en-US" altLang="ja-JP" sz="100" dirty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At                   ,  it is </a:t>
            </a:r>
            <a:r>
              <a:rPr lang="en-US" altLang="ja-JP" sz="2400" dirty="0"/>
              <a:t>simply the same </a:t>
            </a:r>
            <a:r>
              <a:rPr lang="en-US" altLang="ja-JP" sz="2400" dirty="0" smtClean="0"/>
              <a:t>expression as </a:t>
            </a:r>
            <a:r>
              <a:rPr lang="en-US" altLang="ja-JP" sz="2400" dirty="0"/>
              <a:t>the planar </a:t>
            </a:r>
            <a:r>
              <a:rPr lang="en-US" altLang="ja-JP" sz="2400" dirty="0" smtClean="0"/>
              <a:t>limit.  So </a:t>
            </a:r>
            <a:r>
              <a:rPr lang="en-US" altLang="ja-JP" sz="2400" dirty="0" smtClean="0">
                <a:solidFill>
                  <a:srgbClr val="FF0000"/>
                </a:solidFill>
              </a:rPr>
              <a:t>the very strongly coupled limit exists</a:t>
            </a:r>
            <a:r>
              <a:rPr lang="en-US" altLang="ja-JP" sz="2400" dirty="0" smtClean="0"/>
              <a:t>!!</a:t>
            </a:r>
            <a:endParaRPr lang="en-US" altLang="ja-JP" sz="2000" dirty="0" smtClean="0"/>
          </a:p>
          <a:p>
            <a:pPr>
              <a:lnSpc>
                <a:spcPct val="120000"/>
              </a:lnSpc>
            </a:pPr>
            <a:endParaRPr lang="en-US" altLang="ja-JP" sz="1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In addition, the analytic </a:t>
            </a:r>
            <a:r>
              <a:rPr lang="en-US" altLang="ja-JP" sz="2400" dirty="0"/>
              <a:t>continuation to </a:t>
            </a:r>
            <a:r>
              <a:rPr lang="en-US" altLang="ja-JP" sz="2400" dirty="0" smtClean="0"/>
              <a:t>           can </a:t>
            </a:r>
            <a:r>
              <a:rPr lang="en-US" altLang="ja-JP" sz="2400" dirty="0"/>
              <a:t>be confirmed by </a:t>
            </a:r>
            <a:r>
              <a:rPr lang="en-US" altLang="ja-JP" sz="2400" dirty="0" smtClean="0"/>
              <a:t>using S-duality</a:t>
            </a:r>
            <a:r>
              <a:rPr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23" y="2039485"/>
            <a:ext cx="5976366" cy="196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749949" y="1331476"/>
            <a:ext cx="300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Azeyanagi</a:t>
            </a:r>
            <a:r>
              <a:rPr lang="en-US" altLang="ja-JP" dirty="0"/>
              <a:t>-Fujita-</a:t>
            </a:r>
            <a:r>
              <a:rPr lang="en-US" altLang="ja-JP" dirty="0" err="1"/>
              <a:t>Hanada</a:t>
            </a:r>
            <a:r>
              <a:rPr lang="en-US" altLang="ja-JP" dirty="0"/>
              <a:t> </a:t>
            </a:r>
            <a:r>
              <a:rPr lang="en-US" altLang="ja-JP" dirty="0" smtClean="0"/>
              <a:t>’12]</a:t>
            </a:r>
            <a:endParaRPr lang="en-US" altLang="ja-JP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97" y="4113832"/>
            <a:ext cx="20478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59200"/>
            <a:ext cx="15430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81" y="5814000"/>
            <a:ext cx="8810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4211960" y="2852976"/>
            <a:ext cx="540000" cy="36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0040" y="5271591"/>
            <a:ext cx="133164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SUGRA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 rot="20700058">
            <a:off x="1489966" y="523232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=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3852048" y="4509120"/>
            <a:ext cx="1152000" cy="25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0384" y="227687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kumimoji="1" lang="en-GB" altLang="ja-JP" sz="6000" dirty="0" smtClean="0"/>
              <a:t>From </a:t>
            </a:r>
            <a:r>
              <a:rPr lang="en-GB" altLang="ja-JP" sz="6000" dirty="0"/>
              <a:t>S</a:t>
            </a:r>
            <a:r>
              <a:rPr kumimoji="1" lang="en-GB" altLang="ja-JP" sz="6000" dirty="0" smtClean="0"/>
              <a:t>trings </a:t>
            </a:r>
            <a:r>
              <a:rPr kumimoji="1" lang="en-GB" altLang="ja-JP" sz="6000" dirty="0" smtClean="0"/>
              <a:t>to M !!</a:t>
            </a:r>
            <a:endParaRPr kumimoji="1" lang="ja-JP" altLang="en-US" sz="6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3553852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800" dirty="0" smtClean="0"/>
              <a:t>D-</a:t>
            </a:r>
            <a:r>
              <a:rPr kumimoji="1" lang="en-GB" altLang="ja-JP" sz="2800" dirty="0" err="1" smtClean="0"/>
              <a:t>branes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2240" y="3547589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2800" dirty="0"/>
              <a:t>M</a:t>
            </a:r>
            <a:r>
              <a:rPr kumimoji="1" lang="en-GB" altLang="ja-JP" sz="2800" dirty="0" smtClean="0"/>
              <a:t>-</a:t>
            </a:r>
            <a:r>
              <a:rPr kumimoji="1" lang="en-GB" altLang="ja-JP" sz="2800" dirty="0" err="1" smtClean="0"/>
              <a:t>branes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6845" y="4935924"/>
            <a:ext cx="7393627" cy="941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GB" altLang="ja-JP" sz="2400" dirty="0" smtClean="0"/>
              <a:t>BLG theory </a:t>
            </a:r>
            <a:r>
              <a:rPr kumimoji="1" lang="en-US" altLang="ja-JP" sz="2400" dirty="0" smtClean="0"/>
              <a:t>&amp; </a:t>
            </a:r>
            <a:r>
              <a:rPr lang="en-GB" altLang="ja-JP" sz="2400" dirty="0" smtClean="0"/>
              <a:t>ABJM theory f</a:t>
            </a:r>
            <a:r>
              <a:rPr kumimoji="1" lang="en-GB" altLang="ja-JP" sz="2400" dirty="0" smtClean="0"/>
              <a:t>or M2-branes (2007, 2008)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5d/6d equivalence for M5-branes (2010)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01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6624736" cy="1800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Example 2 (main topic): </a:t>
            </a:r>
            <a:br>
              <a:rPr lang="en-US" altLang="ja-JP" dirty="0" smtClean="0"/>
            </a:br>
            <a:r>
              <a:rPr lang="en-US" altLang="ja-JP" dirty="0" smtClean="0"/>
              <a:t>4d N=2* SYM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4651765" y="4365104"/>
            <a:ext cx="409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Azeyanagi</a:t>
            </a:r>
            <a:r>
              <a:rPr lang="en-US" altLang="ja-JP" dirty="0"/>
              <a:t>-</a:t>
            </a:r>
            <a:r>
              <a:rPr lang="en-US" altLang="ja-JP" dirty="0" err="1"/>
              <a:t>Hanada</a:t>
            </a:r>
            <a:r>
              <a:rPr lang="en-US" altLang="ja-JP" dirty="0"/>
              <a:t>-Honda-Matsuo-SS ‘13]</a:t>
            </a:r>
          </a:p>
        </p:txBody>
      </p:sp>
    </p:spTree>
    <p:extLst>
      <p:ext uri="{BB962C8B-B14F-4D97-AF65-F5344CB8AC3E}">
        <p14:creationId xmlns:p14="http://schemas.microsoft.com/office/powerpoint/2010/main" val="3730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Free energy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608" y="1447800"/>
            <a:ext cx="7600888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4d N=2* SYM </a:t>
            </a:r>
            <a:r>
              <a:rPr lang="en-US" altLang="ja-JP" sz="2400" dirty="0" smtClean="0"/>
              <a:t>can be obtained by </a:t>
            </a:r>
            <a:r>
              <a:rPr lang="en-US" altLang="ja-JP" sz="2400" dirty="0"/>
              <a:t>m</a:t>
            </a:r>
            <a:r>
              <a:rPr kumimoji="1" lang="en-US" altLang="ja-JP" sz="2400" dirty="0" smtClean="0"/>
              <a:t>ass deformation of N=4 SYM.  Here we consider N=2* U(</a:t>
            </a:r>
            <a:r>
              <a:rPr kumimoji="1" lang="en-US" altLang="ja-JP" sz="2400" dirty="0" err="1" smtClean="0"/>
              <a:t>kN</a:t>
            </a:r>
            <a:r>
              <a:rPr kumimoji="1" lang="en-US" altLang="ja-JP" sz="2400" dirty="0" smtClean="0"/>
              <a:t>) SYM.</a:t>
            </a:r>
          </a:p>
          <a:p>
            <a:pPr>
              <a:lnSpc>
                <a:spcPct val="120000"/>
              </a:lnSpc>
            </a:pPr>
            <a:endParaRPr kumimoji="1" lang="en-US" altLang="ja-JP" sz="6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Free energy is calculated by using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Nekrasov’s</a:t>
            </a:r>
            <a:r>
              <a:rPr lang="en-US" altLang="ja-JP" sz="2400" dirty="0" smtClean="0">
                <a:solidFill>
                  <a:srgbClr val="FF0000"/>
                </a:solidFill>
              </a:rPr>
              <a:t> formula</a:t>
            </a:r>
            <a:r>
              <a:rPr lang="en-US" altLang="ja-JP" sz="24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 smtClean="0"/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300" dirty="0" err="1" smtClean="0"/>
              <a:t>g</a:t>
            </a:r>
            <a:r>
              <a:rPr lang="en-US" altLang="ja-JP" sz="2700" baseline="-25000" dirty="0" err="1" smtClean="0"/>
              <a:t>p</a:t>
            </a:r>
            <a:r>
              <a:rPr lang="en-US" altLang="ja-JP" sz="2300" dirty="0" smtClean="0"/>
              <a:t> is YM coupling and </a:t>
            </a:r>
            <a:r>
              <a:rPr lang="en-US" altLang="ja-JP" sz="2300" dirty="0" err="1" smtClean="0"/>
              <a:t>a</a:t>
            </a:r>
            <a:r>
              <a:rPr lang="en-US" altLang="ja-JP" sz="2700" baseline="-25000" dirty="0" err="1" smtClean="0"/>
              <a:t>i</a:t>
            </a:r>
            <a:r>
              <a:rPr lang="en-US" altLang="ja-JP" sz="2300" dirty="0" smtClean="0"/>
              <a:t> are Coulomb parameters (moduli).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300" dirty="0" smtClean="0"/>
              <a:t>Classical part :  almost the same as N=4 case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300" dirty="0" err="1" smtClean="0"/>
              <a:t>Perturbative</a:t>
            </a:r>
            <a:r>
              <a:rPr lang="en-US" altLang="ja-JP" sz="2300" dirty="0" smtClean="0"/>
              <a:t> part :  1-loop quantum effect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300" dirty="0" err="1" smtClean="0"/>
              <a:t>Instanton</a:t>
            </a:r>
            <a:r>
              <a:rPr lang="en-US" altLang="ja-JP" sz="2300" dirty="0" smtClean="0"/>
              <a:t> part :  non-</a:t>
            </a:r>
            <a:r>
              <a:rPr lang="en-US" altLang="ja-JP" sz="2300" dirty="0" err="1" smtClean="0"/>
              <a:t>perturbative</a:t>
            </a:r>
            <a:r>
              <a:rPr lang="en-US" altLang="ja-JP" sz="2300" dirty="0" smtClean="0"/>
              <a:t> contribution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81909"/>
            <a:ext cx="8737473" cy="11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394241" y="4077072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</a:t>
            </a:r>
            <a:r>
              <a:rPr kumimoji="1" lang="en-US" altLang="ja-JP" sz="2000" dirty="0" smtClean="0"/>
              <a:t>lassical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54606" y="4077072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perturbative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4077072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instanton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601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Perturbative</a:t>
            </a:r>
            <a:r>
              <a:rPr kumimoji="1" lang="en-US" altLang="ja-JP" dirty="0" smtClean="0"/>
              <a:t> part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>
            <a:noAutofit/>
          </a:bodyPr>
          <a:lstStyle/>
          <a:p>
            <a:endParaRPr kumimoji="1" lang="en-US" altLang="ja-JP" sz="2400" dirty="0" smtClean="0"/>
          </a:p>
          <a:p>
            <a:endParaRPr lang="en-US" altLang="ja-JP" sz="2400" dirty="0"/>
          </a:p>
          <a:p>
            <a:pPr lvl="0">
              <a:lnSpc>
                <a:spcPct val="120000"/>
              </a:lnSpc>
              <a:buClr>
                <a:srgbClr val="3891A7"/>
              </a:buClr>
            </a:pPr>
            <a:r>
              <a:rPr lang="en-US" altLang="ja-JP" sz="2400" dirty="0">
                <a:solidFill>
                  <a:prstClr val="black"/>
                </a:solidFill>
              </a:rPr>
              <a:t>This sector takes the same expression in the </a:t>
            </a:r>
            <a:r>
              <a:rPr lang="en-US" altLang="ja-JP" sz="2400" dirty="0">
                <a:solidFill>
                  <a:srgbClr val="0000FF"/>
                </a:solidFill>
              </a:rPr>
              <a:t>’t </a:t>
            </a:r>
            <a:r>
              <a:rPr lang="en-US" altLang="ja-JP" sz="2400" dirty="0" err="1">
                <a:solidFill>
                  <a:srgbClr val="0000FF"/>
                </a:solidFill>
              </a:rPr>
              <a:t>Hooft</a:t>
            </a:r>
            <a:r>
              <a:rPr lang="en-US" altLang="ja-JP" sz="2400" dirty="0">
                <a:solidFill>
                  <a:srgbClr val="0000FF"/>
                </a:solidFill>
              </a:rPr>
              <a:t> limit</a:t>
            </a:r>
            <a:r>
              <a:rPr lang="en-US" altLang="ja-JP" sz="2400" dirty="0">
                <a:solidFill>
                  <a:prstClr val="black"/>
                </a:solidFill>
              </a:rPr>
              <a:t> and the </a:t>
            </a:r>
            <a:r>
              <a:rPr lang="en-US" altLang="ja-JP" sz="2400" dirty="0">
                <a:solidFill>
                  <a:srgbClr val="FF0000"/>
                </a:solidFill>
              </a:rPr>
              <a:t>very strongly coupled large-N limit</a:t>
            </a:r>
            <a:r>
              <a:rPr lang="en-US" altLang="ja-JP" sz="2400" dirty="0" smtClean="0">
                <a:solidFill>
                  <a:prstClr val="black"/>
                </a:solidFill>
              </a:rPr>
              <a:t>.       That is, they are related by “analytic continuation”.</a:t>
            </a:r>
          </a:p>
          <a:p>
            <a:pPr lvl="0">
              <a:lnSpc>
                <a:spcPct val="120000"/>
              </a:lnSpc>
              <a:buClr>
                <a:srgbClr val="3891A7"/>
              </a:buClr>
            </a:pPr>
            <a:endParaRPr lang="en-US" altLang="ja-JP" sz="8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buClr>
                <a:srgbClr val="3891A7"/>
              </a:buClr>
            </a:pPr>
            <a:r>
              <a:rPr lang="en-US" altLang="ja-JP" sz="2400" dirty="0" smtClean="0">
                <a:solidFill>
                  <a:prstClr val="black"/>
                </a:solidFill>
              </a:rPr>
              <a:t>The conditions in this expression are as follows:</a:t>
            </a:r>
            <a:endParaRPr lang="ja-JP" altLang="en-US" sz="24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kumimoji="1" lang="en-US" altLang="ja-JP" sz="2100" dirty="0" smtClean="0"/>
              <a:t>We need to use the saddle point method for the integral of </a:t>
            </a:r>
            <a:r>
              <a:rPr kumimoji="1" lang="en-US" altLang="ja-JP" sz="2100" i="1" dirty="0" smtClean="0"/>
              <a:t>a</a:t>
            </a:r>
            <a:r>
              <a:rPr kumimoji="1" lang="en-US" altLang="ja-JP" sz="2100" dirty="0" smtClean="0"/>
              <a:t>,  so we assume              , or equivalently,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200" dirty="0" smtClean="0"/>
              <a:t>We use the spectral density of </a:t>
            </a:r>
            <a:r>
              <a:rPr lang="en-US" altLang="ja-JP" sz="2200" i="1" dirty="0" smtClean="0"/>
              <a:t>a</a:t>
            </a:r>
            <a:r>
              <a:rPr lang="en-US" altLang="ja-JP" sz="2200" dirty="0" smtClean="0"/>
              <a:t> for                                      which obeys the semi-circle law.</a:t>
            </a:r>
            <a:endParaRPr lang="en-US" altLang="ja-JP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04" y="1392762"/>
            <a:ext cx="6556820" cy="81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90678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28" y="4941168"/>
            <a:ext cx="2293620" cy="37719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18000"/>
            <a:ext cx="2697480" cy="35052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494256" y="5916716"/>
            <a:ext cx="226331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ja-JP" dirty="0" smtClean="0"/>
              <a:t>[Douglas-</a:t>
            </a:r>
            <a:r>
              <a:rPr kumimoji="1" lang="en-US" altLang="ja-JP" dirty="0" err="1" smtClean="0"/>
              <a:t>Shenker</a:t>
            </a:r>
            <a:r>
              <a:rPr kumimoji="1" lang="en-US" altLang="ja-JP" dirty="0" smtClean="0"/>
              <a:t> ’95]</a:t>
            </a:r>
          </a:p>
          <a:p>
            <a:pPr algn="r">
              <a:lnSpc>
                <a:spcPct val="110000"/>
              </a:lnSpc>
            </a:pPr>
            <a:r>
              <a:rPr kumimoji="1" lang="en-US" altLang="ja-JP" dirty="0" smtClean="0"/>
              <a:t>[Russo-</a:t>
            </a:r>
            <a:r>
              <a:rPr kumimoji="1" lang="en-US" altLang="ja-JP" dirty="0" err="1" smtClean="0"/>
              <a:t>Zarembo</a:t>
            </a:r>
            <a:r>
              <a:rPr kumimoji="1" lang="en-US" altLang="ja-JP" dirty="0" smtClean="0"/>
              <a:t> ’12]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4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One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instanton</a:t>
            </a:r>
            <a:r>
              <a:rPr kumimoji="1" lang="en-US" altLang="ja-JP" dirty="0" smtClean="0"/>
              <a:t> part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/>
          </a:p>
          <a:p>
            <a:pPr>
              <a:lnSpc>
                <a:spcPct val="114000"/>
              </a:lnSpc>
            </a:pPr>
            <a:r>
              <a:rPr lang="en-US" altLang="ja-JP" sz="2400" dirty="0" smtClean="0"/>
              <a:t>Compared to the </a:t>
            </a:r>
            <a:r>
              <a:rPr lang="en-US" altLang="ja-JP" sz="2400" dirty="0" err="1" smtClean="0"/>
              <a:t>perturbative</a:t>
            </a:r>
            <a:r>
              <a:rPr lang="en-US" altLang="ja-JP" sz="2400" dirty="0" smtClean="0"/>
              <a:t> part,  it is </a:t>
            </a:r>
            <a:r>
              <a:rPr lang="en-US" altLang="ja-JP" sz="2400" dirty="0" smtClean="0">
                <a:solidFill>
                  <a:srgbClr val="FF0000"/>
                </a:solidFill>
              </a:rPr>
              <a:t>subdominant </a:t>
            </a:r>
            <a:r>
              <a:rPr lang="en-US" altLang="ja-JP" sz="2400" dirty="0" smtClean="0"/>
              <a:t>in the both limits.  But a different point is: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en-US" altLang="ja-JP" sz="2200" dirty="0" smtClean="0"/>
              <a:t>In the </a:t>
            </a:r>
            <a:r>
              <a:rPr lang="en-US" altLang="ja-JP" sz="2200" dirty="0" smtClean="0">
                <a:solidFill>
                  <a:srgbClr val="0000FF"/>
                </a:solidFill>
              </a:rPr>
              <a:t>‘t </a:t>
            </a:r>
            <a:r>
              <a:rPr lang="en-US" altLang="ja-JP" sz="2200" dirty="0" err="1" smtClean="0">
                <a:solidFill>
                  <a:srgbClr val="0000FF"/>
                </a:solidFill>
              </a:rPr>
              <a:t>Hooft</a:t>
            </a:r>
            <a:r>
              <a:rPr lang="en-US" altLang="ja-JP" sz="2200" dirty="0" smtClean="0">
                <a:solidFill>
                  <a:srgbClr val="0000FF"/>
                </a:solidFill>
              </a:rPr>
              <a:t> limit</a:t>
            </a:r>
            <a:r>
              <a:rPr lang="en-US" altLang="ja-JP" sz="2200" dirty="0" smtClean="0"/>
              <a:t>, it is exponentially suppressed as ~</a:t>
            </a:r>
            <a:r>
              <a:rPr lang="en-US" altLang="ja-JP" sz="1100" dirty="0" smtClean="0"/>
              <a:t> </a:t>
            </a:r>
            <a:r>
              <a:rPr lang="en-US" altLang="ja-JP" sz="2200" dirty="0" smtClean="0"/>
              <a:t>e</a:t>
            </a:r>
            <a:r>
              <a:rPr lang="en-US" altLang="ja-JP" sz="2600" baseline="30000" dirty="0" smtClean="0"/>
              <a:t>-N</a:t>
            </a:r>
            <a:r>
              <a:rPr lang="en-US" altLang="ja-JP" sz="2200" dirty="0" smtClean="0"/>
              <a:t>.</a:t>
            </a:r>
          </a:p>
          <a:p>
            <a:pPr>
              <a:lnSpc>
                <a:spcPct val="114000"/>
              </a:lnSpc>
              <a:buFont typeface="Wingdings" pitchFamily="2" charset="2"/>
              <a:buChar char="ü"/>
            </a:pPr>
            <a:r>
              <a:rPr lang="en-US" altLang="ja-JP" sz="2200" dirty="0" smtClean="0"/>
              <a:t>In the </a:t>
            </a:r>
            <a:r>
              <a:rPr lang="en-US" altLang="ja-JP" sz="2200" dirty="0" smtClean="0">
                <a:solidFill>
                  <a:srgbClr val="FF0000"/>
                </a:solidFill>
              </a:rPr>
              <a:t>very strongly coupled large-N limit </a:t>
            </a:r>
            <a:r>
              <a:rPr lang="en-US" altLang="ja-JP" sz="2200" dirty="0" smtClean="0"/>
              <a:t>(g</a:t>
            </a:r>
            <a:r>
              <a:rPr lang="en-US" altLang="ja-JP" sz="2600" baseline="-25000" dirty="0" smtClean="0"/>
              <a:t>p</a:t>
            </a:r>
            <a:r>
              <a:rPr lang="en-US" altLang="ja-JP" sz="2200" dirty="0" smtClean="0"/>
              <a:t>~1),  it may give </a:t>
            </a:r>
            <a:r>
              <a:rPr lang="en-US" altLang="ja-JP" sz="2200" dirty="0" smtClean="0">
                <a:solidFill>
                  <a:srgbClr val="00B050"/>
                </a:solidFill>
              </a:rPr>
              <a:t>comparable</a:t>
            </a:r>
            <a:r>
              <a:rPr lang="en-US" altLang="ja-JP" sz="2200" dirty="0" smtClean="0"/>
              <a:t> contribution O(N</a:t>
            </a:r>
            <a:r>
              <a:rPr lang="en-US" altLang="ja-JP" sz="2600" baseline="30000" dirty="0" smtClean="0"/>
              <a:t>0</a:t>
            </a:r>
            <a:r>
              <a:rPr lang="en-US" altLang="ja-JP" sz="2200" dirty="0" smtClean="0"/>
              <a:t>) as the </a:t>
            </a:r>
            <a:r>
              <a:rPr lang="en-US" altLang="ja-JP" sz="2200" dirty="0" smtClean="0">
                <a:solidFill>
                  <a:srgbClr val="00B050"/>
                </a:solidFill>
              </a:rPr>
              <a:t>genus-one </a:t>
            </a:r>
            <a:r>
              <a:rPr lang="en-US" altLang="ja-JP" sz="2200" dirty="0">
                <a:solidFill>
                  <a:srgbClr val="00B050"/>
                </a:solidFill>
              </a:rPr>
              <a:t>diagrams </a:t>
            </a:r>
            <a:r>
              <a:rPr lang="en-US" altLang="ja-JP" sz="2200" dirty="0"/>
              <a:t>in the </a:t>
            </a:r>
            <a:r>
              <a:rPr lang="en-US" altLang="ja-JP" sz="2200" dirty="0" err="1"/>
              <a:t>perturbative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sector.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139"/>
          <a:stretch/>
        </p:blipFill>
        <p:spPr bwMode="auto">
          <a:xfrm>
            <a:off x="1547664" y="1988840"/>
            <a:ext cx="6987680" cy="14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83" y="1512000"/>
            <a:ext cx="1898237" cy="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6" r="-1448"/>
          <a:stretch/>
        </p:blipFill>
        <p:spPr bwMode="auto">
          <a:xfrm>
            <a:off x="1547960" y="1412776"/>
            <a:ext cx="2664000" cy="43053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中かっこ 4"/>
          <p:cNvSpPr/>
          <p:nvPr/>
        </p:nvSpPr>
        <p:spPr>
          <a:xfrm rot="5400000">
            <a:off x="5633816" y="747000"/>
            <a:ext cx="180000" cy="55440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9093" y="1444714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the Young tableau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68262" y="17635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b</a:t>
            </a:r>
            <a:endParaRPr kumimoji="1" lang="ja-JP" altLang="en-US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28384" y="176352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a</a:t>
            </a:r>
            <a:endParaRPr kumimoji="1" lang="ja-JP" altLang="en-US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2500" y="3645024"/>
            <a:ext cx="3601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: i</a:t>
            </a:r>
            <a:r>
              <a:rPr kumimoji="1" lang="en-US" altLang="ja-JP" sz="2000" dirty="0" smtClean="0"/>
              <a:t>nteractions between </a:t>
            </a:r>
            <a:r>
              <a:rPr kumimoji="1" lang="en-US" altLang="ja-JP" sz="2000" dirty="0" err="1" smtClean="0"/>
              <a:t>instantons</a:t>
            </a:r>
            <a:endParaRPr kumimoji="1" lang="ja-JP" alt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2325"/>
            <a:ext cx="995363" cy="37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2628000" y="2020778"/>
            <a:ext cx="648000" cy="756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(Whole of) free energy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400" dirty="0" smtClean="0"/>
              <a:t>By summing up all the parts and by taking into account the multi-</a:t>
            </a:r>
            <a:r>
              <a:rPr kumimoji="1" lang="en-US" altLang="ja-JP" sz="2400" dirty="0" err="1" smtClean="0"/>
              <a:t>instanton</a:t>
            </a:r>
            <a:r>
              <a:rPr kumimoji="1" lang="en-US" altLang="ja-JP" sz="2400" dirty="0" smtClean="0"/>
              <a:t> configurations, one obtains</a:t>
            </a:r>
          </a:p>
          <a:p>
            <a:pPr>
              <a:lnSpc>
                <a:spcPct val="120000"/>
              </a:lnSpc>
            </a:pPr>
            <a:endParaRPr kumimoji="1" lang="en-US" altLang="ja-JP" sz="2400" dirty="0" smtClean="0"/>
          </a:p>
          <a:p>
            <a:pPr>
              <a:lnSpc>
                <a:spcPct val="120000"/>
              </a:lnSpc>
            </a:pPr>
            <a:endParaRPr lang="en-US" altLang="ja-JP" sz="2400" dirty="0"/>
          </a:p>
          <a:p>
            <a:pPr marL="82296" indent="0">
              <a:lnSpc>
                <a:spcPct val="120000"/>
              </a:lnSpc>
              <a:buNone/>
            </a:pPr>
            <a:endParaRPr kumimoji="1" lang="en-US" altLang="ja-JP" sz="2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200" dirty="0" smtClean="0"/>
              <a:t>Note that the interaction between </a:t>
            </a:r>
            <a:r>
              <a:rPr lang="en-US" altLang="ja-JP" sz="2200" dirty="0" err="1" smtClean="0"/>
              <a:t>instantons</a:t>
            </a:r>
            <a:r>
              <a:rPr lang="en-US" altLang="ja-JP" sz="2200" dirty="0" smtClean="0"/>
              <a:t> is negligible.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ja-JP" sz="2200" dirty="0" smtClean="0"/>
              <a:t>Then the free </a:t>
            </a:r>
            <a:r>
              <a:rPr lang="en-US" altLang="ja-JP" sz="2200" dirty="0"/>
              <a:t>energy for generic tableaux </a:t>
            </a:r>
            <a:r>
              <a:rPr lang="en-US" altLang="ja-JP" sz="2200" dirty="0" smtClean="0"/>
              <a:t>decomposes </a:t>
            </a:r>
            <a:r>
              <a:rPr lang="en-US" altLang="ja-JP" sz="2200" dirty="0"/>
              <a:t>to </a:t>
            </a:r>
            <a:r>
              <a:rPr lang="en-US" altLang="ja-JP" sz="2200" dirty="0" smtClean="0"/>
              <a:t>  a </a:t>
            </a:r>
            <a:r>
              <a:rPr lang="en-US" altLang="ja-JP" sz="2200" dirty="0"/>
              <a:t>sum of contribution from each eigenvalue </a:t>
            </a:r>
            <a:r>
              <a:rPr lang="en-US" altLang="ja-JP" sz="2200" i="1" dirty="0" smtClean="0"/>
              <a:t>a</a:t>
            </a:r>
            <a:r>
              <a:rPr lang="en-US" altLang="ja-JP" sz="2200" dirty="0" smtClean="0"/>
              <a:t> as</a:t>
            </a:r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In both limits the planar part (~</a:t>
            </a:r>
            <a:r>
              <a:rPr lang="en-US" altLang="ja-JP" sz="1200" dirty="0" smtClean="0"/>
              <a:t> </a:t>
            </a:r>
            <a:r>
              <a:rPr lang="en-US" altLang="ja-JP" sz="2400" dirty="0" smtClean="0"/>
              <a:t>N</a:t>
            </a:r>
            <a:r>
              <a:rPr lang="en-US" altLang="ja-JP" sz="2800" baseline="30000" dirty="0" smtClean="0"/>
              <a:t>2</a:t>
            </a:r>
            <a:r>
              <a:rPr lang="en-US" altLang="ja-JP" sz="2400" dirty="0" smtClean="0"/>
              <a:t>) is dominant and  they are related by “</a:t>
            </a:r>
            <a:r>
              <a:rPr lang="en-US" altLang="ja-JP" sz="2400" dirty="0" smtClean="0">
                <a:solidFill>
                  <a:srgbClr val="FF0000"/>
                </a:solidFill>
              </a:rPr>
              <a:t>analytic continuation</a:t>
            </a:r>
            <a:r>
              <a:rPr lang="en-US" altLang="ja-JP" sz="2400" dirty="0" smtClean="0"/>
              <a:t>”.</a:t>
            </a:r>
            <a:endParaRPr kumimoji="1" lang="en-US" altLang="ja-JP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57068"/>
            <a:ext cx="4848606" cy="109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30" y="5256000"/>
            <a:ext cx="2533650" cy="4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3460938"/>
            <a:ext cx="196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p</a:t>
            </a:r>
            <a:r>
              <a:rPr kumimoji="1" lang="en-US" altLang="ja-JP" sz="2000" dirty="0" err="1" smtClean="0"/>
              <a:t>erturbative</a:t>
            </a:r>
            <a:r>
              <a:rPr kumimoji="1" lang="en-US" altLang="ja-JP" sz="2000" dirty="0" smtClean="0"/>
              <a:t> part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3445972"/>
            <a:ext cx="224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instanton</a:t>
            </a:r>
            <a:r>
              <a:rPr kumimoji="1" lang="en-US" altLang="ja-JP" sz="2000" dirty="0" smtClean="0"/>
              <a:t> with only </a:t>
            </a:r>
            <a:endParaRPr kumimoji="1" lang="ja-JP" altLang="en-US" sz="2000" dirty="0"/>
          </a:p>
        </p:txBody>
      </p:sp>
      <p:sp>
        <p:nvSpPr>
          <p:cNvPr id="9" name="円/楕円 8"/>
          <p:cNvSpPr/>
          <p:nvPr/>
        </p:nvSpPr>
        <p:spPr>
          <a:xfrm>
            <a:off x="2987896" y="2816976"/>
            <a:ext cx="1080048" cy="432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372288" y="2708968"/>
            <a:ext cx="684000" cy="432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22" y="5341208"/>
            <a:ext cx="1893570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0" y="3521578"/>
            <a:ext cx="75057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5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435608" y="2564904"/>
            <a:ext cx="7498080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Further evidence:</a:t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Orbifold</a:t>
            </a:r>
            <a:r>
              <a:rPr kumimoji="1" lang="en-US" altLang="ja-JP" dirty="0" smtClean="0"/>
              <a:t> equivalence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651765" y="4365104"/>
            <a:ext cx="409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Azeyanagi</a:t>
            </a:r>
            <a:r>
              <a:rPr lang="en-US" altLang="ja-JP" dirty="0"/>
              <a:t>-</a:t>
            </a:r>
            <a:r>
              <a:rPr lang="en-US" altLang="ja-JP" dirty="0" err="1"/>
              <a:t>Hanada</a:t>
            </a:r>
            <a:r>
              <a:rPr lang="en-US" altLang="ja-JP" dirty="0"/>
              <a:t>-Honda-Matsuo-SS ‘13]</a:t>
            </a:r>
          </a:p>
        </p:txBody>
      </p:sp>
    </p:spTree>
    <p:extLst>
      <p:ext uri="{BB962C8B-B14F-4D97-AF65-F5344CB8AC3E}">
        <p14:creationId xmlns:p14="http://schemas.microsoft.com/office/powerpoint/2010/main" val="18699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4d N=4 SYM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 smtClean="0"/>
          </a:p>
          <a:p>
            <a:pPr marL="82296" indent="0">
              <a:lnSpc>
                <a:spcPct val="120000"/>
              </a:lnSpc>
              <a:buNone/>
            </a:pPr>
            <a:endParaRPr lang="en-US" altLang="ja-JP" sz="2400" dirty="0" smtClean="0"/>
          </a:p>
          <a:p>
            <a:pPr marL="82296" indent="0">
              <a:lnSpc>
                <a:spcPct val="120000"/>
              </a:lnSpc>
              <a:buNone/>
            </a:pPr>
            <a:endParaRPr lang="en-US" altLang="ja-JP" sz="2800" dirty="0"/>
          </a:p>
          <a:p>
            <a:pPr marL="82296" indent="0">
              <a:lnSpc>
                <a:spcPct val="120000"/>
              </a:lnSpc>
              <a:buNone/>
            </a:pPr>
            <a:endParaRPr lang="en-US" altLang="ja-JP" sz="3600" dirty="0" smtClean="0"/>
          </a:p>
          <a:p>
            <a:pPr>
              <a:lnSpc>
                <a:spcPct val="110000"/>
              </a:lnSpc>
            </a:pPr>
            <a:r>
              <a:rPr lang="en-US" altLang="ja-JP" sz="2200" dirty="0" smtClean="0"/>
              <a:t>In this discussion, the </a:t>
            </a:r>
            <a:r>
              <a:rPr lang="en-US" altLang="ja-JP" sz="2200" dirty="0" smtClean="0">
                <a:solidFill>
                  <a:srgbClr val="FF0000"/>
                </a:solidFill>
              </a:rPr>
              <a:t>planar limit </a:t>
            </a:r>
            <a:r>
              <a:rPr lang="en-US" altLang="ja-JP" sz="2200" dirty="0" smtClean="0"/>
              <a:t>is not really necessary: classical gravity discussion is the key.</a:t>
            </a:r>
          </a:p>
          <a:p>
            <a:pPr>
              <a:lnSpc>
                <a:spcPct val="110000"/>
              </a:lnSpc>
            </a:pPr>
            <a:r>
              <a:rPr lang="en-US" altLang="ja-JP" sz="2200" dirty="0" smtClean="0"/>
              <a:t>From </a:t>
            </a:r>
            <a:r>
              <a:rPr lang="en-US" altLang="ja-JP" sz="2200" dirty="0"/>
              <a:t>the gauge theory </a:t>
            </a:r>
            <a:r>
              <a:rPr lang="en-US" altLang="ja-JP" sz="2200" dirty="0" smtClean="0"/>
              <a:t>viewpoint, the </a:t>
            </a:r>
            <a:r>
              <a:rPr lang="en-US" altLang="ja-JP" sz="2200" dirty="0"/>
              <a:t>equivalence is gone </a:t>
            </a:r>
            <a:r>
              <a:rPr lang="en-US" altLang="ja-JP" sz="2200" dirty="0" smtClean="0"/>
              <a:t> as </a:t>
            </a:r>
            <a:r>
              <a:rPr lang="en-US" altLang="ja-JP" sz="2200" dirty="0"/>
              <a:t>soon as </a:t>
            </a:r>
            <a:r>
              <a:rPr lang="en-US" altLang="ja-JP" sz="2200" dirty="0" smtClean="0"/>
              <a:t>the </a:t>
            </a:r>
            <a:r>
              <a:rPr lang="en-US" altLang="ja-JP" sz="2200" dirty="0" err="1" smtClean="0">
                <a:solidFill>
                  <a:srgbClr val="FF0000"/>
                </a:solidFill>
              </a:rPr>
              <a:t>nonplanar</a:t>
            </a:r>
            <a:r>
              <a:rPr lang="en-US" altLang="ja-JP" sz="2200" dirty="0" smtClean="0"/>
              <a:t> </a:t>
            </a:r>
            <a:r>
              <a:rPr lang="en-US" altLang="ja-JP" sz="2200" dirty="0"/>
              <a:t>diagrams are taken into account</a:t>
            </a:r>
            <a:r>
              <a:rPr lang="en-US" altLang="ja-JP" sz="2200" dirty="0" smtClean="0"/>
              <a:t>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367491" y="971436"/>
            <a:ext cx="2380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dirty="0" err="1" smtClean="0"/>
              <a:t>Kachru</a:t>
            </a:r>
            <a:r>
              <a:rPr lang="en-US" altLang="ja-JP" dirty="0" smtClean="0"/>
              <a:t>-Silverstein ’98]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364088" y="1487105"/>
            <a:ext cx="3015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IIB string on AdS</a:t>
            </a:r>
            <a:r>
              <a:rPr lang="en-US" altLang="ja-JP" sz="2800" baseline="-25000" dirty="0"/>
              <a:t>5</a:t>
            </a:r>
            <a:r>
              <a:rPr lang="en-US" altLang="ja-JP" sz="2400" dirty="0"/>
              <a:t>×S</a:t>
            </a:r>
            <a:r>
              <a:rPr lang="en-US" altLang="ja-JP" sz="2800" baseline="30000" dirty="0"/>
              <a:t>5</a:t>
            </a:r>
            <a:endParaRPr lang="en-US" altLang="ja-JP" sz="2400" baseline="30000" dirty="0"/>
          </a:p>
        </p:txBody>
      </p:sp>
      <p:sp>
        <p:nvSpPr>
          <p:cNvPr id="6" name="正方形/長方形 5"/>
          <p:cNvSpPr/>
          <p:nvPr/>
        </p:nvSpPr>
        <p:spPr>
          <a:xfrm>
            <a:off x="5372412" y="2812866"/>
            <a:ext cx="344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IIB string on AdS</a:t>
            </a:r>
            <a:r>
              <a:rPr lang="en-US" altLang="ja-JP" sz="2800" baseline="-25000" dirty="0"/>
              <a:t>5</a:t>
            </a:r>
            <a:r>
              <a:rPr lang="en-US" altLang="ja-JP" sz="2400" dirty="0"/>
              <a:t>×S</a:t>
            </a:r>
            <a:r>
              <a:rPr lang="en-US" altLang="ja-JP" sz="2800" baseline="30000" dirty="0"/>
              <a:t>5</a:t>
            </a:r>
            <a:r>
              <a:rPr lang="en-US" altLang="ja-JP" sz="2400" dirty="0"/>
              <a:t>/</a:t>
            </a:r>
            <a:r>
              <a:rPr lang="en-US" altLang="ja-JP" sz="2400" dirty="0" err="1"/>
              <a:t>Z</a:t>
            </a:r>
            <a:r>
              <a:rPr lang="en-US" altLang="ja-JP" sz="2800" baseline="-25000" dirty="0" err="1"/>
              <a:t>k</a:t>
            </a:r>
            <a:endParaRPr lang="en-US" altLang="ja-JP" sz="2400" baseline="-25000" dirty="0"/>
          </a:p>
        </p:txBody>
      </p:sp>
      <p:sp>
        <p:nvSpPr>
          <p:cNvPr id="7" name="正方形/長方形 6"/>
          <p:cNvSpPr/>
          <p:nvPr/>
        </p:nvSpPr>
        <p:spPr>
          <a:xfrm>
            <a:off x="4230444" y="1332636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AdS</a:t>
            </a:r>
            <a:r>
              <a:rPr lang="en-US" altLang="ja-JP" sz="2000" dirty="0"/>
              <a:t>/CFT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302452" y="3100898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AdS</a:t>
            </a:r>
            <a:r>
              <a:rPr lang="en-US" altLang="ja-JP" sz="2000" dirty="0"/>
              <a:t>/CFT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971926" y="2164794"/>
            <a:ext cx="2272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o</a:t>
            </a:r>
            <a:r>
              <a:rPr lang="en-US" altLang="ja-JP" sz="2000" dirty="0" err="1" smtClean="0"/>
              <a:t>rbifold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equivalence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427532" y="2155502"/>
            <a:ext cx="2272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o</a:t>
            </a:r>
            <a:r>
              <a:rPr lang="en-US" altLang="ja-JP" sz="2000" dirty="0" err="1" smtClean="0"/>
              <a:t>rbifold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equivalence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443380" y="1476067"/>
            <a:ext cx="269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ja-JP" sz="2400" dirty="0"/>
              <a:t>4d </a:t>
            </a:r>
            <a:r>
              <a:rPr lang="pl-PL" altLang="ja-JP" sz="2400" dirty="0" smtClean="0"/>
              <a:t>N=4 </a:t>
            </a:r>
            <a:r>
              <a:rPr lang="pl-PL" altLang="ja-JP" sz="2400" dirty="0"/>
              <a:t>U(kN) SYM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454220" y="2812866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4d N=4 [U(N</a:t>
            </a:r>
            <a:r>
              <a:rPr lang="en-US" altLang="ja-JP" sz="2400" dirty="0"/>
              <a:t>)]</a:t>
            </a:r>
            <a:r>
              <a:rPr lang="en-US" altLang="ja-JP" sz="2800" baseline="30000" dirty="0"/>
              <a:t>k</a:t>
            </a:r>
            <a:r>
              <a:rPr lang="en-US" altLang="ja-JP" sz="2400" dirty="0"/>
              <a:t> SYM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707904" y="1939478"/>
            <a:ext cx="0" cy="864096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940152" y="1939478"/>
            <a:ext cx="0" cy="864096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320000" y="3055914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211960" y="1732746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5292080" y="3645024"/>
            <a:ext cx="3636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altLang="ja-JP" sz="2000" dirty="0">
                <a:solidFill>
                  <a:prstClr val="black"/>
                </a:solidFill>
              </a:rPr>
              <a:t>In the gravity side, </a:t>
            </a:r>
            <a:r>
              <a:rPr lang="en-US" altLang="ja-JP" sz="2000" dirty="0" err="1">
                <a:solidFill>
                  <a:srgbClr val="00B050"/>
                </a:solidFill>
              </a:rPr>
              <a:t>Z</a:t>
            </a:r>
            <a:r>
              <a:rPr lang="en-US" altLang="ja-JP" sz="2000" baseline="-25000" dirty="0" err="1">
                <a:solidFill>
                  <a:srgbClr val="00B050"/>
                </a:solidFill>
              </a:rPr>
              <a:t>k</a:t>
            </a:r>
            <a:r>
              <a:rPr lang="en-US" altLang="ja-JP" sz="2000" dirty="0">
                <a:solidFill>
                  <a:srgbClr val="00B050"/>
                </a:solidFill>
              </a:rPr>
              <a:t>-invariant</a:t>
            </a:r>
            <a:r>
              <a:rPr lang="en-US" altLang="ja-JP" sz="2000" dirty="0">
                <a:solidFill>
                  <a:prstClr val="black"/>
                </a:solidFill>
              </a:rPr>
              <a:t> modes do not distinguish these two theories.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331640" y="3645024"/>
            <a:ext cx="3960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lnSpc>
                <a:spcPct val="11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altLang="ja-JP" sz="2000" dirty="0">
                <a:solidFill>
                  <a:prstClr val="black"/>
                </a:solidFill>
              </a:rPr>
              <a:t>In the gauge </a:t>
            </a:r>
            <a:r>
              <a:rPr lang="en-US" altLang="ja-JP" sz="2000" dirty="0" smtClean="0">
                <a:solidFill>
                  <a:prstClr val="black"/>
                </a:solidFill>
              </a:rPr>
              <a:t>side</a:t>
            </a:r>
            <a:r>
              <a:rPr lang="en-US" altLang="ja-JP" sz="2000" dirty="0">
                <a:solidFill>
                  <a:prstClr val="black"/>
                </a:solidFill>
              </a:rPr>
              <a:t>, </a:t>
            </a:r>
            <a:r>
              <a:rPr lang="en-US" altLang="ja-JP" sz="2000" dirty="0" smtClean="0">
                <a:solidFill>
                  <a:prstClr val="black"/>
                </a:solidFill>
              </a:rPr>
              <a:t>correlation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func</a:t>
            </a:r>
            <a:r>
              <a:rPr lang="en-US" altLang="ja-JP" sz="2000" dirty="0" smtClean="0">
                <a:solidFill>
                  <a:prstClr val="black"/>
                </a:solidFill>
              </a:rPr>
              <a:t>. of </a:t>
            </a:r>
            <a:r>
              <a:rPr lang="en-US" altLang="ja-JP" sz="2000" dirty="0" err="1">
                <a:solidFill>
                  <a:srgbClr val="00B050"/>
                </a:solidFill>
              </a:rPr>
              <a:t>Z</a:t>
            </a:r>
            <a:r>
              <a:rPr lang="en-US" altLang="ja-JP" sz="2000" baseline="-25000" dirty="0" err="1">
                <a:solidFill>
                  <a:srgbClr val="00B050"/>
                </a:solidFill>
              </a:rPr>
              <a:t>k</a:t>
            </a:r>
            <a:r>
              <a:rPr lang="en-US" altLang="ja-JP" sz="2000" dirty="0">
                <a:solidFill>
                  <a:srgbClr val="00B050"/>
                </a:solidFill>
              </a:rPr>
              <a:t>-invariant</a:t>
            </a:r>
            <a:r>
              <a:rPr lang="en-US" altLang="ja-JP" sz="2000" dirty="0">
                <a:solidFill>
                  <a:prstClr val="black"/>
                </a:solidFill>
              </a:rPr>
              <a:t> operators coincide with </a:t>
            </a:r>
            <a:r>
              <a:rPr lang="en-US" altLang="ja-JP" sz="2000" dirty="0" smtClean="0">
                <a:solidFill>
                  <a:prstClr val="black"/>
                </a:solidFill>
              </a:rPr>
              <a:t>that </a:t>
            </a:r>
            <a:r>
              <a:rPr lang="en-US" altLang="ja-JP" sz="2000" dirty="0">
                <a:solidFill>
                  <a:prstClr val="black"/>
                </a:solidFill>
              </a:rPr>
              <a:t>in the </a:t>
            </a:r>
            <a:r>
              <a:rPr lang="en-US" altLang="ja-JP" sz="2000" dirty="0" err="1">
                <a:solidFill>
                  <a:prstClr val="black"/>
                </a:solidFill>
              </a:rPr>
              <a:t>orbifolded</a:t>
            </a:r>
            <a:r>
              <a:rPr lang="en-US" altLang="ja-JP" sz="2000" dirty="0">
                <a:solidFill>
                  <a:prstClr val="black"/>
                </a:solidFill>
              </a:rPr>
              <a:t> theory.</a:t>
            </a:r>
          </a:p>
        </p:txBody>
      </p:sp>
    </p:spTree>
    <p:extLst>
      <p:ext uri="{BB962C8B-B14F-4D97-AF65-F5344CB8AC3E}">
        <p14:creationId xmlns:p14="http://schemas.microsoft.com/office/powerpoint/2010/main" val="16658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4d N=2* SYM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07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 smtClean="0"/>
          </a:p>
          <a:p>
            <a:pPr>
              <a:lnSpc>
                <a:spcPct val="120000"/>
              </a:lnSpc>
            </a:pPr>
            <a:endParaRPr lang="en-US" altLang="ja-JP" sz="2400" dirty="0" smtClean="0"/>
          </a:p>
          <a:p>
            <a:pPr>
              <a:lnSpc>
                <a:spcPct val="120000"/>
              </a:lnSpc>
            </a:pPr>
            <a:endParaRPr lang="en-US" altLang="ja-JP" sz="2400" dirty="0" smtClean="0"/>
          </a:p>
          <a:p>
            <a:pPr>
              <a:lnSpc>
                <a:spcPct val="120000"/>
              </a:lnSpc>
            </a:pPr>
            <a:endParaRPr lang="en-US" altLang="ja-JP" sz="500" dirty="0"/>
          </a:p>
          <a:p>
            <a:pPr>
              <a:lnSpc>
                <a:spcPct val="120000"/>
              </a:lnSpc>
            </a:pPr>
            <a:r>
              <a:rPr lang="en-US" altLang="ja-JP" sz="2400" dirty="0"/>
              <a:t>When 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daughter </a:t>
            </a:r>
            <a:r>
              <a:rPr lang="en-US" altLang="ja-JP" sz="2400" dirty="0" smtClean="0"/>
              <a:t>theory keeps </a:t>
            </a:r>
            <a:r>
              <a:rPr lang="en-US" altLang="ja-JP" sz="2400" dirty="0" smtClean="0">
                <a:solidFill>
                  <a:srgbClr val="0000FF"/>
                </a:solidFill>
              </a:rPr>
              <a:t>N=2 SUSY</a:t>
            </a:r>
            <a:r>
              <a:rPr lang="en-US" altLang="ja-JP" sz="2400" dirty="0" smtClean="0"/>
              <a:t>, one </a:t>
            </a:r>
            <a:r>
              <a:rPr lang="en-US" altLang="ja-JP" sz="2400" dirty="0"/>
              <a:t>can easily </a:t>
            </a:r>
            <a:r>
              <a:rPr lang="en-US" altLang="ja-JP" sz="2400" dirty="0" smtClean="0"/>
              <a:t>confirm the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orbifold</a:t>
            </a:r>
            <a:r>
              <a:rPr lang="en-US" altLang="ja-JP" sz="2400" dirty="0" smtClean="0">
                <a:solidFill>
                  <a:srgbClr val="FF0000"/>
                </a:solidFill>
              </a:rPr>
              <a:t> equivalence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by using the </a:t>
            </a:r>
            <a:r>
              <a:rPr lang="en-US" altLang="ja-JP" sz="2400" dirty="0" err="1" smtClean="0"/>
              <a:t>Nekrasov’s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formula</a:t>
            </a:r>
            <a:r>
              <a:rPr lang="en-US" altLang="ja-JP" sz="2400" dirty="0" smtClean="0"/>
              <a:t>.  In both large-N limits, </a:t>
            </a:r>
          </a:p>
          <a:p>
            <a:pPr>
              <a:lnSpc>
                <a:spcPct val="120000"/>
              </a:lnSpc>
            </a:pPr>
            <a:endParaRPr lang="en-US" altLang="ja-JP" sz="28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/>
              <a:t>The equivalence holds at each </a:t>
            </a:r>
            <a:r>
              <a:rPr lang="en-US" altLang="ja-JP" sz="2400" dirty="0" err="1"/>
              <a:t>instanton</a:t>
            </a:r>
            <a:r>
              <a:rPr lang="en-US" altLang="ja-JP" sz="2400" dirty="0"/>
              <a:t> sector</a:t>
            </a:r>
            <a:r>
              <a:rPr lang="en-US" altLang="ja-JP" sz="2400" dirty="0" smtClean="0"/>
              <a:t>.      </a:t>
            </a:r>
            <a:r>
              <a:rPr lang="en-US" altLang="ja-JP" sz="2100" dirty="0" smtClean="0"/>
              <a:t>(The sector with the same total number of </a:t>
            </a:r>
            <a:r>
              <a:rPr lang="en-US" altLang="ja-JP" sz="2100" dirty="0" err="1" smtClean="0"/>
              <a:t>instantons</a:t>
            </a:r>
            <a:r>
              <a:rPr lang="en-US" altLang="ja-JP" sz="2100" dirty="0" smtClean="0"/>
              <a:t>.)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3159950" y="2132856"/>
            <a:ext cx="1628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Z</a:t>
            </a:r>
            <a:r>
              <a:rPr lang="en-US" altLang="ja-JP" sz="2400" baseline="-25000" dirty="0" err="1"/>
              <a:t>k</a:t>
            </a:r>
            <a:r>
              <a:rPr lang="en-US" altLang="ja-JP" sz="2000" dirty="0"/>
              <a:t> </a:t>
            </a:r>
            <a:r>
              <a:rPr lang="en-US" altLang="ja-JP" sz="2000" dirty="0" err="1"/>
              <a:t>orbifolding</a:t>
            </a:r>
            <a:endParaRPr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4767762" y="899428"/>
            <a:ext cx="4196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Azeyanagi</a:t>
            </a:r>
            <a:r>
              <a:rPr lang="en-US" altLang="ja-JP" dirty="0"/>
              <a:t>-</a:t>
            </a:r>
            <a:r>
              <a:rPr lang="en-US" altLang="ja-JP" dirty="0" err="1"/>
              <a:t>Hanada</a:t>
            </a:r>
            <a:r>
              <a:rPr lang="en-US" altLang="ja-JP" dirty="0"/>
              <a:t>-Honda-Matsuo-SS </a:t>
            </a:r>
            <a:r>
              <a:rPr lang="en-US" altLang="ja-JP" dirty="0" smtClean="0"/>
              <a:t>’13]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1187624" y="1453309"/>
            <a:ext cx="48245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pt-BR" altLang="ja-JP" sz="2400" dirty="0" smtClean="0">
                <a:solidFill>
                  <a:prstClr val="black"/>
                </a:solidFill>
              </a:rPr>
              <a:t>“parent”:  N=2</a:t>
            </a:r>
            <a:r>
              <a:rPr lang="pt-BR" altLang="ja-JP" sz="2400" dirty="0">
                <a:solidFill>
                  <a:prstClr val="black"/>
                </a:solidFill>
              </a:rPr>
              <a:t>* U(kN) </a:t>
            </a:r>
            <a:r>
              <a:rPr lang="pt-BR" altLang="ja-JP" sz="2400" dirty="0" smtClean="0">
                <a:solidFill>
                  <a:prstClr val="black"/>
                </a:solidFill>
              </a:rPr>
              <a:t>gauge theory </a:t>
            </a:r>
            <a:endParaRPr lang="pt-BR" altLang="ja-JP" sz="2400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79308" y="2714826"/>
            <a:ext cx="548092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lvl="0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pt-BR" altLang="ja-JP" sz="2400" dirty="0" smtClean="0">
                <a:solidFill>
                  <a:prstClr val="black"/>
                </a:solidFill>
              </a:rPr>
              <a:t>“daughter”:  N=2 </a:t>
            </a:r>
            <a:r>
              <a:rPr lang="pt-BR" altLang="ja-JP" sz="2400" dirty="0">
                <a:solidFill>
                  <a:prstClr val="black"/>
                </a:solidFill>
              </a:rPr>
              <a:t>[U(N)]</a:t>
            </a:r>
            <a:r>
              <a:rPr lang="pt-BR" altLang="ja-JP" sz="2800" baseline="30000" dirty="0">
                <a:solidFill>
                  <a:prstClr val="black"/>
                </a:solidFill>
              </a:rPr>
              <a:t>k</a:t>
            </a:r>
            <a:r>
              <a:rPr lang="pt-BR" altLang="ja-JP" sz="2400" dirty="0">
                <a:solidFill>
                  <a:prstClr val="black"/>
                </a:solidFill>
              </a:rPr>
              <a:t> necklace quiver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059832" y="2016000"/>
            <a:ext cx="0" cy="720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6372360" y="1412776"/>
            <a:ext cx="720000" cy="720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円弧 14"/>
          <p:cNvSpPr/>
          <p:nvPr/>
        </p:nvSpPr>
        <p:spPr>
          <a:xfrm>
            <a:off x="6876217" y="2420888"/>
            <a:ext cx="1800199" cy="1080040"/>
          </a:xfrm>
          <a:prstGeom prst="arc">
            <a:avLst>
              <a:gd name="adj1" fmla="val 6830093"/>
              <a:gd name="adj2" fmla="val 147501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020233" y="2420928"/>
            <a:ext cx="360000" cy="360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020233" y="3140968"/>
            <a:ext cx="360000" cy="360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732241" y="2780968"/>
            <a:ext cx="360000" cy="360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156256" y="1520840"/>
            <a:ext cx="468000" cy="46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56176" y="15840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kN</a:t>
            </a:r>
            <a:endParaRPr kumimoji="1" lang="ja-JP" altLang="en-US" dirty="0"/>
          </a:p>
        </p:txBody>
      </p:sp>
      <p:sp>
        <p:nvSpPr>
          <p:cNvPr id="16" name="円弧 15"/>
          <p:cNvSpPr/>
          <p:nvPr/>
        </p:nvSpPr>
        <p:spPr>
          <a:xfrm>
            <a:off x="6876257" y="2420968"/>
            <a:ext cx="1800199" cy="1080040"/>
          </a:xfrm>
          <a:prstGeom prst="arc">
            <a:avLst>
              <a:gd name="adj1" fmla="val 15004098"/>
              <a:gd name="adj2" fmla="val 6715415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65377"/>
            <a:ext cx="28003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Towards </a:t>
            </a:r>
            <a:r>
              <a:rPr lang="en-US" altLang="ja-JP" dirty="0"/>
              <a:t>S</a:t>
            </a:r>
            <a:r>
              <a:rPr kumimoji="1" lang="en-US" altLang="ja-JP" dirty="0" smtClean="0"/>
              <a:t>YM with less SUSY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608" y="1447800"/>
            <a:ext cx="752888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altLang="ja-JP" sz="2400" dirty="0" smtClean="0"/>
          </a:p>
          <a:p>
            <a:pPr>
              <a:lnSpc>
                <a:spcPct val="120000"/>
              </a:lnSpc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 smtClean="0"/>
          </a:p>
          <a:p>
            <a:pPr>
              <a:lnSpc>
                <a:spcPct val="120000"/>
              </a:lnSpc>
            </a:pPr>
            <a:endParaRPr lang="en-US" altLang="ja-JP" sz="2400" dirty="0" smtClean="0"/>
          </a:p>
          <a:p>
            <a:pPr>
              <a:lnSpc>
                <a:spcPct val="120000"/>
              </a:lnSpc>
            </a:pPr>
            <a:r>
              <a:rPr lang="en-US" altLang="ja-JP" sz="2200" dirty="0" smtClean="0"/>
              <a:t>The </a:t>
            </a:r>
            <a:r>
              <a:rPr lang="en-US" altLang="ja-JP" sz="2200" dirty="0" err="1"/>
              <a:t>orbifold</a:t>
            </a:r>
            <a:r>
              <a:rPr lang="en-US" altLang="ja-JP" sz="2200" dirty="0"/>
              <a:t> equivalence requires that the </a:t>
            </a:r>
            <a:r>
              <a:rPr lang="en-US" altLang="ja-JP" sz="2200" dirty="0">
                <a:solidFill>
                  <a:srgbClr val="FF0000"/>
                </a:solidFill>
              </a:rPr>
              <a:t>vacuum structures </a:t>
            </a:r>
            <a:r>
              <a:rPr lang="en-US" altLang="ja-JP" sz="2200" dirty="0"/>
              <a:t>of the </a:t>
            </a:r>
            <a:r>
              <a:rPr lang="en-US" altLang="ja-JP" sz="2200" dirty="0" smtClean="0"/>
              <a:t>parent and </a:t>
            </a:r>
            <a:r>
              <a:rPr lang="en-US" altLang="ja-JP" sz="2200" dirty="0"/>
              <a:t>daughter theories be properly </a:t>
            </a:r>
            <a:r>
              <a:rPr lang="en-US" altLang="ja-JP" sz="2200" dirty="0" smtClean="0"/>
              <a:t>related.</a:t>
            </a:r>
            <a:endParaRPr lang="en-US" altLang="ja-JP" sz="200" dirty="0" smtClean="0"/>
          </a:p>
          <a:p>
            <a:pPr>
              <a:lnSpc>
                <a:spcPct val="120000"/>
              </a:lnSpc>
            </a:pPr>
            <a:r>
              <a:rPr lang="en-US" altLang="ja-JP" sz="2200" dirty="0"/>
              <a:t>W</a:t>
            </a:r>
            <a:r>
              <a:rPr lang="en-US" altLang="ja-JP" sz="2200" dirty="0" smtClean="0"/>
              <a:t>hen </a:t>
            </a:r>
            <a:r>
              <a:rPr lang="en-US" altLang="ja-JP" sz="2200" dirty="0"/>
              <a:t>the number of </a:t>
            </a:r>
            <a:r>
              <a:rPr lang="en-US" altLang="ja-JP" sz="2200" dirty="0" err="1" smtClean="0"/>
              <a:t>instantons</a:t>
            </a:r>
            <a:r>
              <a:rPr lang="en-US" altLang="ja-JP" sz="2200" dirty="0" smtClean="0"/>
              <a:t> and anti-</a:t>
            </a:r>
            <a:r>
              <a:rPr lang="en-US" altLang="ja-JP" sz="2200" dirty="0" err="1" smtClean="0"/>
              <a:t>instantons</a:t>
            </a:r>
            <a:r>
              <a:rPr lang="en-US" altLang="ja-JP" sz="2200" dirty="0" smtClean="0"/>
              <a:t> is </a:t>
            </a:r>
            <a:r>
              <a:rPr lang="en-US" altLang="ja-JP" sz="2200" dirty="0" smtClean="0">
                <a:solidFill>
                  <a:srgbClr val="0000FF"/>
                </a:solidFill>
              </a:rPr>
              <a:t>O(1), </a:t>
            </a:r>
            <a:r>
              <a:rPr lang="en-US" altLang="ja-JP" sz="2200" dirty="0" smtClean="0"/>
              <a:t>the vacuum structures don’t change, so the equivalence holds.</a:t>
            </a:r>
          </a:p>
          <a:p>
            <a:pPr>
              <a:lnSpc>
                <a:spcPct val="120000"/>
              </a:lnSpc>
            </a:pPr>
            <a:r>
              <a:rPr lang="en-US" altLang="ja-JP" sz="2200" dirty="0" smtClean="0"/>
              <a:t>However, when it becomes </a:t>
            </a:r>
            <a:r>
              <a:rPr lang="en-US" altLang="ja-JP" sz="2200" dirty="0" smtClean="0">
                <a:solidFill>
                  <a:srgbClr val="0000FF"/>
                </a:solidFill>
              </a:rPr>
              <a:t>O(N)</a:t>
            </a:r>
            <a:r>
              <a:rPr lang="en-US" altLang="ja-JP" sz="2200" dirty="0" smtClean="0"/>
              <a:t>, the </a:t>
            </a:r>
            <a:r>
              <a:rPr lang="en-US" altLang="ja-JP" sz="2200" dirty="0"/>
              <a:t>vacuum </a:t>
            </a:r>
            <a:r>
              <a:rPr lang="en-US" altLang="ja-JP" sz="2200" dirty="0" smtClean="0"/>
              <a:t>structures </a:t>
            </a:r>
            <a:r>
              <a:rPr lang="en-US" altLang="ja-JP" sz="2200" dirty="0"/>
              <a:t>in the </a:t>
            </a:r>
            <a:r>
              <a:rPr lang="en-US" altLang="ja-JP" sz="2200" dirty="0" smtClean="0">
                <a:solidFill>
                  <a:srgbClr val="FF0000"/>
                </a:solidFill>
              </a:rPr>
              <a:t>very strongly coupled large-N </a:t>
            </a:r>
            <a:r>
              <a:rPr lang="en-US" altLang="ja-JP" sz="2200" dirty="0">
                <a:solidFill>
                  <a:srgbClr val="FF0000"/>
                </a:solidFill>
              </a:rPr>
              <a:t>limit </a:t>
            </a:r>
            <a:r>
              <a:rPr lang="en-US" altLang="ja-JP" sz="2200" dirty="0" smtClean="0"/>
              <a:t>are </a:t>
            </a:r>
            <a:r>
              <a:rPr lang="en-US" altLang="ja-JP" sz="2200" dirty="0"/>
              <a:t>modified </a:t>
            </a:r>
            <a:r>
              <a:rPr lang="en-US" altLang="ja-JP" sz="2200" dirty="0" smtClean="0"/>
              <a:t>and hence </a:t>
            </a:r>
            <a:r>
              <a:rPr lang="en-US" altLang="ja-JP" sz="2200" dirty="0"/>
              <a:t>careful </a:t>
            </a:r>
            <a:r>
              <a:rPr lang="en-US" altLang="ja-JP" sz="2200" dirty="0" smtClean="0"/>
              <a:t>identification of </a:t>
            </a:r>
            <a:r>
              <a:rPr lang="en-US" altLang="ja-JP" sz="2200" dirty="0"/>
              <a:t>the right </a:t>
            </a:r>
            <a:r>
              <a:rPr lang="en-US" altLang="ja-JP" sz="2200" dirty="0" err="1"/>
              <a:t>vacua</a:t>
            </a:r>
            <a:r>
              <a:rPr lang="en-US" altLang="ja-JP" sz="2200" dirty="0"/>
              <a:t> is required</a:t>
            </a:r>
            <a:r>
              <a:rPr lang="en-US" altLang="ja-JP" sz="2200" dirty="0" smtClean="0"/>
              <a:t>.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3851920" y="2020778"/>
            <a:ext cx="1628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Z</a:t>
            </a:r>
            <a:r>
              <a:rPr lang="en-US" altLang="ja-JP" sz="2400" baseline="-25000" dirty="0" err="1"/>
              <a:t>k</a:t>
            </a:r>
            <a:r>
              <a:rPr lang="en-US" altLang="ja-JP" sz="2000" dirty="0"/>
              <a:t> </a:t>
            </a:r>
            <a:r>
              <a:rPr lang="en-US" altLang="ja-JP" sz="2000" dirty="0" err="1"/>
              <a:t>orbifolding</a:t>
            </a:r>
            <a:endParaRPr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1600016" y="1556792"/>
            <a:ext cx="1891864" cy="8767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ja-JP" sz="2400" dirty="0" smtClean="0">
                <a:solidFill>
                  <a:prstClr val="black"/>
                </a:solidFill>
              </a:rPr>
              <a:t>“parent”</a:t>
            </a:r>
          </a:p>
          <a:p>
            <a:pPr algn="ctr">
              <a:lnSpc>
                <a:spcPct val="110000"/>
              </a:lnSpc>
            </a:pPr>
            <a:r>
              <a:rPr lang="en-US" altLang="ja-JP" sz="2400" dirty="0" smtClean="0">
                <a:solidFill>
                  <a:prstClr val="black"/>
                </a:solidFill>
              </a:rPr>
              <a:t>4d </a:t>
            </a:r>
            <a:r>
              <a:rPr lang="en-US" altLang="ja-JP" sz="2400" dirty="0">
                <a:solidFill>
                  <a:prstClr val="black"/>
                </a:solidFill>
              </a:rPr>
              <a:t>N=2 SYM 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796136" y="1544173"/>
            <a:ext cx="2632452" cy="87671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82296" lvl="0" algn="ctr">
              <a:lnSpc>
                <a:spcPct val="110000"/>
              </a:lnSpc>
              <a:buClr>
                <a:srgbClr val="3891A7"/>
              </a:buClr>
              <a:buSzPct val="80000"/>
            </a:pPr>
            <a:r>
              <a:rPr lang="en-US" altLang="ja-JP" sz="2400" dirty="0" smtClean="0">
                <a:solidFill>
                  <a:prstClr val="black"/>
                </a:solidFill>
              </a:rPr>
              <a:t>“daughter”</a:t>
            </a:r>
          </a:p>
          <a:p>
            <a:pPr marL="82296" lvl="0" algn="ctr">
              <a:lnSpc>
                <a:spcPct val="110000"/>
              </a:lnSpc>
              <a:buClr>
                <a:srgbClr val="3891A7"/>
              </a:buClr>
              <a:buSzPct val="80000"/>
            </a:pPr>
            <a:r>
              <a:rPr lang="en-US" altLang="ja-JP" sz="2400" dirty="0" smtClean="0">
                <a:solidFill>
                  <a:prstClr val="black"/>
                </a:solidFill>
              </a:rPr>
              <a:t>YM </a:t>
            </a:r>
            <a:r>
              <a:rPr lang="en-US" altLang="ja-JP" sz="2400" dirty="0">
                <a:solidFill>
                  <a:prstClr val="black"/>
                </a:solidFill>
              </a:rPr>
              <a:t>with less SUSY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436096" y="2492896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You </a:t>
            </a:r>
            <a:r>
              <a:rPr lang="en-US" altLang="ja-JP" sz="2000" dirty="0"/>
              <a:t>can take it to be non-SUSY!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672120" y="1982530"/>
            <a:ext cx="19800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24000"/>
            <a:ext cx="28003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115616" y="249289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You can use </a:t>
            </a:r>
            <a:r>
              <a:rPr lang="en-US" altLang="ja-JP" sz="2000" dirty="0" err="1" smtClean="0"/>
              <a:t>Nekrasov’s</a:t>
            </a:r>
            <a:r>
              <a:rPr lang="en-US" altLang="ja-JP" sz="2000" dirty="0" smtClean="0"/>
              <a:t> formula.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8858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 and Discussion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/>
              <a:t>B</a:t>
            </a:r>
            <a:r>
              <a:rPr lang="en-US" altLang="ja-JP" sz="2400" dirty="0" smtClean="0"/>
              <a:t>oth in </a:t>
            </a:r>
            <a:r>
              <a:rPr kumimoji="1" lang="en-US" altLang="ja-JP" sz="2400" dirty="0" smtClean="0"/>
              <a:t>the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ver</a:t>
            </a:r>
            <a:r>
              <a:rPr lang="en-US" altLang="ja-JP" sz="2400" dirty="0" smtClean="0">
                <a:solidFill>
                  <a:srgbClr val="FF0000"/>
                </a:solidFill>
              </a:rPr>
              <a:t>y strongly coupled large-N limit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and in the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‘t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Hooft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limit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 the planar </a:t>
            </a:r>
            <a:r>
              <a:rPr lang="en-US" altLang="ja-JP" sz="2400" dirty="0"/>
              <a:t>sector is </a:t>
            </a:r>
            <a:r>
              <a:rPr lang="en-US" altLang="ja-JP" sz="2400" dirty="0" smtClean="0"/>
              <a:t>dominant.</a:t>
            </a: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In addition, the two large-N limits are smoothly related by </a:t>
            </a:r>
            <a:r>
              <a:rPr lang="en-US" altLang="ja-JP" sz="2400" dirty="0" smtClean="0">
                <a:solidFill>
                  <a:srgbClr val="00B050"/>
                </a:solidFill>
              </a:rPr>
              <a:t>a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nalytic continuation</a:t>
            </a:r>
            <a:r>
              <a:rPr kumimoji="1" lang="en-US" altLang="ja-JP" sz="2400" dirty="0" smtClean="0"/>
              <a:t>.  (No transitions in our cases.)</a:t>
            </a:r>
          </a:p>
          <a:p>
            <a:pPr>
              <a:lnSpc>
                <a:spcPct val="120000"/>
              </a:lnSpc>
            </a:pPr>
            <a:endParaRPr kumimoji="1" lang="en-US" altLang="ja-JP" sz="4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ja-JP" sz="2600" dirty="0" smtClean="0"/>
              <a:t>Application for 4d N=2 theories in “class S”</a:t>
            </a:r>
          </a:p>
          <a:p>
            <a:pPr>
              <a:lnSpc>
                <a:spcPct val="120000"/>
              </a:lnSpc>
            </a:pPr>
            <a:r>
              <a:rPr lang="en-US" altLang="ja-JP" sz="2200" dirty="0" smtClean="0"/>
              <a:t>Gauge/gravity correspondence in M-theory?</a:t>
            </a:r>
          </a:p>
          <a:p>
            <a:pPr>
              <a:lnSpc>
                <a:spcPct val="120000"/>
              </a:lnSpc>
            </a:pPr>
            <a:endParaRPr lang="en-US" altLang="ja-JP" sz="2000" dirty="0"/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</a:pPr>
            <a:r>
              <a:rPr lang="en-US" altLang="ja-JP" sz="2200" dirty="0" smtClean="0"/>
              <a:t>11d SUGRA, corresponding to “planar” in gauge theory side, </a:t>
            </a:r>
            <a:r>
              <a:rPr lang="en-US" altLang="ja-JP" sz="2200" i="1" dirty="0" smtClean="0"/>
              <a:t>may</a:t>
            </a:r>
            <a:r>
              <a:rPr lang="en-US" altLang="ja-JP" sz="2200" dirty="0" smtClean="0"/>
              <a:t> know the </a:t>
            </a:r>
            <a:r>
              <a:rPr lang="en-US" altLang="ja-JP" sz="2200" dirty="0" err="1" smtClean="0">
                <a:solidFill>
                  <a:srgbClr val="FF0000"/>
                </a:solidFill>
              </a:rPr>
              <a:t>instantons</a:t>
            </a:r>
            <a:r>
              <a:rPr lang="en-US" altLang="ja-JP" sz="2200" dirty="0" smtClean="0"/>
              <a:t> in the large-N limit with </a:t>
            </a:r>
            <a:r>
              <a:rPr lang="en-US" altLang="ja-JP" sz="2200" dirty="0" smtClean="0">
                <a:solidFill>
                  <a:srgbClr val="FF0000"/>
                </a:solidFill>
              </a:rPr>
              <a:t>fixed </a:t>
            </a:r>
            <a:r>
              <a:rPr lang="en-US" altLang="ja-JP" sz="2200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600" baseline="-25000" dirty="0" err="1" smtClean="0">
                <a:solidFill>
                  <a:srgbClr val="FF0000"/>
                </a:solidFill>
              </a:rPr>
              <a:t>YM</a:t>
            </a:r>
            <a:r>
              <a:rPr lang="en-US" altLang="ja-JP" sz="2200" dirty="0" smtClean="0"/>
              <a:t>!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04540" y="6309320"/>
            <a:ext cx="495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Azeyanagi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Hanada</a:t>
            </a:r>
            <a:r>
              <a:rPr kumimoji="1" lang="en-US" altLang="ja-JP" dirty="0" smtClean="0"/>
              <a:t>-Honda-Matsuo-SS,  in progress]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012160" y="4536064"/>
            <a:ext cx="2664296" cy="83715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200" dirty="0" smtClean="0"/>
              <a:t>Free </a:t>
            </a:r>
            <a:r>
              <a:rPr lang="en-US" altLang="ja-JP" sz="2200" dirty="0"/>
              <a:t>energy of </a:t>
            </a:r>
            <a:endParaRPr lang="en-US" altLang="ja-JP" sz="2200" dirty="0" smtClean="0"/>
          </a:p>
          <a:p>
            <a:pPr>
              <a:lnSpc>
                <a:spcPct val="110000"/>
              </a:lnSpc>
            </a:pPr>
            <a:r>
              <a:rPr lang="en-US" altLang="ja-JP" sz="2200" dirty="0" smtClean="0">
                <a:solidFill>
                  <a:schemeClr val="accent2">
                    <a:lumMod val="75000"/>
                  </a:schemeClr>
                </a:solidFill>
              </a:rPr>
              <a:t>4d </a:t>
            </a:r>
            <a:r>
              <a:rPr lang="en-US" altLang="ja-JP" sz="2200" dirty="0">
                <a:solidFill>
                  <a:schemeClr val="accent2">
                    <a:lumMod val="75000"/>
                  </a:schemeClr>
                </a:solidFill>
              </a:rPr>
              <a:t>N=2 </a:t>
            </a:r>
            <a:r>
              <a:rPr lang="en-US" altLang="ja-JP" sz="2200" dirty="0" smtClean="0">
                <a:solidFill>
                  <a:schemeClr val="accent2">
                    <a:lumMod val="75000"/>
                  </a:schemeClr>
                </a:solidFill>
              </a:rPr>
              <a:t>gauge theory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763688" y="4555288"/>
            <a:ext cx="3744416" cy="81131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200" dirty="0"/>
              <a:t>On-shell action of </a:t>
            </a:r>
            <a:r>
              <a:rPr lang="en-US" altLang="ja-JP" sz="2200" dirty="0">
                <a:solidFill>
                  <a:schemeClr val="accent4">
                    <a:lumMod val="75000"/>
                  </a:schemeClr>
                </a:solidFill>
              </a:rPr>
              <a:t>11d SUGRA</a:t>
            </a:r>
          </a:p>
          <a:p>
            <a:pPr>
              <a:lnSpc>
                <a:spcPct val="110000"/>
              </a:lnSpc>
            </a:pPr>
            <a:r>
              <a:rPr lang="en-US" altLang="ja-JP" sz="2200" dirty="0"/>
              <a:t>(</a:t>
            </a:r>
            <a:r>
              <a:rPr lang="en-US" altLang="ja-JP" sz="2200" dirty="0" err="1"/>
              <a:t>Gaiotto-Maldacena</a:t>
            </a:r>
            <a:r>
              <a:rPr lang="en-US" altLang="ja-JP" sz="2200" dirty="0"/>
              <a:t> geometry) </a:t>
            </a:r>
            <a:endParaRPr lang="ja-JP" altLang="en-US" sz="2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469930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=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44832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639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Large-N limit?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50055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ja-JP" sz="2800" dirty="0" smtClean="0"/>
              <a:t>In usual, it means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‘t </a:t>
            </a:r>
            <a:r>
              <a:rPr lang="en-US" altLang="ja-JP" sz="2800" u="sng" dirty="0" err="1" smtClean="0">
                <a:solidFill>
                  <a:srgbClr val="FF0000"/>
                </a:solidFill>
              </a:rPr>
              <a:t>Hooft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 limit</a:t>
            </a:r>
            <a:r>
              <a:rPr lang="en-US" altLang="ja-JP" sz="2800" dirty="0" smtClean="0"/>
              <a:t>:</a:t>
            </a:r>
          </a:p>
          <a:p>
            <a:pPr>
              <a:lnSpc>
                <a:spcPct val="110000"/>
              </a:lnSpc>
            </a:pPr>
            <a:endParaRPr lang="en-US" altLang="ja-JP" sz="4000" dirty="0" smtClean="0"/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1/N </a:t>
            </a:r>
            <a:r>
              <a:rPr lang="en-US" altLang="ja-JP" sz="2400" dirty="0"/>
              <a:t>expansion </a:t>
            </a:r>
            <a:r>
              <a:rPr lang="en-US" altLang="ja-JP" sz="2400" dirty="0" smtClean="0"/>
              <a:t>= genus expansion</a:t>
            </a:r>
            <a:endParaRPr lang="en-US" altLang="ja-JP" dirty="0" smtClean="0"/>
          </a:p>
          <a:p>
            <a:pPr marL="82296" indent="0">
              <a:lnSpc>
                <a:spcPct val="110000"/>
              </a:lnSpc>
              <a:buNone/>
            </a:pPr>
            <a:endParaRPr lang="en-US" altLang="ja-JP" sz="2400" dirty="0" smtClean="0"/>
          </a:p>
          <a:p>
            <a:pPr marL="82296" indent="0">
              <a:lnSpc>
                <a:spcPct val="110000"/>
              </a:lnSpc>
              <a:buNone/>
            </a:pPr>
            <a:endParaRPr lang="en-US" altLang="ja-JP" sz="1800" dirty="0" smtClean="0"/>
          </a:p>
          <a:p>
            <a:pPr marL="82296" indent="0">
              <a:lnSpc>
                <a:spcPct val="110000"/>
              </a:lnSpc>
              <a:buNone/>
            </a:pPr>
            <a:endParaRPr lang="en-US" altLang="ja-JP" sz="800" dirty="0"/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The </a:t>
            </a:r>
            <a:r>
              <a:rPr lang="en-US" altLang="ja-JP" sz="2400" dirty="0" err="1" smtClean="0"/>
              <a:t>perturbative</a:t>
            </a:r>
            <a:r>
              <a:rPr lang="en-US" altLang="ja-JP" sz="2400" dirty="0" smtClean="0"/>
              <a:t> series (of λ) may have a finite radius of convergence at large-N.</a:t>
            </a:r>
          </a:p>
          <a:p>
            <a:pPr marL="82296" indent="0">
              <a:lnSpc>
                <a:spcPct val="110000"/>
              </a:lnSpc>
              <a:buNone/>
            </a:pPr>
            <a:r>
              <a:rPr lang="en-US" altLang="ja-JP" sz="2400" dirty="0" smtClean="0"/>
              <a:t>→  Analytic continuation to </a:t>
            </a:r>
            <a:r>
              <a:rPr lang="en-US" altLang="ja-JP" sz="2400" dirty="0" smtClean="0">
                <a:solidFill>
                  <a:srgbClr val="FF0000"/>
                </a:solidFill>
              </a:rPr>
              <a:t>strong</a:t>
            </a:r>
            <a:r>
              <a:rPr lang="en-US" altLang="ja-JP" sz="2400" dirty="0" smtClean="0"/>
              <a:t> ‘t </a:t>
            </a:r>
            <a:r>
              <a:rPr lang="en-US" altLang="ja-JP" sz="2400" dirty="0" err="1" smtClean="0"/>
              <a:t>Hooft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coupling</a:t>
            </a:r>
            <a:r>
              <a:rPr lang="en-US" altLang="ja-JP" sz="2400" dirty="0" smtClean="0"/>
              <a:t>?</a:t>
            </a:r>
          </a:p>
          <a:p>
            <a:pPr marL="82296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altLang="ja-JP" sz="2200" dirty="0" smtClean="0"/>
              <a:t>      (cf. </a:t>
            </a:r>
            <a:r>
              <a:rPr lang="en-US" altLang="ja-JP" sz="2200" dirty="0" err="1" smtClean="0"/>
              <a:t>AdS</a:t>
            </a:r>
            <a:r>
              <a:rPr lang="en-US" altLang="ja-JP" sz="2200" dirty="0" smtClean="0"/>
              <a:t>/CFT correspondence in string theory. M-theory?)</a:t>
            </a:r>
          </a:p>
          <a:p>
            <a:pPr>
              <a:lnSpc>
                <a:spcPct val="110000"/>
              </a:lnSpc>
            </a:pPr>
            <a:r>
              <a:rPr lang="en-US" altLang="ja-JP" sz="2400" dirty="0" smtClean="0"/>
              <a:t>Various nice properties </a:t>
            </a:r>
            <a:r>
              <a:rPr lang="ja-JP" altLang="en-US" sz="2400" dirty="0"/>
              <a:t> </a:t>
            </a:r>
            <a:r>
              <a:rPr lang="en-US" altLang="ja-JP" sz="2000" dirty="0" smtClean="0"/>
              <a:t>(factorization,  </a:t>
            </a:r>
            <a:r>
              <a:rPr lang="en-US" altLang="ja-JP" sz="2000" dirty="0" err="1" smtClean="0"/>
              <a:t>integrability</a:t>
            </a:r>
            <a:r>
              <a:rPr lang="en-US" altLang="ja-JP" sz="2000" dirty="0" smtClean="0"/>
              <a:t>,  etc…)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31" y="2124001"/>
            <a:ext cx="4139565" cy="54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0667"/>
          <a:stretch/>
        </p:blipFill>
        <p:spPr bwMode="auto">
          <a:xfrm>
            <a:off x="3528192" y="3284984"/>
            <a:ext cx="2772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V="1">
            <a:off x="4788024" y="4077072"/>
            <a:ext cx="126168" cy="32767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116468" y="980728"/>
            <a:ext cx="37040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4d SU(N) super Yang-Mills theory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05115" y="3028890"/>
            <a:ext cx="285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(r</a:t>
            </a:r>
            <a:r>
              <a:rPr kumimoji="1" lang="en-US" altLang="ja-JP" sz="2000" dirty="0" smtClean="0"/>
              <a:t>elated to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string theory</a:t>
            </a:r>
            <a:r>
              <a:rPr kumimoji="1" lang="en-US" altLang="ja-JP" sz="2000" dirty="0" smtClean="0"/>
              <a:t>!)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016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Super Yang-Mills theory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ja-JP" sz="2800" dirty="0" smtClean="0"/>
              <a:t>Action</a:t>
            </a:r>
            <a:endParaRPr kumimoji="1" lang="en-US" altLang="ja-JP" sz="2800" dirty="0" smtClean="0"/>
          </a:p>
          <a:p>
            <a:pPr marL="82296" indent="0">
              <a:lnSpc>
                <a:spcPct val="110000"/>
              </a:lnSpc>
              <a:buNone/>
            </a:pPr>
            <a:endParaRPr lang="en-US" altLang="ja-JP" sz="2000" dirty="0" smtClean="0"/>
          </a:p>
          <a:p>
            <a:pPr marL="82296" indent="0">
              <a:lnSpc>
                <a:spcPct val="110000"/>
              </a:lnSpc>
              <a:buNone/>
            </a:pPr>
            <a:endParaRPr lang="en-US" altLang="ja-JP" sz="800" dirty="0" smtClean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ja-JP" sz="2800" dirty="0" smtClean="0"/>
              <a:t>N-dependence of amplitudes</a:t>
            </a:r>
            <a:endParaRPr lang="en-US" altLang="ja-JP" sz="2800" dirty="0"/>
          </a:p>
          <a:p>
            <a:pPr>
              <a:lnSpc>
                <a:spcPct val="110000"/>
              </a:lnSpc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Planar</a:t>
            </a:r>
            <a:r>
              <a:rPr kumimoji="1" lang="en-US" altLang="ja-JP" sz="2400" dirty="0" smtClean="0"/>
              <a:t> diagram  </a:t>
            </a:r>
            <a:r>
              <a:rPr kumimoji="1" lang="en-US" altLang="ja-JP" sz="2000" dirty="0" smtClean="0"/>
              <a:t>(genus 0)</a:t>
            </a:r>
          </a:p>
          <a:p>
            <a:pPr marL="82296" indent="0">
              <a:lnSpc>
                <a:spcPct val="110000"/>
              </a:lnSpc>
              <a:buNone/>
            </a:pPr>
            <a:r>
              <a:rPr lang="en-US" altLang="ja-JP" sz="2400" dirty="0" smtClean="0"/>
              <a:t>          N</a:t>
            </a:r>
            <a:r>
              <a:rPr lang="en-US" altLang="ja-JP" sz="2400" baseline="30000" dirty="0" smtClean="0"/>
              <a:t>-3</a:t>
            </a:r>
            <a:r>
              <a:rPr lang="en-US" altLang="ja-JP" sz="2400" dirty="0" smtClean="0"/>
              <a:t>   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×   N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 ×    N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sz="2400" dirty="0" smtClean="0"/>
              <a:t>      = N</a:t>
            </a:r>
            <a:r>
              <a:rPr lang="en-US" altLang="ja-JP" sz="2400" baseline="30000" dirty="0" smtClean="0"/>
              <a:t>2</a:t>
            </a:r>
            <a:r>
              <a:rPr lang="en-US" altLang="ja-JP" sz="2800" dirty="0" smtClean="0"/>
              <a:t> </a:t>
            </a:r>
            <a:endParaRPr lang="en-US" altLang="ja-JP" sz="2800" dirty="0"/>
          </a:p>
          <a:p>
            <a:pPr marL="82296" indent="0">
              <a:lnSpc>
                <a:spcPct val="110000"/>
              </a:lnSpc>
              <a:buNone/>
            </a:pPr>
            <a:r>
              <a:rPr lang="en-US" altLang="ja-JP" sz="2000" dirty="0" smtClean="0"/>
              <a:t>    (</a:t>
            </a:r>
            <a:r>
              <a:rPr lang="en-US" altLang="ja-JP" sz="2000" dirty="0"/>
              <a:t>propagators) (vertices) (index loops</a:t>
            </a:r>
            <a:r>
              <a:rPr lang="en-US" altLang="ja-JP" sz="2000" dirty="0" smtClean="0"/>
              <a:t>)</a:t>
            </a:r>
            <a:endParaRPr kumimoji="1" lang="en-US" altLang="ja-JP" sz="2000" dirty="0" smtClean="0"/>
          </a:p>
          <a:p>
            <a:pPr>
              <a:lnSpc>
                <a:spcPct val="1100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Non-planar</a:t>
            </a:r>
            <a:r>
              <a:rPr lang="en-US" altLang="ja-JP" sz="2400" dirty="0" smtClean="0"/>
              <a:t> diagram  </a:t>
            </a:r>
            <a:r>
              <a:rPr lang="en-US" altLang="ja-JP" sz="2000" dirty="0" smtClean="0"/>
              <a:t>(genus 1)</a:t>
            </a:r>
            <a:endParaRPr lang="en-US" altLang="ja-JP" sz="2400" dirty="0" smtClean="0"/>
          </a:p>
          <a:p>
            <a:pPr marL="82296" indent="0">
              <a:lnSpc>
                <a:spcPct val="110000"/>
              </a:lnSpc>
              <a:buNone/>
            </a:pPr>
            <a:r>
              <a:rPr kumimoji="1" lang="en-US" altLang="ja-JP" sz="2400" dirty="0" smtClean="0"/>
              <a:t>          N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    ×   N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  ×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 </a:t>
            </a:r>
            <a:r>
              <a:rPr kumimoji="1" lang="en-US" altLang="ja-JP" sz="2400" dirty="0" smtClean="0"/>
              <a:t>N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400" dirty="0" smtClean="0"/>
              <a:t>      = N</a:t>
            </a:r>
            <a:r>
              <a:rPr kumimoji="1" lang="en-US" altLang="ja-JP" sz="2400" baseline="30000" dirty="0" smtClean="0"/>
              <a:t>0</a:t>
            </a:r>
            <a:r>
              <a:rPr kumimoji="1" lang="en-US" altLang="ja-JP" baseline="-25000" dirty="0" smtClean="0"/>
              <a:t> </a:t>
            </a:r>
          </a:p>
          <a:p>
            <a:pPr marL="82296" indent="0">
              <a:lnSpc>
                <a:spcPct val="110000"/>
              </a:lnSpc>
              <a:buNone/>
            </a:pPr>
            <a:r>
              <a:rPr lang="en-US" altLang="ja-JP" sz="2000" dirty="0" smtClean="0"/>
              <a:t>    (</a:t>
            </a:r>
            <a:r>
              <a:rPr lang="en-US" altLang="ja-JP" sz="2000" dirty="0"/>
              <a:t>propagators) (vertices) (index loops</a:t>
            </a:r>
            <a:r>
              <a:rPr lang="en-US" altLang="ja-JP" sz="2000" dirty="0" smtClean="0"/>
              <a:t>)</a:t>
            </a:r>
            <a:endParaRPr lang="en-US" altLang="ja-JP" sz="800" dirty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altLang="ja-JP" sz="2400" dirty="0" smtClean="0"/>
              <a:t>This is why the </a:t>
            </a:r>
            <a:r>
              <a:rPr lang="en-US" altLang="ja-JP" sz="2400" dirty="0" smtClean="0">
                <a:solidFill>
                  <a:srgbClr val="0000FF"/>
                </a:solidFill>
              </a:rPr>
              <a:t>large-N</a:t>
            </a:r>
            <a:r>
              <a:rPr lang="en-US" altLang="ja-JP" sz="2400" dirty="0" smtClean="0"/>
              <a:t> limit is called “the </a:t>
            </a:r>
            <a:r>
              <a:rPr lang="en-US" altLang="ja-JP" sz="2400" dirty="0" smtClean="0">
                <a:solidFill>
                  <a:srgbClr val="FF0000"/>
                </a:solidFill>
              </a:rPr>
              <a:t>planar</a:t>
            </a:r>
            <a:r>
              <a:rPr lang="en-US" altLang="ja-JP" sz="2400" dirty="0" smtClean="0"/>
              <a:t> limit”.</a:t>
            </a:r>
            <a:endParaRPr kumimoji="1" lang="en-US" altLang="ja-JP" sz="2400" dirty="0" smtClean="0"/>
          </a:p>
        </p:txBody>
      </p:sp>
      <p:sp>
        <p:nvSpPr>
          <p:cNvPr id="8" name="円/楕円 7"/>
          <p:cNvSpPr/>
          <p:nvPr/>
        </p:nvSpPr>
        <p:spPr>
          <a:xfrm>
            <a:off x="6948264" y="4761288"/>
            <a:ext cx="1620000" cy="12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弦 8"/>
          <p:cNvSpPr/>
          <p:nvPr/>
        </p:nvSpPr>
        <p:spPr>
          <a:xfrm>
            <a:off x="7344128" y="4977312"/>
            <a:ext cx="792088" cy="576064"/>
          </a:xfrm>
          <a:prstGeom prst="chord">
            <a:avLst>
              <a:gd name="adj1" fmla="val 10799774"/>
              <a:gd name="adj2" fmla="val 215989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08104" y="3249120"/>
            <a:ext cx="12298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d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ominant!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0878"/>
            <a:ext cx="58483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946223" y="1372706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SU(N)</a:t>
            </a:r>
            <a:endParaRPr kumimoji="1" lang="ja-JP" altLang="en-US" sz="2000" dirty="0"/>
          </a:p>
        </p:txBody>
      </p:sp>
      <p:cxnSp>
        <p:nvCxnSpPr>
          <p:cNvPr id="17" name="直線矢印コネクタ 16"/>
          <p:cNvCxnSpPr/>
          <p:nvPr/>
        </p:nvCxnSpPr>
        <p:spPr>
          <a:xfrm rot="10800000" flipV="1">
            <a:off x="5364088" y="1800579"/>
            <a:ext cx="0" cy="2520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弦 17"/>
          <p:cNvSpPr/>
          <p:nvPr/>
        </p:nvSpPr>
        <p:spPr>
          <a:xfrm rot="10800000">
            <a:off x="7344129" y="5220152"/>
            <a:ext cx="792000" cy="576064"/>
          </a:xfrm>
          <a:prstGeom prst="chord">
            <a:avLst>
              <a:gd name="adj1" fmla="val 10802249"/>
              <a:gd name="adj2" fmla="val 215938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8496256" y="5346152"/>
            <a:ext cx="108000" cy="22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816063">
            <a:off x="8318721" y="5631480"/>
            <a:ext cx="100080" cy="354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弧 10"/>
          <p:cNvSpPr/>
          <p:nvPr/>
        </p:nvSpPr>
        <p:spPr>
          <a:xfrm>
            <a:off x="7488144" y="5265344"/>
            <a:ext cx="1296144" cy="648072"/>
          </a:xfrm>
          <a:prstGeom prst="arc">
            <a:avLst>
              <a:gd name="adj1" fmla="val 16200000"/>
              <a:gd name="adj2" fmla="val 4678559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/>
          <p:cNvSpPr/>
          <p:nvPr/>
        </p:nvSpPr>
        <p:spPr>
          <a:xfrm>
            <a:off x="7560152" y="5508184"/>
            <a:ext cx="1008112" cy="216000"/>
          </a:xfrm>
          <a:prstGeom prst="arc">
            <a:avLst>
              <a:gd name="adj1" fmla="val 16200000"/>
              <a:gd name="adj2" fmla="val 527283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948264" y="3321128"/>
            <a:ext cx="1620000" cy="12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弦 20"/>
          <p:cNvSpPr/>
          <p:nvPr/>
        </p:nvSpPr>
        <p:spPr>
          <a:xfrm>
            <a:off x="7344128" y="3537152"/>
            <a:ext cx="792088" cy="576064"/>
          </a:xfrm>
          <a:prstGeom prst="chord">
            <a:avLst>
              <a:gd name="adj1" fmla="val 10799774"/>
              <a:gd name="adj2" fmla="val 215989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弦 21"/>
          <p:cNvSpPr/>
          <p:nvPr/>
        </p:nvSpPr>
        <p:spPr>
          <a:xfrm rot="10800000">
            <a:off x="7344129" y="3779992"/>
            <a:ext cx="792000" cy="576064"/>
          </a:xfrm>
          <a:prstGeom prst="chord">
            <a:avLst>
              <a:gd name="adj1" fmla="val 10802249"/>
              <a:gd name="adj2" fmla="val 215938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1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sz="800" dirty="0"/>
          </a:p>
          <a:p>
            <a:pPr>
              <a:lnSpc>
                <a:spcPct val="120000"/>
              </a:lnSpc>
            </a:pPr>
            <a:r>
              <a:rPr kumimoji="1" lang="en-US" altLang="ja-JP" sz="2400" dirty="0" smtClean="0"/>
              <a:t>More generally,                                                           </a:t>
            </a:r>
            <a:r>
              <a:rPr kumimoji="1" lang="ja-JP" altLang="en-US" sz="1600" dirty="0" smtClean="0"/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(# propagators) + (# vertices) + (# index loops)      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= 2-2(# genus)  :  It is known as </a:t>
            </a:r>
            <a:r>
              <a:rPr lang="en-US" altLang="ja-JP" sz="2400" dirty="0" smtClean="0">
                <a:solidFill>
                  <a:srgbClr val="FF0000"/>
                </a:solidFill>
              </a:rPr>
              <a:t>Euler number</a:t>
            </a:r>
            <a:r>
              <a:rPr lang="en-US" altLang="ja-JP" sz="2400" dirty="0" smtClean="0"/>
              <a:t>.</a:t>
            </a:r>
            <a:endParaRPr lang="en-US" altLang="ja-JP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943888" y="3501008"/>
            <a:ext cx="1836024" cy="1260000"/>
            <a:chOff x="6948264" y="4761288"/>
            <a:chExt cx="1836024" cy="1260000"/>
          </a:xfrm>
        </p:grpSpPr>
        <p:sp>
          <p:nvSpPr>
            <p:cNvPr id="4" name="円/楕円 3"/>
            <p:cNvSpPr/>
            <p:nvPr/>
          </p:nvSpPr>
          <p:spPr>
            <a:xfrm>
              <a:off x="6948264" y="4761288"/>
              <a:ext cx="1620000" cy="12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弦 4"/>
            <p:cNvSpPr/>
            <p:nvPr/>
          </p:nvSpPr>
          <p:spPr>
            <a:xfrm>
              <a:off x="7344128" y="4977312"/>
              <a:ext cx="792088" cy="576064"/>
            </a:xfrm>
            <a:prstGeom prst="chord">
              <a:avLst>
                <a:gd name="adj1" fmla="val 10799774"/>
                <a:gd name="adj2" fmla="val 2159894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弦 5"/>
            <p:cNvSpPr/>
            <p:nvPr/>
          </p:nvSpPr>
          <p:spPr>
            <a:xfrm rot="10800000">
              <a:off x="7344129" y="5220152"/>
              <a:ext cx="792000" cy="576064"/>
            </a:xfrm>
            <a:prstGeom prst="chord">
              <a:avLst>
                <a:gd name="adj1" fmla="val 10802249"/>
                <a:gd name="adj2" fmla="val 2159389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8496256" y="5346152"/>
              <a:ext cx="108000" cy="22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 rot="2816063">
              <a:off x="8318721" y="5631480"/>
              <a:ext cx="100080" cy="354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/>
            <p:cNvSpPr/>
            <p:nvPr/>
          </p:nvSpPr>
          <p:spPr>
            <a:xfrm>
              <a:off x="7488144" y="5265344"/>
              <a:ext cx="1296144" cy="648072"/>
            </a:xfrm>
            <a:prstGeom prst="arc">
              <a:avLst>
                <a:gd name="adj1" fmla="val 16200000"/>
                <a:gd name="adj2" fmla="val 4678559"/>
              </a:avLst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弧 9"/>
            <p:cNvSpPr/>
            <p:nvPr/>
          </p:nvSpPr>
          <p:spPr>
            <a:xfrm>
              <a:off x="7560152" y="5508184"/>
              <a:ext cx="1008112" cy="216000"/>
            </a:xfrm>
            <a:prstGeom prst="arc">
              <a:avLst>
                <a:gd name="adj1" fmla="val 16200000"/>
                <a:gd name="adj2" fmla="val 527283"/>
              </a:avLst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943888" y="1556792"/>
            <a:ext cx="1620000" cy="1260000"/>
            <a:chOff x="6948264" y="3321128"/>
            <a:chExt cx="1620000" cy="1260000"/>
          </a:xfrm>
        </p:grpSpPr>
        <p:sp>
          <p:nvSpPr>
            <p:cNvPr id="11" name="円/楕円 10"/>
            <p:cNvSpPr/>
            <p:nvPr/>
          </p:nvSpPr>
          <p:spPr>
            <a:xfrm>
              <a:off x="6948264" y="3321128"/>
              <a:ext cx="1620000" cy="12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弦 11"/>
            <p:cNvSpPr/>
            <p:nvPr/>
          </p:nvSpPr>
          <p:spPr>
            <a:xfrm>
              <a:off x="7344128" y="3537152"/>
              <a:ext cx="792088" cy="576064"/>
            </a:xfrm>
            <a:prstGeom prst="chord">
              <a:avLst>
                <a:gd name="adj1" fmla="val 10799774"/>
                <a:gd name="adj2" fmla="val 2159894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弦 12"/>
            <p:cNvSpPr/>
            <p:nvPr/>
          </p:nvSpPr>
          <p:spPr>
            <a:xfrm rot="10800000">
              <a:off x="7344129" y="3779992"/>
              <a:ext cx="792000" cy="576064"/>
            </a:xfrm>
            <a:prstGeom prst="chord">
              <a:avLst>
                <a:gd name="adj1" fmla="val 10802249"/>
                <a:gd name="adj2" fmla="val 2159389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円/楕円 16"/>
          <p:cNvSpPr/>
          <p:nvPr/>
        </p:nvSpPr>
        <p:spPr>
          <a:xfrm>
            <a:off x="4427984" y="1340768"/>
            <a:ext cx="2880320" cy="165618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4968224" y="1556792"/>
            <a:ext cx="1620000" cy="1260000"/>
            <a:chOff x="6948264" y="3321128"/>
            <a:chExt cx="1620000" cy="1260000"/>
          </a:xfrm>
        </p:grpSpPr>
        <p:sp>
          <p:nvSpPr>
            <p:cNvPr id="19" name="円/楕円 18"/>
            <p:cNvSpPr/>
            <p:nvPr/>
          </p:nvSpPr>
          <p:spPr>
            <a:xfrm>
              <a:off x="6948264" y="3321128"/>
              <a:ext cx="1620000" cy="12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弦 19"/>
            <p:cNvSpPr/>
            <p:nvPr/>
          </p:nvSpPr>
          <p:spPr>
            <a:xfrm>
              <a:off x="7344128" y="3537152"/>
              <a:ext cx="792088" cy="576064"/>
            </a:xfrm>
            <a:prstGeom prst="chord">
              <a:avLst>
                <a:gd name="adj1" fmla="val 10799774"/>
                <a:gd name="adj2" fmla="val 2159894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弦 20"/>
            <p:cNvSpPr/>
            <p:nvPr/>
          </p:nvSpPr>
          <p:spPr>
            <a:xfrm rot="10800000">
              <a:off x="7344129" y="3779992"/>
              <a:ext cx="792000" cy="576064"/>
            </a:xfrm>
            <a:prstGeom prst="chord">
              <a:avLst>
                <a:gd name="adj1" fmla="val 10802249"/>
                <a:gd name="adj2" fmla="val 2159389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円/楕円 21"/>
          <p:cNvSpPr/>
          <p:nvPr/>
        </p:nvSpPr>
        <p:spPr>
          <a:xfrm>
            <a:off x="4427984" y="3284984"/>
            <a:ext cx="2880320" cy="165618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968224" y="3501008"/>
            <a:ext cx="1620000" cy="126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弦 24"/>
          <p:cNvSpPr/>
          <p:nvPr/>
        </p:nvSpPr>
        <p:spPr>
          <a:xfrm>
            <a:off x="5344339" y="3717032"/>
            <a:ext cx="883845" cy="818904"/>
          </a:xfrm>
          <a:prstGeom prst="chord">
            <a:avLst>
              <a:gd name="adj1" fmla="val 10799774"/>
              <a:gd name="adj2" fmla="val 107117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 rot="1543745">
            <a:off x="6488157" y="4198548"/>
            <a:ext cx="100080" cy="21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/>
          <p:cNvSpPr/>
          <p:nvPr/>
        </p:nvSpPr>
        <p:spPr>
          <a:xfrm rot="16411674">
            <a:off x="5606329" y="3919269"/>
            <a:ext cx="302325" cy="521658"/>
          </a:xfrm>
          <a:prstGeom prst="arc">
            <a:avLst>
              <a:gd name="adj1" fmla="val 16200000"/>
              <a:gd name="adj2" fmla="val 5383061"/>
            </a:avLst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弧 39"/>
          <p:cNvSpPr/>
          <p:nvPr/>
        </p:nvSpPr>
        <p:spPr>
          <a:xfrm rot="5559651">
            <a:off x="5629157" y="3728006"/>
            <a:ext cx="283869" cy="727434"/>
          </a:xfrm>
          <a:prstGeom prst="arc">
            <a:avLst>
              <a:gd name="adj1" fmla="val 16200000"/>
              <a:gd name="adj2" fmla="val 5383061"/>
            </a:avLst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696248" y="1664816"/>
            <a:ext cx="108000" cy="108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2460000">
            <a:off x="6799939" y="1865852"/>
            <a:ext cx="324000" cy="108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596336" y="1772816"/>
            <a:ext cx="132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s</a:t>
            </a:r>
            <a:r>
              <a:rPr lang="en-US" altLang="ja-JP" sz="2400" dirty="0" smtClean="0"/>
              <a:t>phere</a:t>
            </a:r>
          </a:p>
          <a:p>
            <a:pPr algn="ctr"/>
            <a:r>
              <a:rPr kumimoji="1" lang="en-US" altLang="ja-JP" sz="2400" dirty="0" smtClean="0"/>
              <a:t>(genus 0)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567887" y="3750131"/>
            <a:ext cx="132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torus</a:t>
            </a:r>
          </a:p>
          <a:p>
            <a:pPr algn="ctr"/>
            <a:r>
              <a:rPr kumimoji="1" lang="en-US" altLang="ja-JP" sz="2400" dirty="0" smtClean="0"/>
              <a:t>(genus 1)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6740906" y="3645024"/>
            <a:ext cx="108000" cy="108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 rot="2460000">
            <a:off x="6844597" y="3846060"/>
            <a:ext cx="324000" cy="108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/>
          <p:cNvSpPr/>
          <p:nvPr/>
        </p:nvSpPr>
        <p:spPr>
          <a:xfrm>
            <a:off x="5525460" y="3284985"/>
            <a:ext cx="2358908" cy="1476303"/>
          </a:xfrm>
          <a:prstGeom prst="arc">
            <a:avLst>
              <a:gd name="adj1" fmla="val 5285145"/>
              <a:gd name="adj2" fmla="val 10109590"/>
            </a:avLst>
          </a:prstGeom>
          <a:ln w="254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弧 40"/>
          <p:cNvSpPr/>
          <p:nvPr/>
        </p:nvSpPr>
        <p:spPr>
          <a:xfrm>
            <a:off x="5724128" y="3176833"/>
            <a:ext cx="2206884" cy="1467255"/>
          </a:xfrm>
          <a:prstGeom prst="arc">
            <a:avLst>
              <a:gd name="adj1" fmla="val 4867489"/>
              <a:gd name="adj2" fmla="val 9698722"/>
            </a:avLst>
          </a:prstGeom>
          <a:ln w="254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 rot="18180128">
            <a:off x="5477901" y="4350330"/>
            <a:ext cx="95118" cy="20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/>
          <p:cNvSpPr/>
          <p:nvPr/>
        </p:nvSpPr>
        <p:spPr>
          <a:xfrm>
            <a:off x="5624770" y="4149080"/>
            <a:ext cx="819438" cy="729267"/>
          </a:xfrm>
          <a:prstGeom prst="arc">
            <a:avLst>
              <a:gd name="adj1" fmla="val 10867308"/>
              <a:gd name="adj2" fmla="val 13652604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/>
          <p:cNvSpPr/>
          <p:nvPr/>
        </p:nvSpPr>
        <p:spPr>
          <a:xfrm>
            <a:off x="5436096" y="4067885"/>
            <a:ext cx="819438" cy="729267"/>
          </a:xfrm>
          <a:prstGeom prst="arc">
            <a:avLst>
              <a:gd name="adj1" fmla="val 11181928"/>
              <a:gd name="adj2" fmla="val 13115221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/>
          <p:cNvSpPr/>
          <p:nvPr/>
        </p:nvSpPr>
        <p:spPr>
          <a:xfrm>
            <a:off x="6073027" y="4210695"/>
            <a:ext cx="947245" cy="946497"/>
          </a:xfrm>
          <a:prstGeom prst="arc">
            <a:avLst>
              <a:gd name="adj1" fmla="val 16412100"/>
              <a:gd name="adj2" fmla="val 21101433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弧 45"/>
          <p:cNvSpPr/>
          <p:nvPr/>
        </p:nvSpPr>
        <p:spPr>
          <a:xfrm>
            <a:off x="6048256" y="4417200"/>
            <a:ext cx="828000" cy="1294848"/>
          </a:xfrm>
          <a:prstGeom prst="arc">
            <a:avLst>
              <a:gd name="adj1" fmla="val 16379746"/>
              <a:gd name="adj2" fmla="val 19052811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6165304"/>
            <a:ext cx="8524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0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Relation to string theory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 smtClean="0"/>
              <a:t>We consider the diagrams </a:t>
            </a:r>
            <a:r>
              <a:rPr lang="en-US" altLang="ja-JP" sz="2400" dirty="0"/>
              <a:t>which can be </a:t>
            </a:r>
            <a:r>
              <a:rPr lang="en-US" altLang="ja-JP" sz="2400" dirty="0" smtClean="0"/>
              <a:t>drawn on </a:t>
            </a:r>
            <a:r>
              <a:rPr lang="en-US" altLang="ja-JP" sz="2400" dirty="0"/>
              <a:t>genus-g </a:t>
            </a:r>
            <a:r>
              <a:rPr lang="en-US" altLang="ja-JP" sz="2400" dirty="0" smtClean="0"/>
              <a:t>surface, called “</a:t>
            </a:r>
            <a:r>
              <a:rPr lang="en-US" altLang="ja-JP" sz="2400" dirty="0" smtClean="0">
                <a:solidFill>
                  <a:srgbClr val="FF0000"/>
                </a:solidFill>
              </a:rPr>
              <a:t>genus-g diagrams</a:t>
            </a:r>
            <a:r>
              <a:rPr lang="en-US" altLang="ja-JP" sz="2400" dirty="0" smtClean="0"/>
              <a:t>”.</a:t>
            </a:r>
          </a:p>
          <a:p>
            <a:pPr>
              <a:lnSpc>
                <a:spcPct val="120000"/>
              </a:lnSpc>
            </a:pPr>
            <a:endParaRPr lang="en-US" altLang="ja-JP" sz="400" dirty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They correspond to diagrams with g </a:t>
            </a:r>
            <a:r>
              <a:rPr lang="en-US" altLang="ja-JP" sz="2400" dirty="0">
                <a:solidFill>
                  <a:srgbClr val="0000FF"/>
                </a:solidFill>
              </a:rPr>
              <a:t>closed string </a:t>
            </a:r>
            <a:r>
              <a:rPr lang="en-US" altLang="ja-JP" sz="2400" dirty="0" smtClean="0"/>
              <a:t>loops.  The amplitudes:                                          </a:t>
            </a:r>
            <a:r>
              <a:rPr lang="en-US" altLang="ja-JP" sz="2000" dirty="0" smtClean="0"/>
              <a:t>(with λ fixed)</a:t>
            </a:r>
            <a:r>
              <a:rPr lang="en-US" altLang="ja-JP" sz="2400" dirty="0" smtClean="0"/>
              <a:t> </a:t>
            </a:r>
          </a:p>
          <a:p>
            <a:pPr>
              <a:lnSpc>
                <a:spcPct val="120000"/>
              </a:lnSpc>
            </a:pPr>
            <a:endParaRPr lang="en-US" altLang="ja-JP" sz="400" dirty="0" smtClean="0"/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For example, in </a:t>
            </a:r>
            <a:r>
              <a:rPr lang="en-US" altLang="ja-JP" sz="2400" dirty="0" err="1" smtClean="0"/>
              <a:t>AdS</a:t>
            </a:r>
            <a:r>
              <a:rPr lang="en-US" altLang="ja-JP" sz="2400" dirty="0" smtClean="0"/>
              <a:t>/CFT correspondence,                  </a:t>
            </a:r>
            <a:r>
              <a:rPr lang="en-US" altLang="ja-JP" sz="2400" dirty="0" smtClean="0">
                <a:solidFill>
                  <a:srgbClr val="FF0000"/>
                </a:solidFill>
              </a:rPr>
              <a:t>4d N=4 SYM</a:t>
            </a:r>
            <a:r>
              <a:rPr lang="en-US" altLang="ja-JP" sz="2400" dirty="0" smtClean="0"/>
              <a:t> is equivalent to </a:t>
            </a:r>
            <a:r>
              <a:rPr lang="en-US" altLang="ja-JP" sz="2400" dirty="0" smtClean="0">
                <a:solidFill>
                  <a:srgbClr val="0000FF"/>
                </a:solidFill>
              </a:rPr>
              <a:t>IIB string on AdS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5</a:t>
            </a:r>
            <a:r>
              <a:rPr lang="en-US" altLang="ja-JP" sz="2400" dirty="0" smtClean="0">
                <a:solidFill>
                  <a:srgbClr val="0000FF"/>
                </a:solidFill>
              </a:rPr>
              <a:t>×S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5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en-US" altLang="ja-JP" sz="2000" dirty="0" smtClean="0"/>
              <a:t>(by considering the bunch of D3-branes and                           ).</a:t>
            </a:r>
            <a:endParaRPr kumimoji="1" lang="ja-JP" altLang="en-US" sz="2800" dirty="0"/>
          </a:p>
        </p:txBody>
      </p:sp>
      <p:sp>
        <p:nvSpPr>
          <p:cNvPr id="4" name="円/楕円 3"/>
          <p:cNvSpPr/>
          <p:nvPr/>
        </p:nvSpPr>
        <p:spPr>
          <a:xfrm>
            <a:off x="4716016" y="5489937"/>
            <a:ext cx="4086621" cy="110741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66" y="3024000"/>
            <a:ext cx="3348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5130230" y="5852483"/>
            <a:ext cx="727434" cy="381472"/>
            <a:chOff x="5407375" y="3949788"/>
            <a:chExt cx="727434" cy="381472"/>
          </a:xfrm>
        </p:grpSpPr>
        <p:sp>
          <p:nvSpPr>
            <p:cNvPr id="18" name="円弧 17"/>
            <p:cNvSpPr/>
            <p:nvPr/>
          </p:nvSpPr>
          <p:spPr>
            <a:xfrm rot="16411674">
              <a:off x="5606329" y="3919269"/>
              <a:ext cx="302325" cy="521658"/>
            </a:xfrm>
            <a:prstGeom prst="arc">
              <a:avLst>
                <a:gd name="adj1" fmla="val 16200000"/>
                <a:gd name="adj2" fmla="val 5383061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弧 21"/>
            <p:cNvSpPr/>
            <p:nvPr/>
          </p:nvSpPr>
          <p:spPr>
            <a:xfrm rot="5559651">
              <a:off x="5629157" y="3728006"/>
              <a:ext cx="283869" cy="727434"/>
            </a:xfrm>
            <a:prstGeom prst="arc">
              <a:avLst>
                <a:gd name="adj1" fmla="val 16200000"/>
                <a:gd name="adj2" fmla="val 5383061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138342" y="5917472"/>
            <a:ext cx="727434" cy="381472"/>
            <a:chOff x="5407375" y="3949788"/>
            <a:chExt cx="727434" cy="381472"/>
          </a:xfrm>
        </p:grpSpPr>
        <p:sp>
          <p:nvSpPr>
            <p:cNvPr id="26" name="円弧 25"/>
            <p:cNvSpPr/>
            <p:nvPr/>
          </p:nvSpPr>
          <p:spPr>
            <a:xfrm rot="16411674">
              <a:off x="5606329" y="3919269"/>
              <a:ext cx="302325" cy="521658"/>
            </a:xfrm>
            <a:prstGeom prst="arc">
              <a:avLst>
                <a:gd name="adj1" fmla="val 16200000"/>
                <a:gd name="adj2" fmla="val 5383061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弧 26"/>
            <p:cNvSpPr/>
            <p:nvPr/>
          </p:nvSpPr>
          <p:spPr>
            <a:xfrm rot="5559651">
              <a:off x="5629157" y="3728006"/>
              <a:ext cx="283869" cy="727434"/>
            </a:xfrm>
            <a:prstGeom prst="arc">
              <a:avLst>
                <a:gd name="adj1" fmla="val 16200000"/>
                <a:gd name="adj2" fmla="val 5383061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7715164" y="5845464"/>
            <a:ext cx="727434" cy="381472"/>
            <a:chOff x="5407375" y="3949788"/>
            <a:chExt cx="727434" cy="381472"/>
          </a:xfrm>
        </p:grpSpPr>
        <p:sp>
          <p:nvSpPr>
            <p:cNvPr id="29" name="円弧 28"/>
            <p:cNvSpPr/>
            <p:nvPr/>
          </p:nvSpPr>
          <p:spPr>
            <a:xfrm rot="16411674">
              <a:off x="5606329" y="3919269"/>
              <a:ext cx="302325" cy="521658"/>
            </a:xfrm>
            <a:prstGeom prst="arc">
              <a:avLst>
                <a:gd name="adj1" fmla="val 16200000"/>
                <a:gd name="adj2" fmla="val 5383061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弧 29"/>
            <p:cNvSpPr/>
            <p:nvPr/>
          </p:nvSpPr>
          <p:spPr>
            <a:xfrm rot="5559651">
              <a:off x="5629157" y="3728006"/>
              <a:ext cx="283869" cy="727434"/>
            </a:xfrm>
            <a:prstGeom prst="arc">
              <a:avLst>
                <a:gd name="adj1" fmla="val 16200000"/>
                <a:gd name="adj2" fmla="val 5383061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 rot="21422946">
            <a:off x="6935124" y="555213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kumimoji="1" lang="ja-JP" alt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左中かっこ 30"/>
          <p:cNvSpPr/>
          <p:nvPr/>
        </p:nvSpPr>
        <p:spPr>
          <a:xfrm rot="5400000">
            <a:off x="6640048" y="4002715"/>
            <a:ext cx="292729" cy="3456385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テキスト ボックス 1023"/>
          <p:cNvSpPr txBox="1"/>
          <p:nvPr/>
        </p:nvSpPr>
        <p:spPr>
          <a:xfrm>
            <a:off x="6132144" y="5117122"/>
            <a:ext cx="138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# </a:t>
            </a:r>
            <a:r>
              <a:rPr kumimoji="1" lang="en-US" altLang="ja-JP" sz="2000" dirty="0" smtClean="0"/>
              <a:t>genus = g</a:t>
            </a:r>
            <a:endParaRPr kumimoji="1" lang="ja-JP" altLang="en-US" sz="2000" dirty="0"/>
          </a:p>
        </p:txBody>
      </p:sp>
      <p:sp>
        <p:nvSpPr>
          <p:cNvPr id="1025" name="テキスト ボックス 1024"/>
          <p:cNvSpPr txBox="1"/>
          <p:nvPr/>
        </p:nvSpPr>
        <p:spPr>
          <a:xfrm>
            <a:off x="1422033" y="5445224"/>
            <a:ext cx="3005951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/>
              <a:t>g</a:t>
            </a:r>
            <a:r>
              <a:rPr lang="en-US" altLang="ja-JP" sz="2400" dirty="0" smtClean="0"/>
              <a:t>enus-g surface</a:t>
            </a:r>
          </a:p>
          <a:p>
            <a:pPr>
              <a:lnSpc>
                <a:spcPct val="120000"/>
              </a:lnSpc>
            </a:pPr>
            <a:r>
              <a:rPr kumimoji="1" lang="en-US" altLang="ja-JP" sz="2400" dirty="0" smtClean="0"/>
              <a:t>= g closed string loops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8" y="4608000"/>
            <a:ext cx="1779270" cy="33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9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String to M?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ja-JP" sz="2800" dirty="0" smtClean="0"/>
              <a:t>In </a:t>
            </a:r>
            <a:r>
              <a:rPr lang="en-US" altLang="ja-JP" sz="2800" dirty="0" smtClean="0">
                <a:solidFill>
                  <a:srgbClr val="FF0000"/>
                </a:solidFill>
              </a:rPr>
              <a:t>string theory </a:t>
            </a:r>
            <a:r>
              <a:rPr lang="en-US" altLang="ja-JP" sz="2400" dirty="0" smtClean="0"/>
              <a:t>(in </a:t>
            </a:r>
            <a:r>
              <a:rPr lang="en-US" altLang="ja-JP" sz="2400" dirty="0" err="1" smtClean="0"/>
              <a:t>AdS</a:t>
            </a:r>
            <a:r>
              <a:rPr lang="en-US" altLang="ja-JP" sz="2400" dirty="0" smtClean="0"/>
              <a:t>/CFT correspondence),</a:t>
            </a:r>
            <a:endParaRPr lang="en-US" altLang="ja-JP" sz="2800" dirty="0" smtClean="0"/>
          </a:p>
          <a:p>
            <a:pPr>
              <a:lnSpc>
                <a:spcPct val="120000"/>
              </a:lnSpc>
            </a:pPr>
            <a:r>
              <a:rPr lang="en-US" altLang="ja-JP" sz="2800" dirty="0" smtClean="0"/>
              <a:t>classical </a:t>
            </a:r>
            <a:r>
              <a:rPr lang="en-US" altLang="ja-JP" sz="2800" dirty="0"/>
              <a:t>gravity </a:t>
            </a:r>
            <a:r>
              <a:rPr lang="en-US" altLang="ja-JP" sz="2800" dirty="0" smtClean="0"/>
              <a:t> =  planar limit                       </a:t>
            </a:r>
            <a:r>
              <a:rPr lang="en-US" altLang="ja-JP" sz="2200" dirty="0" smtClean="0"/>
              <a:t>(</a:t>
            </a:r>
            <a:r>
              <a:rPr lang="en-US" altLang="ja-JP" sz="2200" dirty="0" err="1" smtClean="0"/>
              <a:t>g</a:t>
            </a:r>
            <a:r>
              <a:rPr lang="en-US" altLang="ja-JP" sz="2600" baseline="-25000" dirty="0" err="1" smtClean="0"/>
              <a:t>s</a:t>
            </a:r>
            <a:r>
              <a:rPr lang="ja-JP" altLang="en-US" sz="2200" dirty="0"/>
              <a:t>→</a:t>
            </a:r>
            <a:r>
              <a:rPr lang="en-US" altLang="ja-JP" sz="2200" dirty="0" smtClean="0"/>
              <a:t>0,  α’</a:t>
            </a:r>
            <a:r>
              <a:rPr lang="ja-JP" altLang="en-US" sz="2200" dirty="0" smtClean="0"/>
              <a:t>→</a:t>
            </a:r>
            <a:r>
              <a:rPr lang="en-US" altLang="ja-JP" sz="2200" dirty="0" smtClean="0"/>
              <a:t>0)               (Only genus-0 diagrams dominate.)</a:t>
            </a:r>
          </a:p>
          <a:p>
            <a:pPr>
              <a:lnSpc>
                <a:spcPct val="120000"/>
              </a:lnSpc>
            </a:pPr>
            <a:r>
              <a:rPr lang="en-US" altLang="ja-JP" sz="2800" dirty="0" err="1" smtClean="0"/>
              <a:t>g</a:t>
            </a:r>
            <a:r>
              <a:rPr lang="en-US" altLang="ja-JP" baseline="-25000" dirty="0" err="1" smtClean="0"/>
              <a:t>s</a:t>
            </a:r>
            <a:r>
              <a:rPr lang="en-US" altLang="ja-JP" sz="2800" dirty="0" smtClean="0"/>
              <a:t> correction  =  1/N correction                      </a:t>
            </a:r>
            <a:r>
              <a:rPr lang="en-US" altLang="ja-JP" sz="2000" dirty="0" smtClean="0"/>
              <a:t>(string coupling)</a:t>
            </a:r>
          </a:p>
          <a:p>
            <a:pPr>
              <a:lnSpc>
                <a:spcPct val="120000"/>
              </a:lnSpc>
            </a:pPr>
            <a:r>
              <a:rPr lang="en-US" altLang="ja-JP" sz="2800" dirty="0" smtClean="0"/>
              <a:t>α’ correction  =  1/λ correction                      </a:t>
            </a:r>
            <a:r>
              <a:rPr lang="en-US" altLang="ja-JP" sz="2000" dirty="0" smtClean="0"/>
              <a:t>(</a:t>
            </a:r>
            <a:r>
              <a:rPr lang="en-US" altLang="ja-JP" sz="1050" dirty="0" smtClean="0"/>
              <a:t> </a:t>
            </a:r>
            <a:r>
              <a:rPr lang="en-US" altLang="ja-JP" sz="2000" dirty="0" smtClean="0"/>
              <a:t>~</a:t>
            </a:r>
            <a:r>
              <a:rPr lang="en-US" altLang="ja-JP" sz="1050" dirty="0" smtClean="0"/>
              <a:t> </a:t>
            </a:r>
            <a:r>
              <a:rPr lang="en-US" altLang="ja-JP" sz="2000" dirty="0" smtClean="0"/>
              <a:t>string length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)</a:t>
            </a:r>
            <a:endParaRPr lang="en-US" altLang="ja-JP" sz="2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ja-JP" sz="2800" dirty="0" smtClean="0"/>
              <a:t>But </a:t>
            </a:r>
            <a:r>
              <a:rPr lang="en-US" altLang="ja-JP" sz="2800" dirty="0"/>
              <a:t>what about </a:t>
            </a:r>
            <a:r>
              <a:rPr lang="en-US" altLang="ja-JP" sz="2800" dirty="0">
                <a:solidFill>
                  <a:srgbClr val="FF0000"/>
                </a:solidFill>
              </a:rPr>
              <a:t>M-theory</a:t>
            </a:r>
            <a:r>
              <a:rPr lang="en-US" altLang="ja-JP" sz="28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We need to consider the region of </a:t>
            </a: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Is there any large-N limit??</a:t>
            </a:r>
            <a:endParaRPr lang="en-US" altLang="ja-JP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68" y="5559325"/>
            <a:ext cx="2376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5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Another large-N limit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en-US" altLang="ja-JP" sz="20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ja-JP" sz="2800" dirty="0"/>
              <a:t>p</a:t>
            </a:r>
            <a:r>
              <a:rPr lang="en-US" altLang="ja-JP" sz="2800" dirty="0" smtClean="0"/>
              <a:t>=0 case</a:t>
            </a: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It is nothing but the </a:t>
            </a:r>
            <a:r>
              <a:rPr lang="en-US" altLang="ja-JP" sz="2400" dirty="0" smtClean="0">
                <a:solidFill>
                  <a:srgbClr val="0000FF"/>
                </a:solidFill>
              </a:rPr>
              <a:t>‘t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Hooft</a:t>
            </a:r>
            <a:r>
              <a:rPr lang="en-US" altLang="ja-JP" sz="2400" dirty="0" smtClean="0">
                <a:solidFill>
                  <a:srgbClr val="0000FF"/>
                </a:solidFill>
              </a:rPr>
              <a:t> limit</a:t>
            </a:r>
            <a:r>
              <a:rPr lang="en-US" altLang="ja-JP" sz="24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ja-JP" sz="6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ja-JP" sz="2800" dirty="0" smtClean="0"/>
              <a:t>p&gt;0 case</a:t>
            </a: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We call it “</a:t>
            </a:r>
            <a:r>
              <a:rPr lang="en-US" altLang="ja-JP" sz="2400" dirty="0" smtClean="0">
                <a:solidFill>
                  <a:srgbClr val="FF0000"/>
                </a:solidFill>
              </a:rPr>
              <a:t>very strongly coupled large-N limit</a:t>
            </a:r>
            <a:r>
              <a:rPr lang="en-US" altLang="ja-JP" sz="2400" dirty="0" smtClean="0"/>
              <a:t>”.</a:t>
            </a: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1/N expansion is different from genus expansion.</a:t>
            </a:r>
            <a:endParaRPr kumimoji="1" lang="en-US" altLang="ja-JP" sz="2400" dirty="0" smtClean="0"/>
          </a:p>
          <a:p>
            <a:pPr>
              <a:lnSpc>
                <a:spcPct val="120000"/>
              </a:lnSpc>
            </a:pPr>
            <a:r>
              <a:rPr kumimoji="1" lang="en-US" altLang="ja-JP" sz="2400" dirty="0" smtClean="0"/>
              <a:t>Application for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M-theory</a:t>
            </a:r>
            <a:r>
              <a:rPr kumimoji="1" lang="en-US" altLang="ja-JP" sz="2400" dirty="0" smtClean="0"/>
              <a:t>? (p=1):                                          </a:t>
            </a:r>
            <a:r>
              <a:rPr kumimoji="1" lang="en-US" altLang="ja-JP" sz="2000" dirty="0" smtClean="0"/>
              <a:t>(In ‘t </a:t>
            </a:r>
            <a:r>
              <a:rPr kumimoji="1" lang="en-US" altLang="ja-JP" sz="2000" dirty="0" err="1" smtClean="0"/>
              <a:t>Hooft</a:t>
            </a:r>
            <a:r>
              <a:rPr kumimoji="1" lang="en-US" altLang="ja-JP" sz="2000" dirty="0" smtClean="0"/>
              <a:t> limit,  </a:t>
            </a:r>
            <a:r>
              <a:rPr kumimoji="1" lang="en-US" altLang="ja-JP" sz="2000" dirty="0" err="1" smtClean="0"/>
              <a:t>g</a:t>
            </a:r>
            <a:r>
              <a:rPr kumimoji="1" lang="en-US" altLang="ja-JP" sz="2400" baseline="-25000" dirty="0" err="1" smtClean="0"/>
              <a:t>YM</a:t>
            </a:r>
            <a:r>
              <a:rPr kumimoji="1" lang="en-US" altLang="ja-JP" sz="2000" dirty="0" smtClean="0"/>
              <a:t> and </a:t>
            </a:r>
            <a:r>
              <a:rPr kumimoji="1" lang="en-US" altLang="ja-JP" sz="2000" dirty="0" err="1" smtClean="0"/>
              <a:t>g</a:t>
            </a:r>
            <a:r>
              <a:rPr kumimoji="1" lang="en-US" altLang="ja-JP" sz="2800" baseline="-25000" dirty="0" err="1" smtClean="0"/>
              <a:t>s</a:t>
            </a:r>
            <a:r>
              <a:rPr kumimoji="1" lang="en-US" altLang="ja-JP" sz="2000" dirty="0" smtClean="0"/>
              <a:t> must become zero. )</a:t>
            </a:r>
          </a:p>
          <a:p>
            <a:pPr>
              <a:lnSpc>
                <a:spcPct val="120000"/>
              </a:lnSpc>
            </a:pPr>
            <a:r>
              <a:rPr lang="en-US" altLang="ja-JP" sz="2400" dirty="0" err="1" smtClean="0">
                <a:solidFill>
                  <a:srgbClr val="FF0000"/>
                </a:solidFill>
              </a:rPr>
              <a:t>Instanton</a:t>
            </a:r>
            <a:r>
              <a:rPr lang="en-US" altLang="ja-JP" sz="2400" dirty="0" smtClean="0">
                <a:solidFill>
                  <a:srgbClr val="FF0000"/>
                </a:solidFill>
              </a:rPr>
              <a:t> effect </a:t>
            </a:r>
            <a:r>
              <a:rPr lang="en-US" altLang="ja-JP" sz="2400" dirty="0" smtClean="0"/>
              <a:t>becomes finite: </a:t>
            </a:r>
            <a:r>
              <a:rPr lang="ja-JP" altLang="en-US" sz="2400" dirty="0" smtClean="0"/>
              <a:t>                                      </a:t>
            </a:r>
            <a:r>
              <a:rPr lang="en-US" altLang="ja-JP" sz="2000" dirty="0" smtClean="0"/>
              <a:t>(In ‘t </a:t>
            </a:r>
            <a:r>
              <a:rPr lang="en-US" altLang="ja-JP" sz="2000" dirty="0" err="1" smtClean="0"/>
              <a:t>Hooft</a:t>
            </a:r>
            <a:r>
              <a:rPr lang="en-US" altLang="ja-JP" sz="2000" dirty="0" smtClean="0"/>
              <a:t> limit,  it is exponentially suppressed.)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9544"/>
            <a:ext cx="4238149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6606000" y="1340768"/>
            <a:ext cx="540000" cy="54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68099"/>
            <a:ext cx="2914650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13434"/>
            <a:ext cx="2138839" cy="41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6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Conjecture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ja-JP" sz="2400" dirty="0" smtClean="0"/>
              <a:t>The </a:t>
            </a:r>
            <a:r>
              <a:rPr lang="en-US" altLang="ja-JP" sz="2400" dirty="0">
                <a:solidFill>
                  <a:srgbClr val="FF0000"/>
                </a:solidFill>
              </a:rPr>
              <a:t>very strongly coupled large-N limit </a:t>
            </a:r>
            <a:r>
              <a:rPr lang="en-US" altLang="ja-JP" sz="2400" dirty="0" smtClean="0"/>
              <a:t>is well-defined </a:t>
            </a:r>
            <a:r>
              <a:rPr lang="en-US" altLang="ja-JP" sz="2400" dirty="0"/>
              <a:t>and essentially the same as the </a:t>
            </a:r>
            <a:r>
              <a:rPr lang="en-US" altLang="ja-JP" sz="2400" dirty="0">
                <a:solidFill>
                  <a:srgbClr val="0000FF"/>
                </a:solidFill>
              </a:rPr>
              <a:t>‘</a:t>
            </a:r>
            <a:r>
              <a:rPr lang="en-US" altLang="ja-JP" sz="2400" dirty="0" smtClean="0">
                <a:solidFill>
                  <a:srgbClr val="0000FF"/>
                </a:solidFill>
              </a:rPr>
              <a:t>t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Hooft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  <a:r>
              <a:rPr lang="en-US" altLang="ja-JP" sz="2400" dirty="0">
                <a:solidFill>
                  <a:srgbClr val="0000FF"/>
                </a:solidFill>
              </a:rPr>
              <a:t>limit</a:t>
            </a:r>
            <a:r>
              <a:rPr lang="en-US" altLang="ja-JP" sz="24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ja-JP" sz="800" dirty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ja-JP" sz="2400" dirty="0"/>
              <a:t>More </a:t>
            </a:r>
            <a:r>
              <a:rPr lang="en-US" altLang="ja-JP" sz="2400" dirty="0" smtClean="0"/>
              <a:t>precisely:  large-N </a:t>
            </a:r>
            <a:r>
              <a:rPr lang="en-US" altLang="ja-JP" sz="2400" dirty="0"/>
              <a:t>limit and </a:t>
            </a:r>
            <a:r>
              <a:rPr lang="en-US" altLang="ja-JP" sz="2400" dirty="0" smtClean="0"/>
              <a:t>strong ‘t </a:t>
            </a:r>
            <a:r>
              <a:rPr lang="en-US" altLang="ja-JP" sz="2400" dirty="0" err="1" smtClean="0"/>
              <a:t>Hooft</a:t>
            </a:r>
            <a:r>
              <a:rPr lang="en-US" altLang="ja-JP" sz="2400" dirty="0" smtClean="0"/>
              <a:t> coupling </a:t>
            </a:r>
            <a:r>
              <a:rPr lang="en-US" altLang="ja-JP" sz="2400" dirty="0"/>
              <a:t>limit </a:t>
            </a:r>
            <a:r>
              <a:rPr lang="en-US" altLang="ja-JP" sz="2400" dirty="0" smtClean="0"/>
              <a:t>commute.</a:t>
            </a:r>
          </a:p>
          <a:p>
            <a:pPr>
              <a:lnSpc>
                <a:spcPct val="120000"/>
              </a:lnSpc>
            </a:pPr>
            <a:endParaRPr lang="en-US" altLang="ja-JP" sz="800" dirty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ja-JP" sz="2400" dirty="0"/>
              <a:t>When there is no </a:t>
            </a:r>
            <a:r>
              <a:rPr lang="en-US" altLang="ja-JP" sz="2400" dirty="0" smtClean="0"/>
              <a:t>“phase transition” </a:t>
            </a:r>
            <a:r>
              <a:rPr lang="en-US" altLang="ja-JP" sz="2400" dirty="0"/>
              <a:t>(</a:t>
            </a:r>
            <a:r>
              <a:rPr lang="en-US" altLang="ja-JP" sz="2400" dirty="0" smtClean="0"/>
              <a:t>or as long </a:t>
            </a:r>
            <a:r>
              <a:rPr lang="en-US" altLang="ja-JP" sz="2400" dirty="0"/>
              <a:t>as </a:t>
            </a:r>
            <a:r>
              <a:rPr lang="en-US" altLang="ja-JP" sz="2400" dirty="0" smtClean="0"/>
              <a:t> one </a:t>
            </a:r>
            <a:r>
              <a:rPr lang="en-US" altLang="ja-JP" sz="2400" dirty="0"/>
              <a:t>considers the same point in </a:t>
            </a:r>
            <a:r>
              <a:rPr lang="en-US" altLang="ja-JP" sz="2400" dirty="0" smtClean="0"/>
              <a:t>the moduli </a:t>
            </a:r>
            <a:r>
              <a:rPr lang="en-US" altLang="ja-JP" sz="2400" dirty="0"/>
              <a:t>space), </a:t>
            </a:r>
            <a:r>
              <a:rPr lang="en-US" altLang="ja-JP" sz="2400" dirty="0" smtClean="0"/>
              <a:t> the </a:t>
            </a:r>
            <a:r>
              <a:rPr lang="en-US" altLang="ja-JP" sz="2400" dirty="0">
                <a:solidFill>
                  <a:srgbClr val="00B050"/>
                </a:solidFill>
              </a:rPr>
              <a:t>analytic continuation </a:t>
            </a:r>
            <a:r>
              <a:rPr lang="en-US" altLang="ja-JP" sz="2400" dirty="0" smtClean="0"/>
              <a:t>from the </a:t>
            </a:r>
            <a:r>
              <a:rPr lang="en-US" altLang="ja-JP" sz="2400" dirty="0">
                <a:solidFill>
                  <a:srgbClr val="0000FF"/>
                </a:solidFill>
              </a:rPr>
              <a:t>planar limit </a:t>
            </a:r>
            <a:r>
              <a:rPr lang="en-US" altLang="ja-JP" sz="2400" dirty="0"/>
              <a:t>gives the right answer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12075" y="5724226"/>
            <a:ext cx="413638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Azeyanagi</a:t>
            </a:r>
            <a:r>
              <a:rPr kumimoji="1" lang="en-US" altLang="ja-JP" dirty="0" smtClean="0"/>
              <a:t>-Fujita-</a:t>
            </a:r>
            <a:r>
              <a:rPr kumimoji="1" lang="en-US" altLang="ja-JP" dirty="0" err="1" smtClean="0"/>
              <a:t>Hanada</a:t>
            </a:r>
            <a:r>
              <a:rPr kumimoji="1" lang="en-US" altLang="ja-JP" dirty="0" smtClean="0"/>
              <a:t> ’12]</a:t>
            </a:r>
          </a:p>
          <a:p>
            <a:pPr algn="r">
              <a:lnSpc>
                <a:spcPct val="120000"/>
              </a:lnSpc>
            </a:pP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Azeyanagi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Hanada</a:t>
            </a:r>
            <a:r>
              <a:rPr kumimoji="1" lang="en-US" altLang="ja-JP" dirty="0" smtClean="0"/>
              <a:t>-Honda-Matsuo-SS ’13]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16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noFill/>
        <a:ln w="15875">
          <a:solidFill>
            <a:srgbClr val="0000FF"/>
          </a:solidFill>
        </a:ln>
      </a:spPr>
      <a:bodyPr rtlCol="0" anchor="ctr"/>
      <a:lstStyle>
        <a:defPPr algn="ctr">
          <a:defRPr kumimoji="1">
            <a:solidFill>
              <a:srgbClr val="0000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2481</TotalTime>
  <Words>1722</Words>
  <Application>Microsoft Office PowerPoint</Application>
  <PresentationFormat>画面に合わせる (4:3)</PresentationFormat>
  <Paragraphs>311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29</vt:i4>
      </vt:variant>
    </vt:vector>
  </HeadingPairs>
  <TitlesOfParts>
    <vt:vector size="32" baseType="lpstr">
      <vt:lpstr>フレッシュ</vt:lpstr>
      <vt:lpstr>1_フレッシュ</vt:lpstr>
      <vt:lpstr>2_フレッシュ</vt:lpstr>
      <vt:lpstr>新しいラージN極限と インスタントン</vt:lpstr>
      <vt:lpstr>From Strings to M !!</vt:lpstr>
      <vt:lpstr>Large-N limit?</vt:lpstr>
      <vt:lpstr>Super Yang-Mills theory</vt:lpstr>
      <vt:lpstr>Topology</vt:lpstr>
      <vt:lpstr>Relation to string theory</vt:lpstr>
      <vt:lpstr>String to M?</vt:lpstr>
      <vt:lpstr>Another large-N limit</vt:lpstr>
      <vt:lpstr>Conjecture</vt:lpstr>
      <vt:lpstr>PowerPoint プレゼンテーション</vt:lpstr>
      <vt:lpstr>Observation:  Analytic continuation to M-theory</vt:lpstr>
      <vt:lpstr>Effective theory on M2-branes</vt:lpstr>
      <vt:lpstr>PowerPoint プレゼンテーション</vt:lpstr>
      <vt:lpstr>Free energy</vt:lpstr>
      <vt:lpstr>Planar part is dominant!</vt:lpstr>
      <vt:lpstr>What about M5-branes?</vt:lpstr>
      <vt:lpstr>Example 1:  4d N=4 SYM</vt:lpstr>
      <vt:lpstr>AdS5/CFT4 correspondence</vt:lpstr>
      <vt:lpstr>Very strongly coupled large-N</vt:lpstr>
      <vt:lpstr>Example 2 (main topic):  4d N=2* SYM</vt:lpstr>
      <vt:lpstr>Free energy</vt:lpstr>
      <vt:lpstr>Perturbative part</vt:lpstr>
      <vt:lpstr>One-instanton part</vt:lpstr>
      <vt:lpstr>(Whole of) free energy</vt:lpstr>
      <vt:lpstr>Further evidence: Orbifold equivalence</vt:lpstr>
      <vt:lpstr>4d N=4 SYM</vt:lpstr>
      <vt:lpstr>4d N=2* SYM</vt:lpstr>
      <vt:lpstr>Towards SYM with less SUSY</vt:lpstr>
      <vt:lpstr>Conclusion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look at instantons and large-N limit</dc:title>
  <dc:creator>Shotaro SHIBA</dc:creator>
  <cp:lastModifiedBy>Shotaro SHIBA</cp:lastModifiedBy>
  <cp:revision>213</cp:revision>
  <dcterms:created xsi:type="dcterms:W3CDTF">2013-09-30T06:21:51Z</dcterms:created>
  <dcterms:modified xsi:type="dcterms:W3CDTF">2014-04-30T04:10:19Z</dcterms:modified>
</cp:coreProperties>
</file>