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64" r:id="rId2"/>
    <p:sldId id="294" r:id="rId3"/>
    <p:sldId id="297" r:id="rId4"/>
    <p:sldId id="298" r:id="rId5"/>
    <p:sldId id="295" r:id="rId6"/>
    <p:sldId id="296" r:id="rId7"/>
    <p:sldId id="299" r:id="rId8"/>
    <p:sldId id="300" r:id="rId9"/>
    <p:sldId id="301" r:id="rId10"/>
    <p:sldId id="307" r:id="rId11"/>
    <p:sldId id="302" r:id="rId12"/>
    <p:sldId id="303" r:id="rId13"/>
    <p:sldId id="289" r:id="rId14"/>
    <p:sldId id="272" r:id="rId15"/>
    <p:sldId id="305" r:id="rId16"/>
    <p:sldId id="283" r:id="rId17"/>
    <p:sldId id="306" r:id="rId18"/>
    <p:sldId id="290" r:id="rId19"/>
    <p:sldId id="308" r:id="rId20"/>
    <p:sldId id="268" r:id="rId21"/>
    <p:sldId id="269" r:id="rId22"/>
    <p:sldId id="314" r:id="rId23"/>
    <p:sldId id="291" r:id="rId24"/>
    <p:sldId id="309" r:id="rId25"/>
    <p:sldId id="292" r:id="rId26"/>
    <p:sldId id="310" r:id="rId27"/>
    <p:sldId id="311" r:id="rId28"/>
    <p:sldId id="274" r:id="rId29"/>
    <p:sldId id="312" r:id="rId30"/>
    <p:sldId id="293" r:id="rId31"/>
    <p:sldId id="285" r:id="rId32"/>
    <p:sldId id="313" r:id="rId33"/>
    <p:sldId id="316" r:id="rId34"/>
    <p:sldId id="279" r:id="rId35"/>
    <p:sldId id="273" r:id="rId36"/>
    <p:sldId id="282" r:id="rId37"/>
    <p:sldId id="286" r:id="rId38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>
      <p:cViewPr>
        <p:scale>
          <a:sx n="70" d="100"/>
          <a:sy n="70" d="100"/>
        </p:scale>
        <p:origin x="-20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947E-3D18-4FCF-BB34-86499FDC7776}" type="datetimeFigureOut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AC01-770C-4F52-8C2B-4739F8CC8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11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F581-B3EE-4C3E-A628-CBCC6C6A5F28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4810-9C3D-468F-9512-BBD168D18638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EC1D-0CEF-4836-81A5-58FBA87BAACE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BA38-BE0B-4FC8-A173-ABAC7E6FA55B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F101-9136-495D-946F-0A0EF082DDC7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4AB7-E3EC-483A-AEA5-278DD323F689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ECD3-7AE9-437E-BB91-F4ED1266B06C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B30-ACD0-435C-8087-0D465E273A93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8F98-F929-4591-9C37-D76780ABB8C4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F2C0-FB06-4A79-A62F-240EF5565D98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9217-1EAA-4E5E-82AD-8034D2905A7D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8CC3-B0EF-48DB-866F-B23D431F7CB1}" type="datetime1">
              <a:rPr kumimoji="1" lang="ja-JP" altLang="en-US" smtClean="0"/>
              <a:t>2013/1/25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Jounarl Club (Iso)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wmf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wmf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19672" y="620688"/>
            <a:ext cx="5682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Implication of 126 </a:t>
            </a:r>
            <a:r>
              <a:rPr kumimoji="1" lang="en-US" altLang="ja-JP" sz="3600" dirty="0" err="1" smtClean="0"/>
              <a:t>GeV</a:t>
            </a:r>
            <a:r>
              <a:rPr kumimoji="1" lang="en-US" altLang="ja-JP" sz="3600" dirty="0" smtClean="0"/>
              <a:t> Higgs </a:t>
            </a:r>
          </a:p>
          <a:p>
            <a:r>
              <a:rPr lang="en-US" altLang="ja-JP" sz="3600" dirty="0"/>
              <a:t> </a:t>
            </a:r>
            <a:r>
              <a:rPr lang="en-US" altLang="ja-JP" sz="3600" dirty="0" smtClean="0"/>
              <a:t>    </a:t>
            </a:r>
            <a:r>
              <a:rPr kumimoji="1" lang="en-US" altLang="ja-JP" sz="3600" dirty="0" smtClean="0"/>
              <a:t>for Planck scale physics</a:t>
            </a:r>
            <a:endParaRPr kumimoji="1" lang="ja-JP" altLang="en-US" sz="3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916832"/>
            <a:ext cx="81416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Satoshi </a:t>
            </a:r>
            <a:r>
              <a:rPr lang="en-US" altLang="ja-JP" sz="2800" dirty="0" err="1" smtClean="0"/>
              <a:t>Iso</a:t>
            </a:r>
            <a:r>
              <a:rPr lang="en-US" altLang="ja-JP" sz="2800" dirty="0" smtClean="0"/>
              <a:t>  (KEK, </a:t>
            </a:r>
            <a:r>
              <a:rPr lang="en-US" altLang="ja-JP" sz="2800" dirty="0" err="1" smtClean="0"/>
              <a:t>Sokendai</a:t>
            </a:r>
            <a:r>
              <a:rPr lang="en-US" altLang="ja-JP" sz="2800" dirty="0" smtClean="0"/>
              <a:t>)</a:t>
            </a:r>
          </a:p>
          <a:p>
            <a:r>
              <a:rPr kumimoji="1" lang="ja-JP" altLang="en-US" sz="2800" dirty="0"/>
              <a:t>　</a:t>
            </a:r>
            <a:r>
              <a:rPr lang="en-US" altLang="ja-JP" sz="2400" dirty="0" smtClean="0"/>
              <a:t>with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Y.Orikasa</a:t>
            </a:r>
            <a:r>
              <a:rPr lang="en-US" altLang="ja-JP" sz="2800" dirty="0" smtClean="0">
                <a:solidFill>
                  <a:srgbClr val="00B050"/>
                </a:solidFill>
              </a:rPr>
              <a:t> (Osaka)   </a:t>
            </a:r>
            <a:r>
              <a:rPr lang="en-US" altLang="ja-JP" sz="2800" dirty="0" smtClean="0">
                <a:solidFill>
                  <a:srgbClr val="00B050"/>
                </a:solidFill>
              </a:rPr>
              <a:t>1210.2848 to appear in PTEP  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212976"/>
            <a:ext cx="3643113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Higgs was discovered at</a:t>
            </a:r>
          </a:p>
          <a:p>
            <a:r>
              <a:rPr lang="en-US" altLang="ja-JP" sz="2800" dirty="0" smtClean="0"/>
              <a:t>            M</a:t>
            </a:r>
            <a:r>
              <a:rPr lang="en-US" altLang="ja-JP" sz="2800" baseline="-25000" dirty="0" smtClean="0"/>
              <a:t>H</a:t>
            </a:r>
            <a:r>
              <a:rPr lang="en-US" altLang="ja-JP" sz="2800" dirty="0" smtClean="0"/>
              <a:t> =126 </a:t>
            </a:r>
            <a:r>
              <a:rPr lang="en-US" altLang="ja-JP" sz="2800" dirty="0" err="1" smtClean="0"/>
              <a:t>GeV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6728959" y="3533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26 Jan 2013@</a:t>
            </a:r>
            <a:r>
              <a:rPr lang="ja-JP" altLang="en-US" dirty="0" smtClean="0"/>
              <a:t>京産大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2080" y="3230488"/>
            <a:ext cx="3442737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 evidence </a:t>
            </a:r>
          </a:p>
          <a:p>
            <a:r>
              <a:rPr kumimoji="1" lang="en-US" altLang="ja-JP" sz="2800" dirty="0" smtClean="0"/>
              <a:t>of</a:t>
            </a:r>
            <a:r>
              <a:rPr lang="en-US" altLang="ja-JP" sz="2800" dirty="0" smtClean="0"/>
              <a:t> “new” physics </a:t>
            </a:r>
          </a:p>
          <a:p>
            <a:r>
              <a:rPr lang="en-US" altLang="ja-JP" sz="2800" dirty="0" smtClean="0"/>
              <a:t>@ ATLAS,CMS &amp; </a:t>
            </a:r>
            <a:r>
              <a:rPr lang="en-US" altLang="ja-JP" sz="2800" dirty="0" err="1" smtClean="0"/>
              <a:t>LHCb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3568" y="4941168"/>
            <a:ext cx="6329810" cy="12618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W</a:t>
            </a:r>
            <a:r>
              <a:rPr lang="en-US" altLang="ja-JP" sz="2800" b="1" dirty="0" smtClean="0"/>
              <a:t>hat is the implication of these two?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together with some phenomena beyond SM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(ν oscillation, Baryon asymmetry, Dark matter)</a:t>
            </a:r>
          </a:p>
        </p:txBody>
      </p:sp>
    </p:spTree>
    <p:extLst>
      <p:ext uri="{BB962C8B-B14F-4D97-AF65-F5344CB8AC3E}">
        <p14:creationId xmlns:p14="http://schemas.microsoft.com/office/powerpoint/2010/main" val="37644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704" y="2119065"/>
            <a:ext cx="5564152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Hierarchy problem 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228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72816"/>
            <a:ext cx="4867914" cy="7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51520" y="1412776"/>
            <a:ext cx="450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/>
                </a:solidFill>
              </a:rPr>
              <a:t> Naturalness (Hierarchy problem)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39" y="2550045"/>
            <a:ext cx="5816243" cy="6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724128" y="1988840"/>
            <a:ext cx="284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Quadratic divergence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861048"/>
            <a:ext cx="1657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3347864" y="3789040"/>
            <a:ext cx="526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Quadratic divergence in Higgs mass term</a:t>
            </a:r>
            <a:endParaRPr kumimoji="1" lang="ja-JP" altLang="en-US" sz="24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3097" y="4437112"/>
            <a:ext cx="1647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3335249" y="4407495"/>
            <a:ext cx="4849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Cancellation of Quadratic divergence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supersymmetry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/>
              <a:t>etc.)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33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661" y="4877207"/>
            <a:ext cx="3569164" cy="45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431" y="5411163"/>
            <a:ext cx="4536504" cy="5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11560" y="332656"/>
            <a:ext cx="539442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Bardeen (1995 @ </a:t>
            </a:r>
            <a:r>
              <a:rPr lang="en-US" altLang="ja-JP" sz="2400" dirty="0" err="1" smtClean="0"/>
              <a:t>Ontake</a:t>
            </a:r>
            <a:r>
              <a:rPr lang="en-US" altLang="ja-JP" sz="2400" dirty="0" smtClean="0"/>
              <a:t> summer school)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12" y="1052736"/>
            <a:ext cx="917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Standard model is </a:t>
            </a:r>
            <a:r>
              <a:rPr lang="en-US" altLang="ja-JP" sz="2400" dirty="0" smtClean="0">
                <a:solidFill>
                  <a:srgbClr val="FF0000"/>
                </a:solidFill>
              </a:rPr>
              <a:t>classically scale invariant </a:t>
            </a:r>
            <a:r>
              <a:rPr lang="en-US" altLang="ja-JP" sz="2400" dirty="0" smtClean="0"/>
              <a:t>if Higgs mass term is absent.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73" y="1556792"/>
            <a:ext cx="1237226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8288" y="2031231"/>
            <a:ext cx="756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Quantum anomaly breaks the invariance (if not conformal )</a:t>
            </a:r>
            <a:endParaRPr kumimoji="1" lang="ja-JP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492896"/>
            <a:ext cx="208953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95536" y="2996952"/>
            <a:ext cx="8366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common wisdom is that the breaking is not soft and  we have</a:t>
            </a:r>
            <a:endParaRPr kumimoji="1" lang="ja-JP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58617"/>
            <a:ext cx="3922596" cy="47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67544" y="4229135"/>
            <a:ext cx="428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Bardeen argued </a:t>
            </a:r>
            <a:r>
              <a:rPr lang="en-US" altLang="ja-JP" sz="2400" dirty="0" smtClean="0"/>
              <a:t>that it should be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37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116632"/>
            <a:ext cx="3373231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Hierarchy problem 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1151166"/>
            <a:ext cx="840332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2060"/>
                </a:solidFill>
              </a:rPr>
              <a:t>Is quadratic divergence</a:t>
            </a:r>
            <a:r>
              <a:rPr lang="en-US" altLang="ja-JP" sz="2800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002060"/>
                </a:solidFill>
              </a:rPr>
              <a:t>the issue of hierarchy problem?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2129" y="1893846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NO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3502" y="1893846"/>
            <a:ext cx="158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Bardeen(1995)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3031097"/>
            <a:ext cx="640386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There are 3 different types of divergences</a:t>
            </a:r>
          </a:p>
          <a:p>
            <a:endParaRPr lang="en-US" altLang="ja-JP" sz="2400" dirty="0"/>
          </a:p>
          <a:p>
            <a:pPr marL="457200" indent="-457200">
              <a:buAutoNum type="arabicPeriod"/>
            </a:pPr>
            <a:r>
              <a:rPr kumimoji="1" lang="en-US" altLang="ja-JP" sz="2400" dirty="0" smtClean="0"/>
              <a:t>Quadratic divergences         Λ</a:t>
            </a:r>
            <a:r>
              <a:rPr kumimoji="1" lang="en-US" altLang="ja-JP" sz="2400" baseline="30000" dirty="0" smtClean="0"/>
              <a:t>2  </a:t>
            </a:r>
          </a:p>
          <a:p>
            <a:pPr marL="457200" indent="-457200">
              <a:buAutoNum type="arabicPeriod"/>
            </a:pPr>
            <a:endParaRPr kumimoji="1" lang="en-US" altLang="ja-JP" sz="2400" baseline="30000" dirty="0" smtClean="0"/>
          </a:p>
          <a:p>
            <a:pPr marL="457200" indent="-457200">
              <a:buAutoNum type="arabicPeriod"/>
            </a:pPr>
            <a:r>
              <a:rPr lang="en-US" altLang="ja-JP" sz="2400" dirty="0" smtClean="0"/>
              <a:t>Logarithmic divergences      m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log Λ</a:t>
            </a:r>
          </a:p>
          <a:p>
            <a:pPr marL="457200" indent="-457200">
              <a:buAutoNum type="arabicPeriod"/>
            </a:pPr>
            <a:endParaRPr lang="en-US" altLang="ja-JP" sz="2400" dirty="0" smtClean="0"/>
          </a:p>
          <a:p>
            <a:pPr marL="457200" indent="-457200">
              <a:buAutoNum type="arabicPeriod"/>
            </a:pPr>
            <a:r>
              <a:rPr kumimoji="1" lang="en-US" altLang="ja-JP" sz="2400" dirty="0" smtClean="0"/>
              <a:t>Logarithmic but looks like quadratic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M</a:t>
            </a:r>
            <a:r>
              <a:rPr kumimoji="1" lang="en-US" altLang="ja-JP" sz="2400" baseline="30000" dirty="0" smtClean="0"/>
              <a:t>2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log </a:t>
            </a:r>
            <a:r>
              <a:rPr lang="en-US" altLang="ja-JP" sz="2400" dirty="0"/>
              <a:t>Λ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8788" y="2355511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 Aoki, SI PRD</a:t>
            </a:r>
            <a:r>
              <a:rPr lang="en-US" altLang="ja-JP" dirty="0" smtClean="0"/>
              <a:t>(2012)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5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95535" y="1822224"/>
            <a:ext cx="7094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(2) 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 Higgs mass term is generated </a:t>
            </a:r>
            <a:r>
              <a:rPr kumimoji="1" lang="en-US" altLang="ja-JP" sz="2400" dirty="0" smtClean="0"/>
              <a:t>in SM through RGE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multiplicative</a:t>
            </a:r>
            <a:r>
              <a:rPr lang="en-US" altLang="ja-JP" sz="2400" dirty="0" smtClean="0">
                <a:solidFill>
                  <a:srgbClr val="00B050"/>
                </a:solidFill>
              </a:rPr>
              <a:t>ly renormalized</a:t>
            </a:r>
            <a:r>
              <a:rPr lang="en-US" altLang="ja-JP" sz="2400" dirty="0" smtClean="0"/>
              <a:t>)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82373"/>
            <a:ext cx="4435772" cy="76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95536" y="344850"/>
            <a:ext cx="7254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rabicParenBoth"/>
            </a:pPr>
            <a:r>
              <a:rPr kumimoji="1" lang="en-US" altLang="ja-JP" sz="2400" dirty="0" smtClean="0"/>
              <a:t>Quadratic divergence </a:t>
            </a:r>
            <a:r>
              <a:rPr lang="en-US" altLang="ja-JP" sz="2400" dirty="0"/>
              <a:t>can be simply </a:t>
            </a:r>
            <a:r>
              <a:rPr lang="en-US" altLang="ja-JP" sz="2400" dirty="0" smtClean="0"/>
              <a:t>subtracted,</a:t>
            </a:r>
            <a:endParaRPr lang="en-US" altLang="ja-JP" sz="2400" dirty="0"/>
          </a:p>
          <a:p>
            <a:r>
              <a:rPr kumimoji="1" lang="en-US" altLang="ja-JP" sz="2400" dirty="0" smtClean="0"/>
              <a:t> so it gives a 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boundary condition </a:t>
            </a:r>
            <a:r>
              <a:rPr lang="en-US" altLang="ja-JP" sz="2400" dirty="0" smtClean="0"/>
              <a:t>at UV cut off  Λ.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</a:t>
            </a:r>
            <a:r>
              <a:rPr kumimoji="1" lang="en-US" altLang="ja-JP" sz="2400" dirty="0" smtClean="0"/>
              <a:t>      </a:t>
            </a:r>
          </a:p>
          <a:p>
            <a:r>
              <a:rPr lang="en-US" altLang="ja-JP" sz="2400" dirty="0" smtClean="0">
                <a:sym typeface="Wingdings" pitchFamily="2" charset="2"/>
              </a:rPr>
              <a:t> I</a:t>
            </a:r>
            <a:r>
              <a:rPr kumimoji="1" lang="en-US" altLang="ja-JP" sz="2400" dirty="0" smtClean="0"/>
              <a:t>f  massless at Λ, it continues to be so in the IR theory.</a:t>
            </a:r>
            <a:endParaRPr kumimoji="1" lang="ja-JP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72102"/>
            <a:ext cx="1343794" cy="6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30800" y="3838448"/>
            <a:ext cx="7286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(3) If SM is coupled with a massive </a:t>
            </a:r>
            <a:r>
              <a:rPr lang="en-US" altLang="ja-JP" sz="2400" dirty="0" smtClean="0"/>
              <a:t>particle</a:t>
            </a:r>
            <a:r>
              <a:rPr kumimoji="1" lang="en-US" altLang="ja-JP" sz="2400" dirty="0" smtClean="0"/>
              <a:t> with mass M, </a:t>
            </a:r>
          </a:p>
          <a:p>
            <a:r>
              <a:rPr kumimoji="1" lang="en-US" altLang="ja-JP" sz="2400" dirty="0" smtClean="0"/>
              <a:t>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logarithmic divergences give</a:t>
            </a:r>
            <a:r>
              <a:rPr lang="en-US" altLang="ja-JP" sz="2400" dirty="0" smtClean="0">
                <a:solidFill>
                  <a:srgbClr val="FF0000"/>
                </a:solidFill>
              </a:rPr>
              <a:t> a correction to m </a:t>
            </a:r>
            <a:r>
              <a:rPr lang="en-US" altLang="ja-JP" sz="2400" dirty="0" smtClean="0"/>
              <a:t>as </a:t>
            </a:r>
            <a:endParaRPr kumimoji="1" lang="ja-JP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97" y="4869160"/>
            <a:ext cx="3289920" cy="7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228184" y="2582374"/>
            <a:ext cx="1209281" cy="761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上矢印 2"/>
          <p:cNvSpPr/>
          <p:nvPr/>
        </p:nvSpPr>
        <p:spPr>
          <a:xfrm>
            <a:off x="7553355" y="3501008"/>
            <a:ext cx="164248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755576" y="2755059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123728" y="1458915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091110" y="27164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46690" y="239501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346592" y="1540215"/>
            <a:ext cx="1584176" cy="24482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13798" y="167493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*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013798" y="1458915"/>
            <a:ext cx="332794" cy="21602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860032" y="2755059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28184" y="1458915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195566" y="27164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51146" y="239501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FP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6228184" y="1314899"/>
            <a:ext cx="3386" cy="28083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724128" y="155062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*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5841720" y="1458915"/>
            <a:ext cx="38985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115616" y="4267227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With quadratic div.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20072" y="4267227"/>
            <a:ext cx="228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 quadratic div.</a:t>
            </a:r>
            <a:endParaRPr kumimoji="1" lang="ja-JP" altLang="en-US" sz="2400" dirty="0"/>
          </a:p>
        </p:txBody>
      </p:sp>
      <p:sp>
        <p:nvSpPr>
          <p:cNvPr id="47" name="フリーフォーム 46"/>
          <p:cNvSpPr/>
          <p:nvPr/>
        </p:nvSpPr>
        <p:spPr>
          <a:xfrm>
            <a:off x="750627" y="2015704"/>
            <a:ext cx="688266" cy="563981"/>
          </a:xfrm>
          <a:custGeom>
            <a:avLst/>
            <a:gdLst>
              <a:gd name="connsiteX0" fmla="*/ 532263 w 688266"/>
              <a:gd name="connsiteY0" fmla="*/ 0 h 627797"/>
              <a:gd name="connsiteX1" fmla="*/ 655092 w 688266"/>
              <a:gd name="connsiteY1" fmla="*/ 436728 h 627797"/>
              <a:gd name="connsiteX2" fmla="*/ 0 w 688266"/>
              <a:gd name="connsiteY2" fmla="*/ 627797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266" h="627797">
                <a:moveTo>
                  <a:pt x="532263" y="0"/>
                </a:moveTo>
                <a:cubicBezTo>
                  <a:pt x="638033" y="166047"/>
                  <a:pt x="743803" y="332095"/>
                  <a:pt x="655092" y="436728"/>
                </a:cubicBezTo>
                <a:cubicBezTo>
                  <a:pt x="566382" y="541361"/>
                  <a:pt x="283191" y="584579"/>
                  <a:pt x="0" y="627797"/>
                </a:cubicBezTo>
              </a:path>
            </a:pathLst>
          </a:custGeom>
          <a:noFill/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5158854" y="1961113"/>
            <a:ext cx="750627" cy="723331"/>
          </a:xfrm>
          <a:custGeom>
            <a:avLst/>
            <a:gdLst>
              <a:gd name="connsiteX0" fmla="*/ 750627 w 750627"/>
              <a:gd name="connsiteY0" fmla="*/ 0 h 723331"/>
              <a:gd name="connsiteX1" fmla="*/ 573206 w 750627"/>
              <a:gd name="connsiteY1" fmla="*/ 573206 h 723331"/>
              <a:gd name="connsiteX2" fmla="*/ 0 w 750627"/>
              <a:gd name="connsiteY2" fmla="*/ 723331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0627" h="723331">
                <a:moveTo>
                  <a:pt x="750627" y="0"/>
                </a:moveTo>
                <a:cubicBezTo>
                  <a:pt x="724469" y="226325"/>
                  <a:pt x="698311" y="452651"/>
                  <a:pt x="573206" y="573206"/>
                </a:cubicBezTo>
                <a:cubicBezTo>
                  <a:pt x="448101" y="693761"/>
                  <a:pt x="224050" y="708546"/>
                  <a:pt x="0" y="723331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7544" y="5167645"/>
            <a:ext cx="808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Fine - tuning of the 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distance from the critical line  </a:t>
            </a:r>
            <a:r>
              <a:rPr kumimoji="1" lang="en-US" altLang="ja-JP" sz="2000" dirty="0" smtClean="0"/>
              <a:t>=  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Low energy mass scale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1331640" y="1530923"/>
            <a:ext cx="1584176" cy="2448272"/>
          </a:xfrm>
          <a:prstGeom prst="line">
            <a:avLst/>
          </a:prstGeom>
          <a:ln w="317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711001" y="5919663"/>
            <a:ext cx="81388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 difference is the </a:t>
            </a:r>
            <a:r>
              <a:rPr lang="en-US" altLang="ja-JP" sz="2400" b="1" dirty="0" smtClean="0"/>
              <a:t>choice of the coordinates </a:t>
            </a:r>
            <a:r>
              <a:rPr lang="en-US" altLang="ja-JP" sz="2000" dirty="0" smtClean="0"/>
              <a:t>of the parameter space.</a:t>
            </a:r>
            <a:endParaRPr kumimoji="1"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75" y="4791608"/>
            <a:ext cx="892869" cy="36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30053"/>
            <a:ext cx="869057" cy="3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505278" y="971047"/>
            <a:ext cx="160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Critical line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96" y="116632"/>
            <a:ext cx="526823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Hierarchy problem in </a:t>
            </a:r>
            <a:r>
              <a:rPr kumimoji="1" lang="en-US" altLang="ja-JP" sz="2800" dirty="0" err="1" smtClean="0"/>
              <a:t>Wilsonian</a:t>
            </a:r>
            <a:r>
              <a:rPr kumimoji="1" lang="en-US" altLang="ja-JP" sz="2800" dirty="0" smtClean="0"/>
              <a:t> RG</a:t>
            </a:r>
            <a:endParaRPr kumimoji="1" lang="ja-JP" alt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10116" y="601715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 Aoki, SI PRD</a:t>
            </a:r>
            <a:r>
              <a:rPr lang="en-US" altLang="ja-JP" dirty="0" smtClean="0"/>
              <a:t>(2012</a:t>
            </a:r>
            <a:r>
              <a:rPr lang="en-US" altLang="ja-JP" dirty="0"/>
              <a:t>)]</a:t>
            </a:r>
            <a:endParaRPr kumimoji="1" lang="ja-JP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2" y="1412776"/>
            <a:ext cx="4202204" cy="339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482724"/>
            <a:ext cx="855849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 order to solve the “hierarchy problem” without a special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cancellation like </a:t>
            </a:r>
            <a:r>
              <a:rPr lang="en-US" altLang="ja-JP" sz="2400" dirty="0" err="1" smtClean="0"/>
              <a:t>supersymmetry</a:t>
            </a:r>
            <a:r>
              <a:rPr lang="en-US" altLang="ja-JP" sz="2400" dirty="0" smtClean="0"/>
              <a:t>,</a:t>
            </a:r>
            <a:r>
              <a:rPr kumimoji="1" lang="en-US" altLang="ja-JP" sz="2400" dirty="0" smtClean="0"/>
              <a:t>  we need to control 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(a)  “quadratic divergence” </a:t>
            </a:r>
            <a:r>
              <a:rPr kumimoji="1" lang="en-US" altLang="ja-JP" sz="2400" dirty="0" smtClean="0">
                <a:sym typeface="Wingdings" pitchFamily="2" charset="2"/>
              </a:rPr>
              <a:t> correct </a:t>
            </a:r>
            <a:r>
              <a:rPr kumimoji="1" lang="en-US" altLang="ja-JP" sz="2400" dirty="0" smtClean="0">
                <a:solidFill>
                  <a:schemeClr val="accent1"/>
                </a:solidFill>
                <a:sym typeface="Wingdings" pitchFamily="2" charset="2"/>
              </a:rPr>
              <a:t>boundary condition </a:t>
            </a:r>
            <a:r>
              <a:rPr kumimoji="1" lang="en-US" altLang="ja-JP" sz="2400" dirty="0" smtClean="0">
                <a:sym typeface="Wingdings" pitchFamily="2" charset="2"/>
              </a:rPr>
              <a:t>at Planck</a:t>
            </a:r>
            <a:endParaRPr lang="en-US" altLang="ja-JP" sz="2400" dirty="0"/>
          </a:p>
          <a:p>
            <a:r>
              <a:rPr lang="en-US" altLang="ja-JP" sz="2400" dirty="0" smtClean="0"/>
              <a:t>                The most natural </a:t>
            </a:r>
            <a:r>
              <a:rPr lang="en-US" altLang="ja-JP" sz="2400" dirty="0" err="1" smtClean="0"/>
              <a:t>b.c.</a:t>
            </a:r>
            <a:r>
              <a:rPr lang="en-US" altLang="ja-JP" sz="2400" dirty="0" smtClean="0"/>
              <a:t> is  </a:t>
            </a:r>
            <a:r>
              <a:rPr lang="en-US" altLang="ja-JP" sz="2400" dirty="0" smtClean="0">
                <a:solidFill>
                  <a:srgbClr val="FF0000"/>
                </a:solidFill>
              </a:rPr>
              <a:t>NO MASS TERMS  at Planck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( = classical conformal invariance)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(b) “</a:t>
            </a:r>
            <a:r>
              <a:rPr lang="en-US" altLang="ja-JP" sz="2400" dirty="0" err="1" smtClean="0"/>
              <a:t>radiative</a:t>
            </a:r>
            <a:r>
              <a:rPr lang="en-US" altLang="ja-JP" sz="2400" dirty="0" smtClean="0"/>
              <a:t> corrections</a:t>
            </a:r>
            <a:r>
              <a:rPr lang="en-US" altLang="ja-JP" sz="2400" smtClean="0"/>
              <a:t>” </a:t>
            </a:r>
            <a:r>
              <a:rPr lang="en-US" altLang="ja-JP" sz="2400">
                <a:sym typeface="Wingdings" pitchFamily="2" charset="2"/>
              </a:rPr>
              <a:t> </a:t>
            </a:r>
            <a:r>
              <a:rPr lang="en-US" altLang="ja-JP" sz="2400" smtClean="0">
                <a:sym typeface="Wingdings" pitchFamily="2" charset="2"/>
              </a:rPr>
              <a:t>by </a:t>
            </a:r>
            <a:r>
              <a:rPr lang="en-US" altLang="ja-JP" sz="2400" dirty="0" smtClean="0">
                <a:sym typeface="Wingdings" pitchFamily="2" charset="2"/>
              </a:rPr>
              <a:t>mixing with other relevant operators</a:t>
            </a:r>
            <a:endParaRPr lang="en-US" altLang="ja-JP" sz="2400" dirty="0"/>
          </a:p>
          <a:p>
            <a:r>
              <a:rPr lang="en-US" altLang="ja-JP" sz="2400" dirty="0" smtClean="0"/>
              <a:t> 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No </a:t>
            </a:r>
            <a:r>
              <a:rPr lang="en-US" altLang="ja-JP" sz="2400" dirty="0">
                <a:solidFill>
                  <a:srgbClr val="FF0000"/>
                </a:solidFill>
              </a:rPr>
              <a:t>intermediate scales 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between </a:t>
            </a:r>
            <a:r>
              <a:rPr lang="en-US" altLang="ja-JP" sz="2400" dirty="0"/>
              <a:t>EW (or </a:t>
            </a:r>
            <a:r>
              <a:rPr lang="en-US" altLang="ja-JP" sz="2400" dirty="0" err="1"/>
              <a:t>TeV</a:t>
            </a:r>
            <a:r>
              <a:rPr lang="en-US" altLang="ja-JP" sz="2400" dirty="0"/>
              <a:t>) 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Planck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877" y="4428264"/>
            <a:ext cx="8348055" cy="9541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“Classical conformal theory </a:t>
            </a:r>
            <a:r>
              <a:rPr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 with no intermediate scale”</a:t>
            </a:r>
          </a:p>
          <a:p>
            <a:r>
              <a:rPr lang="en-US" altLang="ja-JP" sz="2800" dirty="0" smtClean="0">
                <a:sym typeface="Wingdings" pitchFamily="2" charset="2"/>
              </a:rPr>
              <a:t>   can be an </a:t>
            </a:r>
            <a:r>
              <a:rPr lang="en-US" altLang="ja-JP" sz="2800" dirty="0">
                <a:sym typeface="Wingdings" pitchFamily="2" charset="2"/>
              </a:rPr>
              <a:t>alternative solution to hierarchy </a:t>
            </a:r>
            <a:r>
              <a:rPr lang="en-US" altLang="ja-JP" sz="2800" dirty="0" smtClean="0">
                <a:sym typeface="Wingdings" pitchFamily="2" charset="2"/>
              </a:rPr>
              <a:t>problem.</a:t>
            </a:r>
            <a:endParaRPr lang="en-US" altLang="ja-JP" sz="2800" dirty="0">
              <a:sym typeface="Wingdings" pitchFamily="2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00192" y="5517232"/>
            <a:ext cx="2236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Bardeen (95)</a:t>
            </a:r>
          </a:p>
          <a:p>
            <a:r>
              <a:rPr lang="en-US" altLang="ja-JP" dirty="0" err="1" smtClean="0"/>
              <a:t>Shaposhnikov</a:t>
            </a:r>
            <a:r>
              <a:rPr lang="en-US" altLang="ja-JP" dirty="0" smtClean="0"/>
              <a:t> (07)</a:t>
            </a:r>
            <a:endParaRPr kumimoji="1" lang="en-US" altLang="ja-JP" dirty="0" smtClean="0"/>
          </a:p>
          <a:p>
            <a:r>
              <a:rPr lang="en-US" altLang="ja-JP" dirty="0" err="1" smtClean="0"/>
              <a:t>Meissner</a:t>
            </a:r>
            <a:r>
              <a:rPr lang="en-US" altLang="ja-JP" dirty="0" smtClean="0"/>
              <a:t> Nicolai (07)</a:t>
            </a:r>
          </a:p>
          <a:p>
            <a:r>
              <a:rPr lang="en-US" altLang="ja-JP" dirty="0" smtClean="0"/>
              <a:t>SI, </a:t>
            </a:r>
            <a:r>
              <a:rPr lang="en-US" altLang="ja-JP" dirty="0" err="1" smtClean="0"/>
              <a:t>Okada,Orikasa</a:t>
            </a:r>
            <a:r>
              <a:rPr lang="en-US" altLang="ja-JP" dirty="0" smtClean="0"/>
              <a:t> (09)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8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704" y="2119065"/>
            <a:ext cx="5595891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Stability of Vacuum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820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639852"/>
            <a:ext cx="679307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Another Hint</a:t>
            </a:r>
            <a:r>
              <a:rPr kumimoji="1" lang="en-US" altLang="ja-JP" sz="2800" dirty="0" smtClean="0"/>
              <a:t> of 126 </a:t>
            </a:r>
            <a:r>
              <a:rPr kumimoji="1" lang="en-US" altLang="ja-JP" sz="2800" dirty="0" err="1" smtClean="0"/>
              <a:t>GeV</a:t>
            </a:r>
            <a:r>
              <a:rPr kumimoji="1" lang="en-US" altLang="ja-JP" sz="2800" dirty="0" smtClean="0"/>
              <a:t> Higgs mass is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Stability bound </a:t>
            </a:r>
            <a:r>
              <a:rPr lang="en-US" altLang="ja-JP" sz="2800" dirty="0" smtClean="0"/>
              <a:t>of the Higgs quartic coupling</a:t>
            </a:r>
            <a:endParaRPr kumimoji="1" lang="ja-JP" altLang="en-US" sz="2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971600" y="2564904"/>
            <a:ext cx="2012659" cy="3672408"/>
            <a:chOff x="59860" y="3389069"/>
            <a:chExt cx="1830848" cy="227072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60" y="3389069"/>
              <a:ext cx="1830848" cy="2270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43608" y="4725144"/>
              <a:ext cx="358775" cy="215900"/>
            </a:xfrm>
            <a:custGeom>
              <a:avLst/>
              <a:gdLst>
                <a:gd name="T0" fmla="*/ 0 w 226"/>
                <a:gd name="T1" fmla="*/ 0 h 136"/>
                <a:gd name="T2" fmla="*/ 2147483647 w 226"/>
                <a:gd name="T3" fmla="*/ 2147483647 h 136"/>
                <a:gd name="T4" fmla="*/ 2147483647 w 226"/>
                <a:gd name="T5" fmla="*/ 0 h 136"/>
                <a:gd name="T6" fmla="*/ 0 60000 65536"/>
                <a:gd name="T7" fmla="*/ 0 60000 65536"/>
                <a:gd name="T8" fmla="*/ 0 60000 65536"/>
                <a:gd name="T9" fmla="*/ 0 w 226"/>
                <a:gd name="T10" fmla="*/ 0 h 136"/>
                <a:gd name="T11" fmla="*/ 226 w 22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36">
                  <a:moveTo>
                    <a:pt x="0" y="0"/>
                  </a:moveTo>
                  <a:cubicBezTo>
                    <a:pt x="26" y="68"/>
                    <a:pt x="52" y="136"/>
                    <a:pt x="90" y="136"/>
                  </a:cubicBezTo>
                  <a:cubicBezTo>
                    <a:pt x="128" y="136"/>
                    <a:pt x="203" y="23"/>
                    <a:pt x="226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779912" y="2867901"/>
            <a:ext cx="4493458" cy="1838672"/>
            <a:chOff x="59860" y="3389069"/>
            <a:chExt cx="1830848" cy="227072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60" y="3389069"/>
              <a:ext cx="1830848" cy="2270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05881" y="4685213"/>
              <a:ext cx="358775" cy="215900"/>
            </a:xfrm>
            <a:custGeom>
              <a:avLst/>
              <a:gdLst>
                <a:gd name="T0" fmla="*/ 0 w 226"/>
                <a:gd name="T1" fmla="*/ 0 h 136"/>
                <a:gd name="T2" fmla="*/ 2147483647 w 226"/>
                <a:gd name="T3" fmla="*/ 2147483647 h 136"/>
                <a:gd name="T4" fmla="*/ 2147483647 w 226"/>
                <a:gd name="T5" fmla="*/ 0 h 136"/>
                <a:gd name="T6" fmla="*/ 0 60000 65536"/>
                <a:gd name="T7" fmla="*/ 0 60000 65536"/>
                <a:gd name="T8" fmla="*/ 0 60000 65536"/>
                <a:gd name="T9" fmla="*/ 0 w 226"/>
                <a:gd name="T10" fmla="*/ 0 h 136"/>
                <a:gd name="T11" fmla="*/ 226 w 22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36">
                  <a:moveTo>
                    <a:pt x="0" y="0"/>
                  </a:moveTo>
                  <a:cubicBezTo>
                    <a:pt x="26" y="68"/>
                    <a:pt x="52" y="136"/>
                    <a:pt x="90" y="136"/>
                  </a:cubicBezTo>
                  <a:cubicBezTo>
                    <a:pt x="128" y="136"/>
                    <a:pt x="203" y="23"/>
                    <a:pt x="226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" name="乗算記号 12"/>
          <p:cNvSpPr/>
          <p:nvPr/>
        </p:nvSpPr>
        <p:spPr>
          <a:xfrm>
            <a:off x="755576" y="2276872"/>
            <a:ext cx="2304256" cy="4176464"/>
          </a:xfrm>
          <a:prstGeom prst="mathMultiply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右矢印 13"/>
          <p:cNvSpPr/>
          <p:nvPr/>
        </p:nvSpPr>
        <p:spPr>
          <a:xfrm>
            <a:off x="6012160" y="4509120"/>
            <a:ext cx="797155" cy="21602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00308"/>
            <a:ext cx="2051786" cy="4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03" y="2169271"/>
            <a:ext cx="2053357" cy="28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矢印コネクタ 17"/>
          <p:cNvCxnSpPr/>
          <p:nvPr/>
        </p:nvCxnSpPr>
        <p:spPr>
          <a:xfrm>
            <a:off x="4985481" y="2564904"/>
            <a:ext cx="162583" cy="12223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80" y="1571339"/>
            <a:ext cx="4966493" cy="6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240867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Higgs potential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21" y="116632"/>
            <a:ext cx="2055490" cy="6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99592" y="1681027"/>
            <a:ext cx="14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RGE @1-loop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60947"/>
            <a:ext cx="543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RGE improved effective potential  for large field (h &gt;&gt; v)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4427984" y="1628799"/>
            <a:ext cx="2664296" cy="628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2257091"/>
            <a:ext cx="15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Already known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139952" y="2113075"/>
            <a:ext cx="0" cy="513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63888" y="2761147"/>
            <a:ext cx="3293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It is related to Higgs mass as   </a:t>
            </a:r>
            <a:endParaRPr kumimoji="1" lang="ja-JP" altLang="en-US" sz="20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49" y="2808472"/>
            <a:ext cx="1010791" cy="30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4005064"/>
            <a:ext cx="2791085" cy="23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コネクタ 13"/>
          <p:cNvCxnSpPr/>
          <p:nvPr/>
        </p:nvCxnSpPr>
        <p:spPr>
          <a:xfrm flipH="1">
            <a:off x="6808353" y="5661248"/>
            <a:ext cx="21389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81830" y="3212976"/>
            <a:ext cx="758957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Higgs mass controls the behavior of Higgs potential at large values of h.</a:t>
            </a:r>
            <a:endParaRPr kumimoji="1" lang="ja-JP" altLang="en-US" sz="20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15" y="877097"/>
            <a:ext cx="1731069" cy="53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82419" y="3862844"/>
            <a:ext cx="6278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This gives two bounds for Higgs mass</a:t>
            </a:r>
          </a:p>
          <a:p>
            <a:r>
              <a:rPr lang="en-US" altLang="ja-JP" sz="2000" dirty="0" smtClean="0"/>
              <a:t>(1)  The quartic coupling does not blow up until UV cut-off.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          M &lt; 180 </a:t>
            </a:r>
            <a:r>
              <a:rPr kumimoji="1" lang="en-US" altLang="ja-JP" sz="2000" dirty="0" err="1" smtClean="0"/>
              <a:t>GeV</a:t>
            </a:r>
            <a:r>
              <a:rPr kumimoji="1" lang="en-US" altLang="ja-JP" sz="2000" dirty="0" smtClean="0"/>
              <a:t>   (</a:t>
            </a:r>
            <a:r>
              <a:rPr lang="en-US" altLang="ja-JP" sz="2000" dirty="0" smtClean="0">
                <a:solidFill>
                  <a:srgbClr val="FF0000"/>
                </a:solidFill>
              </a:rPr>
              <a:t>triviality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bound</a:t>
            </a:r>
            <a:r>
              <a:rPr kumimoji="1" lang="en-US" altLang="ja-JP" sz="2000" dirty="0" smtClean="0"/>
              <a:t>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(2) The quartic coupling does not become negative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until UV cut-off.    (</a:t>
            </a:r>
            <a:r>
              <a:rPr lang="en-US" altLang="ja-JP" sz="2000" dirty="0" smtClean="0">
                <a:solidFill>
                  <a:srgbClr val="FF0000"/>
                </a:solidFill>
              </a:rPr>
              <a:t>Stability bound</a:t>
            </a:r>
            <a:r>
              <a:rPr lang="en-US" altLang="ja-JP" sz="2000" dirty="0" smtClean="0"/>
              <a:t>)</a:t>
            </a:r>
          </a:p>
          <a:p>
            <a:endParaRPr lang="en-US" altLang="ja-JP" sz="2000" dirty="0" smtClean="0"/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M = 125 </a:t>
            </a:r>
            <a:r>
              <a:rPr kumimoji="1" lang="en-US" altLang="ja-JP" sz="2000" dirty="0" err="1" smtClean="0"/>
              <a:t>GeV</a:t>
            </a:r>
            <a:r>
              <a:rPr kumimoji="1" lang="en-US" altLang="ja-JP" sz="2000" dirty="0" smtClean="0"/>
              <a:t> Higgs is very close to the stability bound.</a:t>
            </a:r>
            <a:endParaRPr kumimoji="1" lang="ja-JP" altLang="en-US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55079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125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7" y="3808933"/>
            <a:ext cx="2880320" cy="26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836712"/>
            <a:ext cx="7831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Discovery of Higgs(-like particle) was reported  by CMS and ATLAS groups: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398727"/>
            <a:ext cx="708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 L= 5.2 /</a:t>
            </a:r>
            <a:r>
              <a:rPr lang="en-US" altLang="ja-JP" dirty="0" err="1" smtClean="0"/>
              <a:t>fb</a:t>
            </a:r>
            <a:r>
              <a:rPr lang="en-US" altLang="ja-JP" dirty="0" smtClean="0"/>
              <a:t>  (2011)   + 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8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TeV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</a:t>
            </a:r>
            <a:r>
              <a:rPr kumimoji="1" lang="en-US" altLang="ja-JP" dirty="0" smtClean="0"/>
              <a:t>with L= </a:t>
            </a:r>
            <a:r>
              <a:rPr kumimoji="1" lang="en-US" altLang="ja-JP" dirty="0" smtClean="0">
                <a:solidFill>
                  <a:srgbClr val="FF0000"/>
                </a:solidFill>
              </a:rPr>
              <a:t>5.1 /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fb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for 3 months in 2012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4815" y="1916832"/>
            <a:ext cx="579549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/>
              <a:t>Mh</a:t>
            </a:r>
            <a:r>
              <a:rPr lang="en-US" altLang="ja-JP" sz="2000" b="1" dirty="0" smtClean="0"/>
              <a:t> =  </a:t>
            </a:r>
            <a:r>
              <a:rPr lang="en-US" altLang="ja-JP" sz="2000" b="1" dirty="0" smtClean="0"/>
              <a:t>125.8 </a:t>
            </a:r>
            <a:r>
              <a:rPr lang="en-US" altLang="ja-JP" sz="2000" b="1" dirty="0" smtClean="0"/>
              <a:t>±</a:t>
            </a:r>
            <a:r>
              <a:rPr lang="ja-JP" altLang="en-US" sz="2000" b="1" dirty="0"/>
              <a:t> </a:t>
            </a:r>
            <a:r>
              <a:rPr lang="en-US" altLang="ja-JP" sz="2000" b="1" dirty="0" smtClean="0"/>
              <a:t>0.4 </a:t>
            </a:r>
            <a:r>
              <a:rPr lang="en-US" altLang="ja-JP" sz="2000" b="1" dirty="0" err="1" smtClean="0"/>
              <a:t>GeV</a:t>
            </a:r>
            <a:r>
              <a:rPr lang="en-US" altLang="ja-JP" sz="2000" b="1" dirty="0"/>
              <a:t> </a:t>
            </a:r>
            <a:r>
              <a:rPr lang="en-US" altLang="ja-JP" sz="2000" b="1" dirty="0" smtClean="0"/>
              <a:t>(stat)±</a:t>
            </a:r>
            <a:r>
              <a:rPr lang="ja-JP" altLang="en-US" sz="2000" b="1" dirty="0" smtClean="0"/>
              <a:t> </a:t>
            </a:r>
            <a:r>
              <a:rPr lang="en-US" altLang="ja-JP" sz="2000" b="1" dirty="0"/>
              <a:t>0.4 </a:t>
            </a:r>
            <a:r>
              <a:rPr lang="en-US" altLang="ja-JP" sz="2000" b="1" dirty="0" err="1"/>
              <a:t>GeV</a:t>
            </a:r>
            <a:r>
              <a:rPr lang="en-US" altLang="ja-JP" sz="2000" b="1" dirty="0"/>
              <a:t> </a:t>
            </a:r>
            <a:r>
              <a:rPr lang="en-US" altLang="ja-JP" sz="2000" b="1" dirty="0" smtClean="0"/>
              <a:t>(sys)    </a:t>
            </a:r>
            <a:r>
              <a:rPr lang="en-US" altLang="ja-JP" sz="2000" b="1" dirty="0" smtClean="0"/>
              <a:t>CMS</a:t>
            </a:r>
            <a:endParaRPr lang="en-US" altLang="ja-JP" sz="2000" b="1" dirty="0" smtClean="0"/>
          </a:p>
          <a:p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         </a:t>
            </a:r>
            <a:r>
              <a:rPr kumimoji="1" lang="en-US" altLang="ja-JP" sz="2000" b="1" dirty="0" smtClean="0"/>
              <a:t>126.0 </a:t>
            </a:r>
            <a:r>
              <a:rPr lang="en-US" altLang="ja-JP" sz="2000" b="1" dirty="0" smtClean="0"/>
              <a:t>± </a:t>
            </a:r>
            <a:r>
              <a:rPr lang="en-US" altLang="ja-JP" sz="2000" b="1" dirty="0" smtClean="0"/>
              <a:t>0.4 </a:t>
            </a:r>
            <a:r>
              <a:rPr lang="en-US" altLang="ja-JP" sz="2000" b="1" dirty="0" err="1" smtClean="0"/>
              <a:t>GeV</a:t>
            </a:r>
            <a:r>
              <a:rPr lang="en-US" altLang="ja-JP" sz="2000" b="1" dirty="0" smtClean="0"/>
              <a:t> </a:t>
            </a:r>
            <a:r>
              <a:rPr lang="en-US" altLang="ja-JP" sz="2000" b="1" dirty="0" smtClean="0"/>
              <a:t>(stat)</a:t>
            </a:r>
            <a:r>
              <a:rPr lang="en-US" altLang="ja-JP" sz="2000" b="1" dirty="0" smtClean="0"/>
              <a:t>±</a:t>
            </a:r>
            <a:r>
              <a:rPr lang="ja-JP" altLang="en-US" sz="2000" b="1" dirty="0" smtClean="0"/>
              <a:t> </a:t>
            </a:r>
            <a:r>
              <a:rPr lang="en-US" altLang="ja-JP" sz="2000" b="1" dirty="0"/>
              <a:t>0.4 </a:t>
            </a:r>
            <a:r>
              <a:rPr lang="en-US" altLang="ja-JP" sz="2000" b="1" dirty="0" err="1"/>
              <a:t>GeV</a:t>
            </a:r>
            <a:r>
              <a:rPr lang="en-US" altLang="ja-JP" sz="2000" b="1" dirty="0"/>
              <a:t> </a:t>
            </a:r>
            <a:r>
              <a:rPr lang="en-US" altLang="ja-JP" sz="2000" b="1" dirty="0" smtClean="0"/>
              <a:t>(sys)     </a:t>
            </a:r>
            <a:r>
              <a:rPr lang="en-US" altLang="ja-JP" sz="2000" b="1" dirty="0" smtClean="0"/>
              <a:t>ATLAS</a:t>
            </a:r>
            <a:endParaRPr lang="en-US" altLang="ja-JP" sz="20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9641"/>
            <a:ext cx="3693021" cy="289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59632" y="6444044"/>
            <a:ext cx="219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ATLAS  H </a:t>
            </a:r>
            <a:r>
              <a:rPr kumimoji="1" lang="en-US" altLang="ja-JP" dirty="0" smtClean="0">
                <a:sym typeface="Wingdings" pitchFamily="2" charset="2"/>
              </a:rPr>
              <a:t> 2 gamma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6372036"/>
            <a:ext cx="20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CMS</a:t>
            </a:r>
            <a:r>
              <a:rPr kumimoji="1" lang="en-US" altLang="ja-JP" dirty="0" smtClean="0"/>
              <a:t>  H </a:t>
            </a:r>
            <a:r>
              <a:rPr kumimoji="1" lang="en-US" altLang="ja-JP" dirty="0" smtClean="0">
                <a:sym typeface="Wingdings" pitchFamily="2" charset="2"/>
              </a:rPr>
              <a:t> 2 gamma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88640"/>
            <a:ext cx="477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Brief summary of </a:t>
            </a:r>
            <a:r>
              <a:rPr kumimoji="1" lang="en-US" altLang="ja-JP" sz="2800" dirty="0" smtClean="0">
                <a:solidFill>
                  <a:schemeClr val="accent1"/>
                </a:solidFill>
              </a:rPr>
              <a:t>July 4</a:t>
            </a:r>
            <a:r>
              <a:rPr kumimoji="1" lang="en-US" altLang="ja-JP" sz="2800" baseline="30000" dirty="0" smtClean="0">
                <a:solidFill>
                  <a:schemeClr val="accent1"/>
                </a:solidFill>
              </a:rPr>
              <a:t>th</a:t>
            </a:r>
            <a:r>
              <a:rPr kumimoji="1" lang="en-US" altLang="ja-JP" sz="2800" dirty="0" smtClean="0">
                <a:solidFill>
                  <a:schemeClr val="accent1"/>
                </a:solidFill>
              </a:rPr>
              <a:t> 2012  </a:t>
            </a:r>
            <a:endParaRPr kumimoji="1" lang="ja-JP" altLang="en-US" sz="16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288032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40895" y="2915652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smtClean="0"/>
              <a:t>Now 12.2 /</a:t>
            </a:r>
            <a:r>
              <a:rPr kumimoji="1" lang="en-US" altLang="ja-JP" dirty="0" err="1" smtClean="0"/>
              <a:t>fb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2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9" y="692696"/>
            <a:ext cx="3876234" cy="36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1" y="692696"/>
            <a:ext cx="3932019" cy="36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3568" y="4365104"/>
            <a:ext cx="3893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New physics </a:t>
            </a:r>
            <a:r>
              <a:rPr kumimoji="1" lang="en-US" altLang="ja-JP" sz="2400" dirty="0" smtClean="0"/>
              <a:t>at 10</a:t>
            </a:r>
            <a:r>
              <a:rPr kumimoji="1" lang="en-US" altLang="ja-JP" sz="2400" baseline="30000" dirty="0" smtClean="0"/>
              <a:t>12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GeV</a:t>
            </a:r>
            <a:endParaRPr kumimoji="1" lang="en-US" altLang="ja-JP" sz="2400" dirty="0" smtClean="0"/>
          </a:p>
          <a:p>
            <a:r>
              <a:rPr lang="en-US" altLang="ja-JP" sz="2000" dirty="0" smtClean="0"/>
              <a:t>is necessary to stabilize the vacuum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53325" y="4424918"/>
            <a:ext cx="2651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Flat Higgs potential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/>
              <a:t>at Planck scale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3888" y="116632"/>
            <a:ext cx="736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Why stability bound is important for Planck scale physics?</a:t>
            </a:r>
            <a:endParaRPr kumimoji="1" lang="ja-JP" altLang="en-US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9" y="5274161"/>
            <a:ext cx="7718058" cy="66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084074" y="5950150"/>
            <a:ext cx="419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v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ery sensitive to top quark mass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60672" y="6180982"/>
            <a:ext cx="2173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Elias-</a:t>
            </a:r>
            <a:r>
              <a:rPr kumimoji="1" lang="en-US" altLang="ja-JP" sz="1600" dirty="0" err="1" smtClean="0"/>
              <a:t>Miro</a:t>
            </a:r>
            <a:r>
              <a:rPr kumimoji="1" lang="en-US" altLang="ja-JP" sz="1600" dirty="0" smtClean="0"/>
              <a:t> et.al.(12)</a:t>
            </a:r>
          </a:p>
          <a:p>
            <a:r>
              <a:rPr lang="en-US" altLang="ja-JP" sz="1600" dirty="0" err="1" smtClean="0"/>
              <a:t>Shaposhnikov</a:t>
            </a:r>
            <a:r>
              <a:rPr lang="en-US" altLang="ja-JP" sz="1600" dirty="0" smtClean="0"/>
              <a:t> et.al. (12)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807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1628800"/>
            <a:ext cx="8179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If this                                             is the case ?</a:t>
            </a:r>
            <a:endParaRPr kumimoji="1" lang="ja-JP" altLang="en-US" sz="36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44" y="332656"/>
            <a:ext cx="25062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015995" cy="6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71600" y="4293096"/>
            <a:ext cx="585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Direct window to Planck scale 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32672" y="4944595"/>
            <a:ext cx="287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M.Shaposhnikov</a:t>
            </a:r>
            <a:r>
              <a:rPr kumimoji="1" lang="en-US" altLang="ja-JP" sz="2400" dirty="0" smtClean="0"/>
              <a:t> (07)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57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7704" y="2119065"/>
            <a:ext cx="4397935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Emergence of </a:t>
            </a:r>
          </a:p>
          <a:p>
            <a:r>
              <a:rPr kumimoji="1" lang="en-US" altLang="ja-JP" sz="5400" dirty="0" smtClean="0"/>
              <a:t>Higgs</a:t>
            </a:r>
            <a:r>
              <a:rPr lang="en-US" altLang="ja-JP" sz="5400" dirty="0"/>
              <a:t> </a:t>
            </a:r>
            <a:r>
              <a:rPr lang="en-US" altLang="ja-JP" sz="5400" dirty="0" smtClean="0"/>
              <a:t>potential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629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79" y="1095598"/>
            <a:ext cx="3598389" cy="6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486244" y="980728"/>
            <a:ext cx="1008112" cy="1008112"/>
            <a:chOff x="3275856" y="620688"/>
            <a:chExt cx="1008112" cy="1008112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3275856" y="620688"/>
              <a:ext cx="1008112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3275856" y="692696"/>
              <a:ext cx="944488" cy="9361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5070420" y="1052736"/>
            <a:ext cx="1008112" cy="1008112"/>
            <a:chOff x="4860032" y="692696"/>
            <a:chExt cx="1008112" cy="1008112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4860032" y="692696"/>
              <a:ext cx="1008112" cy="10081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4860032" y="692696"/>
              <a:ext cx="944488" cy="9361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1979712" y="2060848"/>
            <a:ext cx="3095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Hierarchy</a:t>
            </a:r>
          </a:p>
          <a:p>
            <a:r>
              <a:rPr lang="en-US" altLang="ja-JP" sz="2400" dirty="0" smtClean="0"/>
              <a:t>(classical </a:t>
            </a:r>
            <a:r>
              <a:rPr lang="en-US" altLang="ja-JP" sz="2400" dirty="0" err="1" smtClean="0"/>
              <a:t>conformality</a:t>
            </a:r>
            <a:r>
              <a:rPr lang="en-US" altLang="ja-JP" sz="2400" dirty="0" smtClean="0"/>
              <a:t>)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2093947"/>
            <a:ext cx="2573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     Stability</a:t>
            </a:r>
          </a:p>
          <a:p>
            <a:r>
              <a:rPr lang="en-US" altLang="ja-JP" sz="2400" dirty="0" smtClean="0"/>
              <a:t>Vanishing at Planck</a:t>
            </a:r>
            <a:endParaRPr kumimoji="1" lang="en-US" altLang="ja-JP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9592" y="3717032"/>
            <a:ext cx="7326878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LHC experiment implies that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Higgs has a </a:t>
            </a:r>
            <a:r>
              <a:rPr lang="en-US" altLang="ja-JP" sz="3200" dirty="0" smtClean="0">
                <a:solidFill>
                  <a:srgbClr val="FF0000"/>
                </a:solidFill>
              </a:rPr>
              <a:t>flat potential V(H)=0 at Planck</a:t>
            </a:r>
            <a:r>
              <a:rPr lang="en-US" altLang="ja-JP" sz="3200" dirty="0" smtClean="0"/>
              <a:t>.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16632"/>
            <a:ext cx="6235618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Indication of LHC on Higgs potential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91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475656" y="1993331"/>
            <a:ext cx="3768780" cy="3193478"/>
            <a:chOff x="59860" y="3389069"/>
            <a:chExt cx="3768780" cy="319347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60" y="3389069"/>
              <a:ext cx="1830848" cy="2270720"/>
            </a:xfrm>
            <a:prstGeom prst="rect">
              <a:avLst/>
            </a:prstGeom>
            <a:noFill/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1202264" y="4985924"/>
              <a:ext cx="417408" cy="110737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211988" y="6120882"/>
              <a:ext cx="2616652" cy="4616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  <a:latin typeface="Arial" charset="0"/>
                </a:rPr>
                <a:t>Higgs particle</a:t>
              </a:r>
              <a:endParaRPr lang="ja-JP" altLang="en-US" sz="24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75284" y="4524429"/>
              <a:ext cx="524736" cy="416615"/>
            </a:xfrm>
            <a:custGeom>
              <a:avLst/>
              <a:gdLst>
                <a:gd name="T0" fmla="*/ 0 w 226"/>
                <a:gd name="T1" fmla="*/ 0 h 136"/>
                <a:gd name="T2" fmla="*/ 2147483647 w 226"/>
                <a:gd name="T3" fmla="*/ 2147483647 h 136"/>
                <a:gd name="T4" fmla="*/ 2147483647 w 226"/>
                <a:gd name="T5" fmla="*/ 0 h 136"/>
                <a:gd name="T6" fmla="*/ 0 60000 65536"/>
                <a:gd name="T7" fmla="*/ 0 60000 65536"/>
                <a:gd name="T8" fmla="*/ 0 60000 65536"/>
                <a:gd name="T9" fmla="*/ 0 w 226"/>
                <a:gd name="T10" fmla="*/ 0 h 136"/>
                <a:gd name="T11" fmla="*/ 226 w 22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36">
                  <a:moveTo>
                    <a:pt x="0" y="0"/>
                  </a:moveTo>
                  <a:cubicBezTo>
                    <a:pt x="26" y="68"/>
                    <a:pt x="52" y="136"/>
                    <a:pt x="90" y="136"/>
                  </a:cubicBezTo>
                  <a:cubicBezTo>
                    <a:pt x="128" y="136"/>
                    <a:pt x="203" y="23"/>
                    <a:pt x="226" y="0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598389" cy="6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063658" cy="83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カーブ矢印 10"/>
          <p:cNvSpPr/>
          <p:nvPr/>
        </p:nvSpPr>
        <p:spPr>
          <a:xfrm>
            <a:off x="1619672" y="3515808"/>
            <a:ext cx="576064" cy="598565"/>
          </a:xfrm>
          <a:prstGeom prst="curvedRightArrow">
            <a:avLst>
              <a:gd name="adj1" fmla="val 12903"/>
              <a:gd name="adj2" fmla="val 50000"/>
              <a:gd name="adj3" fmla="val 25000"/>
            </a:avLst>
          </a:prstGeom>
          <a:ln w="15875" cmpd="dbl">
            <a:solidFill>
              <a:srgbClr val="00B0F0"/>
            </a:solidFill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1784" y="1993331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Potential minimum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4211960" y="1268760"/>
            <a:ext cx="1008112" cy="306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8980" y="3174532"/>
            <a:ext cx="4022255" cy="9541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Spontaneous Symmetry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Breaking </a:t>
            </a:r>
            <a:endParaRPr kumimoji="1" lang="ja-JP" alt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116632"/>
            <a:ext cx="299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Higgs potential</a:t>
            </a:r>
            <a:endParaRPr kumimoji="1" lang="ja-JP" altLang="en-US" sz="3600" dirty="0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磯 </a:t>
            </a:r>
            <a:r>
              <a:rPr kumimoji="1" lang="en-US" altLang="zh-CN" smtClean="0"/>
              <a:t>@ </a:t>
            </a:r>
            <a:r>
              <a:rPr kumimoji="1" lang="zh-CN" altLang="en-US" smtClean="0"/>
              <a:t>加速器科学研究奨励会</a:t>
            </a:r>
            <a:endParaRPr kumimoji="1" lang="ja-JP" altLang="en-US"/>
          </a:p>
        </p:txBody>
      </p:sp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0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332656"/>
            <a:ext cx="65216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 can </a:t>
            </a:r>
            <a:r>
              <a:rPr lang="en-US" altLang="ja-JP" sz="2800" dirty="0" smtClean="0"/>
              <a:t>we realize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EW symmetry breaking 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kumimoji="1" lang="en-US" altLang="ja-JP" sz="2800" dirty="0" smtClean="0"/>
              <a:t>     from V(H)=0 potential at Planck?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07704" y="2402665"/>
            <a:ext cx="4564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Everything should be </a:t>
            </a:r>
          </a:p>
          <a:p>
            <a:r>
              <a:rPr lang="en-US" altLang="ja-JP" sz="3600" dirty="0" smtClean="0"/>
              <a:t>  </a:t>
            </a:r>
            <a:r>
              <a:rPr lang="en-US" altLang="ja-JP" sz="3600" dirty="0" err="1" smtClean="0"/>
              <a:t>radiatively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generated.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436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57250" y="357188"/>
            <a:ext cx="524085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Two mechanisms of symmetry breaking</a:t>
            </a:r>
            <a:endParaRPr lang="ja-JP" altLang="en-US" sz="2400" b="1" dirty="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2492375"/>
            <a:ext cx="7114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/>
              <a:t>（２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Coleman-Weinberg mechanism (</a:t>
            </a:r>
            <a:r>
              <a:rPr lang="en-US" altLang="ja-JP" sz="2400" dirty="0" err="1" smtClean="0"/>
              <a:t>radiative</a:t>
            </a:r>
            <a:r>
              <a:rPr lang="en-US" altLang="ja-JP" sz="2400" dirty="0" smtClean="0"/>
              <a:t> breaking)</a:t>
            </a:r>
            <a:endParaRPr lang="ja-JP" altLang="en-US" sz="2400" dirty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24317" y="1124744"/>
            <a:ext cx="4028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/>
              <a:t>（１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SSB by negative mass term</a:t>
            </a:r>
            <a:endParaRPr lang="ja-JP" altLang="en-US" sz="2400" dirty="0"/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>
            <a:off x="4500563" y="21336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2124075" y="3573463"/>
            <a:ext cx="6140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tree</a:t>
            </a:r>
          </a:p>
        </p:txBody>
      </p:sp>
      <p:sp>
        <p:nvSpPr>
          <p:cNvPr id="11272" name="Text Box 22"/>
          <p:cNvSpPr txBox="1">
            <a:spLocks noChangeArrowheads="1"/>
          </p:cNvSpPr>
          <p:nvPr/>
        </p:nvSpPr>
        <p:spPr bwMode="auto">
          <a:xfrm>
            <a:off x="3132138" y="3573463"/>
            <a:ext cx="85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1-loop</a:t>
            </a:r>
          </a:p>
        </p:txBody>
      </p:sp>
      <p:pic>
        <p:nvPicPr>
          <p:cNvPr id="1127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1525"/>
            <a:ext cx="23050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773238"/>
            <a:ext cx="1657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916113"/>
            <a:ext cx="23764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2997200"/>
            <a:ext cx="35179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229225"/>
            <a:ext cx="38893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1971675"/>
            <a:ext cx="7921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F836B-93D9-4DD6-97B6-F9094A9E00D3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5929313" y="5786438"/>
            <a:ext cx="285750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図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143248"/>
            <a:ext cx="3076600" cy="38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3995738" y="4797152"/>
            <a:ext cx="229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Higgs mass is given by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948264" y="1916113"/>
            <a:ext cx="792386" cy="442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876256" y="5146327"/>
            <a:ext cx="1080121" cy="694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7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/>
      <p:bldP spid="11272" grpId="0"/>
      <p:bldP spid="2" grpId="0"/>
      <p:bldP spid="3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27" y="2085189"/>
            <a:ext cx="2492641" cy="154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52" y="1581133"/>
            <a:ext cx="2857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28" y="2034074"/>
            <a:ext cx="593513" cy="58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1043608" y="1149085"/>
            <a:ext cx="7056784" cy="3672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00588" y="1181810"/>
            <a:ext cx="490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Coleman-Weinberg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radiative</a:t>
            </a:r>
            <a:r>
              <a:rPr kumimoji="1" lang="en-US" altLang="ja-JP" sz="2400" dirty="0" smtClean="0"/>
              <a:t> breaking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98" y="3645228"/>
            <a:ext cx="3302260" cy="64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445476" y="2157197"/>
            <a:ext cx="3294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Symmetry is broken near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the scale where the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coupling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crosses zero.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1787008" y="3357526"/>
            <a:ext cx="480736" cy="383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1327" y="4257266"/>
            <a:ext cx="358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Dimensional transmutation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5288" y="188640"/>
            <a:ext cx="4614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（</a:t>
            </a:r>
            <a:r>
              <a:rPr lang="en-US" altLang="ja-JP" sz="2400" dirty="0" smtClean="0"/>
              <a:t>2’</a:t>
            </a:r>
            <a:r>
              <a:rPr lang="ja-JP" altLang="en-US" sz="2400" dirty="0" smtClean="0"/>
              <a:t>） </a:t>
            </a:r>
            <a:r>
              <a:rPr lang="en-US" altLang="ja-JP" sz="2400" dirty="0" smtClean="0"/>
              <a:t>RG </a:t>
            </a:r>
            <a:r>
              <a:rPr lang="en-US" altLang="ja-JP" sz="2400" dirty="0" smtClean="0"/>
              <a:t>improved CW mechanisms 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5229200"/>
            <a:ext cx="421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c</a:t>
            </a:r>
            <a:r>
              <a:rPr kumimoji="1" lang="en-US" altLang="ja-JP" sz="2000" dirty="0" smtClean="0"/>
              <a:t>f.   Dimensional transmutation in QCD</a:t>
            </a:r>
            <a:endParaRPr kumimoji="1" lang="ja-JP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19" y="5627824"/>
            <a:ext cx="3699495" cy="79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710997" y="332656"/>
            <a:ext cx="7946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But CW does not work in SM.</a:t>
            </a:r>
          </a:p>
          <a:p>
            <a:r>
              <a:rPr lang="en-US" altLang="ja-JP" sz="2400" dirty="0" smtClean="0"/>
              <a:t>the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large top Yukawa </a:t>
            </a:r>
            <a:r>
              <a:rPr lang="en-US" altLang="ja-JP" sz="2400" dirty="0" smtClean="0"/>
              <a:t>coupling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invalidates the CW </a:t>
            </a:r>
            <a:r>
              <a:rPr lang="en-US" altLang="ja-JP" sz="2400" dirty="0" smtClean="0"/>
              <a:t>mechanism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067944" y="1412032"/>
            <a:ext cx="0" cy="55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339752" y="1968352"/>
            <a:ext cx="393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Extension of SM is necessary !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7540" y="5049180"/>
            <a:ext cx="6390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“Occam’s razor” scenario </a:t>
            </a:r>
          </a:p>
          <a:p>
            <a:r>
              <a:rPr lang="en-US" altLang="ja-JP" sz="2000" dirty="0" smtClean="0"/>
              <a:t>that can explain</a:t>
            </a:r>
            <a:r>
              <a:rPr lang="ja-JP" altLang="en-US" sz="2000" dirty="0" smtClean="0"/>
              <a:t>　　　　　　・</a:t>
            </a:r>
            <a:r>
              <a:rPr lang="en-US" altLang="ja-JP" sz="2000" dirty="0" smtClean="0"/>
              <a:t> 126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 Higgs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        </a:t>
            </a:r>
            <a:r>
              <a:rPr kumimoji="1" lang="ja-JP" altLang="en-US" sz="2000" dirty="0" smtClean="0"/>
              <a:t>　　　　　　　　　　 ・ </a:t>
            </a:r>
            <a:r>
              <a:rPr kumimoji="1" lang="en-US" altLang="ja-JP" sz="2000" dirty="0" smtClean="0"/>
              <a:t>hierarchy problem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        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</a:t>
            </a:r>
            <a:r>
              <a:rPr lang="ja-JP" altLang="en-US" sz="2000" dirty="0" smtClean="0"/>
              <a:t>・ </a:t>
            </a:r>
            <a:r>
              <a:rPr lang="en-US" altLang="ja-JP" sz="2000" dirty="0" smtClean="0"/>
              <a:t>ν oscillation, baryon asymmetry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584165"/>
            <a:ext cx="724089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(B-L) extension </a:t>
            </a:r>
            <a:r>
              <a:rPr kumimoji="1" lang="en-US" altLang="ja-JP" sz="2400" dirty="0" smtClean="0"/>
              <a:t>of SM with </a:t>
            </a:r>
            <a:r>
              <a:rPr lang="en-US" altLang="ja-JP" sz="2400" dirty="0" smtClean="0">
                <a:solidFill>
                  <a:schemeClr val="tx2"/>
                </a:solidFill>
              </a:rPr>
              <a:t>flat Higgs potential at Planck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1220551" y="3717032"/>
            <a:ext cx="15121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SM</a:t>
            </a:r>
            <a:endParaRPr kumimoji="1" lang="ja-JP" altLang="en-US" sz="4000" dirty="0"/>
          </a:p>
        </p:txBody>
      </p:sp>
      <p:sp>
        <p:nvSpPr>
          <p:cNvPr id="7" name="加算記号 6"/>
          <p:cNvSpPr/>
          <p:nvPr/>
        </p:nvSpPr>
        <p:spPr>
          <a:xfrm>
            <a:off x="3020751" y="3933056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28863" y="3392996"/>
            <a:ext cx="2808312" cy="16561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B-L  sector</a:t>
            </a: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lang="en-US" altLang="ja-JP" sz="2400" dirty="0" smtClean="0">
                <a:solidFill>
                  <a:schemeClr val="tx1"/>
                </a:solidFill>
              </a:rPr>
              <a:t>U(1)B-L gauge</a:t>
            </a: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・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SM singlet scalar φ</a:t>
            </a: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lang="en-US" altLang="ja-JP" sz="2400" dirty="0" smtClean="0">
                <a:solidFill>
                  <a:schemeClr val="tx1"/>
                </a:solidFill>
              </a:rPr>
              <a:t>Right-handed ν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71444" y="3717032"/>
            <a:ext cx="20650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 Okada, Y </a:t>
            </a:r>
            <a:r>
              <a:rPr kumimoji="1" lang="en-US" altLang="ja-JP" dirty="0" err="1" smtClean="0"/>
              <a:t>Orikasa</a:t>
            </a:r>
            <a:r>
              <a:rPr kumimoji="1" lang="en-US" altLang="ja-JP" dirty="0" smtClean="0"/>
              <a:t>,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&amp; </a:t>
            </a:r>
            <a:r>
              <a:rPr kumimoji="1" lang="en-US" altLang="ja-JP" dirty="0" smtClean="0"/>
              <a:t>SI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kumimoji="1" lang="en-US" altLang="ja-JP" dirty="0" smtClean="0"/>
              <a:t>   0902.4050 (PLB)</a:t>
            </a:r>
          </a:p>
          <a:p>
            <a:r>
              <a:rPr kumimoji="1" lang="en-US" altLang="ja-JP" dirty="0" smtClean="0"/>
              <a:t>   0909.0128 (PRD)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1011.4769 (PRD)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1210.2848(PTEP)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7175" y="1968352"/>
            <a:ext cx="21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Meissner</a:t>
            </a:r>
            <a:r>
              <a:rPr kumimoji="1" lang="en-US" altLang="ja-JP" dirty="0" smtClean="0"/>
              <a:t> Nicolai (07)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00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683568" y="1124744"/>
            <a:ext cx="4103687" cy="2522538"/>
            <a:chOff x="900113" y="908050"/>
            <a:chExt cx="4103687" cy="2522538"/>
          </a:xfrm>
        </p:grpSpPr>
        <p:pic>
          <p:nvPicPr>
            <p:cNvPr id="3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0113" y="908050"/>
              <a:ext cx="4103687" cy="252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1042988" y="2276475"/>
              <a:ext cx="360362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042988" y="3070225"/>
              <a:ext cx="360362" cy="2873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995738" y="908050"/>
              <a:ext cx="936625" cy="3603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12079" y="188640"/>
            <a:ext cx="788831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Model: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(B-L) extension </a:t>
            </a:r>
            <a:r>
              <a:rPr kumimoji="1" lang="en-US" altLang="ja-JP" sz="2400" dirty="0" smtClean="0"/>
              <a:t>of SM with </a:t>
            </a:r>
            <a:r>
              <a:rPr lang="en-US" altLang="ja-JP" sz="2400" dirty="0">
                <a:solidFill>
                  <a:schemeClr val="tx2"/>
                </a:solidFill>
              </a:rPr>
              <a:t>R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ight </a:t>
            </a:r>
            <a:r>
              <a:rPr lang="en-US" altLang="ja-JP" sz="2400" dirty="0">
                <a:solidFill>
                  <a:schemeClr val="tx2"/>
                </a:solidFill>
              </a:rPr>
              <a:t>H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anded </a:t>
            </a:r>
            <a:r>
              <a:rPr lang="en-US" altLang="ja-JP" sz="2400" dirty="0">
                <a:solidFill>
                  <a:schemeClr val="tx2"/>
                </a:solidFill>
              </a:rPr>
              <a:t>N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eutrinos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1455" y="4005064"/>
            <a:ext cx="6726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B-L</a:t>
            </a:r>
            <a:r>
              <a:rPr lang="en-US" altLang="ja-JP" sz="2000" dirty="0" smtClean="0"/>
              <a:t> is the only anomaly free</a:t>
            </a:r>
            <a:r>
              <a:rPr kumimoji="1" lang="en-US" altLang="ja-JP" sz="2000" dirty="0" smtClean="0"/>
              <a:t> global symmetry in SM.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[</a:t>
            </a:r>
            <a:r>
              <a:rPr lang="en-US" altLang="ja-JP" sz="2000" dirty="0" smtClean="0"/>
              <a:t>U(1)</a:t>
            </a:r>
            <a:r>
              <a:rPr lang="en-US" altLang="ja-JP" sz="2000" baseline="-25000" dirty="0" smtClean="0"/>
              <a:t>B-L</a:t>
            </a:r>
            <a:r>
              <a:rPr lang="en-US" altLang="ja-JP" sz="2000" dirty="0" smtClean="0"/>
              <a:t>]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  is anomaly free  if we have </a:t>
            </a:r>
            <a:r>
              <a:rPr lang="en-US" altLang="ja-JP" sz="2000" dirty="0" smtClean="0">
                <a:solidFill>
                  <a:srgbClr val="FF0000"/>
                </a:solidFill>
              </a:rPr>
              <a:t>right handed fermion</a:t>
            </a:r>
            <a:r>
              <a:rPr lang="en-US" altLang="ja-JP" sz="2000" dirty="0" smtClean="0"/>
              <a:t>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B-L gauge symmetry is broken by </a:t>
            </a:r>
            <a:r>
              <a:rPr lang="en-US" altLang="ja-JP" sz="2000" dirty="0" err="1" smtClean="0"/>
              <a:t>vev</a:t>
            </a:r>
            <a:r>
              <a:rPr lang="en-US" altLang="ja-JP" sz="2000" dirty="0" smtClean="0"/>
              <a:t> of an </a:t>
            </a:r>
            <a:r>
              <a:rPr lang="en-US" altLang="ja-JP" sz="2000" dirty="0" smtClean="0">
                <a:solidFill>
                  <a:srgbClr val="FF0000"/>
                </a:solidFill>
              </a:rPr>
              <a:t>additional scalar</a:t>
            </a:r>
            <a:r>
              <a:rPr lang="en-US" altLang="ja-JP" sz="2000" dirty="0" smtClean="0"/>
              <a:t>. </a:t>
            </a:r>
            <a:endParaRPr kumimoji="1" lang="ja-JP" altLang="en-US" sz="2000" dirty="0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34" y="6068590"/>
            <a:ext cx="11493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7940" y="6089228"/>
            <a:ext cx="12969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6480622" y="59038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0759" y="5543450"/>
            <a:ext cx="12588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1347" y="5543450"/>
            <a:ext cx="9890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5796136" y="5132486"/>
            <a:ext cx="230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See-saw mechanism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5876"/>
            <a:ext cx="4176464" cy="62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5580112" y="2989992"/>
            <a:ext cx="183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</a:t>
            </a:r>
            <a:r>
              <a:rPr lang="en-US" altLang="ja-JP" dirty="0"/>
              <a:t> </a:t>
            </a:r>
            <a:r>
              <a:rPr kumimoji="1" lang="en-US" altLang="ja-JP" dirty="0" smtClean="0"/>
              <a:t>  Higgs doublet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26" y="3347700"/>
            <a:ext cx="257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904601" y="3347700"/>
            <a:ext cx="222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B-L sector  scalar field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80112" y="1304925"/>
            <a:ext cx="2228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 Okada, Y </a:t>
            </a:r>
            <a:r>
              <a:rPr kumimoji="1" lang="en-US" altLang="ja-JP" dirty="0" err="1" smtClean="0"/>
              <a:t>Orikasa</a:t>
            </a:r>
            <a:r>
              <a:rPr kumimoji="1" lang="en-US" altLang="ja-JP" dirty="0" smtClean="0"/>
              <a:t>, SI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PLB676(09)81,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PRD80(09)115007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PRD83(11)093011</a:t>
            </a:r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6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7844"/>
            <a:ext cx="3592873" cy="39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19" y="1797844"/>
            <a:ext cx="5156699" cy="34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260648"/>
            <a:ext cx="310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Production of SM Higgs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22" y="3284984"/>
            <a:ext cx="3392798" cy="220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687582" y="6379523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504" y="188640"/>
            <a:ext cx="622061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Flat Higgs potential at Planck scale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57" y="1025866"/>
            <a:ext cx="520315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直線コネクタ 21"/>
          <p:cNvCxnSpPr/>
          <p:nvPr/>
        </p:nvCxnSpPr>
        <p:spPr>
          <a:xfrm>
            <a:off x="1574774" y="1025866"/>
            <a:ext cx="1008112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574774" y="1025866"/>
            <a:ext cx="1008112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175174" y="1025866"/>
            <a:ext cx="1008112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5175174" y="1025866"/>
            <a:ext cx="1008112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302966" y="1025866"/>
            <a:ext cx="1008112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3302966" y="1025866"/>
            <a:ext cx="1008112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351515" y="1840315"/>
            <a:ext cx="1454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lassically</a:t>
            </a:r>
          </a:p>
          <a:p>
            <a:r>
              <a:rPr lang="en-US" altLang="ja-JP" sz="2400" dirty="0" smtClean="0"/>
              <a:t>conformal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58950" y="185395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126 </a:t>
            </a:r>
            <a:r>
              <a:rPr lang="en-US" altLang="ja-JP" sz="2400" dirty="0" err="1" smtClean="0"/>
              <a:t>GeV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88024" y="2024982"/>
            <a:ext cx="379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</a:rPr>
              <a:t>k</a:t>
            </a:r>
            <a:r>
              <a:rPr kumimoji="1" lang="en-US" altLang="ja-JP" sz="2800" dirty="0" smtClean="0">
                <a:solidFill>
                  <a:srgbClr val="00B050"/>
                </a:solidFill>
              </a:rPr>
              <a:t>ey to relate EW and </a:t>
            </a:r>
            <a:r>
              <a:rPr kumimoji="1" lang="en-US" altLang="ja-JP" sz="2800" dirty="0" err="1" smtClean="0">
                <a:solidFill>
                  <a:srgbClr val="00B050"/>
                </a:solidFill>
              </a:rPr>
              <a:t>TeV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5679230" y="1745946"/>
            <a:ext cx="0" cy="2160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矢印 19"/>
          <p:cNvSpPr/>
          <p:nvPr/>
        </p:nvSpPr>
        <p:spPr>
          <a:xfrm>
            <a:off x="3699862" y="2423635"/>
            <a:ext cx="314418" cy="492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74" y="3598535"/>
            <a:ext cx="401018" cy="4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6" y="3598535"/>
            <a:ext cx="3762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41" y="4589135"/>
            <a:ext cx="3208865" cy="4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17444" y="3539867"/>
            <a:ext cx="190665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CW mechanism </a:t>
            </a:r>
          </a:p>
          <a:p>
            <a:r>
              <a:rPr lang="en-US" altLang="ja-JP" sz="2000" b="1" dirty="0" smtClean="0"/>
              <a:t>in B-L sector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2280" y="480515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Planck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76056" y="4805159"/>
            <a:ext cx="5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TeV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2338" y="5618497"/>
            <a:ext cx="783207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B-L can be broken by CW mechanism at </a:t>
            </a:r>
            <a:r>
              <a:rPr kumimoji="1" lang="en-US" altLang="ja-JP" sz="3200" dirty="0" err="1" smtClean="0"/>
              <a:t>TeV</a:t>
            </a:r>
            <a:r>
              <a:rPr kumimoji="1" lang="en-US" altLang="ja-JP" sz="3200" dirty="0" smtClean="0"/>
              <a:t>.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63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2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31" y="2924944"/>
            <a:ext cx="3983533" cy="52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9568" y="116632"/>
            <a:ext cx="7310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How about EWSB ?</a:t>
            </a:r>
          </a:p>
          <a:p>
            <a:r>
              <a:rPr lang="en-US" altLang="ja-JP" sz="2800" dirty="0" smtClean="0"/>
              <a:t>Can the small scalar mixing be realized naturally?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2492896"/>
            <a:ext cx="7154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</a:rPr>
              <a:t>Radiative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ly</a:t>
            </a:r>
            <a:r>
              <a:rPr lang="en-US" altLang="ja-JP" sz="2800" dirty="0" smtClean="0">
                <a:solidFill>
                  <a:srgbClr val="FF0000"/>
                </a:solidFill>
              </a:rPr>
              <a:t> generated scalar mixing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λ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mix</a:t>
            </a:r>
            <a:r>
              <a:rPr lang="en-US" altLang="ja-JP" sz="2800" dirty="0" smtClean="0">
                <a:solidFill>
                  <a:srgbClr val="FF0000"/>
                </a:solidFill>
              </a:rPr>
              <a:t> in V(H)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trigger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s EWSB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635896" y="1200316"/>
            <a:ext cx="288032" cy="644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1880" y="1916832"/>
            <a:ext cx="77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YES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7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19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74701"/>
            <a:ext cx="419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61" y="1765200"/>
            <a:ext cx="20764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08026"/>
            <a:ext cx="30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887019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********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495156" y="1574701"/>
            <a:ext cx="2011955" cy="809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7133"/>
            <a:ext cx="3086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1" y="5132437"/>
            <a:ext cx="4733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56" y="3244974"/>
            <a:ext cx="314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195638"/>
            <a:ext cx="638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39" y="3160390"/>
            <a:ext cx="200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5120188" y="32849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********</a:t>
            </a:r>
            <a:endParaRPr kumimoji="1" lang="ja-JP" alt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3250"/>
            <a:ext cx="200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29568" y="116632"/>
            <a:ext cx="572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Why is small negative 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λ</a:t>
            </a:r>
            <a:r>
              <a:rPr lang="en-US" altLang="ja-JP" sz="2800" baseline="-25000" dirty="0" err="1" smtClean="0"/>
              <a:t>mix</a:t>
            </a:r>
            <a:r>
              <a:rPr lang="en-US" altLang="ja-JP" sz="2800" dirty="0" smtClean="0"/>
              <a:t> generated?</a:t>
            </a:r>
            <a:endParaRPr kumimoji="1" lang="ja-JP" altLang="en-US" sz="28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6300192" y="4403198"/>
            <a:ext cx="1677486" cy="335878"/>
            <a:chOff x="6088187" y="1484784"/>
            <a:chExt cx="2582946" cy="576064"/>
          </a:xfrm>
        </p:grpSpPr>
        <p:sp>
          <p:nvSpPr>
            <p:cNvPr id="25" name="円/楕円 24"/>
            <p:cNvSpPr/>
            <p:nvPr/>
          </p:nvSpPr>
          <p:spPr>
            <a:xfrm>
              <a:off x="7092280" y="1484784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6088187" y="1620976"/>
              <a:ext cx="1002789" cy="303679"/>
            </a:xfrm>
            <a:custGeom>
              <a:avLst/>
              <a:gdLst>
                <a:gd name="connsiteX0" fmla="*/ 0 w 2456597"/>
                <a:gd name="connsiteY0" fmla="*/ 573206 h 600502"/>
                <a:gd name="connsiteX1" fmla="*/ 450376 w 2456597"/>
                <a:gd name="connsiteY1" fmla="*/ 0 h 600502"/>
                <a:gd name="connsiteX2" fmla="*/ 887105 w 2456597"/>
                <a:gd name="connsiteY2" fmla="*/ 573206 h 600502"/>
                <a:gd name="connsiteX3" fmla="*/ 1282890 w 2456597"/>
                <a:gd name="connsiteY3" fmla="*/ 27296 h 600502"/>
                <a:gd name="connsiteX4" fmla="*/ 1678675 w 2456597"/>
                <a:gd name="connsiteY4" fmla="*/ 600502 h 600502"/>
                <a:gd name="connsiteX5" fmla="*/ 2074460 w 2456597"/>
                <a:gd name="connsiteY5" fmla="*/ 27296 h 600502"/>
                <a:gd name="connsiteX6" fmla="*/ 2456597 w 2456597"/>
                <a:gd name="connsiteY6" fmla="*/ 382138 h 6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6597" h="600502">
                  <a:moveTo>
                    <a:pt x="0" y="573206"/>
                  </a:moveTo>
                  <a:cubicBezTo>
                    <a:pt x="151262" y="286603"/>
                    <a:pt x="302525" y="0"/>
                    <a:pt x="450376" y="0"/>
                  </a:cubicBezTo>
                  <a:cubicBezTo>
                    <a:pt x="598227" y="0"/>
                    <a:pt x="748353" y="568657"/>
                    <a:pt x="887105" y="573206"/>
                  </a:cubicBezTo>
                  <a:cubicBezTo>
                    <a:pt x="1025857" y="577755"/>
                    <a:pt x="1150962" y="22747"/>
                    <a:pt x="1282890" y="27296"/>
                  </a:cubicBezTo>
                  <a:cubicBezTo>
                    <a:pt x="1414818" y="31845"/>
                    <a:pt x="1546747" y="600502"/>
                    <a:pt x="1678675" y="600502"/>
                  </a:cubicBezTo>
                  <a:cubicBezTo>
                    <a:pt x="1810603" y="600502"/>
                    <a:pt x="1944806" y="63690"/>
                    <a:pt x="2074460" y="27296"/>
                  </a:cubicBezTo>
                  <a:cubicBezTo>
                    <a:pt x="2204114" y="-9098"/>
                    <a:pt x="2330355" y="186520"/>
                    <a:pt x="2456597" y="38213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7668344" y="1628800"/>
              <a:ext cx="1002789" cy="303679"/>
            </a:xfrm>
            <a:custGeom>
              <a:avLst/>
              <a:gdLst>
                <a:gd name="connsiteX0" fmla="*/ 0 w 2456597"/>
                <a:gd name="connsiteY0" fmla="*/ 573206 h 600502"/>
                <a:gd name="connsiteX1" fmla="*/ 450376 w 2456597"/>
                <a:gd name="connsiteY1" fmla="*/ 0 h 600502"/>
                <a:gd name="connsiteX2" fmla="*/ 887105 w 2456597"/>
                <a:gd name="connsiteY2" fmla="*/ 573206 h 600502"/>
                <a:gd name="connsiteX3" fmla="*/ 1282890 w 2456597"/>
                <a:gd name="connsiteY3" fmla="*/ 27296 h 600502"/>
                <a:gd name="connsiteX4" fmla="*/ 1678675 w 2456597"/>
                <a:gd name="connsiteY4" fmla="*/ 600502 h 600502"/>
                <a:gd name="connsiteX5" fmla="*/ 2074460 w 2456597"/>
                <a:gd name="connsiteY5" fmla="*/ 27296 h 600502"/>
                <a:gd name="connsiteX6" fmla="*/ 2456597 w 2456597"/>
                <a:gd name="connsiteY6" fmla="*/ 382138 h 6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6597" h="600502">
                  <a:moveTo>
                    <a:pt x="0" y="573206"/>
                  </a:moveTo>
                  <a:cubicBezTo>
                    <a:pt x="151262" y="286603"/>
                    <a:pt x="302525" y="0"/>
                    <a:pt x="450376" y="0"/>
                  </a:cubicBezTo>
                  <a:cubicBezTo>
                    <a:pt x="598227" y="0"/>
                    <a:pt x="748353" y="568657"/>
                    <a:pt x="887105" y="573206"/>
                  </a:cubicBezTo>
                  <a:cubicBezTo>
                    <a:pt x="1025857" y="577755"/>
                    <a:pt x="1150962" y="22747"/>
                    <a:pt x="1282890" y="27296"/>
                  </a:cubicBezTo>
                  <a:cubicBezTo>
                    <a:pt x="1414818" y="31845"/>
                    <a:pt x="1546747" y="600502"/>
                    <a:pt x="1678675" y="600502"/>
                  </a:cubicBezTo>
                  <a:cubicBezTo>
                    <a:pt x="1810603" y="600502"/>
                    <a:pt x="1944806" y="63690"/>
                    <a:pt x="2074460" y="27296"/>
                  </a:cubicBezTo>
                  <a:cubicBezTo>
                    <a:pt x="2204114" y="-9098"/>
                    <a:pt x="2330355" y="186520"/>
                    <a:pt x="2456597" y="382138"/>
                  </a:cubicBezTo>
                </a:path>
              </a:pathLst>
            </a:custGeom>
            <a:noFill/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37"/>
          <p:cNvSpPr txBox="1"/>
          <p:nvPr/>
        </p:nvSpPr>
        <p:spPr>
          <a:xfrm>
            <a:off x="7642579" y="410587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U(1)_Y</a:t>
            </a:r>
            <a:endParaRPr kumimoji="1" lang="ja-JP" altLang="en-US" dirty="0"/>
          </a:p>
        </p:txBody>
      </p:sp>
      <p:sp>
        <p:nvSpPr>
          <p:cNvPr id="23" name="テキスト ボックス 36"/>
          <p:cNvSpPr txBox="1"/>
          <p:nvPr/>
        </p:nvSpPr>
        <p:spPr>
          <a:xfrm>
            <a:off x="5592184" y="4105874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U(1)_(B-L)</a:t>
            </a:r>
            <a:endParaRPr kumimoji="1" lang="ja-JP" altLang="en-US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574603" cy="32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矢印 6"/>
          <p:cNvSpPr/>
          <p:nvPr/>
        </p:nvSpPr>
        <p:spPr>
          <a:xfrm>
            <a:off x="3059832" y="4168127"/>
            <a:ext cx="216024" cy="964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4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6" y="836712"/>
            <a:ext cx="3983533" cy="52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5" y="2132856"/>
            <a:ext cx="2693758" cy="91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30" y="3040416"/>
            <a:ext cx="2334366" cy="8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4280520" y="2348880"/>
            <a:ext cx="4692947" cy="3002662"/>
            <a:chOff x="4280520" y="3594690"/>
            <a:chExt cx="4692947" cy="30026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520" y="3594690"/>
              <a:ext cx="4692947" cy="300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996" y="4499967"/>
              <a:ext cx="1190625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114" y="4416463"/>
              <a:ext cx="135255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角丸四角形 7"/>
            <p:cNvSpPr/>
            <p:nvPr/>
          </p:nvSpPr>
          <p:spPr>
            <a:xfrm>
              <a:off x="5278996" y="4416463"/>
              <a:ext cx="2749388" cy="727802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76056" y="3861048"/>
              <a:ext cx="324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Running of Scalar mixing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278996" y="5398928"/>
              <a:ext cx="157863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s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mall negative 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矢印コネクタ 11"/>
            <p:cNvCxnSpPr>
              <a:stCxn id="10" idx="1"/>
            </p:cNvCxnSpPr>
            <p:nvPr/>
          </p:nvCxnSpPr>
          <p:spPr>
            <a:xfrm flipH="1">
              <a:off x="4932040" y="5583594"/>
              <a:ext cx="346956" cy="7765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5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8" y="3011640"/>
            <a:ext cx="5229225" cy="32480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5536" y="241484"/>
            <a:ext cx="362798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Prediction of the model</a:t>
            </a:r>
            <a:endParaRPr kumimoji="1" lang="ja-JP" altLang="en-US" sz="2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1124744"/>
            <a:ext cx="87129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In </a:t>
            </a:r>
            <a:r>
              <a:rPr lang="en-US" altLang="ja-JP" sz="2800" dirty="0"/>
              <a:t>order to realize </a:t>
            </a:r>
            <a:r>
              <a:rPr lang="en-US" altLang="ja-JP" sz="2800" dirty="0" smtClean="0">
                <a:solidFill>
                  <a:srgbClr val="FF0000"/>
                </a:solidFill>
              </a:rPr>
              <a:t>EWSB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at 246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2800" dirty="0" smtClean="0"/>
              <a:t>,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 </a:t>
            </a:r>
            <a:endParaRPr lang="en-US" altLang="ja-JP" sz="2800" dirty="0" smtClean="0"/>
          </a:p>
          <a:p>
            <a:r>
              <a:rPr lang="en-US" altLang="ja-JP" sz="2800" dirty="0" smtClean="0"/>
              <a:t>B-L scale must be around </a:t>
            </a:r>
            <a:r>
              <a:rPr lang="en-US" altLang="ja-JP" sz="2800" dirty="0" err="1" smtClean="0"/>
              <a:t>TeV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(for a typical value of </a:t>
            </a:r>
            <a:r>
              <a:rPr lang="en-US" altLang="ja-JP" sz="2800" dirty="0"/>
              <a:t>α</a:t>
            </a:r>
            <a:r>
              <a:rPr lang="en-US" altLang="ja-JP" sz="2800" baseline="-25000" dirty="0" smtClean="0"/>
              <a:t>B-L </a:t>
            </a:r>
            <a:r>
              <a:rPr lang="en-US" altLang="ja-JP" sz="2800" dirty="0" smtClean="0"/>
              <a:t>). 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4418684" y="6113754"/>
            <a:ext cx="3106985" cy="500062"/>
            <a:chOff x="4427984" y="3955529"/>
            <a:chExt cx="3090862" cy="500062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955529"/>
              <a:ext cx="2876550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221" y="4274616"/>
              <a:ext cx="428625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" name="図 46" descr="txp_fi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787" y="4862915"/>
            <a:ext cx="954420" cy="2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5082341" y="4450986"/>
            <a:ext cx="46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ILC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43" name="テキスト ボックス 22"/>
          <p:cNvSpPr txBox="1">
            <a:spLocks noChangeArrowheads="1"/>
          </p:cNvSpPr>
          <p:nvPr/>
        </p:nvSpPr>
        <p:spPr bwMode="auto">
          <a:xfrm>
            <a:off x="3809429" y="3140968"/>
            <a:ext cx="1575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LHC reach</a:t>
            </a:r>
            <a:r>
              <a:rPr lang="ja-JP" altLang="en-US" sz="1600" dirty="0"/>
              <a:t>　</a:t>
            </a:r>
            <a:endParaRPr lang="en-US" altLang="ja-JP" sz="1600" dirty="0" smtClean="0"/>
          </a:p>
          <a:p>
            <a:r>
              <a:rPr lang="en-US" altLang="ja-JP" sz="1600" dirty="0" smtClean="0"/>
              <a:t>14 </a:t>
            </a:r>
            <a:r>
              <a:rPr lang="en-US" altLang="ja-JP" sz="1600" dirty="0" err="1"/>
              <a:t>TeV</a:t>
            </a:r>
            <a:r>
              <a:rPr lang="en-US" altLang="ja-JP" sz="1600" dirty="0"/>
              <a:t>  100 </a:t>
            </a:r>
            <a:r>
              <a:rPr lang="en-US" altLang="ja-JP" sz="1600" dirty="0" err="1"/>
              <a:t>fb</a:t>
            </a:r>
            <a:r>
              <a:rPr lang="en-US" altLang="ja-JP" sz="1600" dirty="0"/>
              <a:t> </a:t>
            </a:r>
            <a:r>
              <a:rPr lang="en-US" altLang="ja-JP" sz="1600" baseline="30000" dirty="0"/>
              <a:t>-1</a:t>
            </a:r>
            <a:endParaRPr lang="ja-JP" altLang="en-US" sz="16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8" y="2454187"/>
            <a:ext cx="8096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9" y="3123061"/>
            <a:ext cx="1117376" cy="41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996952"/>
            <a:ext cx="1800199" cy="65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53" y="4033626"/>
            <a:ext cx="752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00" y="3983552"/>
            <a:ext cx="2374422" cy="71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92" y="4867346"/>
            <a:ext cx="2247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0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4852"/>
            <a:ext cx="8109935" cy="7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116632"/>
            <a:ext cx="48990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Stability bound in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 scale B-L model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6012160" y="980727"/>
            <a:ext cx="1656184" cy="720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8064" y="1700808"/>
            <a:ext cx="31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 extra positive term is added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7380312" y="2070140"/>
            <a:ext cx="0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44208" y="2814027"/>
            <a:ext cx="2041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Lower the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tability bound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2" y="2708920"/>
            <a:ext cx="5694310" cy="36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30129" y="3571275"/>
            <a:ext cx="159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Stability bound</a:t>
            </a:r>
          </a:p>
          <a:p>
            <a:r>
              <a:rPr lang="en-US" altLang="ja-JP" dirty="0" smtClean="0"/>
              <a:t>In SM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030129" y="2924944"/>
            <a:ext cx="229503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717" y="2546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Summary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922" y="548680"/>
            <a:ext cx="866673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400" dirty="0" smtClean="0"/>
              <a:t>126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Higgs </a:t>
            </a:r>
            <a:r>
              <a:rPr lang="en-US" altLang="ja-JP" sz="2400" dirty="0"/>
              <a:t>=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border of the stability bound </a:t>
            </a:r>
            <a:r>
              <a:rPr lang="en-US" altLang="ja-JP" sz="2400" dirty="0" smtClean="0"/>
              <a:t>of SM vacuum.</a:t>
            </a:r>
          </a:p>
          <a:p>
            <a:r>
              <a:rPr lang="en-US" altLang="ja-JP" sz="2400" dirty="0" smtClean="0"/>
              <a:t>     </a:t>
            </a:r>
            <a:r>
              <a:rPr lang="en-US" altLang="ja-JP" sz="2400" dirty="0" smtClean="0">
                <a:sym typeface="Wingdings" pitchFamily="2" charset="2"/>
              </a:rPr>
              <a:t> Direct window</a:t>
            </a:r>
            <a:r>
              <a:rPr lang="en-US" altLang="ja-JP" sz="2400" dirty="0" smtClean="0"/>
              <a:t> to Planck scale 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dirty="0" smtClean="0"/>
              <a:t>  </a:t>
            </a:r>
            <a:r>
              <a:rPr lang="en-US" altLang="ja-JP" sz="2400" dirty="0">
                <a:solidFill>
                  <a:srgbClr val="FF0000"/>
                </a:solidFill>
              </a:rPr>
              <a:t>F</a:t>
            </a:r>
            <a:r>
              <a:rPr lang="en-US" altLang="ja-JP" sz="2400" dirty="0" smtClean="0">
                <a:solidFill>
                  <a:srgbClr val="FF0000"/>
                </a:solidFill>
              </a:rPr>
              <a:t>lat Higgs potential </a:t>
            </a:r>
            <a:r>
              <a:rPr lang="en-US" altLang="ja-JP" sz="2400" dirty="0">
                <a:solidFill>
                  <a:srgbClr val="FF0000"/>
                </a:solidFill>
              </a:rPr>
              <a:t>@</a:t>
            </a:r>
            <a:r>
              <a:rPr lang="en-US" altLang="ja-JP" sz="2400" dirty="0" smtClean="0">
                <a:solidFill>
                  <a:srgbClr val="FF0000"/>
                </a:solidFill>
              </a:rPr>
              <a:t>Planck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Hint for the origin of Higgs in string theory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Occam’s razor scenario beyond SM </a:t>
            </a:r>
          </a:p>
          <a:p>
            <a:r>
              <a:rPr lang="en-US" altLang="ja-JP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 smtClean="0">
                <a:solidFill>
                  <a:schemeClr val="accent1"/>
                </a:solidFill>
              </a:rPr>
              <a:t>   “Classically conformal B-L model”  </a:t>
            </a:r>
            <a:r>
              <a:rPr lang="en-US" altLang="ja-JP" sz="2400" dirty="0" smtClean="0"/>
              <a:t>is proposed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 (</a:t>
            </a:r>
            <a:r>
              <a:rPr lang="en-US" altLang="ja-JP" sz="2400" dirty="0"/>
              <a:t>1) it can solve hierarchy problem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(2) it can explain </a:t>
            </a:r>
            <a:r>
              <a:rPr lang="en-US" altLang="ja-JP" sz="2400" dirty="0"/>
              <a:t>why B-L breaking scale is around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 (3) Stability </a:t>
            </a:r>
            <a:r>
              <a:rPr lang="en-US" altLang="ja-JP" sz="2400" dirty="0"/>
              <a:t>bound can be lowered </a:t>
            </a:r>
            <a:r>
              <a:rPr lang="en-US" altLang="ja-JP" sz="2400" dirty="0" smtClean="0"/>
              <a:t>about 1 </a:t>
            </a:r>
            <a:r>
              <a:rPr lang="en-US" altLang="ja-JP" sz="2400" dirty="0" err="1" smtClean="0"/>
              <a:t>GeV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  M</a:t>
            </a:r>
            <a:r>
              <a:rPr lang="en-US" altLang="ja-JP" sz="2400" baseline="-25000" dirty="0" smtClean="0"/>
              <a:t>H</a:t>
            </a:r>
            <a:r>
              <a:rPr lang="en-US" altLang="ja-JP" sz="2400" dirty="0" smtClean="0"/>
              <a:t> ~ 128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4</a:t>
            </a:r>
            <a:r>
              <a:rPr lang="en-US" altLang="ja-JP" sz="2400" dirty="0" smtClean="0"/>
              <a:t>) </a:t>
            </a:r>
            <a:r>
              <a:rPr lang="en-US" altLang="ja-JP" sz="2400" dirty="0" err="1" smtClean="0"/>
              <a:t>phenomenologically</a:t>
            </a:r>
            <a:r>
              <a:rPr lang="en-US" altLang="ja-JP" sz="2400" dirty="0" smtClean="0"/>
              <a:t> viable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</a:t>
            </a:r>
            <a:r>
              <a:rPr lang="en-US" altLang="ja-JP" sz="2400" dirty="0">
                <a:solidFill>
                  <a:srgbClr val="00B0F0"/>
                </a:solidFill>
              </a:rPr>
              <a:t>N</a:t>
            </a:r>
            <a:r>
              <a:rPr lang="en-US" altLang="ja-JP" sz="2400" dirty="0" smtClean="0">
                <a:solidFill>
                  <a:srgbClr val="00B0F0"/>
                </a:solidFill>
              </a:rPr>
              <a:t>eutrino oscillation,  resonant </a:t>
            </a:r>
            <a:r>
              <a:rPr lang="en-US" altLang="ja-JP" sz="2400" dirty="0" err="1" smtClean="0">
                <a:solidFill>
                  <a:srgbClr val="00B0F0"/>
                </a:solidFill>
              </a:rPr>
              <a:t>leptogenesis</a:t>
            </a:r>
            <a:endParaRPr lang="en-US" altLang="ja-JP" sz="2400" dirty="0" smtClean="0">
              <a:solidFill>
                <a:srgbClr val="00B0F0"/>
              </a:solidFill>
            </a:endParaRP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5</a:t>
            </a:r>
            <a:r>
              <a:rPr lang="en-US" altLang="ja-JP" sz="2400" dirty="0" smtClean="0"/>
              <a:t>) Highly predictive (or excludable)</a:t>
            </a:r>
          </a:p>
          <a:p>
            <a:r>
              <a:rPr lang="en-US" altLang="ja-JP" sz="2400" dirty="0" smtClean="0"/>
              <a:t>        Prediction </a:t>
            </a:r>
            <a:endParaRPr lang="en-US" altLang="ja-JP" sz="2400" dirty="0"/>
          </a:p>
          <a:p>
            <a:r>
              <a:rPr lang="en-US" altLang="ja-JP" sz="2400" dirty="0" smtClean="0"/>
              <a:t>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   </a:t>
            </a:r>
            <a:r>
              <a:rPr lang="en-US" altLang="ja-JP" sz="2400" dirty="0" smtClean="0"/>
              <a:t>Z’  around  a few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,    </a:t>
            </a: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φ</a:t>
            </a:r>
            <a:r>
              <a:rPr lang="en-US" altLang="ja-JP" sz="2400" dirty="0" smtClean="0"/>
              <a:t> &lt; M</a:t>
            </a:r>
            <a:r>
              <a:rPr lang="en-US" altLang="ja-JP" sz="2400" baseline="-25000" dirty="0" smtClean="0"/>
              <a:t>Z’ </a:t>
            </a:r>
            <a:r>
              <a:rPr lang="en-US" altLang="ja-JP" sz="2400" dirty="0" smtClean="0"/>
              <a:t>,    </a:t>
            </a:r>
            <a:r>
              <a:rPr lang="en-US" altLang="ja-JP" sz="2400" dirty="0" err="1"/>
              <a:t>L</a:t>
            </a:r>
            <a:r>
              <a:rPr lang="en-US" altLang="ja-JP" sz="2400" dirty="0" err="1" smtClean="0"/>
              <a:t>eptogenesis</a:t>
            </a:r>
            <a:r>
              <a:rPr lang="en-US" altLang="ja-JP" sz="2400" dirty="0" smtClean="0"/>
              <a:t> at </a:t>
            </a:r>
            <a:r>
              <a:rPr lang="en-US" altLang="ja-JP" sz="2400" dirty="0" err="1" smtClean="0"/>
              <a:t>TeV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9737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88640"/>
            <a:ext cx="771756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Future perspectives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・ 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Origin of flat Higgs potential at Planck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</a:t>
            </a:r>
            <a:r>
              <a:rPr lang="en-US" altLang="ja-JP" sz="2800" dirty="0"/>
              <a:t>H</a:t>
            </a:r>
            <a:r>
              <a:rPr kumimoji="1" lang="en-US" altLang="ja-JP" sz="2800" dirty="0" smtClean="0"/>
              <a:t>ierarchy problem &amp; M</a:t>
            </a:r>
            <a:r>
              <a:rPr kumimoji="1" lang="en-US" altLang="ja-JP" sz="2800" baseline="-25000" dirty="0" smtClean="0"/>
              <a:t>H</a:t>
            </a:r>
            <a:r>
              <a:rPr kumimoji="1" lang="en-US" altLang="ja-JP" sz="2800" dirty="0" smtClean="0"/>
              <a:t> =126 </a:t>
            </a:r>
            <a:r>
              <a:rPr kumimoji="1" lang="en-US" altLang="ja-JP" sz="2800" dirty="0" err="1" smtClean="0"/>
              <a:t>GeV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</a:t>
            </a:r>
            <a:r>
              <a:rPr lang="en-US" altLang="ja-JP" sz="2800" dirty="0" smtClean="0">
                <a:sym typeface="Wingdings" pitchFamily="2" charset="2"/>
              </a:rPr>
              <a:t>  PNGB ?  Moduli ?  Gauge/Higgs ? …..</a:t>
            </a:r>
          </a:p>
          <a:p>
            <a:r>
              <a:rPr lang="en-US" altLang="ja-JP" sz="2800" dirty="0" smtClean="0">
                <a:sym typeface="Wingdings" pitchFamily="2" charset="2"/>
              </a:rPr>
              <a:t>              Non-</a:t>
            </a:r>
            <a:r>
              <a:rPr lang="en-US" altLang="ja-JP" sz="2800" dirty="0" err="1" smtClean="0">
                <a:sym typeface="Wingdings" pitchFamily="2" charset="2"/>
              </a:rPr>
              <a:t>susy</a:t>
            </a:r>
            <a:r>
              <a:rPr lang="en-US" altLang="ja-JP" sz="2800" dirty="0" smtClean="0">
                <a:sym typeface="Wingdings" pitchFamily="2" charset="2"/>
              </a:rPr>
              <a:t> </a:t>
            </a:r>
            <a:r>
              <a:rPr lang="en-US" altLang="ja-JP" sz="2800" dirty="0" err="1" smtClean="0">
                <a:sym typeface="Wingdings" pitchFamily="2" charset="2"/>
              </a:rPr>
              <a:t>vacua</a:t>
            </a:r>
            <a:r>
              <a:rPr lang="en-US" altLang="ja-JP" sz="2800" dirty="0" smtClean="0">
                <a:sym typeface="Wingdings" pitchFamily="2" charset="2"/>
              </a:rPr>
              <a:t> of superstring with flat V(H)</a:t>
            </a:r>
          </a:p>
          <a:p>
            <a:endParaRPr lang="en-US" altLang="ja-JP" sz="2800" dirty="0" smtClean="0">
              <a:sym typeface="Wingdings" pitchFamily="2" charset="2"/>
            </a:endParaRPr>
          </a:p>
          <a:p>
            <a:r>
              <a:rPr lang="ja-JP" altLang="en-US" sz="2800" dirty="0" smtClean="0">
                <a:sym typeface="Wingdings" pitchFamily="2" charset="2"/>
              </a:rPr>
              <a:t>・ </a:t>
            </a:r>
            <a:r>
              <a:rPr lang="en-US" altLang="ja-JP" sz="2800" dirty="0" smtClean="0">
                <a:solidFill>
                  <a:srgbClr val="0070C0"/>
                </a:solidFill>
                <a:sym typeface="Wingdings" pitchFamily="2" charset="2"/>
              </a:rPr>
              <a:t>Resonant </a:t>
            </a:r>
            <a:r>
              <a:rPr lang="en-US" altLang="ja-JP" sz="2800" dirty="0" err="1" smtClean="0">
                <a:solidFill>
                  <a:srgbClr val="0070C0"/>
                </a:solidFill>
                <a:sym typeface="Wingdings" pitchFamily="2" charset="2"/>
              </a:rPr>
              <a:t>leptogenesis</a:t>
            </a:r>
            <a:endParaRPr lang="en-US" altLang="ja-JP" sz="28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altLang="ja-JP" sz="2800" dirty="0">
                <a:sym typeface="Wingdings" pitchFamily="2" charset="2"/>
              </a:rPr>
              <a:t> </a:t>
            </a:r>
            <a:r>
              <a:rPr lang="en-US" altLang="ja-JP" sz="2800" dirty="0" smtClean="0">
                <a:sym typeface="Wingdings" pitchFamily="2" charset="2"/>
              </a:rPr>
              <a:t>        </a:t>
            </a:r>
            <a:r>
              <a:rPr lang="en-US" altLang="ja-JP" sz="2800" dirty="0" err="1" smtClean="0">
                <a:sym typeface="Wingdings" pitchFamily="2" charset="2"/>
              </a:rPr>
              <a:t>Kadanoff-Baym</a:t>
            </a:r>
            <a:r>
              <a:rPr lang="en-US" altLang="ja-JP" sz="2800" dirty="0" smtClean="0">
                <a:sym typeface="Wingdings" pitchFamily="2" charset="2"/>
              </a:rPr>
              <a:t> equation (quantum </a:t>
            </a:r>
            <a:r>
              <a:rPr lang="en-US" altLang="ja-JP" sz="2800" dirty="0" err="1" smtClean="0">
                <a:sym typeface="Wingdings" pitchFamily="2" charset="2"/>
              </a:rPr>
              <a:t>Boltzman</a:t>
            </a:r>
            <a:r>
              <a:rPr lang="en-US" altLang="ja-JP" sz="2800" dirty="0" smtClean="0">
                <a:sym typeface="Wingdings" pitchFamily="2" charset="2"/>
              </a:rPr>
              <a:t>)</a:t>
            </a:r>
          </a:p>
          <a:p>
            <a:endParaRPr lang="en-US" altLang="ja-JP" sz="2800" dirty="0" smtClean="0">
              <a:sym typeface="Wingdings" pitchFamily="2" charset="2"/>
            </a:endParaRPr>
          </a:p>
          <a:p>
            <a:r>
              <a:rPr lang="ja-JP" altLang="en-US" sz="2800" dirty="0" smtClean="0">
                <a:sym typeface="Wingdings" pitchFamily="2" charset="2"/>
              </a:rPr>
              <a:t>・ </a:t>
            </a:r>
            <a:r>
              <a:rPr lang="en-US" altLang="ja-JP" sz="2800" dirty="0" smtClean="0">
                <a:solidFill>
                  <a:srgbClr val="0070C0"/>
                </a:solidFill>
                <a:sym typeface="Wingdings" pitchFamily="2" charset="2"/>
              </a:rPr>
              <a:t>Non-</a:t>
            </a:r>
            <a:r>
              <a:rPr lang="en-US" altLang="ja-JP" sz="2800" dirty="0" err="1" smtClean="0">
                <a:solidFill>
                  <a:srgbClr val="0070C0"/>
                </a:solidFill>
                <a:sym typeface="Wingdings" pitchFamily="2" charset="2"/>
              </a:rPr>
              <a:t>susy</a:t>
            </a:r>
            <a:r>
              <a:rPr lang="en-US" altLang="ja-JP" sz="2800" dirty="0" smtClean="0">
                <a:solidFill>
                  <a:srgbClr val="0070C0"/>
                </a:solidFill>
                <a:sym typeface="Wingdings" pitchFamily="2" charset="2"/>
              </a:rPr>
              <a:t> GUT at Planck     </a:t>
            </a:r>
            <a:r>
              <a:rPr lang="en-US" altLang="ja-JP" sz="2800" dirty="0" smtClean="0">
                <a:sym typeface="Wingdings" pitchFamily="2" charset="2"/>
              </a:rPr>
              <a:t>SO(10) or E6 type </a:t>
            </a:r>
          </a:p>
          <a:p>
            <a:r>
              <a:rPr lang="en-US" altLang="ja-JP" sz="2800" dirty="0">
                <a:sym typeface="Wingdings" pitchFamily="2" charset="2"/>
              </a:rPr>
              <a:t> </a:t>
            </a:r>
            <a:r>
              <a:rPr lang="en-US" altLang="ja-JP" sz="2800" dirty="0" smtClean="0">
                <a:sym typeface="Wingdings" pitchFamily="2" charset="2"/>
              </a:rPr>
              <a:t>         Gravity or string threshold correction to RGE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96136" y="3356992"/>
            <a:ext cx="3051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Garny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Kartavsev</a:t>
            </a:r>
            <a:r>
              <a:rPr kumimoji="1" lang="en-US" altLang="ja-JP" sz="1600" dirty="0" smtClean="0"/>
              <a:t>, </a:t>
            </a:r>
            <a:r>
              <a:rPr kumimoji="1" lang="en-US" altLang="ja-JP" sz="1600" dirty="0" err="1" smtClean="0"/>
              <a:t>Hohenegger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(11)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589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260648"/>
            <a:ext cx="3390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 of SM Higgs</a:t>
            </a:r>
            <a:endParaRPr kumimoji="1" lang="ja-JP" altLang="en-US" sz="2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792536" cy="99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292080" y="1340768"/>
            <a:ext cx="369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  </a:t>
            </a:r>
            <a:r>
              <a:rPr lang="en-US" altLang="ja-JP" dirty="0"/>
              <a:t>m</a:t>
            </a:r>
            <a:r>
              <a:rPr kumimoji="1" lang="en-US" altLang="ja-JP" dirty="0" smtClean="0"/>
              <a:t>ajor channels for low mass Higgs </a:t>
            </a:r>
            <a:endParaRPr kumimoji="1" lang="ja-JP" altLang="en-U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9" y="1124744"/>
            <a:ext cx="4058807" cy="29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436096" y="1844824"/>
            <a:ext cx="237626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2360" y="1846565"/>
            <a:ext cx="113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1% mass</a:t>
            </a:r>
          </a:p>
          <a:p>
            <a:r>
              <a:rPr lang="en-US" altLang="ja-JP" dirty="0" smtClean="0"/>
              <a:t>resolution</a:t>
            </a:r>
            <a:endParaRPr kumimoji="1" lang="ja-JP" altLang="en-U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3" y="3561128"/>
            <a:ext cx="723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436096" y="3212976"/>
            <a:ext cx="291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Another useful  decay modes</a:t>
            </a:r>
            <a:endParaRPr kumimoji="1" lang="ja-JP" alt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23258"/>
            <a:ext cx="2835796" cy="3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1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7" y="2157766"/>
            <a:ext cx="3168352" cy="147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246"/>
            <a:ext cx="78581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28402" y="764704"/>
            <a:ext cx="810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CS is low (50 </a:t>
            </a:r>
            <a:r>
              <a:rPr lang="en-US" altLang="ja-JP" dirty="0" err="1" smtClean="0"/>
              <a:t>fb</a:t>
            </a:r>
            <a:r>
              <a:rPr lang="en-US" altLang="ja-JP" dirty="0" smtClean="0"/>
              <a:t>),  but relatively clean </a:t>
            </a:r>
            <a:r>
              <a:rPr lang="en-US" altLang="ja-JP" dirty="0" err="1" smtClean="0"/>
              <a:t>bkg</a:t>
            </a:r>
            <a:r>
              <a:rPr lang="en-US" altLang="ja-JP" dirty="0" smtClean="0"/>
              <a:t>    </a:t>
            </a:r>
          </a:p>
          <a:p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          around 25</a:t>
            </a:r>
            <a:r>
              <a:rPr lang="en-US" altLang="ja-JP" dirty="0" smtClean="0"/>
              <a:t>0 </a:t>
            </a:r>
            <a:r>
              <a:rPr lang="en-US" altLang="ja-JP" dirty="0"/>
              <a:t>events are </a:t>
            </a:r>
            <a:r>
              <a:rPr lang="en-US" altLang="ja-JP" dirty="0" smtClean="0"/>
              <a:t>expected</a:t>
            </a:r>
            <a:r>
              <a:rPr lang="ja-JP" altLang="en-US" dirty="0" smtClean="0"/>
              <a:t>  </a:t>
            </a:r>
            <a:r>
              <a:rPr lang="en-US" altLang="ja-JP" dirty="0" smtClean="0"/>
              <a:t>@ </a:t>
            </a:r>
            <a:r>
              <a:rPr lang="en-US" altLang="ja-JP" dirty="0" smtClean="0">
                <a:sym typeface="Wingdings" pitchFamily="2" charset="2"/>
              </a:rPr>
              <a:t>5 /</a:t>
            </a:r>
            <a:r>
              <a:rPr lang="en-US" altLang="ja-JP" dirty="0" err="1" smtClean="0">
                <a:sym typeface="Wingdings" pitchFamily="2" charset="2"/>
              </a:rPr>
              <a:t>fb</a:t>
            </a:r>
            <a:r>
              <a:rPr lang="en-US" altLang="ja-JP" dirty="0" smtClean="0">
                <a:sym typeface="Wingdings" pitchFamily="2" charset="2"/>
              </a:rPr>
              <a:t> </a:t>
            </a:r>
          </a:p>
          <a:p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       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170</a:t>
            </a:r>
            <a:r>
              <a:rPr lang="en-US" altLang="ja-JP" dirty="0" smtClean="0">
                <a:sym typeface="Wingdings" pitchFamily="2" charset="2"/>
              </a:rPr>
              <a:t> events @ efficiency 40 %  (ATLAS)   in 6340 backgrounds 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21" y="3789040"/>
            <a:ext cx="3491892" cy="236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972313" y="450229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1920" y="441928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4" y="3811858"/>
            <a:ext cx="3043808" cy="21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027719" y="402788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ATLAS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385530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</a:t>
            </a:r>
            <a:endParaRPr kumimoji="1" lang="ja-JP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33" y="6016960"/>
            <a:ext cx="1765107" cy="20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309320"/>
            <a:ext cx="2019672" cy="22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211960" y="1916832"/>
            <a:ext cx="4091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Both of CMS and ATLAS reported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slightly larger events than SM </a:t>
            </a:r>
            <a:r>
              <a:rPr lang="en-US" altLang="ja-JP" dirty="0" smtClean="0"/>
              <a:t>expected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but not inconsistent with SM result.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6"/>
                </a:solidFill>
              </a:rPr>
              <a:t>New particles may contribute to the loop.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6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0" y="2924944"/>
            <a:ext cx="3037573" cy="280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9093"/>
            <a:ext cx="3384376" cy="3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63" y="239690"/>
            <a:ext cx="3301557" cy="29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6" y="1663268"/>
            <a:ext cx="319715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6" y="1340768"/>
            <a:ext cx="4536504" cy="3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82" y="2996952"/>
            <a:ext cx="2978562" cy="30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814344" y="327569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</a:t>
            </a:r>
            <a:endParaRPr kumimoji="1" lang="ja-JP" alt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25" y="944417"/>
            <a:ext cx="2003471" cy="17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11131"/>
            <a:ext cx="2444771" cy="20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016" y="711131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Gold plated mode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73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332656"/>
            <a:ext cx="289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</a:t>
            </a:r>
            <a:endParaRPr lang="en-US" altLang="ja-JP" dirty="0" smtClean="0"/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combining all decay modes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702971"/>
            <a:ext cx="1152128" cy="16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52538"/>
            <a:ext cx="920478" cy="7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19" y="605625"/>
            <a:ext cx="771815" cy="19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818844"/>
            <a:ext cx="576064" cy="1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2502575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3" y="4077072"/>
            <a:ext cx="3243743" cy="252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3717032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ATLAS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86252" y="557994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19856"/>
            <a:ext cx="3299554" cy="32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62387" y="2350621"/>
            <a:ext cx="375256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M</a:t>
            </a:r>
            <a:r>
              <a:rPr lang="en-US" altLang="ja-JP" sz="1200" dirty="0" err="1" smtClean="0"/>
              <a:t>h</a:t>
            </a:r>
            <a:r>
              <a:rPr lang="en-US" altLang="ja-JP" sz="1200" dirty="0" smtClean="0"/>
              <a:t> </a:t>
            </a:r>
            <a:r>
              <a:rPr lang="en-US" altLang="ja-JP" dirty="0" smtClean="0"/>
              <a:t>=  </a:t>
            </a:r>
            <a:r>
              <a:rPr lang="en-US" altLang="ja-JP" dirty="0" smtClean="0"/>
              <a:t>125.8 </a:t>
            </a:r>
            <a:r>
              <a:rPr lang="en-US" altLang="ja-JP" dirty="0" smtClean="0"/>
              <a:t>±</a:t>
            </a:r>
            <a:r>
              <a:rPr lang="ja-JP" altLang="en-US" dirty="0"/>
              <a:t> </a:t>
            </a:r>
            <a:r>
              <a:rPr lang="en-US" altLang="ja-JP" dirty="0"/>
              <a:t>0.4 ±</a:t>
            </a:r>
            <a:r>
              <a:rPr lang="ja-JP" altLang="en-US" dirty="0"/>
              <a:t> </a:t>
            </a:r>
            <a:r>
              <a:rPr lang="en-US" altLang="ja-JP" dirty="0"/>
              <a:t>0.4 </a:t>
            </a:r>
            <a:r>
              <a:rPr lang="en-US" altLang="ja-JP" dirty="0" err="1"/>
              <a:t>GeV</a:t>
            </a:r>
            <a:r>
              <a:rPr lang="en-US" altLang="ja-JP" dirty="0"/>
              <a:t>  </a:t>
            </a:r>
            <a:r>
              <a:rPr lang="en-US" altLang="ja-JP" dirty="0" smtClean="0"/>
              <a:t>(CMS)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</a:t>
            </a:r>
            <a:r>
              <a:rPr kumimoji="1" lang="en-US" altLang="ja-JP" dirty="0" smtClean="0"/>
              <a:t>126.0 </a:t>
            </a:r>
            <a:r>
              <a:rPr lang="en-US" altLang="ja-JP" dirty="0" smtClean="0"/>
              <a:t>± </a:t>
            </a:r>
            <a:r>
              <a:rPr lang="en-US" altLang="ja-JP" dirty="0"/>
              <a:t>0.4 ±</a:t>
            </a:r>
            <a:r>
              <a:rPr lang="ja-JP" altLang="en-US" dirty="0"/>
              <a:t> </a:t>
            </a:r>
            <a:r>
              <a:rPr lang="en-US" altLang="ja-JP" dirty="0"/>
              <a:t>0.4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 (ATLAS)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9451"/>
            <a:ext cx="2880320" cy="27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899592" y="2673786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1600" y="581779"/>
            <a:ext cx="800725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125-6 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 Higgs</a:t>
            </a:r>
          </a:p>
          <a:p>
            <a:r>
              <a:rPr lang="en-US" altLang="ja-JP" sz="2400" dirty="0" smtClean="0"/>
              <a:t>Almost consistent with Standard Model Higgs</a:t>
            </a:r>
          </a:p>
          <a:p>
            <a:r>
              <a:rPr lang="en-US" altLang="ja-JP" sz="2400" dirty="0" smtClean="0"/>
              <a:t>But slightly larger events of H </a:t>
            </a:r>
            <a:r>
              <a:rPr lang="en-US" altLang="ja-JP" sz="2400" dirty="0" smtClean="0">
                <a:sym typeface="Wingdings" pitchFamily="2" charset="2"/>
              </a:rPr>
              <a:t> 2 photon</a:t>
            </a:r>
            <a:r>
              <a:rPr lang="ja-JP" altLang="en-US" sz="2400" dirty="0" smtClean="0">
                <a:sym typeface="Wingdings" pitchFamily="2" charset="2"/>
              </a:rPr>
              <a:t>　</a:t>
            </a:r>
            <a:r>
              <a:rPr lang="en-US" altLang="ja-JP" sz="2400" dirty="0" smtClean="0">
                <a:sym typeface="Wingdings" pitchFamily="2" charset="2"/>
              </a:rPr>
              <a:t>than SM prediction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2276872"/>
            <a:ext cx="659077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LHC will run until this winter  before upgrade to 13-14 </a:t>
            </a:r>
            <a:r>
              <a:rPr kumimoji="1" lang="en-US" altLang="ja-JP" sz="2000" dirty="0" err="1" smtClean="0"/>
              <a:t>TeV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　</a:t>
            </a:r>
            <a:r>
              <a:rPr kumimoji="1" lang="en-US" altLang="ja-JP" sz="2000" dirty="0" smtClean="0"/>
              <a:t>3 times data  will be collected 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</a:t>
            </a:r>
            <a:r>
              <a:rPr kumimoji="1" lang="en-US" altLang="ja-JP" sz="2000" dirty="0" smtClean="0"/>
              <a:t>new physics search</a:t>
            </a:r>
          </a:p>
          <a:p>
            <a:endParaRPr kumimoji="1" lang="en-US" altLang="ja-JP" sz="2000" dirty="0" smtClean="0"/>
          </a:p>
          <a:p>
            <a:r>
              <a:rPr lang="en-US" altLang="ja-JP" sz="2800" dirty="0" smtClean="0"/>
              <a:t>They will give new data analysis  at </a:t>
            </a:r>
            <a:r>
              <a:rPr lang="en-US" altLang="ja-JP" sz="2800" dirty="0" err="1" smtClean="0"/>
              <a:t>Moriond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Stay tuned. </a:t>
            </a:r>
            <a:endParaRPr kumimoji="1" lang="ja-JP" altLang="en-US" sz="28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332656"/>
            <a:ext cx="695074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What can we learn from the current data?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Higgs mass    126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GeV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No </a:t>
            </a:r>
            <a:r>
              <a:rPr lang="en-US" altLang="ja-JP" sz="2800" dirty="0" smtClean="0">
                <a:solidFill>
                  <a:srgbClr val="FF0000"/>
                </a:solidFill>
              </a:rPr>
              <a:t>evidence beyond SM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</a:t>
            </a:r>
            <a:r>
              <a:rPr lang="en-US" altLang="ja-JP" sz="2800" dirty="0" smtClean="0"/>
              <a:t>Higgs </a:t>
            </a:r>
            <a:r>
              <a:rPr lang="en-US" altLang="ja-JP" sz="2800" dirty="0" smtClean="0"/>
              <a:t>decay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</a:t>
            </a:r>
            <a:r>
              <a:rPr lang="en-US" altLang="ja-JP" sz="2800" dirty="0" smtClean="0"/>
              <a:t>Flavor  </a:t>
            </a:r>
            <a:r>
              <a:rPr lang="en-US" altLang="ja-JP" sz="2800" dirty="0" smtClean="0"/>
              <a:t>physics: </a:t>
            </a:r>
            <a:r>
              <a:rPr lang="en-US" altLang="ja-JP" sz="2800" dirty="0" err="1" smtClean="0"/>
              <a:t>LHCb</a:t>
            </a:r>
            <a:r>
              <a:rPr lang="en-US" altLang="ja-JP" sz="2800" dirty="0" smtClean="0"/>
              <a:t>, B-factory, </a:t>
            </a:r>
            <a:r>
              <a:rPr lang="en-US" altLang="ja-JP" sz="2800" dirty="0" smtClean="0"/>
              <a:t>MEG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(e.g. Br(</a:t>
            </a:r>
            <a:r>
              <a:rPr lang="en-US" altLang="ja-JP" sz="2800" dirty="0" err="1" smtClean="0"/>
              <a:t>Bs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ym typeface="Wingdings" pitchFamily="2" charset="2"/>
              </a:rPr>
              <a:t> </a:t>
            </a:r>
            <a:r>
              <a:rPr lang="en-US" altLang="ja-JP" sz="2800" dirty="0" err="1" smtClean="0">
                <a:sym typeface="Wingdings" pitchFamily="2" charset="2"/>
              </a:rPr>
              <a:t>μμ</a:t>
            </a:r>
            <a:r>
              <a:rPr lang="en-US" altLang="ja-JP" sz="2800" dirty="0" smtClean="0">
                <a:sym typeface="Wingdings" pitchFamily="2" charset="2"/>
              </a:rPr>
              <a:t>) = 3.2 </a:t>
            </a:r>
            <a:r>
              <a:rPr lang="en-US" altLang="ja-JP" sz="2800" baseline="30000" dirty="0" smtClean="0">
                <a:sym typeface="Wingdings" pitchFamily="2" charset="2"/>
              </a:rPr>
              <a:t>+1.5 </a:t>
            </a:r>
            <a:r>
              <a:rPr lang="en-US" altLang="ja-JP" sz="2800" baseline="-25000" dirty="0" smtClean="0">
                <a:sym typeface="Wingdings" pitchFamily="2" charset="2"/>
              </a:rPr>
              <a:t>-1.2</a:t>
            </a:r>
            <a:r>
              <a:rPr lang="en-US" altLang="ja-JP" sz="2800" dirty="0" smtClean="0">
                <a:sym typeface="Wingdings" pitchFamily="2" charset="2"/>
              </a:rPr>
              <a:t>×10</a:t>
            </a:r>
            <a:r>
              <a:rPr lang="en-US" altLang="ja-JP" sz="2800" baseline="30000" dirty="0" smtClean="0">
                <a:sym typeface="Wingdings" pitchFamily="2" charset="2"/>
              </a:rPr>
              <a:t>-9 </a:t>
            </a:r>
            <a:r>
              <a:rPr lang="en-US" altLang="ja-JP" sz="2800" dirty="0" smtClean="0">
                <a:sym typeface="Wingdings" pitchFamily="2" charset="2"/>
              </a:rPr>
              <a:t> )</a:t>
            </a:r>
          </a:p>
          <a:p>
            <a:r>
              <a:rPr lang="en-US" altLang="ja-JP" sz="2800" dirty="0">
                <a:sym typeface="Wingdings" pitchFamily="2" charset="2"/>
              </a:rPr>
              <a:t> </a:t>
            </a:r>
            <a:r>
              <a:rPr lang="en-US" altLang="ja-JP" sz="2800" dirty="0" smtClean="0">
                <a:sym typeface="Wingdings" pitchFamily="2" charset="2"/>
              </a:rPr>
              <a:t> consistent with SM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(3.2±0.2)×10</a:t>
            </a:r>
            <a:r>
              <a:rPr lang="en-US" altLang="ja-JP" sz="2800" baseline="30000" dirty="0"/>
              <a:t>-9</a:t>
            </a:r>
            <a:r>
              <a:rPr lang="en-US" altLang="ja-JP" sz="2800" dirty="0"/>
              <a:t>.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It is a good time to reconsider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“</a:t>
            </a:r>
            <a:r>
              <a:rPr lang="en-US" altLang="ja-JP" sz="2800" dirty="0" smtClean="0">
                <a:solidFill>
                  <a:srgbClr val="0070C0"/>
                </a:solidFill>
              </a:rPr>
              <a:t>the central dogma</a:t>
            </a:r>
            <a:r>
              <a:rPr lang="en-US" altLang="ja-JP" sz="2800" dirty="0" smtClean="0"/>
              <a:t>” of particle physics</a:t>
            </a:r>
            <a:endParaRPr kumimoji="1" lang="en-US" altLang="ja-JP" sz="2800" dirty="0"/>
          </a:p>
          <a:p>
            <a:r>
              <a:rPr lang="en-US" altLang="ja-JP" sz="2800" dirty="0" smtClean="0"/>
              <a:t>      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GUT  </a:t>
            </a:r>
            <a:r>
              <a:rPr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 hierarchy problem  </a:t>
            </a:r>
            <a:r>
              <a:rPr lang="en-US" altLang="ja-JP" sz="2800" dirty="0" err="1" smtClean="0">
                <a:solidFill>
                  <a:srgbClr val="FF0000"/>
                </a:solidFill>
                <a:sym typeface="Wingdings" pitchFamily="2" charset="2"/>
              </a:rPr>
              <a:t>TeV</a:t>
            </a:r>
            <a:r>
              <a:rPr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 SUSY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271097" cy="205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3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B=\frac{3}{64\pi^2}\left(3\lambda^2&#10; +\frac{3g^4+2g^2g^{\prime 2}+g^{\prime 4}}{16}&#10; -Y_t^4\right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91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422.8809"/>
  <p:tag name="PICTUREFILESIZE" val="501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1614</Words>
  <Application>Microsoft Office PowerPoint</Application>
  <PresentationFormat>画面に合わせる (4:3)</PresentationFormat>
  <Paragraphs>316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iso</dc:creator>
  <cp:lastModifiedBy>iso</cp:lastModifiedBy>
  <cp:revision>227</cp:revision>
  <cp:lastPrinted>2012-07-09T01:33:10Z</cp:lastPrinted>
  <dcterms:created xsi:type="dcterms:W3CDTF">2012-07-06T02:43:59Z</dcterms:created>
  <dcterms:modified xsi:type="dcterms:W3CDTF">2013-01-26T00:35:24Z</dcterms:modified>
</cp:coreProperties>
</file>