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8"/>
  </p:notesMasterIdLst>
  <p:handoutMasterIdLst>
    <p:handoutMasterId r:id="rId39"/>
  </p:handoutMasterIdLst>
  <p:sldIdLst>
    <p:sldId id="256" r:id="rId2"/>
    <p:sldId id="257" r:id="rId3"/>
    <p:sldId id="258" r:id="rId4"/>
    <p:sldId id="259" r:id="rId5"/>
    <p:sldId id="263" r:id="rId6"/>
    <p:sldId id="294" r:id="rId7"/>
    <p:sldId id="268" r:id="rId8"/>
    <p:sldId id="264" r:id="rId9"/>
    <p:sldId id="265" r:id="rId10"/>
    <p:sldId id="266" r:id="rId11"/>
    <p:sldId id="267" r:id="rId12"/>
    <p:sldId id="269" r:id="rId13"/>
    <p:sldId id="260" r:id="rId14"/>
    <p:sldId id="270" r:id="rId15"/>
    <p:sldId id="271" r:id="rId16"/>
    <p:sldId id="272" r:id="rId17"/>
    <p:sldId id="273" r:id="rId18"/>
    <p:sldId id="274" r:id="rId19"/>
    <p:sldId id="261" r:id="rId20"/>
    <p:sldId id="275" r:id="rId21"/>
    <p:sldId id="293" r:id="rId22"/>
    <p:sldId id="277" r:id="rId23"/>
    <p:sldId id="280" r:id="rId24"/>
    <p:sldId id="278" r:id="rId25"/>
    <p:sldId id="281" r:id="rId26"/>
    <p:sldId id="279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62" r:id="rId36"/>
    <p:sldId id="295" r:id="rId37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7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48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ED7AD1-0743-7548-BE1B-ED50D454AC77}" type="datetime1">
              <a:rPr kumimoji="1" lang="ja-JP" altLang="en-US" smtClean="0"/>
              <a:pPr/>
              <a:t>2013/1/11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774D9F-4FA0-304E-9196-AD534B581AC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1226688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D2C51-3E7E-104A-AAA3-3CFBFC727325}" type="datetime1">
              <a:rPr kumimoji="1" lang="ja-JP" altLang="en-US" smtClean="0"/>
              <a:pPr/>
              <a:t>2013/1/11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ABB1DE-CC42-EB47-A9CE-394E10C97EE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1279960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BB1DE-CC42-EB47-A9CE-394E10C97EE3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910308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550900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999490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106086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67464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369510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455906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182594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554931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498482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675098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947407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4EDBA-ECED-644C-BD38-E374D374497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368513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mi.nagoya-u.ac.jp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21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29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31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35.bin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oleObject" Target="../embeddings/oleObject37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oleObject" Target="../embeddings/oleObject40.bin"/><Relationship Id="rId4" Type="http://schemas.openxmlformats.org/officeDocument/2006/relationships/oleObject" Target="../embeddings/oleObject39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oleObject" Target="../embeddings/oleObject43.bin"/><Relationship Id="rId4" Type="http://schemas.openxmlformats.org/officeDocument/2006/relationships/oleObject" Target="../embeddings/oleObject42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oleObject" Target="../embeddings/oleObject45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oleObject" Target="../embeddings/oleObject47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5" Type="http://schemas.openxmlformats.org/officeDocument/2006/relationships/oleObject" Target="../embeddings/oleObject50.bin"/><Relationship Id="rId4" Type="http://schemas.openxmlformats.org/officeDocument/2006/relationships/oleObject" Target="../embeddings/oleObject49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oleObject" Target="../embeddings/oleObject5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oleObject" Target="../embeddings/oleObject54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5" Type="http://schemas.openxmlformats.org/officeDocument/2006/relationships/oleObject" Target="../embeddings/oleObject57.bin"/><Relationship Id="rId4" Type="http://schemas.openxmlformats.org/officeDocument/2006/relationships/oleObject" Target="../embeddings/oleObject56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5" Type="http://schemas.openxmlformats.org/officeDocument/2006/relationships/oleObject" Target="../embeddings/oleObject60.bin"/><Relationship Id="rId4" Type="http://schemas.openxmlformats.org/officeDocument/2006/relationships/oleObject" Target="../embeddings/oleObject59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4" Type="http://schemas.openxmlformats.org/officeDocument/2006/relationships/oleObject" Target="../embeddings/oleObject62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5" Type="http://schemas.openxmlformats.org/officeDocument/2006/relationships/oleObject" Target="../embeddings/oleObject65.bin"/><Relationship Id="rId4" Type="http://schemas.openxmlformats.org/officeDocument/2006/relationships/oleObject" Target="../embeddings/oleObject64.bin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600" dirty="0" smtClean="0"/>
              <a:t>クォーク・グルーオン・プラズマにおける「力」の量子論的記述</a:t>
            </a:r>
            <a:endParaRPr kumimoji="1" lang="ja-JP" altLang="en-US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5672" y="3886200"/>
            <a:ext cx="6972656" cy="1752600"/>
          </a:xfrm>
        </p:spPr>
        <p:txBody>
          <a:bodyPr>
            <a:normAutofit/>
          </a:bodyPr>
          <a:lstStyle/>
          <a:p>
            <a:r>
              <a:rPr kumimoji="1" lang="ja-JP" altLang="en-US" sz="2400" dirty="0" smtClean="0">
                <a:solidFill>
                  <a:schemeClr val="tx1"/>
                </a:solidFill>
              </a:rPr>
              <a:t>赤松　幸尚</a:t>
            </a:r>
            <a:endParaRPr kumimoji="1" lang="en-US" altLang="ja-JP" sz="2400" dirty="0" smtClean="0">
              <a:solidFill>
                <a:schemeClr val="tx1"/>
              </a:solidFill>
            </a:endParaRPr>
          </a:p>
          <a:p>
            <a:r>
              <a:rPr kumimoji="1" lang="en-US" altLang="ja-JP" sz="2400" dirty="0" smtClean="0">
                <a:solidFill>
                  <a:schemeClr val="tx1"/>
                </a:solidFill>
              </a:rPr>
              <a:t>(</a:t>
            </a:r>
            <a:r>
              <a:rPr kumimoji="1" lang="ja-JP" altLang="en-US" sz="2400" dirty="0" smtClean="0">
                <a:solidFill>
                  <a:schemeClr val="tx1"/>
                </a:solidFill>
              </a:rPr>
              <a:t>名古屋大学</a:t>
            </a:r>
            <a:r>
              <a:rPr lang="ja-JP" altLang="en-US" sz="2400" dirty="0" smtClean="0">
                <a:solidFill>
                  <a:schemeClr val="tx1"/>
                </a:solidFill>
              </a:rPr>
              <a:t>素粒子宇宙起源研究機構</a:t>
            </a:r>
            <a:r>
              <a:rPr kumimoji="1" lang="en-US" altLang="ja-JP" sz="2400" dirty="0" smtClean="0">
                <a:solidFill>
                  <a:schemeClr val="tx1"/>
                </a:solidFill>
              </a:rPr>
              <a:t>)</a:t>
            </a:r>
            <a:endParaRPr kumimoji="1" lang="en-US" altLang="ja-JP" sz="2400" dirty="0" smtClean="0">
              <a:solidFill>
                <a:schemeClr val="tx1"/>
              </a:solidFill>
            </a:endParaRPr>
          </a:p>
        </p:txBody>
      </p:sp>
      <p:pic>
        <p:nvPicPr>
          <p:cNvPr id="4" name="Picture 2" descr="名古屋大学 素粒子宇宙起源研究機構（KMI）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 r="87213" b="-1768"/>
          <a:stretch>
            <a:fillRect/>
          </a:stretch>
        </p:blipFill>
        <p:spPr bwMode="auto">
          <a:xfrm>
            <a:off x="7632192" y="3995928"/>
            <a:ext cx="719084" cy="719086"/>
          </a:xfrm>
          <a:prstGeom prst="rect">
            <a:avLst/>
          </a:prstGeom>
          <a:noFill/>
        </p:spPr>
      </p:pic>
      <p:sp>
        <p:nvSpPr>
          <p:cNvPr id="5" name="テキスト ボックス 4"/>
          <p:cNvSpPr txBox="1"/>
          <p:nvPr/>
        </p:nvSpPr>
        <p:spPr>
          <a:xfrm>
            <a:off x="648741" y="5215910"/>
            <a:ext cx="78465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err="1">
                <a:cs typeface="Times New Roman"/>
              </a:rPr>
              <a:t>Y.Akamatsu</a:t>
            </a:r>
            <a:r>
              <a:rPr lang="en-US" altLang="ja-JP" sz="2000" dirty="0">
                <a:cs typeface="Times New Roman"/>
              </a:rPr>
              <a:t>, </a:t>
            </a:r>
            <a:r>
              <a:rPr lang="en-US" altLang="ja-JP" sz="2000" dirty="0" err="1">
                <a:cs typeface="Times New Roman"/>
              </a:rPr>
              <a:t>A.Rothkopf</a:t>
            </a:r>
            <a:r>
              <a:rPr lang="en-US" altLang="ja-JP" sz="2000" dirty="0">
                <a:cs typeface="Times New Roman"/>
              </a:rPr>
              <a:t>, PRD85(2012),</a:t>
            </a:r>
            <a:r>
              <a:rPr lang="en-US" altLang="ja-JP" sz="2000" dirty="0" smtClean="0">
                <a:cs typeface="Times New Roman"/>
              </a:rPr>
              <a:t>105011 (arXiv:1110.1203[</a:t>
            </a:r>
            <a:r>
              <a:rPr lang="en-US" altLang="ja-JP" sz="2000" dirty="0" err="1" smtClean="0">
                <a:cs typeface="Times New Roman"/>
              </a:rPr>
              <a:t>hep-ph</a:t>
            </a:r>
            <a:r>
              <a:rPr lang="en-US" altLang="ja-JP" sz="2000" dirty="0" smtClean="0">
                <a:cs typeface="Times New Roman"/>
              </a:rPr>
              <a:t>] )</a:t>
            </a:r>
          </a:p>
          <a:p>
            <a:r>
              <a:rPr lang="en-US" altLang="ja-JP" sz="2000" dirty="0" err="1">
                <a:cs typeface="Times New Roman"/>
              </a:rPr>
              <a:t>Y.Akamatsu</a:t>
            </a:r>
            <a:r>
              <a:rPr lang="en-US" altLang="ja-JP" sz="2000" dirty="0">
                <a:cs typeface="Times New Roman"/>
              </a:rPr>
              <a:t>, </a:t>
            </a:r>
            <a:r>
              <a:rPr lang="en-US" altLang="ja-JP" sz="2000" dirty="0" smtClean="0">
                <a:cs typeface="Times New Roman"/>
              </a:rPr>
              <a:t>arXiv:1209.5068[</a:t>
            </a:r>
            <a:r>
              <a:rPr lang="en-US" altLang="ja-JP" sz="2000" dirty="0" err="1" smtClean="0">
                <a:cs typeface="Times New Roman"/>
              </a:rPr>
              <a:t>hep-ph</a:t>
            </a:r>
            <a:r>
              <a:rPr lang="en-US" altLang="ja-JP" sz="2000" dirty="0" smtClean="0">
                <a:cs typeface="Times New Roman"/>
              </a:rPr>
              <a:t>]</a:t>
            </a:r>
            <a:endParaRPr lang="ja-JP" altLang="en-US" sz="2000" dirty="0">
              <a:cs typeface="Times New Roman"/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  <p:sp>
        <p:nvSpPr>
          <p:cNvPr id="9" name="日付プレースホルダ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19472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In-Medium Potential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Complex Potential</a:t>
            </a:r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930444" y="4658975"/>
            <a:ext cx="52831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Suggests stochastic &amp; unitary description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862013" y="2622550"/>
            <a:ext cx="7986504" cy="1663700"/>
            <a:chOff x="715709" y="2305558"/>
            <a:chExt cx="7986504" cy="1663700"/>
          </a:xfrm>
        </p:grpSpPr>
        <p:graphicFrame>
          <p:nvGraphicFramePr>
            <p:cNvPr id="22530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665289468"/>
                </p:ext>
              </p:extLst>
            </p:nvPr>
          </p:nvGraphicFramePr>
          <p:xfrm>
            <a:off x="715709" y="2305558"/>
            <a:ext cx="7918450" cy="1663700"/>
          </p:xfrm>
          <a:graphic>
            <a:graphicData uri="http://schemas.openxmlformats.org/presentationml/2006/ole">
              <p:oleObj spid="_x0000_s22538" name="数式" r:id="rId3" imgW="4710896" imgH="977785" progId="Equation.3">
                <p:embed/>
              </p:oleObj>
            </a:graphicData>
          </a:graphic>
        </p:graphicFrame>
        <p:sp>
          <p:nvSpPr>
            <p:cNvPr id="8" name="テキスト ボックス 7"/>
            <p:cNvSpPr txBox="1"/>
            <p:nvPr/>
          </p:nvSpPr>
          <p:spPr>
            <a:xfrm>
              <a:off x="5943840" y="2310174"/>
              <a:ext cx="22589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/>
                <a:t>Long time dynamics</a:t>
              </a:r>
              <a:endParaRPr kumimoji="1" lang="ja-JP" altLang="en-US" sz="2000" dirty="0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5947107" y="2941571"/>
              <a:ext cx="27551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/>
                <a:t>Lorentzian fit of σ(</a:t>
              </a:r>
              <a:r>
                <a:rPr kumimoji="1" lang="en-US" altLang="ja-JP" sz="2000" dirty="0" err="1" smtClean="0"/>
                <a:t>ω;</a:t>
              </a:r>
              <a:r>
                <a:rPr kumimoji="1" lang="en-US" altLang="ja-JP" sz="2000" i="1" dirty="0" err="1" smtClean="0"/>
                <a:t>R</a:t>
              </a:r>
              <a:r>
                <a:rPr lang="en-US" altLang="ja-JP" sz="2000" dirty="0" err="1" smtClean="0"/>
                <a:t>,</a:t>
              </a:r>
              <a:r>
                <a:rPr lang="en-US" altLang="ja-JP" sz="2000" i="1" dirty="0" err="1" smtClean="0"/>
                <a:t>T</a:t>
              </a:r>
              <a:r>
                <a:rPr kumimoji="1" lang="en-US" altLang="ja-JP" sz="2000" dirty="0" smtClean="0"/>
                <a:t>)</a:t>
              </a:r>
              <a:endParaRPr kumimoji="1" lang="ja-JP" altLang="en-US" sz="2000" dirty="0"/>
            </a:p>
          </p:txBody>
        </p:sp>
        <p:cxnSp>
          <p:nvCxnSpPr>
            <p:cNvPr id="16" name="直線コネクタ 15"/>
            <p:cNvCxnSpPr/>
            <p:nvPr/>
          </p:nvCxnSpPr>
          <p:spPr>
            <a:xfrm>
              <a:off x="2133600" y="3960813"/>
              <a:ext cx="35640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>
              <a:off x="6925056" y="3891355"/>
              <a:ext cx="1597536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テキスト ボックス 14"/>
          <p:cNvSpPr txBox="1"/>
          <p:nvPr/>
        </p:nvSpPr>
        <p:spPr>
          <a:xfrm>
            <a:off x="5283072" y="1600200"/>
            <a:ext cx="37441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Laine</a:t>
            </a:r>
            <a:r>
              <a:rPr kumimoji="1" lang="en-US" altLang="ja-JP" dirty="0" smtClean="0"/>
              <a:t> et al (07)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Beraudo</a:t>
            </a:r>
            <a:r>
              <a:rPr lang="en-US" altLang="ja-JP" dirty="0" smtClean="0"/>
              <a:t> et al (08),</a:t>
            </a:r>
          </a:p>
          <a:p>
            <a:r>
              <a:rPr kumimoji="1" lang="en-US" altLang="ja-JP" dirty="0" err="1" smtClean="0"/>
              <a:t>Bramilla</a:t>
            </a:r>
            <a:r>
              <a:rPr kumimoji="1" lang="en-US" altLang="ja-JP" dirty="0" smtClean="0"/>
              <a:t> et al (10), Rothkopf et al (12).</a:t>
            </a:r>
            <a:endParaRPr kumimoji="1" lang="ja-JP" altLang="en-US" dirty="0"/>
          </a:p>
        </p:txBody>
      </p:sp>
      <p:sp>
        <p:nvSpPr>
          <p:cNvPr id="17" name="日付プレースホルダ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18" name="フッター プレースホルダ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In-Medium Potential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Stochastic Potential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11</a:t>
            </a:fld>
            <a:endParaRPr kumimoji="1" lang="ja-JP" altLang="en-US" dirty="0"/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45713405"/>
              </p:ext>
            </p:extLst>
          </p:nvPr>
        </p:nvGraphicFramePr>
        <p:xfrm>
          <a:off x="1289050" y="2497138"/>
          <a:ext cx="5118100" cy="847725"/>
        </p:xfrm>
        <a:graphic>
          <a:graphicData uri="http://schemas.openxmlformats.org/presentationml/2006/ole">
            <p:oleObj spid="_x0000_s23576" name="数式" r:id="rId3" imgW="3072803" imgH="482278" progId="Equation.3">
              <p:embed/>
            </p:oleObj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2590800" y="3325504"/>
            <a:ext cx="31097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srgbClr val="FF0000"/>
                </a:solidFill>
              </a:rPr>
              <a:t>Introduce noise field Θ(</a:t>
            </a:r>
            <a:r>
              <a:rPr lang="en-US" altLang="ja-JP" sz="2000" i="1" dirty="0" smtClean="0">
                <a:solidFill>
                  <a:srgbClr val="FF0000"/>
                </a:solidFill>
              </a:rPr>
              <a:t>t</a:t>
            </a:r>
            <a:r>
              <a:rPr lang="en-US" altLang="ja-JP" sz="2000" dirty="0" smtClean="0">
                <a:solidFill>
                  <a:srgbClr val="FF0000"/>
                </a:solidFill>
              </a:rPr>
              <a:t>,</a:t>
            </a:r>
            <a:r>
              <a:rPr lang="en-US" altLang="ja-JP" sz="2000" i="1" dirty="0" smtClean="0">
                <a:solidFill>
                  <a:srgbClr val="FF0000"/>
                </a:solidFill>
              </a:rPr>
              <a:t>R</a:t>
            </a:r>
            <a:r>
              <a:rPr lang="en-US" altLang="ja-JP" sz="2000" dirty="0" smtClean="0">
                <a:solidFill>
                  <a:srgbClr val="FF0000"/>
                </a:solidFill>
              </a:rPr>
              <a:t>)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62496681"/>
              </p:ext>
            </p:extLst>
          </p:nvPr>
        </p:nvGraphicFramePr>
        <p:xfrm>
          <a:off x="1309688" y="4483100"/>
          <a:ext cx="5903912" cy="1462088"/>
        </p:xfrm>
        <a:graphic>
          <a:graphicData uri="http://schemas.openxmlformats.org/presentationml/2006/ole">
            <p:oleObj spid="_x0000_s23577" name="数式" r:id="rId4" imgW="3542404" imgH="837787" progId="Equation.3">
              <p:embed/>
            </p:oleObj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6553200" y="4602265"/>
            <a:ext cx="22274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srgbClr val="FF0000"/>
                </a:solidFill>
              </a:rPr>
              <a:t>Imaginary potential</a:t>
            </a:r>
          </a:p>
          <a:p>
            <a:r>
              <a:rPr lang="en-US" altLang="ja-JP" sz="2000" dirty="0" smtClean="0">
                <a:solidFill>
                  <a:srgbClr val="FF0000"/>
                </a:solidFill>
              </a:rPr>
              <a:t>= Local correlation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90800" y="3686985"/>
            <a:ext cx="49455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Density matrix: Non-local correlation relevant</a:t>
            </a:r>
            <a:endParaRPr kumimoji="1" lang="ja-JP" altLang="en-US" sz="2000" dirty="0"/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05440994"/>
              </p:ext>
            </p:extLst>
          </p:nvPr>
        </p:nvGraphicFramePr>
        <p:xfrm>
          <a:off x="2779713" y="4043363"/>
          <a:ext cx="3435350" cy="409575"/>
        </p:xfrm>
        <a:graphic>
          <a:graphicData uri="http://schemas.openxmlformats.org/presentationml/2006/ole">
            <p:oleObj spid="_x0000_s23578" name="数式" r:id="rId5" imgW="2044310" imgH="254092" progId="Equation.3">
              <p:embed/>
            </p:oleObj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7629769" y="2561492"/>
            <a:ext cx="13532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(</a:t>
            </a:r>
            <a:r>
              <a:rPr kumimoji="1" lang="en-US" altLang="ja-JP" sz="2000" i="1" dirty="0" smtClean="0"/>
              <a:t>T</a:t>
            </a:r>
            <a:r>
              <a:rPr kumimoji="1" lang="en-US" altLang="ja-JP" sz="2000" dirty="0" smtClean="0"/>
              <a:t> omitted)</a:t>
            </a:r>
            <a:endParaRPr kumimoji="1" lang="ja-JP" altLang="en-US" sz="20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160896" y="1722120"/>
            <a:ext cx="2708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Akamats</a:t>
            </a:r>
            <a:r>
              <a:rPr lang="en-US" altLang="ja-JP" dirty="0" smtClean="0"/>
              <a:t>u &amp; Rothkopf (‘12)</a:t>
            </a:r>
            <a:endParaRPr kumimoji="1" lang="ja-JP" altLang="en-US" dirty="0"/>
          </a:p>
        </p:txBody>
      </p:sp>
      <p:sp>
        <p:nvSpPr>
          <p:cNvPr id="15" name="日付プレースホルダ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16" name="フッター プレースホルダ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In-Medium Forces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i="1" dirty="0" smtClean="0"/>
              <a:t>M</a:t>
            </a:r>
            <a:r>
              <a:rPr kumimoji="1" lang="en-US" altLang="ja-JP" dirty="0" smtClean="0"/>
              <a:t>&lt;</a:t>
            </a:r>
            <a:r>
              <a:rPr lang="ja-JP" altLang="en-US" dirty="0" smtClean="0"/>
              <a:t>∞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  <p:grpSp>
        <p:nvGrpSpPr>
          <p:cNvPr id="30" name="図形グループ 29"/>
          <p:cNvGrpSpPr/>
          <p:nvPr/>
        </p:nvGrpSpPr>
        <p:grpSpPr>
          <a:xfrm>
            <a:off x="1428262" y="2257678"/>
            <a:ext cx="4415691" cy="1391139"/>
            <a:chOff x="1428262" y="2619131"/>
            <a:chExt cx="4415691" cy="1391139"/>
          </a:xfrm>
        </p:grpSpPr>
        <p:sp>
          <p:nvSpPr>
            <p:cNvPr id="7" name="円/楕円 6"/>
            <p:cNvSpPr/>
            <p:nvPr/>
          </p:nvSpPr>
          <p:spPr>
            <a:xfrm>
              <a:off x="2159000" y="3282463"/>
              <a:ext cx="431800" cy="410307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円/楕円 7"/>
            <p:cNvSpPr/>
            <p:nvPr/>
          </p:nvSpPr>
          <p:spPr>
            <a:xfrm>
              <a:off x="4665785" y="3282463"/>
              <a:ext cx="431800" cy="410307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左右矢印 8"/>
            <p:cNvSpPr/>
            <p:nvPr/>
          </p:nvSpPr>
          <p:spPr>
            <a:xfrm>
              <a:off x="2881923" y="3282463"/>
              <a:ext cx="1484923" cy="410307"/>
            </a:xfrm>
            <a:prstGeom prst="leftRightArrow">
              <a:avLst/>
            </a:prstGeom>
            <a:solidFill>
              <a:srgbClr val="0000FF"/>
            </a:solidFill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1846385" y="2960077"/>
              <a:ext cx="117230" cy="12700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円/楕円 11"/>
            <p:cNvSpPr/>
            <p:nvPr/>
          </p:nvSpPr>
          <p:spPr>
            <a:xfrm>
              <a:off x="1846385" y="3282463"/>
              <a:ext cx="117230" cy="12700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円/楕円 12"/>
            <p:cNvSpPr/>
            <p:nvPr/>
          </p:nvSpPr>
          <p:spPr>
            <a:xfrm>
              <a:off x="2532185" y="2897554"/>
              <a:ext cx="117230" cy="12700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1998785" y="3692770"/>
              <a:ext cx="117230" cy="12700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円/楕円 14"/>
            <p:cNvSpPr/>
            <p:nvPr/>
          </p:nvSpPr>
          <p:spPr>
            <a:xfrm>
              <a:off x="1471246" y="3629270"/>
              <a:ext cx="117230" cy="12700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円/楕円 15"/>
            <p:cNvSpPr/>
            <p:nvPr/>
          </p:nvSpPr>
          <p:spPr>
            <a:xfrm>
              <a:off x="2731481" y="3756270"/>
              <a:ext cx="117230" cy="12700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円/楕円 16"/>
            <p:cNvSpPr/>
            <p:nvPr/>
          </p:nvSpPr>
          <p:spPr>
            <a:xfrm>
              <a:off x="3327401" y="2985477"/>
              <a:ext cx="117230" cy="12700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円/楕円 17"/>
            <p:cNvSpPr/>
            <p:nvPr/>
          </p:nvSpPr>
          <p:spPr>
            <a:xfrm>
              <a:off x="4275016" y="2921977"/>
              <a:ext cx="117230" cy="12700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円/楕円 18"/>
            <p:cNvSpPr/>
            <p:nvPr/>
          </p:nvSpPr>
          <p:spPr>
            <a:xfrm>
              <a:off x="4548555" y="3819770"/>
              <a:ext cx="117230" cy="12700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円/楕円 20"/>
            <p:cNvSpPr/>
            <p:nvPr/>
          </p:nvSpPr>
          <p:spPr>
            <a:xfrm>
              <a:off x="4822093" y="3023577"/>
              <a:ext cx="117230" cy="12700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円/楕円 21"/>
            <p:cNvSpPr/>
            <p:nvPr/>
          </p:nvSpPr>
          <p:spPr>
            <a:xfrm>
              <a:off x="5242170" y="3668347"/>
              <a:ext cx="117230" cy="12700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円/楕円 22"/>
            <p:cNvSpPr/>
            <p:nvPr/>
          </p:nvSpPr>
          <p:spPr>
            <a:xfrm>
              <a:off x="5183555" y="3088054"/>
              <a:ext cx="117230" cy="12700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円/楕円 23"/>
            <p:cNvSpPr/>
            <p:nvPr/>
          </p:nvSpPr>
          <p:spPr>
            <a:xfrm>
              <a:off x="4632570" y="2647461"/>
              <a:ext cx="117230" cy="12700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円/楕円 24"/>
            <p:cNvSpPr/>
            <p:nvPr/>
          </p:nvSpPr>
          <p:spPr>
            <a:xfrm>
              <a:off x="1428262" y="3088054"/>
              <a:ext cx="117230" cy="12700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円/楕円 25"/>
            <p:cNvSpPr/>
            <p:nvPr/>
          </p:nvSpPr>
          <p:spPr>
            <a:xfrm>
              <a:off x="5726723" y="3282463"/>
              <a:ext cx="117230" cy="12700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円/楕円 26"/>
            <p:cNvSpPr/>
            <p:nvPr/>
          </p:nvSpPr>
          <p:spPr>
            <a:xfrm>
              <a:off x="5300785" y="2770554"/>
              <a:ext cx="117230" cy="12700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円/楕円 27"/>
            <p:cNvSpPr/>
            <p:nvPr/>
          </p:nvSpPr>
          <p:spPr>
            <a:xfrm>
              <a:off x="3718170" y="3883270"/>
              <a:ext cx="117230" cy="12700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/>
          </p:nvSpPr>
          <p:spPr>
            <a:xfrm>
              <a:off x="2272324" y="2619131"/>
              <a:ext cx="117230" cy="12700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8" name="図形グループ 37"/>
          <p:cNvGrpSpPr/>
          <p:nvPr/>
        </p:nvGrpSpPr>
        <p:grpSpPr>
          <a:xfrm>
            <a:off x="4392246" y="2770525"/>
            <a:ext cx="447015" cy="210573"/>
            <a:chOff x="4392246" y="2770525"/>
            <a:chExt cx="447015" cy="210573"/>
          </a:xfrm>
        </p:grpSpPr>
        <p:cxnSp>
          <p:nvCxnSpPr>
            <p:cNvPr id="33" name="直線コネクタ 32"/>
            <p:cNvCxnSpPr>
              <a:stCxn id="21" idx="3"/>
              <a:endCxn id="8" idx="1"/>
            </p:cNvCxnSpPr>
            <p:nvPr/>
          </p:nvCxnSpPr>
          <p:spPr>
            <a:xfrm flipH="1">
              <a:off x="4729021" y="2770525"/>
              <a:ext cx="110240" cy="210573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>
              <a:stCxn id="8" idx="1"/>
            </p:cNvCxnSpPr>
            <p:nvPr/>
          </p:nvCxnSpPr>
          <p:spPr>
            <a:xfrm flipH="1" flipV="1">
              <a:off x="4392246" y="2853601"/>
              <a:ext cx="336775" cy="127497"/>
            </a:xfrm>
            <a:prstGeom prst="line">
              <a:avLst/>
            </a:prstGeom>
            <a:ln>
              <a:solidFill>
                <a:srgbClr val="FF0000"/>
              </a:solidFill>
              <a:headEnd type="none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図形グループ 38"/>
          <p:cNvGrpSpPr/>
          <p:nvPr/>
        </p:nvGrpSpPr>
        <p:grpSpPr>
          <a:xfrm>
            <a:off x="2202401" y="3271229"/>
            <a:ext cx="546248" cy="291878"/>
            <a:chOff x="4392247" y="2561724"/>
            <a:chExt cx="546248" cy="291878"/>
          </a:xfrm>
        </p:grpSpPr>
        <p:cxnSp>
          <p:nvCxnSpPr>
            <p:cNvPr id="40" name="直線コネクタ 39"/>
            <p:cNvCxnSpPr>
              <a:stCxn id="16" idx="1"/>
              <a:endCxn id="7" idx="5"/>
            </p:cNvCxnSpPr>
            <p:nvPr/>
          </p:nvCxnSpPr>
          <p:spPr>
            <a:xfrm flipH="1" flipV="1">
              <a:off x="4717410" y="2561724"/>
              <a:ext cx="221085" cy="1421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>
              <a:stCxn id="7" idx="5"/>
            </p:cNvCxnSpPr>
            <p:nvPr/>
          </p:nvCxnSpPr>
          <p:spPr>
            <a:xfrm flipH="1">
              <a:off x="4392247" y="2561724"/>
              <a:ext cx="325163" cy="291878"/>
            </a:xfrm>
            <a:prstGeom prst="line">
              <a:avLst/>
            </a:prstGeom>
            <a:ln>
              <a:solidFill>
                <a:srgbClr val="FF0000"/>
              </a:solidFill>
              <a:headEnd type="none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図形グループ 45"/>
          <p:cNvGrpSpPr/>
          <p:nvPr/>
        </p:nvGrpSpPr>
        <p:grpSpPr>
          <a:xfrm>
            <a:off x="1963615" y="2725624"/>
            <a:ext cx="308709" cy="258886"/>
            <a:chOff x="4956491" y="2399828"/>
            <a:chExt cx="308709" cy="258886"/>
          </a:xfrm>
        </p:grpSpPr>
        <p:cxnSp>
          <p:nvCxnSpPr>
            <p:cNvPr id="47" name="直線コネクタ 46"/>
            <p:cNvCxnSpPr>
              <a:stCxn id="12" idx="6"/>
              <a:endCxn id="7" idx="1"/>
            </p:cNvCxnSpPr>
            <p:nvPr/>
          </p:nvCxnSpPr>
          <p:spPr>
            <a:xfrm flipV="1">
              <a:off x="4956491" y="2655302"/>
              <a:ext cx="258621" cy="3412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/>
            <p:cNvCxnSpPr>
              <a:stCxn id="7" idx="1"/>
            </p:cNvCxnSpPr>
            <p:nvPr/>
          </p:nvCxnSpPr>
          <p:spPr>
            <a:xfrm flipV="1">
              <a:off x="5215112" y="2399828"/>
              <a:ext cx="50088" cy="255474"/>
            </a:xfrm>
            <a:prstGeom prst="line">
              <a:avLst/>
            </a:prstGeom>
            <a:ln>
              <a:solidFill>
                <a:srgbClr val="FF0000"/>
              </a:solidFill>
              <a:headEnd type="none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図形グループ 52"/>
          <p:cNvGrpSpPr/>
          <p:nvPr/>
        </p:nvGrpSpPr>
        <p:grpSpPr>
          <a:xfrm>
            <a:off x="4939323" y="3271229"/>
            <a:ext cx="320015" cy="291878"/>
            <a:chOff x="4786923" y="3118829"/>
            <a:chExt cx="320015" cy="291878"/>
          </a:xfrm>
        </p:grpSpPr>
        <p:cxnSp>
          <p:nvCxnSpPr>
            <p:cNvPr id="54" name="直線コネクタ 53"/>
            <p:cNvCxnSpPr>
              <a:stCxn id="22" idx="1"/>
              <a:endCxn id="8" idx="5"/>
            </p:cNvCxnSpPr>
            <p:nvPr/>
          </p:nvCxnSpPr>
          <p:spPr>
            <a:xfrm flipH="1" flipV="1">
              <a:off x="4881949" y="3118829"/>
              <a:ext cx="224989" cy="5426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/>
            <p:cNvCxnSpPr>
              <a:stCxn id="8" idx="5"/>
            </p:cNvCxnSpPr>
            <p:nvPr/>
          </p:nvCxnSpPr>
          <p:spPr>
            <a:xfrm flipH="1">
              <a:off x="4786923" y="3118829"/>
              <a:ext cx="95026" cy="291878"/>
            </a:xfrm>
            <a:prstGeom prst="line">
              <a:avLst/>
            </a:prstGeom>
            <a:ln>
              <a:solidFill>
                <a:srgbClr val="FF0000"/>
              </a:solidFill>
              <a:headEnd type="none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図形グループ 60"/>
          <p:cNvGrpSpPr/>
          <p:nvPr/>
        </p:nvGrpSpPr>
        <p:grpSpPr>
          <a:xfrm>
            <a:off x="2468491" y="3731852"/>
            <a:ext cx="2440733" cy="1577851"/>
            <a:chOff x="2693199" y="3849080"/>
            <a:chExt cx="2440733" cy="1577851"/>
          </a:xfrm>
        </p:grpSpPr>
        <p:sp>
          <p:nvSpPr>
            <p:cNvPr id="10" name="テキスト ボックス 9"/>
            <p:cNvSpPr txBox="1"/>
            <p:nvPr/>
          </p:nvSpPr>
          <p:spPr>
            <a:xfrm>
              <a:off x="2693199" y="3849080"/>
              <a:ext cx="244073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2000" dirty="0" smtClean="0">
                  <a:solidFill>
                    <a:srgbClr val="0000FF"/>
                  </a:solidFill>
                </a:rPr>
                <a:t>Debye screened force</a:t>
              </a:r>
            </a:p>
            <a:p>
              <a:pPr algn="ctr"/>
              <a:r>
                <a:rPr kumimoji="1" lang="en-US" altLang="ja-JP" sz="2000" dirty="0" smtClean="0"/>
                <a:t>+ </a:t>
              </a:r>
            </a:p>
            <a:p>
              <a:pPr algn="ctr"/>
              <a:r>
                <a:rPr lang="en-US" altLang="ja-JP" sz="2000" dirty="0" smtClean="0">
                  <a:solidFill>
                    <a:srgbClr val="FF0000"/>
                  </a:solidFill>
                </a:rPr>
                <a:t>Fluctuating</a:t>
              </a:r>
              <a:r>
                <a:rPr kumimoji="1" lang="en-US" altLang="ja-JP" sz="2000" dirty="0" smtClean="0">
                  <a:solidFill>
                    <a:srgbClr val="FF0000"/>
                  </a:solidFill>
                </a:rPr>
                <a:t> force</a:t>
              </a:r>
              <a:endParaRPr kumimoji="1" lang="ja-JP" alt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60" name="テキスト ボックス 59"/>
            <p:cNvSpPr txBox="1"/>
            <p:nvPr/>
          </p:nvSpPr>
          <p:spPr>
            <a:xfrm>
              <a:off x="3276101" y="5026821"/>
              <a:ext cx="12724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solidFill>
                    <a:srgbClr val="FF0000"/>
                  </a:solidFill>
                </a:rPr>
                <a:t>Drag force</a:t>
              </a:r>
              <a:endParaRPr kumimoji="1" lang="ja-JP" altLang="en-US" sz="2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64" name="右中かっこ 63"/>
          <p:cNvSpPr/>
          <p:nvPr/>
        </p:nvSpPr>
        <p:spPr>
          <a:xfrm>
            <a:off x="5183555" y="3819772"/>
            <a:ext cx="175845" cy="908205"/>
          </a:xfrm>
          <a:prstGeom prst="rightBrace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4" name="図形グループ 73"/>
          <p:cNvGrpSpPr/>
          <p:nvPr/>
        </p:nvGrpSpPr>
        <p:grpSpPr>
          <a:xfrm>
            <a:off x="2668177" y="4366849"/>
            <a:ext cx="2144946" cy="1396578"/>
            <a:chOff x="2668177" y="4366849"/>
            <a:chExt cx="2144946" cy="1396578"/>
          </a:xfrm>
        </p:grpSpPr>
        <p:sp>
          <p:nvSpPr>
            <p:cNvPr id="65" name="正方形/長方形 64"/>
            <p:cNvSpPr/>
            <p:nvPr/>
          </p:nvSpPr>
          <p:spPr>
            <a:xfrm>
              <a:off x="2731481" y="4366849"/>
              <a:ext cx="1997540" cy="942854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テキスト ボックス 65"/>
            <p:cNvSpPr txBox="1"/>
            <p:nvPr/>
          </p:nvSpPr>
          <p:spPr>
            <a:xfrm>
              <a:off x="2668177" y="5363317"/>
              <a:ext cx="21449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/>
                <a:t>Langevin dynamics</a:t>
              </a:r>
              <a:endParaRPr kumimoji="1" lang="ja-JP" altLang="en-US" sz="2000" dirty="0"/>
            </a:p>
          </p:txBody>
        </p:sp>
      </p:grpSp>
      <p:sp>
        <p:nvSpPr>
          <p:cNvPr id="67" name="テキスト ボックス 66"/>
          <p:cNvSpPr txBox="1"/>
          <p:nvPr/>
        </p:nvSpPr>
        <p:spPr>
          <a:xfrm>
            <a:off x="924893" y="4065473"/>
            <a:ext cx="7505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i="1" dirty="0" smtClean="0"/>
              <a:t>M</a:t>
            </a:r>
            <a:r>
              <a:rPr kumimoji="1" lang="en-US" altLang="ja-JP" sz="2000" dirty="0" smtClean="0"/>
              <a:t>=</a:t>
            </a:r>
            <a:r>
              <a:rPr lang="ja-JP" altLang="en-US" sz="2000" dirty="0" smtClean="0"/>
              <a:t>∞</a:t>
            </a:r>
            <a:endParaRPr kumimoji="1" lang="ja-JP" altLang="en-US" sz="2000" dirty="0"/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937809" y="4939052"/>
            <a:ext cx="7505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i="1" dirty="0" smtClean="0"/>
              <a:t>M</a:t>
            </a:r>
            <a:r>
              <a:rPr kumimoji="1" lang="en-US" altLang="ja-JP" sz="2000" dirty="0" smtClean="0"/>
              <a:t>&lt;</a:t>
            </a:r>
            <a:r>
              <a:rPr kumimoji="1" lang="ja-JP" altLang="en-US" sz="2000" dirty="0" smtClean="0"/>
              <a:t>∞</a:t>
            </a:r>
            <a:endParaRPr kumimoji="1" lang="ja-JP" altLang="en-US" sz="2000" dirty="0"/>
          </a:p>
        </p:txBody>
      </p:sp>
      <p:grpSp>
        <p:nvGrpSpPr>
          <p:cNvPr id="70" name="図形グループ 69"/>
          <p:cNvGrpSpPr/>
          <p:nvPr/>
        </p:nvGrpSpPr>
        <p:grpSpPr>
          <a:xfrm>
            <a:off x="5418015" y="4074721"/>
            <a:ext cx="3178414" cy="711776"/>
            <a:chOff x="5418015" y="4172411"/>
            <a:chExt cx="3178414" cy="711776"/>
          </a:xfrm>
        </p:grpSpPr>
        <p:sp>
          <p:nvSpPr>
            <p:cNvPr id="62" name="テキスト ボックス 61"/>
            <p:cNvSpPr txBox="1"/>
            <p:nvPr/>
          </p:nvSpPr>
          <p:spPr>
            <a:xfrm>
              <a:off x="5418015" y="4172411"/>
              <a:ext cx="298113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/>
                <a:t>(Stochastic) Potential force</a:t>
              </a:r>
              <a:endParaRPr kumimoji="1" lang="ja-JP" altLang="en-US" sz="2000" dirty="0"/>
            </a:p>
          </p:txBody>
        </p:sp>
        <p:sp>
          <p:nvSpPr>
            <p:cNvPr id="69" name="テキスト ボックス 68"/>
            <p:cNvSpPr txBox="1"/>
            <p:nvPr/>
          </p:nvSpPr>
          <p:spPr>
            <a:xfrm>
              <a:off x="5843953" y="4484077"/>
              <a:ext cx="27524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sym typeface="Wingdings"/>
                </a:rPr>
                <a:t></a:t>
              </a:r>
              <a:r>
                <a:rPr kumimoji="1" lang="en-US" altLang="ja-JP" sz="2000" dirty="0" smtClean="0"/>
                <a:t>Hamiltonian dynamics</a:t>
              </a:r>
              <a:endParaRPr kumimoji="1" lang="ja-JP" altLang="en-US" sz="2000" dirty="0"/>
            </a:p>
          </p:txBody>
        </p:sp>
      </p:grpSp>
      <p:grpSp>
        <p:nvGrpSpPr>
          <p:cNvPr id="72" name="図形グループ 71"/>
          <p:cNvGrpSpPr/>
          <p:nvPr/>
        </p:nvGrpSpPr>
        <p:grpSpPr>
          <a:xfrm>
            <a:off x="5084868" y="4930602"/>
            <a:ext cx="3897653" cy="715597"/>
            <a:chOff x="5153251" y="5057599"/>
            <a:chExt cx="3897653" cy="715597"/>
          </a:xfrm>
        </p:grpSpPr>
        <p:sp>
          <p:nvSpPr>
            <p:cNvPr id="63" name="テキスト ボックス 62"/>
            <p:cNvSpPr txBox="1"/>
            <p:nvPr/>
          </p:nvSpPr>
          <p:spPr>
            <a:xfrm>
              <a:off x="5153251" y="5057599"/>
              <a:ext cx="22386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Non-</a:t>
              </a:r>
              <a:r>
                <a:rPr lang="en-US" altLang="ja-JP" sz="2000" dirty="0"/>
                <a:t>p</a:t>
              </a:r>
              <a:r>
                <a:rPr kumimoji="1" lang="en-US" altLang="ja-JP" sz="2000" dirty="0" smtClean="0"/>
                <a:t>otential force</a:t>
              </a:r>
              <a:endParaRPr kumimoji="1" lang="ja-JP" altLang="en-US" sz="2000" dirty="0"/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5853720" y="5373086"/>
              <a:ext cx="31971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>
                  <a:sym typeface="Wingdings"/>
                </a:rPr>
                <a:t>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Not</a:t>
              </a:r>
              <a:r>
                <a:rPr lang="en-US" altLang="ja-JP" sz="2000" dirty="0" smtClean="0"/>
                <a:t> Hamiltonian dynamics</a:t>
              </a:r>
              <a:endParaRPr kumimoji="1" lang="ja-JP" altLang="en-US" sz="2000" dirty="0"/>
            </a:p>
          </p:txBody>
        </p:sp>
      </p:grpSp>
      <p:sp>
        <p:nvSpPr>
          <p:cNvPr id="73" name="テキスト ボックス 72"/>
          <p:cNvSpPr txBox="1"/>
          <p:nvPr/>
        </p:nvSpPr>
        <p:spPr>
          <a:xfrm>
            <a:off x="1939008" y="5773621"/>
            <a:ext cx="5265985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How to describe in-medium QCD forces?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7" name="日付プレースホルダ 5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58" name="フッター プレースホルダ 5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7732477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3</a:t>
            </a:r>
            <a:r>
              <a:rPr kumimoji="1" lang="en-US" altLang="ja-JP" dirty="0" smtClean="0"/>
              <a:t>. Influence functional of QCD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How to describe in-medium QCD forces?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802738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Open Quantum System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Basics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4607115" y="2238375"/>
          <a:ext cx="3044825" cy="1282700"/>
        </p:xfrm>
        <a:graphic>
          <a:graphicData uri="http://schemas.openxmlformats.org/presentationml/2006/ole">
            <p:oleObj spid="_x0000_s26629" name="数式" r:id="rId3" imgW="1536126" imgH="647631" progId="Equation.3">
              <p:embed/>
            </p:oleObj>
          </a:graphicData>
        </a:graphic>
      </p:graphicFrame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4680267" y="4223385"/>
          <a:ext cx="2592388" cy="1257300"/>
        </p:xfrm>
        <a:graphic>
          <a:graphicData uri="http://schemas.openxmlformats.org/presentationml/2006/ole">
            <p:oleObj spid="_x0000_s26630" name="数式" r:id="rId4" imgW="1307939" imgH="634954" progId="Equation.3">
              <p:embed/>
            </p:oleObj>
          </a:graphicData>
        </a:graphic>
      </p:graphicFrame>
      <p:sp>
        <p:nvSpPr>
          <p:cNvPr id="11" name="下矢印 10"/>
          <p:cNvSpPr/>
          <p:nvPr/>
        </p:nvSpPr>
        <p:spPr>
          <a:xfrm>
            <a:off x="2590800" y="3606419"/>
            <a:ext cx="298704" cy="392557"/>
          </a:xfrm>
          <a:prstGeom prst="down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243584" y="2194560"/>
            <a:ext cx="1826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Hilbert space</a:t>
            </a:r>
            <a:endParaRPr kumimoji="1" lang="ja-JP" altLang="en-US" sz="24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237488" y="2895600"/>
            <a:ext cx="3133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von Neumann equation</a:t>
            </a:r>
            <a:endParaRPr kumimoji="1" lang="ja-JP" altLang="en-US" sz="24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21561" y="3557651"/>
            <a:ext cx="2958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Trace out the environment</a:t>
            </a:r>
            <a:endParaRPr kumimoji="1" lang="ja-JP" altLang="en-US" sz="20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249680" y="4224528"/>
            <a:ext cx="3121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Reduced density matrix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243584" y="4840224"/>
            <a:ext cx="22604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Master equation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594923" y="5522976"/>
            <a:ext cx="1976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(Markovian limit)</a:t>
            </a:r>
            <a:endParaRPr kumimoji="1" lang="ja-JP" altLang="en-US" sz="2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079615" y="1417638"/>
            <a:ext cx="27212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s</a:t>
            </a:r>
            <a:r>
              <a:rPr kumimoji="1" lang="en-US" altLang="ja-JP" sz="2000" dirty="0" smtClean="0"/>
              <a:t>ys = heavy quarks</a:t>
            </a:r>
          </a:p>
          <a:p>
            <a:r>
              <a:rPr lang="en-US" altLang="ja-JP" sz="2000" dirty="0" smtClean="0"/>
              <a:t>env = gluon, light quarks</a:t>
            </a:r>
            <a:endParaRPr kumimoji="1" lang="ja-JP" altLang="en-US" sz="2000" dirty="0"/>
          </a:p>
        </p:txBody>
      </p:sp>
      <p:sp>
        <p:nvSpPr>
          <p:cNvPr id="19" name="左中かっこ 18"/>
          <p:cNvSpPr/>
          <p:nvPr/>
        </p:nvSpPr>
        <p:spPr>
          <a:xfrm>
            <a:off x="5913120" y="1600200"/>
            <a:ext cx="166495" cy="435864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Closed-Time Path</a:t>
            </a:r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kumimoji="1" lang="en-US" altLang="ja-JP" dirty="0" smtClean="0">
                <a:cs typeface="Times New Roman" pitchFamily="18" charset="0"/>
              </a:rPr>
              <a:t>Basics</a:t>
            </a:r>
            <a:endParaRPr kumimoji="1" lang="ja-JP" altLang="en-US" dirty="0">
              <a:cs typeface="Times New Roman" pitchFamily="18" charset="0"/>
            </a:endParaRPr>
          </a:p>
        </p:txBody>
      </p:sp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1164273" y="4083050"/>
          <a:ext cx="6897687" cy="2601913"/>
        </p:xfrm>
        <a:graphic>
          <a:graphicData uri="http://schemas.openxmlformats.org/presentationml/2006/ole">
            <p:oleObj spid="_x0000_s25608" name="数式" r:id="rId3" imgW="4253421" imgH="1777541" progId="Equation.3">
              <p:embed/>
            </p:oleObj>
          </a:graphicData>
        </a:graphic>
      </p:graphicFrame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1260475" y="2667000"/>
          <a:ext cx="7442200" cy="1390650"/>
        </p:xfrm>
        <a:graphic>
          <a:graphicData uri="http://schemas.openxmlformats.org/presentationml/2006/ole">
            <p:oleObj spid="_x0000_s25609" name="数式" r:id="rId4" imgW="3987203" imgH="812433" progId="Equation.3">
              <p:embed/>
            </p:oleObj>
          </a:graphicData>
        </a:graphic>
      </p:graphicFrame>
      <p:grpSp>
        <p:nvGrpSpPr>
          <p:cNvPr id="20" name="グループ化 19"/>
          <p:cNvGrpSpPr/>
          <p:nvPr/>
        </p:nvGrpSpPr>
        <p:grpSpPr>
          <a:xfrm>
            <a:off x="2994787" y="1207008"/>
            <a:ext cx="5393637" cy="1056767"/>
            <a:chOff x="2994787" y="1207008"/>
            <a:chExt cx="5393637" cy="1056767"/>
          </a:xfrm>
        </p:grpSpPr>
        <p:grpSp>
          <p:nvGrpSpPr>
            <p:cNvPr id="3" name="グループ化 10"/>
            <p:cNvGrpSpPr/>
            <p:nvPr/>
          </p:nvGrpSpPr>
          <p:grpSpPr>
            <a:xfrm>
              <a:off x="4572000" y="1381920"/>
              <a:ext cx="3816424" cy="707888"/>
              <a:chOff x="1331640" y="1945635"/>
              <a:chExt cx="3816424" cy="1132621"/>
            </a:xfrm>
          </p:grpSpPr>
          <p:sp>
            <p:nvSpPr>
              <p:cNvPr id="7" name="U ターン矢印 6"/>
              <p:cNvSpPr/>
              <p:nvPr/>
            </p:nvSpPr>
            <p:spPr>
              <a:xfrm rot="5400000">
                <a:off x="3023828" y="728699"/>
                <a:ext cx="432048" cy="3816424"/>
              </a:xfrm>
              <a:prstGeom prst="uturnArrow">
                <a:avLst>
                  <a:gd name="adj1" fmla="val 5360"/>
                  <a:gd name="adj2" fmla="val 8746"/>
                  <a:gd name="adj3" fmla="val 25000"/>
                  <a:gd name="adj4" fmla="val 43750"/>
                  <a:gd name="adj5" fmla="val 100000"/>
                </a:avLst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テキスト ボックス 7"/>
              <p:cNvSpPr txBox="1"/>
              <p:nvPr/>
            </p:nvSpPr>
            <p:spPr>
              <a:xfrm>
                <a:off x="3059832" y="1945635"/>
                <a:ext cx="300082" cy="369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kumimoji="1" lang="ja-JP" alt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" name="テキスト ボックス 8"/>
              <p:cNvSpPr txBox="1"/>
              <p:nvPr/>
            </p:nvSpPr>
            <p:spPr>
              <a:xfrm>
                <a:off x="3047782" y="2708923"/>
                <a:ext cx="300082" cy="369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kumimoji="1" lang="ja-JP" alt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aphicFrame>
          <p:nvGraphicFramePr>
            <p:cNvPr id="18" name="オブジェクト 17"/>
            <p:cNvGraphicFramePr>
              <a:graphicFrameLocks noChangeAspect="1"/>
            </p:cNvGraphicFramePr>
            <p:nvPr/>
          </p:nvGraphicFramePr>
          <p:xfrm>
            <a:off x="7180325" y="1207008"/>
            <a:ext cx="677431" cy="426530"/>
          </p:xfrm>
          <a:graphic>
            <a:graphicData uri="http://schemas.openxmlformats.org/presentationml/2006/ole">
              <p:oleObj spid="_x0000_s25610" name="数式" r:id="rId5" imgW="342418" imgH="215801" progId="Equation.3">
                <p:embed/>
              </p:oleObj>
            </a:graphicData>
          </a:graphic>
        </p:graphicFrame>
        <p:graphicFrame>
          <p:nvGraphicFramePr>
            <p:cNvPr id="25605" name="Object 5"/>
            <p:cNvGraphicFramePr>
              <a:graphicFrameLocks noChangeAspect="1"/>
            </p:cNvGraphicFramePr>
            <p:nvPr/>
          </p:nvGraphicFramePr>
          <p:xfrm>
            <a:off x="7138988" y="1836738"/>
            <a:ext cx="754062" cy="427037"/>
          </p:xfrm>
          <a:graphic>
            <a:graphicData uri="http://schemas.openxmlformats.org/presentationml/2006/ole">
              <p:oleObj spid="_x0000_s25611" name="数式" r:id="rId6" imgW="380633" imgH="215931" progId="Equation.3">
                <p:embed/>
              </p:oleObj>
            </a:graphicData>
          </a:graphic>
        </p:graphicFrame>
        <p:graphicFrame>
          <p:nvGraphicFramePr>
            <p:cNvPr id="25606" name="Object 6"/>
            <p:cNvGraphicFramePr>
              <a:graphicFrameLocks noChangeAspect="1"/>
            </p:cNvGraphicFramePr>
            <p:nvPr/>
          </p:nvGraphicFramePr>
          <p:xfrm>
            <a:off x="2994787" y="1557504"/>
            <a:ext cx="1406525" cy="452438"/>
          </p:xfrm>
          <a:graphic>
            <a:graphicData uri="http://schemas.openxmlformats.org/presentationml/2006/ole">
              <p:oleObj spid="_x0000_s25612" name="数式" r:id="rId7" imgW="711016" imgH="228738" progId="Equation.3">
                <p:embed/>
              </p:oleObj>
            </a:graphicData>
          </a:graphic>
        </p:graphicFrame>
      </p:grpSp>
      <p:sp>
        <p:nvSpPr>
          <p:cNvPr id="21" name="テキスト ボックス 20"/>
          <p:cNvSpPr txBox="1"/>
          <p:nvPr/>
        </p:nvSpPr>
        <p:spPr>
          <a:xfrm>
            <a:off x="918337" y="2202815"/>
            <a:ext cx="23757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Partition function</a:t>
            </a:r>
            <a:endParaRPr kumimoji="1" lang="ja-JP" altLang="en-US" sz="2400" dirty="0"/>
          </a:p>
        </p:txBody>
      </p:sp>
      <p:sp>
        <p:nvSpPr>
          <p:cNvPr id="22" name="日付プレースホルダ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23" name="フッター プレースホルダ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Closed-Time Path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Apply to QCD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  <p:grpSp>
        <p:nvGrpSpPr>
          <p:cNvPr id="21" name="グループ化 20"/>
          <p:cNvGrpSpPr/>
          <p:nvPr/>
        </p:nvGrpSpPr>
        <p:grpSpPr>
          <a:xfrm>
            <a:off x="266711" y="4976782"/>
            <a:ext cx="8627353" cy="1272020"/>
            <a:chOff x="632471" y="4344957"/>
            <a:chExt cx="8627353" cy="1272020"/>
          </a:xfrm>
        </p:grpSpPr>
        <p:graphicFrame>
          <p:nvGraphicFramePr>
            <p:cNvPr id="27651" name="Object 3"/>
            <p:cNvGraphicFramePr>
              <a:graphicFrameLocks noChangeAspect="1"/>
            </p:cNvGraphicFramePr>
            <p:nvPr/>
          </p:nvGraphicFramePr>
          <p:xfrm>
            <a:off x="1155891" y="4344957"/>
            <a:ext cx="8103933" cy="1272020"/>
          </p:xfrm>
          <a:graphic>
            <a:graphicData uri="http://schemas.openxmlformats.org/presentationml/2006/ole">
              <p:oleObj spid="_x0000_s27653" name="数式" r:id="rId3" imgW="4812312" imgH="787078" progId="Equation.3">
                <p:embed/>
              </p:oleObj>
            </a:graphicData>
          </a:graphic>
        </p:graphicFrame>
        <p:cxnSp>
          <p:nvCxnSpPr>
            <p:cNvPr id="9" name="直線コネクタ 8"/>
            <p:cNvCxnSpPr/>
            <p:nvPr/>
          </p:nvCxnSpPr>
          <p:spPr>
            <a:xfrm>
              <a:off x="632471" y="4903343"/>
              <a:ext cx="425884" cy="0"/>
            </a:xfrm>
            <a:prstGeom prst="line">
              <a:avLst/>
            </a:prstGeom>
            <a:ln w="571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グループ化 30"/>
          <p:cNvGrpSpPr/>
          <p:nvPr/>
        </p:nvGrpSpPr>
        <p:grpSpPr>
          <a:xfrm>
            <a:off x="1064959" y="2092325"/>
            <a:ext cx="7534275" cy="2626170"/>
            <a:chOff x="1064959" y="2092325"/>
            <a:chExt cx="7534275" cy="2626170"/>
          </a:xfrm>
        </p:grpSpPr>
        <p:grpSp>
          <p:nvGrpSpPr>
            <p:cNvPr id="19" name="グループ化 18"/>
            <p:cNvGrpSpPr/>
            <p:nvPr/>
          </p:nvGrpSpPr>
          <p:grpSpPr>
            <a:xfrm>
              <a:off x="1064959" y="2092325"/>
              <a:ext cx="7534275" cy="2626170"/>
              <a:chOff x="1064959" y="2287397"/>
              <a:chExt cx="7534275" cy="2626170"/>
            </a:xfrm>
          </p:grpSpPr>
          <p:graphicFrame>
            <p:nvGraphicFramePr>
              <p:cNvPr id="7" name="Object 2"/>
              <p:cNvGraphicFramePr>
                <a:graphicFrameLocks noChangeAspect="1"/>
              </p:cNvGraphicFramePr>
              <p:nvPr/>
            </p:nvGraphicFramePr>
            <p:xfrm>
              <a:off x="1064959" y="2287397"/>
              <a:ext cx="7534275" cy="2625725"/>
            </p:xfrm>
            <a:graphic>
              <a:graphicData uri="http://schemas.openxmlformats.org/presentationml/2006/ole">
                <p:oleObj spid="_x0000_s27654" name="数式" r:id="rId4" imgW="4037911" imgH="1536126" progId="Equation.3">
                  <p:embed/>
                </p:oleObj>
              </a:graphicData>
            </a:graphic>
          </p:graphicFrame>
          <p:cxnSp>
            <p:nvCxnSpPr>
              <p:cNvPr id="16" name="直線コネクタ 15"/>
              <p:cNvCxnSpPr/>
              <p:nvPr/>
            </p:nvCxnSpPr>
            <p:spPr>
              <a:xfrm>
                <a:off x="3218489" y="2804160"/>
                <a:ext cx="756103" cy="0"/>
              </a:xfrm>
              <a:prstGeom prst="line">
                <a:avLst/>
              </a:prstGeom>
              <a:ln w="571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線コネクタ 16"/>
              <p:cNvCxnSpPr/>
              <p:nvPr/>
            </p:nvCxnSpPr>
            <p:spPr>
              <a:xfrm>
                <a:off x="2566416" y="3867090"/>
                <a:ext cx="4968240" cy="0"/>
              </a:xfrm>
              <a:prstGeom prst="line">
                <a:avLst/>
              </a:prstGeom>
              <a:ln w="571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線コネクタ 17"/>
              <p:cNvCxnSpPr/>
              <p:nvPr/>
            </p:nvCxnSpPr>
            <p:spPr>
              <a:xfrm>
                <a:off x="4572000" y="4913567"/>
                <a:ext cx="2188464" cy="0"/>
              </a:xfrm>
              <a:prstGeom prst="line">
                <a:avLst/>
              </a:prstGeom>
              <a:ln w="571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テキスト ボックス 19"/>
            <p:cNvSpPr txBox="1"/>
            <p:nvPr/>
          </p:nvSpPr>
          <p:spPr>
            <a:xfrm>
              <a:off x="3037952" y="3757362"/>
              <a:ext cx="344209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Factorized</a:t>
              </a:r>
              <a:r>
                <a:rPr lang="ja-JP" altLang="en-US" sz="2000" dirty="0" smtClean="0"/>
                <a:t> </a:t>
              </a:r>
              <a:r>
                <a:rPr lang="en-US" altLang="ja-JP" sz="2000" dirty="0" smtClean="0"/>
                <a:t>i</a:t>
              </a:r>
              <a:r>
                <a:rPr kumimoji="1" lang="en-US" altLang="ja-JP" sz="2000" dirty="0" smtClean="0"/>
                <a:t>nitial density matrix</a:t>
              </a:r>
              <a:endParaRPr kumimoji="1" lang="ja-JP" altLang="en-US" sz="2000" dirty="0"/>
            </a:p>
          </p:txBody>
        </p:sp>
      </p:grpSp>
      <p:sp>
        <p:nvSpPr>
          <p:cNvPr id="22" name="テキスト ボックス 21"/>
          <p:cNvSpPr txBox="1"/>
          <p:nvPr/>
        </p:nvSpPr>
        <p:spPr>
          <a:xfrm>
            <a:off x="265875" y="4806094"/>
            <a:ext cx="2680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Influence functional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452480" y="4861851"/>
            <a:ext cx="2415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Feynman &amp; Vernon (63)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Influence Functional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Open </a:t>
            </a:r>
            <a:r>
              <a:rPr lang="en-US" altLang="ja-JP" dirty="0" smtClean="0"/>
              <a:t>Q</a:t>
            </a:r>
            <a:r>
              <a:rPr kumimoji="1" lang="en-US" altLang="ja-JP" dirty="0" smtClean="0"/>
              <a:t>uantum System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385763" y="2373313"/>
          <a:ext cx="8378825" cy="1149350"/>
        </p:xfrm>
        <a:graphic>
          <a:graphicData uri="http://schemas.openxmlformats.org/presentationml/2006/ole">
            <p:oleObj spid="_x0000_s28681" name="数式" r:id="rId3" imgW="3885235" imgH="584246" progId="Equation.3">
              <p:embed/>
            </p:oleObj>
          </a:graphicData>
        </a:graphic>
      </p:graphicFrame>
      <p:grpSp>
        <p:nvGrpSpPr>
          <p:cNvPr id="23" name="グループ化 22"/>
          <p:cNvGrpSpPr/>
          <p:nvPr/>
        </p:nvGrpSpPr>
        <p:grpSpPr>
          <a:xfrm>
            <a:off x="863664" y="3695700"/>
            <a:ext cx="5724418" cy="1203703"/>
            <a:chOff x="863664" y="3695700"/>
            <a:chExt cx="5724418" cy="1203703"/>
          </a:xfrm>
        </p:grpSpPr>
        <p:grpSp>
          <p:nvGrpSpPr>
            <p:cNvPr id="8" name="グループ化 7"/>
            <p:cNvGrpSpPr/>
            <p:nvPr/>
          </p:nvGrpSpPr>
          <p:grpSpPr>
            <a:xfrm>
              <a:off x="935419" y="3695700"/>
              <a:ext cx="5652663" cy="1130427"/>
              <a:chOff x="2735761" y="1206794"/>
              <a:chExt cx="5652663" cy="1130427"/>
            </a:xfrm>
          </p:grpSpPr>
          <p:grpSp>
            <p:nvGrpSpPr>
              <p:cNvPr id="9" name="グループ化 10"/>
              <p:cNvGrpSpPr/>
              <p:nvPr/>
            </p:nvGrpSpPr>
            <p:grpSpPr>
              <a:xfrm>
                <a:off x="4572000" y="1381920"/>
                <a:ext cx="3816424" cy="707888"/>
                <a:chOff x="1331640" y="1945635"/>
                <a:chExt cx="3816424" cy="1132621"/>
              </a:xfrm>
            </p:grpSpPr>
            <p:sp>
              <p:nvSpPr>
                <p:cNvPr id="13" name="U ターン矢印 12"/>
                <p:cNvSpPr/>
                <p:nvPr/>
              </p:nvSpPr>
              <p:spPr>
                <a:xfrm rot="5400000">
                  <a:off x="3023828" y="728699"/>
                  <a:ext cx="432048" cy="3816424"/>
                </a:xfrm>
                <a:prstGeom prst="uturnArrow">
                  <a:avLst>
                    <a:gd name="adj1" fmla="val 5360"/>
                    <a:gd name="adj2" fmla="val 8746"/>
                    <a:gd name="adj3" fmla="val 25000"/>
                    <a:gd name="adj4" fmla="val 43750"/>
                    <a:gd name="adj5" fmla="val 100000"/>
                  </a:avLst>
                </a:prstGeom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" name="テキスト ボックス 13"/>
                <p:cNvSpPr txBox="1"/>
                <p:nvPr/>
              </p:nvSpPr>
              <p:spPr>
                <a:xfrm>
                  <a:off x="3059832" y="1945635"/>
                  <a:ext cx="300082" cy="3693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dirty="0" smtClean="0"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kumimoji="1" lang="ja-JP" altLang="en-US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5" name="テキスト ボックス 14"/>
                <p:cNvSpPr txBox="1"/>
                <p:nvPr/>
              </p:nvSpPr>
              <p:spPr>
                <a:xfrm>
                  <a:off x="3047782" y="2708923"/>
                  <a:ext cx="300082" cy="3693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ja-JP" dirty="0" smtClean="0"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1" lang="ja-JP" altLang="en-US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aphicFrame>
            <p:nvGraphicFramePr>
              <p:cNvPr id="10" name="オブジェクト 9"/>
              <p:cNvGraphicFramePr>
                <a:graphicFrameLocks noChangeAspect="1"/>
              </p:cNvGraphicFramePr>
              <p:nvPr/>
            </p:nvGraphicFramePr>
            <p:xfrm>
              <a:off x="6842242" y="1206794"/>
              <a:ext cx="1352550" cy="427038"/>
            </p:xfrm>
            <a:graphic>
              <a:graphicData uri="http://schemas.openxmlformats.org/presentationml/2006/ole">
                <p:oleObj spid="_x0000_s28682" name="数式" r:id="rId4" imgW="685249" imgH="215931" progId="Equation.3">
                  <p:embed/>
                </p:oleObj>
              </a:graphicData>
            </a:graphic>
          </p:graphicFrame>
          <p:graphicFrame>
            <p:nvGraphicFramePr>
              <p:cNvPr id="11" name="Object 5"/>
              <p:cNvGraphicFramePr>
                <a:graphicFrameLocks noChangeAspect="1"/>
              </p:cNvGraphicFramePr>
              <p:nvPr/>
            </p:nvGraphicFramePr>
            <p:xfrm>
              <a:off x="6811572" y="1910184"/>
              <a:ext cx="1433512" cy="427037"/>
            </p:xfrm>
            <a:graphic>
              <a:graphicData uri="http://schemas.openxmlformats.org/presentationml/2006/ole">
                <p:oleObj spid="_x0000_s28683" name="数式" r:id="rId5" imgW="723257" imgH="215931" progId="Equation.3">
                  <p:embed/>
                </p:oleObj>
              </a:graphicData>
            </a:graphic>
          </p:graphicFrame>
          <p:graphicFrame>
            <p:nvGraphicFramePr>
              <p:cNvPr id="12" name="Object 6"/>
              <p:cNvGraphicFramePr>
                <a:graphicFrameLocks noChangeAspect="1"/>
              </p:cNvGraphicFramePr>
              <p:nvPr/>
            </p:nvGraphicFramePr>
            <p:xfrm>
              <a:off x="2735761" y="1546011"/>
              <a:ext cx="1782762" cy="501650"/>
            </p:xfrm>
            <a:graphic>
              <a:graphicData uri="http://schemas.openxmlformats.org/presentationml/2006/ole">
                <p:oleObj spid="_x0000_s28684" name="数式" r:id="rId6" imgW="901180" imgH="253939" progId="Equation.3">
                  <p:embed/>
                </p:oleObj>
              </a:graphicData>
            </a:graphic>
          </p:graphicFrame>
        </p:grpSp>
        <p:sp>
          <p:nvSpPr>
            <p:cNvPr id="16" name="正方形/長方形 15"/>
            <p:cNvSpPr/>
            <p:nvPr/>
          </p:nvSpPr>
          <p:spPr>
            <a:xfrm>
              <a:off x="863664" y="3756978"/>
              <a:ext cx="3110928" cy="1057275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3998976" y="4499293"/>
              <a:ext cx="2840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i="1" dirty="0" smtClean="0"/>
                <a:t>s</a:t>
              </a:r>
              <a:endParaRPr kumimoji="1" lang="ja-JP" altLang="en-US" sz="2000" dirty="0"/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863664" y="4887913"/>
            <a:ext cx="7696136" cy="427037"/>
            <a:chOff x="863664" y="4887913"/>
            <a:chExt cx="7696136" cy="427037"/>
          </a:xfrm>
        </p:grpSpPr>
        <p:sp>
          <p:nvSpPr>
            <p:cNvPr id="20" name="テキスト ボックス 19"/>
            <p:cNvSpPr txBox="1"/>
            <p:nvPr/>
          </p:nvSpPr>
          <p:spPr>
            <a:xfrm>
              <a:off x="863664" y="4899403"/>
              <a:ext cx="502156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solidFill>
                    <a:srgbClr val="FF0000"/>
                  </a:solidFill>
                </a:rPr>
                <a:t>Path integrate until </a:t>
              </a:r>
              <a:r>
                <a:rPr lang="en-US" altLang="ja-JP" sz="2000" i="1" dirty="0" smtClean="0">
                  <a:solidFill>
                    <a:srgbClr val="FF0000"/>
                  </a:solidFill>
                </a:rPr>
                <a:t>s</a:t>
              </a:r>
              <a:r>
                <a:rPr kumimoji="1" lang="en-US" altLang="ja-JP" sz="2000" dirty="0" smtClean="0">
                  <a:solidFill>
                    <a:srgbClr val="FF0000"/>
                  </a:solidFill>
                </a:rPr>
                <a:t>, with boundary condition</a:t>
              </a:r>
              <a:endParaRPr kumimoji="1" lang="ja-JP" altLang="en-US" sz="2000" dirty="0">
                <a:solidFill>
                  <a:srgbClr val="FF0000"/>
                </a:solidFill>
              </a:endParaRPr>
            </a:p>
          </p:txBody>
        </p:sp>
        <p:graphicFrame>
          <p:nvGraphicFramePr>
            <p:cNvPr id="28679" name="Object 7"/>
            <p:cNvGraphicFramePr>
              <a:graphicFrameLocks noChangeAspect="1"/>
            </p:cNvGraphicFramePr>
            <p:nvPr/>
          </p:nvGraphicFramePr>
          <p:xfrm>
            <a:off x="5848350" y="4887913"/>
            <a:ext cx="2711450" cy="427037"/>
          </p:xfrm>
          <a:graphic>
            <a:graphicData uri="http://schemas.openxmlformats.org/presentationml/2006/ole">
              <p:oleObj spid="_x0000_s28685" name="数式" r:id="rId7" imgW="1371324" imgH="216061" progId="Equation.3">
                <p:embed/>
              </p:oleObj>
            </a:graphicData>
          </a:graphic>
        </p:graphicFrame>
      </p:grpSp>
      <p:grpSp>
        <p:nvGrpSpPr>
          <p:cNvPr id="25" name="グループ化 24"/>
          <p:cNvGrpSpPr/>
          <p:nvPr/>
        </p:nvGrpSpPr>
        <p:grpSpPr>
          <a:xfrm>
            <a:off x="1357725" y="5524945"/>
            <a:ext cx="5047330" cy="662687"/>
            <a:chOff x="1357725" y="5524945"/>
            <a:chExt cx="5047330" cy="662687"/>
          </a:xfrm>
        </p:grpSpPr>
        <p:graphicFrame>
          <p:nvGraphicFramePr>
            <p:cNvPr id="19" name="Object 6"/>
            <p:cNvGraphicFramePr>
              <a:graphicFrameLocks noChangeAspect="1"/>
            </p:cNvGraphicFramePr>
            <p:nvPr/>
          </p:nvGraphicFramePr>
          <p:xfrm>
            <a:off x="2312480" y="5586413"/>
            <a:ext cx="4092575" cy="552450"/>
          </p:xfrm>
          <a:graphic>
            <a:graphicData uri="http://schemas.openxmlformats.org/presentationml/2006/ole">
              <p:oleObj spid="_x0000_s28686" name="数式" r:id="rId8" imgW="2069664" imgH="279446" progId="Equation.3">
                <p:embed/>
              </p:oleObj>
            </a:graphicData>
          </a:graphic>
        </p:graphicFrame>
        <p:sp>
          <p:nvSpPr>
            <p:cNvPr id="24" name="正方形/長方形 23"/>
            <p:cNvSpPr/>
            <p:nvPr/>
          </p:nvSpPr>
          <p:spPr>
            <a:xfrm>
              <a:off x="1357725" y="5524945"/>
              <a:ext cx="844613" cy="662687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Influence Functional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Functional Master Equation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1288379" y="2105660"/>
          <a:ext cx="6681788" cy="1198563"/>
        </p:xfrm>
        <a:graphic>
          <a:graphicData uri="http://schemas.openxmlformats.org/presentationml/2006/ole">
            <p:oleObj spid="_x0000_s29701" name="数式" r:id="rId3" imgW="3098157" imgH="609600" progId="Equation.3">
              <p:embed/>
            </p:oleObj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1355725" y="4813300"/>
          <a:ext cx="6134100" cy="774700"/>
        </p:xfrm>
        <a:graphic>
          <a:graphicData uri="http://schemas.openxmlformats.org/presentationml/2006/ole">
            <p:oleObj spid="_x0000_s29702" name="数式" r:id="rId4" imgW="2844065" imgH="393539" progId="Equation.3">
              <p:embed/>
            </p:oleObj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2590800" y="3594605"/>
            <a:ext cx="45994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FF0000"/>
                </a:solidFill>
              </a:rPr>
              <a:t>Long-time behavior (Markovian limit)</a:t>
            </a:r>
            <a:endParaRPr lang="en-US" altLang="ja-JP" sz="2000" dirty="0" smtClean="0">
              <a:solidFill>
                <a:srgbClr val="FF0000"/>
              </a:solidFill>
            </a:endParaRPr>
          </a:p>
          <a:p>
            <a:r>
              <a:rPr kumimoji="1" lang="en-US" altLang="ja-JP" sz="20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Analogy to the Schrödinger wave equation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620861" y="1869029"/>
            <a:ext cx="32414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Effective i</a:t>
            </a:r>
            <a:r>
              <a:rPr kumimoji="1" lang="en-US" altLang="ja-JP" sz="20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nitial wave function</a:t>
            </a:r>
            <a:endParaRPr kumimoji="1" lang="ja-JP" altLang="en-US" sz="20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683695" y="3243263"/>
            <a:ext cx="22250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Effective action</a:t>
            </a:r>
            <a:r>
              <a:rPr kumimoji="1" lang="en-US" altLang="ja-JP" sz="20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 </a:t>
            </a:r>
            <a:r>
              <a:rPr kumimoji="1" lang="en-US" altLang="ja-JP" sz="2000" i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S</a:t>
            </a:r>
            <a:r>
              <a:rPr kumimoji="1" lang="en-US" altLang="ja-JP" sz="14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1+2</a:t>
            </a:r>
            <a:endParaRPr kumimoji="1" lang="ja-JP" altLang="en-US" sz="20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604667" y="3243263"/>
            <a:ext cx="24425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srgbClr val="FF0000"/>
                </a:solidFill>
                <a:sym typeface="Wingdings" pitchFamily="2" charset="2"/>
              </a:rPr>
              <a:t></a:t>
            </a:r>
            <a:r>
              <a:rPr lang="en-US" altLang="ja-JP" sz="2000" dirty="0" smtClean="0">
                <a:solidFill>
                  <a:srgbClr val="FF0000"/>
                </a:solidFill>
              </a:rPr>
              <a:t>Single time integral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13" name="下矢印 12"/>
          <p:cNvSpPr/>
          <p:nvPr/>
        </p:nvSpPr>
        <p:spPr>
          <a:xfrm>
            <a:off x="1706880" y="3679949"/>
            <a:ext cx="341376" cy="622542"/>
          </a:xfrm>
          <a:prstGeom prst="down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936464" y="4435528"/>
            <a:ext cx="41235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Functional differential equation</a:t>
            </a:r>
            <a:endParaRPr kumimoji="1" lang="ja-JP" altLang="en-US" sz="24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083289" y="5664498"/>
            <a:ext cx="6977423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How does this formalism work in perturbation theory?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5181600" y="2276348"/>
            <a:ext cx="1877568" cy="432000"/>
          </a:xfrm>
          <a:prstGeom prst="rect">
            <a:avLst/>
          </a:prstGeom>
          <a:noFill/>
          <a:ln w="1905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4120897" y="2776411"/>
            <a:ext cx="3910230" cy="503428"/>
          </a:xfrm>
          <a:prstGeom prst="rect">
            <a:avLst/>
          </a:prstGeom>
          <a:noFill/>
          <a:ln w="1905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角丸四角形 29"/>
          <p:cNvSpPr/>
          <p:nvPr/>
        </p:nvSpPr>
        <p:spPr>
          <a:xfrm>
            <a:off x="6370320" y="2837371"/>
            <a:ext cx="1512000" cy="396000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4</a:t>
            </a:r>
            <a:r>
              <a:rPr kumimoji="1" lang="en-US" altLang="ja-JP" dirty="0" smtClean="0"/>
              <a:t>. Dynamical equations (I)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How does this formalism work in perturbation theory?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40964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Contents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Introduction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en-US" altLang="ja-JP" dirty="0" smtClean="0"/>
              <a:t>In-Medium QCD Forces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en-US" altLang="ja-JP" dirty="0" smtClean="0"/>
              <a:t>Influence Functional of QCD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Dynamical Equations (I)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Dynamical Equations (II)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en-US" altLang="ja-JP" dirty="0" smtClean="0"/>
              <a:t>Summary &amp; Outlook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601980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Approximations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Leading-Order Perturbation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1046163" y="2249488"/>
          <a:ext cx="6858000" cy="1647825"/>
        </p:xfrm>
        <a:graphic>
          <a:graphicData uri="http://schemas.openxmlformats.org/presentationml/2006/ole">
            <p:oleObj spid="_x0000_s32773" name="数式" r:id="rId3" imgW="3047449" imgH="761724" progId="Equation.3">
              <p:embed/>
            </p:oleObj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1099693" y="4583113"/>
          <a:ext cx="7473950" cy="1184275"/>
        </p:xfrm>
        <a:graphic>
          <a:graphicData uri="http://schemas.openxmlformats.org/presentationml/2006/ole">
            <p:oleObj spid="_x0000_s32774" name="数式" r:id="rId4" imgW="3758465" imgH="660308" progId="Equation.3">
              <p:embed/>
            </p:oleObj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1421130" y="5766816"/>
            <a:ext cx="63771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FF0000"/>
                </a:solidFill>
              </a:rPr>
              <a:t>Leading-order result by</a:t>
            </a:r>
            <a:r>
              <a:rPr lang="en-US" altLang="ja-JP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ja-JP" sz="2000" dirty="0" smtClean="0">
                <a:solidFill>
                  <a:srgbClr val="FF0000"/>
                </a:solidFill>
              </a:rPr>
              <a:t>HTL resummed perturbation theory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012442" y="3944112"/>
            <a:ext cx="4003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srgbClr val="FF0000"/>
                </a:solidFill>
              </a:rPr>
              <a:t>Expansion up to 4-Fermi interactions</a:t>
            </a:r>
            <a:endParaRPr kumimoji="1" lang="en-US" altLang="ja-JP" sz="2000" dirty="0" smtClean="0">
              <a:solidFill>
                <a:srgbClr val="FF0000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811530" y="2231136"/>
            <a:ext cx="2726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Influence Functional</a:t>
            </a:r>
            <a:endParaRPr kumimoji="1" lang="ja-JP" altLang="en-US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Approximations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Heavy Mass Limit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1553718" y="2568893"/>
          <a:ext cx="5060442" cy="1509255"/>
        </p:xfrm>
        <a:graphic>
          <a:graphicData uri="http://schemas.openxmlformats.org/presentationml/2006/ole">
            <p:oleObj spid="_x0000_s49153" name="数式" r:id="rId3" imgW="2412495" imgH="749047" progId="Equation.3">
              <p:embed/>
            </p:oleObj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1091848" y="2107228"/>
            <a:ext cx="3647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Non-relativistic kinetic term</a:t>
            </a:r>
            <a:endParaRPr kumimoji="1" lang="en-US" altLang="ja-JP" sz="2400" dirty="0" smtClean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106304" y="4207871"/>
            <a:ext cx="55213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Non-relativistic 4-current (density, current)</a:t>
            </a:r>
            <a:endParaRPr kumimoji="1" lang="en-US" altLang="ja-JP" sz="2400" dirty="0" smtClean="0"/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1553718" y="4669536"/>
          <a:ext cx="4581525" cy="1484312"/>
        </p:xfrm>
        <a:graphic>
          <a:graphicData uri="http://schemas.openxmlformats.org/presentationml/2006/ole">
            <p:oleObj spid="_x0000_s49154" name="数式" r:id="rId4" imgW="2183757" imgH="736370" progId="Equation.3">
              <p:embed/>
            </p:oleObj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6601968" y="5644896"/>
            <a:ext cx="13805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(quenched)</a:t>
            </a:r>
            <a:endParaRPr kumimoji="1" lang="ja-JP" altLang="en-US" sz="2000" dirty="0"/>
          </a:p>
        </p:txBody>
      </p:sp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6519863" y="1417638"/>
          <a:ext cx="2503487" cy="971550"/>
        </p:xfrm>
        <a:graphic>
          <a:graphicData uri="http://schemas.openxmlformats.org/presentationml/2006/ole">
            <p:oleObj spid="_x0000_s49155" name="数式" r:id="rId5" imgW="1194014" imgH="482569" progId="Equation.3">
              <p:embed/>
            </p:oleObj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7587091" y="3789486"/>
          <a:ext cx="985837" cy="895350"/>
        </p:xfrm>
        <a:graphic>
          <a:graphicData uri="http://schemas.openxmlformats.org/presentationml/2006/ole">
            <p:oleObj spid="_x0000_s49156" name="数式" r:id="rId6" imgW="469601" imgH="444247" progId="Equation.3">
              <p:embed/>
            </p:oleObj>
          </a:graphicData>
        </a:graphic>
      </p:graphicFrame>
      <p:sp>
        <p:nvSpPr>
          <p:cNvPr id="14" name="テキスト ボックス 13"/>
          <p:cNvSpPr txBox="1"/>
          <p:nvPr/>
        </p:nvSpPr>
        <p:spPr>
          <a:xfrm>
            <a:off x="7176707" y="3364992"/>
            <a:ext cx="18460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FF0000"/>
                </a:solidFill>
              </a:rPr>
              <a:t>Expansion up to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63916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Approximations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Long-Time Behavior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1246632" y="2697734"/>
          <a:ext cx="7456488" cy="1225550"/>
        </p:xfrm>
        <a:graphic>
          <a:graphicData uri="http://schemas.openxmlformats.org/presentationml/2006/ole">
            <p:oleObj spid="_x0000_s34821" name="数式" r:id="rId3" imgW="4228067" imgH="685662" progId="Equation.3">
              <p:embed/>
            </p:oleObj>
          </a:graphicData>
        </a:graphic>
      </p:graphicFrame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910051" y="4382643"/>
          <a:ext cx="8016875" cy="1181100"/>
        </p:xfrm>
        <a:graphic>
          <a:graphicData uri="http://schemas.openxmlformats.org/presentationml/2006/ole">
            <p:oleObj spid="_x0000_s34822" name="数式" r:id="rId4" imgW="4545544" imgH="660308" progId="Equation.3">
              <p:embed/>
            </p:oleObj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1117315" y="3811250"/>
            <a:ext cx="28309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FF0000"/>
                </a:solidFill>
              </a:rPr>
              <a:t>Low frequency expansion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10051" y="2211685"/>
            <a:ext cx="41053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Time-retardation in interaction</a:t>
            </a:r>
            <a:endParaRPr kumimoji="1" lang="ja-JP" altLang="en-US" sz="24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401056" y="5539359"/>
            <a:ext cx="33191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FF0000"/>
                </a:solidFill>
              </a:rPr>
              <a:t>Using free equation of motion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5315712" y="5023104"/>
            <a:ext cx="900000" cy="341376"/>
          </a:xfrm>
          <a:prstGeom prst="roundRect">
            <a:avLst/>
          </a:prstGeom>
          <a:noFill/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角丸四角形 13"/>
          <p:cNvSpPr/>
          <p:nvPr/>
        </p:nvSpPr>
        <p:spPr>
          <a:xfrm>
            <a:off x="7784592" y="5017008"/>
            <a:ext cx="900000" cy="341376"/>
          </a:xfrm>
          <a:prstGeom prst="roundRect">
            <a:avLst/>
          </a:prstGeom>
          <a:noFill/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Effective Action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LO </a:t>
            </a:r>
            <a:r>
              <a:rPr lang="en-US" altLang="ja-JP" dirty="0" err="1" smtClean="0"/>
              <a:t>pQCD</a:t>
            </a:r>
            <a:r>
              <a:rPr lang="en-US" altLang="ja-JP" dirty="0" smtClean="0"/>
              <a:t>, NR Limit, Slow Dynamics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  <p:graphicFrame>
        <p:nvGraphicFramePr>
          <p:cNvPr id="7" name="Object 1"/>
          <p:cNvGraphicFramePr>
            <a:graphicFrameLocks noChangeAspect="1"/>
          </p:cNvGraphicFramePr>
          <p:nvPr/>
        </p:nvGraphicFramePr>
        <p:xfrm>
          <a:off x="598488" y="2806700"/>
          <a:ext cx="7110412" cy="2201863"/>
        </p:xfrm>
        <a:graphic>
          <a:graphicData uri="http://schemas.openxmlformats.org/presentationml/2006/ole">
            <p:oleObj spid="_x0000_s35846" name="数式" r:id="rId3" imgW="3783819" imgH="1269908" progId="Equation.3">
              <p:embed/>
            </p:oleObj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788607" y="5149851"/>
          <a:ext cx="4886325" cy="976312"/>
        </p:xfrm>
        <a:graphic>
          <a:graphicData uri="http://schemas.openxmlformats.org/presentationml/2006/ole">
            <p:oleObj spid="_x0000_s35847" name="数式" r:id="rId4" imgW="2958710" imgH="507633" progId="Equation.3">
              <p:embed/>
            </p:oleObj>
          </a:graphicData>
        </a:graphic>
      </p:graphicFrame>
      <p:graphicFrame>
        <p:nvGraphicFramePr>
          <p:cNvPr id="9" name="Object 3"/>
          <p:cNvGraphicFramePr>
            <a:graphicFrameLocks noChangeAspect="1"/>
          </p:cNvGraphicFramePr>
          <p:nvPr/>
        </p:nvGraphicFramePr>
        <p:xfrm>
          <a:off x="792163" y="2254250"/>
          <a:ext cx="6583362" cy="479425"/>
        </p:xfrm>
        <a:graphic>
          <a:graphicData uri="http://schemas.openxmlformats.org/presentationml/2006/ole">
            <p:oleObj spid="_x0000_s35848" name="数式" r:id="rId5" imgW="2958710" imgH="241415" progId="Equation.3">
              <p:embed/>
            </p:oleObj>
          </a:graphicData>
        </a:graphic>
      </p:graphicFrame>
      <p:sp>
        <p:nvSpPr>
          <p:cNvPr id="10" name="角丸四角形 9"/>
          <p:cNvSpPr/>
          <p:nvPr/>
        </p:nvSpPr>
        <p:spPr>
          <a:xfrm>
            <a:off x="2377440" y="2794635"/>
            <a:ext cx="4498848" cy="1289685"/>
          </a:xfrm>
          <a:prstGeom prst="roundRect">
            <a:avLst/>
          </a:prstGeom>
          <a:noFill/>
          <a:ln w="19050">
            <a:solidFill>
              <a:schemeClr val="tx2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876288" y="2806827"/>
            <a:ext cx="22420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Stochastic potential</a:t>
            </a:r>
          </a:p>
          <a:p>
            <a:r>
              <a:rPr lang="en-US" altLang="ja-JP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(finite in M</a:t>
            </a:r>
            <a:r>
              <a:rPr lang="en-US" altLang="ja-JP" sz="2000" dirty="0" smtClean="0">
                <a:solidFill>
                  <a:schemeClr val="tx2">
                    <a:lumMod val="75000"/>
                    <a:lumOff val="25000"/>
                  </a:schemeClr>
                </a:solidFill>
                <a:sym typeface="Wingdings" pitchFamily="2" charset="2"/>
              </a:rPr>
              <a:t></a:t>
            </a:r>
            <a:r>
              <a:rPr lang="ja-JP" altLang="en-US" sz="2000" dirty="0" smtClean="0">
                <a:solidFill>
                  <a:schemeClr val="tx2">
                    <a:lumMod val="75000"/>
                    <a:lumOff val="25000"/>
                  </a:schemeClr>
                </a:solidFill>
                <a:sym typeface="Wingdings" pitchFamily="2" charset="2"/>
              </a:rPr>
              <a:t>∞</a:t>
            </a:r>
            <a:r>
              <a:rPr lang="en-US" altLang="ja-JP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)</a:t>
            </a:r>
            <a:endParaRPr kumimoji="1" lang="ja-JP" altLang="en-US" sz="20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3087624" y="4133089"/>
            <a:ext cx="4464000" cy="924372"/>
          </a:xfrm>
          <a:prstGeom prst="round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444776" y="5149851"/>
            <a:ext cx="22343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FF0000"/>
                </a:solidFill>
              </a:rPr>
              <a:t>Drag force</a:t>
            </a:r>
          </a:p>
          <a:p>
            <a:r>
              <a:rPr lang="en-US" altLang="ja-JP" sz="2000" dirty="0" smtClean="0">
                <a:solidFill>
                  <a:srgbClr val="FF0000"/>
                </a:solidFill>
              </a:rPr>
              <a:t>(vanishes in M</a:t>
            </a:r>
            <a:r>
              <a:rPr lang="en-US" altLang="ja-JP" sz="2000" dirty="0" smtClean="0">
                <a:solidFill>
                  <a:srgbClr val="FF0000"/>
                </a:solidFill>
                <a:sym typeface="Wingdings" pitchFamily="2" charset="2"/>
              </a:rPr>
              <a:t></a:t>
            </a:r>
            <a:r>
              <a:rPr lang="ja-JP" altLang="en-US" sz="2000" dirty="0" smtClean="0">
                <a:solidFill>
                  <a:srgbClr val="FF0000"/>
                </a:solidFill>
                <a:sym typeface="Wingdings" pitchFamily="2" charset="2"/>
              </a:rPr>
              <a:t>∞</a:t>
            </a:r>
            <a:r>
              <a:rPr lang="en-US" altLang="ja-JP" sz="2000" dirty="0" smtClean="0">
                <a:solidFill>
                  <a:srgbClr val="FF0000"/>
                </a:solidFill>
              </a:rPr>
              <a:t>)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Hamiltonian Formalism (technical)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564880" cy="4525963"/>
          </a:xfrm>
        </p:spPr>
        <p:txBody>
          <a:bodyPr>
            <a:normAutofit/>
          </a:bodyPr>
          <a:lstStyle/>
          <a:p>
            <a:r>
              <a:rPr kumimoji="1" lang="en-US" altLang="ja-JP" dirty="0" smtClean="0"/>
              <a:t>Order of Operators = Time Ordered</a:t>
            </a:r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en-US" altLang="ja-JP" dirty="0" smtClean="0"/>
              <a:t>Change of Variables (</a:t>
            </a:r>
            <a:r>
              <a:rPr lang="en-US" altLang="ja-JP" dirty="0" smtClean="0"/>
              <a:t>c</a:t>
            </a:r>
            <a:r>
              <a:rPr kumimoji="1" lang="en-US" altLang="ja-JP" dirty="0" smtClean="0"/>
              <a:t>anonical </a:t>
            </a:r>
            <a:r>
              <a:rPr lang="en-US" altLang="ja-JP" dirty="0" smtClean="0"/>
              <a:t>t</a:t>
            </a:r>
            <a:r>
              <a:rPr kumimoji="1" lang="en-US" altLang="ja-JP" dirty="0" smtClean="0"/>
              <a:t>ransformation)</a:t>
            </a:r>
          </a:p>
          <a:p>
            <a:endParaRPr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2668905" y="4981169"/>
          <a:ext cx="4515929" cy="553183"/>
        </p:xfrm>
        <a:graphic>
          <a:graphicData uri="http://schemas.openxmlformats.org/presentationml/2006/ole">
            <p:oleObj spid="_x0000_s36872" name="数式" r:id="rId3" imgW="1904862" imgH="254092" progId="Equation.3">
              <p:embed/>
            </p:oleObj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2668905" y="2130784"/>
          <a:ext cx="6353175" cy="496887"/>
        </p:xfrm>
        <a:graphic>
          <a:graphicData uri="http://schemas.openxmlformats.org/presentationml/2006/ole">
            <p:oleObj spid="_x0000_s36873" name="数式" r:id="rId4" imgW="2679264" imgH="228738" progId="Equation.3">
              <p:embed/>
            </p:oleObj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901383" y="2975663"/>
            <a:ext cx="33786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Instantaneous interaction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883473" y="2214774"/>
            <a:ext cx="17073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Kinetic term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grpSp>
        <p:nvGrpSpPr>
          <p:cNvPr id="42" name="グループ化 41"/>
          <p:cNvGrpSpPr/>
          <p:nvPr/>
        </p:nvGrpSpPr>
        <p:grpSpPr>
          <a:xfrm>
            <a:off x="4474464" y="2878127"/>
            <a:ext cx="4212336" cy="711822"/>
            <a:chOff x="4474464" y="3000047"/>
            <a:chExt cx="4212336" cy="711822"/>
          </a:xfrm>
        </p:grpSpPr>
        <p:grpSp>
          <p:nvGrpSpPr>
            <p:cNvPr id="39" name="グループ化 38"/>
            <p:cNvGrpSpPr/>
            <p:nvPr/>
          </p:nvGrpSpPr>
          <p:grpSpPr>
            <a:xfrm>
              <a:off x="4474464" y="3000047"/>
              <a:ext cx="1020192" cy="681937"/>
              <a:chOff x="4474464" y="3000047"/>
              <a:chExt cx="1020192" cy="681937"/>
            </a:xfrm>
          </p:grpSpPr>
          <p:cxnSp>
            <p:nvCxnSpPr>
              <p:cNvPr id="16" name="直線矢印コネクタ 15"/>
              <p:cNvCxnSpPr/>
              <p:nvPr/>
            </p:nvCxnSpPr>
            <p:spPr>
              <a:xfrm>
                <a:off x="4474464" y="3000047"/>
                <a:ext cx="100800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直線矢印コネクタ 16"/>
              <p:cNvCxnSpPr/>
              <p:nvPr/>
            </p:nvCxnSpPr>
            <p:spPr>
              <a:xfrm>
                <a:off x="4486656" y="3681984"/>
                <a:ext cx="100800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直線コネクタ 18"/>
              <p:cNvCxnSpPr/>
              <p:nvPr/>
            </p:nvCxnSpPr>
            <p:spPr>
              <a:xfrm>
                <a:off x="4773168" y="3000047"/>
                <a:ext cx="451104" cy="681937"/>
              </a:xfrm>
              <a:prstGeom prst="line">
                <a:avLst/>
              </a:prstGeom>
              <a:ln>
                <a:prstDash val="dash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グループ化 39"/>
            <p:cNvGrpSpPr/>
            <p:nvPr/>
          </p:nvGrpSpPr>
          <p:grpSpPr>
            <a:xfrm>
              <a:off x="5955792" y="3000047"/>
              <a:ext cx="1008000" cy="681937"/>
              <a:chOff x="5955792" y="3000047"/>
              <a:chExt cx="1008000" cy="681937"/>
            </a:xfrm>
          </p:grpSpPr>
          <p:cxnSp>
            <p:nvCxnSpPr>
              <p:cNvPr id="20" name="直線コネクタ 19"/>
              <p:cNvCxnSpPr/>
              <p:nvPr/>
            </p:nvCxnSpPr>
            <p:spPr>
              <a:xfrm flipH="1">
                <a:off x="6230112" y="3000047"/>
                <a:ext cx="323088" cy="681937"/>
              </a:xfrm>
              <a:prstGeom prst="line">
                <a:avLst/>
              </a:prstGeom>
              <a:ln>
                <a:prstDash val="dash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直線矢印コネクタ 27"/>
              <p:cNvCxnSpPr/>
              <p:nvPr/>
            </p:nvCxnSpPr>
            <p:spPr>
              <a:xfrm>
                <a:off x="5955792" y="3000047"/>
                <a:ext cx="100800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直線矢印コネクタ 28"/>
              <p:cNvCxnSpPr/>
              <p:nvPr/>
            </p:nvCxnSpPr>
            <p:spPr>
              <a:xfrm>
                <a:off x="5955792" y="3681984"/>
                <a:ext cx="100800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1" name="テキスト ボックス 30"/>
            <p:cNvSpPr txBox="1"/>
            <p:nvPr/>
          </p:nvSpPr>
          <p:spPr>
            <a:xfrm>
              <a:off x="5522322" y="3122562"/>
              <a:ext cx="40908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/>
                <a:t>or</a:t>
              </a:r>
              <a:endParaRPr kumimoji="1" lang="ja-JP" altLang="en-US" sz="2000" dirty="0"/>
            </a:p>
          </p:txBody>
        </p:sp>
        <p:grpSp>
          <p:nvGrpSpPr>
            <p:cNvPr id="41" name="グループ化 40"/>
            <p:cNvGrpSpPr/>
            <p:nvPr/>
          </p:nvGrpSpPr>
          <p:grpSpPr>
            <a:xfrm>
              <a:off x="7678800" y="3000047"/>
              <a:ext cx="1008000" cy="711822"/>
              <a:chOff x="7678800" y="3000047"/>
              <a:chExt cx="1008000" cy="711822"/>
            </a:xfrm>
          </p:grpSpPr>
          <p:cxnSp>
            <p:nvCxnSpPr>
              <p:cNvPr id="32" name="直線矢印コネクタ 31"/>
              <p:cNvCxnSpPr/>
              <p:nvPr/>
            </p:nvCxnSpPr>
            <p:spPr>
              <a:xfrm>
                <a:off x="7678800" y="3000047"/>
                <a:ext cx="100800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直線矢印コネクタ 32"/>
              <p:cNvCxnSpPr/>
              <p:nvPr/>
            </p:nvCxnSpPr>
            <p:spPr>
              <a:xfrm>
                <a:off x="7678800" y="3711869"/>
                <a:ext cx="100800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直線コネクタ 33"/>
              <p:cNvCxnSpPr/>
              <p:nvPr/>
            </p:nvCxnSpPr>
            <p:spPr>
              <a:xfrm>
                <a:off x="8136000" y="3000047"/>
                <a:ext cx="0" cy="681937"/>
              </a:xfrm>
              <a:prstGeom prst="line">
                <a:avLst/>
              </a:prstGeom>
              <a:ln>
                <a:prstDash val="dash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6" name="右矢印 35"/>
            <p:cNvSpPr/>
            <p:nvPr/>
          </p:nvSpPr>
          <p:spPr>
            <a:xfrm>
              <a:off x="7132320" y="3183522"/>
              <a:ext cx="304800" cy="339150"/>
            </a:xfrm>
            <a:prstGeom prst="rightArrow">
              <a:avLst/>
            </a:prstGeom>
            <a:solidFill>
              <a:schemeClr val="tx1"/>
            </a:solidFill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7" name="テキスト ボックス 36"/>
          <p:cNvSpPr txBox="1"/>
          <p:nvPr/>
        </p:nvSpPr>
        <p:spPr>
          <a:xfrm>
            <a:off x="913953" y="4543888"/>
            <a:ext cx="29823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Make 1 </a:t>
            </a:r>
            <a:r>
              <a:rPr lang="en-US" altLang="ja-JP" sz="2400" dirty="0" smtClean="0">
                <a:solidFill>
                  <a:srgbClr val="FF0000"/>
                </a:solidFill>
              </a:rPr>
              <a:t>&amp; 2 s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ymmetric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998720" y="3633216"/>
            <a:ext cx="32159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Remember the original order</a:t>
            </a:r>
            <a:endParaRPr kumimoji="1" lang="ja-JP" altLang="en-US" sz="2000" dirty="0"/>
          </a:p>
        </p:txBody>
      </p:sp>
      <p:sp>
        <p:nvSpPr>
          <p:cNvPr id="44" name="右矢印 43"/>
          <p:cNvSpPr/>
          <p:nvPr/>
        </p:nvSpPr>
        <p:spPr>
          <a:xfrm>
            <a:off x="655096" y="5855780"/>
            <a:ext cx="456753" cy="39446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6" name="グループ化 45"/>
          <p:cNvGrpSpPr/>
          <p:nvPr/>
        </p:nvGrpSpPr>
        <p:grpSpPr>
          <a:xfrm>
            <a:off x="1342617" y="5802313"/>
            <a:ext cx="6000169" cy="487362"/>
            <a:chOff x="1635225" y="5802313"/>
            <a:chExt cx="6000169" cy="487362"/>
          </a:xfrm>
        </p:grpSpPr>
        <p:graphicFrame>
          <p:nvGraphicFramePr>
            <p:cNvPr id="36870" name="Object 6"/>
            <p:cNvGraphicFramePr>
              <a:graphicFrameLocks noChangeAspect="1"/>
            </p:cNvGraphicFramePr>
            <p:nvPr/>
          </p:nvGraphicFramePr>
          <p:xfrm>
            <a:off x="3239008" y="5802313"/>
            <a:ext cx="1962150" cy="487362"/>
          </p:xfrm>
          <a:graphic>
            <a:graphicData uri="http://schemas.openxmlformats.org/presentationml/2006/ole">
              <p:oleObj spid="_x0000_s36874" name="数式" r:id="rId5" imgW="837787" imgH="228738" progId="Equation.3">
                <p:embed/>
              </p:oleObj>
            </a:graphicData>
          </a:graphic>
        </p:graphicFrame>
        <p:sp>
          <p:nvSpPr>
            <p:cNvPr id="45" name="テキスト ボックス 44"/>
            <p:cNvSpPr txBox="1"/>
            <p:nvPr/>
          </p:nvSpPr>
          <p:spPr>
            <a:xfrm>
              <a:off x="1635225" y="5826952"/>
              <a:ext cx="60001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Determines                              without ambiguity</a:t>
              </a:r>
              <a:endParaRPr kumimoji="1" lang="ja-JP" altLang="en-US" sz="2400" dirty="0">
                <a:solidFill>
                  <a:schemeClr val="tx2">
                    <a:lumMod val="75000"/>
                    <a:lumOff val="25000"/>
                  </a:schemeClr>
                </a:solidFill>
              </a:endParaRPr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Hamiltonian Formalism (technical)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Variables of Reduced Density Matrix</a:t>
            </a:r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Renormalization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1597025" y="2111375"/>
          <a:ext cx="5022850" cy="1206500"/>
        </p:xfrm>
        <a:graphic>
          <a:graphicData uri="http://schemas.openxmlformats.org/presentationml/2006/ole">
            <p:oleObj spid="_x0000_s37893" name="数式" r:id="rId3" imgW="2539265" imgH="609600" progId="Equation.3">
              <p:embed/>
            </p:oleObj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1089407" y="3913632"/>
            <a:ext cx="75973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smtClean="0"/>
              <a:t>Convenient to move all the functional differential operators </a:t>
            </a:r>
            <a:r>
              <a:rPr lang="en-US" altLang="ja-JP" sz="2400" dirty="0" smtClean="0">
                <a:solidFill>
                  <a:srgbClr val="FF0000"/>
                </a:solidFill>
              </a:rPr>
              <a:t>to the right</a:t>
            </a:r>
            <a:r>
              <a:rPr lang="en-US" altLang="ja-JP" sz="2400" dirty="0" smtClean="0"/>
              <a:t> in</a:t>
            </a:r>
            <a:endParaRPr kumimoji="1" lang="ja-JP" altLang="en-US" sz="2400" dirty="0"/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1417638" y="4659313"/>
          <a:ext cx="7505700" cy="774700"/>
        </p:xfrm>
        <a:graphic>
          <a:graphicData uri="http://schemas.openxmlformats.org/presentationml/2006/ole">
            <p:oleObj spid="_x0000_s37894" name="数式" r:id="rId4" imgW="3479019" imgH="393539" progId="Equation.3">
              <p:embed/>
            </p:oleObj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5580888" y="2206752"/>
            <a:ext cx="34837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Latter is better (explained later)</a:t>
            </a:r>
            <a:endParaRPr kumimoji="1" lang="ja-JP" altLang="en-US" sz="20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089407" y="5500969"/>
            <a:ext cx="75973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In this procedure, 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divergent</a:t>
            </a:r>
            <a:r>
              <a:rPr kumimoji="1" lang="en-US" altLang="ja-JP" sz="2400" dirty="0" smtClean="0"/>
              <a:t> contribution from Coulomb potential at the origin appears</a:t>
            </a:r>
            <a:r>
              <a:rPr lang="en-US" altLang="ja-JP" sz="2400" dirty="0" smtClean="0"/>
              <a:t> </a:t>
            </a:r>
            <a:r>
              <a:rPr lang="en-US" altLang="ja-JP" sz="2400" dirty="0" smtClean="0">
                <a:sym typeface="Wingdings" pitchFamily="2" charset="2"/>
              </a:rPr>
              <a:t> needs to be </a:t>
            </a:r>
            <a:r>
              <a:rPr lang="en-US" altLang="ja-JP" sz="2400" dirty="0" smtClean="0">
                <a:solidFill>
                  <a:srgbClr val="FF0000"/>
                </a:solidFill>
                <a:sym typeface="Wingdings" pitchFamily="2" charset="2"/>
              </a:rPr>
              <a:t>renormalized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Functional Master Equation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Renormalized Effective Hamiltonian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679450" y="1817688"/>
          <a:ext cx="8120063" cy="3689350"/>
        </p:xfrm>
        <a:graphic>
          <a:graphicData uri="http://schemas.openxmlformats.org/presentationml/2006/ole">
            <p:oleObj spid="_x0000_s38917" name="数式" r:id="rId3" imgW="4050588" imgH="2006278" progId="Equation.3">
              <p:embed/>
            </p:oleObj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830643" y="5634037"/>
          <a:ext cx="6594476" cy="722313"/>
        </p:xfrm>
        <a:graphic>
          <a:graphicData uri="http://schemas.openxmlformats.org/presentationml/2006/ole">
            <p:oleObj spid="_x0000_s38918" name="数式" r:id="rId4" imgW="3288864" imgH="393539" progId="Equation.3">
              <p:embed/>
            </p:oleObj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Functional Master Equation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Schrödinger wave equation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27</a:t>
            </a:fld>
            <a:endParaRPr kumimoji="1" lang="ja-JP" altLang="en-US"/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803466" y="2693988"/>
          <a:ext cx="7665401" cy="1679575"/>
        </p:xfrm>
        <a:graphic>
          <a:graphicData uri="http://schemas.openxmlformats.org/presentationml/2006/ole">
            <p:oleObj spid="_x0000_s39942" name="数式" r:id="rId3" imgW="4037911" imgH="914400" progId="Equation.3">
              <p:embed/>
            </p:oleObj>
          </a:graphicData>
        </a:graphic>
      </p:graphicFrame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3806952" y="4312693"/>
          <a:ext cx="1909445" cy="541260"/>
        </p:xfrm>
        <a:graphic>
          <a:graphicData uri="http://schemas.openxmlformats.org/presentationml/2006/ole">
            <p:oleObj spid="_x0000_s39943" name="数式" r:id="rId4" imgW="850464" imgH="241415" progId="Equation.3">
              <p:embed/>
            </p:oleObj>
          </a:graphicData>
        </a:graphic>
      </p:graphicFrame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841247" y="4900359"/>
          <a:ext cx="7505700" cy="774700"/>
        </p:xfrm>
        <a:graphic>
          <a:graphicData uri="http://schemas.openxmlformats.org/presentationml/2006/ole">
            <p:oleObj spid="_x0000_s39944" name="数式" r:id="rId5" imgW="3479019" imgH="393539" progId="Equation.3">
              <p:embed/>
            </p:oleObj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816863" y="2232413"/>
            <a:ext cx="4733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Anti-</a:t>
            </a:r>
            <a:r>
              <a:rPr lang="en-US" altLang="ja-JP" sz="2400" dirty="0" err="1" smtClean="0"/>
              <a:t>c</a:t>
            </a:r>
            <a:r>
              <a:rPr kumimoji="1" lang="en-US" altLang="ja-JP" sz="2400" dirty="0" err="1" smtClean="0"/>
              <a:t>ommutator</a:t>
            </a:r>
            <a:r>
              <a:rPr kumimoji="1" lang="en-US" altLang="ja-JP" sz="2400" dirty="0" smtClean="0"/>
              <a:t> in functional space</a:t>
            </a:r>
            <a:endParaRPr kumimoji="1" lang="ja-JP" altLang="en-US" sz="2400" dirty="0"/>
          </a:p>
        </p:txBody>
      </p:sp>
      <p:sp>
        <p:nvSpPr>
          <p:cNvPr id="14" name="右矢印 13"/>
          <p:cNvSpPr/>
          <p:nvPr/>
        </p:nvSpPr>
        <p:spPr>
          <a:xfrm>
            <a:off x="3145536" y="4373653"/>
            <a:ext cx="390144" cy="391681"/>
          </a:xfrm>
          <a:prstGeom prst="rightArrow">
            <a:avLst/>
          </a:prstGeom>
          <a:solidFill>
            <a:schemeClr val="tx1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908036" y="5675059"/>
            <a:ext cx="1327928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So what?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5. Dynamical equations (II)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So what?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28</a:t>
            </a:fld>
            <a:endParaRPr kumimoji="1" lang="ja-JP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Density Matrix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Coherent State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29</a:t>
            </a:fld>
            <a:endParaRPr kumimoji="1" lang="ja-JP" altLang="en-US"/>
          </a:p>
        </p:txBody>
      </p:sp>
      <p:graphicFrame>
        <p:nvGraphicFramePr>
          <p:cNvPr id="43011" name="Object 3"/>
          <p:cNvGraphicFramePr>
            <a:graphicFrameLocks noChangeAspect="1"/>
          </p:cNvGraphicFramePr>
          <p:nvPr/>
        </p:nvGraphicFramePr>
        <p:xfrm>
          <a:off x="2223390" y="2381840"/>
          <a:ext cx="4544618" cy="1885360"/>
        </p:xfrm>
        <a:graphic>
          <a:graphicData uri="http://schemas.openxmlformats.org/presentationml/2006/ole">
            <p:oleObj spid="_x0000_s43015" name="数式" r:id="rId3" imgW="2374464" imgH="1041170" progId="Equation.3">
              <p:embed/>
            </p:oleObj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3520339" y="4530852"/>
          <a:ext cx="3572913" cy="1752346"/>
        </p:xfrm>
        <a:graphic>
          <a:graphicData uri="http://schemas.openxmlformats.org/presentationml/2006/ole">
            <p:oleObj spid="_x0000_s43016" name="数式" r:id="rId4" imgW="2056987" imgH="1066524" progId="Equation.3">
              <p:embed/>
            </p:oleObj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1182624" y="4681728"/>
            <a:ext cx="20508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Source for HQs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1. Introduction</a:t>
            </a:r>
            <a:endParaRPr kumimoji="1" lang="ja-JP" alt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  <p:sp>
        <p:nvSpPr>
          <p:cNvPr id="9" name="日付プレースホルダ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73934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Density Matrix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A few HQs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30</a:t>
            </a:fld>
            <a:endParaRPr kumimoji="1" lang="ja-JP" altLang="en-US"/>
          </a:p>
        </p:txBody>
      </p:sp>
      <p:graphicFrame>
        <p:nvGraphicFramePr>
          <p:cNvPr id="7" name="Object 1"/>
          <p:cNvGraphicFramePr>
            <a:graphicFrameLocks noChangeAspect="1"/>
          </p:cNvGraphicFramePr>
          <p:nvPr/>
        </p:nvGraphicFramePr>
        <p:xfrm>
          <a:off x="1681163" y="2670175"/>
          <a:ext cx="5902325" cy="1439863"/>
        </p:xfrm>
        <a:graphic>
          <a:graphicData uri="http://schemas.openxmlformats.org/presentationml/2006/ole">
            <p:oleObj spid="_x0000_s44039" name="数式" r:id="rId3" imgW="2780680" imgH="723693" progId="Equation.3">
              <p:embed/>
            </p:oleObj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1024128" y="2231136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One HQ</a:t>
            </a:r>
            <a:endParaRPr kumimoji="1" lang="ja-JP" altLang="en-US" sz="24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011936" y="4242816"/>
            <a:ext cx="29613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Similar for two HQs, …</a:t>
            </a:r>
            <a:endParaRPr kumimoji="1" lang="ja-JP" altLang="en-US" sz="2400" dirty="0"/>
          </a:p>
        </p:txBody>
      </p:sp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1854868" y="4926012"/>
          <a:ext cx="3017837" cy="479425"/>
        </p:xfrm>
        <a:graphic>
          <a:graphicData uri="http://schemas.openxmlformats.org/presentationml/2006/ole">
            <p:oleObj spid="_x0000_s44040" name="数式" r:id="rId4" imgW="1422033" imgH="241415" progId="Equation.3">
              <p:embed/>
            </p:oleObj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Master Equation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Functional Master Equation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31</a:t>
            </a:fld>
            <a:endParaRPr kumimoji="1" lang="ja-JP" altLang="en-US"/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1181100" y="2327847"/>
          <a:ext cx="7505700" cy="774700"/>
        </p:xfrm>
        <a:graphic>
          <a:graphicData uri="http://schemas.openxmlformats.org/presentationml/2006/ole">
            <p:oleObj spid="_x0000_s45062" name="数式" r:id="rId3" imgW="3479019" imgH="393539" progId="Equation.3">
              <p:embed/>
            </p:oleObj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1573213" y="4457700"/>
          <a:ext cx="5794375" cy="1828800"/>
        </p:xfrm>
        <a:graphic>
          <a:graphicData uri="http://schemas.openxmlformats.org/presentationml/2006/ole">
            <p:oleObj spid="_x0000_s45063" name="数式" r:id="rId4" imgW="3238200" imgH="1091880" progId="Equation.3">
              <p:embed/>
            </p:oleObj>
          </a:graphicData>
        </a:graphic>
      </p:graphicFrame>
      <p:sp>
        <p:nvSpPr>
          <p:cNvPr id="12" name="下矢印 11"/>
          <p:cNvSpPr/>
          <p:nvPr/>
        </p:nvSpPr>
        <p:spPr>
          <a:xfrm>
            <a:off x="1853184" y="3363364"/>
            <a:ext cx="365760" cy="461665"/>
          </a:xfrm>
          <a:prstGeom prst="downArrow">
            <a:avLst/>
          </a:prstGeom>
          <a:solidFill>
            <a:schemeClr val="tx1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4" name="グループ化 13"/>
          <p:cNvGrpSpPr/>
          <p:nvPr/>
        </p:nvGrpSpPr>
        <p:grpSpPr>
          <a:xfrm>
            <a:off x="2630107" y="3134975"/>
            <a:ext cx="4626213" cy="829149"/>
            <a:chOff x="2630107" y="3122783"/>
            <a:chExt cx="4626213" cy="829149"/>
          </a:xfrm>
        </p:grpSpPr>
        <p:grpSp>
          <p:nvGrpSpPr>
            <p:cNvPr id="11" name="グループ化 10"/>
            <p:cNvGrpSpPr/>
            <p:nvPr/>
          </p:nvGrpSpPr>
          <p:grpSpPr>
            <a:xfrm>
              <a:off x="2640707" y="3122783"/>
              <a:ext cx="4615613" cy="690054"/>
              <a:chOff x="2640707" y="3208127"/>
              <a:chExt cx="4615613" cy="690054"/>
            </a:xfrm>
          </p:grpSpPr>
          <p:sp>
            <p:nvSpPr>
              <p:cNvPr id="8" name="テキスト ボックス 7"/>
              <p:cNvSpPr txBox="1"/>
              <p:nvPr/>
            </p:nvSpPr>
            <p:spPr>
              <a:xfrm>
                <a:off x="2640707" y="3322321"/>
                <a:ext cx="283661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000" dirty="0" smtClean="0">
                    <a:solidFill>
                      <a:srgbClr val="FF0000"/>
                    </a:solidFill>
                  </a:rPr>
                  <a:t>Functional differentiation</a:t>
                </a:r>
                <a:endParaRPr kumimoji="1" lang="ja-JP" altLang="en-US" sz="2000" dirty="0">
                  <a:solidFill>
                    <a:srgbClr val="FF0000"/>
                  </a:solidFill>
                </a:endParaRPr>
              </a:p>
            </p:txBody>
          </p:sp>
          <p:graphicFrame>
            <p:nvGraphicFramePr>
              <p:cNvPr id="45059" name="Object 3"/>
              <p:cNvGraphicFramePr>
                <a:graphicFrameLocks noChangeAspect="1"/>
              </p:cNvGraphicFramePr>
              <p:nvPr/>
            </p:nvGraphicFramePr>
            <p:xfrm>
              <a:off x="5483352" y="3208127"/>
              <a:ext cx="1772968" cy="690054"/>
            </p:xfrm>
            <a:graphic>
              <a:graphicData uri="http://schemas.openxmlformats.org/presentationml/2006/ole">
                <p:oleObj spid="_x0000_s45064" name="数式" r:id="rId5" imgW="977785" imgH="431570" progId="Equation.3">
                  <p:embed/>
                </p:oleObj>
              </a:graphicData>
            </a:graphic>
          </p:graphicFrame>
        </p:grpSp>
        <p:sp>
          <p:nvSpPr>
            <p:cNvPr id="13" name="テキスト ボックス 12"/>
            <p:cNvSpPr txBox="1"/>
            <p:nvPr/>
          </p:nvSpPr>
          <p:spPr>
            <a:xfrm>
              <a:off x="2630107" y="3551822"/>
              <a:ext cx="14634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/>
                <a:t>Color traced</a:t>
              </a:r>
              <a:endParaRPr kumimoji="1" lang="ja-JP" altLang="en-US" sz="2000" dirty="0"/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975360" y="4013487"/>
            <a:ext cx="22604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Master equation</a:t>
            </a:r>
            <a:endParaRPr kumimoji="1" lang="ja-JP" altLang="en-US" sz="24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Master Equation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HQ Number Conservation</a:t>
            </a:r>
          </a:p>
          <a:p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err="1" smtClean="0"/>
              <a:t>Ehrenfest</a:t>
            </a:r>
            <a:r>
              <a:rPr lang="en-US" altLang="ja-JP" dirty="0" smtClean="0"/>
              <a:t> Equation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32</a:t>
            </a:fld>
            <a:endParaRPr kumimoji="1" lang="ja-JP" altLang="en-US"/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2117725" y="2127250"/>
          <a:ext cx="5184775" cy="1279525"/>
        </p:xfrm>
        <a:graphic>
          <a:graphicData uri="http://schemas.openxmlformats.org/presentationml/2006/ole">
            <p:oleObj spid="_x0000_s46086" name="数式" r:id="rId3" imgW="2691941" imgH="711016" progId="Equation.3">
              <p:embed/>
            </p:oleObj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994508" y="3938016"/>
          <a:ext cx="3192583" cy="2029333"/>
        </p:xfrm>
        <a:graphic>
          <a:graphicData uri="http://schemas.openxmlformats.org/presentationml/2006/ole">
            <p:oleObj spid="_x0000_s46087" name="数式" r:id="rId4" imgW="1663447" imgH="1295262" progId="Equation.3">
              <p:embed/>
            </p:oleObj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4179157" y="4607974"/>
          <a:ext cx="4821238" cy="1312862"/>
        </p:xfrm>
        <a:graphic>
          <a:graphicData uri="http://schemas.openxmlformats.org/presentationml/2006/ole">
            <p:oleObj spid="_x0000_s46088" name="数式" r:id="rId5" imgW="3263510" imgH="889046" progId="Equation.3">
              <p:embed/>
            </p:oleObj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6820109" y="5967349"/>
            <a:ext cx="2289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Moore et al (05,08,09)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Other Results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Complex Potential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33</a:t>
            </a:fld>
            <a:endParaRPr kumimoji="1" lang="ja-JP" altLang="en-US"/>
          </a:p>
        </p:txBody>
      </p:sp>
      <p:grpSp>
        <p:nvGrpSpPr>
          <p:cNvPr id="10" name="グループ化 9"/>
          <p:cNvGrpSpPr/>
          <p:nvPr/>
        </p:nvGrpSpPr>
        <p:grpSpPr>
          <a:xfrm>
            <a:off x="1291970" y="2307592"/>
            <a:ext cx="5622819" cy="1457198"/>
            <a:chOff x="1349892" y="2950166"/>
            <a:chExt cx="6845934" cy="2010006"/>
          </a:xfrm>
        </p:grpSpPr>
        <p:graphicFrame>
          <p:nvGraphicFramePr>
            <p:cNvPr id="47106" name="Object 2"/>
            <p:cNvGraphicFramePr>
              <a:graphicFrameLocks noChangeAspect="1"/>
            </p:cNvGraphicFramePr>
            <p:nvPr/>
          </p:nvGraphicFramePr>
          <p:xfrm>
            <a:off x="1349892" y="2950166"/>
            <a:ext cx="6845934" cy="2010006"/>
          </p:xfrm>
          <a:graphic>
            <a:graphicData uri="http://schemas.openxmlformats.org/presentationml/2006/ole">
              <p:oleObj spid="_x0000_s47109" name="数式" r:id="rId3" imgW="2654280" imgH="761760" progId="Equation.3">
                <p:embed/>
              </p:oleObj>
            </a:graphicData>
          </a:graphic>
        </p:graphicFrame>
        <p:sp>
          <p:nvSpPr>
            <p:cNvPr id="8" name="円/楕円 7"/>
            <p:cNvSpPr/>
            <p:nvPr/>
          </p:nvSpPr>
          <p:spPr>
            <a:xfrm>
              <a:off x="2136134" y="4692723"/>
              <a:ext cx="213359" cy="250632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円/楕円 8"/>
            <p:cNvSpPr/>
            <p:nvPr/>
          </p:nvSpPr>
          <p:spPr>
            <a:xfrm>
              <a:off x="3250401" y="4675906"/>
              <a:ext cx="213359" cy="250632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47107" name="Object 3"/>
          <p:cNvGraphicFramePr>
            <a:graphicFrameLocks noChangeAspect="1"/>
          </p:cNvGraphicFramePr>
          <p:nvPr/>
        </p:nvGraphicFramePr>
        <p:xfrm>
          <a:off x="572508" y="4629150"/>
          <a:ext cx="8114292" cy="966978"/>
        </p:xfrm>
        <a:graphic>
          <a:graphicData uri="http://schemas.openxmlformats.org/presentationml/2006/ole">
            <p:oleObj spid="_x0000_s47110" name="数式" r:id="rId4" imgW="4342711" imgH="482278" progId="Equation.3">
              <p:embed/>
            </p:oleObj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2198274" y="4037778"/>
            <a:ext cx="53830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Time-evolution equation + Project on singlet state</a:t>
            </a:r>
            <a:endParaRPr kumimoji="1" lang="ja-JP" altLang="en-US" sz="2000" dirty="0"/>
          </a:p>
        </p:txBody>
      </p:sp>
      <p:sp>
        <p:nvSpPr>
          <p:cNvPr id="13" name="下矢印 12"/>
          <p:cNvSpPr/>
          <p:nvPr/>
        </p:nvSpPr>
        <p:spPr>
          <a:xfrm>
            <a:off x="1625356" y="4105616"/>
            <a:ext cx="288000" cy="332272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827374" y="5622719"/>
            <a:ext cx="5248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Laine</a:t>
            </a:r>
            <a:r>
              <a:rPr kumimoji="1" lang="en-US" altLang="ja-JP" dirty="0" smtClean="0"/>
              <a:t> et al (07), </a:t>
            </a:r>
            <a:r>
              <a:rPr kumimoji="1" lang="en-US" altLang="ja-JP" dirty="0" err="1" smtClean="0"/>
              <a:t>Beraudo</a:t>
            </a:r>
            <a:r>
              <a:rPr kumimoji="1" lang="en-US" altLang="ja-JP" dirty="0" smtClean="0"/>
              <a:t> et al (08), </a:t>
            </a:r>
            <a:r>
              <a:rPr kumimoji="1" lang="en-US" altLang="ja-JP" dirty="0" err="1" smtClean="0"/>
              <a:t>Brambilla</a:t>
            </a:r>
            <a:r>
              <a:rPr kumimoji="1" lang="en-US" altLang="ja-JP" dirty="0" smtClean="0"/>
              <a:t> et al (10)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Other Results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Stochastic Dynamics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34</a:t>
            </a:fld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000125" y="2187438"/>
            <a:ext cx="35414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M</a:t>
            </a:r>
            <a:r>
              <a:rPr kumimoji="1" lang="en-US" altLang="ja-JP" sz="2400" dirty="0" smtClean="0"/>
              <a:t>=</a:t>
            </a:r>
            <a:r>
              <a:rPr kumimoji="1" lang="ja-JP" altLang="en-US" sz="2400" dirty="0" smtClean="0"/>
              <a:t>∞ </a:t>
            </a:r>
            <a:r>
              <a:rPr kumimoji="1" lang="en-US" altLang="ja-JP" sz="2400" dirty="0" smtClean="0"/>
              <a:t>: Stochastic potential</a:t>
            </a:r>
            <a:endParaRPr kumimoji="1" lang="ja-JP" altLang="en-US" sz="24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977597" y="4627058"/>
            <a:ext cx="27092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i="1" dirty="0" smtClean="0"/>
              <a:t>D</a:t>
            </a:r>
            <a:r>
              <a:rPr kumimoji="1" lang="en-US" altLang="ja-JP" sz="2000" dirty="0" smtClean="0"/>
              <a:t>(</a:t>
            </a:r>
            <a:r>
              <a:rPr kumimoji="1" lang="en-US" altLang="ja-JP" sz="2000" i="1" dirty="0" smtClean="0"/>
              <a:t>x</a:t>
            </a:r>
            <a:r>
              <a:rPr kumimoji="1" lang="en-US" altLang="ja-JP" sz="2000" dirty="0" smtClean="0"/>
              <a:t>-</a:t>
            </a:r>
            <a:r>
              <a:rPr kumimoji="1" lang="en-US" altLang="ja-JP" sz="2000" i="1" dirty="0" smtClean="0"/>
              <a:t>y</a:t>
            </a:r>
            <a:r>
              <a:rPr kumimoji="1" lang="en-US" altLang="ja-JP" sz="2000" dirty="0" smtClean="0"/>
              <a:t>): Negative definite</a:t>
            </a:r>
            <a:endParaRPr kumimoji="1" lang="ja-JP" altLang="en-US" sz="2000" dirty="0"/>
          </a:p>
        </p:txBody>
      </p:sp>
      <p:grpSp>
        <p:nvGrpSpPr>
          <p:cNvPr id="40" name="グループ化 39"/>
          <p:cNvGrpSpPr/>
          <p:nvPr/>
        </p:nvGrpSpPr>
        <p:grpSpPr>
          <a:xfrm>
            <a:off x="1296566" y="2284974"/>
            <a:ext cx="7537450" cy="2766578"/>
            <a:chOff x="1296566" y="2284974"/>
            <a:chExt cx="7537450" cy="2766578"/>
          </a:xfrm>
        </p:grpSpPr>
        <p:graphicFrame>
          <p:nvGraphicFramePr>
            <p:cNvPr id="48133" name="Object 5"/>
            <p:cNvGraphicFramePr>
              <a:graphicFrameLocks noChangeAspect="1"/>
            </p:cNvGraphicFramePr>
            <p:nvPr/>
          </p:nvGraphicFramePr>
          <p:xfrm>
            <a:off x="1296566" y="4610227"/>
            <a:ext cx="4579938" cy="441325"/>
          </p:xfrm>
          <a:graphic>
            <a:graphicData uri="http://schemas.openxmlformats.org/presentationml/2006/ole">
              <p:oleObj spid="_x0000_s48136" name="数式" r:id="rId3" imgW="2437849" imgH="254092" progId="Equation.3">
                <p:embed/>
              </p:oleObj>
            </a:graphicData>
          </a:graphic>
        </p:graphicFrame>
        <p:grpSp>
          <p:nvGrpSpPr>
            <p:cNvPr id="39" name="グループ化 38"/>
            <p:cNvGrpSpPr/>
            <p:nvPr/>
          </p:nvGrpSpPr>
          <p:grpSpPr>
            <a:xfrm>
              <a:off x="1296566" y="2284974"/>
              <a:ext cx="7537450" cy="2246312"/>
              <a:chOff x="1296566" y="2284974"/>
              <a:chExt cx="7537450" cy="2246312"/>
            </a:xfrm>
          </p:grpSpPr>
          <p:graphicFrame>
            <p:nvGraphicFramePr>
              <p:cNvPr id="47108" name="Object 4"/>
              <p:cNvGraphicFramePr>
                <a:graphicFrameLocks noChangeAspect="1"/>
              </p:cNvGraphicFramePr>
              <p:nvPr/>
            </p:nvGraphicFramePr>
            <p:xfrm>
              <a:off x="1296566" y="2284974"/>
              <a:ext cx="7537450" cy="2246312"/>
            </p:xfrm>
            <a:graphic>
              <a:graphicData uri="http://schemas.openxmlformats.org/presentationml/2006/ole">
                <p:oleObj spid="_x0000_s48137" name="数式" r:id="rId4" imgW="4012557" imgH="1295262" progId="Equation.3">
                  <p:embed/>
                </p:oleObj>
              </a:graphicData>
            </a:graphic>
          </p:graphicFrame>
          <p:sp>
            <p:nvSpPr>
              <p:cNvPr id="29" name="角丸四角形 28"/>
              <p:cNvSpPr/>
              <p:nvPr/>
            </p:nvSpPr>
            <p:spPr>
              <a:xfrm>
                <a:off x="3124200" y="3157728"/>
                <a:ext cx="5562600" cy="499872"/>
              </a:xfrm>
              <a:prstGeom prst="roundRect">
                <a:avLst/>
              </a:prstGeom>
              <a:noFill/>
              <a:ln w="19050">
                <a:solidFill>
                  <a:schemeClr val="tx2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角丸四角形 29"/>
              <p:cNvSpPr/>
              <p:nvPr/>
            </p:nvSpPr>
            <p:spPr>
              <a:xfrm>
                <a:off x="3119588" y="3870960"/>
                <a:ext cx="3183676" cy="499872"/>
              </a:xfrm>
              <a:prstGeom prst="round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31" name="テキスト ボックス 30"/>
          <p:cNvSpPr txBox="1"/>
          <p:nvPr/>
        </p:nvSpPr>
        <p:spPr>
          <a:xfrm>
            <a:off x="5925312" y="2661295"/>
            <a:ext cx="28519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Debye screened potential</a:t>
            </a:r>
            <a:endParaRPr kumimoji="1" lang="ja-JP" altLang="en-US" sz="20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906768" y="3970722"/>
            <a:ext cx="13637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srgbClr val="FF0000"/>
                </a:solidFill>
              </a:rPr>
              <a:t>Fluctuation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000125" y="5134463"/>
            <a:ext cx="2371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M</a:t>
            </a:r>
            <a:r>
              <a:rPr lang="en-US" altLang="ja-JP" sz="2400" dirty="0" smtClean="0"/>
              <a:t>&lt;</a:t>
            </a:r>
            <a:r>
              <a:rPr kumimoji="1" lang="ja-JP" altLang="en-US" sz="2400" dirty="0" smtClean="0"/>
              <a:t>∞ </a:t>
            </a:r>
            <a:r>
              <a:rPr kumimoji="1" lang="en-US" altLang="ja-JP" sz="2400" dirty="0" smtClean="0"/>
              <a:t>: Drag force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455570" y="5596128"/>
            <a:ext cx="30696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Two complex noises </a:t>
            </a:r>
            <a:r>
              <a:rPr kumimoji="1" lang="en-US" altLang="ja-JP" sz="2000" i="1" dirty="0" smtClean="0"/>
              <a:t>c</a:t>
            </a:r>
            <a:r>
              <a:rPr kumimoji="1" lang="en-US" altLang="ja-JP" sz="1400" dirty="0" smtClean="0"/>
              <a:t>1</a:t>
            </a:r>
            <a:r>
              <a:rPr kumimoji="1" lang="en-US" altLang="ja-JP" sz="2000" dirty="0" smtClean="0"/>
              <a:t>,</a:t>
            </a:r>
            <a:r>
              <a:rPr kumimoji="1" lang="en-US" altLang="ja-JP" sz="2000" i="1" dirty="0" smtClean="0"/>
              <a:t>c</a:t>
            </a:r>
            <a:r>
              <a:rPr kumimoji="1" lang="en-US" altLang="ja-JP" sz="1400" dirty="0" smtClean="0"/>
              <a:t>2</a:t>
            </a:r>
            <a:endParaRPr kumimoji="1" lang="en-US" altLang="ja-JP" sz="2000" dirty="0" smtClean="0"/>
          </a:p>
          <a:p>
            <a:r>
              <a:rPr lang="en-US" altLang="ja-JP" sz="2000" dirty="0" smtClean="0">
                <a:sym typeface="Wingdings" pitchFamily="2" charset="2"/>
              </a:rPr>
              <a:t> Non-</a:t>
            </a:r>
            <a:r>
              <a:rPr lang="en-US" altLang="ja-JP" sz="2000" dirty="0" err="1" smtClean="0">
                <a:sym typeface="Wingdings" pitchFamily="2" charset="2"/>
              </a:rPr>
              <a:t>hermitian</a:t>
            </a:r>
            <a:r>
              <a:rPr lang="en-US" altLang="ja-JP" sz="2000" dirty="0" smtClean="0">
                <a:sym typeface="Wingdings" pitchFamily="2" charset="2"/>
              </a:rPr>
              <a:t> evolution</a:t>
            </a:r>
            <a:endParaRPr kumimoji="1" lang="ja-JP" altLang="en-US" sz="2000" dirty="0"/>
          </a:p>
        </p:txBody>
      </p:sp>
      <p:grpSp>
        <p:nvGrpSpPr>
          <p:cNvPr id="38" name="グループ化 37"/>
          <p:cNvGrpSpPr/>
          <p:nvPr/>
        </p:nvGrpSpPr>
        <p:grpSpPr>
          <a:xfrm>
            <a:off x="4989767" y="5240833"/>
            <a:ext cx="3843337" cy="1014413"/>
            <a:chOff x="4989767" y="5240833"/>
            <a:chExt cx="3843337" cy="1014413"/>
          </a:xfrm>
        </p:grpSpPr>
        <p:graphicFrame>
          <p:nvGraphicFramePr>
            <p:cNvPr id="48134" name="Object 6"/>
            <p:cNvGraphicFramePr>
              <a:graphicFrameLocks noChangeAspect="1"/>
            </p:cNvGraphicFramePr>
            <p:nvPr/>
          </p:nvGraphicFramePr>
          <p:xfrm>
            <a:off x="4989767" y="5240833"/>
            <a:ext cx="3843337" cy="1014413"/>
          </p:xfrm>
          <a:graphic>
            <a:graphicData uri="http://schemas.openxmlformats.org/presentationml/2006/ole">
              <p:oleObj spid="_x0000_s48138" name="数式" r:id="rId5" imgW="2044310" imgH="584246" progId="Equation.3">
                <p:embed/>
              </p:oleObj>
            </a:graphicData>
          </a:graphic>
        </p:graphicFrame>
        <p:sp>
          <p:nvSpPr>
            <p:cNvPr id="36" name="円/楕円 35"/>
            <p:cNvSpPr/>
            <p:nvPr/>
          </p:nvSpPr>
          <p:spPr>
            <a:xfrm>
              <a:off x="5864312" y="5937504"/>
              <a:ext cx="216000" cy="2520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角丸四角形 36"/>
            <p:cNvSpPr/>
            <p:nvPr/>
          </p:nvSpPr>
          <p:spPr>
            <a:xfrm>
              <a:off x="8424672" y="5596128"/>
              <a:ext cx="384960" cy="182880"/>
            </a:xfrm>
            <a:prstGeom prst="round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6</a:t>
            </a:r>
            <a:r>
              <a:rPr kumimoji="1" lang="en-US" altLang="ja-JP" dirty="0" smtClean="0"/>
              <a:t>. Summary &amp; OUTLOOK</a:t>
            </a:r>
            <a:endParaRPr kumimoji="1" lang="ja-JP" alt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35</a:t>
            </a:fld>
            <a:endParaRPr kumimoji="1" lang="ja-JP" altLang="en-US"/>
          </a:p>
        </p:txBody>
      </p:sp>
      <p:sp>
        <p:nvSpPr>
          <p:cNvPr id="8" name="日付プレースホルダ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9" name="フッター プレースホルダ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378562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597408"/>
            <a:ext cx="8229600" cy="5528755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dirty="0" smtClean="0"/>
              <a:t>Quantum Dynamics of </a:t>
            </a:r>
            <a:r>
              <a:rPr lang="en-US" altLang="ja-JP" dirty="0" smtClean="0"/>
              <a:t>HQs in Medium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Stochastic potential, d</a:t>
            </a:r>
            <a:r>
              <a:rPr lang="en-US" altLang="ja-JP" dirty="0" smtClean="0"/>
              <a:t>rag force</a:t>
            </a:r>
          </a:p>
          <a:p>
            <a:pPr lvl="1"/>
            <a:endParaRPr lang="en-US" altLang="ja-JP" dirty="0" smtClean="0"/>
          </a:p>
          <a:p>
            <a:r>
              <a:rPr lang="en-US" altLang="ja-JP" dirty="0" smtClean="0"/>
              <a:t>N</a:t>
            </a:r>
            <a:r>
              <a:rPr kumimoji="1" lang="en-US" altLang="ja-JP" dirty="0" smtClean="0"/>
              <a:t>on-Equilibrium </a:t>
            </a:r>
            <a:r>
              <a:rPr lang="en-US" altLang="ja-JP" dirty="0" smtClean="0"/>
              <a:t>Q</a:t>
            </a:r>
            <a:r>
              <a:rPr kumimoji="1" lang="en-US" altLang="ja-JP" dirty="0" smtClean="0"/>
              <a:t>uantum </a:t>
            </a:r>
            <a:r>
              <a:rPr lang="en-US" altLang="ja-JP" dirty="0" smtClean="0"/>
              <a:t>F</a:t>
            </a:r>
            <a:r>
              <a:rPr kumimoji="1" lang="en-US" altLang="ja-JP" dirty="0" smtClean="0"/>
              <a:t>ield Theory</a:t>
            </a:r>
          </a:p>
          <a:p>
            <a:pPr lvl="1"/>
            <a:r>
              <a:rPr kumimoji="1" lang="en-US" altLang="ja-JP" dirty="0" smtClean="0"/>
              <a:t>Open quantum system, closed-time path, influence functional</a:t>
            </a:r>
          </a:p>
          <a:p>
            <a:pPr lvl="1"/>
            <a:r>
              <a:rPr kumimoji="1" lang="en-US" altLang="ja-JP" dirty="0" smtClean="0"/>
              <a:t>Functional master equation, master equation, etc.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Non-</a:t>
            </a:r>
            <a:r>
              <a:rPr lang="en-US" altLang="ja-JP" dirty="0" err="1" smtClean="0"/>
              <a:t>Perturbative</a:t>
            </a:r>
            <a:r>
              <a:rPr lang="en-US" altLang="ja-JP" dirty="0" smtClean="0"/>
              <a:t> Region</a:t>
            </a:r>
          </a:p>
          <a:p>
            <a:pPr lvl="1"/>
            <a:r>
              <a:rPr lang="en-US" altLang="ja-JP" dirty="0" smtClean="0"/>
              <a:t>Model the renormalized effective Hamiltonian</a:t>
            </a:r>
          </a:p>
          <a:p>
            <a:pPr lvl="1"/>
            <a:r>
              <a:rPr lang="en-US" altLang="ja-JP" dirty="0" smtClean="0"/>
              <a:t>Higher-order </a:t>
            </a:r>
            <a:r>
              <a:rPr lang="en-US" altLang="ja-JP" dirty="0" err="1" smtClean="0"/>
              <a:t>perturbative</a:t>
            </a:r>
            <a:r>
              <a:rPr lang="en-US" altLang="ja-JP" dirty="0" smtClean="0"/>
              <a:t> analyses (process involving real gluons)</a:t>
            </a:r>
          </a:p>
          <a:p>
            <a:pPr lvl="1"/>
            <a:r>
              <a:rPr lang="en-US" altLang="ja-JP" dirty="0" smtClean="0"/>
              <a:t>Application to phenomenology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36</a:t>
            </a:fld>
            <a:endParaRPr kumimoji="1" lang="ja-JP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Confinement &amp; Deconfinement</a:t>
            </a:r>
            <a:endParaRPr kumimoji="1" lang="ja-JP" altLang="en-US" dirty="0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Vacuum Potential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  <p:grpSp>
        <p:nvGrpSpPr>
          <p:cNvPr id="13" name="図形グループ 12"/>
          <p:cNvGrpSpPr/>
          <p:nvPr/>
        </p:nvGrpSpPr>
        <p:grpSpPr>
          <a:xfrm>
            <a:off x="631425" y="2421757"/>
            <a:ext cx="3847378" cy="2636346"/>
            <a:chOff x="631425" y="2421757"/>
            <a:chExt cx="3847378" cy="2636346"/>
          </a:xfrm>
        </p:grpSpPr>
        <p:cxnSp>
          <p:nvCxnSpPr>
            <p:cNvPr id="16" name="直線矢印コネクタ 15"/>
            <p:cNvCxnSpPr/>
            <p:nvPr/>
          </p:nvCxnSpPr>
          <p:spPr>
            <a:xfrm flipV="1">
              <a:off x="1278755" y="2421757"/>
              <a:ext cx="0" cy="263634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矢印コネクタ 18"/>
            <p:cNvCxnSpPr/>
            <p:nvPr/>
          </p:nvCxnSpPr>
          <p:spPr>
            <a:xfrm>
              <a:off x="1167524" y="3612931"/>
              <a:ext cx="284655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3" name="図形グループ 42"/>
            <p:cNvGrpSpPr/>
            <p:nvPr/>
          </p:nvGrpSpPr>
          <p:grpSpPr>
            <a:xfrm>
              <a:off x="1366345" y="2715172"/>
              <a:ext cx="2356069" cy="2250966"/>
              <a:chOff x="1366345" y="2715172"/>
              <a:chExt cx="2356069" cy="2250966"/>
            </a:xfrm>
          </p:grpSpPr>
          <p:cxnSp>
            <p:nvCxnSpPr>
              <p:cNvPr id="23" name="直線コネクタ 22"/>
              <p:cNvCxnSpPr>
                <a:stCxn id="41" idx="0"/>
              </p:cNvCxnSpPr>
              <p:nvPr/>
            </p:nvCxnSpPr>
            <p:spPr>
              <a:xfrm flipV="1">
                <a:off x="2154620" y="2715172"/>
                <a:ext cx="1567794" cy="76200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フリーフォーム 40"/>
              <p:cNvSpPr/>
              <p:nvPr/>
            </p:nvSpPr>
            <p:spPr>
              <a:xfrm>
                <a:off x="1366345" y="3477172"/>
                <a:ext cx="788275" cy="1488966"/>
              </a:xfrm>
              <a:custGeom>
                <a:avLst/>
                <a:gdLst>
                  <a:gd name="connsiteX0" fmla="*/ 788275 w 788275"/>
                  <a:gd name="connsiteY0" fmla="*/ 0 h 1488966"/>
                  <a:gd name="connsiteX1" fmla="*/ 359103 w 788275"/>
                  <a:gd name="connsiteY1" fmla="*/ 385380 h 1488966"/>
                  <a:gd name="connsiteX2" fmla="*/ 61310 w 788275"/>
                  <a:gd name="connsiteY2" fmla="*/ 1042276 h 1488966"/>
                  <a:gd name="connsiteX3" fmla="*/ 0 w 788275"/>
                  <a:gd name="connsiteY3" fmla="*/ 1488966 h 1488966"/>
                  <a:gd name="connsiteX4" fmla="*/ 0 w 788275"/>
                  <a:gd name="connsiteY4" fmla="*/ 1488966 h 14889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88275" h="1488966">
                    <a:moveTo>
                      <a:pt x="788275" y="0"/>
                    </a:moveTo>
                    <a:cubicBezTo>
                      <a:pt x="634269" y="105833"/>
                      <a:pt x="480264" y="211667"/>
                      <a:pt x="359103" y="385380"/>
                    </a:cubicBezTo>
                    <a:cubicBezTo>
                      <a:pt x="237942" y="559093"/>
                      <a:pt x="121160" y="858345"/>
                      <a:pt x="61310" y="1042276"/>
                    </a:cubicBezTo>
                    <a:cubicBezTo>
                      <a:pt x="1459" y="1226207"/>
                      <a:pt x="0" y="1488966"/>
                      <a:pt x="0" y="1488966"/>
                    </a:cubicBezTo>
                    <a:lnTo>
                      <a:pt x="0" y="1488966"/>
                    </a:ln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4" name="テキスト ボックス 43"/>
            <p:cNvSpPr txBox="1"/>
            <p:nvPr/>
          </p:nvSpPr>
          <p:spPr>
            <a:xfrm>
              <a:off x="4169103" y="3428265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i="1" dirty="0" smtClean="0"/>
                <a:t>R</a:t>
              </a:r>
              <a:endParaRPr kumimoji="1" lang="ja-JP" altLang="en-US" i="1" dirty="0"/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631425" y="2421757"/>
              <a:ext cx="582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i="1" dirty="0" smtClean="0"/>
                <a:t>V(R)</a:t>
              </a:r>
              <a:endParaRPr kumimoji="1" lang="ja-JP" altLang="en-US" i="1" dirty="0"/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1785007" y="4036989"/>
              <a:ext cx="18976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Coulomb + Linear</a:t>
              </a:r>
              <a:endParaRPr kumimoji="1" lang="ja-JP" altLang="en-US" dirty="0"/>
            </a:p>
          </p:txBody>
        </p:sp>
      </p:grpSp>
      <p:grpSp>
        <p:nvGrpSpPr>
          <p:cNvPr id="9" name="図形グループ 8"/>
          <p:cNvGrpSpPr/>
          <p:nvPr/>
        </p:nvGrpSpPr>
        <p:grpSpPr>
          <a:xfrm>
            <a:off x="4500231" y="4333682"/>
            <a:ext cx="3455637" cy="830997"/>
            <a:chOff x="4587300" y="2424045"/>
            <a:chExt cx="3455637" cy="830997"/>
          </a:xfrm>
        </p:grpSpPr>
        <p:sp>
          <p:nvSpPr>
            <p:cNvPr id="2" name="テキスト ボックス 1"/>
            <p:cNvSpPr txBox="1"/>
            <p:nvPr/>
          </p:nvSpPr>
          <p:spPr>
            <a:xfrm>
              <a:off x="4587300" y="2424045"/>
              <a:ext cx="345563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400" dirty="0" smtClean="0"/>
                <a:t>The Schrödinger equation</a:t>
              </a:r>
              <a:endParaRPr lang="en-US" altLang="ja-JP" sz="2400" dirty="0"/>
            </a:p>
            <a:p>
              <a:r>
                <a:rPr lang="en-US" altLang="ja-JP" sz="2400" dirty="0" smtClean="0"/>
                <a:t>Mass spectra (cc, bb)</a:t>
              </a:r>
              <a:endParaRPr kumimoji="1" lang="en-US" altLang="ja-JP" sz="2400" dirty="0" smtClean="0"/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6511792" y="2633444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_</a:t>
              </a:r>
              <a:endParaRPr kumimoji="1" lang="ja-JP" altLang="en-US" dirty="0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6940224" y="2578683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_</a:t>
              </a:r>
              <a:endParaRPr kumimoji="1" lang="ja-JP" altLang="en-US" dirty="0"/>
            </a:p>
          </p:txBody>
        </p:sp>
      </p:grpSp>
      <p:sp>
        <p:nvSpPr>
          <p:cNvPr id="10" name="テキスト ボックス 9"/>
          <p:cNvSpPr txBox="1"/>
          <p:nvPr/>
        </p:nvSpPr>
        <p:spPr>
          <a:xfrm>
            <a:off x="4793110" y="3336388"/>
            <a:ext cx="32443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String tension </a:t>
            </a:r>
            <a:r>
              <a:rPr kumimoji="1" lang="en-US" altLang="ja-JP" sz="2000" i="1" dirty="0" smtClean="0"/>
              <a:t>K</a:t>
            </a:r>
            <a:r>
              <a:rPr kumimoji="1" lang="en-US" altLang="ja-JP" sz="2000" dirty="0" smtClean="0"/>
              <a:t> ~ 0.9GeVfm</a:t>
            </a:r>
            <a:r>
              <a:rPr kumimoji="1" lang="en-US" altLang="ja-JP" sz="2000" baseline="30000" dirty="0" smtClean="0"/>
              <a:t>-1</a:t>
            </a:r>
          </a:p>
        </p:txBody>
      </p:sp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03944468"/>
              </p:ext>
            </p:extLst>
          </p:nvPr>
        </p:nvGraphicFramePr>
        <p:xfrm>
          <a:off x="4932363" y="2662238"/>
          <a:ext cx="3001962" cy="668337"/>
        </p:xfrm>
        <a:graphic>
          <a:graphicData uri="http://schemas.openxmlformats.org/presentationml/2006/ole">
            <p:oleObj spid="_x0000_s1039" name="数式" r:id="rId3" imgW="1802895" imgH="393539" progId="Equation.3">
              <p:embed/>
            </p:oleObj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4500231" y="2234336"/>
            <a:ext cx="20861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Singlet channel</a:t>
            </a:r>
            <a:endParaRPr kumimoji="1" lang="ja-JP" altLang="en-US" sz="24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785007" y="2676590"/>
            <a:ext cx="541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i="1" dirty="0" smtClean="0"/>
              <a:t>T</a:t>
            </a:r>
            <a:r>
              <a:rPr kumimoji="1" lang="en-US" altLang="ja-JP" dirty="0" smtClean="0"/>
              <a:t>=0</a:t>
            </a:r>
            <a:endParaRPr kumimoji="1" lang="ja-JP" altLang="en-US" dirty="0"/>
          </a:p>
        </p:txBody>
      </p:sp>
      <p:sp>
        <p:nvSpPr>
          <p:cNvPr id="24" name="日付プレースホルダ 2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25" name="フッター プレースホルダ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648995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Confinement &amp; Deconfinement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In-Medium Potential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  <p:graphicFrame>
        <p:nvGraphicFramePr>
          <p:cNvPr id="20" name="オブジェクト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45412131"/>
              </p:ext>
            </p:extLst>
          </p:nvPr>
        </p:nvGraphicFramePr>
        <p:xfrm>
          <a:off x="4959350" y="2662238"/>
          <a:ext cx="3813175" cy="668337"/>
        </p:xfrm>
        <a:graphic>
          <a:graphicData uri="http://schemas.openxmlformats.org/presentationml/2006/ole">
            <p:oleObj spid="_x0000_s2062" name="数式" r:id="rId3" imgW="2285724" imgH="393539" progId="Equation.3">
              <p:embed/>
            </p:oleObj>
          </a:graphicData>
        </a:graphic>
      </p:graphicFrame>
      <p:sp>
        <p:nvSpPr>
          <p:cNvPr id="22" name="テキスト ボックス 21"/>
          <p:cNvSpPr txBox="1"/>
          <p:nvPr/>
        </p:nvSpPr>
        <p:spPr>
          <a:xfrm>
            <a:off x="4500231" y="2234336"/>
            <a:ext cx="3392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Debye screened potential</a:t>
            </a:r>
            <a:endParaRPr kumimoji="1" lang="ja-JP" altLang="en-US" sz="24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695574" y="3312004"/>
            <a:ext cx="2872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Debye mass </a:t>
            </a:r>
            <a:r>
              <a:rPr lang="en-US" altLang="ja-JP" sz="2000" i="1" dirty="0" smtClean="0"/>
              <a:t>ω</a:t>
            </a:r>
            <a:r>
              <a:rPr kumimoji="1" lang="en-US" altLang="ja-JP" sz="2000" i="1" baseline="-25000" dirty="0" smtClean="0"/>
              <a:t>D</a:t>
            </a:r>
            <a:r>
              <a:rPr kumimoji="1" lang="en-US" altLang="ja-JP" sz="2000" dirty="0" smtClean="0"/>
              <a:t> </a:t>
            </a:r>
            <a:r>
              <a:rPr lang="en-US" altLang="ja-JP" sz="1600" dirty="0" smtClean="0"/>
              <a:t>~</a:t>
            </a:r>
            <a:r>
              <a:rPr lang="en-US" altLang="ja-JP" sz="2000" dirty="0" smtClean="0"/>
              <a:t> </a:t>
            </a:r>
            <a:r>
              <a:rPr lang="en-US" altLang="ja-JP" sz="2000" i="1" dirty="0" smtClean="0"/>
              <a:t>gT</a:t>
            </a:r>
            <a:r>
              <a:rPr lang="en-US" altLang="ja-JP" sz="2000" dirty="0" smtClean="0"/>
              <a:t> (HTL)</a:t>
            </a:r>
            <a:endParaRPr kumimoji="1" lang="en-US" altLang="ja-JP" sz="2000" baseline="30000" dirty="0" smtClean="0"/>
          </a:p>
        </p:txBody>
      </p:sp>
      <p:grpSp>
        <p:nvGrpSpPr>
          <p:cNvPr id="24" name="図形グループ 23"/>
          <p:cNvGrpSpPr/>
          <p:nvPr/>
        </p:nvGrpSpPr>
        <p:grpSpPr>
          <a:xfrm>
            <a:off x="3524871" y="4297106"/>
            <a:ext cx="5387481" cy="1200329"/>
            <a:chOff x="4587300" y="2424045"/>
            <a:chExt cx="5387481" cy="1200329"/>
          </a:xfrm>
        </p:grpSpPr>
        <p:sp>
          <p:nvSpPr>
            <p:cNvPr id="25" name="テキスト ボックス 24"/>
            <p:cNvSpPr txBox="1"/>
            <p:nvPr/>
          </p:nvSpPr>
          <p:spPr>
            <a:xfrm>
              <a:off x="4587300" y="2424045"/>
              <a:ext cx="538748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400" dirty="0" smtClean="0"/>
                <a:t>The Schrödinger equation</a:t>
              </a:r>
              <a:endParaRPr lang="en-US" altLang="ja-JP" sz="2400" dirty="0"/>
            </a:p>
            <a:p>
              <a:r>
                <a:rPr lang="en-US" altLang="ja-JP" sz="2400" dirty="0" smtClean="0"/>
                <a:t>Existence of bound states (cc, bb)</a:t>
              </a:r>
            </a:p>
            <a:p>
              <a:r>
                <a:rPr kumimoji="1" lang="en-US" altLang="ja-JP" sz="2400" dirty="0" smtClean="0">
                  <a:sym typeface="Wingdings" pitchFamily="2" charset="2"/>
                </a:rPr>
                <a:t> J/Ψ suppression in heavy-ion collisions</a:t>
              </a:r>
              <a:endParaRPr kumimoji="1" lang="en-US" altLang="ja-JP" sz="2400" dirty="0" smtClean="0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8060176" y="2633444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_</a:t>
              </a:r>
              <a:endParaRPr kumimoji="1" lang="ja-JP" altLang="en-US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8452032" y="2578683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_</a:t>
              </a:r>
              <a:endParaRPr kumimoji="1" lang="ja-JP" altLang="en-US" dirty="0"/>
            </a:p>
          </p:txBody>
        </p:sp>
      </p:grpSp>
      <p:sp>
        <p:nvSpPr>
          <p:cNvPr id="28" name="テキスト ボックス 27"/>
          <p:cNvSpPr txBox="1"/>
          <p:nvPr/>
        </p:nvSpPr>
        <p:spPr>
          <a:xfrm>
            <a:off x="2377874" y="5583936"/>
            <a:ext cx="4388253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What is the in-medium potential?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grpSp>
        <p:nvGrpSpPr>
          <p:cNvPr id="52" name="グループ化 51"/>
          <p:cNvGrpSpPr/>
          <p:nvPr/>
        </p:nvGrpSpPr>
        <p:grpSpPr>
          <a:xfrm>
            <a:off x="631425" y="2421757"/>
            <a:ext cx="3847378" cy="2636346"/>
            <a:chOff x="631425" y="2433949"/>
            <a:chExt cx="3847378" cy="2636346"/>
          </a:xfrm>
        </p:grpSpPr>
        <p:sp>
          <p:nvSpPr>
            <p:cNvPr id="30" name="テキスト ボックス 29"/>
            <p:cNvSpPr txBox="1"/>
            <p:nvPr/>
          </p:nvSpPr>
          <p:spPr>
            <a:xfrm>
              <a:off x="2222637" y="3811643"/>
              <a:ext cx="17055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Debye </a:t>
              </a:r>
              <a:r>
                <a:rPr lang="en-US" altLang="ja-JP" dirty="0" smtClean="0"/>
                <a:t>Screened</a:t>
              </a:r>
              <a:endParaRPr kumimoji="1" lang="ja-JP" altLang="en-US" dirty="0"/>
            </a:p>
          </p:txBody>
        </p:sp>
        <p:cxnSp>
          <p:nvCxnSpPr>
            <p:cNvPr id="37" name="直線矢印コネクタ 36"/>
            <p:cNvCxnSpPr/>
            <p:nvPr/>
          </p:nvCxnSpPr>
          <p:spPr>
            <a:xfrm flipV="1">
              <a:off x="1278755" y="2433949"/>
              <a:ext cx="0" cy="263634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矢印コネクタ 37"/>
            <p:cNvCxnSpPr/>
            <p:nvPr/>
          </p:nvCxnSpPr>
          <p:spPr>
            <a:xfrm>
              <a:off x="1167524" y="3625123"/>
              <a:ext cx="284655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テキスト ボックス 38"/>
            <p:cNvSpPr txBox="1"/>
            <p:nvPr/>
          </p:nvSpPr>
          <p:spPr>
            <a:xfrm>
              <a:off x="4169103" y="3440457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i="1" dirty="0" smtClean="0"/>
                <a:t>R</a:t>
              </a:r>
              <a:endParaRPr kumimoji="1" lang="ja-JP" altLang="en-US" i="1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631425" y="2433949"/>
              <a:ext cx="582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i="1" dirty="0" smtClean="0"/>
                <a:t>V(R)</a:t>
              </a:r>
              <a:endParaRPr kumimoji="1" lang="ja-JP" altLang="en-US" i="1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1471153" y="4242816"/>
              <a:ext cx="9733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Higher </a:t>
              </a:r>
              <a:r>
                <a:rPr kumimoji="1" lang="en-US" altLang="ja-JP" i="1" dirty="0" smtClean="0"/>
                <a:t>T</a:t>
              </a:r>
              <a:endParaRPr kumimoji="1" lang="ja-JP" altLang="en-US" i="1" dirty="0"/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1785007" y="2688782"/>
              <a:ext cx="6046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i="1" dirty="0" smtClean="0"/>
                <a:t>T</a:t>
              </a:r>
              <a:r>
                <a:rPr lang="en-US" altLang="ja-JP" dirty="0" smtClean="0"/>
                <a:t>&gt;</a:t>
              </a:r>
              <a:r>
                <a:rPr lang="en-US" altLang="ja-JP" i="1" dirty="0" smtClean="0"/>
                <a:t>T</a:t>
              </a:r>
              <a:r>
                <a:rPr lang="en-US" altLang="ja-JP" sz="1200" i="1" dirty="0" smtClean="0"/>
                <a:t>C</a:t>
              </a:r>
              <a:endParaRPr kumimoji="1" lang="ja-JP" altLang="en-US" i="1" dirty="0"/>
            </a:p>
          </p:txBody>
        </p:sp>
      </p:grpSp>
      <p:grpSp>
        <p:nvGrpSpPr>
          <p:cNvPr id="51" name="グループ化 50"/>
          <p:cNvGrpSpPr/>
          <p:nvPr/>
        </p:nvGrpSpPr>
        <p:grpSpPr>
          <a:xfrm>
            <a:off x="1270086" y="3632011"/>
            <a:ext cx="2412571" cy="1326289"/>
            <a:chOff x="1270086" y="3546667"/>
            <a:chExt cx="2412571" cy="1326289"/>
          </a:xfrm>
        </p:grpSpPr>
        <p:cxnSp>
          <p:nvCxnSpPr>
            <p:cNvPr id="45" name="直線コネクタ 44"/>
            <p:cNvCxnSpPr/>
            <p:nvPr/>
          </p:nvCxnSpPr>
          <p:spPr>
            <a:xfrm>
              <a:off x="2359742" y="3564955"/>
              <a:ext cx="1322915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フリーフォーム 43"/>
            <p:cNvSpPr/>
            <p:nvPr/>
          </p:nvSpPr>
          <p:spPr>
            <a:xfrm>
              <a:off x="1366346" y="3678860"/>
              <a:ext cx="432000" cy="1188000"/>
            </a:xfrm>
            <a:custGeom>
              <a:avLst/>
              <a:gdLst>
                <a:gd name="connsiteX0" fmla="*/ 788275 w 788275"/>
                <a:gd name="connsiteY0" fmla="*/ 0 h 1488966"/>
                <a:gd name="connsiteX1" fmla="*/ 359103 w 788275"/>
                <a:gd name="connsiteY1" fmla="*/ 385380 h 1488966"/>
                <a:gd name="connsiteX2" fmla="*/ 61310 w 788275"/>
                <a:gd name="connsiteY2" fmla="*/ 1042276 h 1488966"/>
                <a:gd name="connsiteX3" fmla="*/ 0 w 788275"/>
                <a:gd name="connsiteY3" fmla="*/ 1488966 h 1488966"/>
                <a:gd name="connsiteX4" fmla="*/ 0 w 788275"/>
                <a:gd name="connsiteY4" fmla="*/ 1488966 h 1488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8275" h="1488966">
                  <a:moveTo>
                    <a:pt x="788275" y="0"/>
                  </a:moveTo>
                  <a:cubicBezTo>
                    <a:pt x="634269" y="105833"/>
                    <a:pt x="480264" y="211667"/>
                    <a:pt x="359103" y="385380"/>
                  </a:cubicBezTo>
                  <a:cubicBezTo>
                    <a:pt x="237942" y="559093"/>
                    <a:pt x="121160" y="858345"/>
                    <a:pt x="61310" y="1042276"/>
                  </a:cubicBezTo>
                  <a:cubicBezTo>
                    <a:pt x="1459" y="1226207"/>
                    <a:pt x="0" y="1488966"/>
                    <a:pt x="0" y="1488966"/>
                  </a:cubicBezTo>
                  <a:lnTo>
                    <a:pt x="0" y="1488966"/>
                  </a:lnTo>
                </a:path>
              </a:pathLst>
            </a:cu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6" name="フリーフォーム 45"/>
            <p:cNvSpPr/>
            <p:nvPr/>
          </p:nvSpPr>
          <p:spPr>
            <a:xfrm>
              <a:off x="1785007" y="3564955"/>
              <a:ext cx="574735" cy="135106"/>
            </a:xfrm>
            <a:custGeom>
              <a:avLst/>
              <a:gdLst>
                <a:gd name="connsiteX0" fmla="*/ 0 w 495366"/>
                <a:gd name="connsiteY0" fmla="*/ 153125 h 153125"/>
                <a:gd name="connsiteX1" fmla="*/ 198146 w 495366"/>
                <a:gd name="connsiteY1" fmla="*/ 27022 h 153125"/>
                <a:gd name="connsiteX2" fmla="*/ 495366 w 495366"/>
                <a:gd name="connsiteY2" fmla="*/ 0 h 153125"/>
                <a:gd name="connsiteX3" fmla="*/ 495366 w 495366"/>
                <a:gd name="connsiteY3" fmla="*/ 0 h 153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5366" h="153125">
                  <a:moveTo>
                    <a:pt x="0" y="153125"/>
                  </a:moveTo>
                  <a:cubicBezTo>
                    <a:pt x="57792" y="102834"/>
                    <a:pt x="115585" y="52543"/>
                    <a:pt x="198146" y="27022"/>
                  </a:cubicBezTo>
                  <a:cubicBezTo>
                    <a:pt x="280707" y="1501"/>
                    <a:pt x="495366" y="0"/>
                    <a:pt x="495366" y="0"/>
                  </a:cubicBezTo>
                  <a:lnTo>
                    <a:pt x="495366" y="0"/>
                  </a:lnTo>
                </a:path>
              </a:pathLst>
            </a:cu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左矢印 32"/>
            <p:cNvSpPr/>
            <p:nvPr/>
          </p:nvSpPr>
          <p:spPr>
            <a:xfrm>
              <a:off x="1438656" y="3927261"/>
              <a:ext cx="261007" cy="218019"/>
            </a:xfrm>
            <a:prstGeom prst="leftArrow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フリーフォーム 33"/>
            <p:cNvSpPr/>
            <p:nvPr/>
          </p:nvSpPr>
          <p:spPr>
            <a:xfrm>
              <a:off x="1348058" y="3684956"/>
              <a:ext cx="163750" cy="1188000"/>
            </a:xfrm>
            <a:custGeom>
              <a:avLst/>
              <a:gdLst>
                <a:gd name="connsiteX0" fmla="*/ 788275 w 788275"/>
                <a:gd name="connsiteY0" fmla="*/ 0 h 1488966"/>
                <a:gd name="connsiteX1" fmla="*/ 359103 w 788275"/>
                <a:gd name="connsiteY1" fmla="*/ 385380 h 1488966"/>
                <a:gd name="connsiteX2" fmla="*/ 61310 w 788275"/>
                <a:gd name="connsiteY2" fmla="*/ 1042276 h 1488966"/>
                <a:gd name="connsiteX3" fmla="*/ 0 w 788275"/>
                <a:gd name="connsiteY3" fmla="*/ 1488966 h 1488966"/>
                <a:gd name="connsiteX4" fmla="*/ 0 w 788275"/>
                <a:gd name="connsiteY4" fmla="*/ 1488966 h 1488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8275" h="1488966">
                  <a:moveTo>
                    <a:pt x="788275" y="0"/>
                  </a:moveTo>
                  <a:cubicBezTo>
                    <a:pt x="634269" y="105833"/>
                    <a:pt x="480264" y="211667"/>
                    <a:pt x="359103" y="385380"/>
                  </a:cubicBezTo>
                  <a:cubicBezTo>
                    <a:pt x="237942" y="559093"/>
                    <a:pt x="121160" y="858345"/>
                    <a:pt x="61310" y="1042276"/>
                  </a:cubicBezTo>
                  <a:cubicBezTo>
                    <a:pt x="1459" y="1226207"/>
                    <a:pt x="0" y="1488966"/>
                    <a:pt x="0" y="1488966"/>
                  </a:cubicBezTo>
                  <a:lnTo>
                    <a:pt x="0" y="1488966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フリーフォーム 34"/>
            <p:cNvSpPr/>
            <p:nvPr/>
          </p:nvSpPr>
          <p:spPr>
            <a:xfrm>
              <a:off x="1498496" y="3551971"/>
              <a:ext cx="262128" cy="144000"/>
            </a:xfrm>
            <a:custGeom>
              <a:avLst/>
              <a:gdLst>
                <a:gd name="connsiteX0" fmla="*/ 0 w 495366"/>
                <a:gd name="connsiteY0" fmla="*/ 153125 h 153125"/>
                <a:gd name="connsiteX1" fmla="*/ 198146 w 495366"/>
                <a:gd name="connsiteY1" fmla="*/ 27022 h 153125"/>
                <a:gd name="connsiteX2" fmla="*/ 495366 w 495366"/>
                <a:gd name="connsiteY2" fmla="*/ 0 h 153125"/>
                <a:gd name="connsiteX3" fmla="*/ 495366 w 495366"/>
                <a:gd name="connsiteY3" fmla="*/ 0 h 153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5366" h="153125">
                  <a:moveTo>
                    <a:pt x="0" y="153125"/>
                  </a:moveTo>
                  <a:cubicBezTo>
                    <a:pt x="57792" y="102834"/>
                    <a:pt x="115585" y="52543"/>
                    <a:pt x="198146" y="27022"/>
                  </a:cubicBezTo>
                  <a:cubicBezTo>
                    <a:pt x="280707" y="1501"/>
                    <a:pt x="495366" y="0"/>
                    <a:pt x="495366" y="0"/>
                  </a:cubicBezTo>
                  <a:lnTo>
                    <a:pt x="495366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6" name="直線コネクタ 35"/>
            <p:cNvCxnSpPr/>
            <p:nvPr/>
          </p:nvCxnSpPr>
          <p:spPr>
            <a:xfrm>
              <a:off x="1756238" y="3546667"/>
              <a:ext cx="1926419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/>
            <p:cNvCxnSpPr/>
            <p:nvPr/>
          </p:nvCxnSpPr>
          <p:spPr>
            <a:xfrm>
              <a:off x="1270086" y="3684956"/>
              <a:ext cx="504000" cy="2913"/>
            </a:xfrm>
            <a:prstGeom prst="line">
              <a:avLst/>
            </a:prstGeom>
            <a:ln w="9525">
              <a:solidFill>
                <a:schemeClr val="tx2">
                  <a:lumMod val="75000"/>
                  <a:lumOff val="25000"/>
                </a:schemeClr>
              </a:solidFill>
              <a:prstDash val="lg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日付プレースホルダ 3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42" name="フッター プレースホルダ 4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7156243" y="5376672"/>
            <a:ext cx="1905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Matsui &amp; </a:t>
            </a:r>
            <a:r>
              <a:rPr kumimoji="1" lang="en-US" altLang="ja-JP" dirty="0" err="1" smtClean="0"/>
              <a:t>Satz</a:t>
            </a:r>
            <a:r>
              <a:rPr kumimoji="1" lang="en-US" altLang="ja-JP" dirty="0" smtClean="0"/>
              <a:t> (86)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3852838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Quarkonium</a:t>
            </a:r>
            <a:r>
              <a:rPr kumimoji="1" lang="en-US" altLang="ja-JP" dirty="0" smtClean="0"/>
              <a:t> Suppression at LHC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Sequential melting of bottomonia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  <p:grpSp>
        <p:nvGrpSpPr>
          <p:cNvPr id="7" name="グループ化 13"/>
          <p:cNvGrpSpPr/>
          <p:nvPr/>
        </p:nvGrpSpPr>
        <p:grpSpPr>
          <a:xfrm>
            <a:off x="546062" y="2117996"/>
            <a:ext cx="3642858" cy="3575148"/>
            <a:chOff x="277789" y="2130910"/>
            <a:chExt cx="3845734" cy="3630549"/>
          </a:xfrm>
        </p:grpSpPr>
        <p:pic>
          <p:nvPicPr>
            <p:cNvPr id="51203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7789" y="2130910"/>
              <a:ext cx="3845734" cy="36305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テキスト ボックス 11"/>
            <p:cNvSpPr txBox="1"/>
            <p:nvPr/>
          </p:nvSpPr>
          <p:spPr>
            <a:xfrm>
              <a:off x="1109472" y="2523744"/>
              <a:ext cx="74251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800" dirty="0" err="1" smtClean="0"/>
                <a:t>p+p</a:t>
              </a:r>
              <a:endParaRPr kumimoji="1" lang="ja-JP" altLang="en-US" sz="2800" dirty="0"/>
            </a:p>
          </p:txBody>
        </p:sp>
      </p:grpSp>
      <p:grpSp>
        <p:nvGrpSpPr>
          <p:cNvPr id="8" name="グループ化 14"/>
          <p:cNvGrpSpPr/>
          <p:nvPr/>
        </p:nvGrpSpPr>
        <p:grpSpPr>
          <a:xfrm>
            <a:off x="4501475" y="2054365"/>
            <a:ext cx="3816953" cy="3538572"/>
            <a:chOff x="4501475" y="2142046"/>
            <a:chExt cx="3816953" cy="3578739"/>
          </a:xfrm>
        </p:grpSpPr>
        <p:pic>
          <p:nvPicPr>
            <p:cNvPr id="51202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501475" y="2142046"/>
              <a:ext cx="3816953" cy="35787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テキスト ボックス 12"/>
            <p:cNvSpPr txBox="1"/>
            <p:nvPr/>
          </p:nvSpPr>
          <p:spPr>
            <a:xfrm>
              <a:off x="5279136" y="2566416"/>
              <a:ext cx="78098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800" dirty="0" smtClean="0"/>
                <a:t>A+A</a:t>
              </a:r>
              <a:endParaRPr kumimoji="1" lang="ja-JP" altLang="en-US" sz="2800" dirty="0"/>
            </a:p>
          </p:txBody>
        </p:sp>
      </p:grpSp>
      <p:graphicFrame>
        <p:nvGraphicFramePr>
          <p:cNvPr id="17" name="オブジェクト 16"/>
          <p:cNvGraphicFramePr>
            <a:graphicFrameLocks noChangeAspect="1"/>
          </p:cNvGraphicFramePr>
          <p:nvPr/>
        </p:nvGraphicFramePr>
        <p:xfrm>
          <a:off x="2367491" y="5594606"/>
          <a:ext cx="3855466" cy="647978"/>
        </p:xfrm>
        <a:graphic>
          <a:graphicData uri="http://schemas.openxmlformats.org/presentationml/2006/ole">
            <p:oleObj spid="_x0000_s51202" name="数式" r:id="rId5" imgW="3022560" imgH="507960" progId="Equation.3">
              <p:embed/>
            </p:oleObj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2336982" y="6182515"/>
          <a:ext cx="5032539" cy="637907"/>
        </p:xfrm>
        <a:graphic>
          <a:graphicData uri="http://schemas.openxmlformats.org/presentationml/2006/ole">
            <p:oleObj spid="_x0000_s51203" name="数式" r:id="rId6" imgW="4012920" imgH="507960" progId="Equation.3">
              <p:embed/>
            </p:oleObj>
          </a:graphicData>
        </a:graphic>
      </p:graphicFrame>
      <p:sp>
        <p:nvSpPr>
          <p:cNvPr id="16" name="テキスト ボックス 15"/>
          <p:cNvSpPr txBox="1"/>
          <p:nvPr/>
        </p:nvSpPr>
        <p:spPr>
          <a:xfrm>
            <a:off x="7566299" y="1592700"/>
            <a:ext cx="7521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CMS</a:t>
            </a:r>
            <a:endParaRPr kumimoji="1" lang="ja-JP" alt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2. In-medium QCD forces </a:t>
            </a:r>
            <a:endParaRPr kumimoji="1" lang="ja-JP" alt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What is the in-medium potential?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  <p:sp>
        <p:nvSpPr>
          <p:cNvPr id="9" name="日付プレースホルダ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796039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In-Medium Potential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kumimoji="1" lang="en-US" altLang="ja-JP" dirty="0" smtClean="0"/>
              <a:t>Definition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8</a:t>
            </a:fld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253827" y="1928719"/>
            <a:ext cx="14702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>
                <a:solidFill>
                  <a:schemeClr val="bg2">
                    <a:lumMod val="50000"/>
                  </a:schemeClr>
                </a:solidFill>
              </a:rPr>
              <a:t>T</a:t>
            </a:r>
            <a:r>
              <a:rPr kumimoji="1" lang="en-US" altLang="ja-JP" sz="2400" dirty="0" smtClean="0">
                <a:solidFill>
                  <a:schemeClr val="bg2">
                    <a:lumMod val="50000"/>
                  </a:schemeClr>
                </a:solidFill>
              </a:rPr>
              <a:t>=0, </a:t>
            </a:r>
            <a:r>
              <a:rPr kumimoji="1" lang="en-US" altLang="ja-JP" sz="2400" i="1" dirty="0" smtClean="0">
                <a:solidFill>
                  <a:schemeClr val="bg2">
                    <a:lumMod val="50000"/>
                  </a:schemeClr>
                </a:solidFill>
              </a:rPr>
              <a:t>M</a:t>
            </a:r>
            <a:r>
              <a:rPr kumimoji="1" lang="en-US" altLang="ja-JP" sz="2400" dirty="0" smtClean="0">
                <a:solidFill>
                  <a:schemeClr val="bg2">
                    <a:lumMod val="50000"/>
                  </a:schemeClr>
                </a:solidFill>
              </a:rPr>
              <a:t>=</a:t>
            </a:r>
            <a:r>
              <a:rPr kumimoji="1" lang="ja-JP" altLang="en-US" sz="2400" dirty="0" smtClean="0">
                <a:solidFill>
                  <a:schemeClr val="bg2">
                    <a:lumMod val="50000"/>
                  </a:schemeClr>
                </a:solidFill>
              </a:rPr>
              <a:t>∞</a:t>
            </a:r>
            <a:endParaRPr kumimoji="1" lang="ja-JP" altLang="en-US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27" name="図形グループ 26"/>
          <p:cNvGrpSpPr/>
          <p:nvPr/>
        </p:nvGrpSpPr>
        <p:grpSpPr>
          <a:xfrm>
            <a:off x="476023" y="2006865"/>
            <a:ext cx="2681705" cy="2723631"/>
            <a:chOff x="911244" y="2704905"/>
            <a:chExt cx="3050313" cy="2908961"/>
          </a:xfrm>
        </p:grpSpPr>
        <p:grpSp>
          <p:nvGrpSpPr>
            <p:cNvPr id="23" name="図形グループ 22"/>
            <p:cNvGrpSpPr/>
            <p:nvPr/>
          </p:nvGrpSpPr>
          <p:grpSpPr>
            <a:xfrm>
              <a:off x="911244" y="2704905"/>
              <a:ext cx="3050313" cy="2908961"/>
              <a:chOff x="542872" y="2704905"/>
              <a:chExt cx="3050313" cy="2908961"/>
            </a:xfrm>
          </p:grpSpPr>
          <p:cxnSp>
            <p:nvCxnSpPr>
              <p:cNvPr id="8" name="直線矢印コネクタ 7"/>
              <p:cNvCxnSpPr/>
              <p:nvPr/>
            </p:nvCxnSpPr>
            <p:spPr>
              <a:xfrm flipV="1">
                <a:off x="3082737" y="2811550"/>
                <a:ext cx="0" cy="261765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直線矢印コネクタ 9"/>
              <p:cNvCxnSpPr/>
              <p:nvPr/>
            </p:nvCxnSpPr>
            <p:spPr>
              <a:xfrm flipH="1">
                <a:off x="542872" y="5138350"/>
                <a:ext cx="291070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正方形/長方形 12"/>
              <p:cNvSpPr/>
              <p:nvPr/>
            </p:nvSpPr>
            <p:spPr>
              <a:xfrm>
                <a:off x="1250546" y="3432030"/>
                <a:ext cx="1774028" cy="1638455"/>
              </a:xfrm>
              <a:prstGeom prst="rect">
                <a:avLst/>
              </a:prstGeom>
              <a:noFill/>
              <a:ln w="28575" cmpd="sng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テキスト ボックス 13"/>
              <p:cNvSpPr txBox="1"/>
              <p:nvPr/>
            </p:nvSpPr>
            <p:spPr>
              <a:xfrm>
                <a:off x="3196735" y="2704905"/>
                <a:ext cx="3311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i="1" dirty="0" smtClean="0"/>
                  <a:t>r</a:t>
                </a:r>
                <a:endParaRPr kumimoji="1" lang="ja-JP" altLang="en-US" i="1" dirty="0"/>
              </a:p>
            </p:txBody>
          </p:sp>
          <p:sp>
            <p:nvSpPr>
              <p:cNvPr id="15" name="テキスト ボックス 14"/>
              <p:cNvSpPr txBox="1"/>
              <p:nvPr/>
            </p:nvSpPr>
            <p:spPr>
              <a:xfrm>
                <a:off x="542872" y="5244534"/>
                <a:ext cx="3293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i="1" dirty="0" smtClean="0"/>
                  <a:t>t</a:t>
                </a:r>
                <a:endParaRPr kumimoji="1" lang="ja-JP" altLang="en-US" i="1" dirty="0"/>
              </a:p>
            </p:txBody>
          </p:sp>
          <p:sp>
            <p:nvSpPr>
              <p:cNvPr id="16" name="テキスト ボックス 15"/>
              <p:cNvSpPr txBox="1"/>
              <p:nvPr/>
            </p:nvSpPr>
            <p:spPr>
              <a:xfrm>
                <a:off x="3215846" y="4061745"/>
                <a:ext cx="37733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i="1" dirty="0" smtClean="0"/>
                  <a:t>R</a:t>
                </a:r>
                <a:endParaRPr kumimoji="1" lang="ja-JP" altLang="en-US" i="1" dirty="0"/>
              </a:p>
            </p:txBody>
          </p:sp>
          <p:cxnSp>
            <p:nvCxnSpPr>
              <p:cNvPr id="18" name="直線矢印コネクタ 17"/>
              <p:cNvCxnSpPr/>
              <p:nvPr/>
            </p:nvCxnSpPr>
            <p:spPr>
              <a:xfrm flipV="1">
                <a:off x="3148265" y="3432031"/>
                <a:ext cx="0" cy="163845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左矢印 25"/>
            <p:cNvSpPr/>
            <p:nvPr/>
          </p:nvSpPr>
          <p:spPr>
            <a:xfrm>
              <a:off x="1240568" y="4106050"/>
              <a:ext cx="514072" cy="325027"/>
            </a:xfrm>
            <a:prstGeom prst="leftArrow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3406140" y="2552700"/>
          <a:ext cx="4775200" cy="1531938"/>
        </p:xfrm>
        <a:graphic>
          <a:graphicData uri="http://schemas.openxmlformats.org/presentationml/2006/ole">
            <p:oleObj spid="_x0000_s3094" name="数式" r:id="rId3" imgW="2856742" imgH="914400" progId="Equation.3">
              <p:embed/>
            </p:oleObj>
          </a:graphicData>
        </a:graphic>
      </p:graphicFrame>
      <p:grpSp>
        <p:nvGrpSpPr>
          <p:cNvPr id="49" name="グループ化 48"/>
          <p:cNvGrpSpPr/>
          <p:nvPr/>
        </p:nvGrpSpPr>
        <p:grpSpPr>
          <a:xfrm>
            <a:off x="302393" y="4913376"/>
            <a:ext cx="2663311" cy="1399239"/>
            <a:chOff x="302393" y="4913376"/>
            <a:chExt cx="2663311" cy="1399239"/>
          </a:xfrm>
        </p:grpSpPr>
        <p:cxnSp>
          <p:nvCxnSpPr>
            <p:cNvPr id="32" name="直線矢印コネクタ 31"/>
            <p:cNvCxnSpPr/>
            <p:nvPr/>
          </p:nvCxnSpPr>
          <p:spPr>
            <a:xfrm>
              <a:off x="936239" y="5937504"/>
              <a:ext cx="189227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矢印コネクタ 34"/>
            <p:cNvCxnSpPr/>
            <p:nvPr/>
          </p:nvCxnSpPr>
          <p:spPr>
            <a:xfrm flipV="1">
              <a:off x="1106927" y="5035296"/>
              <a:ext cx="0" cy="109086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テキスト ボックス 35"/>
            <p:cNvSpPr txBox="1"/>
            <p:nvPr/>
          </p:nvSpPr>
          <p:spPr>
            <a:xfrm>
              <a:off x="302393" y="4913376"/>
              <a:ext cx="7970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σ(</a:t>
              </a:r>
              <a:r>
                <a:rPr kumimoji="1" lang="en-US" altLang="ja-JP" dirty="0" err="1" smtClean="0"/>
                <a:t>ω;</a:t>
              </a:r>
              <a:r>
                <a:rPr kumimoji="1" lang="en-US" altLang="ja-JP" i="1" dirty="0" err="1" smtClean="0"/>
                <a:t>R</a:t>
              </a:r>
              <a:r>
                <a:rPr kumimoji="1" lang="en-US" altLang="ja-JP" dirty="0" smtClean="0"/>
                <a:t>)</a:t>
              </a:r>
              <a:endParaRPr kumimoji="1" lang="ja-JP" altLang="en-US" dirty="0"/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2620738" y="5938250"/>
              <a:ext cx="3449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ω</a:t>
              </a:r>
              <a:endParaRPr kumimoji="1" lang="ja-JP" altLang="en-US" dirty="0"/>
            </a:p>
          </p:txBody>
        </p:sp>
        <p:cxnSp>
          <p:nvCxnSpPr>
            <p:cNvPr id="41" name="直線コネクタ 40"/>
            <p:cNvCxnSpPr/>
            <p:nvPr/>
          </p:nvCxnSpPr>
          <p:spPr>
            <a:xfrm flipV="1">
              <a:off x="1449149" y="5474208"/>
              <a:ext cx="0" cy="46329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直線コネクタ 41"/>
            <p:cNvCxnSpPr/>
            <p:nvPr/>
          </p:nvCxnSpPr>
          <p:spPr>
            <a:xfrm flipV="1">
              <a:off x="1930733" y="5474208"/>
              <a:ext cx="0" cy="46939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テキスト ボックス 44"/>
            <p:cNvSpPr txBox="1"/>
            <p:nvPr/>
          </p:nvSpPr>
          <p:spPr>
            <a:xfrm>
              <a:off x="1183524" y="5943283"/>
              <a:ext cx="582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i="1" dirty="0" smtClean="0"/>
                <a:t>V</a:t>
              </a:r>
              <a:r>
                <a:rPr kumimoji="1" lang="en-US" altLang="ja-JP" dirty="0" smtClean="0"/>
                <a:t>(</a:t>
              </a:r>
              <a:r>
                <a:rPr kumimoji="1" lang="en-US" altLang="ja-JP" i="1" dirty="0" smtClean="0"/>
                <a:t>R</a:t>
              </a:r>
              <a:r>
                <a:rPr kumimoji="1" lang="en-US" altLang="ja-JP" dirty="0" smtClean="0"/>
                <a:t>)</a:t>
              </a:r>
              <a:endParaRPr kumimoji="1" lang="ja-JP" altLang="en-US" dirty="0"/>
            </a:p>
          </p:txBody>
        </p:sp>
      </p:grpSp>
      <p:sp>
        <p:nvSpPr>
          <p:cNvPr id="46" name="テキスト ボックス 45"/>
          <p:cNvSpPr txBox="1"/>
          <p:nvPr/>
        </p:nvSpPr>
        <p:spPr>
          <a:xfrm>
            <a:off x="3856735" y="4075430"/>
            <a:ext cx="2258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FF0000"/>
                </a:solidFill>
              </a:rPr>
              <a:t>Long time dynamics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826255" y="5715254"/>
            <a:ext cx="2892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i="1" dirty="0" smtClean="0">
                <a:solidFill>
                  <a:srgbClr val="FF0000"/>
                </a:solidFill>
              </a:rPr>
              <a:t>V</a:t>
            </a:r>
            <a:r>
              <a:rPr lang="en-US" altLang="ja-JP" sz="2000" dirty="0" smtClean="0">
                <a:solidFill>
                  <a:srgbClr val="FF0000"/>
                </a:solidFill>
              </a:rPr>
              <a:t>(</a:t>
            </a:r>
            <a:r>
              <a:rPr lang="en-US" altLang="ja-JP" sz="2000" i="1" dirty="0" smtClean="0">
                <a:solidFill>
                  <a:srgbClr val="FF0000"/>
                </a:solidFill>
              </a:rPr>
              <a:t>R</a:t>
            </a:r>
            <a:r>
              <a:rPr lang="en-US" altLang="ja-JP" sz="2000" dirty="0" smtClean="0">
                <a:solidFill>
                  <a:srgbClr val="FF0000"/>
                </a:solidFill>
              </a:rPr>
              <a:t>)</a:t>
            </a:r>
            <a:r>
              <a:rPr kumimoji="1" lang="en-US" altLang="ja-JP" sz="2000" dirty="0" smtClean="0">
                <a:solidFill>
                  <a:srgbClr val="FF0000"/>
                </a:solidFill>
              </a:rPr>
              <a:t> from large </a:t>
            </a:r>
            <a:r>
              <a:rPr lang="en-US" altLang="ja-JP" sz="2000" dirty="0" smtClean="0">
                <a:solidFill>
                  <a:srgbClr val="FF0000"/>
                </a:solidFill>
              </a:rPr>
              <a:t>τ behavior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grpSp>
        <p:nvGrpSpPr>
          <p:cNvPr id="31" name="グループ化 30"/>
          <p:cNvGrpSpPr/>
          <p:nvPr/>
        </p:nvGrpSpPr>
        <p:grpSpPr>
          <a:xfrm>
            <a:off x="3219450" y="4800600"/>
            <a:ext cx="5784003" cy="892175"/>
            <a:chOff x="3231642" y="4800600"/>
            <a:chExt cx="5784003" cy="892175"/>
          </a:xfrm>
        </p:grpSpPr>
        <p:graphicFrame>
          <p:nvGraphicFramePr>
            <p:cNvPr id="25" name="オブジェクト 2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055238702"/>
                </p:ext>
              </p:extLst>
            </p:nvPr>
          </p:nvGraphicFramePr>
          <p:xfrm>
            <a:off x="3231642" y="4800600"/>
            <a:ext cx="5392738" cy="892175"/>
          </p:xfrm>
          <a:graphic>
            <a:graphicData uri="http://schemas.openxmlformats.org/presentationml/2006/ole">
              <p:oleObj spid="_x0000_s3095" name="数式" r:id="rId4" imgW="3224927" imgH="533538" progId="Equation.3">
                <p:embed/>
              </p:oleObj>
            </a:graphicData>
          </a:graphic>
        </p:graphicFrame>
        <p:sp>
          <p:nvSpPr>
            <p:cNvPr id="30" name="正方形/長方形 29"/>
            <p:cNvSpPr/>
            <p:nvPr/>
          </p:nvSpPr>
          <p:spPr>
            <a:xfrm>
              <a:off x="8686800" y="4899628"/>
              <a:ext cx="328845" cy="298704"/>
            </a:xfrm>
            <a:prstGeom prst="rect">
              <a:avLst/>
            </a:prstGeom>
            <a:noFill/>
            <a:ln w="28575" cmpd="sng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3" name="日付プレースホルダ 3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34" name="フッター プレースホルダ 3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5699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In-Medium Potential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Definition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EDBA-ECED-644C-BD38-E374D3744971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131907" y="1672687"/>
            <a:ext cx="14702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>
                <a:solidFill>
                  <a:schemeClr val="bg2">
                    <a:lumMod val="50000"/>
                  </a:schemeClr>
                </a:solidFill>
              </a:rPr>
              <a:t>T</a:t>
            </a:r>
            <a:r>
              <a:rPr lang="en-US" altLang="ja-JP" sz="2400" i="1" dirty="0" smtClean="0">
                <a:solidFill>
                  <a:schemeClr val="bg2">
                    <a:lumMod val="50000"/>
                  </a:schemeClr>
                </a:solidFill>
              </a:rPr>
              <a:t>&gt;</a:t>
            </a:r>
            <a:r>
              <a:rPr kumimoji="1" lang="en-US" altLang="ja-JP" sz="2400" i="1" dirty="0" smtClean="0">
                <a:solidFill>
                  <a:schemeClr val="bg2">
                    <a:lumMod val="50000"/>
                  </a:schemeClr>
                </a:solidFill>
              </a:rPr>
              <a:t>0, M=</a:t>
            </a:r>
            <a:r>
              <a:rPr kumimoji="1" lang="ja-JP" altLang="en-US" sz="2400" i="1" dirty="0" smtClean="0">
                <a:solidFill>
                  <a:schemeClr val="bg2">
                    <a:lumMod val="50000"/>
                  </a:schemeClr>
                </a:solidFill>
              </a:rPr>
              <a:t>∞</a:t>
            </a:r>
            <a:endParaRPr kumimoji="1" lang="en-US" altLang="ja-JP" sz="2400" i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7" name="図形グループ 26"/>
          <p:cNvGrpSpPr/>
          <p:nvPr/>
        </p:nvGrpSpPr>
        <p:grpSpPr>
          <a:xfrm>
            <a:off x="476023" y="2006865"/>
            <a:ext cx="2681705" cy="2723631"/>
            <a:chOff x="911244" y="2704905"/>
            <a:chExt cx="3050313" cy="2908961"/>
          </a:xfrm>
        </p:grpSpPr>
        <p:grpSp>
          <p:nvGrpSpPr>
            <p:cNvPr id="9" name="図形グループ 22"/>
            <p:cNvGrpSpPr/>
            <p:nvPr/>
          </p:nvGrpSpPr>
          <p:grpSpPr>
            <a:xfrm>
              <a:off x="911244" y="2704905"/>
              <a:ext cx="3050313" cy="2908961"/>
              <a:chOff x="542872" y="2704905"/>
              <a:chExt cx="3050313" cy="2908961"/>
            </a:xfrm>
          </p:grpSpPr>
          <p:cxnSp>
            <p:nvCxnSpPr>
              <p:cNvPr id="8" name="直線矢印コネクタ 7"/>
              <p:cNvCxnSpPr/>
              <p:nvPr/>
            </p:nvCxnSpPr>
            <p:spPr>
              <a:xfrm flipV="1">
                <a:off x="3082737" y="2811550"/>
                <a:ext cx="0" cy="261765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直線矢印コネクタ 9"/>
              <p:cNvCxnSpPr/>
              <p:nvPr/>
            </p:nvCxnSpPr>
            <p:spPr>
              <a:xfrm flipH="1">
                <a:off x="542872" y="5138350"/>
                <a:ext cx="291070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正方形/長方形 12"/>
              <p:cNvSpPr/>
              <p:nvPr/>
            </p:nvSpPr>
            <p:spPr>
              <a:xfrm>
                <a:off x="1250546" y="3432030"/>
                <a:ext cx="1774028" cy="1638455"/>
              </a:xfrm>
              <a:prstGeom prst="rect">
                <a:avLst/>
              </a:prstGeom>
              <a:noFill/>
              <a:ln w="28575" cmpd="sng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テキスト ボックス 13"/>
              <p:cNvSpPr txBox="1"/>
              <p:nvPr/>
            </p:nvSpPr>
            <p:spPr>
              <a:xfrm>
                <a:off x="3196735" y="2704905"/>
                <a:ext cx="3311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i="1" dirty="0" smtClean="0"/>
                  <a:t>r</a:t>
                </a:r>
                <a:endParaRPr kumimoji="1" lang="ja-JP" altLang="en-US" i="1" dirty="0"/>
              </a:p>
            </p:txBody>
          </p:sp>
          <p:sp>
            <p:nvSpPr>
              <p:cNvPr id="15" name="テキスト ボックス 14"/>
              <p:cNvSpPr txBox="1"/>
              <p:nvPr/>
            </p:nvSpPr>
            <p:spPr>
              <a:xfrm>
                <a:off x="542872" y="5244534"/>
                <a:ext cx="3293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i="1" dirty="0" smtClean="0"/>
                  <a:t>t</a:t>
                </a:r>
                <a:endParaRPr kumimoji="1" lang="ja-JP" altLang="en-US" i="1" dirty="0"/>
              </a:p>
            </p:txBody>
          </p:sp>
          <p:sp>
            <p:nvSpPr>
              <p:cNvPr id="16" name="テキスト ボックス 15"/>
              <p:cNvSpPr txBox="1"/>
              <p:nvPr/>
            </p:nvSpPr>
            <p:spPr>
              <a:xfrm>
                <a:off x="3215846" y="4061745"/>
                <a:ext cx="37733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i="1" dirty="0" smtClean="0"/>
                  <a:t>R</a:t>
                </a:r>
                <a:endParaRPr kumimoji="1" lang="ja-JP" altLang="en-US" i="1" dirty="0"/>
              </a:p>
            </p:txBody>
          </p:sp>
          <p:cxnSp>
            <p:nvCxnSpPr>
              <p:cNvPr id="18" name="直線矢印コネクタ 17"/>
              <p:cNvCxnSpPr/>
              <p:nvPr/>
            </p:nvCxnSpPr>
            <p:spPr>
              <a:xfrm flipV="1">
                <a:off x="3148265" y="3432031"/>
                <a:ext cx="0" cy="163845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左矢印 25"/>
            <p:cNvSpPr/>
            <p:nvPr/>
          </p:nvSpPr>
          <p:spPr>
            <a:xfrm>
              <a:off x="1240568" y="4106050"/>
              <a:ext cx="514072" cy="325027"/>
            </a:xfrm>
            <a:prstGeom prst="leftArrow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2" name="オブジェクト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50938347"/>
              </p:ext>
            </p:extLst>
          </p:nvPr>
        </p:nvGraphicFramePr>
        <p:xfrm>
          <a:off x="3203575" y="2187575"/>
          <a:ext cx="5392738" cy="2354263"/>
        </p:xfrm>
        <a:graphic>
          <a:graphicData uri="http://schemas.openxmlformats.org/presentationml/2006/ole">
            <p:oleObj spid="_x0000_s21521" name="数式" r:id="rId3" imgW="3212250" imgH="1396678" progId="Equation.3">
              <p:embed/>
            </p:oleObj>
          </a:graphicData>
        </a:graphic>
      </p:graphicFrame>
      <p:sp>
        <p:nvSpPr>
          <p:cNvPr id="47" name="テキスト ボックス 46"/>
          <p:cNvSpPr txBox="1"/>
          <p:nvPr/>
        </p:nvSpPr>
        <p:spPr>
          <a:xfrm>
            <a:off x="6875736" y="3399398"/>
            <a:ext cx="2258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FF0000"/>
                </a:solidFill>
              </a:rPr>
              <a:t>Long time dynamics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395595" y="5894832"/>
            <a:ext cx="26411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FF0000"/>
                </a:solidFill>
              </a:rPr>
              <a:t>Spectral decomposition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1266269" y="5038868"/>
            <a:ext cx="1443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i="1" dirty="0" err="1" smtClean="0"/>
              <a:t>i</a:t>
            </a:r>
            <a:r>
              <a:rPr kumimoji="1" lang="en-US" altLang="ja-JP" dirty="0" smtClean="0"/>
              <a:t>=0     </a:t>
            </a:r>
            <a:r>
              <a:rPr kumimoji="1" lang="en-US" altLang="ja-JP" i="1" dirty="0" err="1" smtClean="0"/>
              <a:t>i</a:t>
            </a:r>
            <a:r>
              <a:rPr kumimoji="1" lang="en-US" altLang="ja-JP" dirty="0" smtClean="0"/>
              <a:t>=1    …</a:t>
            </a:r>
            <a:endParaRPr kumimoji="1" lang="ja-JP" altLang="en-US" dirty="0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7111065" y="4007594"/>
            <a:ext cx="1858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FF0000"/>
                </a:solidFill>
              </a:rPr>
              <a:t>Lorentzian fit of </a:t>
            </a:r>
            <a:r>
              <a:rPr lang="en-US" altLang="ja-JP" sz="2000" dirty="0" smtClean="0">
                <a:solidFill>
                  <a:srgbClr val="FF0000"/>
                </a:solidFill>
              </a:rPr>
              <a:t>σ</a:t>
            </a:r>
            <a:r>
              <a:rPr kumimoji="1" lang="en-US" altLang="ja-JP" sz="2000" dirty="0" smtClean="0">
                <a:solidFill>
                  <a:srgbClr val="FF0000"/>
                </a:solidFill>
              </a:rPr>
              <a:t>(</a:t>
            </a:r>
            <a:r>
              <a:rPr kumimoji="1" lang="en-US" altLang="ja-JP" sz="2000" dirty="0" err="1" smtClean="0">
                <a:solidFill>
                  <a:srgbClr val="FF0000"/>
                </a:solidFill>
              </a:rPr>
              <a:t>ω;</a:t>
            </a:r>
            <a:r>
              <a:rPr kumimoji="1" lang="en-US" altLang="ja-JP" sz="2000" i="1" dirty="0" err="1" smtClean="0">
                <a:solidFill>
                  <a:srgbClr val="FF0000"/>
                </a:solidFill>
              </a:rPr>
              <a:t>R</a:t>
            </a:r>
            <a:r>
              <a:rPr kumimoji="1" lang="en-US" altLang="ja-JP" sz="2000" dirty="0" err="1" smtClean="0">
                <a:solidFill>
                  <a:srgbClr val="FF0000"/>
                </a:solidFill>
              </a:rPr>
              <a:t>,</a:t>
            </a:r>
            <a:r>
              <a:rPr kumimoji="1" lang="en-US" altLang="ja-JP" sz="2000" i="1" dirty="0" err="1" smtClean="0">
                <a:solidFill>
                  <a:srgbClr val="FF0000"/>
                </a:solidFill>
              </a:rPr>
              <a:t>T</a:t>
            </a:r>
            <a:r>
              <a:rPr kumimoji="1" lang="en-US" altLang="ja-JP" sz="2000" dirty="0" smtClean="0">
                <a:solidFill>
                  <a:srgbClr val="FF0000"/>
                </a:solidFill>
              </a:rPr>
              <a:t>)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grpSp>
        <p:nvGrpSpPr>
          <p:cNvPr id="55" name="グループ化 54"/>
          <p:cNvGrpSpPr/>
          <p:nvPr/>
        </p:nvGrpSpPr>
        <p:grpSpPr>
          <a:xfrm>
            <a:off x="143897" y="4913376"/>
            <a:ext cx="2821807" cy="1399239"/>
            <a:chOff x="143897" y="4913376"/>
            <a:chExt cx="2821807" cy="1399239"/>
          </a:xfrm>
        </p:grpSpPr>
        <p:grpSp>
          <p:nvGrpSpPr>
            <p:cNvPr id="44" name="グループ化 43"/>
            <p:cNvGrpSpPr/>
            <p:nvPr/>
          </p:nvGrpSpPr>
          <p:grpSpPr>
            <a:xfrm>
              <a:off x="143897" y="4913376"/>
              <a:ext cx="2821807" cy="1399239"/>
              <a:chOff x="143897" y="4913376"/>
              <a:chExt cx="2821807" cy="1399239"/>
            </a:xfrm>
          </p:grpSpPr>
          <p:cxnSp>
            <p:nvCxnSpPr>
              <p:cNvPr id="27" name="直線矢印コネクタ 26"/>
              <p:cNvCxnSpPr/>
              <p:nvPr/>
            </p:nvCxnSpPr>
            <p:spPr>
              <a:xfrm>
                <a:off x="936239" y="5937504"/>
                <a:ext cx="1892279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矢印コネクタ 27"/>
              <p:cNvCxnSpPr/>
              <p:nvPr/>
            </p:nvCxnSpPr>
            <p:spPr>
              <a:xfrm flipV="1">
                <a:off x="1106927" y="5035296"/>
                <a:ext cx="0" cy="109086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テキスト ボックス 28"/>
              <p:cNvSpPr txBox="1"/>
              <p:nvPr/>
            </p:nvSpPr>
            <p:spPr>
              <a:xfrm>
                <a:off x="143897" y="4913376"/>
                <a:ext cx="9669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dirty="0" smtClean="0"/>
                  <a:t>σ(</a:t>
                </a:r>
                <a:r>
                  <a:rPr kumimoji="1" lang="en-US" altLang="ja-JP" dirty="0" err="1" smtClean="0"/>
                  <a:t>ω;</a:t>
                </a:r>
                <a:r>
                  <a:rPr kumimoji="1" lang="en-US" altLang="ja-JP" i="1" dirty="0" err="1" smtClean="0"/>
                  <a:t>R</a:t>
                </a:r>
                <a:r>
                  <a:rPr kumimoji="1" lang="en-US" altLang="ja-JP" dirty="0" err="1" smtClean="0"/>
                  <a:t>,</a:t>
                </a:r>
                <a:r>
                  <a:rPr kumimoji="1" lang="en-US" altLang="ja-JP" i="1" dirty="0" err="1" smtClean="0"/>
                  <a:t>T</a:t>
                </a:r>
                <a:r>
                  <a:rPr kumimoji="1" lang="en-US" altLang="ja-JP" dirty="0" smtClean="0"/>
                  <a:t>)</a:t>
                </a:r>
                <a:endParaRPr kumimoji="1" lang="ja-JP" altLang="en-US" dirty="0"/>
              </a:p>
            </p:txBody>
          </p:sp>
          <p:sp>
            <p:nvSpPr>
              <p:cNvPr id="31" name="テキスト ボックス 30"/>
              <p:cNvSpPr txBox="1"/>
              <p:nvPr/>
            </p:nvSpPr>
            <p:spPr>
              <a:xfrm>
                <a:off x="2620738" y="5938250"/>
                <a:ext cx="3449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dirty="0" smtClean="0"/>
                  <a:t>ω</a:t>
                </a:r>
                <a:endParaRPr kumimoji="1" lang="ja-JP" altLang="en-US" dirty="0"/>
              </a:p>
            </p:txBody>
          </p:sp>
          <p:cxnSp>
            <p:nvCxnSpPr>
              <p:cNvPr id="32" name="直線コネクタ 31"/>
              <p:cNvCxnSpPr/>
              <p:nvPr/>
            </p:nvCxnSpPr>
            <p:spPr>
              <a:xfrm flipV="1">
                <a:off x="1449149" y="5644896"/>
                <a:ext cx="0" cy="29260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直線コネクタ 32"/>
              <p:cNvCxnSpPr/>
              <p:nvPr/>
            </p:nvCxnSpPr>
            <p:spPr>
              <a:xfrm flipV="1">
                <a:off x="1930733" y="5644896"/>
                <a:ext cx="0" cy="298704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4" name="テキスト ボックス 33"/>
              <p:cNvSpPr txBox="1"/>
              <p:nvPr/>
            </p:nvSpPr>
            <p:spPr>
              <a:xfrm>
                <a:off x="1183524" y="5943283"/>
                <a:ext cx="7638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i="1" dirty="0" smtClean="0"/>
                  <a:t>V</a:t>
                </a:r>
                <a:r>
                  <a:rPr kumimoji="1" lang="en-US" altLang="ja-JP" dirty="0" smtClean="0"/>
                  <a:t>(</a:t>
                </a:r>
                <a:r>
                  <a:rPr kumimoji="1" lang="en-US" altLang="ja-JP" i="1" dirty="0" smtClean="0"/>
                  <a:t>R</a:t>
                </a:r>
                <a:r>
                  <a:rPr kumimoji="1" lang="en-US" altLang="ja-JP" dirty="0" smtClean="0"/>
                  <a:t>,</a:t>
                </a:r>
                <a:r>
                  <a:rPr kumimoji="1" lang="en-US" altLang="ja-JP" i="1" dirty="0" smtClean="0"/>
                  <a:t>T</a:t>
                </a:r>
                <a:r>
                  <a:rPr kumimoji="1" lang="en-US" altLang="ja-JP" dirty="0" smtClean="0"/>
                  <a:t>)</a:t>
                </a:r>
                <a:endParaRPr kumimoji="1" lang="ja-JP" altLang="en-US" dirty="0"/>
              </a:p>
            </p:txBody>
          </p:sp>
          <p:cxnSp>
            <p:nvCxnSpPr>
              <p:cNvPr id="35" name="直線コネクタ 34"/>
              <p:cNvCxnSpPr/>
              <p:nvPr/>
            </p:nvCxnSpPr>
            <p:spPr>
              <a:xfrm flipV="1">
                <a:off x="1491821" y="5468112"/>
                <a:ext cx="0" cy="46329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直線コネクタ 35"/>
              <p:cNvCxnSpPr/>
              <p:nvPr/>
            </p:nvCxnSpPr>
            <p:spPr>
              <a:xfrm flipV="1">
                <a:off x="1528397" y="5455920"/>
                <a:ext cx="0" cy="46329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直線コネクタ 36"/>
              <p:cNvCxnSpPr/>
              <p:nvPr/>
            </p:nvCxnSpPr>
            <p:spPr>
              <a:xfrm flipV="1">
                <a:off x="1564973" y="5644896"/>
                <a:ext cx="0" cy="286512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直線コネクタ 40"/>
              <p:cNvCxnSpPr/>
              <p:nvPr/>
            </p:nvCxnSpPr>
            <p:spPr>
              <a:xfrm flipV="1">
                <a:off x="1961213" y="5468112"/>
                <a:ext cx="0" cy="469392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直線コネクタ 41"/>
              <p:cNvCxnSpPr/>
              <p:nvPr/>
            </p:nvCxnSpPr>
            <p:spPr>
              <a:xfrm flipV="1">
                <a:off x="1997789" y="5468112"/>
                <a:ext cx="0" cy="469392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" name="直線コネクタ 42"/>
              <p:cNvCxnSpPr/>
              <p:nvPr/>
            </p:nvCxnSpPr>
            <p:spPr>
              <a:xfrm flipV="1">
                <a:off x="2034365" y="5644896"/>
                <a:ext cx="0" cy="29260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53" name="直線矢印コネクタ 52"/>
            <p:cNvCxnSpPr/>
            <p:nvPr/>
          </p:nvCxnSpPr>
          <p:spPr>
            <a:xfrm>
              <a:off x="1339421" y="5730240"/>
              <a:ext cx="32400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テキスト ボックス 53"/>
            <p:cNvSpPr txBox="1"/>
            <p:nvPr/>
          </p:nvSpPr>
          <p:spPr>
            <a:xfrm>
              <a:off x="471445" y="5525500"/>
              <a:ext cx="7159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Γ</a:t>
              </a:r>
              <a:r>
                <a:rPr kumimoji="1" lang="en-US" altLang="ja-JP" dirty="0" smtClean="0"/>
                <a:t>(</a:t>
              </a:r>
              <a:r>
                <a:rPr kumimoji="1" lang="en-US" altLang="ja-JP" i="1" dirty="0" smtClean="0"/>
                <a:t>R</a:t>
              </a:r>
              <a:r>
                <a:rPr kumimoji="1" lang="en-US" altLang="ja-JP" dirty="0" smtClean="0"/>
                <a:t>,</a:t>
              </a:r>
              <a:r>
                <a:rPr kumimoji="1" lang="en-US" altLang="ja-JP" i="1" dirty="0" smtClean="0"/>
                <a:t>T</a:t>
              </a:r>
              <a:r>
                <a:rPr kumimoji="1" lang="en-US" altLang="ja-JP" dirty="0" smtClean="0"/>
                <a:t>)</a:t>
              </a:r>
              <a:endParaRPr kumimoji="1" lang="ja-JP" altLang="en-US" dirty="0"/>
            </a:p>
          </p:txBody>
        </p:sp>
      </p:grpSp>
      <p:grpSp>
        <p:nvGrpSpPr>
          <p:cNvPr id="46" name="グループ化 45"/>
          <p:cNvGrpSpPr/>
          <p:nvPr/>
        </p:nvGrpSpPr>
        <p:grpSpPr>
          <a:xfrm>
            <a:off x="3230880" y="4815840"/>
            <a:ext cx="5677306" cy="1108075"/>
            <a:chOff x="3230880" y="4815840"/>
            <a:chExt cx="5677306" cy="1108075"/>
          </a:xfrm>
        </p:grpSpPr>
        <p:graphicFrame>
          <p:nvGraphicFramePr>
            <p:cNvPr id="21508" name="Object 4"/>
            <p:cNvGraphicFramePr>
              <a:graphicFrameLocks noChangeAspect="1"/>
            </p:cNvGraphicFramePr>
            <p:nvPr/>
          </p:nvGraphicFramePr>
          <p:xfrm>
            <a:off x="3230880" y="4815840"/>
            <a:ext cx="5297487" cy="1108075"/>
          </p:xfrm>
          <a:graphic>
            <a:graphicData uri="http://schemas.openxmlformats.org/presentationml/2006/ole">
              <p:oleObj spid="_x0000_s21522" name="数式" r:id="rId4" imgW="3161542" imgH="660308" progId="Equation.3">
                <p:embed/>
              </p:oleObj>
            </a:graphicData>
          </a:graphic>
        </p:graphicFrame>
        <p:sp>
          <p:nvSpPr>
            <p:cNvPr id="50" name="テキスト ボックス 49"/>
            <p:cNvSpPr txBox="1"/>
            <p:nvPr/>
          </p:nvSpPr>
          <p:spPr>
            <a:xfrm>
              <a:off x="6974606" y="5336346"/>
              <a:ext cx="8867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(0&lt;τ&lt;β)</a:t>
              </a:r>
              <a:endParaRPr kumimoji="1" lang="ja-JP" altLang="en-US" dirty="0"/>
            </a:p>
          </p:txBody>
        </p:sp>
        <p:sp>
          <p:nvSpPr>
            <p:cNvPr id="45" name="正方形/長方形 44"/>
            <p:cNvSpPr/>
            <p:nvPr/>
          </p:nvSpPr>
          <p:spPr>
            <a:xfrm>
              <a:off x="8579341" y="4889859"/>
              <a:ext cx="328845" cy="298704"/>
            </a:xfrm>
            <a:prstGeom prst="rect">
              <a:avLst/>
            </a:prstGeom>
            <a:noFill/>
            <a:ln w="28575" cmpd="sng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2" name="日付プレースホルダ 5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2013/01/12</a:t>
            </a:r>
            <a:endParaRPr kumimoji="1" lang="ja-JP" altLang="en-US"/>
          </a:p>
        </p:txBody>
      </p:sp>
      <p:sp>
        <p:nvSpPr>
          <p:cNvPr id="56" name="フッター プレースホルダ 5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益川塾セミナー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5699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ホワイト">
  <a:themeElements>
    <a:clrScheme name="雪藤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1861</TotalTime>
  <Words>1009</Words>
  <Application>Microsoft Office PowerPoint</Application>
  <PresentationFormat>画面に合わせる (4:3)</PresentationFormat>
  <Paragraphs>346</Paragraphs>
  <Slides>36</Slides>
  <Notes>1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36</vt:i4>
      </vt:variant>
    </vt:vector>
  </HeadingPairs>
  <TitlesOfParts>
    <vt:vector size="38" baseType="lpstr">
      <vt:lpstr>ホワイト</vt:lpstr>
      <vt:lpstr>数式</vt:lpstr>
      <vt:lpstr>クォーク・グルーオン・プラズマにおける「力」の量子論的記述</vt:lpstr>
      <vt:lpstr>Contents</vt:lpstr>
      <vt:lpstr>1. Introduction</vt:lpstr>
      <vt:lpstr>Confinement &amp; Deconfinement</vt:lpstr>
      <vt:lpstr>Confinement &amp; Deconfinement</vt:lpstr>
      <vt:lpstr>Quarkonium Suppression at LHC</vt:lpstr>
      <vt:lpstr>2. In-medium QCD forces </vt:lpstr>
      <vt:lpstr>In-Medium Potential</vt:lpstr>
      <vt:lpstr>In-Medium Potential</vt:lpstr>
      <vt:lpstr>In-Medium Potential</vt:lpstr>
      <vt:lpstr>In-Medium Potential</vt:lpstr>
      <vt:lpstr>In-Medium Forces</vt:lpstr>
      <vt:lpstr>3. Influence functional of QCD</vt:lpstr>
      <vt:lpstr>Open Quantum System</vt:lpstr>
      <vt:lpstr>Closed-Time Path</vt:lpstr>
      <vt:lpstr>Closed-Time Path</vt:lpstr>
      <vt:lpstr>Influence Functional</vt:lpstr>
      <vt:lpstr>Influence Functional</vt:lpstr>
      <vt:lpstr>4. Dynamical equations (I)</vt:lpstr>
      <vt:lpstr>Approximations</vt:lpstr>
      <vt:lpstr>Approximations</vt:lpstr>
      <vt:lpstr>Approximations</vt:lpstr>
      <vt:lpstr>Effective Action</vt:lpstr>
      <vt:lpstr>Hamiltonian Formalism (technical)</vt:lpstr>
      <vt:lpstr>Hamiltonian Formalism (technical)</vt:lpstr>
      <vt:lpstr>Functional Master Equation</vt:lpstr>
      <vt:lpstr>Functional Master Equation</vt:lpstr>
      <vt:lpstr>5. Dynamical equations (II)</vt:lpstr>
      <vt:lpstr>Density Matrix</vt:lpstr>
      <vt:lpstr>Density Matrix</vt:lpstr>
      <vt:lpstr>Master Equation</vt:lpstr>
      <vt:lpstr>Master Equation</vt:lpstr>
      <vt:lpstr>Other Results</vt:lpstr>
      <vt:lpstr>Other Results</vt:lpstr>
      <vt:lpstr>6. Summary &amp; OUTLOOK</vt:lpstr>
      <vt:lpstr>スライド 36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in-medium QCD forces at high temperature</dc:title>
  <dc:creator>赤松 幸尚</dc:creator>
  <cp:lastModifiedBy>Yukinao</cp:lastModifiedBy>
  <cp:revision>185</cp:revision>
  <dcterms:created xsi:type="dcterms:W3CDTF">2012-11-16T07:24:21Z</dcterms:created>
  <dcterms:modified xsi:type="dcterms:W3CDTF">2013-01-11T12:11:40Z</dcterms:modified>
</cp:coreProperties>
</file>